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2" r:id="rId2"/>
    <p:sldId id="274" r:id="rId3"/>
    <p:sldId id="275" r:id="rId4"/>
    <p:sldId id="363" r:id="rId5"/>
    <p:sldId id="345" r:id="rId6"/>
    <p:sldId id="346" r:id="rId7"/>
    <p:sldId id="389" r:id="rId8"/>
    <p:sldId id="347" r:id="rId9"/>
    <p:sldId id="348" r:id="rId10"/>
    <p:sldId id="364" r:id="rId11"/>
    <p:sldId id="305" r:id="rId12"/>
    <p:sldId id="317" r:id="rId13"/>
    <p:sldId id="390" r:id="rId14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0F0"/>
    <a:srgbClr val="660066"/>
    <a:srgbClr val="AAE28E"/>
    <a:srgbClr val="8ED969"/>
    <a:srgbClr val="CBC0F8"/>
    <a:srgbClr val="DAD2FA"/>
    <a:srgbClr val="0000FF"/>
    <a:srgbClr val="ED7FF0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1" autoAdjust="0"/>
    <p:restoredTop sz="99467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4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5EA99-18AF-4563-A15A-C92A16F44E2C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9E28-65E5-4792-881D-79FD81443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6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6F6B-C384-4753-9D3F-702EB7BA835C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EB7C-B9F6-434E-AA4E-71AE782094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4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2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57163"/>
            <a:ext cx="80391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11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33363"/>
            <a:ext cx="86487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14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848449" y="4584327"/>
            <a:ext cx="6600102" cy="368990"/>
          </a:xfrm>
          <a:prstGeom prst="rect">
            <a:avLst/>
          </a:prstGeom>
          <a:ln w="12700"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89873" y="1218964"/>
            <a:ext cx="736056" cy="285986"/>
          </a:xfrm>
          <a:prstGeom prst="rect">
            <a:avLst/>
          </a:prstGeom>
          <a:solidFill>
            <a:srgbClr val="AAE28E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06716" y="963307"/>
            <a:ext cx="6967055" cy="285986"/>
          </a:xfrm>
          <a:prstGeom prst="rect">
            <a:avLst/>
          </a:prstGeom>
          <a:solidFill>
            <a:srgbClr val="AAE28E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01731" y="700062"/>
            <a:ext cx="2219919" cy="285986"/>
          </a:xfrm>
          <a:prstGeom prst="rect">
            <a:avLst/>
          </a:prstGeom>
          <a:solidFill>
            <a:srgbClr val="AAE28E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33636" y="690796"/>
            <a:ext cx="1852990" cy="285986"/>
          </a:xfrm>
          <a:prstGeom prst="rect">
            <a:avLst/>
          </a:prstGeom>
          <a:solidFill>
            <a:srgbClr val="AAE28E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7556" y="695653"/>
            <a:ext cx="2197940" cy="285986"/>
          </a:xfrm>
          <a:prstGeom prst="rect">
            <a:avLst/>
          </a:prstGeom>
          <a:solidFill>
            <a:srgbClr val="AAE28E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963" y="109049"/>
            <a:ext cx="74676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  In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figure, you see the frame of a lampshade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. It is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to be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117" y="361915"/>
            <a:ext cx="686772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covered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with a decorative cloth. The frame has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base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117" y="629180"/>
            <a:ext cx="72390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diameter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of 20cm and height of 30cm. A margin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of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2.5cm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117" y="887318"/>
            <a:ext cx="72390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is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to be given for folding it over the top and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bottom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of the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4117" y="1141319"/>
            <a:ext cx="72390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frame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. Find how much cloth is required for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covering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the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118" y="1408290"/>
            <a:ext cx="2143331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lampshade.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27850" y="1504950"/>
            <a:ext cx="1835150" cy="1620924"/>
            <a:chOff x="6594475" y="1608931"/>
            <a:chExt cx="1835150" cy="1622425"/>
          </a:xfrm>
        </p:grpSpPr>
        <p:sp>
          <p:nvSpPr>
            <p:cNvPr id="11" name="Oval 10"/>
            <p:cNvSpPr/>
            <p:nvPr/>
          </p:nvSpPr>
          <p:spPr>
            <a:xfrm>
              <a:off x="6781800" y="1657791"/>
              <a:ext cx="1447800" cy="28774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775315" y="1797247"/>
              <a:ext cx="0" cy="1290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227976" y="1802403"/>
              <a:ext cx="0" cy="1290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>
              <a:off x="6594475" y="1608931"/>
              <a:ext cx="1828800" cy="765175"/>
            </a:xfrm>
            <a:prstGeom prst="arc">
              <a:avLst>
                <a:gd name="adj1" fmla="val 1103761"/>
                <a:gd name="adj2" fmla="val 978259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6600825" y="2050256"/>
              <a:ext cx="1828800" cy="765175"/>
            </a:xfrm>
            <a:prstGeom prst="arc">
              <a:avLst>
                <a:gd name="adj1" fmla="val 1103761"/>
                <a:gd name="adj2" fmla="val 978259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6597650" y="2466181"/>
              <a:ext cx="1828800" cy="765175"/>
            </a:xfrm>
            <a:prstGeom prst="arc">
              <a:avLst>
                <a:gd name="adj1" fmla="val 1103761"/>
                <a:gd name="adj2" fmla="val 978259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459096" y="361915"/>
            <a:ext cx="272061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The frame has a base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4117" y="631558"/>
            <a:ext cx="473412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diameter of 20cm and height of 30cm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394" y="1729848"/>
            <a:ext cx="7040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" y="1903160"/>
            <a:ext cx="4892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Bookman Old Style"/>
              </a:rPr>
              <a:t>r</a:t>
            </a:r>
            <a:r>
              <a:rPr lang="en-US" dirty="0">
                <a:latin typeface="Bookman Old Style"/>
              </a:rPr>
              <a:t> =</a:t>
            </a:r>
            <a:endParaRPr lang="en-US" dirty="0"/>
          </a:p>
        </p:txBody>
      </p:sp>
      <p:sp>
        <p:nvSpPr>
          <p:cNvPr id="28" name="Left Bracket 27"/>
          <p:cNvSpPr/>
          <p:nvPr/>
        </p:nvSpPr>
        <p:spPr>
          <a:xfrm>
            <a:off x="1400857" y="1756255"/>
            <a:ext cx="93784" cy="685166"/>
          </a:xfrm>
          <a:prstGeom prst="leftBracket">
            <a:avLst>
              <a:gd name="adj" fmla="val 1860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18441" y="1779914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20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493477" y="2119588"/>
            <a:ext cx="3199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89774" y="2093010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2" name="Left Bracket 31"/>
          <p:cNvSpPr/>
          <p:nvPr/>
        </p:nvSpPr>
        <p:spPr>
          <a:xfrm flipH="1">
            <a:off x="1799442" y="1756255"/>
            <a:ext cx="105559" cy="685166"/>
          </a:xfrm>
          <a:prstGeom prst="leftBracket">
            <a:avLst>
              <a:gd name="adj" fmla="val 1860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905001" y="1903160"/>
            <a:ext cx="52129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9564" y="1900936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01032" y="1910655"/>
            <a:ext cx="80663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10cm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9598" y="247941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man Old Style" pitchFamily="18" charset="0"/>
              </a:rPr>
              <a:t>h</a:t>
            </a:r>
            <a:r>
              <a:rPr lang="en-US" dirty="0" smtClean="0">
                <a:latin typeface="Bookman Old Style" pitchFamily="18" charset="0"/>
              </a:rPr>
              <a:t> = 30cm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2509" y="247941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45310" y="247941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2.5cm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88259" y="247941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itchFamily="18" charset="0"/>
                <a:sym typeface="Symbol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13861" y="247941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2.5cm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92045" y="1142974"/>
            <a:ext cx="613272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 how much cloth is required for covering the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7243" y="1410228"/>
            <a:ext cx="147027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lampshade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Cloud Callout 49"/>
          <p:cNvSpPr/>
          <p:nvPr/>
        </p:nvSpPr>
        <p:spPr>
          <a:xfrm>
            <a:off x="4520477" y="3665678"/>
            <a:ext cx="4040873" cy="1192072"/>
          </a:xfrm>
          <a:prstGeom prst="cloudCallout">
            <a:avLst>
              <a:gd name="adj1" fmla="val -47703"/>
              <a:gd name="adj2" fmla="val -23326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32918" y="3812343"/>
            <a:ext cx="3600779" cy="92294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cloth will be covering the curved surface of the cylindrical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lampshade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6701" y="2826176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3500" y="2826176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30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66875" y="2826176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itchFamily="18" charset="0"/>
                <a:sym typeface="Symbol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92476" y="2826176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29772" y="2828277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66571" y="282827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35cm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2966" y="3057635"/>
            <a:ext cx="4939844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Cloth required for covering the lampshade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172738" y="3057635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36867" y="3057635"/>
            <a:ext cx="2894025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Its curved surface area</a:t>
            </a:r>
            <a:endParaRPr lang="en-US" dirty="0"/>
          </a:p>
        </p:txBody>
      </p:sp>
      <p:sp>
        <p:nvSpPr>
          <p:cNvPr id="64" name="Cloud Callout 63"/>
          <p:cNvSpPr/>
          <p:nvPr/>
        </p:nvSpPr>
        <p:spPr>
          <a:xfrm>
            <a:off x="4813765" y="3692637"/>
            <a:ext cx="3579747" cy="1305870"/>
          </a:xfrm>
          <a:prstGeom prst="cloudCallout">
            <a:avLst>
              <a:gd name="adj1" fmla="val 4328"/>
              <a:gd name="adj2" fmla="val -7355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41348" y="3912647"/>
            <a:ext cx="3600779" cy="92294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curved surface area of the cylinder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75158" y="4160841"/>
            <a:ext cx="1410102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rh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55841" y="3481183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41389" y="3480948"/>
            <a:ext cx="811264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r>
              <a:rPr lang="en-US" i="1" dirty="0" smtClean="0">
                <a:latin typeface="Bookman Old Style" pitchFamily="18" charset="0"/>
                <a:sym typeface="Symbol"/>
              </a:rPr>
              <a:t>rh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51742" y="4015312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0" name="Left Bracket 69"/>
          <p:cNvSpPr/>
          <p:nvPr/>
        </p:nvSpPr>
        <p:spPr>
          <a:xfrm>
            <a:off x="1532741" y="3863053"/>
            <a:ext cx="93784" cy="685166"/>
          </a:xfrm>
          <a:prstGeom prst="leftBracket">
            <a:avLst>
              <a:gd name="adj" fmla="val 1860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32741" y="4015312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77719" y="4015312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42229" y="3886711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2117265" y="4226386"/>
            <a:ext cx="3199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13562" y="419980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76325" y="4015312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01926" y="4021141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10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95625" y="4015312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321226" y="4021141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35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0" name="Left Bracket 79"/>
          <p:cNvSpPr/>
          <p:nvPr/>
        </p:nvSpPr>
        <p:spPr>
          <a:xfrm flipH="1">
            <a:off x="3714345" y="3863053"/>
            <a:ext cx="105559" cy="685166"/>
          </a:xfrm>
          <a:prstGeom prst="leftBracket">
            <a:avLst>
              <a:gd name="adj" fmla="val 1860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921625" y="3976923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02625" y="397692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2200cm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3825" y="4582353"/>
            <a:ext cx="8078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/>
                <a:sym typeface="Symbol"/>
              </a:rPr>
              <a:t>      </a:t>
            </a:r>
            <a:r>
              <a:rPr lang="en-US" b="1" dirty="0" smtClean="0">
                <a:latin typeface="Bookman Old Style"/>
              </a:rPr>
              <a:t>Cloth </a:t>
            </a:r>
            <a:r>
              <a:rPr lang="en-US" b="1" dirty="0">
                <a:latin typeface="Bookman Old Style"/>
              </a:rPr>
              <a:t>required for covering the </a:t>
            </a:r>
            <a:r>
              <a:rPr lang="en-US" b="1" dirty="0" smtClean="0">
                <a:latin typeface="Bookman Old Style"/>
              </a:rPr>
              <a:t>lampshade is </a:t>
            </a:r>
            <a:r>
              <a:rPr lang="en-US" b="1" dirty="0" smtClean="0">
                <a:latin typeface="Bookman Old Style" pitchFamily="18" charset="0"/>
                <a:sym typeface="Symbol"/>
              </a:rPr>
              <a:t>2200cm</a:t>
            </a:r>
            <a:r>
              <a:rPr lang="en-US" b="1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="1" baseline="30000" dirty="0">
              <a:latin typeface="Bookman Old Style" pitchFamily="18" charset="0"/>
            </a:endParaRPr>
          </a:p>
        </p:txBody>
      </p:sp>
      <p:sp>
        <p:nvSpPr>
          <p:cNvPr id="85" name="Curved Up Arrow 84"/>
          <p:cNvSpPr/>
          <p:nvPr/>
        </p:nvSpPr>
        <p:spPr>
          <a:xfrm rot="5801536" flipV="1">
            <a:off x="2301873" y="2975350"/>
            <a:ext cx="2381348" cy="52149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86" name="Curved Up Arrow 85"/>
          <p:cNvSpPr/>
          <p:nvPr/>
        </p:nvSpPr>
        <p:spPr>
          <a:xfrm rot="3127481" flipV="1">
            <a:off x="2612899" y="3118078"/>
            <a:ext cx="1655688" cy="52149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563025" y="2210234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493520" y="1882140"/>
            <a:ext cx="304800" cy="1752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821180" y="1691504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10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2179041" y="4293650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403826" y="4109313"/>
            <a:ext cx="304800" cy="1752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311774" y="388057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5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1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03327E-6 L 0.51875 0.1374 " pathEditMode="relative" rAng="0" ptsTypes="AA">
                                      <p:cBhvr>
                                        <p:cTn id="253" dur="2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38" y="6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47" grpId="0" animBg="1"/>
      <p:bldP spid="47" grpId="1" animBg="1"/>
      <p:bldP spid="46" grpId="0" animBg="1"/>
      <p:bldP spid="46" grpId="1" animBg="1"/>
      <p:bldP spid="45" grpId="0" animBg="1"/>
      <p:bldP spid="45" grpId="1" animBg="1"/>
      <p:bldP spid="36" grpId="0" animBg="1"/>
      <p:bldP spid="36" grpId="1" animBg="1"/>
      <p:bldP spid="24" grpId="0" animBg="1"/>
      <p:bldP spid="24" grpId="1" animBg="1"/>
      <p:bldP spid="5" grpId="0"/>
      <p:bldP spid="6" grpId="0"/>
      <p:bldP spid="7" grpId="0"/>
      <p:bldP spid="8" grpId="0"/>
      <p:bldP spid="9" grpId="0"/>
      <p:bldP spid="10" grpId="0"/>
      <p:bldP spid="22" grpId="0"/>
      <p:bldP spid="22" grpId="1"/>
      <p:bldP spid="23" grpId="0"/>
      <p:bldP spid="23" grpId="1"/>
      <p:bldP spid="25" grpId="0"/>
      <p:bldP spid="27" grpId="0"/>
      <p:bldP spid="28" grpId="0" animBg="1"/>
      <p:bldP spid="29" grpId="0"/>
      <p:bldP spid="31" grpId="0"/>
      <p:bldP spid="32" grpId="0" animBg="1"/>
      <p:bldP spid="33" grpId="0"/>
      <p:bldP spid="34" grpId="0"/>
      <p:bldP spid="35" grpId="0"/>
      <p:bldP spid="37" grpId="0"/>
      <p:bldP spid="41" grpId="0"/>
      <p:bldP spid="42" grpId="0"/>
      <p:bldP spid="43" grpId="0"/>
      <p:bldP spid="44" grpId="0"/>
      <p:bldP spid="48" grpId="0"/>
      <p:bldP spid="48" grpId="1"/>
      <p:bldP spid="49" grpId="0"/>
      <p:bldP spid="49" grpId="1"/>
      <p:bldP spid="50" grpId="0" animBg="1"/>
      <p:bldP spid="50" grpId="1" animBg="1"/>
      <p:bldP spid="51" grpId="0" build="allAtOnce"/>
      <p:bldP spid="54" grpId="0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64" grpId="0" animBg="1"/>
      <p:bldP spid="64" grpId="1" animBg="1"/>
      <p:bldP spid="65" grpId="0" build="allAtOnce"/>
      <p:bldP spid="66" grpId="0" build="allAtOnce"/>
      <p:bldP spid="67" grpId="0"/>
      <p:bldP spid="68" grpId="0"/>
      <p:bldP spid="68" grpId="1"/>
      <p:bldP spid="69" grpId="0"/>
      <p:bldP spid="70" grpId="0" animBg="1"/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 animBg="1"/>
      <p:bldP spid="81" grpId="0"/>
      <p:bldP spid="82" grpId="0"/>
      <p:bldP spid="84" grpId="0"/>
      <p:bldP spid="85" grpId="0" animBg="1"/>
      <p:bldP spid="85" grpId="1" animBg="1"/>
      <p:bldP spid="86" grpId="0" animBg="1"/>
      <p:bldP spid="86" grpId="1" animBg="1"/>
      <p:bldP spid="89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941614" y="381943"/>
            <a:ext cx="2049486" cy="2525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2627" y="381943"/>
            <a:ext cx="1350454" cy="2525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44580" y="4285218"/>
            <a:ext cx="4408619" cy="4074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C00000"/>
                  </a:solidFill>
                </a:ln>
              </a:rPr>
              <a:t>  </a:t>
            </a:r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136" y="31167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Q. It is required to make a closed cylindrical tank of 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height 1 m and base diameter 140 cm from a metal Sheet.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How many square meters of the sheet are required for the</a:t>
            </a:r>
            <a:r>
              <a:rPr lang="en-US" b="1" i="0" u="none" strike="noStrike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same 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371" y="3153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It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is required to make a closed cylindrical tank of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079" y="310547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Bookman Old Style"/>
              </a:rPr>
              <a:t>height 1 m and base diameter 140 cm from a metal Sheet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9613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none" strike="noStrike" baseline="0" dirty="0" smtClean="0"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4039" y="929613"/>
            <a:ext cx="7601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Let </a:t>
            </a:r>
            <a:r>
              <a:rPr lang="en-US" b="0" i="1" u="none" strike="noStrike" baseline="0" dirty="0" smtClean="0">
                <a:latin typeface="Bookman Old Style"/>
              </a:rPr>
              <a:t>r</a:t>
            </a:r>
            <a:r>
              <a:rPr lang="en-US" b="0" i="0" u="none" strike="noStrike" baseline="0" dirty="0" smtClean="0">
                <a:latin typeface="Bookman Old Style"/>
              </a:rPr>
              <a:t> be the radius of the base and </a:t>
            </a:r>
            <a:r>
              <a:rPr lang="en-US" b="0" i="1" u="none" strike="noStrike" baseline="0" dirty="0" smtClean="0">
                <a:latin typeface="Bookman Old Style"/>
              </a:rPr>
              <a:t>h</a:t>
            </a:r>
            <a:r>
              <a:rPr lang="en-US" b="0" i="0" u="none" strike="noStrike" baseline="0" dirty="0" smtClean="0">
                <a:latin typeface="Bookman Old Style"/>
              </a:rPr>
              <a:t> be the height of the cylinder.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222" y="1722241"/>
            <a:ext cx="6382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Metal sheet required to make a closed cylindrical tank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6054" y="572869"/>
            <a:ext cx="8144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How many square meters of the sheet are required for the same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80322" y="1723269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 Its </a:t>
            </a:r>
            <a:r>
              <a:rPr lang="en-US" dirty="0">
                <a:latin typeface="Bookman Old Style" pitchFamily="18" charset="0"/>
              </a:rPr>
              <a:t>total surface area</a:t>
            </a:r>
          </a:p>
        </p:txBody>
      </p:sp>
      <p:sp>
        <p:nvSpPr>
          <p:cNvPr id="6" name="Rectangle 5"/>
          <p:cNvSpPr/>
          <p:nvPr/>
        </p:nvSpPr>
        <p:spPr>
          <a:xfrm>
            <a:off x="2659380" y="246840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48862" y="297184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15562" y="2971840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</a:t>
            </a:r>
            <a:r>
              <a:rPr lang="en-US" dirty="0"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297455" y="2883882"/>
            <a:ext cx="531301" cy="646331"/>
            <a:chOff x="5793299" y="3486150"/>
            <a:chExt cx="531301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5793299" y="3486150"/>
              <a:ext cx="531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22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7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902812" y="3796615"/>
              <a:ext cx="3122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651503" y="2976036"/>
            <a:ext cx="98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0.70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1409" y="1340018"/>
            <a:ext cx="119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ea typeface="Adobe Fan Heiti Std B"/>
                <a:cs typeface="Adobe Arabic"/>
              </a:rPr>
              <a:t>0.70 m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5434038" y="2121456"/>
            <a:ext cx="3392686" cy="141876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62600" y="2395847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 total surface area of a  cylinder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8784" y="2644866"/>
            <a:ext cx="172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 ( h + r )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0533" y="244403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r>
              <a:rPr lang="en-US" i="1" dirty="0" smtClean="0">
                <a:latin typeface="Book Antiqua" pitchFamily="18" charset="0"/>
              </a:rPr>
              <a:t>r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</a:rPr>
              <a:t>(</a:t>
            </a:r>
            <a:r>
              <a:rPr lang="en-US" i="1" dirty="0">
                <a:latin typeface="Book Antiqua" pitchFamily="18" charset="0"/>
              </a:rPr>
              <a:t>h</a:t>
            </a:r>
            <a:r>
              <a:rPr lang="en-US" dirty="0">
                <a:latin typeface="Bookman Old Style" pitchFamily="18" charset="0"/>
              </a:rPr>
              <a:t> + </a:t>
            </a:r>
            <a:r>
              <a:rPr lang="en-US" i="1" dirty="0" smtClean="0">
                <a:latin typeface="Book Antiqua" pitchFamily="18" charset="0"/>
              </a:rPr>
              <a:t>r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54300" y="35290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95600" y="352909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23099" y="3529094"/>
            <a:ext cx="766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0.1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47950" y="3885724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  7.48 m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baseline="30000" dirty="0"/>
          </a:p>
        </p:txBody>
      </p:sp>
      <p:sp>
        <p:nvSpPr>
          <p:cNvPr id="32" name="Rectangle 31"/>
          <p:cNvSpPr/>
          <p:nvPr/>
        </p:nvSpPr>
        <p:spPr>
          <a:xfrm>
            <a:off x="1320222" y="4293156"/>
            <a:ext cx="534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       </a:t>
            </a:r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b="1" dirty="0">
                <a:latin typeface="Bookman Old Style" pitchFamily="18" charset="0"/>
              </a:rPr>
              <a:t>T</a:t>
            </a:r>
            <a:r>
              <a:rPr lang="en-US" b="1" dirty="0" smtClean="0">
                <a:latin typeface="Bookman Old Style" pitchFamily="18" charset="0"/>
              </a:rPr>
              <a:t>he metal sheet </a:t>
            </a:r>
            <a:r>
              <a:rPr lang="en-US" b="1" dirty="0">
                <a:latin typeface="Bookman Old Style" pitchFamily="18" charset="0"/>
              </a:rPr>
              <a:t>required </a:t>
            </a:r>
            <a:r>
              <a:rPr lang="en-US" b="1" dirty="0" smtClean="0">
                <a:latin typeface="Bookman Old Style" pitchFamily="18" charset="0"/>
              </a:rPr>
              <a:t>is 7.48 m²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2098" y="1340018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dobe Fan Heiti Std B"/>
                <a:ea typeface="Adobe Fan Heiti Std B"/>
                <a:cs typeface="Adobe Arabic"/>
              </a:rPr>
              <a:t> </a:t>
            </a:r>
            <a:r>
              <a:rPr lang="en-US" i="1" dirty="0">
                <a:latin typeface="Book Antiqua" pitchFamily="18" charset="0"/>
                <a:ea typeface="Adobe Fan Heiti Std B"/>
                <a:cs typeface="Adobe Arabic"/>
              </a:rPr>
              <a:t>h = </a:t>
            </a:r>
            <a:r>
              <a:rPr lang="en-US" dirty="0">
                <a:latin typeface="Bookman Old Style" pitchFamily="18" charset="0"/>
                <a:ea typeface="Adobe Fan Heiti Std B"/>
                <a:cs typeface="Adobe Arabic"/>
              </a:rPr>
              <a:t>1m, 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144580" y="1201519"/>
            <a:ext cx="1516762" cy="646331"/>
            <a:chOff x="5899809" y="4275951"/>
            <a:chExt cx="1516762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065680" y="4275951"/>
              <a:ext cx="1064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140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361744" y="4583564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899809" y="4405564"/>
              <a:ext cx="15167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Book Antiqua" pitchFamily="18" charset="0"/>
                  <a:ea typeface="Adobe Fan Heiti Std B"/>
                  <a:cs typeface="Adobe Arabic"/>
                </a:rPr>
                <a:t>r =           </a:t>
              </a:r>
              <a:r>
                <a:rPr lang="en-US" dirty="0">
                  <a:latin typeface="Bookman Old Style" pitchFamily="18" charset="0"/>
                  <a:ea typeface="Adobe Fan Heiti Std B"/>
                  <a:cs typeface="Adobe Arabic"/>
                </a:rPr>
                <a:t>cm 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502201" y="1340018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  <a:ea typeface="Adobe Fan Heiti Std B"/>
                <a:cs typeface="Adobe Arabic"/>
              </a:rPr>
              <a:t>=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739322" y="134001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  <a:ea typeface="Adobe Fan Heiti Std B"/>
                <a:cs typeface="Adobe Arabic"/>
              </a:rPr>
              <a:t>70 cm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34288" y="1340018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  <a:ea typeface="Adobe Fan Heiti Std B"/>
                <a:cs typeface="Adobe Arabic"/>
              </a:rPr>
              <a:t>=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4619" y="2188503"/>
            <a:ext cx="2515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Metal sheet required </a:t>
            </a:r>
          </a:p>
          <a:p>
            <a:r>
              <a:rPr lang="en-US" b="0" i="0" u="none" strike="noStrike" baseline="0" dirty="0" smtClean="0">
                <a:latin typeface="Bookman Old Style"/>
              </a:rPr>
              <a:t>to make a closed</a:t>
            </a:r>
          </a:p>
          <a:p>
            <a:r>
              <a:rPr lang="en-US" b="0" i="0" u="none" strike="noStrike" baseline="0" dirty="0" smtClean="0">
                <a:latin typeface="Bookman Old Style"/>
              </a:rPr>
              <a:t>cylindrical tank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89120" y="2981428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94718" y="2981428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+ 0.70 )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Curved Up Arrow 39"/>
          <p:cNvSpPr/>
          <p:nvPr/>
        </p:nvSpPr>
        <p:spPr>
          <a:xfrm rot="6997023" flipV="1">
            <a:off x="4049853" y="2361239"/>
            <a:ext cx="1889457" cy="50987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41" name="Curved Up Arrow 40"/>
          <p:cNvSpPr/>
          <p:nvPr/>
        </p:nvSpPr>
        <p:spPr>
          <a:xfrm rot="1907940" flipV="1">
            <a:off x="1968809" y="1547065"/>
            <a:ext cx="3267516" cy="723036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42" name="Curved Up Arrow 41"/>
          <p:cNvSpPr/>
          <p:nvPr/>
        </p:nvSpPr>
        <p:spPr>
          <a:xfrm rot="5636569" flipV="1">
            <a:off x="4986484" y="2147568"/>
            <a:ext cx="1783537" cy="50987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3429755" y="3276742"/>
            <a:ext cx="266700" cy="1047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917937" y="3082925"/>
            <a:ext cx="508013" cy="1409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20016" y="289838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0.1</a:t>
            </a:r>
            <a:endParaRPr lang="en-US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98226" y="352909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22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18619" y="352909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1.70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719310" y="1622106"/>
            <a:ext cx="266700" cy="1047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598653" y="1331132"/>
            <a:ext cx="508013" cy="1409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59267" y="120151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70</a:t>
            </a:r>
            <a:endParaRPr lang="en-US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4" name="Cloud 53"/>
          <p:cNvSpPr/>
          <p:nvPr/>
        </p:nvSpPr>
        <p:spPr>
          <a:xfrm>
            <a:off x="1098511" y="2149619"/>
            <a:ext cx="4161809" cy="164133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509992" y="237327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Metal sheet required to make a closed cylindrical tank =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46838" y="2925366"/>
            <a:ext cx="247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Total surface area of a cylindrical tank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35622" y="295013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87793E-7 L 0.41111 0.03792 " pathEditMode="relative" rAng="0" ptsTypes="AA">
                                      <p:cBhvr>
                                        <p:cTn id="180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56" y="188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5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48" grpId="0" animBg="1"/>
      <p:bldP spid="48" grpId="1" animBg="1"/>
      <p:bldP spid="33" grpId="0" animBg="1"/>
      <p:bldP spid="5" grpId="0"/>
      <p:bldP spid="5" grpId="1"/>
      <p:bldP spid="7" grpId="0"/>
      <p:bldP spid="7" grpId="1"/>
      <p:bldP spid="9" grpId="0"/>
      <p:bldP spid="11" grpId="0"/>
      <p:bldP spid="12" grpId="0"/>
      <p:bldP spid="2" grpId="0"/>
      <p:bldP spid="2" grpId="1"/>
      <p:bldP spid="4" grpId="0"/>
      <p:bldP spid="6" grpId="0"/>
      <p:bldP spid="13" grpId="0"/>
      <p:bldP spid="14" grpId="0"/>
      <p:bldP spid="18" grpId="0"/>
      <p:bldP spid="19" grpId="0"/>
      <p:bldP spid="24" grpId="0" animBg="1"/>
      <p:bldP spid="24" grpId="1" animBg="1"/>
      <p:bldP spid="25" grpId="0"/>
      <p:bldP spid="25" grpId="1"/>
      <p:bldP spid="26" grpId="0"/>
      <p:bldP spid="26" grpId="1"/>
      <p:bldP spid="8" grpId="0"/>
      <p:bldP spid="8" grpId="1"/>
      <p:bldP spid="27" grpId="0"/>
      <p:bldP spid="28" grpId="0"/>
      <p:bldP spid="29" grpId="0"/>
      <p:bldP spid="30" grpId="0"/>
      <p:bldP spid="32" grpId="0"/>
      <p:bldP spid="15" grpId="0"/>
      <p:bldP spid="35" grpId="0"/>
      <p:bldP spid="36" grpId="0"/>
      <p:bldP spid="37" grpId="0"/>
      <p:bldP spid="38" grpId="0"/>
      <p:bldP spid="23" grpId="0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7" grpId="0"/>
      <p:bldP spid="49" grpId="0"/>
      <p:bldP spid="51" grpId="0"/>
      <p:bldP spid="53" grpId="0"/>
      <p:bldP spid="54" grpId="0" animBg="1"/>
      <p:bldP spid="54" grpId="1" animBg="1"/>
      <p:bldP spid="55" grpId="0"/>
      <p:bldP spid="55" grpId="1"/>
      <p:bldP spid="56" grpId="0"/>
      <p:bldP spid="56" grpId="1"/>
      <p:bldP spid="43" grpId="0"/>
      <p:bldP spid="4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8105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772" y="2198172"/>
            <a:ext cx="5578928" cy="3052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81127" y="2467777"/>
            <a:ext cx="1181697" cy="3052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6772" y="2790782"/>
            <a:ext cx="4124778" cy="305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24400" y="3691938"/>
            <a:ext cx="1171813" cy="305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73744" y="4100677"/>
            <a:ext cx="8803342" cy="5951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919063"/>
            <a:endParaRPr lang="en-US" dirty="0">
              <a:solidFill>
                <a:prstClr val="white"/>
              </a:solidFill>
            </a:endParaRPr>
          </a:p>
          <a:p>
            <a:pPr algn="ctr" defTabSz="919063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58" y="72390"/>
            <a:ext cx="90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 cubical box has each edge 10 cm and another cuboidal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box is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12.5 cm long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,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10 cm wide and 8cm high.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906" y="666750"/>
            <a:ext cx="8403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i) Which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box has the greater lateral surface area and by how much ?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26" y="1063612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1830" y="1072109"/>
            <a:ext cx="124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10 cm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26428" y="3077029"/>
            <a:ext cx="33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7350" y="3077029"/>
            <a:ext cx="59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 </a:t>
            </a:r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0121" y="3077029"/>
            <a:ext cx="8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( 12.5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70972" y="3077029"/>
            <a:ext cx="59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8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26428" y="3368757"/>
            <a:ext cx="33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67350" y="3368757"/>
            <a:ext cx="59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 </a:t>
            </a:r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0733" y="3368757"/>
            <a:ext cx="10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22.5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32780" y="3363994"/>
            <a:ext cx="59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8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26428" y="3665052"/>
            <a:ext cx="33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64484" y="3665052"/>
            <a:ext cx="170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360 cm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i="1" baseline="30000" dirty="0">
              <a:latin typeface="Book Antiqu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112" y="81437"/>
            <a:ext cx="437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 cubical box has each edge 10 cm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6772" y="1072109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Edge of cubical box  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7188" y="79186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                                                                         cuboidal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box is 12.5 cm long, 10 cm wide and 8cm high.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6772" y="1415523"/>
            <a:ext cx="216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For cuboidal box,  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37972" y="1415523"/>
            <a:ext cx="27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length (</a:t>
            </a:r>
            <a:r>
              <a:rPr lang="en-US" i="1" dirty="0" smtClean="0">
                <a:latin typeface="Book Antiqua" pitchFamily="18" charset="0"/>
              </a:rPr>
              <a:t>l</a:t>
            </a:r>
            <a:r>
              <a:rPr lang="en-US" dirty="0" smtClean="0">
                <a:latin typeface="Bookman Old Style" pitchFamily="18" charset="0"/>
              </a:rPr>
              <a:t>) = 12.5 cm,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34856" y="1415523"/>
            <a:ext cx="301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breadth (</a:t>
            </a:r>
            <a:r>
              <a:rPr lang="en-US" i="1" dirty="0" smtClean="0">
                <a:latin typeface="Book Antiqua" pitchFamily="18" charset="0"/>
              </a:rPr>
              <a:t>b</a:t>
            </a:r>
            <a:r>
              <a:rPr lang="en-US" dirty="0" smtClean="0">
                <a:latin typeface="Bookman Old Style" pitchFamily="18" charset="0"/>
              </a:rPr>
              <a:t>) = 10 cm,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28900" y="1742361"/>
            <a:ext cx="301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height (</a:t>
            </a:r>
            <a:r>
              <a:rPr lang="en-US" i="1" dirty="0" smtClean="0">
                <a:latin typeface="Book Antiqua" pitchFamily="18" charset="0"/>
              </a:rPr>
              <a:t>h</a:t>
            </a:r>
            <a:r>
              <a:rPr lang="en-US" dirty="0" smtClean="0">
                <a:latin typeface="Bookman Old Style" pitchFamily="18" charset="0"/>
              </a:rPr>
              <a:t>) = 8 cm.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4532" y="674370"/>
            <a:ext cx="8614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Which box has the greater lateral surface area and by how much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" name="Cloud 39"/>
          <p:cNvSpPr/>
          <p:nvPr/>
        </p:nvSpPr>
        <p:spPr>
          <a:xfrm>
            <a:off x="5296137" y="2069893"/>
            <a:ext cx="3267965" cy="102612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607501" y="2105620"/>
            <a:ext cx="2691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formula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for lateral surface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area of a cube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35700" y="23894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4 (side)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3766" y="2166123"/>
            <a:ext cx="5919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Lateral surface area of cubical box of edge 10 cm = 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63181" y="2166123"/>
            <a:ext cx="110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4 </a:t>
            </a:r>
            <a:r>
              <a:rPr lang="en-US" dirty="0" smtClean="0">
                <a:latin typeface="Bookman Old Style" pitchFamily="18" charset="0"/>
                <a:sym typeface="Symbol"/>
              </a:rPr>
              <a:t> 10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r>
              <a:rPr lang="en-US" dirty="0" smtClean="0">
                <a:latin typeface="Bookman Old Style" pitchFamily="18" charset="0"/>
              </a:rPr>
              <a:t>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6000" y="2451873"/>
            <a:ext cx="143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 400 cm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r>
              <a:rPr lang="en-US" dirty="0" smtClean="0">
                <a:latin typeface="Bookman Old Style" pitchFamily="18" charset="0"/>
              </a:rPr>
              <a:t>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7" name="Cloud 46"/>
          <p:cNvSpPr/>
          <p:nvPr/>
        </p:nvSpPr>
        <p:spPr>
          <a:xfrm>
            <a:off x="4864485" y="1060450"/>
            <a:ext cx="3593715" cy="121647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855030" y="1280763"/>
            <a:ext cx="3635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lateral surface area of a cuboid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40573" y="1508577"/>
            <a:ext cx="17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2(</a:t>
            </a:r>
            <a:r>
              <a:rPr lang="en-US" b="1" i="1" dirty="0" smtClean="0">
                <a:solidFill>
                  <a:srgbClr val="FFFF00"/>
                </a:solidFill>
                <a:latin typeface="Comic Sans MS" pitchFamily="66" charset="0"/>
              </a:rPr>
              <a:t>l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+ </a:t>
            </a:r>
            <a:r>
              <a:rPr lang="en-US" b="1" i="1" dirty="0" smtClean="0">
                <a:solidFill>
                  <a:srgbClr val="FFFF00"/>
                </a:solidFill>
                <a:latin typeface="Comic Sans MS" pitchFamily="66" charset="0"/>
              </a:rPr>
              <a:t>b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  </a:t>
            </a:r>
            <a:r>
              <a:rPr lang="en-US" b="1" i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h</a:t>
            </a:r>
            <a:endParaRPr lang="en-US" b="1" i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2074" y="2773011"/>
            <a:ext cx="4420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Lateral surface area of cuboidal box </a:t>
            </a:r>
            <a:r>
              <a:rPr lang="en-US" b="1" dirty="0" smtClean="0">
                <a:latin typeface="Bookman Old Style" pitchFamily="18" charset="0"/>
              </a:rPr>
              <a:t>=</a:t>
            </a:r>
            <a:r>
              <a:rPr lang="en-US" dirty="0" smtClean="0">
                <a:latin typeface="Bookman Old Style" pitchFamily="18" charset="0"/>
              </a:rPr>
              <a:t>  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59038" y="2753818"/>
            <a:ext cx="17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2(</a:t>
            </a:r>
            <a:r>
              <a:rPr lang="en-US" i="1" dirty="0" smtClean="0">
                <a:latin typeface="Bookman Old Style" pitchFamily="18" charset="0"/>
              </a:rPr>
              <a:t>l</a:t>
            </a:r>
            <a:r>
              <a:rPr lang="en-US" dirty="0" smtClean="0">
                <a:latin typeface="Bookman Old Style" pitchFamily="18" charset="0"/>
              </a:rPr>
              <a:t> + </a:t>
            </a:r>
            <a:r>
              <a:rPr lang="en-US" i="1" dirty="0" smtClean="0">
                <a:latin typeface="Bookman Old Style" pitchFamily="18" charset="0"/>
              </a:rPr>
              <a:t>b</a:t>
            </a:r>
            <a:r>
              <a:rPr lang="en-US" dirty="0" smtClean="0">
                <a:latin typeface="Bookman Old Style" pitchFamily="18" charset="0"/>
              </a:rPr>
              <a:t>) </a:t>
            </a:r>
            <a:r>
              <a:rPr lang="en-US" dirty="0" smtClean="0">
                <a:latin typeface="Bookman Old Style" pitchFamily="18" charset="0"/>
                <a:sym typeface="Symbol"/>
              </a:rPr>
              <a:t>  </a:t>
            </a:r>
            <a:r>
              <a:rPr lang="en-US" i="1" dirty="0" smtClean="0">
                <a:latin typeface="Bookman Old Style" pitchFamily="18" charset="0"/>
                <a:sym typeface="Symbol"/>
              </a:rPr>
              <a:t>h</a:t>
            </a:r>
            <a:endParaRPr lang="en-US" i="1" dirty="0"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7886" y="4077172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Thus, lateral surface area of the cubical box is </a:t>
            </a:r>
            <a:r>
              <a:rPr lang="en-US" b="1" dirty="0" smtClean="0">
                <a:latin typeface="Bookman Old Style" pitchFamily="18" charset="0"/>
              </a:rPr>
              <a:t>greater than cuboidal box </a:t>
            </a:r>
          </a:p>
          <a:p>
            <a:r>
              <a:rPr lang="en-US" b="1" dirty="0" smtClean="0">
                <a:latin typeface="Bookman Old Style" pitchFamily="18" charset="0"/>
              </a:rPr>
              <a:t>and </a:t>
            </a:r>
            <a:r>
              <a:rPr lang="en-US" b="1" dirty="0">
                <a:latin typeface="Bookman Old Style" pitchFamily="18" charset="0"/>
              </a:rPr>
              <a:t>is more by </a:t>
            </a:r>
            <a:endParaRPr lang="en-US" b="1" dirty="0" smtClean="0"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94691" y="4352925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(400 – 360) cm²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67450" y="4364593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i.e. 40 cm²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3083477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+ 10 )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" name="Curved Down Arrow 5"/>
          <p:cNvSpPr/>
          <p:nvPr/>
        </p:nvSpPr>
        <p:spPr>
          <a:xfrm rot="3304295">
            <a:off x="4277531" y="1878236"/>
            <a:ext cx="2246744" cy="609600"/>
          </a:xfrm>
          <a:prstGeom prst="curved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 rot="6479614">
            <a:off x="6127086" y="2245850"/>
            <a:ext cx="1851586" cy="609600"/>
          </a:xfrm>
          <a:prstGeom prst="curved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 rot="1409685">
            <a:off x="4151360" y="1875388"/>
            <a:ext cx="3299207" cy="609600"/>
          </a:xfrm>
          <a:prstGeom prst="curved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24298E-6 L 0.12032 -0.24699 " pathEditMode="relative" rAng="0" ptsTypes="AA">
                                      <p:cBhvr>
                                        <p:cTn id="149" dur="20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7" y="-123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4" grpId="0" animBg="1"/>
      <p:bldP spid="44" grpId="1" animBg="1"/>
      <p:bldP spid="56" grpId="0" animBg="1"/>
      <p:bldP spid="56" grpId="1" animBg="1"/>
      <p:bldP spid="57" grpId="0" animBg="1"/>
      <p:bldP spid="57" grpId="1" animBg="1"/>
      <p:bldP spid="55" grpId="0" animBg="1"/>
      <p:bldP spid="5" grpId="0"/>
      <p:bldP spid="7" grpId="0"/>
      <p:bldP spid="12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1" grpId="1"/>
      <p:bldP spid="32" grpId="0"/>
      <p:bldP spid="34" grpId="0"/>
      <p:bldP spid="34" grpId="1"/>
      <p:bldP spid="35" grpId="0"/>
      <p:bldP spid="36" grpId="0"/>
      <p:bldP spid="37" grpId="0"/>
      <p:bldP spid="38" grpId="0"/>
      <p:bldP spid="39" grpId="0"/>
      <p:bldP spid="39" grpId="1"/>
      <p:bldP spid="40" grpId="0" animBg="1"/>
      <p:bldP spid="40" grpId="1" animBg="1"/>
      <p:bldP spid="41" grpId="0"/>
      <p:bldP spid="41" grpId="1"/>
      <p:bldP spid="41" grpId="2"/>
      <p:bldP spid="42" grpId="0"/>
      <p:bldP spid="42" grpId="1"/>
      <p:bldP spid="43" grpId="0"/>
      <p:bldP spid="45" grpId="0"/>
      <p:bldP spid="46" grpId="0"/>
      <p:bldP spid="47" grpId="0" animBg="1"/>
      <p:bldP spid="47" grpId="1" animBg="1"/>
      <p:bldP spid="48" grpId="0"/>
      <p:bldP spid="48" grpId="1"/>
      <p:bldP spid="49" grpId="0"/>
      <p:bldP spid="49" grpId="1"/>
      <p:bldP spid="50" grpId="0"/>
      <p:bldP spid="51" grpId="0"/>
      <p:bldP spid="51" grpId="1"/>
      <p:bldP spid="53" grpId="0"/>
      <p:bldP spid="54" grpId="0"/>
      <p:bldP spid="3" grpId="0"/>
      <p:bldP spid="6" grpId="0" animBg="1"/>
      <p:bldP spid="6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513440" y="1809262"/>
            <a:ext cx="4124778" cy="305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48777" y="2970768"/>
            <a:ext cx="1171813" cy="305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1793" y="771091"/>
            <a:ext cx="5578928" cy="3052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842000" y="1081069"/>
            <a:ext cx="1181697" cy="3052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299161" y="742950"/>
            <a:ext cx="1676399" cy="13319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410077" y="1680244"/>
            <a:ext cx="1139563" cy="3575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394837" y="1284004"/>
            <a:ext cx="1299583" cy="3575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402457" y="887764"/>
            <a:ext cx="1445765" cy="3575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80001" y="885324"/>
            <a:ext cx="15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l</a:t>
            </a:r>
            <a:r>
              <a:rPr lang="en-US" b="1" dirty="0" smtClean="0">
                <a:latin typeface="Bookman Old Style" pitchFamily="18" charset="0"/>
              </a:rPr>
              <a:t> = 12.5 cm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80001" y="1287150"/>
            <a:ext cx="153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b</a:t>
            </a:r>
            <a:r>
              <a:rPr lang="en-US" b="1" dirty="0" smtClean="0">
                <a:latin typeface="Bookman Old Style" pitchFamily="18" charset="0"/>
              </a:rPr>
              <a:t> = 10 cm 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80001" y="1689343"/>
            <a:ext cx="152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h</a:t>
            </a:r>
            <a:r>
              <a:rPr lang="en-US" b="1" dirty="0" smtClean="0">
                <a:latin typeface="Bookman Old Style" pitchFamily="18" charset="0"/>
              </a:rPr>
              <a:t> = 8 cm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9733" y="3348202"/>
            <a:ext cx="8093730" cy="5951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919063"/>
            <a:endParaRPr lang="en-US" dirty="0">
              <a:solidFill>
                <a:prstClr val="white"/>
              </a:solidFill>
            </a:endParaRPr>
          </a:p>
          <a:p>
            <a:pPr algn="ctr" defTabSz="919063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268" y="9525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ii) Which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box has the smaller total surface area and by how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much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?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762000" y="742950"/>
            <a:ext cx="3954238" cy="124160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513" y="1076325"/>
            <a:ext cx="394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total surface area of a cube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5975" y="122872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6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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(side)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834" y="733978"/>
            <a:ext cx="5695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Total surface area of cubical box of edge 10cm  =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9714" y="73397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6 </a:t>
            </a:r>
            <a:r>
              <a:rPr lang="en-US" dirty="0" smtClean="0">
                <a:latin typeface="Bookman Old Style" pitchFamily="18" charset="0"/>
                <a:sym typeface="Symbol"/>
              </a:rPr>
              <a:t> 10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5814060" y="1059418"/>
            <a:ext cx="2246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 600 cm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baseline="30000" dirty="0"/>
          </a:p>
        </p:txBody>
      </p:sp>
      <p:sp>
        <p:nvSpPr>
          <p:cNvPr id="12" name="Cloud 11"/>
          <p:cNvSpPr/>
          <p:nvPr/>
        </p:nvSpPr>
        <p:spPr>
          <a:xfrm>
            <a:off x="5087714" y="2836767"/>
            <a:ext cx="3853212" cy="136058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7755" y="3168135"/>
            <a:ext cx="363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total  surface area of a cuboid 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6385" y="3251549"/>
            <a:ext cx="312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2(</a:t>
            </a:r>
            <a:r>
              <a:rPr lang="en-US" b="1" i="1" dirty="0" err="1" smtClean="0">
                <a:solidFill>
                  <a:srgbClr val="FFFF00"/>
                </a:solidFill>
                <a:latin typeface="Comic Sans MS" pitchFamily="66" charset="0"/>
              </a:rPr>
              <a:t>lb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+ </a:t>
            </a:r>
            <a:r>
              <a:rPr lang="en-US" b="1" i="1" dirty="0" err="1" smtClean="0">
                <a:solidFill>
                  <a:srgbClr val="FFFF00"/>
                </a:solidFill>
                <a:latin typeface="Comic Sans MS" pitchFamily="66" charset="0"/>
              </a:rPr>
              <a:t>bh</a:t>
            </a:r>
            <a:r>
              <a:rPr lang="en-US" b="1" i="1" dirty="0" smtClean="0">
                <a:solidFill>
                  <a:srgbClr val="FFFF00"/>
                </a:solidFill>
                <a:latin typeface="Comic Sans MS" pitchFamily="66" charset="0"/>
              </a:rPr>
              <a:t> + hl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)</a:t>
            </a:r>
            <a:endParaRPr lang="en-US" b="1" i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1268" y="1747895"/>
            <a:ext cx="4420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Total surface area of cuboidal box </a:t>
            </a:r>
            <a:r>
              <a:rPr lang="en-US" b="1" dirty="0" smtClean="0">
                <a:latin typeface="Bookman Old Style" pitchFamily="18" charset="0"/>
              </a:rPr>
              <a:t>=</a:t>
            </a:r>
            <a:r>
              <a:rPr lang="en-US" dirty="0" smtClean="0">
                <a:latin typeface="Bookman Old Style" pitchFamily="18" charset="0"/>
              </a:rPr>
              <a:t> 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91051" y="1742043"/>
            <a:ext cx="24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2( </a:t>
            </a:r>
            <a:r>
              <a:rPr lang="en-US" i="1" dirty="0" err="1" smtClean="0">
                <a:latin typeface="Book Antiqua" pitchFamily="18" charset="0"/>
              </a:rPr>
              <a:t>lb</a:t>
            </a:r>
            <a:r>
              <a:rPr lang="en-US" dirty="0" smtClean="0">
                <a:latin typeface="Bookman Old Style" pitchFamily="18" charset="0"/>
              </a:rPr>
              <a:t> + </a:t>
            </a:r>
            <a:r>
              <a:rPr lang="en-US" i="1" dirty="0" err="1" smtClean="0">
                <a:latin typeface="Book Antiqua" pitchFamily="18" charset="0"/>
              </a:rPr>
              <a:t>bh</a:t>
            </a:r>
            <a:r>
              <a:rPr lang="en-US" dirty="0" smtClean="0">
                <a:latin typeface="Bookman Old Style" pitchFamily="18" charset="0"/>
              </a:rPr>
              <a:t> + </a:t>
            </a:r>
            <a:r>
              <a:rPr lang="en-US" i="1" dirty="0" smtClean="0">
                <a:latin typeface="Book Antiqua" pitchFamily="18" charset="0"/>
              </a:rPr>
              <a:t>hl</a:t>
            </a:r>
            <a:r>
              <a:rPr lang="en-US" dirty="0" smtClean="0">
                <a:latin typeface="Bookman Old Style" pitchFamily="18" charset="0"/>
              </a:rPr>
              <a:t> 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0544" y="2065893"/>
            <a:ext cx="33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1068" y="20658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0544" y="2385496"/>
            <a:ext cx="33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97400" y="238549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0544" y="2710418"/>
            <a:ext cx="33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97091" y="267017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5187" y="2970768"/>
            <a:ext cx="14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 610 cm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1793" y="3320018"/>
            <a:ext cx="8243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Thus, total surface area of cubical box is smaller than cuboidal box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1497466" y="3561318"/>
            <a:ext cx="2249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(610 – 600) cm</a:t>
            </a:r>
            <a:r>
              <a:rPr lang="en-US" b="1" baseline="30000" dirty="0" smtClean="0">
                <a:latin typeface="Bookman Old Style" pitchFamily="18" charset="0"/>
              </a:rPr>
              <a:t>2</a:t>
            </a:r>
            <a:endParaRPr lang="en-US" b="1" baseline="30000" dirty="0"/>
          </a:p>
        </p:txBody>
      </p:sp>
      <p:sp>
        <p:nvSpPr>
          <p:cNvPr id="26" name="Rectangle 25"/>
          <p:cNvSpPr/>
          <p:nvPr/>
        </p:nvSpPr>
        <p:spPr>
          <a:xfrm>
            <a:off x="3472364" y="3575050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i.e. 10 cm²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86469" y="206920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× </a:t>
            </a:r>
            <a:r>
              <a:rPr lang="en-US" dirty="0">
                <a:latin typeface="Bookman Old Style" pitchFamily="18" charset="0"/>
              </a:rPr>
              <a:t>12.5)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743450" y="2065893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(12.5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40665" y="2067549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× 10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4065" y="2069205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+ 10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17715" y="2065893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× 8 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808841" y="2065893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+ 8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47269" y="2385496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125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65553" y="2385496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80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12407" y="2385496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+ 100)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924425" y="2366963"/>
            <a:ext cx="990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00775" y="2366963"/>
            <a:ext cx="7080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115175" y="2366963"/>
            <a:ext cx="85725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21807" y="2670176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305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2764" y="3561318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and 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0.12083 0.29876 " pathEditMode="relative" rAng="0" ptsTypes="AA">
                                      <p:cBhvr>
                                        <p:cTn id="80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14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6" grpId="0" animBg="1"/>
      <p:bldP spid="56" grpId="1" animBg="1"/>
      <p:bldP spid="47" grpId="0" animBg="1"/>
      <p:bldP spid="47" grpId="1" animBg="1"/>
      <p:bldP spid="53" grpId="0" animBg="1"/>
      <p:bldP spid="53" grpId="1" animBg="1"/>
      <p:bldP spid="35" grpId="0" animBg="1"/>
      <p:bldP spid="50" grpId="0" animBg="1"/>
      <p:bldP spid="50" grpId="1" animBg="1"/>
      <p:bldP spid="50" grpId="2" animBg="1"/>
      <p:bldP spid="50" grpId="3" animBg="1"/>
      <p:bldP spid="49" grpId="0" animBg="1"/>
      <p:bldP spid="49" grpId="1" animBg="1"/>
      <p:bldP spid="49" grpId="2" animBg="1"/>
      <p:bldP spid="49" grpId="3" animBg="1"/>
      <p:bldP spid="48" grpId="0" animBg="1"/>
      <p:bldP spid="48" grpId="1" animBg="1"/>
      <p:bldP spid="48" grpId="2" animBg="1"/>
      <p:bldP spid="48" grpId="3" animBg="1"/>
      <p:bldP spid="36" grpId="0"/>
      <p:bldP spid="37" grpId="0"/>
      <p:bldP spid="38" grpId="0"/>
      <p:bldP spid="27" grpId="0" animBg="1"/>
      <p:bldP spid="4" grpId="0"/>
      <p:bldP spid="6" grpId="0" animBg="1"/>
      <p:bldP spid="6" grpId="1" animBg="1"/>
      <p:bldP spid="7" grpId="0"/>
      <p:bldP spid="7" grpId="1"/>
      <p:bldP spid="8" grpId="0"/>
      <p:bldP spid="8" grpId="1"/>
      <p:bldP spid="9" grpId="0"/>
      <p:bldP spid="10" grpId="0"/>
      <p:bldP spid="11" grpId="0"/>
      <p:bldP spid="12" grpId="0" animBg="1"/>
      <p:bldP spid="12" grpId="1" animBg="1"/>
      <p:bldP spid="13" grpId="0"/>
      <p:bldP spid="13" grpId="1"/>
      <p:bldP spid="14" grpId="0"/>
      <p:bldP spid="14" grpId="1"/>
      <p:bldP spid="15" grpId="0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" grpId="0"/>
      <p:bldP spid="39" grpId="0"/>
      <p:bldP spid="41" grpId="0"/>
      <p:bldP spid="43" grpId="0"/>
      <p:bldP spid="45" grpId="0"/>
      <p:bldP spid="46" grpId="0"/>
      <p:bldP spid="28" grpId="0"/>
      <p:bldP spid="30" grpId="0"/>
      <p:bldP spid="31" grpId="0"/>
      <p:bldP spid="55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97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12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33218" y="255094"/>
            <a:ext cx="4071342" cy="584327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197" b="1" kern="0" dirty="0" smtClean="0">
                <a:solidFill>
                  <a:sysClr val="windowText" lastClr="000000"/>
                </a:solidFill>
              </a:rPr>
              <a:t> Right</a:t>
            </a:r>
            <a:r>
              <a:rPr lang="en-US" sz="3197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197" b="1" kern="0" dirty="0">
                <a:solidFill>
                  <a:sysClr val="windowText" lastClr="000000"/>
                </a:solidFill>
              </a:rPr>
              <a:t>Circular Cylinder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258595" y="717275"/>
            <a:ext cx="1665333" cy="42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98" dirty="0">
                <a:solidFill>
                  <a:prstClr val="black"/>
                </a:solidFill>
                <a:latin typeface="Rockwell" pitchFamily="18" charset="0"/>
              </a:rPr>
              <a:t>Examples : 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847012" y="2818765"/>
            <a:ext cx="1440152" cy="36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98" dirty="0">
                <a:solidFill>
                  <a:prstClr val="black"/>
                </a:solidFill>
              </a:rPr>
              <a:t>Roller wheels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7223660" y="2818765"/>
            <a:ext cx="682568" cy="36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98" dirty="0">
                <a:solidFill>
                  <a:prstClr val="black"/>
                </a:solidFill>
              </a:rPr>
              <a:t>Pipes</a:t>
            </a:r>
          </a:p>
        </p:txBody>
      </p:sp>
      <p:pic>
        <p:nvPicPr>
          <p:cNvPr id="10" name="Picture 12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877" y="1143916"/>
            <a:ext cx="2239476" cy="16774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13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7072" y="1154730"/>
            <a:ext cx="2210601" cy="165581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Picture 15" descr="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756591">
            <a:off x="3886414" y="2352894"/>
            <a:ext cx="2141142" cy="214114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6" descr="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920331">
            <a:off x="5940323" y="2838219"/>
            <a:ext cx="1141943" cy="1522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906467" y="4493614"/>
            <a:ext cx="1913496" cy="36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98" dirty="0">
                <a:solidFill>
                  <a:prstClr val="black"/>
                </a:solidFill>
              </a:rPr>
              <a:t>Cylindrical candles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3658446" y="1020893"/>
            <a:ext cx="4873866" cy="167427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262" tIns="45627" rIns="91262" bIns="45627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998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0662" y="1438502"/>
            <a:ext cx="3525266" cy="1014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Let us see few examples</a:t>
            </a:r>
          </a:p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of right circular cylinder</a:t>
            </a:r>
            <a:endParaRPr lang="en-IN" sz="1998" b="1" kern="0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endParaRPr lang="en-US" sz="1998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9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4" grpId="0"/>
      <p:bldP spid="15" grpId="0" build="allAtOnce" animBg="1"/>
      <p:bldP spid="15" grpId="1" build="allAtOnce" animBg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loud Callout 65"/>
          <p:cNvSpPr/>
          <p:nvPr/>
        </p:nvSpPr>
        <p:spPr bwMode="auto">
          <a:xfrm>
            <a:off x="384877" y="2630885"/>
            <a:ext cx="4594636" cy="1387326"/>
          </a:xfrm>
          <a:prstGeom prst="cloudCallout">
            <a:avLst>
              <a:gd name="adj1" fmla="val 91235"/>
              <a:gd name="adj2" fmla="val -141036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262" tIns="45627" rIns="91262" bIns="45627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998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09425" y="841641"/>
            <a:ext cx="3045180" cy="4011616"/>
            <a:chOff x="1722" y="768"/>
            <a:chExt cx="2004" cy="2640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>
              <a:off x="1722" y="768"/>
              <a:ext cx="2004" cy="648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sz="1798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722" y="2760"/>
              <a:ext cx="2004" cy="648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sz="1798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722" y="1095"/>
              <a:ext cx="0" cy="198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798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726" y="1104"/>
              <a:ext cx="0" cy="198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798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389503" y="246788"/>
            <a:ext cx="4019005" cy="5847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kern="0" dirty="0">
                <a:solidFill>
                  <a:sysClr val="windowText" lastClr="000000"/>
                </a:solidFill>
              </a:rPr>
              <a:t>Right Circular Cylinder</a:t>
            </a:r>
          </a:p>
        </p:txBody>
      </p:sp>
      <p:sp>
        <p:nvSpPr>
          <p:cNvPr id="16" name="Cloud 15"/>
          <p:cNvSpPr/>
          <p:nvPr/>
        </p:nvSpPr>
        <p:spPr bwMode="auto">
          <a:xfrm>
            <a:off x="461007" y="989173"/>
            <a:ext cx="4873866" cy="150644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262" tIns="45627" rIns="91262" bIns="45627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998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7784" y="1391552"/>
            <a:ext cx="4282785" cy="1014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Let us see a geometrical figure</a:t>
            </a:r>
          </a:p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of right circular cylinder</a:t>
            </a:r>
            <a:endParaRPr lang="en-IN" sz="1998" b="1" kern="0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endParaRPr lang="en-US" sz="1998" dirty="0">
              <a:solidFill>
                <a:prstClr val="black"/>
              </a:solidFill>
            </a:endParaRPr>
          </a:p>
        </p:txBody>
      </p:sp>
      <p:sp>
        <p:nvSpPr>
          <p:cNvPr id="18" name="Cloud 17"/>
          <p:cNvSpPr/>
          <p:nvPr/>
        </p:nvSpPr>
        <p:spPr bwMode="auto">
          <a:xfrm>
            <a:off x="1246308" y="1490980"/>
            <a:ext cx="3409814" cy="105392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262" tIns="45627" rIns="91262" bIns="45627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998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0506" y="1671478"/>
            <a:ext cx="2841417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How many faces do </a:t>
            </a:r>
          </a:p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we see here?</a:t>
            </a:r>
            <a:endParaRPr lang="en-US" sz="1998" dirty="0">
              <a:solidFill>
                <a:prstClr val="black"/>
              </a:solidFill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448638" y="830459"/>
            <a:ext cx="3045180" cy="984669"/>
          </a:xfrm>
          <a:prstGeom prst="ellipse">
            <a:avLst/>
          </a:prstGeom>
          <a:solidFill>
            <a:srgbClr val="FF66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95215" y="1121990"/>
            <a:ext cx="33664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5423723" y="3882263"/>
            <a:ext cx="3045180" cy="984669"/>
          </a:xfrm>
          <a:prstGeom prst="ellipse">
            <a:avLst/>
          </a:prstGeom>
          <a:solidFill>
            <a:srgbClr val="FF66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95215" y="4173794"/>
            <a:ext cx="33664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5412041" y="3882263"/>
            <a:ext cx="3029956" cy="984669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5399910" y="3882262"/>
            <a:ext cx="3045180" cy="984669"/>
          </a:xfrm>
          <a:prstGeom prst="ellipse">
            <a:avLst/>
          </a:prstGeom>
          <a:solidFill>
            <a:srgbClr val="FF66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85699" y="4173793"/>
            <a:ext cx="33664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12041" y="1300124"/>
            <a:ext cx="3045180" cy="3022387"/>
          </a:xfrm>
          <a:prstGeom prst="rect">
            <a:avLst/>
          </a:prstGeom>
          <a:solidFill>
            <a:srgbClr val="FF66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>
              <a:solidFill>
                <a:prstClr val="white"/>
              </a:solidFill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5418805" y="3777070"/>
            <a:ext cx="3038417" cy="1050865"/>
          </a:xfrm>
          <a:custGeom>
            <a:avLst/>
            <a:gdLst>
              <a:gd name="connsiteX0" fmla="*/ 0 w 2988733"/>
              <a:gd name="connsiteY0" fmla="*/ 532210 h 1064419"/>
              <a:gd name="connsiteX1" fmla="*/ 1494367 w 2988733"/>
              <a:gd name="connsiteY1" fmla="*/ 0 h 1064419"/>
              <a:gd name="connsiteX2" fmla="*/ 2988734 w 2988733"/>
              <a:gd name="connsiteY2" fmla="*/ 532210 h 1064419"/>
              <a:gd name="connsiteX3" fmla="*/ 1494367 w 2988733"/>
              <a:gd name="connsiteY3" fmla="*/ 1064420 h 1064419"/>
              <a:gd name="connsiteX4" fmla="*/ 0 w 2988733"/>
              <a:gd name="connsiteY4" fmla="*/ 532210 h 1064419"/>
              <a:gd name="connsiteX0" fmla="*/ 0 w 2988734"/>
              <a:gd name="connsiteY0" fmla="*/ 532210 h 1064420"/>
              <a:gd name="connsiteX1" fmla="*/ 1494367 w 2988734"/>
              <a:gd name="connsiteY1" fmla="*/ 0 h 1064420"/>
              <a:gd name="connsiteX2" fmla="*/ 2988734 w 2988734"/>
              <a:gd name="connsiteY2" fmla="*/ 532210 h 1064420"/>
              <a:gd name="connsiteX3" fmla="*/ 1494367 w 2988734"/>
              <a:gd name="connsiteY3" fmla="*/ 1064420 h 1064420"/>
              <a:gd name="connsiteX4" fmla="*/ 0 w 2988734"/>
              <a:gd name="connsiteY4" fmla="*/ 532210 h 1064420"/>
              <a:gd name="connsiteX0" fmla="*/ 0 w 2988734"/>
              <a:gd name="connsiteY0" fmla="*/ 532475 h 1064685"/>
              <a:gd name="connsiteX1" fmla="*/ 1494367 w 2988734"/>
              <a:gd name="connsiteY1" fmla="*/ 265 h 1064685"/>
              <a:gd name="connsiteX2" fmla="*/ 2988734 w 2988734"/>
              <a:gd name="connsiteY2" fmla="*/ 532475 h 1064685"/>
              <a:gd name="connsiteX3" fmla="*/ 1494367 w 2988734"/>
              <a:gd name="connsiteY3" fmla="*/ 1064685 h 1064685"/>
              <a:gd name="connsiteX4" fmla="*/ 0 w 2988734"/>
              <a:gd name="connsiteY4" fmla="*/ 532475 h 1064685"/>
              <a:gd name="connsiteX0" fmla="*/ 2795 w 2992150"/>
              <a:gd name="connsiteY0" fmla="*/ 532222 h 1064432"/>
              <a:gd name="connsiteX1" fmla="*/ 1497162 w 2992150"/>
              <a:gd name="connsiteY1" fmla="*/ 12 h 1064432"/>
              <a:gd name="connsiteX2" fmla="*/ 2991529 w 2992150"/>
              <a:gd name="connsiteY2" fmla="*/ 532222 h 1064432"/>
              <a:gd name="connsiteX3" fmla="*/ 1497162 w 2992150"/>
              <a:gd name="connsiteY3" fmla="*/ 1064432 h 1064432"/>
              <a:gd name="connsiteX4" fmla="*/ 2795 w 2992150"/>
              <a:gd name="connsiteY4" fmla="*/ 532222 h 1064432"/>
              <a:gd name="connsiteX0" fmla="*/ 2795 w 2992150"/>
              <a:gd name="connsiteY0" fmla="*/ 532222 h 1064552"/>
              <a:gd name="connsiteX1" fmla="*/ 1497162 w 2992150"/>
              <a:gd name="connsiteY1" fmla="*/ 12 h 1064552"/>
              <a:gd name="connsiteX2" fmla="*/ 2991529 w 2992150"/>
              <a:gd name="connsiteY2" fmla="*/ 532222 h 1064552"/>
              <a:gd name="connsiteX3" fmla="*/ 1497162 w 2992150"/>
              <a:gd name="connsiteY3" fmla="*/ 1064432 h 1064552"/>
              <a:gd name="connsiteX4" fmla="*/ 2795 w 2992150"/>
              <a:gd name="connsiteY4" fmla="*/ 532222 h 1064552"/>
              <a:gd name="connsiteX0" fmla="*/ 2629 w 2991984"/>
              <a:gd name="connsiteY0" fmla="*/ 532218 h 1051813"/>
              <a:gd name="connsiteX1" fmla="*/ 1496996 w 2991984"/>
              <a:gd name="connsiteY1" fmla="*/ 8 h 1051813"/>
              <a:gd name="connsiteX2" fmla="*/ 2991363 w 2991984"/>
              <a:gd name="connsiteY2" fmla="*/ 532218 h 1051813"/>
              <a:gd name="connsiteX3" fmla="*/ 1493821 w 2991984"/>
              <a:gd name="connsiteY3" fmla="*/ 1051728 h 1051813"/>
              <a:gd name="connsiteX4" fmla="*/ 2629 w 2991984"/>
              <a:gd name="connsiteY4" fmla="*/ 532218 h 1051813"/>
              <a:gd name="connsiteX0" fmla="*/ 429 w 2989784"/>
              <a:gd name="connsiteY0" fmla="*/ 532219 h 1051837"/>
              <a:gd name="connsiteX1" fmla="*/ 1494796 w 2989784"/>
              <a:gd name="connsiteY1" fmla="*/ 9 h 1051837"/>
              <a:gd name="connsiteX2" fmla="*/ 2989163 w 2989784"/>
              <a:gd name="connsiteY2" fmla="*/ 532219 h 1051837"/>
              <a:gd name="connsiteX3" fmla="*/ 1491621 w 2989784"/>
              <a:gd name="connsiteY3" fmla="*/ 1051729 h 1051837"/>
              <a:gd name="connsiteX4" fmla="*/ 429 w 2989784"/>
              <a:gd name="connsiteY4" fmla="*/ 532219 h 1051837"/>
              <a:gd name="connsiteX0" fmla="*/ 1028 w 2990383"/>
              <a:gd name="connsiteY0" fmla="*/ 532220 h 1051846"/>
              <a:gd name="connsiteX1" fmla="*/ 1495395 w 2990383"/>
              <a:gd name="connsiteY1" fmla="*/ 10 h 1051846"/>
              <a:gd name="connsiteX2" fmla="*/ 2989762 w 2990383"/>
              <a:gd name="connsiteY2" fmla="*/ 532220 h 1051846"/>
              <a:gd name="connsiteX3" fmla="*/ 1492220 w 2990383"/>
              <a:gd name="connsiteY3" fmla="*/ 1051730 h 1051846"/>
              <a:gd name="connsiteX4" fmla="*/ 1028 w 2990383"/>
              <a:gd name="connsiteY4" fmla="*/ 532220 h 10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383" h="1051846">
                <a:moveTo>
                  <a:pt x="1028" y="532220"/>
                </a:moveTo>
                <a:cubicBezTo>
                  <a:pt x="26957" y="261671"/>
                  <a:pt x="-135259" y="-1895"/>
                  <a:pt x="1495395" y="10"/>
                </a:cubicBezTo>
                <a:cubicBezTo>
                  <a:pt x="3126049" y="1915"/>
                  <a:pt x="2982618" y="183520"/>
                  <a:pt x="2989762" y="532220"/>
                </a:cubicBezTo>
                <a:cubicBezTo>
                  <a:pt x="2989762" y="826151"/>
                  <a:pt x="2546136" y="1045380"/>
                  <a:pt x="1492220" y="1051730"/>
                </a:cubicBezTo>
                <a:cubicBezTo>
                  <a:pt x="438304" y="1058080"/>
                  <a:pt x="-24901" y="802769"/>
                  <a:pt x="1028" y="532220"/>
                </a:cubicBezTo>
                <a:close/>
              </a:path>
            </a:pathLst>
          </a:custGeom>
          <a:solidFill>
            <a:srgbClr val="FF66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5413503" y="3897958"/>
            <a:ext cx="3058942" cy="984669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5412041" y="836744"/>
            <a:ext cx="3045180" cy="984669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87922" y="2626822"/>
            <a:ext cx="33664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6614" y="1049160"/>
            <a:ext cx="532217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591" indent="-342591">
              <a:buFont typeface="Wingdings" pitchFamily="2" charset="2"/>
              <a:buChar char="Ø"/>
            </a:pP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The right circular cylinder has three faces.</a:t>
            </a:r>
          </a:p>
        </p:txBody>
      </p: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5426634" y="831234"/>
            <a:ext cx="3045180" cy="984669"/>
          </a:xfrm>
          <a:prstGeom prst="ellipse">
            <a:avLst/>
          </a:prstGeom>
          <a:solidFill>
            <a:srgbClr val="FF66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12424" y="1122765"/>
            <a:ext cx="33664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5417119" y="3883037"/>
            <a:ext cx="3045180" cy="984669"/>
          </a:xfrm>
          <a:prstGeom prst="ellipse">
            <a:avLst/>
          </a:prstGeom>
          <a:solidFill>
            <a:srgbClr val="FF66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02908" y="4174568"/>
            <a:ext cx="33664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46" name="Cloud 45"/>
          <p:cNvSpPr/>
          <p:nvPr/>
        </p:nvSpPr>
        <p:spPr bwMode="auto">
          <a:xfrm>
            <a:off x="740023" y="1491755"/>
            <a:ext cx="4105351" cy="111395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262" tIns="45627" rIns="91262" bIns="45627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998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74969" y="1672253"/>
            <a:ext cx="3552492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How many circular faces </a:t>
            </a:r>
          </a:p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do we see here?</a:t>
            </a:r>
            <a:endParaRPr lang="en-US" sz="1998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031" y="1848860"/>
            <a:ext cx="1491336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b="1" kern="0" dirty="0">
                <a:solidFill>
                  <a:srgbClr val="FFFF00"/>
                </a:solidFill>
                <a:latin typeface="Bookman Old Style" pitchFamily="18" charset="0"/>
              </a:rPr>
              <a:t>Two faces</a:t>
            </a:r>
            <a:endParaRPr lang="en-US" sz="1998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3265" y="1462423"/>
            <a:ext cx="251150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493" indent="-285493">
              <a:buFont typeface="Wingdings" pitchFamily="2" charset="2"/>
              <a:buChar char="v"/>
            </a:pP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Two circular faces</a:t>
            </a:r>
          </a:p>
        </p:txBody>
      </p:sp>
      <p:sp>
        <p:nvSpPr>
          <p:cNvPr id="50" name="Cloud 49"/>
          <p:cNvSpPr/>
          <p:nvPr/>
        </p:nvSpPr>
        <p:spPr bwMode="auto">
          <a:xfrm>
            <a:off x="700041" y="1476802"/>
            <a:ext cx="4105351" cy="111395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262" tIns="45627" rIns="91262" bIns="45627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998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99849" y="1657300"/>
            <a:ext cx="3422770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How many curved faces </a:t>
            </a:r>
          </a:p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do we see here?</a:t>
            </a:r>
            <a:endParaRPr lang="en-US" sz="1998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80719" y="1833907"/>
            <a:ext cx="1343996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b="1" kern="0" dirty="0">
                <a:solidFill>
                  <a:srgbClr val="FFFF00"/>
                </a:solidFill>
                <a:latin typeface="Bookman Old Style" pitchFamily="18" charset="0"/>
              </a:rPr>
              <a:t>One face</a:t>
            </a:r>
            <a:endParaRPr lang="en-US" sz="1998" dirty="0">
              <a:solidFill>
                <a:srgbClr val="FFFF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12888" y="1289742"/>
            <a:ext cx="3059773" cy="3022387"/>
          </a:xfrm>
          <a:prstGeom prst="rect">
            <a:avLst/>
          </a:prstGeom>
          <a:solidFill>
            <a:srgbClr val="FF66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>
              <a:solidFill>
                <a:prstClr val="white"/>
              </a:solidFill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5406718" y="841616"/>
            <a:ext cx="3045180" cy="984669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5397203" y="3893419"/>
            <a:ext cx="3045180" cy="984669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3265" y="1898913"/>
            <a:ext cx="228569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493" indent="-285493">
              <a:buFont typeface="Wingdings" pitchFamily="2" charset="2"/>
              <a:buChar char="v"/>
            </a:pP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One curved face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6613" y="2343362"/>
            <a:ext cx="472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591" indent="-342591">
              <a:buFont typeface="Wingdings" pitchFamily="2" charset="2"/>
              <a:buChar char="Ø"/>
            </a:pPr>
            <a:r>
              <a:rPr lang="en-US" sz="1798" dirty="0">
                <a:solidFill>
                  <a:prstClr val="black"/>
                </a:solidFill>
                <a:latin typeface="Bookman Old Style" pitchFamily="18" charset="0"/>
              </a:rPr>
              <a:t>Cylinder has radius ‘r’ and height ‘h’.</a:t>
            </a:r>
          </a:p>
        </p:txBody>
      </p:sp>
      <p:sp>
        <p:nvSpPr>
          <p:cNvPr id="59" name="Cloud 58"/>
          <p:cNvSpPr/>
          <p:nvPr/>
        </p:nvSpPr>
        <p:spPr bwMode="auto">
          <a:xfrm>
            <a:off x="530406" y="2626822"/>
            <a:ext cx="4105351" cy="111395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262" tIns="45627" rIns="91262" bIns="45627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998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3621" y="2807320"/>
            <a:ext cx="3835961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A cylinder has two circular</a:t>
            </a:r>
            <a:r>
              <a:rPr lang="en-US" sz="1998" dirty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faces of same radii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91339" y="2998619"/>
            <a:ext cx="2879853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Let the radius be ‘r’.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7061321" y="4313603"/>
            <a:ext cx="1383769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6989573" y="1331001"/>
            <a:ext cx="0" cy="3014729"/>
          </a:xfrm>
          <a:prstGeom prst="line">
            <a:avLst/>
          </a:prstGeom>
          <a:noFill/>
          <a:ln w="57150">
            <a:solidFill>
              <a:srgbClr val="00000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987527" y="1341239"/>
            <a:ext cx="1467079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7008144" y="4052998"/>
            <a:ext cx="235532" cy="278080"/>
          </a:xfrm>
          <a:custGeom>
            <a:avLst/>
            <a:gdLst>
              <a:gd name="T0" fmla="*/ 0 w 155"/>
              <a:gd name="T1" fmla="*/ 0 h 183"/>
              <a:gd name="T2" fmla="*/ 390625806 w 155"/>
              <a:gd name="T3" fmla="*/ 0 h 183"/>
              <a:gd name="T4" fmla="*/ 390625806 w 155"/>
              <a:gd name="T5" fmla="*/ 461190181 h 1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5" h="183">
                <a:moveTo>
                  <a:pt x="0" y="0"/>
                </a:moveTo>
                <a:lnTo>
                  <a:pt x="155" y="0"/>
                </a:lnTo>
                <a:lnTo>
                  <a:pt x="155" y="183"/>
                </a:ln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535508" y="2740121"/>
            <a:ext cx="404201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798" kern="0" dirty="0">
                <a:solidFill>
                  <a:sysClr val="windowText" lastClr="000000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593628" y="4217023"/>
            <a:ext cx="404201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798" kern="0" dirty="0">
                <a:solidFill>
                  <a:sysClr val="windowText" lastClr="000000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7634" y="2665233"/>
            <a:ext cx="33664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 flipH="1" flipV="1">
            <a:off x="6963159" y="4286608"/>
            <a:ext cx="85272" cy="71807"/>
          </a:xfrm>
          <a:prstGeom prst="ellipse">
            <a:avLst/>
          </a:prstGeom>
          <a:solidFill>
            <a:srgbClr val="0000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flipH="1" flipV="1">
            <a:off x="6963159" y="1306347"/>
            <a:ext cx="55515" cy="45677"/>
          </a:xfrm>
          <a:prstGeom prst="ellipse">
            <a:avLst/>
          </a:prstGeom>
          <a:solidFill>
            <a:srgbClr val="0000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7593628" y="980513"/>
            <a:ext cx="404201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798" kern="0" dirty="0">
                <a:solidFill>
                  <a:sysClr val="windowText" lastClr="000000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63" name="Cloud Callout 62"/>
          <p:cNvSpPr/>
          <p:nvPr/>
        </p:nvSpPr>
        <p:spPr bwMode="auto">
          <a:xfrm>
            <a:off x="384877" y="2622034"/>
            <a:ext cx="4594636" cy="1387326"/>
          </a:xfrm>
          <a:prstGeom prst="cloudCallout">
            <a:avLst>
              <a:gd name="adj1" fmla="val 91461"/>
              <a:gd name="adj2" fmla="val 67738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262" tIns="45627" rIns="91262" bIns="45627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998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329" y="2867418"/>
            <a:ext cx="3688621" cy="1014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Distance between these 2 </a:t>
            </a:r>
          </a:p>
          <a:p>
            <a:pPr algn="ctr"/>
            <a:r>
              <a:rPr lang="en-US" sz="1998" b="1" kern="0" dirty="0" err="1">
                <a:solidFill>
                  <a:prstClr val="white"/>
                </a:solidFill>
                <a:latin typeface="Bookman Old Style" pitchFamily="18" charset="0"/>
              </a:rPr>
              <a:t>centres</a:t>
            </a:r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 is the height of </a:t>
            </a:r>
          </a:p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the cylinder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2752" y="3044743"/>
            <a:ext cx="2959929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Let the height of the</a:t>
            </a:r>
          </a:p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cylinder be ‘h’</a:t>
            </a:r>
          </a:p>
        </p:txBody>
      </p:sp>
      <p:sp>
        <p:nvSpPr>
          <p:cNvPr id="65" name="Cloud Callout 64"/>
          <p:cNvSpPr/>
          <p:nvPr/>
        </p:nvSpPr>
        <p:spPr bwMode="auto">
          <a:xfrm>
            <a:off x="613266" y="3000434"/>
            <a:ext cx="3665004" cy="1106629"/>
          </a:xfrm>
          <a:prstGeom prst="cloudCallout">
            <a:avLst>
              <a:gd name="adj1" fmla="val 122868"/>
              <a:gd name="adj2" fmla="val -1111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262" tIns="45627" rIns="91262" bIns="45627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998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60679" y="3163067"/>
            <a:ext cx="3246603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Height is the </a:t>
            </a:r>
          </a:p>
          <a:p>
            <a:pPr algn="ctr"/>
            <a:r>
              <a:rPr lang="en-US" sz="1998" b="1" kern="0" dirty="0">
                <a:solidFill>
                  <a:prstClr val="white"/>
                </a:solidFill>
                <a:latin typeface="Bookman Old Style" pitchFamily="18" charset="0"/>
              </a:rPr>
              <a:t>perpendicular distance</a:t>
            </a:r>
          </a:p>
        </p:txBody>
      </p:sp>
    </p:spTree>
    <p:extLst>
      <p:ext uri="{BB962C8B-B14F-4D97-AF65-F5344CB8AC3E}">
        <p14:creationId xmlns:p14="http://schemas.microsoft.com/office/powerpoint/2010/main" val="7611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1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1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"/>
                            </p:stCondLst>
                            <p:childTnLst>
                              <p:par>
                                <p:cTn id="2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1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10"/>
                            </p:stCondLst>
                            <p:childTnLst>
                              <p:par>
                                <p:cTn id="2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510"/>
                            </p:stCondLst>
                            <p:childTnLst>
                              <p:par>
                                <p:cTn id="2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51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4510"/>
                            </p:stCondLst>
                            <p:childTnLst>
                              <p:par>
                                <p:cTn id="2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10"/>
                            </p:stCondLst>
                            <p:childTnLst>
                              <p:par>
                                <p:cTn id="2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allAtOnce" animBg="1"/>
      <p:bldP spid="66" grpId="1" build="allAtOnce" animBg="1"/>
      <p:bldP spid="16" grpId="0" build="allAtOnce" animBg="1"/>
      <p:bldP spid="16" grpId="1" build="allAtOnce" animBg="1"/>
      <p:bldP spid="17" grpId="0"/>
      <p:bldP spid="17" grpId="1"/>
      <p:bldP spid="18" grpId="0" build="allAtOnce" animBg="1"/>
      <p:bldP spid="18" grpId="1" build="allAtOnce" animBg="1"/>
      <p:bldP spid="19" grpId="0"/>
      <p:bldP spid="19" grpId="1"/>
      <p:bldP spid="20" grpId="0" animBg="1"/>
      <p:bldP spid="20" grpId="1" animBg="1"/>
      <p:bldP spid="21" grpId="0"/>
      <p:bldP spid="21" grpId="1"/>
      <p:bldP spid="22" grpId="0" animBg="1"/>
      <p:bldP spid="23" grpId="0"/>
      <p:bldP spid="23" grpId="1"/>
      <p:bldP spid="26" grpId="0" animBg="1"/>
      <p:bldP spid="36" grpId="0" animBg="1"/>
      <p:bldP spid="36" grpId="1" animBg="1"/>
      <p:bldP spid="37" grpId="0"/>
      <p:bldP spid="37" grpId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25" grpId="0" animBg="1"/>
      <p:bldP spid="38" grpId="0"/>
      <p:bldP spid="38" grpId="1"/>
      <p:bldP spid="40" grpId="0"/>
      <p:bldP spid="42" grpId="0" animBg="1"/>
      <p:bldP spid="42" grpId="1" animBg="1"/>
      <p:bldP spid="43" grpId="0"/>
      <p:bldP spid="43" grpId="1"/>
      <p:bldP spid="44" grpId="0" animBg="1"/>
      <p:bldP spid="44" grpId="1" animBg="1"/>
      <p:bldP spid="45" grpId="0"/>
      <p:bldP spid="45" grpId="1"/>
      <p:bldP spid="46" grpId="0" build="allAtOnce" animBg="1"/>
      <p:bldP spid="46" grpId="1" build="allAtOnce" animBg="1"/>
      <p:bldP spid="47" grpId="0"/>
      <p:bldP spid="47" grpId="1"/>
      <p:bldP spid="48" grpId="0"/>
      <p:bldP spid="48" grpId="1"/>
      <p:bldP spid="49" grpId="0"/>
      <p:bldP spid="50" grpId="0" build="allAtOnce" animBg="1"/>
      <p:bldP spid="50" grpId="1" build="allAtOnce" animBg="1"/>
      <p:bldP spid="51" grpId="0"/>
      <p:bldP spid="51" grpId="1"/>
      <p:bldP spid="52" grpId="0"/>
      <p:bldP spid="52" grpId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7" grpId="0"/>
      <p:bldP spid="58" grpId="0"/>
      <p:bldP spid="59" grpId="0" build="allAtOnce" animBg="1"/>
      <p:bldP spid="59" grpId="1" build="allAtOnce" animBg="1"/>
      <p:bldP spid="60" grpId="0"/>
      <p:bldP spid="60" grpId="1"/>
      <p:bldP spid="61" grpId="0"/>
      <p:bldP spid="61" grpId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56" grpId="0"/>
      <p:bldP spid="56" grpId="1"/>
      <p:bldP spid="13" grpId="0" animBg="1"/>
      <p:bldP spid="14" grpId="0" animBg="1"/>
      <p:bldP spid="62" grpId="0"/>
      <p:bldP spid="63" grpId="0" build="allAtOnce" animBg="1"/>
      <p:bldP spid="63" grpId="1" build="allAtOnce" animBg="1"/>
      <p:bldP spid="64" grpId="0"/>
      <p:bldP spid="64" grpId="1"/>
      <p:bldP spid="67" grpId="0"/>
      <p:bldP spid="67" grpId="1"/>
      <p:bldP spid="65" grpId="0" build="allAtOnce" animBg="1"/>
      <p:bldP spid="65" grpId="1" build="allAtOnce" animBg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546100"/>
            <a:ext cx="8115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13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44278" y="3133725"/>
            <a:ext cx="4199122" cy="7639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 flipV="1">
            <a:off x="144278" y="3154680"/>
            <a:ext cx="4199122" cy="32956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500187" y="3412332"/>
            <a:ext cx="330994" cy="3786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824934" y="3412332"/>
            <a:ext cx="330994" cy="3786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85843" y="4474444"/>
            <a:ext cx="1238751" cy="5054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7" name="Picture 11" descr="D:\old data\09-04-2014\ankur\png\01\010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374650"/>
            <a:ext cx="5501735" cy="268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D:\old data\09-04-2014\ankur\png\01\010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809625"/>
            <a:ext cx="5501735" cy="214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" descr="D:\old data\09-04-2014\ankur\png\01\0100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765175"/>
            <a:ext cx="5501735" cy="214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D:\old data\09-04-2014\ankur\png\01\01000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701675"/>
            <a:ext cx="5501735" cy="214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7" descr="D:\old data\09-04-2014\ankur\png\01\0100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638175"/>
            <a:ext cx="5501735" cy="214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D:\old data\09-04-2014\ankur\png\01\01000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96900"/>
            <a:ext cx="5501735" cy="214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5" descr="D:\old data\09-04-2014\ankur\png\01\01000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590550"/>
            <a:ext cx="5501735" cy="214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D:\old data\09-04-2014\ankur\png\01\01000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590550"/>
            <a:ext cx="5501735" cy="214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3" descr="D:\old data\09-04-2014\ankur\png\01\01000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590551"/>
            <a:ext cx="5501735" cy="21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D:\old data\09-04-2014\ankur\png\01\01000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568326"/>
            <a:ext cx="5501735" cy="20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D:\old data\09-04-2014\ankur\png\01\01000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4954"/>
            <a:ext cx="5501735" cy="26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D:\old data\09-04-2014\ankur\png\01\01000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4954"/>
            <a:ext cx="5501735" cy="26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D:\old data\09-04-2014\ankur\png\01\01000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4954"/>
            <a:ext cx="5501735" cy="26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5" descr="D:\old data\09-04-2014\ankur\png\01\01000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4954"/>
            <a:ext cx="5501735" cy="26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D:\old data\09-04-2014\ankur\png\01\01000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4954"/>
            <a:ext cx="5501735" cy="26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7" descr="D:\old data\09-04-2014\ankur\png\01\0100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4954"/>
            <a:ext cx="5501735" cy="26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D:\old data\09-04-2014\ankur\png\01\01000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4954"/>
            <a:ext cx="5501735" cy="26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" descr="D:\old data\09-04-2014\ankur\png\01\0100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4954"/>
            <a:ext cx="5501735" cy="26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0" descr="D:\old data\09-04-2014\ankur\png\01\010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4954"/>
            <a:ext cx="5501735" cy="26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1" descr="D:\old data\09-04-2014\ankur\png\01\010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4954"/>
            <a:ext cx="5501735" cy="26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9" descr="\\server\D\09-04-2014\ankur\png\010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0" descr="\\server\D\09-04-2014\ankur\png\01000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1" descr="\\server\D\09-04-2014\ankur\png\010003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2" descr="\\server\D\09-04-2014\ankur\png\01000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3" descr="\\server\D\09-04-2014\ankur\png\010005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4" descr="\\server\D\09-04-2014\ankur\png\010006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5" descr="\\server\D\09-04-2014\ankur\png\010007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6" descr="\\server\D\09-04-2014\ankur\png\010008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7" descr="\\server\D\09-04-2014\ankur\png\010009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8" descr="\\server\D\09-04-2014\ankur\png\010010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9" descr="\\server\D\09-04-2014\ankur\png\01001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50" descr="\\server\D\09-04-2014\ankur\png\010012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51" descr="\\server\D\09-04-2014\ankur\png\010013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52" descr="\\server\D\09-04-2014\ankur\png\010014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53" descr="\\server\D\09-04-2014\ankur\png\010015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4" descr="\\server\D\09-04-2014\ankur\png\010016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55" descr="\\server\D\09-04-2014\ankur\png\010017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6" descr="\\server\D\09-04-2014\ankur\png\010018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57" descr="\\server\D\09-04-2014\ankur\png\010019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8" descr="\\server\D\09-04-2014\ankur\png\010020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3700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9" descr="\\server\D\09-04-2014\ankur\png\010021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3700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0" descr="\\server\D\09-04-2014\ankur\png\010022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3700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1" descr="\\server\D\09-04-2014\ankur\png\010023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3700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2" descr="\\server\D\09-04-2014\ankur\png\010024.pn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3700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3" descr="\\server\D\09-04-2014\ankur\png\010025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3700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4" descr="\\server\D\09-04-2014\ankur\png\010026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3700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5" descr="\\server\D\09-04-2014\ankur\png\010027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82" y="390525"/>
            <a:ext cx="552006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185843" y="3957373"/>
            <a:ext cx="1238751" cy="5054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171450"/>
            <a:ext cx="4992072" cy="369332"/>
          </a:xfrm>
          <a:prstGeom prst="rect">
            <a:avLst/>
          </a:prstGeom>
          <a:noFill/>
          <a:ln w="444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CURVED SURFACE AREA OF CYLINDER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2221230" y="773430"/>
            <a:ext cx="3337214" cy="154651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7622" y="1050522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first take a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rectangular-sheet of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length </a:t>
            </a:r>
            <a:r>
              <a:rPr lang="en-US" b="1" i="1" dirty="0" smtClean="0">
                <a:solidFill>
                  <a:prstClr val="white"/>
                </a:solidFill>
                <a:latin typeface="Book Antiqua" pitchFamily="18" charset="0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and breadth </a:t>
            </a:r>
            <a:r>
              <a:rPr lang="en-US" b="1" i="1" dirty="0" smtClean="0">
                <a:solidFill>
                  <a:prstClr val="white"/>
                </a:solidFill>
                <a:latin typeface="Book Antiqua" pitchFamily="18" charset="0"/>
              </a:rPr>
              <a:t>b</a:t>
            </a:r>
            <a:endParaRPr lang="en-US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8258" y="1677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b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5695" y="30175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l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240030" y="773430"/>
            <a:ext cx="3337214" cy="154651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0155" y="119389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is the area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of this sheet ?</a:t>
            </a:r>
            <a:endParaRPr lang="en-US" b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8662" y="3116580"/>
            <a:ext cx="24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Area of the sheet = 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5429" y="34213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l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8615" y="34165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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42134" y="3421352"/>
            <a:ext cx="30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b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9839" y="134629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</a:rPr>
              <a:t>l </a:t>
            </a:r>
            <a:r>
              <a:rPr lang="en-US" b="1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</a:t>
            </a:r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 b</a:t>
            </a:r>
            <a:endParaRPr lang="en-US" b="1" i="1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22" name="Cloud 21"/>
          <p:cNvSpPr/>
          <p:nvPr/>
        </p:nvSpPr>
        <p:spPr>
          <a:xfrm>
            <a:off x="240030" y="773430"/>
            <a:ext cx="3337214" cy="154651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7714" y="1078230"/>
            <a:ext cx="218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fold this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sheet, to form a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cylinder</a:t>
            </a:r>
            <a:endParaRPr lang="en-US" b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63829" y="773430"/>
            <a:ext cx="4613873" cy="203323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537" y="1027430"/>
            <a:ext cx="4121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When we fold the sheet,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length of the sheet is equal to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circumference of the base of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cylinder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67897" y="2163901"/>
            <a:ext cx="138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i.e.</a:t>
            </a:r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</a:rPr>
              <a:t> l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= 2r</a:t>
            </a:r>
            <a:endParaRPr lang="en-US" b="1" dirty="0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20361" y="2162542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</a:rPr>
              <a:t>l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= 2r</a:t>
            </a:r>
            <a:endParaRPr lang="en-US" b="1" dirty="0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0" name="Cloud 109"/>
          <p:cNvSpPr/>
          <p:nvPr/>
        </p:nvSpPr>
        <p:spPr>
          <a:xfrm>
            <a:off x="510503" y="925830"/>
            <a:ext cx="3920528" cy="188083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68685" y="1236214"/>
            <a:ext cx="3113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The breadth of the sheet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is equal to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height of the cylinder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78422" y="2163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i.e.</a:t>
            </a:r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</a:rPr>
              <a:t> b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= </a:t>
            </a:r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h</a:t>
            </a:r>
            <a:endParaRPr lang="en-US" b="1" i="1" dirty="0" smtClean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428503" y="2162542"/>
            <a:ext cx="73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</a:rPr>
              <a:t>b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= </a:t>
            </a:r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h</a:t>
            </a:r>
            <a:endParaRPr lang="en-US" b="1" i="1" dirty="0" smtClean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03072" y="4028585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  <a:sym typeface="Symbol"/>
              </a:rPr>
              <a:t>2r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62359" y="45615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h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168228" y="3407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=  2</a:t>
            </a:r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  <a:sym typeface="Symbol"/>
              </a:rPr>
              <a:t>r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h</a:t>
            </a:r>
            <a:endParaRPr lang="en-US" b="1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5315123" y="1556558"/>
            <a:ext cx="1161877" cy="1161877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3651250" y="2718435"/>
            <a:ext cx="44958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loud Callout 123"/>
          <p:cNvSpPr/>
          <p:nvPr/>
        </p:nvSpPr>
        <p:spPr>
          <a:xfrm>
            <a:off x="5562600" y="3047728"/>
            <a:ext cx="3413414" cy="1419497"/>
          </a:xfrm>
          <a:prstGeom prst="cloudCallout">
            <a:avLst>
              <a:gd name="adj1" fmla="val -29384"/>
              <a:gd name="adj2" fmla="val -9073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804859" y="3324820"/>
            <a:ext cx="301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is the formula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of circumference for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circle ?</a:t>
            </a:r>
            <a:endParaRPr lang="en-US" b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28752" y="3581995"/>
            <a:ext cx="56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</a:t>
            </a:r>
            <a:endParaRPr lang="en-US" b="1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40029" y="3116818"/>
            <a:ext cx="40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Curved surface area of cylinder =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13653" y="2752963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Curved surface area = 2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r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h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1" name="Cloud 130"/>
          <p:cNvSpPr/>
          <p:nvPr/>
        </p:nvSpPr>
        <p:spPr>
          <a:xfrm>
            <a:off x="369570" y="830580"/>
            <a:ext cx="3413414" cy="141949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6216" y="1107672"/>
            <a:ext cx="2601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the radius of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cylinder be ‘r’ and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height be ‘</a:t>
            </a:r>
            <a:r>
              <a:rPr lang="en-US" b="1" i="1" dirty="0" smtClean="0">
                <a:solidFill>
                  <a:prstClr val="white"/>
                </a:solidFill>
                <a:latin typeface="Book Antiqua" pitchFamily="18" charset="0"/>
              </a:rPr>
              <a:t>h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’</a:t>
            </a:r>
            <a:endParaRPr lang="en-US" b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6734178" y="847952"/>
            <a:ext cx="0" cy="176717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8362948" y="852488"/>
            <a:ext cx="14290" cy="17481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4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1.48148E-6 L -0.00469 0.403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2015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21506E-6 L -0.00885 0.09997 " pathEditMode="relative" rAng="0" ptsTypes="AA">
                                      <p:cBhvr>
                                        <p:cTn id="105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499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8.64198E-7 L -0.03958 -0.04259 " pathEditMode="relative" rAng="0" ptsTypes="AA">
                                      <p:cBhvr>
                                        <p:cTn id="10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-213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"/>
                            </p:stCondLst>
                            <p:childTnLst>
                              <p:par>
                                <p:cTn id="1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"/>
                            </p:stCondLst>
                            <p:childTnLst>
                              <p:par>
                                <p:cTn id="1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"/>
                            </p:stCondLst>
                            <p:childTnLst>
                              <p:par>
                                <p:cTn id="1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"/>
                            </p:stCondLst>
                            <p:childTnLst>
                              <p:par>
                                <p:cTn id="1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50"/>
                            </p:stCondLst>
                            <p:childTnLst>
                              <p:par>
                                <p:cTn id="1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00"/>
                            </p:stCondLst>
                            <p:childTnLst>
                              <p:par>
                                <p:cTn id="2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50"/>
                            </p:stCondLst>
                            <p:childTnLst>
                              <p:par>
                                <p:cTn id="2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45679E-6 L -0.21753 0.36204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18086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"/>
                            </p:stCondLst>
                            <p:childTnLst>
                              <p:par>
                                <p:cTn id="3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0"/>
                            </p:stCondLst>
                            <p:childTnLst>
                              <p:par>
                                <p:cTn id="3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50"/>
                            </p:stCondLst>
                            <p:childTnLst>
                              <p:par>
                                <p:cTn id="3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00"/>
                            </p:stCondLst>
                            <p:childTnLst>
                              <p:par>
                                <p:cTn id="3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250"/>
                            </p:stCondLst>
                            <p:childTnLst>
                              <p:par>
                                <p:cTn id="3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00"/>
                            </p:stCondLst>
                            <p:childTnLst>
                              <p:par>
                                <p:cTn id="3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350"/>
                            </p:stCondLst>
                            <p:childTnLst>
                              <p:par>
                                <p:cTn id="3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00"/>
                            </p:stCondLst>
                            <p:childTnLst>
                              <p:par>
                                <p:cTn id="3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450"/>
                            </p:stCondLst>
                            <p:childTnLst>
                              <p:par>
                                <p:cTn id="3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"/>
                            </p:stCondLst>
                            <p:childTnLst>
                              <p:par>
                                <p:cTn id="3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00"/>
                            </p:stCondLst>
                            <p:childTnLst>
                              <p:par>
                                <p:cTn id="4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50"/>
                            </p:stCondLst>
                            <p:childTnLst>
                              <p:par>
                                <p:cTn id="4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00"/>
                            </p:stCondLst>
                            <p:childTnLst>
                              <p:par>
                                <p:cTn id="4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250"/>
                            </p:stCondLst>
                            <p:childTnLst>
                              <p:par>
                                <p:cTn id="4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300"/>
                            </p:stCondLst>
                            <p:childTnLst>
                              <p:par>
                                <p:cTn id="4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350"/>
                            </p:stCondLst>
                            <p:childTnLst>
                              <p:par>
                                <p:cTn id="4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5 0.1 L -0.0118 -0.02469 " pathEditMode="relative" rAng="0" ptsTypes="AA">
                                      <p:cBhvr>
                                        <p:cTn id="447" dur="4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235"/>
                                    </p:animMotion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0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83951E-6 L -0.21962 0.46513 " pathEditMode="relative" rAng="0" ptsTypes="AA">
                                      <p:cBhvr>
                                        <p:cTn id="53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23241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8" dur="1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000"/>
                            </p:stCondLst>
                            <p:childTnLst>
                              <p:par>
                                <p:cTn id="5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500"/>
                            </p:stCondLst>
                            <p:childTnLst>
                              <p:par>
                                <p:cTn id="5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500"/>
                            </p:stCondLst>
                            <p:childTnLst>
                              <p:par>
                                <p:cTn id="5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19753E-6 L 0.05729 -0.12284 " pathEditMode="relative" rAng="0" ptsTypes="AA">
                                      <p:cBhvr>
                                        <p:cTn id="595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-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1750"/>
                            </p:stCondLst>
                            <p:childTnLst>
                              <p:par>
                                <p:cTn id="5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64198E-7 L 0.10955 -0.22469 " pathEditMode="relative" rAng="0" ptsTypes="AA">
                                      <p:cBhvr>
                                        <p:cTn id="620" dur="1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11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>
                            <p:stCondLst>
                              <p:cond delay="500"/>
                            </p:stCondLst>
                            <p:childTnLst>
                              <p:par>
                                <p:cTn id="6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3" grpId="0" animBg="1"/>
      <p:bldP spid="133" grpId="1" animBg="1"/>
      <p:bldP spid="128" grpId="0" animBg="1"/>
      <p:bldP spid="128" grpId="1" animBg="1"/>
      <p:bldP spid="129" grpId="0" animBg="1"/>
      <p:bldP spid="129" grpId="1" animBg="1"/>
      <p:bldP spid="114" grpId="0" animBg="1"/>
      <p:bldP spid="114" grpId="1" animBg="1"/>
      <p:bldP spid="30" grpId="0" animBg="1"/>
      <p:bldP spid="30" grpId="1" animBg="1"/>
      <p:bldP spid="4" grpId="0" animBg="1"/>
      <p:bldP spid="5" grpId="0" animBg="1"/>
      <p:bldP spid="5" grpId="1" animBg="1"/>
      <p:bldP spid="6" grpId="0"/>
      <p:bldP spid="6" grpId="1"/>
      <p:bldP spid="8" grpId="0"/>
      <p:bldP spid="8" grpId="1"/>
      <p:bldP spid="8" grpId="2"/>
      <p:bldP spid="8" grpId="3"/>
      <p:bldP spid="9" grpId="0"/>
      <p:bldP spid="9" grpId="1"/>
      <p:bldP spid="9" grpId="2"/>
      <p:bldP spid="10" grpId="0" animBg="1"/>
      <p:bldP spid="10" grpId="1" animBg="1"/>
      <p:bldP spid="11" grpId="0"/>
      <p:bldP spid="11" grpId="1"/>
      <p:bldP spid="14" grpId="0"/>
      <p:bldP spid="14" grpId="1"/>
      <p:bldP spid="18" grpId="0"/>
      <p:bldP spid="18" grpId="1"/>
      <p:bldP spid="19" grpId="0"/>
      <p:bldP spid="19" grpId="1"/>
      <p:bldP spid="20" grpId="0"/>
      <p:bldP spid="20" grpId="1"/>
      <p:bldP spid="12" grpId="0"/>
      <p:bldP spid="12" grpId="1"/>
      <p:bldP spid="12" grpId="2"/>
      <p:bldP spid="12" grpId="3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5" grpId="1"/>
      <p:bldP spid="26" grpId="0"/>
      <p:bldP spid="26" grpId="1"/>
      <p:bldP spid="29" grpId="0"/>
      <p:bldP spid="29" grpId="1"/>
      <p:bldP spid="29" grpId="2"/>
      <p:bldP spid="29" grpId="3"/>
      <p:bldP spid="110" grpId="0" animBg="1"/>
      <p:bldP spid="110" grpId="1" animBg="1"/>
      <p:bldP spid="111" grpId="0"/>
      <p:bldP spid="111" grpId="1"/>
      <p:bldP spid="112" grpId="0"/>
      <p:bldP spid="112" grpId="1"/>
      <p:bldP spid="113" grpId="0"/>
      <p:bldP spid="113" grpId="1"/>
      <p:bldP spid="113" grpId="2"/>
      <p:bldP spid="113" grpId="3"/>
      <p:bldP spid="116" grpId="0"/>
      <p:bldP spid="116" grpId="1"/>
      <p:bldP spid="116" grpId="2"/>
      <p:bldP spid="117" grpId="0"/>
      <p:bldP spid="117" grpId="1"/>
      <p:bldP spid="117" grpId="2"/>
      <p:bldP spid="120" grpId="0"/>
      <p:bldP spid="120" grpId="1"/>
      <p:bldP spid="121" grpId="0" animBg="1"/>
      <p:bldP spid="121" grpId="1" animBg="1"/>
      <p:bldP spid="124" grpId="0" animBg="1"/>
      <p:bldP spid="124" grpId="1" animBg="1"/>
      <p:bldP spid="125" grpId="0"/>
      <p:bldP spid="125" grpId="1"/>
      <p:bldP spid="126" grpId="0"/>
      <p:bldP spid="126" grpId="1"/>
      <p:bldP spid="127" grpId="0"/>
      <p:bldP spid="127" grpId="1"/>
      <p:bldP spid="130" grpId="0"/>
      <p:bldP spid="131" grpId="0" animBg="1"/>
      <p:bldP spid="131" grpId="1" animBg="1"/>
      <p:bldP spid="132" grpId="0"/>
      <p:bldP spid="1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3"/>
          <p:cNvSpPr>
            <a:spLocks noChangeArrowheads="1"/>
          </p:cNvSpPr>
          <p:nvPr/>
        </p:nvSpPr>
        <p:spPr bwMode="auto">
          <a:xfrm>
            <a:off x="6433394" y="447977"/>
            <a:ext cx="1813053" cy="586257"/>
          </a:xfrm>
          <a:prstGeom prst="ellipse">
            <a:avLst/>
          </a:prstGeom>
          <a:solidFill>
            <a:srgbClr val="00B0F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6445765" y="2265770"/>
            <a:ext cx="1813053" cy="586257"/>
          </a:xfrm>
          <a:prstGeom prst="ellipse">
            <a:avLst/>
          </a:prstGeom>
          <a:solidFill>
            <a:srgbClr val="65AD23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6434004" y="459756"/>
            <a:ext cx="1824814" cy="2387210"/>
            <a:chOff x="6435728" y="460182"/>
            <a:chExt cx="1826504" cy="2389420"/>
          </a:xfrm>
        </p:grpSpPr>
        <p:sp>
          <p:nvSpPr>
            <p:cNvPr id="61" name="Oval 3"/>
            <p:cNvSpPr>
              <a:spLocks noChangeArrowheads="1"/>
            </p:cNvSpPr>
            <p:nvPr/>
          </p:nvSpPr>
          <p:spPr bwMode="auto">
            <a:xfrm>
              <a:off x="6435728" y="460182"/>
              <a:ext cx="1814732" cy="586800"/>
            </a:xfrm>
            <a:prstGeom prst="ellipse">
              <a:avLst/>
            </a:prstGeom>
            <a:solidFill>
              <a:srgbClr val="65AD23"/>
            </a:soli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sz="1798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6435728" y="673101"/>
              <a:ext cx="1826504" cy="2017400"/>
            </a:xfrm>
            <a:prstGeom prst="roundRect">
              <a:avLst/>
            </a:prstGeom>
            <a:solidFill>
              <a:srgbClr val="65A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8">
                <a:solidFill>
                  <a:prstClr val="white"/>
                </a:solidFill>
              </a:endParaRPr>
            </a:p>
          </p:txBody>
        </p:sp>
        <p:sp>
          <p:nvSpPr>
            <p:cNvPr id="62" name="Oval 3"/>
            <p:cNvSpPr>
              <a:spLocks noChangeArrowheads="1"/>
            </p:cNvSpPr>
            <p:nvPr/>
          </p:nvSpPr>
          <p:spPr bwMode="auto">
            <a:xfrm>
              <a:off x="6435728" y="2262802"/>
              <a:ext cx="1814732" cy="586800"/>
            </a:xfrm>
            <a:prstGeom prst="ellipse">
              <a:avLst/>
            </a:prstGeom>
            <a:solidFill>
              <a:srgbClr val="65AD23"/>
            </a:soli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sz="1798" kern="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5" name="Oval 3"/>
          <p:cNvSpPr>
            <a:spLocks noChangeArrowheads="1"/>
          </p:cNvSpPr>
          <p:nvPr/>
        </p:nvSpPr>
        <p:spPr bwMode="auto">
          <a:xfrm>
            <a:off x="6444882" y="2252626"/>
            <a:ext cx="1813053" cy="586257"/>
          </a:xfrm>
          <a:prstGeom prst="ellipse">
            <a:avLst/>
          </a:prstGeom>
          <a:solidFill>
            <a:srgbClr val="00B0F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sz="1798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3165849" y="1041689"/>
            <a:ext cx="1451298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98" kern="0" dirty="0">
                <a:solidFill>
                  <a:sysClr val="windowText" lastClr="000000"/>
                </a:solidFill>
                <a:latin typeface="Bookman Old Style" pitchFamily="18" charset="0"/>
              </a:rPr>
              <a:t>2 </a:t>
            </a:r>
            <a:r>
              <a:rPr lang="en-US" sz="1798" kern="0" dirty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sz="1798" kern="0" dirty="0">
                <a:solidFill>
                  <a:sysClr val="windowText" lastClr="000000"/>
                </a:solidFill>
                <a:latin typeface="Bookman Old Style" pitchFamily="18" charset="0"/>
              </a:rPr>
              <a:t> r (r + h)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319722" y="1041689"/>
            <a:ext cx="3874398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98" kern="0" dirty="0">
                <a:solidFill>
                  <a:sysClr val="windowText" lastClr="000000"/>
                </a:solidFill>
                <a:latin typeface="Bookman Old Style" pitchFamily="18" charset="0"/>
              </a:rPr>
              <a:t>2.   Total Surface Area = 	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07033" y="1856450"/>
            <a:ext cx="1548990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98" kern="0" dirty="0">
                <a:solidFill>
                  <a:sysClr val="windowText" lastClr="000000"/>
                </a:solidFill>
                <a:latin typeface="Bookman Old Style" pitchFamily="18" charset="0"/>
              </a:rPr>
              <a:t>3.   Volume </a:t>
            </a: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2909839" y="1856450"/>
            <a:ext cx="322226" cy="36899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98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074541" y="270453"/>
            <a:ext cx="1565216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</a:rPr>
              <a:t> Formulae</a:t>
            </a:r>
            <a:endParaRPr lang="en-US" sz="2400" b="1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6441184" y="455432"/>
            <a:ext cx="1813053" cy="2388453"/>
            <a:chOff x="5410200" y="842420"/>
            <a:chExt cx="3048000" cy="401533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5410200" y="842420"/>
              <a:ext cx="3048000" cy="4015330"/>
              <a:chOff x="1722" y="768"/>
              <a:chExt cx="2004" cy="2640"/>
            </a:xfrm>
          </p:grpSpPr>
          <p:sp>
            <p:nvSpPr>
              <p:cNvPr id="23" name="Oval 3"/>
              <p:cNvSpPr>
                <a:spLocks noChangeArrowheads="1"/>
              </p:cNvSpPr>
              <p:nvPr/>
            </p:nvSpPr>
            <p:spPr bwMode="auto">
              <a:xfrm>
                <a:off x="1722" y="768"/>
                <a:ext cx="2004" cy="648"/>
              </a:xfrm>
              <a:prstGeom prst="ellips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 sz="1798" kern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4" name="Oval 4"/>
              <p:cNvSpPr>
                <a:spLocks noChangeArrowheads="1"/>
              </p:cNvSpPr>
              <p:nvPr/>
            </p:nvSpPr>
            <p:spPr bwMode="auto">
              <a:xfrm>
                <a:off x="1722" y="2760"/>
                <a:ext cx="2004" cy="648"/>
              </a:xfrm>
              <a:prstGeom prst="ellips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 sz="1798" kern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>
                <a:off x="1722" y="1095"/>
                <a:ext cx="0" cy="198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798" kern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3726" y="1104"/>
                <a:ext cx="0" cy="198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798" kern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7063626" y="4307206"/>
              <a:ext cx="138505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798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 flipV="1">
              <a:off x="7016750" y="1321842"/>
              <a:ext cx="0" cy="301752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798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6989763" y="1342481"/>
              <a:ext cx="1468437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798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010400" y="4048437"/>
              <a:ext cx="235750" cy="278337"/>
            </a:xfrm>
            <a:custGeom>
              <a:avLst/>
              <a:gdLst>
                <a:gd name="T0" fmla="*/ 0 w 155"/>
                <a:gd name="T1" fmla="*/ 0 h 183"/>
                <a:gd name="T2" fmla="*/ 390625806 w 155"/>
                <a:gd name="T3" fmla="*/ 0 h 183"/>
                <a:gd name="T4" fmla="*/ 390625806 w 155"/>
                <a:gd name="T5" fmla="*/ 461190181 h 1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5" h="183">
                  <a:moveTo>
                    <a:pt x="0" y="0"/>
                  </a:moveTo>
                  <a:lnTo>
                    <a:pt x="155" y="0"/>
                  </a:lnTo>
                  <a:lnTo>
                    <a:pt x="155" y="183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798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6537325" y="2742658"/>
              <a:ext cx="404576" cy="619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798" kern="0" dirty="0">
                  <a:solidFill>
                    <a:sysClr val="windowText" lastClr="000000"/>
                  </a:solidFill>
                  <a:latin typeface="Bookman Old Style" pitchFamily="18" charset="0"/>
                </a:rPr>
                <a:t>h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7640639" y="4200145"/>
              <a:ext cx="404576" cy="619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798" kern="0" dirty="0">
                  <a:solidFill>
                    <a:sysClr val="windowText" lastClr="000000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 flipH="1" flipV="1">
              <a:off x="6991907" y="1319621"/>
              <a:ext cx="55566" cy="45719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sz="1798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 flipH="1" flipV="1">
              <a:off x="6991907" y="4268676"/>
              <a:ext cx="85351" cy="71873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sz="1798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49124" y="3458476"/>
            <a:ext cx="8137663" cy="12352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9123" y="3753210"/>
            <a:ext cx="2421820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Total surface area </a:t>
            </a:r>
          </a:p>
          <a:p>
            <a:pPr algn="ctr"/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of a cylinder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9066" y="3891580"/>
            <a:ext cx="32222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08223" y="3881178"/>
            <a:ext cx="32222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371292" y="3720831"/>
            <a:ext cx="2536931" cy="80887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28149" y="3823310"/>
            <a:ext cx="2647632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Curved surface area </a:t>
            </a:r>
          </a:p>
          <a:p>
            <a:pPr algn="ctr"/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of a cylinder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02969" y="3891580"/>
            <a:ext cx="72580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98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798" b="1" kern="0" dirty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sz="1798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rh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213460" y="3753210"/>
            <a:ext cx="2536931" cy="80887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18466" y="3829255"/>
            <a:ext cx="2553143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Area of two circular</a:t>
            </a:r>
          </a:p>
          <a:p>
            <a:pPr algn="ctr"/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faces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4969" y="3841760"/>
            <a:ext cx="2040658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2 × area of one </a:t>
            </a:r>
          </a:p>
          <a:p>
            <a:pPr algn="ctr"/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circular face</a:t>
            </a:r>
          </a:p>
        </p:txBody>
      </p:sp>
      <p:sp>
        <p:nvSpPr>
          <p:cNvPr id="43" name="Cloud Callout 42"/>
          <p:cNvSpPr/>
          <p:nvPr/>
        </p:nvSpPr>
        <p:spPr>
          <a:xfrm>
            <a:off x="2807199" y="861158"/>
            <a:ext cx="2969051" cy="1595997"/>
          </a:xfrm>
          <a:prstGeom prst="cloudCallout">
            <a:avLst>
              <a:gd name="adj1" fmla="val 98457"/>
              <a:gd name="adj2" fmla="val 5545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26539" y="1374355"/>
            <a:ext cx="3006373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What is the area of the </a:t>
            </a:r>
          </a:p>
          <a:p>
            <a:pPr algn="ctr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circular face 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67257" y="1512726"/>
            <a:ext cx="6489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98" b="1" kern="0" dirty="0">
                <a:solidFill>
                  <a:srgbClr val="FFFF00"/>
                </a:solidFill>
                <a:latin typeface="Symbol" pitchFamily="18" charset="2"/>
              </a:rPr>
              <a:t>p</a:t>
            </a:r>
            <a:r>
              <a:rPr lang="en-US" sz="1798" b="1" kern="0" dirty="0">
                <a:solidFill>
                  <a:srgbClr val="FFFF00"/>
                </a:solidFill>
                <a:latin typeface="Bookman Old Style" pitchFamily="18" charset="0"/>
              </a:rPr>
              <a:t> r</a:t>
            </a:r>
            <a:r>
              <a:rPr lang="en-US" sz="1798" b="1" kern="0" baseline="30000" dirty="0">
                <a:solidFill>
                  <a:srgbClr val="FFFF00"/>
                </a:solidFill>
                <a:latin typeface="Bookman Old Style" pitchFamily="18" charset="0"/>
              </a:rPr>
              <a:t>2 </a:t>
            </a:r>
            <a:endParaRPr lang="en-US" sz="1798" b="1" kern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75653" y="1517594"/>
            <a:ext cx="6489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98" b="1" kern="0" dirty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sz="1798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 r</a:t>
            </a:r>
            <a:r>
              <a:rPr lang="en-US" sz="1798" b="1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</a:t>
            </a:r>
            <a:endParaRPr lang="en-US" sz="1798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03041" y="3891580"/>
            <a:ext cx="55284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2 ×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77980" y="4324686"/>
            <a:ext cx="72580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8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2 </a:t>
            </a:r>
            <a:r>
              <a:rPr lang="en-US" sz="1798" b="1" kern="0" dirty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sz="1798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 r</a:t>
            </a:r>
            <a:endParaRPr lang="en-US" sz="1798" b="1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55754" y="4324686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8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  <a:endParaRPr lang="en-US" sz="1798" b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64678" y="4324686"/>
            <a:ext cx="88916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98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(r + h)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326245" y="4250168"/>
            <a:ext cx="4567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377172" y="4246599"/>
            <a:ext cx="73084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loud 58"/>
          <p:cNvSpPr/>
          <p:nvPr/>
        </p:nvSpPr>
        <p:spPr>
          <a:xfrm>
            <a:off x="2148908" y="630302"/>
            <a:ext cx="3882241" cy="2057709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sysClr val="windowText" lastClr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04985" y="1315202"/>
            <a:ext cx="3523664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Volume of the cylinder is </a:t>
            </a:r>
          </a:p>
          <a:p>
            <a:pPr algn="ctr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the capacity of the cylinder</a:t>
            </a:r>
          </a:p>
        </p:txBody>
      </p:sp>
      <p:sp>
        <p:nvSpPr>
          <p:cNvPr id="67" name="Cloud Callout 66"/>
          <p:cNvSpPr/>
          <p:nvPr/>
        </p:nvSpPr>
        <p:spPr>
          <a:xfrm>
            <a:off x="2288115" y="1201419"/>
            <a:ext cx="3897369" cy="1686318"/>
          </a:xfrm>
          <a:prstGeom prst="cloudCallout">
            <a:avLst>
              <a:gd name="adj1" fmla="val 76524"/>
              <a:gd name="adj2" fmla="val -7258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70" name="Cloud Callout 69"/>
          <p:cNvSpPr/>
          <p:nvPr/>
        </p:nvSpPr>
        <p:spPr>
          <a:xfrm>
            <a:off x="2283032" y="1197786"/>
            <a:ext cx="3897369" cy="1686318"/>
          </a:xfrm>
          <a:prstGeom prst="cloudCallout">
            <a:avLst>
              <a:gd name="adj1" fmla="val 77827"/>
              <a:gd name="adj2" fmla="val 2974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12795" y="1680553"/>
            <a:ext cx="3621357" cy="922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The horizontal surfaces of a </a:t>
            </a:r>
          </a:p>
          <a:p>
            <a:pPr algn="ctr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cylinder are equal and </a:t>
            </a:r>
          </a:p>
          <a:p>
            <a:pPr algn="ctr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parallel to each other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60192" y="1897774"/>
            <a:ext cx="331867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Volume of a cylinder = ?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2516504" y="3485305"/>
            <a:ext cx="6278643" cy="12352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44892" y="3565144"/>
            <a:ext cx="267646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Volume of cylinder =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344769" y="3580637"/>
            <a:ext cx="1640276" cy="33800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44770" y="3565144"/>
            <a:ext cx="164027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Area of base</a:t>
            </a:r>
          </a:p>
        </p:txBody>
      </p:sp>
      <p:sp>
        <p:nvSpPr>
          <p:cNvPr id="76" name="Cloud Callout 75"/>
          <p:cNvSpPr/>
          <p:nvPr/>
        </p:nvSpPr>
        <p:spPr>
          <a:xfrm>
            <a:off x="2352112" y="1226184"/>
            <a:ext cx="3897369" cy="1686318"/>
          </a:xfrm>
          <a:prstGeom prst="cloudCallout">
            <a:avLst>
              <a:gd name="adj1" fmla="val 77827"/>
              <a:gd name="adj2" fmla="val 2974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44892" y="1738157"/>
            <a:ext cx="3075240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What is the area of this </a:t>
            </a:r>
          </a:p>
          <a:p>
            <a:pPr algn="ctr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circular base 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45702" y="1865948"/>
            <a:ext cx="65374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kern="0" dirty="0">
                <a:solidFill>
                  <a:srgbClr val="FFFF00"/>
                </a:solidFill>
                <a:latin typeface="Symbol" pitchFamily="18" charset="2"/>
              </a:rPr>
              <a:t>p</a:t>
            </a:r>
            <a:r>
              <a:rPr lang="en-US" sz="1798" b="1" kern="0" dirty="0">
                <a:solidFill>
                  <a:srgbClr val="FFFF00"/>
                </a:solidFill>
                <a:latin typeface="Bookman Old Style" pitchFamily="18" charset="0"/>
              </a:rPr>
              <a:t> r</a:t>
            </a:r>
            <a:r>
              <a:rPr lang="en-US" sz="1798" b="1" kern="0" baseline="30000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sz="1798" b="1" dirty="0">
                <a:solidFill>
                  <a:srgbClr val="FFFF00"/>
                </a:solidFill>
                <a:sym typeface="Symbol"/>
              </a:rPr>
              <a:t></a:t>
            </a:r>
            <a:endParaRPr lang="en-US" sz="1798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2440" y="392995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798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43931" y="1867552"/>
            <a:ext cx="65374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kern="0" dirty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798" kern="0" dirty="0">
                <a:solidFill>
                  <a:prstClr val="black"/>
                </a:solidFill>
                <a:latin typeface="Bookman Old Style" pitchFamily="18" charset="0"/>
              </a:rPr>
              <a:t> r</a:t>
            </a:r>
            <a:r>
              <a:rPr lang="en-US" sz="1798" kern="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sym typeface="Symbol"/>
              </a:rPr>
              <a:t></a:t>
            </a:r>
            <a:endParaRPr lang="en-US" sz="1798" dirty="0">
              <a:solidFill>
                <a:prstClr val="black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161215" y="3580637"/>
            <a:ext cx="855646" cy="33800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05425" y="3565144"/>
            <a:ext cx="117263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× height</a:t>
            </a:r>
          </a:p>
        </p:txBody>
      </p:sp>
      <p:sp>
        <p:nvSpPr>
          <p:cNvPr id="83" name="Cloud Callout 82"/>
          <p:cNvSpPr/>
          <p:nvPr/>
        </p:nvSpPr>
        <p:spPr>
          <a:xfrm>
            <a:off x="2364244" y="1201419"/>
            <a:ext cx="3897369" cy="1686318"/>
          </a:xfrm>
          <a:prstGeom prst="cloudCallout">
            <a:avLst>
              <a:gd name="adj1" fmla="val 76362"/>
              <a:gd name="adj2" fmla="val -2781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91744" y="1713392"/>
            <a:ext cx="2405802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What is the height</a:t>
            </a:r>
          </a:p>
          <a:p>
            <a:pPr algn="ctr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of the cylinder ?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1789" y="1867552"/>
            <a:ext cx="34144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kern="0" dirty="0">
                <a:solidFill>
                  <a:srgbClr val="FFFF00"/>
                </a:solidFill>
                <a:latin typeface="Bookman Old Style" pitchFamily="18" charset="0"/>
              </a:rPr>
              <a:t>h</a:t>
            </a:r>
            <a:endParaRPr lang="en-US" sz="1798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977906" y="3929393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798" dirty="0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15223" y="1863746"/>
            <a:ext cx="34144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kern="0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798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90631" y="4258257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8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798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467846" y="4257696"/>
            <a:ext cx="73381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8" kern="0" dirty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798" kern="0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798" kern="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h</a:t>
            </a:r>
            <a:endParaRPr lang="en-US" sz="1798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153018" y="1856450"/>
            <a:ext cx="73381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8" kern="0" dirty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798" kern="0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798" kern="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798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h</a:t>
            </a:r>
            <a:endParaRPr lang="en-US" sz="1798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6.9008E-7 L 0.29653 0.45564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26" y="2276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90287E-6 L 0.15903 0.3947 " pathEditMode="relative" rAng="0" ptsTypes="AA">
                                      <p:cBhvr>
                                        <p:cTn id="31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19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2000"/>
                            </p:stCondLst>
                            <p:childTnLst>
                              <p:par>
                                <p:cTn id="3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83513E-6 L 0.24809 0.39785 " pathEditMode="relative" rAng="0" ptsTypes="AA">
                                      <p:cBhvr>
                                        <p:cTn id="36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1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000"/>
                            </p:stCondLst>
                            <p:childTnLst>
                              <p:par>
                                <p:cTn id="3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41" grpId="0" animBg="1"/>
      <p:bldP spid="41" grpId="1" animBg="1"/>
      <p:bldP spid="65" grpId="0" animBg="1"/>
      <p:bldP spid="65" grpId="1" animBg="1"/>
      <p:bldP spid="65" grpId="2" animBg="1"/>
      <p:bldP spid="65" grpId="3" animBg="1"/>
      <p:bldP spid="7" grpId="0"/>
      <p:bldP spid="8" grpId="0"/>
      <p:bldP spid="10" grpId="0"/>
      <p:bldP spid="11" grpId="0"/>
      <p:bldP spid="29" grpId="0" animBg="1"/>
      <p:bldP spid="29" grpId="1" animBg="1"/>
      <p:bldP spid="30" grpId="0"/>
      <p:bldP spid="30" grpId="1"/>
      <p:bldP spid="31" grpId="0"/>
      <p:bldP spid="31" grpId="1"/>
      <p:bldP spid="33" grpId="0"/>
      <p:bldP spid="33" grpId="1"/>
      <p:bldP spid="35" grpId="0" animBg="1"/>
      <p:bldP spid="35" grpId="1" animBg="1"/>
      <p:bldP spid="32" grpId="0"/>
      <p:bldP spid="32" grpId="1"/>
      <p:bldP spid="37" grpId="0"/>
      <p:bldP spid="37" grpId="1"/>
      <p:bldP spid="38" grpId="0" animBg="1"/>
      <p:bldP spid="38" grpId="1" animBg="1"/>
      <p:bldP spid="34" grpId="0"/>
      <p:bldP spid="34" grpId="1"/>
      <p:bldP spid="40" grpId="0"/>
      <p:bldP spid="40" grpId="1"/>
      <p:bldP spid="43" grpId="0" animBg="1"/>
      <p:bldP spid="43" grpId="1" animBg="1"/>
      <p:bldP spid="45" grpId="0"/>
      <p:bldP spid="45" grpId="1"/>
      <p:bldP spid="45" grpId="2"/>
      <p:bldP spid="47" grpId="0"/>
      <p:bldP spid="47" grpId="1"/>
      <p:bldP spid="48" grpId="0"/>
      <p:bldP spid="48" grpId="1"/>
      <p:bldP spid="48" grpId="2"/>
      <p:bldP spid="49" grpId="0"/>
      <p:bldP spid="49" grpId="1"/>
      <p:bldP spid="51" grpId="0"/>
      <p:bldP spid="51" grpId="1"/>
      <p:bldP spid="52" grpId="0"/>
      <p:bldP spid="52" grpId="1"/>
      <p:bldP spid="53" grpId="0"/>
      <p:bldP spid="53" grpId="1"/>
      <p:bldP spid="59" grpId="0" animBg="1"/>
      <p:bldP spid="59" grpId="1" animBg="1"/>
      <p:bldP spid="60" grpId="0"/>
      <p:bldP spid="60" grpId="1"/>
      <p:bldP spid="67" grpId="0" animBg="1"/>
      <p:bldP spid="67" grpId="1" animBg="1"/>
      <p:bldP spid="70" grpId="0" animBg="1"/>
      <p:bldP spid="70" grpId="1" animBg="1"/>
      <p:bldP spid="68" grpId="0"/>
      <p:bldP spid="68" grpId="1"/>
      <p:bldP spid="69" grpId="0"/>
      <p:bldP spid="69" grpId="1"/>
      <p:bldP spid="71" grpId="0" animBg="1"/>
      <p:bldP spid="71" grpId="1" animBg="1"/>
      <p:bldP spid="72" grpId="0"/>
      <p:bldP spid="72" grpId="1"/>
      <p:bldP spid="75" grpId="0" animBg="1"/>
      <p:bldP spid="75" grpId="1" animBg="1"/>
      <p:bldP spid="73" grpId="0"/>
      <p:bldP spid="73" grpId="1"/>
      <p:bldP spid="76" grpId="0" animBg="1"/>
      <p:bldP spid="76" grpId="1" animBg="1"/>
      <p:bldP spid="77" grpId="0"/>
      <p:bldP spid="77" grpId="1"/>
      <p:bldP spid="78" grpId="0"/>
      <p:bldP spid="78" grpId="1"/>
      <p:bldP spid="3" grpId="0"/>
      <p:bldP spid="3" grpId="1"/>
      <p:bldP spid="79" grpId="0"/>
      <p:bldP spid="79" grpId="1"/>
      <p:bldP spid="79" grpId="2"/>
      <p:bldP spid="80" grpId="0" animBg="1"/>
      <p:bldP spid="80" grpId="1" animBg="1"/>
      <p:bldP spid="74" grpId="0"/>
      <p:bldP spid="74" grpId="1"/>
      <p:bldP spid="83" grpId="0" animBg="1"/>
      <p:bldP spid="83" grpId="1" animBg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7" grpId="2"/>
      <p:bldP spid="88" grpId="0"/>
      <p:bldP spid="88" grpId="1"/>
      <p:bldP spid="89" grpId="0"/>
      <p:bldP spid="89" grpId="1"/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3211102</TotalTime>
  <Words>1222</Words>
  <Application>Microsoft Office PowerPoint</Application>
  <PresentationFormat>On-screen Show (16:9)</PresentationFormat>
  <Paragraphs>305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Adobe Arabic</vt:lpstr>
      <vt:lpstr>Adobe Fan Heiti Std B</vt:lpstr>
      <vt:lpstr>Arial</vt:lpstr>
      <vt:lpstr>Book Antiqua</vt:lpstr>
      <vt:lpstr>Bookman Old Style</vt:lpstr>
      <vt:lpstr>Calibri</vt:lpstr>
      <vt:lpstr>Comic Sans MS</vt:lpstr>
      <vt:lpstr>Rockwell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1525</cp:revision>
  <dcterms:created xsi:type="dcterms:W3CDTF">2014-05-07T01:45:01Z</dcterms:created>
  <dcterms:modified xsi:type="dcterms:W3CDTF">2022-04-23T04:13:25Z</dcterms:modified>
</cp:coreProperties>
</file>