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9"/>
  </p:notesMasterIdLst>
  <p:handoutMasterIdLst>
    <p:handoutMasterId r:id="rId20"/>
  </p:handoutMasterIdLst>
  <p:sldIdLst>
    <p:sldId id="373" r:id="rId3"/>
    <p:sldId id="325" r:id="rId4"/>
    <p:sldId id="326" r:id="rId5"/>
    <p:sldId id="390" r:id="rId6"/>
    <p:sldId id="327" r:id="rId7"/>
    <p:sldId id="430" r:id="rId8"/>
    <p:sldId id="415" r:id="rId9"/>
    <p:sldId id="416" r:id="rId10"/>
    <p:sldId id="417" r:id="rId11"/>
    <p:sldId id="374" r:id="rId12"/>
    <p:sldId id="349" r:id="rId13"/>
    <p:sldId id="350" r:id="rId14"/>
    <p:sldId id="375" r:id="rId15"/>
    <p:sldId id="320" r:id="rId16"/>
    <p:sldId id="328" r:id="rId17"/>
    <p:sldId id="431" r:id="rId1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4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0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05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5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18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2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5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87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4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7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7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0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57163"/>
            <a:ext cx="80391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39752" y="168683"/>
            <a:ext cx="3687416" cy="704850"/>
            <a:chOff x="1404" y="144"/>
            <a:chExt cx="2971" cy="444"/>
          </a:xfrm>
        </p:grpSpPr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1414" y="182"/>
              <a:ext cx="291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Right Circular Cone</a:t>
              </a: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04" y="144"/>
              <a:ext cx="2971" cy="444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482968" y="819151"/>
            <a:ext cx="3292475" cy="3792537"/>
            <a:chOff x="3084" y="1055"/>
            <a:chExt cx="2074" cy="2389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084" y="2796"/>
              <a:ext cx="2074" cy="6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11" y="1055"/>
              <a:ext cx="2035" cy="2021"/>
            </a:xfrm>
            <a:custGeom>
              <a:avLst/>
              <a:gdLst>
                <a:gd name="T0" fmla="*/ 0 w 2040"/>
                <a:gd name="T1" fmla="*/ 1992 h 2021"/>
                <a:gd name="T2" fmla="*/ 1006 w 2040"/>
                <a:gd name="T3" fmla="*/ 0 h 2021"/>
                <a:gd name="T4" fmla="*/ 2035 w 2040"/>
                <a:gd name="T5" fmla="*/ 2021 h 2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0" h="2021">
                  <a:moveTo>
                    <a:pt x="0" y="1992"/>
                  </a:moveTo>
                  <a:lnTo>
                    <a:pt x="1008" y="0"/>
                  </a:lnTo>
                  <a:lnTo>
                    <a:pt x="2040" y="202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121266" y="820739"/>
            <a:ext cx="0" cy="3286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102216" y="4097338"/>
            <a:ext cx="1676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121266" y="3814763"/>
            <a:ext cx="228600" cy="273050"/>
          </a:xfrm>
          <a:custGeom>
            <a:avLst/>
            <a:gdLst>
              <a:gd name="T0" fmla="*/ 0 w 132"/>
              <a:gd name="T1" fmla="*/ 0 h 126"/>
              <a:gd name="T2" fmla="*/ 228600 w 132"/>
              <a:gd name="T3" fmla="*/ 0 h 126"/>
              <a:gd name="T4" fmla="*/ 228600 w 132"/>
              <a:gd name="T5" fmla="*/ 273050 h 1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" h="126">
                <a:moveTo>
                  <a:pt x="0" y="0"/>
                </a:moveTo>
                <a:lnTo>
                  <a:pt x="132" y="0"/>
                </a:lnTo>
                <a:lnTo>
                  <a:pt x="132" y="126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083167" y="4070350"/>
            <a:ext cx="111125" cy="1016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56268" y="3602038"/>
            <a:ext cx="43497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r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746618" y="2319339"/>
            <a:ext cx="43497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h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095992" y="2190751"/>
            <a:ext cx="43497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1" dirty="0">
                <a:latin typeface="Bookman Old Style" pitchFamily="18" charset="0"/>
              </a:rPr>
              <a:t>l</a:t>
            </a:r>
          </a:p>
        </p:txBody>
      </p:sp>
      <p:sp>
        <p:nvSpPr>
          <p:cNvPr id="15" name="Cloud 14"/>
          <p:cNvSpPr/>
          <p:nvPr/>
        </p:nvSpPr>
        <p:spPr>
          <a:xfrm flipH="1">
            <a:off x="862623" y="1042873"/>
            <a:ext cx="4663207" cy="164155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0311" y="1426185"/>
            <a:ext cx="4012894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itchFamily="18" charset="0"/>
              </a:rPr>
              <a:t>Let us see 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a geometrical figure of right circular cone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" name="Cloud 16"/>
          <p:cNvSpPr/>
          <p:nvPr/>
        </p:nvSpPr>
        <p:spPr>
          <a:xfrm flipH="1">
            <a:off x="827585" y="1060980"/>
            <a:ext cx="4663207" cy="164155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5272" y="1472841"/>
            <a:ext cx="4012894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How many faces do we see here?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1698937"/>
            <a:ext cx="158417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Two faces</a:t>
            </a:r>
            <a:endParaRPr lang="en-IN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5474197" y="3578930"/>
            <a:ext cx="3292475" cy="1028700"/>
          </a:xfrm>
          <a:prstGeom prst="ellipse">
            <a:avLst/>
          </a:pr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3857411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5527427" y="812420"/>
            <a:ext cx="3230563" cy="3208338"/>
          </a:xfrm>
          <a:custGeom>
            <a:avLst/>
            <a:gdLst>
              <a:gd name="T0" fmla="*/ 0 w 2040"/>
              <a:gd name="T1" fmla="*/ 1992 h 2021"/>
              <a:gd name="T2" fmla="*/ 1006 w 2040"/>
              <a:gd name="T3" fmla="*/ 0 h 2021"/>
              <a:gd name="T4" fmla="*/ 2035 w 2040"/>
              <a:gd name="T5" fmla="*/ 2021 h 2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40" h="2021">
                <a:moveTo>
                  <a:pt x="0" y="1992"/>
                </a:moveTo>
                <a:lnTo>
                  <a:pt x="1008" y="0"/>
                </a:lnTo>
                <a:lnTo>
                  <a:pt x="2040" y="2021"/>
                </a:lnTo>
              </a:path>
            </a:pathLst>
          </a:custGeom>
          <a:solidFill>
            <a:srgbClr val="FF6600"/>
          </a:solidFill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1352" y="27156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2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484565" y="3578930"/>
            <a:ext cx="3292475" cy="1028700"/>
          </a:xfrm>
          <a:prstGeom prst="ellipse">
            <a:avLst/>
          </a:prstGeom>
          <a:solidFill>
            <a:srgbClr val="FF6600"/>
          </a:solidFill>
          <a:ln w="19050">
            <a:solidFill>
              <a:srgbClr val="000000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525" y="1049160"/>
            <a:ext cx="493436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The Right Circular Cone has two faces.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6" name="Cloud 25"/>
          <p:cNvSpPr/>
          <p:nvPr/>
        </p:nvSpPr>
        <p:spPr bwMode="auto">
          <a:xfrm>
            <a:off x="966904" y="1276805"/>
            <a:ext cx="4109152" cy="111395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2254" y="1457303"/>
            <a:ext cx="3555782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How many circular faces 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do we see here?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8860" y="1633910"/>
            <a:ext cx="1345240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One face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483722" y="3578930"/>
            <a:ext cx="3292475" cy="1028700"/>
          </a:xfrm>
          <a:prstGeom prst="ellipse">
            <a:avLst/>
          </a:prstGeom>
          <a:solidFill>
            <a:srgbClr val="FF6600"/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272" y="38162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1" y="1424358"/>
            <a:ext cx="239841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 smtClean="0">
                <a:latin typeface="Bookman Old Style" pitchFamily="18" charset="0"/>
              </a:rPr>
              <a:t>One circular face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2" name="Cloud 31"/>
          <p:cNvSpPr/>
          <p:nvPr/>
        </p:nvSpPr>
        <p:spPr bwMode="auto">
          <a:xfrm>
            <a:off x="966904" y="1276805"/>
            <a:ext cx="4109152" cy="111395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67174" y="1457303"/>
            <a:ext cx="3425939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How many curved faces 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do we see here?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48860" y="1633910"/>
            <a:ext cx="1345240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One face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5527155" y="807092"/>
            <a:ext cx="3230563" cy="3208338"/>
          </a:xfrm>
          <a:custGeom>
            <a:avLst/>
            <a:gdLst>
              <a:gd name="T0" fmla="*/ 0 w 2040"/>
              <a:gd name="T1" fmla="*/ 1992 h 2021"/>
              <a:gd name="T2" fmla="*/ 1006 w 2040"/>
              <a:gd name="T3" fmla="*/ 0 h 2021"/>
              <a:gd name="T4" fmla="*/ 2035 w 2040"/>
              <a:gd name="T5" fmla="*/ 2021 h 2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40" h="2021">
                <a:moveTo>
                  <a:pt x="0" y="1992"/>
                </a:moveTo>
                <a:lnTo>
                  <a:pt x="1008" y="0"/>
                </a:lnTo>
                <a:lnTo>
                  <a:pt x="2040" y="2021"/>
                </a:lnTo>
              </a:path>
            </a:pathLst>
          </a:custGeom>
          <a:solidFill>
            <a:srgbClr val="FF6600"/>
          </a:solidFill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492493" y="3587751"/>
            <a:ext cx="3292475" cy="1028699"/>
          </a:xfrm>
          <a:prstGeom prst="ellipse">
            <a:avLst/>
          </a:prstGeom>
          <a:solidFill>
            <a:srgbClr val="FF6600"/>
          </a:solidFill>
          <a:ln w="19050">
            <a:solidFill>
              <a:srgbClr val="000000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71080" y="27103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1833303"/>
            <a:ext cx="22878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 smtClean="0">
                <a:latin typeface="Bookman Old Style" pitchFamily="18" charset="0"/>
              </a:rPr>
              <a:t>One curved face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1" name="Cloud 40"/>
          <p:cNvSpPr/>
          <p:nvPr/>
        </p:nvSpPr>
        <p:spPr bwMode="auto">
          <a:xfrm>
            <a:off x="770054" y="1099045"/>
            <a:ext cx="4507292" cy="132977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4288" y="1457302"/>
            <a:ext cx="3951724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A cone has one circular face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3503" y="1508253"/>
            <a:ext cx="2653291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Let the radius be r</a:t>
            </a:r>
            <a:endParaRPr lang="en-US" sz="2000" dirty="0"/>
          </a:p>
        </p:txBody>
      </p:sp>
      <p:sp>
        <p:nvSpPr>
          <p:cNvPr id="44" name="Cloud 43"/>
          <p:cNvSpPr/>
          <p:nvPr/>
        </p:nvSpPr>
        <p:spPr bwMode="auto">
          <a:xfrm>
            <a:off x="611560" y="1108231"/>
            <a:ext cx="4771850" cy="132977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857" y="1517439"/>
            <a:ext cx="4331635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Let the height of the cone be h</a:t>
            </a:r>
            <a:endParaRPr lang="en-US" sz="2000" dirty="0"/>
          </a:p>
        </p:txBody>
      </p:sp>
      <p:sp>
        <p:nvSpPr>
          <p:cNvPr id="46" name="Cloud 45"/>
          <p:cNvSpPr/>
          <p:nvPr/>
        </p:nvSpPr>
        <p:spPr bwMode="auto">
          <a:xfrm>
            <a:off x="395536" y="989039"/>
            <a:ext cx="5258718" cy="155610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7435" y="1529784"/>
            <a:ext cx="5072222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Height is the perpendicular distance</a:t>
            </a:r>
            <a:endParaRPr lang="en-US" sz="2000" dirty="0"/>
          </a:p>
        </p:txBody>
      </p:sp>
      <p:sp>
        <p:nvSpPr>
          <p:cNvPr id="48" name="Cloud 47"/>
          <p:cNvSpPr/>
          <p:nvPr/>
        </p:nvSpPr>
        <p:spPr bwMode="auto">
          <a:xfrm>
            <a:off x="616156" y="1086672"/>
            <a:ext cx="4562500" cy="135008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15823" y="1505093"/>
            <a:ext cx="3046027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Let the slant line be </a:t>
            </a:r>
            <a:r>
              <a:rPr lang="en-US" sz="2000" b="1" i="1" kern="0" dirty="0" smtClean="0">
                <a:solidFill>
                  <a:schemeClr val="bg1"/>
                </a:solidFill>
                <a:latin typeface="Bookman Old Style" pitchFamily="18" charset="0"/>
              </a:rPr>
              <a:t>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713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/>
      <p:bldP spid="19" grpId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6" grpId="0" build="allAtOnce" animBg="1"/>
      <p:bldP spid="26" grpId="1" build="allAtOnce" animBg="1"/>
      <p:bldP spid="27" grpId="0"/>
      <p:bldP spid="27" grpId="1"/>
      <p:bldP spid="28" grpId="0"/>
      <p:bldP spid="28" grpId="1"/>
      <p:bldP spid="29" grpId="0" animBg="1"/>
      <p:bldP spid="29" grpId="1" animBg="1"/>
      <p:bldP spid="30" grpId="0"/>
      <p:bldP spid="30" grpId="1"/>
      <p:bldP spid="31" grpId="0"/>
      <p:bldP spid="32" grpId="0" build="allAtOnce" animBg="1"/>
      <p:bldP spid="32" grpId="1" build="allAtOnce" animBg="1"/>
      <p:bldP spid="33" grpId="0"/>
      <p:bldP spid="33" grpId="1"/>
      <p:bldP spid="34" grpId="0"/>
      <p:bldP spid="34" grpId="1"/>
      <p:bldP spid="38" grpId="0" animBg="1"/>
      <p:bldP spid="38" grpId="1" animBg="1"/>
      <p:bldP spid="36" grpId="0" animBg="1"/>
      <p:bldP spid="36" grpId="1" animBg="1"/>
      <p:bldP spid="39" grpId="0"/>
      <p:bldP spid="39" grpId="1"/>
      <p:bldP spid="40" grpId="0"/>
      <p:bldP spid="41" grpId="0" build="allAtOnce" animBg="1"/>
      <p:bldP spid="41" grpId="1" build="allAtOnce" animBg="1"/>
      <p:bldP spid="42" grpId="0"/>
      <p:bldP spid="42" grpId="1"/>
      <p:bldP spid="43" grpId="0"/>
      <p:bldP spid="43" grpId="1"/>
      <p:bldP spid="44" grpId="0" build="allAtOnce" animBg="1"/>
      <p:bldP spid="44" grpId="1" build="allAtOnce" animBg="1"/>
      <p:bldP spid="45" grpId="0"/>
      <p:bldP spid="45" grpId="1"/>
      <p:bldP spid="46" grpId="0" build="allAtOnce" animBg="1"/>
      <p:bldP spid="46" grpId="1" build="allAtOnce" animBg="1"/>
      <p:bldP spid="47" grpId="0"/>
      <p:bldP spid="47" grpId="1"/>
      <p:bldP spid="48" grpId="0" build="allAtOnce" animBg="1"/>
      <p:bldP spid="48" grpId="1" build="allAtOnce" animBg="1"/>
      <p:bldP spid="49" grpId="0"/>
      <p:bldP spid="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4634614" y="3618059"/>
            <a:ext cx="4331578" cy="110594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32570" y="2555724"/>
            <a:ext cx="163766" cy="2024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8183922" y="1449118"/>
            <a:ext cx="191827" cy="30167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167603" y="1584362"/>
            <a:ext cx="225301" cy="27953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63279" y="143992"/>
            <a:ext cx="1844328" cy="704850"/>
            <a:chOff x="1404" y="144"/>
            <a:chExt cx="1486" cy="444"/>
          </a:xfrm>
        </p:grpSpPr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1414" y="182"/>
              <a:ext cx="1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Formulae</a:t>
              </a: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04" y="144"/>
              <a:ext cx="1486" cy="444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891616" y="2471733"/>
            <a:ext cx="241923" cy="2808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32"/>
          <p:cNvGrpSpPr/>
          <p:nvPr/>
        </p:nvGrpSpPr>
        <p:grpSpPr>
          <a:xfrm>
            <a:off x="6252090" y="410977"/>
            <a:ext cx="2360965" cy="2716931"/>
            <a:chOff x="5482967" y="819909"/>
            <a:chExt cx="3295649" cy="3796050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5482967" y="819909"/>
              <a:ext cx="3292475" cy="3796050"/>
              <a:chOff x="3084" y="1055"/>
              <a:chExt cx="2074" cy="2389"/>
            </a:xfrm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3084" y="2796"/>
                <a:ext cx="2074" cy="6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3111" y="1055"/>
                <a:ext cx="2035" cy="2021"/>
              </a:xfrm>
              <a:custGeom>
                <a:avLst/>
                <a:gdLst>
                  <a:gd name="T0" fmla="*/ 0 w 2040"/>
                  <a:gd name="T1" fmla="*/ 1992 h 2021"/>
                  <a:gd name="T2" fmla="*/ 1006 w 2040"/>
                  <a:gd name="T3" fmla="*/ 0 h 2021"/>
                  <a:gd name="T4" fmla="*/ 2035 w 2040"/>
                  <a:gd name="T5" fmla="*/ 2021 h 20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40" h="2021">
                    <a:moveTo>
                      <a:pt x="0" y="1992"/>
                    </a:moveTo>
                    <a:lnTo>
                      <a:pt x="1008" y="0"/>
                    </a:lnTo>
                    <a:lnTo>
                      <a:pt x="2040" y="202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21266" y="821499"/>
              <a:ext cx="0" cy="3289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2216" y="4101132"/>
              <a:ext cx="1676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7121266" y="3818295"/>
              <a:ext cx="228600" cy="273303"/>
            </a:xfrm>
            <a:custGeom>
              <a:avLst/>
              <a:gdLst>
                <a:gd name="T0" fmla="*/ 0 w 132"/>
                <a:gd name="T1" fmla="*/ 0 h 126"/>
                <a:gd name="T2" fmla="*/ 228600 w 132"/>
                <a:gd name="T3" fmla="*/ 0 h 126"/>
                <a:gd name="T4" fmla="*/ 228600 w 132"/>
                <a:gd name="T5" fmla="*/ 273050 h 1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2" h="126">
                  <a:moveTo>
                    <a:pt x="0" y="0"/>
                  </a:moveTo>
                  <a:lnTo>
                    <a:pt x="132" y="0"/>
                  </a:lnTo>
                  <a:lnTo>
                    <a:pt x="132" y="12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728536" y="3537359"/>
              <a:ext cx="434975" cy="645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655782" y="2321485"/>
              <a:ext cx="434975" cy="645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h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8095992" y="2192780"/>
              <a:ext cx="434975" cy="645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i="1" dirty="0">
                  <a:latin typeface="Bookman Old Style" pitchFamily="18" charset="0"/>
                </a:rPr>
                <a:t>l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083166" y="4074119"/>
              <a:ext cx="111125" cy="10169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79199" y="2314576"/>
            <a:ext cx="3693640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3.  Total surface area     </a:t>
            </a:r>
            <a:r>
              <a:rPr lang="en-US" sz="18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864895" y="1793023"/>
            <a:ext cx="1177925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r 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l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081799" y="2308085"/>
            <a:ext cx="1585690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 r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(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r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l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85428" y="1289742"/>
            <a:ext cx="1262236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1.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l</a:t>
            </a:r>
            <a:r>
              <a:rPr kumimoji="0" lang="en-US" sz="22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61511" y="1793023"/>
            <a:ext cx="3818674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lvl="0" indent="-342900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2.  Curved surface area  </a:t>
            </a:r>
            <a:r>
              <a:rPr lang="en-US" sz="18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642" y="2874518"/>
            <a:ext cx="2455819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 4.    Volume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0120" y="2792611"/>
            <a:ext cx="359394" cy="43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ookman Old Style" pitchFamily="18" charset="0"/>
              </a:rPr>
              <a:t>1</a:t>
            </a:r>
            <a:endParaRPr lang="en-IN" sz="2200" dirty="0">
              <a:latin typeface="Bookman Old Style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238909" y="3152827"/>
            <a:ext cx="351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35564" y="3078260"/>
            <a:ext cx="359394" cy="43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ookman Old Style" pitchFamily="18" charset="0"/>
              </a:rPr>
              <a:t>3</a:t>
            </a:r>
            <a:endParaRPr lang="en-IN" sz="2200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6010" y="2904842"/>
            <a:ext cx="340158" cy="43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ookman Old Style" pitchFamily="18" charset="0"/>
                <a:sym typeface="Symbol"/>
              </a:rPr>
              <a:t></a:t>
            </a:r>
            <a:endParaRPr lang="en-IN" sz="2200" dirty="0">
              <a:latin typeface="Bookman Old Style" pitchFamily="18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4881370" y="2904842"/>
            <a:ext cx="744114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en-US" sz="22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0" lang="en-US" sz="22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r</a:t>
            </a:r>
            <a:r>
              <a:rPr lang="en-US" sz="2200" kern="0" baseline="30000" dirty="0" smtClean="0">
                <a:solidFill>
                  <a:sysClr val="windowText" lastClr="000000"/>
                </a:solidFill>
                <a:latin typeface="Symbol" pitchFamily="18" charset="2"/>
              </a:rPr>
              <a:t>2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h</a:t>
            </a: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3796232" y="2919232"/>
            <a:ext cx="34120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80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207664" y="1289742"/>
            <a:ext cx="3148312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 defTabSz="914400"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Bookman Old Style" pitchFamily="18" charset="0"/>
              </a:rPr>
              <a:t>=  r</a:t>
            </a:r>
            <a:r>
              <a:rPr lang="en-US" sz="22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22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  <a:r>
              <a:rPr lang="en-US" sz="22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2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4" name="Cloud 33"/>
          <p:cNvSpPr/>
          <p:nvPr/>
        </p:nvSpPr>
        <p:spPr bwMode="auto">
          <a:xfrm>
            <a:off x="360599" y="987907"/>
            <a:ext cx="5107972" cy="163451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3156" y="1492748"/>
            <a:ext cx="5051383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Let us see some formulae related to 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Right Circular Cone</a:t>
            </a:r>
            <a:endParaRPr lang="en-US" sz="2000" i="1" dirty="0"/>
          </a:p>
        </p:txBody>
      </p:sp>
      <p:sp>
        <p:nvSpPr>
          <p:cNvPr id="39" name="Cloud 38"/>
          <p:cNvSpPr/>
          <p:nvPr/>
        </p:nvSpPr>
        <p:spPr bwMode="auto">
          <a:xfrm>
            <a:off x="824457" y="1218610"/>
            <a:ext cx="4313384" cy="138025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7001" y="1493880"/>
            <a:ext cx="3233578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kern="0" dirty="0" smtClean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, h and  r belongs to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 what type of triangle?</a:t>
            </a:r>
            <a:endParaRPr lang="en-US" sz="20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19309" y="1633910"/>
            <a:ext cx="3004349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Right angled triangle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3" name="Cloud 42"/>
          <p:cNvSpPr/>
          <p:nvPr/>
        </p:nvSpPr>
        <p:spPr bwMode="auto">
          <a:xfrm>
            <a:off x="539552" y="1241757"/>
            <a:ext cx="4584624" cy="161775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490" y="1535029"/>
            <a:ext cx="4373994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So, can we get any relation between </a:t>
            </a:r>
            <a:r>
              <a:rPr lang="en-US" sz="2000" b="1" i="1" kern="0" dirty="0" smtClean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, h and 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47422" y="1706779"/>
            <a:ext cx="646331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Yes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6143" y="1993222"/>
            <a:ext cx="3299301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By </a:t>
            </a:r>
            <a:r>
              <a:rPr lang="en-US" sz="2000" b="1" kern="0" dirty="0" err="1" smtClean="0">
                <a:solidFill>
                  <a:srgbClr val="FFFF00"/>
                </a:solidFill>
                <a:latin typeface="Bookman Old Style" pitchFamily="18" charset="0"/>
              </a:rPr>
              <a:t>pythagoras</a:t>
            </a:r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 theorem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7428213" y="412333"/>
            <a:ext cx="1" cy="23752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7426536" y="2759444"/>
            <a:ext cx="1200954" cy="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7426257" y="411815"/>
            <a:ext cx="1191963" cy="233278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4798240" y="3618059"/>
            <a:ext cx="1285928" cy="11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Total </a:t>
            </a:r>
          </a:p>
          <a:p>
            <a:pPr lvl="0" algn="ctr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surface </a:t>
            </a:r>
          </a:p>
          <a:p>
            <a:pPr lvl="0" algn="ctr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area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57136" y="4038262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endParaRPr lang="en-US" sz="1800" dirty="0"/>
          </a:p>
        </p:txBody>
      </p:sp>
      <p:sp>
        <p:nvSpPr>
          <p:cNvPr id="61" name="Rounded Rectangle 60"/>
          <p:cNvSpPr/>
          <p:nvPr/>
        </p:nvSpPr>
        <p:spPr>
          <a:xfrm>
            <a:off x="6353398" y="3624049"/>
            <a:ext cx="1099952" cy="110594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6307675" y="3623020"/>
            <a:ext cx="1285929" cy="11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Curved </a:t>
            </a:r>
          </a:p>
          <a:p>
            <a:pPr lvl="0" algn="ctr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surface </a:t>
            </a:r>
          </a:p>
          <a:p>
            <a:pPr lvl="0" algn="ctr" defTabSz="914400"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area 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42046" y="4038262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endParaRPr lang="en-US" sz="1800" dirty="0"/>
          </a:p>
        </p:txBody>
      </p:sp>
      <p:sp>
        <p:nvSpPr>
          <p:cNvPr id="63" name="Rounded Rectangle 62"/>
          <p:cNvSpPr/>
          <p:nvPr/>
        </p:nvSpPr>
        <p:spPr>
          <a:xfrm>
            <a:off x="7715218" y="3612755"/>
            <a:ext cx="1099952" cy="110594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7659609" y="3623020"/>
            <a:ext cx="1252266" cy="11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Area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of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</a:p>
          <a:p>
            <a:pPr lvl="0" algn="ctr" defTabSz="914400">
              <a:defRPr/>
            </a:pPr>
            <a:r>
              <a:rPr lang="en-US" sz="2200" kern="0" baseline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circular</a:t>
            </a:r>
          </a:p>
          <a:p>
            <a:pPr lvl="0" algn="ctr" defTabSz="914400">
              <a:defRPr/>
            </a:pP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face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3866835" y="1795011"/>
            <a:ext cx="1177925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r 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l</a:t>
            </a:r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6311258" y="410977"/>
            <a:ext cx="2287410" cy="2298417"/>
          </a:xfrm>
          <a:custGeom>
            <a:avLst/>
            <a:gdLst>
              <a:gd name="T0" fmla="*/ 0 w 2040"/>
              <a:gd name="T1" fmla="*/ 1992 h 2021"/>
              <a:gd name="T2" fmla="*/ 1006 w 2040"/>
              <a:gd name="T3" fmla="*/ 0 h 2021"/>
              <a:gd name="T4" fmla="*/ 2035 w 2040"/>
              <a:gd name="T5" fmla="*/ 2021 h 2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40" h="2021">
                <a:moveTo>
                  <a:pt x="0" y="1992"/>
                </a:moveTo>
                <a:lnTo>
                  <a:pt x="1008" y="0"/>
                </a:lnTo>
                <a:lnTo>
                  <a:pt x="2040" y="2021"/>
                </a:lnTo>
              </a:path>
            </a:pathLst>
          </a:custGeom>
          <a:solidFill>
            <a:srgbClr val="FF6600"/>
          </a:solidFill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252090" y="2392892"/>
            <a:ext cx="2358691" cy="739964"/>
          </a:xfrm>
          <a:prstGeom prst="ellipse">
            <a:avLst/>
          </a:prstGeom>
          <a:solidFill>
            <a:srgbClr val="FF6600"/>
          </a:solidFill>
          <a:ln w="19050">
            <a:solidFill>
              <a:srgbClr val="000000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6257437" y="2396275"/>
            <a:ext cx="2358691" cy="739964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Cloud Callout 63"/>
          <p:cNvSpPr/>
          <p:nvPr/>
        </p:nvSpPr>
        <p:spPr bwMode="auto">
          <a:xfrm>
            <a:off x="761008" y="2758157"/>
            <a:ext cx="3219681" cy="1214826"/>
          </a:xfrm>
          <a:prstGeom prst="cloudCallout">
            <a:avLst>
              <a:gd name="adj1" fmla="val 131066"/>
              <a:gd name="adj2" fmla="val -5144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3430" y="3007456"/>
            <a:ext cx="2441694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What is area of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circular surface?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115928" y="3136483"/>
            <a:ext cx="785793" cy="43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kern="0" dirty="0">
                <a:solidFill>
                  <a:srgbClr val="FFFF00"/>
                </a:solidFill>
                <a:latin typeface="Symbol" pitchFamily="18" charset="2"/>
              </a:rPr>
              <a:t>p</a:t>
            </a:r>
            <a:r>
              <a:rPr lang="en-US" sz="2200" kern="0" dirty="0">
                <a:solidFill>
                  <a:srgbClr val="FFFF00"/>
                </a:solidFill>
                <a:latin typeface="Bookman Old Style" pitchFamily="18" charset="0"/>
              </a:rPr>
              <a:t> r</a:t>
            </a:r>
            <a:r>
              <a:rPr lang="en-US" sz="2200" kern="0" baseline="30000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2200" kern="0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51594" y="43610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endParaRPr lang="en-US" sz="1800" dirty="0"/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6516216" y="4281719"/>
            <a:ext cx="1585690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 r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(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r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l</a:t>
            </a:r>
            <a:r>
              <a:rPr kumimoji="0" lang="en-US" sz="22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74" name="Freeform 7"/>
          <p:cNvSpPr>
            <a:spLocks/>
          </p:cNvSpPr>
          <p:nvPr/>
        </p:nvSpPr>
        <p:spPr bwMode="auto">
          <a:xfrm>
            <a:off x="6307674" y="412461"/>
            <a:ext cx="2287410" cy="2298417"/>
          </a:xfrm>
          <a:custGeom>
            <a:avLst/>
            <a:gdLst>
              <a:gd name="T0" fmla="*/ 0 w 2040"/>
              <a:gd name="T1" fmla="*/ 1992 h 2021"/>
              <a:gd name="T2" fmla="*/ 1006 w 2040"/>
              <a:gd name="T3" fmla="*/ 0 h 2021"/>
              <a:gd name="T4" fmla="*/ 2035 w 2040"/>
              <a:gd name="T5" fmla="*/ 2021 h 2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40" h="2021">
                <a:moveTo>
                  <a:pt x="0" y="1992"/>
                </a:moveTo>
                <a:lnTo>
                  <a:pt x="1008" y="0"/>
                </a:lnTo>
                <a:lnTo>
                  <a:pt x="2040" y="2021"/>
                </a:lnTo>
              </a:path>
            </a:pathLst>
          </a:custGeom>
          <a:solidFill>
            <a:srgbClr val="0070C0"/>
          </a:solidFill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6253853" y="2397760"/>
            <a:ext cx="2358691" cy="739964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Cloud Callout 71"/>
          <p:cNvSpPr/>
          <p:nvPr/>
        </p:nvSpPr>
        <p:spPr bwMode="auto">
          <a:xfrm>
            <a:off x="521568" y="3491471"/>
            <a:ext cx="3708552" cy="1399283"/>
          </a:xfrm>
          <a:prstGeom prst="cloudCallout">
            <a:avLst>
              <a:gd name="adj1" fmla="val 121366"/>
              <a:gd name="adj2" fmla="val -13321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1696" y="3704138"/>
            <a:ext cx="2595582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Volume of a cone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is the capacity of </a:t>
            </a:r>
          </a:p>
          <a:p>
            <a:pPr algn="ctr"/>
            <a:r>
              <a:rPr lang="en-US" sz="2000" b="1" kern="0" dirty="0" smtClean="0">
                <a:solidFill>
                  <a:schemeClr val="bg1"/>
                </a:solidFill>
                <a:latin typeface="Bookman Old Style" pitchFamily="18" charset="0"/>
              </a:rPr>
              <a:t>the cone</a:t>
            </a:r>
            <a:endParaRPr lang="en-US" sz="2000" dirty="0"/>
          </a:p>
        </p:txBody>
      </p:sp>
      <p:sp>
        <p:nvSpPr>
          <p:cNvPr id="76" name="Freeform 7"/>
          <p:cNvSpPr>
            <a:spLocks/>
          </p:cNvSpPr>
          <p:nvPr/>
        </p:nvSpPr>
        <p:spPr bwMode="auto">
          <a:xfrm>
            <a:off x="6308185" y="421210"/>
            <a:ext cx="2287410" cy="2298417"/>
          </a:xfrm>
          <a:custGeom>
            <a:avLst/>
            <a:gdLst>
              <a:gd name="T0" fmla="*/ 0 w 2040"/>
              <a:gd name="T1" fmla="*/ 1992 h 2021"/>
              <a:gd name="T2" fmla="*/ 1006 w 2040"/>
              <a:gd name="T3" fmla="*/ 0 h 2021"/>
              <a:gd name="T4" fmla="*/ 2035 w 2040"/>
              <a:gd name="T5" fmla="*/ 2021 h 2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40" h="2021">
                <a:moveTo>
                  <a:pt x="0" y="1992"/>
                </a:moveTo>
                <a:lnTo>
                  <a:pt x="1008" y="0"/>
                </a:lnTo>
                <a:lnTo>
                  <a:pt x="2040" y="2021"/>
                </a:lnTo>
              </a:path>
            </a:pathLst>
          </a:custGeom>
          <a:solidFill>
            <a:srgbClr val="0070C0"/>
          </a:solidFill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6254364" y="2396470"/>
            <a:ext cx="2358691" cy="739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57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1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1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1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1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"/>
                            </p:stCondLst>
                            <p:childTnLst>
                              <p:par>
                                <p:cTn id="2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23998E-6 L 0.25868 0.4219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21098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01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79988E-6 L 0.62621 0.16065 " pathEditMode="relative" rAng="0" ptsTypes="AA">
                                      <p:cBhvr>
                                        <p:cTn id="30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8017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1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0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5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0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1" grpId="0" animBg="1"/>
      <p:bldP spid="51" grpId="1" animBg="1"/>
      <p:bldP spid="37" grpId="0" animBg="1"/>
      <p:bldP spid="37" grpId="1" animBg="1"/>
      <p:bldP spid="36" grpId="0" animBg="1"/>
      <p:bldP spid="36" grpId="1" animBg="1"/>
      <p:bldP spid="38" grpId="0" animBg="1"/>
      <p:bldP spid="38" grpId="1" animBg="1"/>
      <p:bldP spid="15" grpId="0"/>
      <p:bldP spid="16" grpId="0"/>
      <p:bldP spid="17" grpId="0"/>
      <p:bldP spid="18" grpId="0"/>
      <p:bldP spid="21" grpId="0"/>
      <p:bldP spid="23" grpId="0"/>
      <p:bldP spid="26" grpId="0"/>
      <p:bldP spid="27" grpId="0"/>
      <p:bldP spid="28" grpId="0"/>
      <p:bldP spid="29" grpId="0"/>
      <p:bldP spid="30" grpId="0"/>
      <p:bldP spid="34" grpId="0" build="allAtOnce" animBg="1"/>
      <p:bldP spid="34" grpId="1" build="allAtOnce" animBg="1"/>
      <p:bldP spid="35" grpId="0"/>
      <p:bldP spid="35" grpId="1"/>
      <p:bldP spid="39" grpId="0" build="allAtOnce" animBg="1"/>
      <p:bldP spid="39" grpId="1" build="allAtOnce" animBg="1"/>
      <p:bldP spid="40" grpId="0"/>
      <p:bldP spid="40" grpId="1"/>
      <p:bldP spid="42" grpId="0"/>
      <p:bldP spid="42" grpId="1"/>
      <p:bldP spid="43" grpId="0" build="allAtOnce" animBg="1"/>
      <p:bldP spid="43" grpId="1" build="allAtOnce" animBg="1"/>
      <p:bldP spid="44" grpId="0"/>
      <p:bldP spid="44" grpId="1"/>
      <p:bldP spid="45" grpId="0"/>
      <p:bldP spid="45" grpId="1"/>
      <p:bldP spid="46" grpId="0"/>
      <p:bldP spid="46" grpId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3" grpId="0"/>
      <p:bldP spid="53" grpId="1"/>
      <p:bldP spid="61" grpId="0" animBg="1"/>
      <p:bldP spid="61" grpId="1" animBg="1"/>
      <p:bldP spid="54" grpId="0" build="allAtOnce"/>
      <p:bldP spid="55" grpId="0"/>
      <p:bldP spid="55" grpId="1"/>
      <p:bldP spid="63" grpId="0" animBg="1"/>
      <p:bldP spid="63" grpId="1" animBg="1"/>
      <p:bldP spid="56" grpId="0" build="allAtOnce"/>
      <p:bldP spid="62" grpId="0"/>
      <p:bldP spid="62" grpId="1"/>
      <p:bldP spid="62" grpId="2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64" grpId="0" build="allAtOnce" animBg="1"/>
      <p:bldP spid="64" grpId="1" build="allAtOnce" animBg="1"/>
      <p:bldP spid="65" grpId="0"/>
      <p:bldP spid="65" grpId="1"/>
      <p:bldP spid="66" grpId="0"/>
      <p:bldP spid="66" grpId="1"/>
      <p:bldP spid="66" grpId="2"/>
      <p:bldP spid="66" grpId="3"/>
      <p:bldP spid="67" grpId="0"/>
      <p:bldP spid="67" grpId="1"/>
      <p:bldP spid="68" grpId="0"/>
      <p:bldP spid="68" grpId="1"/>
      <p:bldP spid="74" grpId="0" animBg="1"/>
      <p:bldP spid="74" grpId="1" animBg="1"/>
      <p:bldP spid="75" grpId="0" animBg="1"/>
      <p:bldP spid="75" grpId="1" animBg="1"/>
      <p:bldP spid="72" grpId="0" build="allAtOnce" animBg="1"/>
      <p:bldP spid="72" grpId="1" build="allAtOnce" animBg="1"/>
      <p:bldP spid="73" grpId="0"/>
      <p:bldP spid="73" grpId="1"/>
      <p:bldP spid="76" grpId="0" animBg="1"/>
      <p:bldP spid="76" grpId="1" animBg="1"/>
      <p:bldP spid="77" grpId="0" animBg="1"/>
      <p:bldP spid="7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6099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952500" y="4486644"/>
            <a:ext cx="6415368" cy="36899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14791"/>
            <a:ext cx="7924800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Q. Find the total surface area of a cone, if its slant height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is 21m and diameter of its base is 24m.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1062" y="20763"/>
            <a:ext cx="23487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if its slant height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392" y="291324"/>
            <a:ext cx="108074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is 21m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1" y="728614"/>
            <a:ext cx="7040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728614"/>
            <a:ext cx="232788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For the given cone,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1" y="1097605"/>
            <a:ext cx="118333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u="none" strike="noStrike" baseline="0" dirty="0" smtClean="0">
                <a:latin typeface="Bookman Old Style"/>
              </a:rPr>
              <a:t>l</a:t>
            </a:r>
            <a:r>
              <a:rPr lang="en-US" b="0" i="0" u="none" strike="noStrike" baseline="0" dirty="0" smtClean="0">
                <a:latin typeface="Bookman Old Style"/>
              </a:rPr>
              <a:t>  =  21m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86948" y="290668"/>
            <a:ext cx="34612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diameter of its base is 24m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" y="1535312"/>
            <a:ext cx="57099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r =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4502" y="1400772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5835" y="166985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02604" y="1717429"/>
            <a:ext cx="353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38811" y="1531313"/>
            <a:ext cx="9717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12m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73" y="21927"/>
            <a:ext cx="455926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the total surface area of a cone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491740" y="890716"/>
            <a:ext cx="3009900" cy="1263749"/>
          </a:xfrm>
          <a:prstGeom prst="cloudCallout">
            <a:avLst>
              <a:gd name="adj1" fmla="val -56615"/>
              <a:gd name="adj2" fmla="val -958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1230" y="1080383"/>
            <a:ext cx="267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the total surface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area of the cone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7044" y="1318507"/>
            <a:ext cx="10631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r(</a:t>
            </a:r>
            <a:r>
              <a:rPr lang="en-US" b="1" i="1" u="none" strike="noStrike" baseline="0" dirty="0" smtClean="0">
                <a:solidFill>
                  <a:srgbClr val="FFFF00"/>
                </a:solidFill>
                <a:latin typeface="Bookman Old Style"/>
              </a:rPr>
              <a:t>l + r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0100" y="2038843"/>
            <a:ext cx="352211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Total surface area of the cone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203884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0089" y="1328578"/>
            <a:ext cx="98296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dirty="0" smtClean="0">
                <a:latin typeface="Bookman Old Style" pitchFamily="18" charset="0"/>
              </a:rPr>
              <a:t>r(</a:t>
            </a:r>
            <a:r>
              <a:rPr lang="en-US" i="1" u="none" strike="noStrike" baseline="0" dirty="0" smtClean="0">
                <a:latin typeface="Bookman Old Style"/>
              </a:rPr>
              <a:t>l + r</a:t>
            </a:r>
            <a:r>
              <a:rPr lang="en-US" dirty="0" smtClean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251084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09191" y="237617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80524" y="264525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7293" y="2695340"/>
            <a:ext cx="353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6800" y="2510845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7388" y="251084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4460" y="2510845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5048" y="2510845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(21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04663" y="251084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6670" y="2510845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12)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200" y="319244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08251" y="303819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79584" y="330727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666353" y="3357356"/>
            <a:ext cx="353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75860" y="3172861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16448" y="317286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3520" y="3172861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44108" y="317286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33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7200" y="378982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4276" y="3789822"/>
            <a:ext cx="248337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1244.57m² (approx.)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52500" y="4486648"/>
            <a:ext cx="6510618" cy="369332"/>
            <a:chOff x="952500" y="4490799"/>
            <a:chExt cx="6510618" cy="369674"/>
          </a:xfrm>
        </p:grpSpPr>
        <p:sp>
          <p:nvSpPr>
            <p:cNvPr id="61" name="Rectangle 60"/>
            <p:cNvSpPr/>
            <p:nvPr/>
          </p:nvSpPr>
          <p:spPr>
            <a:xfrm>
              <a:off x="952500" y="4490799"/>
              <a:ext cx="413927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Bookman Old Style"/>
                </a:rPr>
                <a:t>Total surface area of the cone is</a:t>
              </a:r>
              <a:endParaRPr lang="en-US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43490" y="4490799"/>
              <a:ext cx="2619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u="none" strike="noStrike" baseline="0" dirty="0" smtClean="0">
                  <a:latin typeface="Bookman Old Style"/>
                </a:rPr>
                <a:t>1244.57m² (approx.)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sp>
        <p:nvSpPr>
          <p:cNvPr id="48" name="Curved Up Arrow 47"/>
          <p:cNvSpPr/>
          <p:nvPr/>
        </p:nvSpPr>
        <p:spPr>
          <a:xfrm rot="971938" flipV="1">
            <a:off x="2271660" y="1514044"/>
            <a:ext cx="3343761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9" name="Curved Up Arrow 48"/>
          <p:cNvSpPr/>
          <p:nvPr/>
        </p:nvSpPr>
        <p:spPr>
          <a:xfrm rot="1020878" flipV="1">
            <a:off x="1619366" y="1216604"/>
            <a:ext cx="4596801" cy="66980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50" name="Curved Up Arrow 49"/>
          <p:cNvSpPr/>
          <p:nvPr/>
        </p:nvSpPr>
        <p:spPr>
          <a:xfrm rot="782459" flipV="1">
            <a:off x="2243753" y="1350444"/>
            <a:ext cx="4429944" cy="77012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762" y="448664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729932" y="3402748"/>
            <a:ext cx="207700" cy="1388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97472" y="3288037"/>
            <a:ext cx="362107" cy="1460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448300" y="2914909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4.714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2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4843E-7 L 0.11354 0.133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/>
      <p:bldP spid="5" grpId="1"/>
      <p:bldP spid="7" grpId="0"/>
      <p:bldP spid="7" grpId="1"/>
      <p:bldP spid="8" grpId="0"/>
      <p:bldP spid="9" grpId="0"/>
      <p:bldP spid="11" grpId="0"/>
      <p:bldP spid="13" grpId="0"/>
      <p:bldP spid="13" grpId="1"/>
      <p:bldP spid="14" grpId="0"/>
      <p:bldP spid="15" grpId="0"/>
      <p:bldP spid="16" grpId="0"/>
      <p:bldP spid="22" grpId="0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7" grpId="1"/>
      <p:bldP spid="29" grpId="0"/>
      <p:bldP spid="30" grpId="0"/>
      <p:bldP spid="31" grpId="0"/>
      <p:bldP spid="31" grpId="1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1" grpId="0"/>
      <p:bldP spid="52" grpId="0"/>
      <p:bldP spid="54" grpId="0"/>
      <p:bldP spid="55" grpId="0"/>
      <p:bldP spid="56" grpId="0"/>
      <p:bldP spid="57" grpId="0"/>
      <p:bldP spid="59" grpId="0"/>
      <p:bldP spid="60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10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62050" y="453677"/>
            <a:ext cx="807949" cy="2965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8315" y="148718"/>
            <a:ext cx="6731000" cy="32385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796756" y="171454"/>
            <a:ext cx="783432" cy="2965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8576" y="172529"/>
            <a:ext cx="555120" cy="2965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5614" y="158243"/>
            <a:ext cx="3368041" cy="316368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65237" y="465085"/>
            <a:ext cx="3960497" cy="272793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223125" y="3294063"/>
            <a:ext cx="119063" cy="119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213600" y="1676400"/>
            <a:ext cx="0" cy="1743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151125" y="1676400"/>
            <a:ext cx="1062475" cy="173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13600" y="1676400"/>
            <a:ext cx="1033463" cy="173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36640" y="3209925"/>
            <a:ext cx="2114550" cy="42799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05980" y="3416806"/>
            <a:ext cx="1045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95378" y="459371"/>
            <a:ext cx="1430357" cy="27279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99" y="131286"/>
            <a:ext cx="7404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A right angled triangle ABC with sides 5cm, 12 cm and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13 cm is revolved about the side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12 cm. Find the volume </a:t>
            </a:r>
          </a:p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    of the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solid so obtained.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506" y="129380"/>
            <a:ext cx="7040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    A right angled triangle ABC with sides 5cm, 12 cm 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6894" y="136959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57055" y="334087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85144" y="330911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3975" y="330911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r>
              <a:rPr lang="en-US" sz="1600" b="1" baseline="30000" dirty="0" smtClean="0">
                <a:latin typeface="Bookman Old Style" pitchFamily="18" charset="0"/>
              </a:rPr>
              <a:t>1</a:t>
            </a:r>
            <a:endParaRPr lang="en-US" sz="1600" b="1" baseline="30000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93803" y="251856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12cm</a:t>
            </a:r>
            <a:endParaRPr lang="en-US" sz="1400" b="1" dirty="0"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213584" y="1671621"/>
            <a:ext cx="0" cy="1752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07234" y="1671621"/>
            <a:ext cx="1046972" cy="17502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213600" y="3416806"/>
            <a:ext cx="10382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213584" y="1671621"/>
            <a:ext cx="0" cy="17526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39656" y="3416806"/>
            <a:ext cx="11072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286772" y="1354671"/>
            <a:ext cx="3293416" cy="131509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90755" y="16550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solid object so formed is a cone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0533" y="1031506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0841" y="1031506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 smtClean="0">
                <a:latin typeface="Bookman Old Style"/>
              </a:rPr>
              <a:t>On revolving the right angled </a:t>
            </a:r>
            <a:r>
              <a:rPr lang="en-US" b="0" i="0" u="none" strike="noStrike" baseline="0" dirty="0" smtClean="0">
                <a:latin typeface="Symbol"/>
              </a:rPr>
              <a:t>D</a:t>
            </a:r>
            <a:r>
              <a:rPr lang="en-US" b="0" i="0" u="none" strike="noStrike" baseline="0" dirty="0" smtClean="0">
                <a:latin typeface="Bookman Old Style"/>
              </a:rPr>
              <a:t>ABC about the side AB </a:t>
            </a:r>
          </a:p>
          <a:p>
            <a:pPr algn="just"/>
            <a:r>
              <a:rPr lang="en-US" b="0" i="0" u="none" strike="noStrike" baseline="0" dirty="0" smtClean="0">
                <a:latin typeface="Bookman Old Style"/>
              </a:rPr>
              <a:t>(12 cm), we get a cone as shown in the figure.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2612625" y="3576182"/>
            <a:ext cx="3200400" cy="1371600"/>
          </a:xfrm>
          <a:prstGeom prst="cloudCallout">
            <a:avLst>
              <a:gd name="adj1" fmla="val 77481"/>
              <a:gd name="adj2" fmla="val -9113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3854" y="3938816"/>
            <a:ext cx="293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volume of a cone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41789" y="3936903"/>
            <a:ext cx="1250145" cy="662990"/>
            <a:chOff x="3394502" y="2638544"/>
            <a:chExt cx="1250145" cy="662990"/>
          </a:xfrm>
        </p:grpSpPr>
        <p:sp>
          <p:nvSpPr>
            <p:cNvPr id="35" name="TextBox 34"/>
            <p:cNvSpPr txBox="1"/>
            <p:nvPr/>
          </p:nvSpPr>
          <p:spPr>
            <a:xfrm>
              <a:off x="3397867" y="2750860"/>
              <a:ext cx="124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h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96465" y="263854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94502" y="29322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3 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415301" y="2969873"/>
              <a:ext cx="3048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741728" y="3936818"/>
            <a:ext cx="1250145" cy="662990"/>
            <a:chOff x="3394502" y="2638544"/>
            <a:chExt cx="1250145" cy="662990"/>
          </a:xfrm>
        </p:grpSpPr>
        <p:sp>
          <p:nvSpPr>
            <p:cNvPr id="43" name="TextBox 42"/>
            <p:cNvSpPr txBox="1"/>
            <p:nvPr/>
          </p:nvSpPr>
          <p:spPr>
            <a:xfrm>
              <a:off x="3397867" y="2750860"/>
              <a:ext cx="124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r</a:t>
              </a:r>
              <a:r>
                <a:rPr lang="en-US" baseline="30000" dirty="0" smtClean="0">
                  <a:latin typeface="Bookman Old Style" pitchFamily="18" charset="0"/>
                  <a:sym typeface="Symbol"/>
                </a:rPr>
                <a:t>2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h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96465" y="263854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94502" y="29322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3 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415301" y="2969873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08857" y="18417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man Old Style"/>
              </a:rPr>
              <a:t>Volume of solid so obtained </a:t>
            </a:r>
            <a:r>
              <a:rPr lang="en-US" dirty="0" smtClean="0">
                <a:latin typeface="Bookman Old Style"/>
              </a:rPr>
              <a:t> =</a:t>
            </a:r>
            <a:r>
              <a:rPr lang="en-US" dirty="0">
                <a:latin typeface="Bookman Old Style"/>
              </a:rPr>
              <a:t>	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778879" y="270029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758896" y="235585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64598" y="267235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107490" y="2493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2504534" y="249054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3336546" y="248769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321813" y="24931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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688516" y="250722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  <a:sym typeface="Symbol"/>
              </a:rPr>
              <a:t>5 </a:t>
            </a:r>
            <a:r>
              <a:rPr lang="en-US" b="1" dirty="0" smtClean="0">
                <a:latin typeface="Bookman Old Style"/>
                <a:sym typeface="Symbol"/>
              </a:rPr>
              <a:t></a:t>
            </a:r>
            <a:r>
              <a:rPr lang="en-US" dirty="0" smtClean="0">
                <a:latin typeface="Bookman Old Style"/>
                <a:sym typeface="Symbol"/>
              </a:rPr>
              <a:t> 5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571014" y="249269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12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93800" y="248769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99262" y="3199706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</a:rPr>
              <a:t>=    100</a:t>
            </a:r>
            <a:r>
              <a:rPr lang="en-US" dirty="0" smtClean="0">
                <a:latin typeface="Symbol"/>
              </a:rPr>
              <a:t>p</a:t>
            </a:r>
            <a:r>
              <a:rPr lang="en-US" i="1" dirty="0" smtClean="0">
                <a:latin typeface="Symbol"/>
              </a:rPr>
              <a:t> </a:t>
            </a:r>
            <a:r>
              <a:rPr lang="en-US" dirty="0" smtClean="0">
                <a:latin typeface="Bookman Old Style"/>
              </a:rPr>
              <a:t>cm³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684570" y="2556669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828253" y="2758083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6559" y="3698437"/>
            <a:ext cx="4945838" cy="36298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839" y="3700170"/>
            <a:ext cx="549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r>
              <a:rPr lang="en-US" sz="1050" b="1" dirty="0" smtClean="0">
                <a:solidFill>
                  <a:prstClr val="black"/>
                </a:solidFill>
                <a:latin typeface="Bookman Old Style"/>
                <a:sym typeface="Symbol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/>
                <a:sym typeface="Symbol"/>
              </a:rPr>
              <a:t>   </a:t>
            </a:r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Volume </a:t>
            </a:r>
            <a:r>
              <a:rPr lang="en-US" b="1" dirty="0">
                <a:solidFill>
                  <a:prstClr val="black"/>
                </a:solidFill>
                <a:latin typeface="Bookman Old Style"/>
              </a:rPr>
              <a:t>of solid so obtained  =	</a:t>
            </a:r>
            <a:r>
              <a:rPr lang="en-US" b="1" dirty="0">
                <a:latin typeface="Bookman Old Style"/>
              </a:rPr>
              <a:t> 100</a:t>
            </a:r>
            <a:r>
              <a:rPr lang="en-US" b="1" dirty="0">
                <a:latin typeface="Symbol"/>
              </a:rPr>
              <a:t>p</a:t>
            </a:r>
            <a:r>
              <a:rPr lang="en-US" b="1" i="1" dirty="0">
                <a:latin typeface="Symbol"/>
              </a:rPr>
              <a:t> </a:t>
            </a:r>
            <a:r>
              <a:rPr lang="en-US" b="1" dirty="0">
                <a:latin typeface="Bookman Old Style"/>
              </a:rPr>
              <a:t>cm³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034" y="410317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13 cm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revolved about the side 12 cm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76833" y="2366992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30000" dirty="0" smtClean="0">
                <a:solidFill>
                  <a:srgbClr val="C00000"/>
                </a:solidFill>
                <a:latin typeface="Bookman Old Style"/>
                <a:sym typeface="Symbol"/>
              </a:rPr>
              <a:t>4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94627" y="236140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13cm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27936" y="317101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5cm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44783" y="404319"/>
            <a:ext cx="2165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volume</a:t>
            </a:r>
            <a:endParaRPr lang="en-US" b="1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3634" y="681222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of the solid so obtained.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-2.99198E-6 L 0.08316 -0.43923 " pathEditMode="relative" rAng="0" ptsTypes="AA">
                                      <p:cBhvr>
                                        <p:cTn id="22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-21962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24" grpId="0" animBg="1"/>
      <p:bldP spid="24" grpId="1" animBg="1"/>
      <p:bldP spid="66" grpId="0" animBg="1"/>
      <p:bldP spid="66" grpId="1" animBg="1"/>
      <p:bldP spid="4" grpId="0" animBg="1"/>
      <p:bldP spid="4" grpId="1" animBg="1"/>
      <p:bldP spid="37" grpId="0" animBg="1"/>
      <p:bldP spid="37" grpId="1" animBg="1"/>
      <p:bldP spid="38" grpId="0" animBg="1"/>
      <p:bldP spid="38" grpId="1" animBg="1"/>
      <p:bldP spid="31" grpId="0" animBg="1"/>
      <p:bldP spid="10" grpId="0" animBg="1"/>
      <p:bldP spid="39" grpId="0" animBg="1"/>
      <p:bldP spid="39" grpId="1" animBg="1"/>
      <p:bldP spid="23" grpId="0" build="allAtOnce"/>
      <p:bldP spid="25" grpId="0"/>
      <p:bldP spid="26" grpId="0"/>
      <p:bldP spid="27" grpId="0"/>
      <p:bldP spid="28" grpId="0"/>
      <p:bldP spid="30" grpId="0"/>
      <p:bldP spid="44" grpId="0" animBg="1"/>
      <p:bldP spid="44" grpId="1" animBg="1"/>
      <p:bldP spid="46" grpId="0"/>
      <p:bldP spid="46" grpId="1"/>
      <p:bldP spid="48" grpId="0"/>
      <p:bldP spid="29" grpId="0" animBg="1"/>
      <p:bldP spid="29" grpId="1" animBg="1"/>
      <p:bldP spid="2" grpId="0"/>
      <p:bldP spid="2" grpId="1"/>
      <p:bldP spid="12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13" grpId="0"/>
      <p:bldP spid="16" grpId="0"/>
      <p:bldP spid="65" grpId="0" animBg="1"/>
      <p:bldP spid="11" grpId="0"/>
      <p:bldP spid="14" grpId="0"/>
      <p:bldP spid="14" grpId="1"/>
      <p:bldP spid="64" grpId="0"/>
      <p:bldP spid="67" grpId="0"/>
      <p:bldP spid="68" grpId="0"/>
      <p:bldP spid="76" grpId="0"/>
      <p:bldP spid="76" grpId="1"/>
      <p:bldP spid="77" grpId="0"/>
      <p:bldP spid="7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78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559870" y="414315"/>
            <a:ext cx="1708529" cy="281737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4416" y="709242"/>
            <a:ext cx="2615034" cy="32385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697727"/>
            <a:ext cx="4546600" cy="32385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20988"/>
            <a:ext cx="825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Lead pencil consists of a cylinder of wood with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solid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cylinder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graphite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filled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interior. The diameter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of the pencil is 7 mm and the diameter of the graphite is 1 mm.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If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length of the pencil is 14cm, find the volume of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the wood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the graphite.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83" y="393816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                                                              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 diameter 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  of the pencil is 7 mm and the diameter of the graphite is 1 mm.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846611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Diameter of the graphite cylinder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3900" y="1846611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 </a:t>
            </a:r>
            <a:r>
              <a:rPr lang="en-US" dirty="0" smtClean="0">
                <a:latin typeface="Bookman Old Style"/>
              </a:rPr>
              <a:t>  </a:t>
            </a:r>
            <a:r>
              <a:rPr lang="en-US" b="0" i="0" u="none" strike="noStrike" baseline="0" dirty="0" smtClean="0">
                <a:latin typeface="Bookman Old Style"/>
              </a:rPr>
              <a:t>1mm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4369" y="18466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2034452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06188" y="169000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800" y="202079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" y="154181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38900" y="184661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cm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725003" y="2643695"/>
            <a:ext cx="2222165" cy="938502"/>
          </a:xfrm>
          <a:prstGeom prst="wedgeRoundRectCallout">
            <a:avLst>
              <a:gd name="adj1" fmla="val -49612"/>
              <a:gd name="adj2" fmla="val -10297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06454" y="2701730"/>
            <a:ext cx="185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ea typeface="Adobe Fan Heiti Std B"/>
              </a:rPr>
              <a:t> 1cm  = 10mm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09934" y="2897770"/>
            <a:ext cx="2028215" cy="669349"/>
            <a:chOff x="6067120" y="2890532"/>
            <a:chExt cx="2028215" cy="669349"/>
          </a:xfrm>
        </p:grpSpPr>
        <p:sp>
          <p:nvSpPr>
            <p:cNvPr id="22" name="TextBox 21"/>
            <p:cNvSpPr txBox="1"/>
            <p:nvPr/>
          </p:nvSpPr>
          <p:spPr>
            <a:xfrm>
              <a:off x="6067120" y="3028340"/>
              <a:ext cx="1587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ea typeface="Adobe Fan Heiti Std B"/>
                  <a:sym typeface="Symbol"/>
                </a:rPr>
                <a:t></a:t>
              </a:r>
              <a:r>
                <a:rPr lang="en-US" sz="1600" b="1" dirty="0" smtClean="0">
                  <a:latin typeface="Bookman Old Style" pitchFamily="18" charset="0"/>
                  <a:ea typeface="Adobe Fan Heiti Std B"/>
                </a:rPr>
                <a:t> 1mm = </a:t>
              </a:r>
              <a:endParaRPr lang="en-US" sz="1600" b="1" dirty="0">
                <a:latin typeface="Bookman Old Style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167762" y="2890532"/>
              <a:ext cx="927573" cy="669349"/>
              <a:chOff x="5963181" y="1607395"/>
              <a:chExt cx="927573" cy="66934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63181" y="1938190"/>
                <a:ext cx="457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i="0" u="none" strike="noStrike" baseline="0" dirty="0" smtClean="0">
                    <a:latin typeface="Bookman Old Style"/>
                  </a:rPr>
                  <a:t>10</a:t>
                </a:r>
                <a:endParaRPr lang="en-US" sz="1600" b="1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6039381" y="1951843"/>
                <a:ext cx="3429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049569" y="1607395"/>
                <a:ext cx="3209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i="0" u="none" strike="noStrike" baseline="0" dirty="0" smtClean="0">
                    <a:latin typeface="Bookman Old Style"/>
                  </a:rPr>
                  <a:t>1</a:t>
                </a:r>
                <a:endParaRPr lang="en-US" sz="16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382281" y="1754477"/>
                <a:ext cx="5084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i="0" u="none" strike="noStrike" baseline="0" dirty="0" smtClean="0">
                    <a:latin typeface="Bookman Old Style"/>
                  </a:rPr>
                  <a:t>cm</a:t>
                </a:r>
                <a:endParaRPr lang="en-US" sz="1600" b="1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4000" y="2462561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                                         Radius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502" y="246256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68212" y="265195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78400" y="230750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92012" y="263829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21669" y="246256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415213" y="246256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86589" y="264782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41703" y="246256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cm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50373" y="3116611"/>
            <a:ext cx="286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Diameter of the pencil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530432" y="3116611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 </a:t>
            </a:r>
            <a:r>
              <a:rPr lang="en-US" dirty="0" smtClean="0">
                <a:latin typeface="Bookman Old Style"/>
              </a:rPr>
              <a:t>  </a:t>
            </a:r>
            <a:r>
              <a:rPr lang="en-US" b="0" i="0" u="none" strike="noStrike" baseline="0" dirty="0" smtClean="0">
                <a:latin typeface="Bookman Old Style"/>
              </a:rPr>
              <a:t>7mm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34369" y="31166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130636" y="3304452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40824" y="296000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54436" y="329079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73536" y="311661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" y="3721179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                                          Radius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27502" y="37211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041143" y="3913151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51331" y="356870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64943" y="389949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400" y="4234461"/>
            <a:ext cx="241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Length of the </a:t>
            </a:r>
            <a:r>
              <a:rPr lang="en-US" dirty="0" smtClean="0">
                <a:latin typeface="Bookman Old Style"/>
              </a:rPr>
              <a:t>pencil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40050" y="4234461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 </a:t>
            </a:r>
            <a:r>
              <a:rPr lang="en-US" dirty="0" smtClean="0">
                <a:latin typeface="Bookman Old Style"/>
              </a:rPr>
              <a:t>  </a:t>
            </a:r>
            <a:r>
              <a:rPr lang="en-US" b="0" i="0" u="none" strike="noStrike" baseline="0" dirty="0" smtClean="0">
                <a:latin typeface="Bookman Old Style"/>
              </a:rPr>
              <a:t>14cm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848600" y="268270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858788" y="233826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367669" y="246256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 New Roman"/>
                <a:cs typeface="Times New Roman"/>
              </a:rPr>
              <a:t>÷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298548" y="265195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308736" y="230750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222348" y="267848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85305" y="246256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 New Roman"/>
                <a:cs typeface="Times New Roman"/>
                <a:sym typeface="Symbol"/>
              </a:rPr>
              <a:t>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984348" y="265195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992131" y="230750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992131" y="263829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923631" y="246256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621669" y="372117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415213" y="37211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86589" y="3881712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20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241703" y="3721179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cm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7848600" y="391659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858788" y="357214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367669" y="37211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 New Roman"/>
                <a:cs typeface="Times New Roman"/>
              </a:rPr>
              <a:t>÷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6298548" y="3885839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308736" y="354139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22348" y="387218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85305" y="37211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Times New Roman"/>
                <a:cs typeface="Times New Roman"/>
                <a:sym typeface="Symbol"/>
              </a:rPr>
              <a:t></a:t>
            </a:r>
            <a:endParaRPr lang="en-US" b="1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6984348" y="3885839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992131" y="354139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92131" y="387218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923631" y="37211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00104" y="952180"/>
            <a:ext cx="4059125" cy="369332"/>
            <a:chOff x="867294" y="865486"/>
            <a:chExt cx="4059125" cy="369332"/>
          </a:xfrm>
        </p:grpSpPr>
        <p:sp>
          <p:nvSpPr>
            <p:cNvPr id="61" name="Rectangle 60"/>
            <p:cNvSpPr/>
            <p:nvPr/>
          </p:nvSpPr>
          <p:spPr>
            <a:xfrm>
              <a:off x="939801" y="900927"/>
              <a:ext cx="3939512" cy="323850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7294" y="865486"/>
              <a:ext cx="40591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the length of the pencil is 14cm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1876425" y="4589686"/>
            <a:ext cx="2674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Length of the </a:t>
            </a:r>
            <a:r>
              <a:rPr lang="en-US" dirty="0" smtClean="0">
                <a:latin typeface="Bookman Old Style"/>
              </a:rPr>
              <a:t>graphite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538450" y="458968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 </a:t>
            </a:r>
            <a:r>
              <a:rPr lang="en-US" dirty="0" smtClean="0">
                <a:latin typeface="Bookman Old Style"/>
              </a:rPr>
              <a:t>  </a:t>
            </a:r>
            <a:r>
              <a:rPr lang="en-US" b="0" i="0" u="none" strike="noStrike" baseline="0" dirty="0" smtClean="0">
                <a:latin typeface="Bookman Old Style"/>
              </a:rPr>
              <a:t>14cm</a:t>
            </a:r>
            <a:endParaRPr lang="en-US" dirty="0"/>
          </a:p>
        </p:txBody>
      </p:sp>
      <p:sp>
        <p:nvSpPr>
          <p:cNvPr id="99" name="Cloud 98"/>
          <p:cNvSpPr/>
          <p:nvPr/>
        </p:nvSpPr>
        <p:spPr>
          <a:xfrm>
            <a:off x="293773" y="2632665"/>
            <a:ext cx="3451993" cy="146457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26099" y="2878448"/>
            <a:ext cx="323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he length of the graphite is same as the length of the pencil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7" grpId="0" animBg="1"/>
      <p:bldP spid="7" grpId="1" animBg="1"/>
      <p:bldP spid="5" grpId="0" build="allAtOnce"/>
      <p:bldP spid="5" grpId="1" build="allAtOnce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 animBg="1"/>
      <p:bldP spid="20" grpId="1" animBg="1"/>
      <p:bldP spid="21" grpId="0"/>
      <p:bldP spid="21" grpId="1"/>
      <p:bldP spid="29" grpId="0"/>
      <p:bldP spid="30" grpId="0"/>
      <p:bldP spid="32" grpId="0"/>
      <p:bldP spid="33" grpId="0"/>
      <p:bldP spid="36" grpId="0"/>
      <p:bldP spid="38" grpId="0"/>
      <p:bldP spid="39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64" grpId="0"/>
      <p:bldP spid="65" grpId="0"/>
      <p:bldP spid="70" grpId="0"/>
      <p:bldP spid="73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 animBg="1"/>
      <p:bldP spid="99" grpId="1" animBg="1"/>
      <p:bldP spid="100" grpId="0"/>
      <p:bldP spid="1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52400" y="120988"/>
            <a:ext cx="8267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Lead pencil consists of a cylinder of wood with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solid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cylinder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graphite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filled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interior. The diameter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of the pencil is 7 mm and the diameter of the graphite is 1 mm.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If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length of the pencil is 14cm, find the volume of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the wood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the graphite.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75201" y="1627736"/>
            <a:ext cx="4203700" cy="1656897"/>
          </a:xfrm>
          <a:prstGeom prst="roundRect">
            <a:avLst>
              <a:gd name="adj" fmla="val 1313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7100" y="1796213"/>
            <a:ext cx="4340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Radius of graphite cylinder =</a:t>
            </a:r>
          </a:p>
          <a:p>
            <a:r>
              <a:rPr lang="en-US" b="1" dirty="0" smtClean="0">
                <a:latin typeface="Comic Sans MS" pitchFamily="66" charset="0"/>
              </a:rPr>
              <a:t>                 </a:t>
            </a:r>
          </a:p>
          <a:p>
            <a:r>
              <a:rPr lang="en-US" b="1" dirty="0" smtClean="0">
                <a:latin typeface="Comic Sans MS" pitchFamily="66" charset="0"/>
              </a:rPr>
              <a:t>             Radius of pencil =</a:t>
            </a:r>
          </a:p>
          <a:p>
            <a:r>
              <a:rPr lang="en-US" b="1" dirty="0" smtClean="0">
                <a:latin typeface="Comic Sans MS" pitchFamily="66" charset="0"/>
              </a:rPr>
              <a:t>              </a:t>
            </a:r>
          </a:p>
          <a:p>
            <a:r>
              <a:rPr lang="en-US" sz="800" b="1" dirty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Length of pencil &amp; graphite</a:t>
            </a:r>
            <a:r>
              <a:rPr lang="en-US" sz="1050" b="1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= </a:t>
            </a:r>
            <a:r>
              <a:rPr lang="en-US" sz="1600" b="1" dirty="0" smtClean="0">
                <a:latin typeface="Comic Sans MS" pitchFamily="66" charset="0"/>
              </a:rPr>
              <a:t>14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cm 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280" y="950588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find the volume of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8925" y="1222296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graphite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4907782" y="2968288"/>
            <a:ext cx="3451993" cy="146457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7379" y="331391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volume of the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7051" y="3452409"/>
            <a:ext cx="12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95653" y="1655419"/>
            <a:ext cx="901924" cy="636015"/>
            <a:chOff x="6019800" y="1556541"/>
            <a:chExt cx="901924" cy="63601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65717" y="1874798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82317" y="1556541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0" u="none" strike="noStrike" baseline="0" dirty="0" smtClean="0">
                  <a:latin typeface="Comic Sans MS" pitchFamily="66" charset="0"/>
                </a:rPr>
                <a:t>1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1854002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0" u="none" strike="noStrike" baseline="0" dirty="0" smtClean="0">
                  <a:latin typeface="Comic Sans MS" pitchFamily="66" charset="0"/>
                </a:rPr>
                <a:t>20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38900" y="167743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cm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12125" y="2195963"/>
            <a:ext cx="901924" cy="645539"/>
            <a:chOff x="6019800" y="1554160"/>
            <a:chExt cx="901924" cy="64553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65717" y="1874798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082317" y="1554160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0" u="none" strike="noStrike" baseline="0" dirty="0" smtClean="0">
                  <a:latin typeface="Comic Sans MS" pitchFamily="66" charset="0"/>
                </a:rPr>
                <a:t>7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1861145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0" u="none" strike="noStrike" baseline="0" dirty="0" smtClean="0">
                  <a:latin typeface="Comic Sans MS" pitchFamily="66" charset="0"/>
                </a:rPr>
                <a:t>20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8900" y="167743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cm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8900" y="1504950"/>
            <a:ext cx="209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Volume of </a:t>
            </a:r>
            <a:r>
              <a:rPr lang="en-US" dirty="0" smtClean="0">
                <a:latin typeface="Bookman Old Style" pitchFamily="18" charset="0"/>
              </a:rPr>
              <a:t>the</a:t>
            </a:r>
          </a:p>
          <a:p>
            <a:r>
              <a:rPr lang="en-US" dirty="0" smtClean="0">
                <a:latin typeface="Bookman Old Style" pitchFamily="18" charset="0"/>
              </a:rPr>
              <a:t>graphite cylinder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516393" y="238697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45610" y="204253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02112" y="235903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45004" y="21800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3459532" y="217722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074060" y="217437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280006" y="218538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14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07107" y="2252081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559166" y="2114325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559256" y="2442262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277419" y="1982314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84765" y="2589868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67978" y="1914978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347488" y="2060342"/>
            <a:ext cx="140708" cy="9945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74727" y="2690231"/>
            <a:ext cx="189417" cy="11762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488276" y="2676267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83006" y="30400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581157" y="322037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17994" y="287593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444956" y="319243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092531" y="36793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406856" y="3679395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0.11 cm³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023138" y="21686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0543" y="1223228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the wood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" name="Cloud 70"/>
          <p:cNvSpPr/>
          <p:nvPr/>
        </p:nvSpPr>
        <p:spPr>
          <a:xfrm>
            <a:off x="5225713" y="3219450"/>
            <a:ext cx="3581400" cy="14383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9473" y="3516467"/>
            <a:ext cx="337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Wood is the part of the pencil excluding the graphite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078566" y="2043306"/>
            <a:ext cx="470000" cy="685838"/>
            <a:chOff x="3350320" y="1858245"/>
            <a:chExt cx="470000" cy="685838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410321" y="2202693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400498" y="185824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1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50320" y="2174751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20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61791" y="2044639"/>
            <a:ext cx="470000" cy="685838"/>
            <a:chOff x="3350320" y="1858245"/>
            <a:chExt cx="470000" cy="68583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410321" y="2202693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400498" y="185824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1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50320" y="2174751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20</a:t>
              </a:r>
              <a:endParaRPr lang="en-US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135683" y="2456868"/>
            <a:ext cx="309398" cy="186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65099" y="4126136"/>
            <a:ext cx="5092701" cy="8477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22860" y="4219182"/>
            <a:ext cx="172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wood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70432" y="4380280"/>
            <a:ext cx="74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62365" y="4243382"/>
            <a:ext cx="171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the pencil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89589" y="4355502"/>
            <a:ext cx="4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-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68623" y="4243382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the graphite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23138" y="16182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5782" y="3440225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>
                <a:latin typeface="Bookman Old Style" pitchFamily="18" charset="0"/>
                <a:sym typeface="Symbol"/>
              </a:rPr>
              <a:t>2</a:t>
            </a:r>
            <a:r>
              <a:rPr lang="en-US" dirty="0">
                <a:latin typeface="Bookman Old Style" pitchFamily="18" charset="0"/>
                <a:sym typeface="Symbol"/>
              </a:rPr>
              <a:t>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7" name="Cloud 86"/>
          <p:cNvSpPr/>
          <p:nvPr/>
        </p:nvSpPr>
        <p:spPr>
          <a:xfrm>
            <a:off x="157248" y="2642190"/>
            <a:ext cx="3451993" cy="146457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55302" y="3034309"/>
            <a:ext cx="28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Graphite is cylindrical in shape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7199" y="2878248"/>
            <a:ext cx="323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length of the graphite is the height of the cylinder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42361 -0.3561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1" y="-17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54878 -0.08241 " pathEditMode="relative" rAng="0" ptsTypes="AA">
                                      <p:cBhvr>
                                        <p:cTn id="86" dur="1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1" y="-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46914E-6 L 0.4849 -0.08272 " pathEditMode="relative" rAng="0" ptsTypes="AA">
                                      <p:cBhvr>
                                        <p:cTn id="96" dur="1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36" y="-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0136E-6 L 0.41823 0.13633 " pathEditMode="relative" rAng="0" ptsTypes="AA">
                                      <p:cBhvr>
                                        <p:cTn id="133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3" y="6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8" grpId="1"/>
      <p:bldP spid="8" grpId="2"/>
      <p:bldP spid="9" grpId="0"/>
      <p:bldP spid="9" grpId="1"/>
      <p:bldP spid="10" grpId="0" animBg="1"/>
      <p:bldP spid="10" grpId="1" animBg="1"/>
      <p:bldP spid="11" grpId="0"/>
      <p:bldP spid="11" grpId="1"/>
      <p:bldP spid="12" grpId="0"/>
      <p:bldP spid="12" grpId="1"/>
      <p:bldP spid="28" grpId="0"/>
      <p:bldP spid="29" grpId="0"/>
      <p:bldP spid="30" grpId="0"/>
      <p:bldP spid="34" grpId="0"/>
      <p:bldP spid="38" grpId="0"/>
      <p:bldP spid="39" grpId="0"/>
      <p:bldP spid="39" grpId="1"/>
      <p:bldP spid="48" grpId="0"/>
      <p:bldP spid="49" grpId="0"/>
      <p:bldP spid="50" grpId="0"/>
      <p:bldP spid="55" grpId="0"/>
      <p:bldP spid="56" grpId="0"/>
      <p:bldP spid="58" grpId="0"/>
      <p:bldP spid="59" grpId="0"/>
      <p:bldP spid="65" grpId="0"/>
      <p:bldP spid="67" grpId="0"/>
      <p:bldP spid="68" grpId="0"/>
      <p:bldP spid="70" grpId="0"/>
      <p:bldP spid="71" grpId="0" animBg="1"/>
      <p:bldP spid="71" grpId="1" animBg="1"/>
      <p:bldP spid="72" grpId="0"/>
      <p:bldP spid="72" grpId="1"/>
      <p:bldP spid="81" grpId="0" animBg="1"/>
      <p:bldP spid="82" grpId="0"/>
      <p:bldP spid="83" grpId="0"/>
      <p:bldP spid="84" grpId="0"/>
      <p:bldP spid="85" grpId="0"/>
      <p:bldP spid="86" grpId="0"/>
      <p:bldP spid="69" grpId="0"/>
      <p:bldP spid="3" grpId="0"/>
      <p:bldP spid="3" grpId="1"/>
      <p:bldP spid="87" grpId="0" animBg="1"/>
      <p:bldP spid="87" grpId="1" animBg="1"/>
      <p:bldP spid="88" grpId="0"/>
      <p:bldP spid="88" grpId="1"/>
      <p:bldP spid="89" grpId="0"/>
      <p:bldP spid="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445476" y="4167692"/>
            <a:ext cx="43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</a:t>
            </a:r>
            <a:endParaRPr lang="en-US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165099" y="4124324"/>
            <a:ext cx="5092701" cy="8477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803399" y="4168140"/>
            <a:ext cx="1404621" cy="760094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09907" y="4142840"/>
            <a:ext cx="3937000" cy="4190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16550" y="710633"/>
            <a:ext cx="3592735" cy="2159307"/>
          </a:xfrm>
          <a:prstGeom prst="roundRect">
            <a:avLst>
              <a:gd name="adj" fmla="val 9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3860" y="788015"/>
            <a:ext cx="340410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Radius of graphite </a:t>
            </a:r>
          </a:p>
          <a:p>
            <a:r>
              <a:rPr lang="en-US" b="1" dirty="0" smtClean="0">
                <a:latin typeface="Comic Sans MS" pitchFamily="66" charset="0"/>
              </a:rPr>
              <a:t>            cylinder</a:t>
            </a:r>
          </a:p>
          <a:p>
            <a:endParaRPr lang="en-US" sz="500" b="1" dirty="0" smtClean="0">
              <a:latin typeface="Comic Sans MS" pitchFamily="66" charset="0"/>
            </a:endParaRPr>
          </a:p>
          <a:p>
            <a:r>
              <a:rPr lang="en-US" b="1" dirty="0" smtClean="0">
                <a:latin typeface="Comic Sans MS" pitchFamily="66" charset="0"/>
              </a:rPr>
              <a:t>   Radius of pencil </a:t>
            </a:r>
            <a:r>
              <a:rPr lang="en-US" sz="600" b="1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=</a:t>
            </a:r>
          </a:p>
          <a:p>
            <a:r>
              <a:rPr lang="en-US" sz="900" b="1" dirty="0" smtClean="0">
                <a:latin typeface="Comic Sans MS" pitchFamily="66" charset="0"/>
              </a:rPr>
              <a:t>               </a:t>
            </a:r>
          </a:p>
          <a:p>
            <a:r>
              <a:rPr lang="en-US" b="1" dirty="0" smtClean="0">
                <a:latin typeface="Comic Sans MS" pitchFamily="66" charset="0"/>
              </a:rPr>
              <a:t>   Length of pencil =  </a:t>
            </a:r>
            <a:r>
              <a:rPr lang="en-US" sz="1600" b="1" dirty="0" smtClean="0">
                <a:latin typeface="Comic Sans MS" pitchFamily="66" charset="0"/>
              </a:rPr>
              <a:t>14cm</a:t>
            </a:r>
            <a:r>
              <a:rPr lang="en-US" b="1" dirty="0" smtClean="0">
                <a:latin typeface="Comic Sans MS" pitchFamily="66" charset="0"/>
              </a:rPr>
              <a:t> </a:t>
            </a:r>
            <a:endParaRPr lang="en-US" b="1" dirty="0"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61910" y="782955"/>
            <a:ext cx="1312712" cy="618549"/>
            <a:chOff x="5609012" y="1558925"/>
            <a:chExt cx="1312712" cy="61854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65717" y="1874798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082317" y="1558925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0" u="none" strike="noStrike" baseline="0" dirty="0" smtClean="0">
                  <a:latin typeface="Comic Sans MS" pitchFamily="66" charset="0"/>
                </a:rPr>
                <a:t>1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1838920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0" u="none" strike="noStrike" baseline="0" dirty="0" smtClean="0">
                  <a:latin typeface="Comic Sans MS" pitchFamily="66" charset="0"/>
                </a:rPr>
                <a:t>20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8900" y="167743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cm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609012" y="1679575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=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89170" y="1319530"/>
            <a:ext cx="868262" cy="596324"/>
            <a:chOff x="6019800" y="1581150"/>
            <a:chExt cx="868262" cy="59632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65717" y="1874798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082317" y="1581150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0" u="none" strike="noStrike" baseline="0" dirty="0" smtClean="0">
                  <a:latin typeface="Comic Sans MS" pitchFamily="66" charset="0"/>
                </a:rPr>
                <a:t>7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838920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0" u="none" strike="noStrike" baseline="0" dirty="0" smtClean="0">
                  <a:latin typeface="Comic Sans MS" pitchFamily="66" charset="0"/>
                </a:rPr>
                <a:t>20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38900" y="1677432"/>
              <a:ext cx="4491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0" u="none" strike="noStrike" baseline="0" dirty="0" smtClean="0">
                  <a:latin typeface="Comic Sans MS" pitchFamily="66" charset="0"/>
                </a:rPr>
                <a:t>cm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15900" y="118836"/>
            <a:ext cx="209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Volume of </a:t>
            </a:r>
            <a:r>
              <a:rPr lang="en-US" dirty="0" smtClean="0">
                <a:latin typeface="Bookman Old Style" pitchFamily="18" charset="0"/>
              </a:rPr>
              <a:t>the</a:t>
            </a:r>
          </a:p>
          <a:p>
            <a:r>
              <a:rPr lang="en-US" dirty="0" smtClean="0">
                <a:latin typeface="Bookman Old Style" pitchFamily="18" charset="0"/>
              </a:rPr>
              <a:t>pencil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2150" y="92115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55405" y="1139476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4622" y="79502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41124" y="111153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84016" y="93258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398544" y="92972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041647" y="92687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96112" y="779182"/>
            <a:ext cx="470000" cy="685838"/>
            <a:chOff x="3966060" y="2788644"/>
            <a:chExt cx="470000" cy="68583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053253" y="3133092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035810" y="2788644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7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66060" y="3105150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20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14287" y="772676"/>
            <a:ext cx="470000" cy="685838"/>
            <a:chOff x="3966060" y="2788644"/>
            <a:chExt cx="470000" cy="68583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053253" y="3133092"/>
              <a:ext cx="342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035810" y="2788644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7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66060" y="3105150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20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3139625" y="833945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98268" y="1194760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83347" y="872537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138243" y="1189641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24176" y="64675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20626" y="1342366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198520" y="1392010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98426" y="1443966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76924" y="771259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C00000"/>
                </a:solidFill>
                <a:latin typeface="Bookman Old Style"/>
              </a:rPr>
              <a:t>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63392" y="180944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17093" y="1972006"/>
            <a:ext cx="427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338690" y="162755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539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03752" y="1944064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973776" y="2313396"/>
            <a:ext cx="154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=</a:t>
            </a:r>
            <a:r>
              <a:rPr lang="en-US" b="0" i="0" u="none" strike="noStrike" dirty="0" smtClean="0">
                <a:latin typeface="Bookman Old Style"/>
              </a:rPr>
              <a:t>   </a:t>
            </a:r>
            <a:r>
              <a:rPr lang="en-US" b="0" i="0" u="none" strike="noStrike" baseline="0" dirty="0" smtClean="0">
                <a:latin typeface="Bookman Old Style"/>
              </a:rPr>
              <a:t>5.39cm³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-22860" y="4219941"/>
            <a:ext cx="172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wood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95832" y="4381039"/>
            <a:ext cx="74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62365" y="4244141"/>
            <a:ext cx="171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the pencil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14989" y="4356261"/>
            <a:ext cx="4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-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68623" y="4244141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the graphite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6416" y="4216111"/>
            <a:ext cx="5230020" cy="670531"/>
            <a:chOff x="436627" y="437247"/>
            <a:chExt cx="5230020" cy="670531"/>
          </a:xfrm>
        </p:grpSpPr>
        <p:sp>
          <p:nvSpPr>
            <p:cNvPr id="75" name="TextBox 74"/>
            <p:cNvSpPr txBox="1"/>
            <p:nvPr/>
          </p:nvSpPr>
          <p:spPr>
            <a:xfrm>
              <a:off x="436627" y="437247"/>
              <a:ext cx="1722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Volume of 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the wood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70031" y="598345"/>
              <a:ext cx="74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25634" y="461447"/>
              <a:ext cx="171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Volume of the pencil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90893" y="573567"/>
              <a:ext cx="494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-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39447" y="461447"/>
              <a:ext cx="172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Volume of the graphite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1753289" y="3639276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latin typeface="Bookman Old Style"/>
              </a:rPr>
              <a:t> </a:t>
            </a:r>
            <a:r>
              <a:rPr lang="en-US" b="0" i="0" u="none" strike="noStrike" baseline="0" dirty="0" smtClean="0">
                <a:latin typeface="Bookman Old Style"/>
              </a:rPr>
              <a:t>5.39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71900" y="363855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  5.28cm³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5584" y="4167692"/>
            <a:ext cx="398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Volume of  the wood </a:t>
            </a:r>
            <a:r>
              <a:rPr lang="en-US" b="1" dirty="0" smtClean="0">
                <a:latin typeface="Bookman Old Style"/>
              </a:rPr>
              <a:t>is 5.28cm³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66410" y="2184499"/>
            <a:ext cx="3510085" cy="646331"/>
            <a:chOff x="4133850" y="3004010"/>
            <a:chExt cx="3510085" cy="646331"/>
          </a:xfrm>
        </p:grpSpPr>
        <p:sp>
          <p:nvSpPr>
            <p:cNvPr id="86" name="Rectangle 85"/>
            <p:cNvSpPr/>
            <p:nvPr/>
          </p:nvSpPr>
          <p:spPr>
            <a:xfrm>
              <a:off x="4133850" y="3004010"/>
              <a:ext cx="2159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Comic Sans MS" pitchFamily="66" charset="0"/>
                </a:rPr>
                <a:t>Volume of </a:t>
              </a:r>
              <a:r>
                <a:rPr lang="en-US" b="1" dirty="0" smtClean="0">
                  <a:latin typeface="Comic Sans MS" pitchFamily="66" charset="0"/>
                </a:rPr>
                <a:t>the</a:t>
              </a:r>
            </a:p>
            <a:p>
              <a:pPr algn="r"/>
              <a:r>
                <a:rPr lang="en-US" b="1" dirty="0" smtClean="0">
                  <a:latin typeface="Comic Sans MS" pitchFamily="66" charset="0"/>
                </a:rPr>
                <a:t>graphite cylinder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515100" y="3142509"/>
              <a:ext cx="11288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0" u="none" strike="noStrike" baseline="0" dirty="0" smtClean="0">
                  <a:latin typeface="Comic Sans MS" pitchFamily="66" charset="0"/>
                </a:rPr>
                <a:t>0.11 cm³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7470" y="3143025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39917" y="363927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-  0.11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03680" y="36505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8" name="Curved Up Arrow 87"/>
          <p:cNvSpPr/>
          <p:nvPr/>
        </p:nvSpPr>
        <p:spPr>
          <a:xfrm rot="6624308">
            <a:off x="1128540" y="2805521"/>
            <a:ext cx="1557979" cy="438502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89" name="Curved Up Arrow 88"/>
          <p:cNvSpPr/>
          <p:nvPr/>
        </p:nvSpPr>
        <p:spPr>
          <a:xfrm rot="9892347">
            <a:off x="2690137" y="2459537"/>
            <a:ext cx="5491397" cy="63961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76092" y="28647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Cloud 90"/>
          <p:cNvSpPr/>
          <p:nvPr/>
        </p:nvSpPr>
        <p:spPr>
          <a:xfrm>
            <a:off x="5034782" y="3076803"/>
            <a:ext cx="3261494" cy="119039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084379" y="331391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volume of the pencil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4051" y="3452409"/>
            <a:ext cx="12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94918" y="91369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14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319131" y="975328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320468" y="257335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>
                <a:latin typeface="Bookman Old Style" pitchFamily="18" charset="0"/>
                <a:sym typeface="Symbol"/>
              </a:rPr>
              <a:t>2</a:t>
            </a:r>
            <a:r>
              <a:rPr lang="en-US" dirty="0">
                <a:latin typeface="Bookman Old Style" pitchFamily="18" charset="0"/>
                <a:sym typeface="Symbol"/>
              </a:rPr>
              <a:t>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8" name="Cloud 97"/>
          <p:cNvSpPr/>
          <p:nvPr/>
        </p:nvSpPr>
        <p:spPr>
          <a:xfrm>
            <a:off x="284248" y="1581150"/>
            <a:ext cx="3451993" cy="146457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82302" y="1973269"/>
            <a:ext cx="28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Pencil is cylindrical in shape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4199" y="1817208"/>
            <a:ext cx="323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length of the pencil is the height of the cylinder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46914E-6 L 0.45105 0.6213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3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3457E-7 L 0.55382 0.09537 " pathEditMode="relative" rAng="0" ptsTypes="AA">
                                      <p:cBhvr>
                                        <p:cTn id="84" dur="1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4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69136E-6 L 0.48628 0.09783 " pathEditMode="relative" rAng="0" ptsTypes="AA">
                                      <p:cBhvr>
                                        <p:cTn id="95" dur="1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4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46914E-7 L 0.41355 0.17562 " pathEditMode="relative" rAng="0" ptsTypes="AA">
                                      <p:cBhvr>
                                        <p:cTn id="132" dur="1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3.38585E-6 L -0.00104 -0.28483 " pathEditMode="relative" rAng="0" ptsTypes="AA">
                                      <p:cBhvr>
                                        <p:cTn id="206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2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97" grpId="0" animBg="1"/>
      <p:bldP spid="97" grpId="1" animBg="1"/>
      <p:bldP spid="84" grpId="0" animBg="1"/>
      <p:bldP spid="4" grpId="0" animBg="1"/>
      <p:bldP spid="5" grpId="0"/>
      <p:bldP spid="25" grpId="0"/>
      <p:bldP spid="29" grpId="0"/>
      <p:bldP spid="30" grpId="0"/>
      <p:bldP spid="31" grpId="0"/>
      <p:bldP spid="32" grpId="0"/>
      <p:bldP spid="33" grpId="0"/>
      <p:bldP spid="53" grpId="0"/>
      <p:bldP spid="54" grpId="0"/>
      <p:bldP spid="57" grpId="0"/>
      <p:bldP spid="58" grpId="0"/>
      <p:bldP spid="59" grpId="0"/>
      <p:bldP spid="61" grpId="0"/>
      <p:bldP spid="62" grpId="0"/>
      <p:bldP spid="68" grpId="0"/>
      <p:bldP spid="70" grpId="0"/>
      <p:bldP spid="71" grpId="0"/>
      <p:bldP spid="72" grpId="0"/>
      <p:bldP spid="73" grpId="0"/>
      <p:bldP spid="74" grpId="0"/>
      <p:bldP spid="82" grpId="0"/>
      <p:bldP spid="83" grpId="0"/>
      <p:bldP spid="19" grpId="0"/>
      <p:bldP spid="21" grpId="0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/>
      <p:bldP spid="92" grpId="1"/>
      <p:bldP spid="93" grpId="0"/>
      <p:bldP spid="93" grpId="1"/>
      <p:bldP spid="95" grpId="0"/>
      <p:bldP spid="95" grpId="1"/>
      <p:bldP spid="94" grpId="0"/>
      <p:bldP spid="94" grpId="1"/>
      <p:bldP spid="98" grpId="0" animBg="1"/>
      <p:bldP spid="98" grpId="1" animBg="1"/>
      <p:bldP spid="99" grpId="0"/>
      <p:bldP spid="99" grpId="1"/>
      <p:bldP spid="100" grpId="0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46099"/>
            <a:ext cx="8267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3014273" y="912226"/>
            <a:ext cx="4348552" cy="2639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3664100" y="2616922"/>
            <a:ext cx="656755" cy="1828800"/>
          </a:xfrm>
          <a:prstGeom prst="can">
            <a:avLst>
              <a:gd name="adj" fmla="val 19369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1525" y="907584"/>
            <a:ext cx="2200275" cy="2639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1468" y="680621"/>
            <a:ext cx="7610532" cy="2639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04441" y="2409824"/>
            <a:ext cx="2232375" cy="2237721"/>
            <a:chOff x="3095625" y="2038350"/>
            <a:chExt cx="2232375" cy="2237721"/>
          </a:xfrm>
        </p:grpSpPr>
        <p:cxnSp>
          <p:nvCxnSpPr>
            <p:cNvPr id="45" name="Straight Connector 44"/>
            <p:cNvCxnSpPr/>
            <p:nvPr/>
          </p:nvCxnSpPr>
          <p:spPr>
            <a:xfrm flipH="1" flipV="1">
              <a:off x="3652839" y="2038664"/>
              <a:ext cx="0" cy="1665926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20000" flipH="1">
              <a:off x="3106143" y="3695066"/>
              <a:ext cx="537098" cy="581005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648997" y="3704590"/>
              <a:ext cx="1679003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be 5"/>
            <p:cNvSpPr/>
            <p:nvPr/>
          </p:nvSpPr>
          <p:spPr>
            <a:xfrm>
              <a:off x="3095625" y="2038350"/>
              <a:ext cx="2228850" cy="2228850"/>
            </a:xfrm>
            <a:prstGeom prst="cube">
              <a:avLst/>
            </a:prstGeom>
            <a:blipFill dpi="0" rotWithShape="1">
              <a:blip r:embed="rId2">
                <a:alphaModFix amt="62000"/>
              </a:blip>
              <a:srcRect/>
              <a:tile tx="0" ty="0" sx="100000" sy="100000" flip="none" algn="tl"/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6553201" y="679266"/>
            <a:ext cx="1828800" cy="26399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71524" y="902404"/>
            <a:ext cx="2200275" cy="26399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87393" y="2392679"/>
            <a:ext cx="596638" cy="1737360"/>
            <a:chOff x="5378577" y="2021205"/>
            <a:chExt cx="596638" cy="173736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638800" y="2021205"/>
              <a:ext cx="0" cy="17373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78577" y="2710278"/>
              <a:ext cx="596638" cy="338554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18980" y="4213592"/>
            <a:ext cx="636445" cy="567958"/>
            <a:chOff x="4095755" y="3157808"/>
            <a:chExt cx="636445" cy="56795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4095755" y="3157808"/>
              <a:ext cx="576259" cy="56795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35562" y="3262731"/>
              <a:ext cx="596638" cy="338554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71525" y="672985"/>
            <a:ext cx="4867275" cy="26399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028" y="623471"/>
            <a:ext cx="858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cylindrical hole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30 cm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bored through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cuboid wooden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block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with side 1 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Find the volume of the object so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formed ? (</a:t>
            </a:r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54938" y="2600642"/>
            <a:ext cx="675078" cy="152400"/>
          </a:xfrm>
          <a:prstGeom prst="ellipse">
            <a:avLst/>
          </a:prstGeom>
          <a:gradFill flip="none" rotWithShape="1">
            <a:gsLst>
              <a:gs pos="0">
                <a:srgbClr val="663300"/>
              </a:gs>
              <a:gs pos="9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 flipV="1">
            <a:off x="3951802" y="2658110"/>
            <a:ext cx="81351" cy="4572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9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197" name="Picture 5" descr="C:\Users\201764\Desktop\t1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66" y="1442084"/>
            <a:ext cx="685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/>
          <p:cNvGrpSpPr/>
          <p:nvPr/>
        </p:nvGrpSpPr>
        <p:grpSpPr>
          <a:xfrm>
            <a:off x="3666417" y="3964311"/>
            <a:ext cx="648873" cy="261610"/>
            <a:chOff x="7940778" y="2640604"/>
            <a:chExt cx="648873" cy="26161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7940778" y="2889885"/>
              <a:ext cx="6488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992037" y="2640604"/>
              <a:ext cx="558099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30 cm</a:t>
              </a:r>
              <a:endParaRPr lang="en-US" sz="11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1105689" y="1240413"/>
            <a:ext cx="6133311" cy="628199"/>
          </a:xfrm>
          <a:prstGeom prst="roundRect">
            <a:avLst/>
          </a:prstGeom>
          <a:solidFill>
            <a:srgbClr val="6EF8E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22628" y="1262125"/>
            <a:ext cx="184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the object formed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38450" y="13852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93073" y="1262125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cubical wooden block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26673" y="13852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26673" y="1262125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cylindrical hole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3582233" y="3929748"/>
            <a:ext cx="338554" cy="1737360"/>
            <a:chOff x="5507619" y="2021205"/>
            <a:chExt cx="338554" cy="173736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638800" y="2021205"/>
              <a:ext cx="0" cy="17373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5400000">
              <a:off x="5378577" y="2710278"/>
              <a:ext cx="596638" cy="338554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4" t="53506" r="66958" b="43947"/>
          <a:stretch/>
        </p:blipFill>
        <p:spPr bwMode="auto">
          <a:xfrm>
            <a:off x="3529185" y="2659060"/>
            <a:ext cx="869043" cy="24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74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111E-6 -3.20988E-6 L -0.00052 0.04074 " pathEditMode="relative" rAng="0" ptsTypes="AA">
                                      <p:cBhvr>
                                        <p:cTn id="79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03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20" grpId="0" animBg="1"/>
      <p:bldP spid="29" grpId="0" animBg="1"/>
      <p:bldP spid="29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41" grpId="0" animBg="1"/>
      <p:bldP spid="41" grpId="1" animBg="1"/>
      <p:bldP spid="19" grpId="0" animBg="1"/>
      <p:bldP spid="42" grpId="0" animBg="1"/>
      <p:bldP spid="42" grpId="1" animBg="1"/>
      <p:bldP spid="50" grpId="0" animBg="1"/>
      <p:bldP spid="94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4133851" y="2161391"/>
            <a:ext cx="817944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63592" y="2453830"/>
            <a:ext cx="198033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014273" y="912226"/>
            <a:ext cx="4348552" cy="2639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105689" y="1240413"/>
            <a:ext cx="6133311" cy="628199"/>
          </a:xfrm>
          <a:prstGeom prst="roundRect">
            <a:avLst/>
          </a:prstGeom>
          <a:solidFill>
            <a:srgbClr val="6EF8E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22628" y="1262125"/>
            <a:ext cx="184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the object formed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38450" y="13852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26673" y="13852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028" y="623471"/>
            <a:ext cx="858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cylindrical hole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30 cm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bored through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cuboid wooden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block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with side 1 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Find the volume of the object so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formed ? (</a:t>
            </a:r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654" y="1265717"/>
            <a:ext cx="731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47060" y="1233828"/>
            <a:ext cx="1981478" cy="6281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522707" y="1534050"/>
            <a:ext cx="492443" cy="1005111"/>
            <a:chOff x="5392578" y="2387330"/>
            <a:chExt cx="492443" cy="100511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638800" y="2387330"/>
              <a:ext cx="0" cy="100511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92578" y="2765674"/>
              <a:ext cx="492443" cy="276999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65520" y="2652907"/>
            <a:ext cx="492443" cy="370250"/>
            <a:chOff x="4221935" y="3422284"/>
            <a:chExt cx="492443" cy="37025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4240750" y="3422284"/>
              <a:ext cx="357430" cy="37025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21935" y="3459603"/>
              <a:ext cx="492443" cy="2769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83112" y="1539245"/>
            <a:ext cx="1380262" cy="1380260"/>
            <a:chOff x="6098341" y="2094141"/>
            <a:chExt cx="2228850" cy="2228850"/>
          </a:xfrm>
        </p:grpSpPr>
        <p:sp>
          <p:nvSpPr>
            <p:cNvPr id="14" name="Can 13"/>
            <p:cNvSpPr/>
            <p:nvPr/>
          </p:nvSpPr>
          <p:spPr>
            <a:xfrm>
              <a:off x="6858000" y="2301239"/>
              <a:ext cx="656755" cy="1828800"/>
            </a:xfrm>
            <a:prstGeom prst="can">
              <a:avLst>
                <a:gd name="adj" fmla="val 19369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6098341" y="2094141"/>
              <a:ext cx="2228850" cy="2228850"/>
            </a:xfrm>
            <a:prstGeom prst="cube">
              <a:avLst/>
            </a:prstGeom>
            <a:blipFill dpi="0" rotWithShape="1">
              <a:blip r:embed="rId2">
                <a:alphaModFix amt="62000"/>
              </a:blip>
              <a:srcRect/>
              <a:tile tx="0" ty="0" sx="100000" sy="100000" flip="none" algn="tl"/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848838" y="2284959"/>
              <a:ext cx="675078" cy="152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9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779618" y="3488482"/>
              <a:ext cx="834025" cy="409427"/>
              <a:chOff x="7860079" y="2480458"/>
              <a:chExt cx="834025" cy="40942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7940778" y="2889885"/>
                <a:ext cx="6488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60079" y="2480458"/>
                <a:ext cx="834025" cy="347898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30 cm</a:t>
                </a:r>
                <a:endParaRPr lang="en-US" sz="800" b="1" baseline="30000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85800" y="1886532"/>
            <a:ext cx="3429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Side of cubical wooden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block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27050" y="1886532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49233" y="1886532"/>
            <a:ext cx="634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23236" y="2120900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045419" y="2120900"/>
            <a:ext cx="10599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85799" y="2410996"/>
            <a:ext cx="3889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cubical wooden block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162961" y="2410996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385145" y="2410996"/>
            <a:ext cx="450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161377" y="2699922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83560" y="2699922"/>
            <a:ext cx="10599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(100)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162430" y="2994402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384613" y="2994402"/>
            <a:ext cx="1711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85800" y="2994402"/>
            <a:ext cx="3889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cubical wooden block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10200" y="1239934"/>
            <a:ext cx="1723812" cy="6281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1000" y="3584803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67825" y="3584803"/>
            <a:ext cx="3312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Height of cylindrical hole (h) 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826514" y="3584803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048697" y="3584803"/>
            <a:ext cx="634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822700" y="3851328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044883" y="3851328"/>
            <a:ext cx="10599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45101" y="4153436"/>
            <a:ext cx="3312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Diameter of cylindrical hole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821629" y="4153436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43812" y="4153436"/>
            <a:ext cx="8889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81000" y="4564916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420425" y="4564916"/>
            <a:ext cx="1541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Its radius (r)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825240" y="4560570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072823" y="4435475"/>
            <a:ext cx="527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76355" y="467313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145409" y="4725205"/>
            <a:ext cx="382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534034" y="4558566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756217" y="4558566"/>
            <a:ext cx="8889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93073" y="1262125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cubical wooden block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26673" y="1262125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cylindrical hole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520710" y="3067539"/>
            <a:ext cx="3171452" cy="8195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66104" y="3163679"/>
            <a:ext cx="309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What is formula for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finding volume cuboid 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40570" y="324827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IN" sz="28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3</a:t>
            </a:r>
            <a:endParaRPr lang="en-IN" sz="28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 rot="16200000">
            <a:off x="7553670" y="2567806"/>
            <a:ext cx="307777" cy="1066089"/>
            <a:chOff x="5491790" y="2548738"/>
            <a:chExt cx="307777" cy="1066089"/>
          </a:xfrm>
        </p:grpSpPr>
        <p:cxnSp>
          <p:nvCxnSpPr>
            <p:cNvPr id="80" name="Straight Connector 79"/>
            <p:cNvCxnSpPr/>
            <p:nvPr/>
          </p:nvCxnSpPr>
          <p:spPr>
            <a:xfrm rot="5400000">
              <a:off x="5105760" y="3081783"/>
              <a:ext cx="106608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5400000">
              <a:off x="5373809" y="2969779"/>
              <a:ext cx="543739" cy="307777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85800" y="3275694"/>
            <a:ext cx="7007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cylindrical hole is bored through the cubical wooden block.</a:t>
            </a:r>
          </a:p>
        </p:txBody>
      </p:sp>
    </p:spTree>
    <p:extLst>
      <p:ext uri="{BB962C8B-B14F-4D97-AF65-F5344CB8AC3E}">
        <p14:creationId xmlns:p14="http://schemas.microsoft.com/office/powerpoint/2010/main" val="7246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2" grpId="0" animBg="1"/>
      <p:bldP spid="82" grpId="1" animBg="1"/>
      <p:bldP spid="13" grpId="0" animBg="1"/>
      <p:bldP spid="13" grpId="1" animBg="1"/>
      <p:bldP spid="38" grpId="0"/>
      <p:bldP spid="39" grpId="0"/>
      <p:bldP spid="40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1" grpId="0"/>
      <p:bldP spid="72" grpId="0"/>
      <p:bldP spid="43" grpId="0" animBg="1"/>
      <p:bldP spid="43" grpId="1" animBg="1"/>
      <p:bldP spid="44" grpId="0"/>
      <p:bldP spid="44" grpId="1"/>
      <p:bldP spid="45" grpId="0"/>
      <p:bldP spid="45" grpId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014273" y="912226"/>
            <a:ext cx="4348552" cy="2639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314637" y="2515149"/>
            <a:ext cx="4386290" cy="2992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875414" y="2907500"/>
            <a:ext cx="1753986" cy="517227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613695" y="2892612"/>
            <a:ext cx="2022172" cy="517227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738302" y="1938137"/>
            <a:ext cx="198033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548357" y="1939893"/>
            <a:ext cx="198033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542776" y="915858"/>
            <a:ext cx="1066460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431356" y="1942181"/>
            <a:ext cx="198033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03366" y="4124326"/>
            <a:ext cx="5066947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105689" y="1240413"/>
            <a:ext cx="6133311" cy="628199"/>
          </a:xfrm>
          <a:prstGeom prst="roundRect">
            <a:avLst/>
          </a:prstGeom>
          <a:solidFill>
            <a:srgbClr val="6EF8E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104900" y="1238701"/>
            <a:ext cx="6133311" cy="628199"/>
          </a:xfrm>
          <a:prstGeom prst="roundRect">
            <a:avLst/>
          </a:prstGeom>
          <a:solidFill>
            <a:srgbClr val="FF99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22628" y="1262125"/>
            <a:ext cx="184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the object formed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38450" y="13852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26673" y="13852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93073" y="1262125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cubical wooden block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028" y="623471"/>
            <a:ext cx="858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cylindrical hole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30 cm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bored through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cuboid wooden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block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with side 1 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Find the volume of the object so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formed ? (</a:t>
            </a:r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654" y="1265717"/>
            <a:ext cx="731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410200" y="1239934"/>
            <a:ext cx="1723812" cy="6281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295399" y="1885950"/>
            <a:ext cx="2971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cylindrical hole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162961" y="1885950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385144" y="1885950"/>
            <a:ext cx="7964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164809" y="2209378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399164" y="2209386"/>
            <a:ext cx="7062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974431" y="2209802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180208" y="2209810"/>
            <a:ext cx="506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519741" y="2209798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715000" y="2209806"/>
            <a:ext cx="506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056512" y="2209794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251770" y="2209802"/>
            <a:ext cx="6062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165600" y="2485291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399954" y="2485291"/>
            <a:ext cx="1449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70650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26673" y="1262125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cylindrical hole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303020" y="2485291"/>
            <a:ext cx="2971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cylindrical hole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8716" y="2858406"/>
            <a:ext cx="184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the object formed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14538" y="298151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02761" y="29815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69161" y="2858406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cubical wooden block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02761" y="2858406"/>
            <a:ext cx="229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cylindrical hole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17750" y="34628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90800" y="3462827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1000000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79905" y="34628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01440" y="346282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70650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7750" y="376445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90800" y="3764452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929350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81000" y="4148627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67825" y="4148627"/>
            <a:ext cx="5388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the object so formed is 929350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87431" y="4523083"/>
            <a:ext cx="5288649" cy="38183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0430" y="3774963"/>
            <a:ext cx="4344647" cy="72907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23540" y="4164848"/>
            <a:ext cx="1313845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411701" y="4122692"/>
            <a:ext cx="1541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Its radius (r)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845001" y="4116342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067184" y="4116342"/>
            <a:ext cx="8889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506874" y="3857372"/>
            <a:ext cx="1489480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87382" y="3811542"/>
            <a:ext cx="3312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Height of cylindrical hole (h)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842257" y="3811542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064440" y="3811542"/>
            <a:ext cx="10599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39534" y="4567317"/>
            <a:ext cx="5184442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4162430" y="4530664"/>
            <a:ext cx="32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384613" y="4530664"/>
            <a:ext cx="1711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685800" y="4530664"/>
            <a:ext cx="3889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6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cubical wooden block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1752600" y="2667368"/>
            <a:ext cx="3601352" cy="8195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65280" y="2763508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What is formula for</a:t>
            </a:r>
          </a:p>
          <a:p>
            <a:pPr algn="ctr"/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f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inding volume of cylinder 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10827" y="2895724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ymbol" panose="05050102010706020507" pitchFamily="18" charset="2"/>
              </a:rPr>
              <a:t>p</a:t>
            </a:r>
            <a:r>
              <a:rPr lang="en-IN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en-IN" sz="20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en-IN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h</a:t>
            </a:r>
            <a:endParaRPr lang="en-IN" sz="2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8522707" y="1534050"/>
            <a:ext cx="492443" cy="1005111"/>
            <a:chOff x="5392578" y="2387330"/>
            <a:chExt cx="492443" cy="1005111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5638800" y="2387330"/>
              <a:ext cx="0" cy="100511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392578" y="2765674"/>
              <a:ext cx="492443" cy="276999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365520" y="2652907"/>
            <a:ext cx="492443" cy="370250"/>
            <a:chOff x="4221935" y="3422284"/>
            <a:chExt cx="492443" cy="370250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4240750" y="3422284"/>
              <a:ext cx="357430" cy="37025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221935" y="3459603"/>
              <a:ext cx="492443" cy="2769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183112" y="1539245"/>
            <a:ext cx="1380262" cy="1380260"/>
            <a:chOff x="6098341" y="2094141"/>
            <a:chExt cx="2228850" cy="2228850"/>
          </a:xfrm>
        </p:grpSpPr>
        <p:sp>
          <p:nvSpPr>
            <p:cNvPr id="139" name="Can 138"/>
            <p:cNvSpPr/>
            <p:nvPr/>
          </p:nvSpPr>
          <p:spPr>
            <a:xfrm>
              <a:off x="6858000" y="2301239"/>
              <a:ext cx="656755" cy="1828800"/>
            </a:xfrm>
            <a:prstGeom prst="can">
              <a:avLst>
                <a:gd name="adj" fmla="val 19369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6098341" y="2094141"/>
              <a:ext cx="2228850" cy="2228850"/>
            </a:xfrm>
            <a:prstGeom prst="cube">
              <a:avLst/>
            </a:prstGeom>
            <a:blipFill dpi="0" rotWithShape="1">
              <a:blip r:embed="rId2">
                <a:alphaModFix amt="62000"/>
              </a:blip>
              <a:srcRect/>
              <a:tile tx="0" ty="0" sx="100000" sy="100000" flip="none" algn="tl"/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6848838" y="2284959"/>
              <a:ext cx="675078" cy="152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9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6779618" y="3488482"/>
              <a:ext cx="834025" cy="409427"/>
              <a:chOff x="7860079" y="2480458"/>
              <a:chExt cx="834025" cy="409427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 flipH="1">
                <a:off x="7940778" y="2889885"/>
                <a:ext cx="6488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7860079" y="2480458"/>
                <a:ext cx="834025" cy="347898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30 cm</a:t>
                </a:r>
                <a:endParaRPr lang="en-US" sz="800" b="1" baseline="30000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 rot="16200000">
            <a:off x="7553670" y="2567806"/>
            <a:ext cx="307777" cy="1066089"/>
            <a:chOff x="5491790" y="2548738"/>
            <a:chExt cx="307777" cy="1066089"/>
          </a:xfrm>
        </p:grpSpPr>
        <p:cxnSp>
          <p:nvCxnSpPr>
            <p:cNvPr id="146" name="Straight Connector 145"/>
            <p:cNvCxnSpPr/>
            <p:nvPr/>
          </p:nvCxnSpPr>
          <p:spPr>
            <a:xfrm rot="5400000">
              <a:off x="5105760" y="3081783"/>
              <a:ext cx="106608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5400000">
              <a:off x="5373809" y="2969779"/>
              <a:ext cx="543739" cy="307777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 m</a:t>
              </a:r>
              <a:endPara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4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5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6" grpId="0" animBg="1"/>
      <p:bldP spid="126" grpId="1" animBg="1"/>
      <p:bldP spid="120" grpId="0" animBg="1"/>
      <p:bldP spid="120" grpId="1" animBg="1"/>
      <p:bldP spid="118" grpId="0" animBg="1"/>
      <p:bldP spid="118" grpId="1" animBg="1"/>
      <p:bldP spid="116" grpId="0" animBg="1"/>
      <p:bldP spid="116" grpId="1" animBg="1"/>
      <p:bldP spid="115" grpId="0" animBg="1"/>
      <p:bldP spid="115" grpId="1" animBg="1"/>
      <p:bldP spid="114" grpId="0" animBg="1"/>
      <p:bldP spid="114" grpId="1" animBg="1"/>
      <p:bldP spid="113" grpId="0" animBg="1"/>
      <p:bldP spid="92" grpId="0" animBg="1"/>
      <p:bldP spid="104" grpId="0" animBg="1"/>
      <p:bldP spid="104" grpId="1" animBg="1"/>
      <p:bldP spid="104" grpId="2" animBg="1"/>
      <p:bldP spid="93" grpId="0"/>
      <p:bldP spid="94" grpId="0"/>
      <p:bldP spid="95" grpId="0"/>
      <p:bldP spid="96" grpId="0"/>
      <p:bldP spid="54" grpId="0" animBg="1"/>
      <p:bldP spid="76" grpId="0"/>
      <p:bldP spid="77" grpId="0"/>
      <p:bldP spid="78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24" grpId="0" animBg="1"/>
      <p:bldP spid="3" grpId="0" animBg="1"/>
      <p:bldP spid="117" grpId="0" animBg="1"/>
      <p:bldP spid="117" grpId="1" animBg="1"/>
      <p:bldP spid="66" grpId="0"/>
      <p:bldP spid="71" grpId="0"/>
      <p:bldP spid="72" grpId="0"/>
      <p:bldP spid="119" grpId="0" animBg="1"/>
      <p:bldP spid="119" grpId="1" animBg="1"/>
      <p:bldP spid="57" grpId="0"/>
      <p:bldP spid="60" grpId="0"/>
      <p:bldP spid="61" grpId="0"/>
      <p:bldP spid="125" grpId="0" animBg="1"/>
      <p:bldP spid="125" grpId="1" animBg="1"/>
      <p:bldP spid="121" grpId="0"/>
      <p:bldP spid="122" grpId="0"/>
      <p:bldP spid="123" grpId="0"/>
      <p:bldP spid="73" grpId="0" animBg="1"/>
      <p:bldP spid="73" grpId="1" animBg="1"/>
      <p:bldP spid="74" grpId="0"/>
      <p:bldP spid="74" grpId="1"/>
      <p:bldP spid="75" grpId="0"/>
      <p:bldP spid="7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3211103</TotalTime>
  <Words>1393</Words>
  <Application>Microsoft Office PowerPoint</Application>
  <PresentationFormat>On-screen Show (16:9)</PresentationFormat>
  <Paragraphs>443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Adobe Fan Heiti Std B</vt:lpstr>
      <vt:lpstr>Arial</vt:lpstr>
      <vt:lpstr>Book Antiqua</vt:lpstr>
      <vt:lpstr>Bookman Old Style</vt:lpstr>
      <vt:lpstr>Calibri</vt:lpstr>
      <vt:lpstr>Comic Sans MS</vt:lpstr>
      <vt:lpstr>Symbol</vt:lpstr>
      <vt:lpstr>Times New Roman</vt:lpstr>
      <vt:lpstr>Wingdings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2022-04-23T04:15:34Z</dcterms:modified>
</cp:coreProperties>
</file>