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22"/>
  </p:notesMasterIdLst>
  <p:sldIdLst>
    <p:sldId id="434" r:id="rId3"/>
    <p:sldId id="426" r:id="rId4"/>
    <p:sldId id="435" r:id="rId5"/>
    <p:sldId id="428" r:id="rId6"/>
    <p:sldId id="436" r:id="rId7"/>
    <p:sldId id="430" r:id="rId8"/>
    <p:sldId id="437" r:id="rId9"/>
    <p:sldId id="432" r:id="rId10"/>
    <p:sldId id="433" r:id="rId11"/>
    <p:sldId id="418" r:id="rId12"/>
    <p:sldId id="417" r:id="rId13"/>
    <p:sldId id="299" r:id="rId14"/>
    <p:sldId id="419" r:id="rId15"/>
    <p:sldId id="421" r:id="rId16"/>
    <p:sldId id="422" r:id="rId17"/>
    <p:sldId id="420" r:id="rId18"/>
    <p:sldId id="423" r:id="rId19"/>
    <p:sldId id="424" r:id="rId20"/>
    <p:sldId id="43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5B2466"/>
    <a:srgbClr val="0000FF"/>
    <a:srgbClr val="0000CC"/>
    <a:srgbClr val="5F1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6" autoAdjust="0"/>
    <p:restoredTop sz="99645" autoAdjust="0"/>
  </p:normalViewPr>
  <p:slideViewPr>
    <p:cSldViewPr>
      <p:cViewPr varScale="1">
        <p:scale>
          <a:sx n="151" d="100"/>
          <a:sy n="151" d="100"/>
        </p:scale>
        <p:origin x="64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9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3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97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3B5A1-6286-44B6-BFBC-1891A422D26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7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7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9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19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20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08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5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5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3600" y="1707618"/>
            <a:ext cx="4615543" cy="1295932"/>
            <a:chOff x="2133600" y="1707618"/>
            <a:chExt cx="4615543" cy="1295932"/>
          </a:xfrm>
        </p:grpSpPr>
        <p:sp>
          <p:nvSpPr>
            <p:cNvPr id="3" name="Flowchart: Punched Tape 2"/>
            <p:cNvSpPr/>
            <p:nvPr/>
          </p:nvSpPr>
          <p:spPr>
            <a:xfrm>
              <a:off x="2133600" y="1707618"/>
              <a:ext cx="3886200" cy="1295932"/>
            </a:xfrm>
            <a:prstGeom prst="flowChartPunchedTap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43200" y="2034721"/>
              <a:ext cx="4005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 smtClean="0"/>
                <a:t>Bar Diagram</a:t>
              </a:r>
              <a:endParaRPr lang="en-IN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5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592360" y="4476750"/>
            <a:ext cx="40175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For each political party we will draw a bar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1560" y="3960881"/>
            <a:ext cx="4017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number of seat won on</a:t>
            </a:r>
          </a:p>
          <a:p>
            <a:r>
              <a:rPr lang="en-US" sz="1600" dirty="0"/>
              <a:t> the Y-axis. Scale : 1 cm = 10 </a:t>
            </a:r>
            <a:r>
              <a:rPr lang="en-US" sz="1600" dirty="0" smtClean="0"/>
              <a:t>seat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900" y="326781"/>
            <a:ext cx="6997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 </a:t>
            </a:r>
            <a:r>
              <a:rPr lang="en-US" sz="1600" b="1" dirty="0">
                <a:solidFill>
                  <a:srgbClr val="0000CC"/>
                </a:solidFill>
              </a:rPr>
              <a:t>Given below are the seats won by </a:t>
            </a:r>
            <a:r>
              <a:rPr lang="en-US" sz="1600" b="1" dirty="0" smtClean="0">
                <a:solidFill>
                  <a:srgbClr val="0000CC"/>
                </a:solidFill>
              </a:rPr>
              <a:t>different political </a:t>
            </a:r>
            <a:r>
              <a:rPr lang="en-US" sz="1600" b="1" dirty="0">
                <a:solidFill>
                  <a:srgbClr val="0000CC"/>
                </a:solidFill>
              </a:rPr>
              <a:t>parties in the polling </a:t>
            </a:r>
            <a:endParaRPr lang="en-US" sz="1600" b="1" dirty="0" smtClean="0">
              <a:solidFill>
                <a:srgbClr val="0000CC"/>
              </a:solidFill>
            </a:endParaRP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outcome </a:t>
            </a:r>
            <a:r>
              <a:rPr lang="en-US" sz="1600" b="1" dirty="0">
                <a:solidFill>
                  <a:srgbClr val="0000CC"/>
                </a:solidFill>
              </a:rPr>
              <a:t>of a </a:t>
            </a:r>
            <a:r>
              <a:rPr lang="en-US" sz="1600" b="1" dirty="0" smtClean="0">
                <a:solidFill>
                  <a:srgbClr val="0000CC"/>
                </a:solidFill>
              </a:rPr>
              <a:t>state assembly </a:t>
            </a:r>
            <a:r>
              <a:rPr lang="en-US" sz="1600" b="1" dirty="0">
                <a:solidFill>
                  <a:srgbClr val="0000CC"/>
                </a:solidFill>
              </a:rPr>
              <a:t>elections :</a:t>
            </a:r>
            <a:endParaRPr lang="en-US" sz="1600" dirty="0">
              <a:solidFill>
                <a:srgbClr val="0000CC"/>
              </a:solidFill>
            </a:endParaRPr>
          </a:p>
          <a:p>
            <a:endParaRPr lang="en-US" sz="16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6199"/>
              </p:ext>
            </p:extLst>
          </p:nvPr>
        </p:nvGraphicFramePr>
        <p:xfrm>
          <a:off x="657225" y="1305591"/>
          <a:ext cx="2924175" cy="10230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8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71500" y="1417331"/>
            <a:ext cx="3083656" cy="823526"/>
            <a:chOff x="571500" y="1417331"/>
            <a:chExt cx="3083656" cy="823526"/>
          </a:xfrm>
        </p:grpSpPr>
        <p:sp>
          <p:nvSpPr>
            <p:cNvPr id="5" name="Rectangle 4"/>
            <p:cNvSpPr/>
            <p:nvPr/>
          </p:nvSpPr>
          <p:spPr>
            <a:xfrm>
              <a:off x="571500" y="1417331"/>
              <a:ext cx="133928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Political Party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" y="1917692"/>
              <a:ext cx="108314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/>
                <a:t>Seats Won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42939" y="1417331"/>
              <a:ext cx="3206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A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2510" y="1417331"/>
              <a:ext cx="3206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B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66844" y="1417331"/>
              <a:ext cx="3206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C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57363" y="1417331"/>
              <a:ext cx="3206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52637" y="1417331"/>
              <a:ext cx="3206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E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75185" y="1417331"/>
              <a:ext cx="3206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F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95428" y="1917692"/>
              <a:ext cx="41563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75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04999" y="1917692"/>
              <a:ext cx="41563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55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19333" y="1917692"/>
              <a:ext cx="41563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37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88356" y="1917692"/>
              <a:ext cx="41563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29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07445" y="1917692"/>
              <a:ext cx="41563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10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39519" y="1917692"/>
              <a:ext cx="41563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37</a:t>
              </a:r>
              <a:endParaRPr lang="en-US" sz="1500" dirty="0">
                <a:solidFill>
                  <a:srgbClr val="00B0F0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25599" y="2339975"/>
            <a:ext cx="46329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 (i)  Draw </a:t>
            </a:r>
            <a:r>
              <a:rPr lang="en-US" sz="1600" b="1" dirty="0">
                <a:solidFill>
                  <a:srgbClr val="0000CC"/>
                </a:solidFill>
              </a:rPr>
              <a:t>a bar graph to represent the polling </a:t>
            </a:r>
            <a:endParaRPr lang="en-US" sz="1600" b="1" dirty="0" smtClean="0">
              <a:solidFill>
                <a:srgbClr val="0000CC"/>
              </a:solidFill>
            </a:endParaRPr>
          </a:p>
          <a:p>
            <a:r>
              <a:rPr lang="en-US" sz="1600" b="1" dirty="0" smtClean="0">
                <a:solidFill>
                  <a:srgbClr val="0000CC"/>
                </a:solidFill>
              </a:rPr>
              <a:t>      results</a:t>
            </a:r>
            <a:r>
              <a:rPr lang="en-US" sz="1600" b="1" dirty="0">
                <a:solidFill>
                  <a:srgbClr val="0000CC"/>
                </a:solidFill>
              </a:rPr>
              <a:t>.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7366" y="2911674"/>
            <a:ext cx="607859" cy="3077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+mj-lt"/>
                <a:ea typeface="Cambria Math" pitchFamily="18" charset="0"/>
              </a:rPr>
              <a:t>Soln.</a:t>
            </a:r>
            <a:endParaRPr lang="en-US" sz="1600" b="1" dirty="0">
              <a:latin typeface="+mj-lt"/>
              <a:ea typeface="Cambria Math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" y="3333750"/>
            <a:ext cx="4017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the graph drawn political party is denoted </a:t>
            </a:r>
            <a:endParaRPr lang="en-US" sz="1600" dirty="0" smtClean="0"/>
          </a:p>
          <a:p>
            <a:r>
              <a:rPr lang="en-US" sz="1600" dirty="0" smtClean="0"/>
              <a:t>on the X-axis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40" name="Picture 2" descr="Z:\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169953"/>
            <a:ext cx="3771037" cy="35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5149878" y="1265203"/>
            <a:ext cx="7591" cy="335213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913190" y="4141471"/>
            <a:ext cx="3615207" cy="571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39000" y="1201579"/>
            <a:ext cx="1298753" cy="246221"/>
            <a:chOff x="3728462" y="787400"/>
            <a:chExt cx="1298753" cy="246221"/>
          </a:xfrm>
        </p:grpSpPr>
        <p:sp>
          <p:nvSpPr>
            <p:cNvPr id="44" name="Rectangle 43"/>
            <p:cNvSpPr/>
            <p:nvPr/>
          </p:nvSpPr>
          <p:spPr>
            <a:xfrm>
              <a:off x="3728462" y="791473"/>
              <a:ext cx="1282058" cy="224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28462" y="787400"/>
              <a:ext cx="1298753" cy="24622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Scale 1cm = 10 seats</a:t>
              </a:r>
              <a:endParaRPr lang="en-US" sz="10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5478708" y="4113252"/>
            <a:ext cx="269626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100" b="1" dirty="0" smtClean="0"/>
              <a:t>A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5015" y="4111620"/>
            <a:ext cx="271306" cy="2616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100" b="1" dirty="0" smtClean="0"/>
              <a:t>B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43640" y="4110489"/>
            <a:ext cx="245342" cy="2616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100" b="1" dirty="0" smtClean="0"/>
              <a:t>C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72925" y="4103867"/>
            <a:ext cx="242267" cy="2616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100" b="1" dirty="0" smtClean="0"/>
              <a:t>D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19947" y="4095750"/>
            <a:ext cx="219152" cy="2616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100" b="1" dirty="0" smtClean="0"/>
              <a:t>E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1126" y="4100092"/>
            <a:ext cx="320860" cy="2616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100" b="1" dirty="0" smtClean="0"/>
              <a:t>F</a:t>
            </a:r>
            <a:endParaRPr lang="en-US" sz="11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19230" y="2749466"/>
            <a:ext cx="170165" cy="1389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46981" y="3133725"/>
            <a:ext cx="187182" cy="1005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586130" y="3457576"/>
            <a:ext cx="180430" cy="685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22351" y="3424238"/>
            <a:ext cx="187182" cy="715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673928" y="3955256"/>
            <a:ext cx="154695" cy="1848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204330" y="3455193"/>
            <a:ext cx="170165" cy="6750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4473483" y="2668533"/>
            <a:ext cx="682752" cy="16186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800" b="1" dirty="0" smtClean="0"/>
              <a:t>Seats won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255350" y="3125265"/>
            <a:ext cx="1628476" cy="818085"/>
            <a:chOff x="3278353" y="908724"/>
            <a:chExt cx="1628476" cy="1317530"/>
          </a:xfrm>
        </p:grpSpPr>
        <p:sp>
          <p:nvSpPr>
            <p:cNvPr id="62" name="Cloud Callout 61"/>
            <p:cNvSpPr/>
            <p:nvPr/>
          </p:nvSpPr>
          <p:spPr>
            <a:xfrm>
              <a:off x="3278353" y="908724"/>
              <a:ext cx="1628476" cy="1317530"/>
            </a:xfrm>
            <a:prstGeom prst="cloudCallout">
              <a:avLst>
                <a:gd name="adj1" fmla="val -8881"/>
                <a:gd name="adj2" fmla="val 73952"/>
              </a:avLst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87303" y="1010011"/>
              <a:ext cx="1250962" cy="1040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  <a:latin typeface="+mj-lt"/>
                </a:rPr>
                <a:t>Mar</a:t>
              </a:r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k Political Parties</a:t>
              </a:r>
              <a:endParaRPr lang="en-US" sz="1200" b="1" cap="all" dirty="0">
                <a:ln w="9000" cmpd="sng">
                  <a:noFill/>
                  <a:prstDash val="solid"/>
                </a:ln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sz="1200" b="1" dirty="0" smtClean="0">
                  <a:solidFill>
                    <a:prstClr val="white"/>
                  </a:solidFill>
                  <a:latin typeface="+mj-lt"/>
                </a:rPr>
                <a:t> </a:t>
              </a:r>
              <a:r>
                <a:rPr lang="en-US" sz="1200" b="1" dirty="0">
                  <a:solidFill>
                    <a:prstClr val="white"/>
                  </a:solidFill>
                  <a:latin typeface="+mj-lt"/>
                </a:rPr>
                <a:t>on X- axis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6192935" y="4502519"/>
            <a:ext cx="1107697" cy="1938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50" b="1" dirty="0"/>
              <a:t>Political Parties</a:t>
            </a:r>
            <a:endParaRPr lang="en-US" sz="105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609233" y="1733550"/>
            <a:ext cx="2388795" cy="818085"/>
            <a:chOff x="2938970" y="1066374"/>
            <a:chExt cx="2171632" cy="1088872"/>
          </a:xfrm>
        </p:grpSpPr>
        <p:sp>
          <p:nvSpPr>
            <p:cNvPr id="66" name="Cloud 65"/>
            <p:cNvSpPr/>
            <p:nvPr/>
          </p:nvSpPr>
          <p:spPr>
            <a:xfrm>
              <a:off x="2938970" y="1066374"/>
              <a:ext cx="2167502" cy="1088872"/>
            </a:xfrm>
            <a:prstGeom prst="cloud">
              <a:avLst/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95916" y="1280825"/>
              <a:ext cx="2014686" cy="614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Scale on </a:t>
              </a:r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Y-axis scale will be </a:t>
              </a:r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1cm </a:t>
              </a:r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 </a:t>
              </a:r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10 Seats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803858" y="1642488"/>
            <a:ext cx="1970456" cy="743714"/>
            <a:chOff x="3429192" y="957575"/>
            <a:chExt cx="1345848" cy="989882"/>
          </a:xfrm>
        </p:grpSpPr>
        <p:sp>
          <p:nvSpPr>
            <p:cNvPr id="69" name="Cloud Callout 68"/>
            <p:cNvSpPr/>
            <p:nvPr/>
          </p:nvSpPr>
          <p:spPr>
            <a:xfrm>
              <a:off x="3429192" y="957575"/>
              <a:ext cx="1345848" cy="989882"/>
            </a:xfrm>
            <a:prstGeom prst="cloudCallout">
              <a:avLst>
                <a:gd name="adj1" fmla="val -81890"/>
                <a:gd name="adj2" fmla="val 25245"/>
              </a:avLst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68253" y="1201371"/>
              <a:ext cx="1250962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Seats won on Y-axis 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1" name="Rectangular Callout 70"/>
          <p:cNvSpPr/>
          <p:nvPr/>
        </p:nvSpPr>
        <p:spPr>
          <a:xfrm>
            <a:off x="2526811" y="1581150"/>
            <a:ext cx="1887375" cy="1533255"/>
          </a:xfrm>
          <a:prstGeom prst="wedgeRectCallout">
            <a:avLst>
              <a:gd name="adj1" fmla="val 87568"/>
              <a:gd name="adj2" fmla="val -34614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14600" y="1912101"/>
            <a:ext cx="74273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1cm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15588" y="1740072"/>
            <a:ext cx="2863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82612" y="2298608"/>
            <a:ext cx="16544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1cm  = 10 Seats</a:t>
            </a:r>
          </a:p>
        </p:txBody>
      </p:sp>
      <p:pic>
        <p:nvPicPr>
          <p:cNvPr id="76" name="Picture 75" descr="D:\data\Backgroun\Images\graph.jpg"/>
          <p:cNvPicPr>
            <a:picLocks noChangeArrowheads="1"/>
          </p:cNvPicPr>
          <p:nvPr/>
        </p:nvPicPr>
        <p:blipFill rotWithShape="1">
          <a:blip r:embed="rId3" cstate="print"/>
          <a:srcRect l="4972" t="34659" r="89767" b="61408"/>
          <a:stretch/>
        </p:blipFill>
        <p:spPr bwMode="auto">
          <a:xfrm>
            <a:off x="3387514" y="1889082"/>
            <a:ext cx="436951" cy="436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0" name="TextBox 109"/>
          <p:cNvSpPr txBox="1"/>
          <p:nvPr/>
        </p:nvSpPr>
        <p:spPr>
          <a:xfrm>
            <a:off x="4915519" y="4149090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313420" y="4202430"/>
            <a:ext cx="381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865716" y="4413019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Y’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47260" y="1228100"/>
            <a:ext cx="38100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746689" y="2558862"/>
            <a:ext cx="434911" cy="1520632"/>
            <a:chOff x="4735250" y="2444550"/>
            <a:chExt cx="434911" cy="1520632"/>
          </a:xfrm>
        </p:grpSpPr>
        <p:grpSp>
          <p:nvGrpSpPr>
            <p:cNvPr id="126" name="Group 125"/>
            <p:cNvGrpSpPr/>
            <p:nvPr/>
          </p:nvGrpSpPr>
          <p:grpSpPr>
            <a:xfrm>
              <a:off x="4748828" y="2621903"/>
              <a:ext cx="421333" cy="1343279"/>
              <a:chOff x="4855222" y="3343849"/>
              <a:chExt cx="421333" cy="684380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4905067" y="3910628"/>
                <a:ext cx="368641" cy="117601"/>
                <a:chOff x="2253942" y="3557453"/>
                <a:chExt cx="368641" cy="117601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556247" y="3618873"/>
                  <a:ext cx="4815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TextBox 153"/>
                <p:cNvSpPr txBox="1"/>
                <p:nvPr/>
              </p:nvSpPr>
              <p:spPr>
                <a:xfrm>
                  <a:off x="2253942" y="3557453"/>
                  <a:ext cx="368641" cy="11760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4871379" y="3813224"/>
                <a:ext cx="396744" cy="117606"/>
                <a:chOff x="2229434" y="3649570"/>
                <a:chExt cx="396744" cy="117606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2565771" y="3709139"/>
                  <a:ext cx="4815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TextBox 151"/>
                <p:cNvSpPr txBox="1"/>
                <p:nvPr/>
              </p:nvSpPr>
              <p:spPr>
                <a:xfrm>
                  <a:off x="2229434" y="3649570"/>
                  <a:ext cx="396744" cy="11760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20</a:t>
                  </a:r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4907628" y="3726481"/>
                <a:ext cx="368927" cy="117606"/>
                <a:chOff x="2256157" y="3749073"/>
                <a:chExt cx="368927" cy="117606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555553" y="3800611"/>
                  <a:ext cx="4815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TextBox 149"/>
                <p:cNvSpPr txBox="1"/>
                <p:nvPr/>
              </p:nvSpPr>
              <p:spPr>
                <a:xfrm>
                  <a:off x="2256157" y="3749073"/>
                  <a:ext cx="368927" cy="11760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30</a:t>
                  </a: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4870543" y="3626991"/>
                <a:ext cx="401700" cy="117606"/>
                <a:chOff x="2215845" y="3820712"/>
                <a:chExt cx="401700" cy="117606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549104" y="3874649"/>
                  <a:ext cx="4815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/>
                <p:cNvSpPr txBox="1"/>
                <p:nvPr/>
              </p:nvSpPr>
              <p:spPr>
                <a:xfrm>
                  <a:off x="2215845" y="3820712"/>
                  <a:ext cx="401700" cy="11760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40</a:t>
                  </a: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4858638" y="3536531"/>
                <a:ext cx="406072" cy="117606"/>
                <a:chOff x="2214098" y="3911236"/>
                <a:chExt cx="406072" cy="117606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563363" y="3962196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2214098" y="3911236"/>
                  <a:ext cx="406072" cy="11760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50</a:t>
                  </a: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855222" y="3431476"/>
                <a:ext cx="421272" cy="117606"/>
                <a:chOff x="2197585" y="3984436"/>
                <a:chExt cx="421272" cy="117606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551484" y="4048845"/>
                  <a:ext cx="4815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2197585" y="3984436"/>
                  <a:ext cx="421272" cy="11760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60</a:t>
                  </a: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861745" y="3343849"/>
                <a:ext cx="396744" cy="117606"/>
                <a:chOff x="2205511" y="4084935"/>
                <a:chExt cx="396744" cy="117606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538885" y="4145935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205511" y="4084935"/>
                  <a:ext cx="396744" cy="11760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70</a:t>
                  </a:r>
                </a:p>
              </p:txBody>
            </p:sp>
          </p:grpSp>
        </p:grpSp>
        <p:sp>
          <p:nvSpPr>
            <p:cNvPr id="127" name="TextBox 126"/>
            <p:cNvSpPr txBox="1"/>
            <p:nvPr/>
          </p:nvSpPr>
          <p:spPr>
            <a:xfrm>
              <a:off x="4735250" y="2444550"/>
              <a:ext cx="396744" cy="2308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9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80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5105400" y="2553078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2362200" y="2577073"/>
            <a:ext cx="193551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Boxes  = 10 Seats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362200" y="2805673"/>
            <a:ext cx="193551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Box  = 1 Seat</a:t>
            </a:r>
          </a:p>
        </p:txBody>
      </p:sp>
      <p:sp>
        <p:nvSpPr>
          <p:cNvPr id="89" name="Rectangular Callout 88"/>
          <p:cNvSpPr/>
          <p:nvPr/>
        </p:nvSpPr>
        <p:spPr>
          <a:xfrm>
            <a:off x="1366853" y="2966748"/>
            <a:ext cx="2366947" cy="976334"/>
          </a:xfrm>
          <a:prstGeom prst="wedgeRectCallout">
            <a:avLst>
              <a:gd name="adj1" fmla="val 75438"/>
              <a:gd name="adj2" fmla="val -57307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78696" y="3006090"/>
            <a:ext cx="165445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plot 75…</a:t>
            </a:r>
          </a:p>
          <a:p>
            <a:pPr marL="228600" indent="-228600" algn="ctr"/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33361" y="3181350"/>
            <a:ext cx="2933839" cy="295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70 we will  go up 5 boxes</a:t>
            </a:r>
          </a:p>
          <a:p>
            <a:pPr marL="228600" indent="-228600"/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43471" y="3386127"/>
            <a:ext cx="1533069" cy="295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boxes = 5 </a:t>
            </a:r>
            <a:r>
              <a:rPr lang="en-US" sz="1400" b="1" dirty="0" smtClean="0">
                <a:solidFill>
                  <a:schemeClr val="bg1"/>
                </a:solidFill>
                <a:latin typeface="Calibri"/>
                <a:ea typeface="Cambria Math" panose="02040503050406030204" pitchFamily="18" charset="0"/>
                <a:cs typeface="Calibri"/>
              </a:rPr>
              <a:t>Seats</a:t>
            </a:r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 algn="ctr"/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43471" y="3647737"/>
            <a:ext cx="1393699" cy="295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70 + 5 = 75</a:t>
            </a:r>
          </a:p>
          <a:p>
            <a:pPr marL="228600" indent="-228600" algn="ctr"/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5156854" y="2747952"/>
            <a:ext cx="3580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ular Callout 94"/>
          <p:cNvSpPr/>
          <p:nvPr/>
        </p:nvSpPr>
        <p:spPr>
          <a:xfrm>
            <a:off x="1975786" y="3870889"/>
            <a:ext cx="2438400" cy="939969"/>
          </a:xfrm>
          <a:prstGeom prst="wedgeRectCallout">
            <a:avLst>
              <a:gd name="adj1" fmla="val 75438"/>
              <a:gd name="adj2" fmla="val -57307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40491" y="3892524"/>
            <a:ext cx="1243017" cy="3248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plot 55…</a:t>
            </a:r>
          </a:p>
          <a:p>
            <a:pPr marL="228600" indent="-228600" algn="ctr"/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80532" y="4100301"/>
            <a:ext cx="2667126" cy="268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50  we will  go up 5 boxes</a:t>
            </a:r>
          </a:p>
          <a:p>
            <a:pPr marL="228600" indent="-228600"/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37681" y="4308693"/>
            <a:ext cx="1533069" cy="2440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boxes = 5 </a:t>
            </a:r>
            <a:r>
              <a:rPr lang="en-US" sz="1400" b="1" dirty="0" smtClean="0">
                <a:solidFill>
                  <a:schemeClr val="bg1"/>
                </a:solidFill>
                <a:latin typeface="Calibri"/>
                <a:ea typeface="Cambria Math" panose="02040503050406030204" pitchFamily="18" charset="0"/>
                <a:cs typeface="Calibri"/>
              </a:rPr>
              <a:t>Seats</a:t>
            </a:r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 algn="ctr"/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32918" y="4480145"/>
            <a:ext cx="1151817" cy="2218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50 + 5 = 55</a:t>
            </a:r>
          </a:p>
          <a:p>
            <a:pPr marL="228600" indent="-228600" algn="ctr"/>
            <a:endParaRPr lang="en-US" sz="1400" b="1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 flipV="1">
            <a:off x="5154788" y="3130357"/>
            <a:ext cx="893587" cy="9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1" grpId="0"/>
      <p:bldP spid="2" grpId="0" build="p"/>
      <p:bldP spid="33" grpId="0"/>
      <p:bldP spid="35" grpId="0" animBg="1"/>
      <p:bldP spid="37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64" grpId="0"/>
      <p:bldP spid="71" grpId="0" animBg="1"/>
      <p:bldP spid="71" grpId="1" animBg="1"/>
      <p:bldP spid="72" grpId="0"/>
      <p:bldP spid="72" grpId="1"/>
      <p:bldP spid="73" grpId="0"/>
      <p:bldP spid="73" grpId="1"/>
      <p:bldP spid="74" grpId="0"/>
      <p:bldP spid="74" grpId="1"/>
      <p:bldP spid="110" grpId="0"/>
      <p:bldP spid="111" grpId="0"/>
      <p:bldP spid="112" grpId="0"/>
      <p:bldP spid="113" grpId="0"/>
      <p:bldP spid="87" grpId="0"/>
      <p:bldP spid="87" grpId="1"/>
      <p:bldP spid="88" grpId="0"/>
      <p:bldP spid="88" grpId="1"/>
      <p:bldP spid="89" grpId="0" animBg="1"/>
      <p:bldP spid="89" grpId="1" animBg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5" grpId="0" animBg="1"/>
      <p:bldP spid="95" grpId="1" animBg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5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/>
          <p:cNvSpPr/>
          <p:nvPr/>
        </p:nvSpPr>
        <p:spPr>
          <a:xfrm>
            <a:off x="539730" y="4107361"/>
            <a:ext cx="42305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</a:rPr>
              <a:t>The fatality </a:t>
            </a:r>
            <a:r>
              <a:rPr lang="en-US" sz="1500" dirty="0">
                <a:solidFill>
                  <a:prstClr val="black"/>
                </a:solidFill>
              </a:rPr>
              <a:t>rate % on Y-axis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39730" y="4369566"/>
            <a:ext cx="42305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</a:rPr>
              <a:t>We will draw one bar for each cause of illness</a:t>
            </a:r>
            <a:endParaRPr lang="en-US" sz="1500" dirty="0">
              <a:solidFill>
                <a:prstClr val="black"/>
              </a:solidFill>
            </a:endParaRPr>
          </a:p>
        </p:txBody>
      </p:sp>
      <p:pic>
        <p:nvPicPr>
          <p:cNvPr id="143" name="Picture 2" descr="Z:\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169953"/>
            <a:ext cx="3771037" cy="35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/>
          <p:cNvCxnSpPr/>
          <p:nvPr/>
        </p:nvCxnSpPr>
        <p:spPr>
          <a:xfrm>
            <a:off x="5157469" y="1174750"/>
            <a:ext cx="0" cy="34425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4913190" y="4306441"/>
            <a:ext cx="3615207" cy="571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377694" y="1366549"/>
            <a:ext cx="1220206" cy="246221"/>
            <a:chOff x="3790956" y="787400"/>
            <a:chExt cx="1220206" cy="246221"/>
          </a:xfrm>
        </p:grpSpPr>
        <p:sp>
          <p:nvSpPr>
            <p:cNvPr id="148" name="Rectangle 147"/>
            <p:cNvSpPr/>
            <p:nvPr/>
          </p:nvSpPr>
          <p:spPr>
            <a:xfrm>
              <a:off x="3849816" y="791473"/>
              <a:ext cx="1059552" cy="224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790956" y="787400"/>
              <a:ext cx="1220206" cy="24622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Scale 1cm = 2 units </a:t>
              </a:r>
              <a:endParaRPr lang="en-US" sz="10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5316441" y="4311372"/>
            <a:ext cx="75212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Reproductive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health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conditions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943600" y="4293866"/>
            <a:ext cx="639727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 err="1" smtClean="0">
                <a:solidFill>
                  <a:prstClr val="black"/>
                </a:solidFill>
              </a:rPr>
              <a:t>Neuro</a:t>
            </a:r>
            <a:r>
              <a:rPr lang="en-US" sz="800" b="1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sz="800" b="1" dirty="0" smtClean="0">
                <a:solidFill>
                  <a:prstClr val="black"/>
                </a:solidFill>
              </a:rPr>
              <a:t>psychiatric</a:t>
            </a:r>
            <a:endParaRPr lang="en-US" sz="800" b="1" dirty="0">
              <a:solidFill>
                <a:prstClr val="black"/>
              </a:solidFill>
            </a:endParaRPr>
          </a:p>
          <a:p>
            <a:r>
              <a:rPr lang="en-US" sz="800" b="1" dirty="0">
                <a:solidFill>
                  <a:prstClr val="black"/>
                </a:solidFill>
              </a:rPr>
              <a:t>conditions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457645" y="4311785"/>
            <a:ext cx="525911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Injuries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902141" y="4263887"/>
            <a:ext cx="69121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 err="1" smtClean="0">
                <a:solidFill>
                  <a:prstClr val="black"/>
                </a:solidFill>
              </a:rPr>
              <a:t>Cardiovas</a:t>
            </a:r>
            <a:r>
              <a:rPr lang="en-US" sz="800" b="1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sz="800" b="1" dirty="0" err="1">
                <a:solidFill>
                  <a:prstClr val="black"/>
                </a:solidFill>
              </a:rPr>
              <a:t>cular</a:t>
            </a:r>
            <a:endParaRPr lang="en-US" sz="800" b="1" dirty="0">
              <a:solidFill>
                <a:prstClr val="black"/>
              </a:solidFill>
            </a:endParaRPr>
          </a:p>
          <a:p>
            <a:r>
              <a:rPr lang="en-US" sz="800" b="1" dirty="0">
                <a:solidFill>
                  <a:prstClr val="black"/>
                </a:solidFill>
              </a:rPr>
              <a:t>conditions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432266" y="4302979"/>
            <a:ext cx="68779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Respiratory</a:t>
            </a:r>
          </a:p>
          <a:p>
            <a:r>
              <a:rPr lang="en-US" sz="800" b="1" dirty="0" smtClean="0">
                <a:solidFill>
                  <a:prstClr val="black"/>
                </a:solidFill>
              </a:rPr>
              <a:t>conditions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42176" y="4302979"/>
            <a:ext cx="56842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Other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causes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522913" y="1395413"/>
            <a:ext cx="154695" cy="2908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046485" y="2000250"/>
            <a:ext cx="170165" cy="2304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591025" y="3187699"/>
            <a:ext cx="164026" cy="1115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129837" y="3919539"/>
            <a:ext cx="170165" cy="388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665352" y="3943350"/>
            <a:ext cx="170165" cy="363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205785" y="2281238"/>
            <a:ext cx="170165" cy="2021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470839" y="4515134"/>
            <a:ext cx="568424" cy="2308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Causes</a:t>
            </a:r>
            <a:endParaRPr lang="en-US" sz="9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915519" y="4265149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313420" y="4352151"/>
            <a:ext cx="381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2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865716" y="4413019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Y’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099050" y="1286539"/>
            <a:ext cx="38100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4801448" y="1255584"/>
            <a:ext cx="380152" cy="3007547"/>
            <a:chOff x="4801448" y="1064423"/>
            <a:chExt cx="380152" cy="300754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5100630" y="2475230"/>
              <a:ext cx="48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820924" y="2347912"/>
              <a:ext cx="360676" cy="2308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18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4801448" y="1064423"/>
              <a:ext cx="380152" cy="3007547"/>
              <a:chOff x="4801448" y="1064423"/>
              <a:chExt cx="380152" cy="3007547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801448" y="1240801"/>
                <a:ext cx="380152" cy="2831169"/>
                <a:chOff x="4801448" y="1240801"/>
                <a:chExt cx="380152" cy="2831169"/>
              </a:xfrm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4801448" y="2533001"/>
                  <a:ext cx="380152" cy="1538969"/>
                  <a:chOff x="4907842" y="3339472"/>
                  <a:chExt cx="380152" cy="784052"/>
                </a:xfrm>
              </p:grpSpPr>
              <p:grpSp>
                <p:nvGrpSpPr>
                  <p:cNvPr id="212" name="Group 211"/>
                  <p:cNvGrpSpPr/>
                  <p:nvPr/>
                </p:nvGrpSpPr>
                <p:grpSpPr>
                  <a:xfrm>
                    <a:off x="4916174" y="4005923"/>
                    <a:ext cx="360676" cy="117601"/>
                    <a:chOff x="2265049" y="3652748"/>
                    <a:chExt cx="360676" cy="117601"/>
                  </a:xfrm>
                </p:grpSpPr>
                <p:cxnSp>
                  <p:nvCxnSpPr>
                    <p:cNvPr id="233" name="Straight Connector 232"/>
                    <p:cNvCxnSpPr/>
                    <p:nvPr/>
                  </p:nvCxnSpPr>
                  <p:spPr>
                    <a:xfrm>
                      <a:off x="2556247" y="3707259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2265049" y="3652748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4918899" y="3916146"/>
                    <a:ext cx="360676" cy="117601"/>
                    <a:chOff x="2276954" y="3752492"/>
                    <a:chExt cx="360676" cy="117601"/>
                  </a:xfrm>
                </p:grpSpPr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565771" y="3807005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2276954" y="3752492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4910651" y="3813025"/>
                    <a:ext cx="360676" cy="117601"/>
                    <a:chOff x="2259180" y="3835617"/>
                    <a:chExt cx="360676" cy="117601"/>
                  </a:xfrm>
                </p:grpSpPr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2555553" y="3898626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2259180" y="3835617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215" name="Group 214"/>
                  <p:cNvGrpSpPr/>
                  <p:nvPr/>
                </p:nvGrpSpPr>
                <p:grpSpPr>
                  <a:xfrm>
                    <a:off x="4907842" y="3724469"/>
                    <a:ext cx="360676" cy="117601"/>
                    <a:chOff x="2253144" y="3918190"/>
                    <a:chExt cx="360676" cy="117601"/>
                  </a:xfrm>
                </p:grpSpPr>
                <p:cxnSp>
                  <p:nvCxnSpPr>
                    <p:cNvPr id="227" name="Straight Connector 226"/>
                    <p:cNvCxnSpPr/>
                    <p:nvPr/>
                  </p:nvCxnSpPr>
                  <p:spPr>
                    <a:xfrm>
                      <a:off x="2549104" y="3975132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2253144" y="3918190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p:txBody>
                </p:sp>
              </p:grpSp>
              <p:grpSp>
                <p:nvGrpSpPr>
                  <p:cNvPr id="216" name="Group 215"/>
                  <p:cNvGrpSpPr/>
                  <p:nvPr/>
                </p:nvGrpSpPr>
                <p:grpSpPr>
                  <a:xfrm>
                    <a:off x="4909589" y="3626120"/>
                    <a:ext cx="360676" cy="117601"/>
                    <a:chOff x="2265049" y="4000825"/>
                    <a:chExt cx="360676" cy="117601"/>
                  </a:xfrm>
                </p:grpSpPr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>
                      <a:off x="2563363" y="4062694"/>
                      <a:ext cx="5297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2265049" y="4000825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p:txBody>
                </p: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4927318" y="3404336"/>
                    <a:ext cx="360676" cy="249283"/>
                    <a:chOff x="2269681" y="3957296"/>
                    <a:chExt cx="360676" cy="249283"/>
                  </a:xfrm>
                </p:grpSpPr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>
                      <a:off x="2551484" y="4147526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2269681" y="4088978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p:txBody>
                </p:sp>
                <p:cxnSp>
                  <p:nvCxnSpPr>
                    <p:cNvPr id="224" name="Straight Connector 223"/>
                    <p:cNvCxnSpPr/>
                    <p:nvPr/>
                  </p:nvCxnSpPr>
                  <p:spPr>
                    <a:xfrm>
                      <a:off x="2549387" y="3957296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4927318" y="3339472"/>
                    <a:ext cx="360676" cy="221618"/>
                    <a:chOff x="2271084" y="4080558"/>
                    <a:chExt cx="360676" cy="221618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>
                      <a:off x="2550790" y="4243455"/>
                      <a:ext cx="5297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0" name="TextBox 219"/>
                    <p:cNvSpPr txBox="1"/>
                    <p:nvPr/>
                  </p:nvSpPr>
                  <p:spPr>
                    <a:xfrm>
                      <a:off x="2271084" y="4184575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p:txBody>
                </p:sp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2271084" y="4080558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</a:p>
                  </p:txBody>
                </p:sp>
              </p:grp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4848945" y="2160590"/>
                  <a:ext cx="332655" cy="369332"/>
                  <a:chOff x="4898132" y="2165352"/>
                  <a:chExt cx="274920" cy="369332"/>
                </a:xfrm>
              </p:grpSpPr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4898132" y="2165352"/>
                    <a:ext cx="274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20</a:t>
                    </a:r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4845839" y="1978807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22</a:t>
                    </a:r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4833950" y="1804988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24</a:t>
                    </a:r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4838696" y="1612119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26</a:t>
                    </a: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4832350" y="1435100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28</a:t>
                    </a: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4838704" y="1240801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30</a:t>
                    </a:r>
                  </a:p>
                </p:txBody>
              </p:sp>
            </p:grpSp>
          </p:grpSp>
          <p:grpSp>
            <p:nvGrpSpPr>
              <p:cNvPr id="190" name="Group 189"/>
              <p:cNvGrpSpPr/>
              <p:nvPr/>
            </p:nvGrpSpPr>
            <p:grpSpPr>
              <a:xfrm>
                <a:off x="4839514" y="1064423"/>
                <a:ext cx="332660" cy="230832"/>
                <a:chOff x="4895730" y="2165358"/>
                <a:chExt cx="274920" cy="25391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100630" y="2291163"/>
                  <a:ext cx="4815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TextBox 191"/>
                <p:cNvSpPr txBox="1"/>
                <p:nvPr/>
              </p:nvSpPr>
              <p:spPr>
                <a:xfrm>
                  <a:off x="4895730" y="2165358"/>
                  <a:ext cx="274920" cy="2539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457200" y="630604"/>
            <a:ext cx="8077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</a:rPr>
              <a:t>Q.  A </a:t>
            </a:r>
            <a:r>
              <a:rPr lang="en-US" sz="1500" b="1" dirty="0">
                <a:solidFill>
                  <a:srgbClr val="0000CC"/>
                </a:solidFill>
              </a:rPr>
              <a:t>survey conducted by an </a:t>
            </a:r>
            <a:r>
              <a:rPr lang="en-US" sz="1500" b="1" dirty="0" smtClean="0">
                <a:solidFill>
                  <a:srgbClr val="0000CC"/>
                </a:solidFill>
              </a:rPr>
              <a:t>organization </a:t>
            </a:r>
            <a:r>
              <a:rPr lang="en-US" sz="1500" b="1" dirty="0">
                <a:solidFill>
                  <a:srgbClr val="0000CC"/>
                </a:solidFill>
              </a:rPr>
              <a:t>for </a:t>
            </a:r>
            <a:r>
              <a:rPr lang="en-US" sz="1500" b="1" dirty="0" smtClean="0">
                <a:solidFill>
                  <a:srgbClr val="0000CC"/>
                </a:solidFill>
              </a:rPr>
              <a:t>the </a:t>
            </a:r>
            <a:r>
              <a:rPr lang="en-US" sz="1500" b="1" dirty="0">
                <a:solidFill>
                  <a:srgbClr val="0000CC"/>
                </a:solidFill>
              </a:rPr>
              <a:t>cause of illness </a:t>
            </a:r>
            <a:r>
              <a:rPr lang="en-US" sz="1500" b="1" dirty="0" smtClean="0">
                <a:solidFill>
                  <a:srgbClr val="0000CC"/>
                </a:solidFill>
              </a:rPr>
              <a:t>and death </a:t>
            </a:r>
            <a:r>
              <a:rPr lang="en-US" sz="1500" b="1" dirty="0">
                <a:solidFill>
                  <a:srgbClr val="0000CC"/>
                </a:solidFill>
              </a:rPr>
              <a:t>among the</a:t>
            </a:r>
            <a:endParaRPr lang="en-US" sz="15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880258"/>
            <a:ext cx="8331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</a:rPr>
              <a:t> </a:t>
            </a:r>
            <a:r>
              <a:rPr lang="en-US" sz="1500" b="1" dirty="0">
                <a:solidFill>
                  <a:srgbClr val="0000CC"/>
                </a:solidFill>
              </a:rPr>
              <a:t>women between the ages 15 – 44 </a:t>
            </a:r>
            <a:r>
              <a:rPr lang="en-US" sz="1500" b="1" dirty="0" smtClean="0">
                <a:solidFill>
                  <a:srgbClr val="0000CC"/>
                </a:solidFill>
              </a:rPr>
              <a:t>(</a:t>
            </a:r>
            <a:r>
              <a:rPr lang="en-US" sz="1500" b="1" dirty="0">
                <a:solidFill>
                  <a:srgbClr val="0000CC"/>
                </a:solidFill>
              </a:rPr>
              <a:t>in years) worldwide, found the </a:t>
            </a:r>
            <a:r>
              <a:rPr lang="en-US" sz="1500" b="1" dirty="0" smtClean="0">
                <a:solidFill>
                  <a:srgbClr val="0000CC"/>
                </a:solidFill>
              </a:rPr>
              <a:t>following  figures </a:t>
            </a:r>
            <a:r>
              <a:rPr lang="en-US" sz="1500" b="1" dirty="0">
                <a:solidFill>
                  <a:srgbClr val="0000CC"/>
                </a:solidFill>
              </a:rPr>
              <a:t>(in %)</a:t>
            </a:r>
            <a:endParaRPr lang="en-US" sz="1500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7675" y="3088868"/>
            <a:ext cx="4465515" cy="24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</a:rPr>
              <a:t>(i) Represent </a:t>
            </a:r>
            <a:r>
              <a:rPr lang="en-US" sz="1500" b="1" dirty="0">
                <a:solidFill>
                  <a:srgbClr val="0000CC"/>
                </a:solidFill>
              </a:rPr>
              <a:t>the information given above </a:t>
            </a:r>
            <a:r>
              <a:rPr lang="en-US" sz="1500" b="1" dirty="0" smtClean="0">
                <a:solidFill>
                  <a:srgbClr val="0000CC"/>
                </a:solidFill>
              </a:rPr>
              <a:t>graphically</a:t>
            </a:r>
            <a:r>
              <a:rPr lang="en-US" sz="1500" b="1" dirty="0">
                <a:solidFill>
                  <a:srgbClr val="0000CC"/>
                </a:solidFill>
              </a:rPr>
              <a:t>.</a:t>
            </a:r>
            <a:endParaRPr lang="en-US" sz="1500" dirty="0">
              <a:solidFill>
                <a:srgbClr val="0000CC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86430"/>
              </p:ext>
            </p:extLst>
          </p:nvPr>
        </p:nvGraphicFramePr>
        <p:xfrm>
          <a:off x="533400" y="1221645"/>
          <a:ext cx="3886200" cy="19407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760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562590" y="3595092"/>
            <a:ext cx="42305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</a:rPr>
              <a:t>In this bar graph we will put Causes of illness on </a:t>
            </a:r>
          </a:p>
          <a:p>
            <a:r>
              <a:rPr lang="en-US" sz="1500" dirty="0" smtClean="0">
                <a:solidFill>
                  <a:prstClr val="black"/>
                </a:solidFill>
              </a:rPr>
              <a:t>X-axis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4258985" y="2453461"/>
            <a:ext cx="1207382" cy="2308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Female </a:t>
            </a:r>
            <a:r>
              <a:rPr lang="en-US" sz="900" b="1" dirty="0" err="1" smtClean="0">
                <a:solidFill>
                  <a:prstClr val="black"/>
                </a:solidFill>
              </a:rPr>
              <a:t>fataity</a:t>
            </a:r>
            <a:r>
              <a:rPr lang="en-US" sz="900" b="1" dirty="0" smtClean="0">
                <a:solidFill>
                  <a:prstClr val="black"/>
                </a:solidFill>
              </a:rPr>
              <a:t> rate %</a:t>
            </a:r>
            <a:endParaRPr lang="en-US" sz="9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46960" y="1660641"/>
            <a:ext cx="74273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1cm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85800" y="3371850"/>
            <a:ext cx="458780" cy="23123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6318739" y="3274962"/>
            <a:ext cx="1480433" cy="676104"/>
            <a:chOff x="3352375" y="889031"/>
            <a:chExt cx="1480433" cy="1088870"/>
          </a:xfrm>
        </p:grpSpPr>
        <p:sp>
          <p:nvSpPr>
            <p:cNvPr id="236" name="Cloud Callout 235"/>
            <p:cNvSpPr/>
            <p:nvPr/>
          </p:nvSpPr>
          <p:spPr>
            <a:xfrm>
              <a:off x="3352375" y="889031"/>
              <a:ext cx="1480433" cy="1088870"/>
            </a:xfrm>
            <a:prstGeom prst="cloudCallout">
              <a:avLst>
                <a:gd name="adj1" fmla="val -8881"/>
                <a:gd name="adj2" fmla="val 73952"/>
              </a:avLst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87303" y="1010011"/>
              <a:ext cx="1250962" cy="74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Mark </a:t>
              </a:r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Causes </a:t>
              </a:r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on X- axis</a:t>
              </a:r>
            </a:p>
          </p:txBody>
        </p:sp>
      </p:grpSp>
      <p:sp>
        <p:nvSpPr>
          <p:cNvPr id="249" name="Rectangular Callout 248"/>
          <p:cNvSpPr/>
          <p:nvPr/>
        </p:nvSpPr>
        <p:spPr>
          <a:xfrm>
            <a:off x="3028950" y="3069454"/>
            <a:ext cx="2912677" cy="1397842"/>
          </a:xfrm>
          <a:prstGeom prst="wedgeRectCallout">
            <a:avLst>
              <a:gd name="adj1" fmla="val 38867"/>
              <a:gd name="adj2" fmla="val -98352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237996" y="3105150"/>
            <a:ext cx="1654456" cy="3248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plot 25.4…</a:t>
            </a:r>
          </a:p>
          <a:p>
            <a:pPr marL="228600" indent="-228600" algn="ctr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971800" y="3314700"/>
            <a:ext cx="300650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Exactly between 24 &amp; 26 we have 25</a:t>
            </a:r>
          </a:p>
          <a:p>
            <a:pPr marL="228600" indent="-228600" algn="ctr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068236" y="3562350"/>
            <a:ext cx="2688054" cy="3573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from 25 we will go up 2 boxes</a:t>
            </a:r>
          </a:p>
          <a:p>
            <a:pPr marL="228600" indent="-228600" algn="ctr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682777" y="4171950"/>
            <a:ext cx="1855014" cy="295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+ 0.4 = 25.4</a:t>
            </a:r>
          </a:p>
          <a:p>
            <a:pPr marL="228600" indent="-228600" algn="ctr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436841" y="3781425"/>
            <a:ext cx="1855014" cy="416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 boxes = 2</a:t>
            </a:r>
            <a:r>
              <a:rPr lang="en-US" sz="1400" b="1" dirty="0" smtClean="0">
                <a:solidFill>
                  <a:prstClr val="white"/>
                </a:solidFill>
                <a:ea typeface="Cambria Math" panose="02040503050406030204" pitchFamily="18" charset="0"/>
                <a:cs typeface="Calibri"/>
              </a:rPr>
              <a:t>× 0.2</a:t>
            </a:r>
          </a:p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ea typeface="Cambria Math" panose="02040503050406030204" pitchFamily="18" charset="0"/>
                <a:cs typeface="Calibri"/>
              </a:rPr>
              <a:t>          = 0.4</a:t>
            </a:r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 algn="ctr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5156854" y="1397794"/>
            <a:ext cx="3580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 flipV="1">
            <a:off x="5162997" y="2003165"/>
            <a:ext cx="890141" cy="66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522913" y="1601265"/>
            <a:ext cx="2388795" cy="818085"/>
            <a:chOff x="2938970" y="1066374"/>
            <a:chExt cx="2171632" cy="1088872"/>
          </a:xfrm>
        </p:grpSpPr>
        <p:sp>
          <p:nvSpPr>
            <p:cNvPr id="109" name="Cloud 108"/>
            <p:cNvSpPr/>
            <p:nvPr/>
          </p:nvSpPr>
          <p:spPr>
            <a:xfrm>
              <a:off x="2938970" y="1066374"/>
              <a:ext cx="2167502" cy="1088872"/>
            </a:xfrm>
            <a:prstGeom prst="cloud">
              <a:avLst/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5916" y="1280825"/>
              <a:ext cx="2014686" cy="614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Scale on </a:t>
              </a:r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Y-axis scale will be </a:t>
              </a:r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 </a:t>
              </a:r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cm = </a:t>
              </a:r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 units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65053" y="1887053"/>
            <a:ext cx="1970456" cy="743714"/>
            <a:chOff x="3429192" y="957575"/>
            <a:chExt cx="1345848" cy="989882"/>
          </a:xfrm>
        </p:grpSpPr>
        <p:sp>
          <p:nvSpPr>
            <p:cNvPr id="75" name="Cloud Callout 74"/>
            <p:cNvSpPr/>
            <p:nvPr/>
          </p:nvSpPr>
          <p:spPr>
            <a:xfrm>
              <a:off x="3429192" y="957575"/>
              <a:ext cx="1345848" cy="989882"/>
            </a:xfrm>
            <a:prstGeom prst="cloudCallout">
              <a:avLst>
                <a:gd name="adj1" fmla="val -81890"/>
                <a:gd name="adj2" fmla="val 25245"/>
              </a:avLst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68253" y="1201371"/>
              <a:ext cx="1250962" cy="614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Female fatality rate% on Y-axis 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60" name="Rounded Rectangle 259"/>
          <p:cNvSpPr/>
          <p:nvPr/>
        </p:nvSpPr>
        <p:spPr>
          <a:xfrm>
            <a:off x="983391" y="1668112"/>
            <a:ext cx="3168348" cy="24986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986762" y="1901717"/>
            <a:ext cx="3168348" cy="24986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27539" y="1174750"/>
            <a:ext cx="3909005" cy="1911455"/>
            <a:chOff x="6230181" y="1480540"/>
            <a:chExt cx="3909005" cy="1911455"/>
          </a:xfrm>
        </p:grpSpPr>
        <p:sp>
          <p:nvSpPr>
            <p:cNvPr id="8" name="Rectangle 7"/>
            <p:cNvSpPr/>
            <p:nvPr/>
          </p:nvSpPr>
          <p:spPr>
            <a:xfrm>
              <a:off x="6230181" y="1570993"/>
              <a:ext cx="66569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Sr. No.</a:t>
              </a:r>
              <a:endParaRPr lang="en-US" sz="1300" dirty="0">
                <a:solidFill>
                  <a:srgbClr val="00B0F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2333" y="1570993"/>
              <a:ext cx="767267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Causes</a:t>
              </a:r>
              <a:endParaRPr lang="en-US" sz="1300" dirty="0">
                <a:solidFill>
                  <a:srgbClr val="00B0F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13474" y="1480540"/>
              <a:ext cx="122571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b="1" dirty="0">
                  <a:solidFill>
                    <a:prstClr val="black"/>
                  </a:solidFill>
                </a:rPr>
                <a:t>Female Fatality </a:t>
              </a:r>
              <a:endParaRPr lang="en-US" sz="1300" b="1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en-US" sz="1300" b="1" dirty="0" smtClean="0">
                  <a:solidFill>
                    <a:prstClr val="black"/>
                  </a:solidFill>
                </a:rPr>
                <a:t>rate </a:t>
              </a:r>
              <a:r>
                <a:rPr lang="en-US" sz="1300" b="1" dirty="0">
                  <a:solidFill>
                    <a:prstClr val="black"/>
                  </a:solidFill>
                </a:rPr>
                <a:t>(%)</a:t>
              </a:r>
              <a:endParaRPr lang="en-US" sz="1300" dirty="0">
                <a:solidFill>
                  <a:srgbClr val="00B0F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5521" y="1948815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1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33669" y="1948815"/>
              <a:ext cx="4844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31.8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26549" y="2186247"/>
              <a:ext cx="211923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Neuropsychiatric conditions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6407" y="2186247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2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33669" y="2186247"/>
              <a:ext cx="4844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25.4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47413" y="2402833"/>
              <a:ext cx="70243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Injuries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5521" y="2402833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3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33669" y="2402833"/>
              <a:ext cx="4844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12.4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34713" y="2625135"/>
              <a:ext cx="196297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Cardiovascular conditions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9355" y="2625135"/>
              <a:ext cx="39946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4.3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05521" y="2625135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4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47413" y="2875821"/>
              <a:ext cx="17414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Respiratory conditions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14237" y="2875821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5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79355" y="2875821"/>
              <a:ext cx="39946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4.1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56938" y="3099607"/>
              <a:ext cx="10813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Other causes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14237" y="3099607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6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3669" y="3099607"/>
              <a:ext cx="4844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22.0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24944" y="1948815"/>
              <a:ext cx="235308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Reproductive health conditions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4" name="Rectangular Callout 113"/>
          <p:cNvSpPr/>
          <p:nvPr/>
        </p:nvSpPr>
        <p:spPr>
          <a:xfrm>
            <a:off x="2526811" y="1959906"/>
            <a:ext cx="1887375" cy="1373844"/>
          </a:xfrm>
          <a:prstGeom prst="wedgeRectCallout">
            <a:avLst>
              <a:gd name="adj1" fmla="val 87568"/>
              <a:gd name="adj2" fmla="val -34614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5" name="Picture 114" descr="D:\data\Backgroun\Images\graph.jpg"/>
          <p:cNvPicPr>
            <a:picLocks noChangeArrowheads="1"/>
          </p:cNvPicPr>
          <p:nvPr/>
        </p:nvPicPr>
        <p:blipFill rotWithShape="1">
          <a:blip r:embed="rId3" cstate="print"/>
          <a:srcRect l="4972" t="34659" r="89767" b="61408"/>
          <a:stretch/>
        </p:blipFill>
        <p:spPr bwMode="auto">
          <a:xfrm>
            <a:off x="3219874" y="2016377"/>
            <a:ext cx="436951" cy="436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7" name="TextBox 116"/>
          <p:cNvSpPr txBox="1"/>
          <p:nvPr/>
        </p:nvSpPr>
        <p:spPr>
          <a:xfrm>
            <a:off x="2847948" y="1867367"/>
            <a:ext cx="2863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36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14972" y="2489403"/>
            <a:ext cx="16544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1cm  = 2 units</a:t>
            </a:r>
          </a:p>
        </p:txBody>
      </p:sp>
      <p:sp>
        <p:nvSpPr>
          <p:cNvPr id="243" name="Rectangular Callout 242"/>
          <p:cNvSpPr/>
          <p:nvPr/>
        </p:nvSpPr>
        <p:spPr>
          <a:xfrm>
            <a:off x="528216" y="3103322"/>
            <a:ext cx="2961466" cy="1505508"/>
          </a:xfrm>
          <a:prstGeom prst="wedgeRectCallout">
            <a:avLst>
              <a:gd name="adj1" fmla="val 75438"/>
              <a:gd name="adj2" fmla="val -57307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09969" y="3145790"/>
            <a:ext cx="1654456" cy="2440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plot  31.8…</a:t>
            </a:r>
          </a:p>
          <a:p>
            <a:pPr marL="228600" indent="-228600" algn="ctr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06577" y="3425634"/>
            <a:ext cx="315835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Exactly between 30 &amp; 32  we have 31</a:t>
            </a:r>
          </a:p>
          <a:p>
            <a:pPr marL="228600" indent="-228600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06577" y="3638550"/>
            <a:ext cx="3227223" cy="268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from 31 we will  go up 4boxes</a:t>
            </a:r>
          </a:p>
          <a:p>
            <a:pPr marL="228600" indent="-228600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670004" y="3813167"/>
            <a:ext cx="1533069" cy="458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boxes = 4</a:t>
            </a:r>
            <a:r>
              <a:rPr lang="en-US" sz="1400" b="1" dirty="0" smtClean="0">
                <a:solidFill>
                  <a:prstClr val="white"/>
                </a:solidFill>
                <a:ea typeface="Cambria Math" panose="02040503050406030204" pitchFamily="18" charset="0"/>
                <a:cs typeface="Calibri"/>
              </a:rPr>
              <a:t>× 0.2</a:t>
            </a:r>
          </a:p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ea typeface="Cambria Math" panose="02040503050406030204" pitchFamily="18" charset="0"/>
                <a:cs typeface="Calibri"/>
              </a:rPr>
              <a:t>          = 0.8</a:t>
            </a:r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 algn="ctr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60678" y="4281506"/>
            <a:ext cx="1393699" cy="3248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 + 0.8 = 31.8</a:t>
            </a:r>
          </a:p>
          <a:p>
            <a:pPr marL="228600" indent="-228600" algn="ctr"/>
            <a:endParaRPr lang="en-US" sz="1400" b="1" dirty="0" smtClean="0">
              <a:solidFill>
                <a:prstClr val="whit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586250" y="2843201"/>
            <a:ext cx="16544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 </a:t>
            </a:r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Box = 0.2 units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2548154" y="2657468"/>
            <a:ext cx="16544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boxes = 2 units </a:t>
            </a:r>
          </a:p>
        </p:txBody>
      </p:sp>
      <p:grpSp>
        <p:nvGrpSpPr>
          <p:cNvPr id="257" name="Group 256"/>
          <p:cNvGrpSpPr/>
          <p:nvPr/>
        </p:nvGrpSpPr>
        <p:grpSpPr>
          <a:xfrm>
            <a:off x="2607351" y="2439596"/>
            <a:ext cx="2388795" cy="818085"/>
            <a:chOff x="2938970" y="1066374"/>
            <a:chExt cx="2171632" cy="1088872"/>
          </a:xfrm>
        </p:grpSpPr>
        <p:sp>
          <p:nvSpPr>
            <p:cNvPr id="258" name="Cloud 257"/>
            <p:cNvSpPr/>
            <p:nvPr/>
          </p:nvSpPr>
          <p:spPr>
            <a:xfrm>
              <a:off x="2938970" y="1066374"/>
              <a:ext cx="2167502" cy="1088872"/>
            </a:xfrm>
            <a:prstGeom prst="cloud">
              <a:avLst/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095916" y="1280825"/>
              <a:ext cx="2014686" cy="614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Similarly we can draw the remaining bars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1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allAtOnce"/>
      <p:bldP spid="140" grpId="0" build="allAtOnce"/>
      <p:bldP spid="150" grpId="0"/>
      <p:bldP spid="151" grpId="0"/>
      <p:bldP spid="152" grpId="0"/>
      <p:bldP spid="153" grpId="0"/>
      <p:bldP spid="172" grpId="0"/>
      <p:bldP spid="173" grpId="0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/>
      <p:bldP spid="181" grpId="0"/>
      <p:bldP spid="182" grpId="0"/>
      <p:bldP spid="183" grpId="0"/>
      <p:bldP spid="184" grpId="0"/>
      <p:bldP spid="2" grpId="0"/>
      <p:bldP spid="6" grpId="0"/>
      <p:bldP spid="29" grpId="0"/>
      <p:bldP spid="66" grpId="0" build="allAtOnce"/>
      <p:bldP spid="80" grpId="0"/>
      <p:bldP spid="116" grpId="0"/>
      <p:bldP spid="116" grpId="1"/>
      <p:bldP spid="128" grpId="0" animBg="1"/>
      <p:bldP spid="249" grpId="0" animBg="1"/>
      <p:bldP spid="249" grpId="1" animBg="1"/>
      <p:bldP spid="250" grpId="0"/>
      <p:bldP spid="250" grpId="1"/>
      <p:bldP spid="251" grpId="0"/>
      <p:bldP spid="251" grpId="1"/>
      <p:bldP spid="252" grpId="0"/>
      <p:bldP spid="252" grpId="1"/>
      <p:bldP spid="253" grpId="0"/>
      <p:bldP spid="253" grpId="1"/>
      <p:bldP spid="254" grpId="0"/>
      <p:bldP spid="254" grpId="1"/>
      <p:bldP spid="260" grpId="0" animBg="1"/>
      <p:bldP spid="260" grpId="1" animBg="1"/>
      <p:bldP spid="261" grpId="0" animBg="1"/>
      <p:bldP spid="261" grpId="1" animBg="1"/>
      <p:bldP spid="114" grpId="0" animBg="1"/>
      <p:bldP spid="114" grpId="1" animBg="1"/>
      <p:bldP spid="117" grpId="0"/>
      <p:bldP spid="117" grpId="1"/>
      <p:bldP spid="118" grpId="0"/>
      <p:bldP spid="118" grpId="1"/>
      <p:bldP spid="243" grpId="0" animBg="1"/>
      <p:bldP spid="243" grpId="1" animBg="1"/>
      <p:bldP spid="244" grpId="0"/>
      <p:bldP spid="244" grpId="1"/>
      <p:bldP spid="245" grpId="0"/>
      <p:bldP spid="245" grpId="1"/>
      <p:bldP spid="246" grpId="0"/>
      <p:bldP spid="246" grpId="1"/>
      <p:bldP spid="247" grpId="0"/>
      <p:bldP spid="247" grpId="1"/>
      <p:bldP spid="248" grpId="0"/>
      <p:bldP spid="248" grpId="1"/>
      <p:bldP spid="239" grpId="0"/>
      <p:bldP spid="239" grpId="1"/>
      <p:bldP spid="238" grpId="0"/>
      <p:bldP spid="23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30604"/>
            <a:ext cx="8077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</a:rPr>
              <a:t>Q.  A </a:t>
            </a:r>
            <a:r>
              <a:rPr lang="en-US" sz="1500" b="1" dirty="0">
                <a:solidFill>
                  <a:srgbClr val="0000CC"/>
                </a:solidFill>
              </a:rPr>
              <a:t>survey conducted by an </a:t>
            </a:r>
            <a:r>
              <a:rPr lang="en-US" sz="1500" b="1" dirty="0" smtClean="0">
                <a:solidFill>
                  <a:srgbClr val="0000CC"/>
                </a:solidFill>
              </a:rPr>
              <a:t>organization </a:t>
            </a:r>
            <a:r>
              <a:rPr lang="en-US" sz="1500" b="1" dirty="0">
                <a:solidFill>
                  <a:srgbClr val="0000CC"/>
                </a:solidFill>
              </a:rPr>
              <a:t>for </a:t>
            </a:r>
            <a:r>
              <a:rPr lang="en-US" sz="1500" b="1" dirty="0" smtClean="0">
                <a:solidFill>
                  <a:srgbClr val="0000CC"/>
                </a:solidFill>
              </a:rPr>
              <a:t>the </a:t>
            </a:r>
            <a:r>
              <a:rPr lang="en-US" sz="1500" b="1" dirty="0">
                <a:solidFill>
                  <a:srgbClr val="0000CC"/>
                </a:solidFill>
              </a:rPr>
              <a:t>cause of illness </a:t>
            </a:r>
            <a:r>
              <a:rPr lang="en-US" sz="1500" b="1" dirty="0" smtClean="0">
                <a:solidFill>
                  <a:srgbClr val="0000CC"/>
                </a:solidFill>
              </a:rPr>
              <a:t>and death </a:t>
            </a:r>
            <a:r>
              <a:rPr lang="en-US" sz="1500" b="1" dirty="0">
                <a:solidFill>
                  <a:srgbClr val="0000CC"/>
                </a:solidFill>
              </a:rPr>
              <a:t>among the</a:t>
            </a:r>
            <a:endParaRPr lang="en-US" sz="1500" dirty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880258"/>
            <a:ext cx="8331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CC"/>
                </a:solidFill>
              </a:rPr>
              <a:t> </a:t>
            </a:r>
            <a:r>
              <a:rPr lang="en-US" sz="1500" b="1" dirty="0">
                <a:solidFill>
                  <a:srgbClr val="0000CC"/>
                </a:solidFill>
              </a:rPr>
              <a:t>women between the ages 15 – 44 </a:t>
            </a:r>
            <a:r>
              <a:rPr lang="en-US" sz="1500" b="1" dirty="0" smtClean="0">
                <a:solidFill>
                  <a:srgbClr val="0000CC"/>
                </a:solidFill>
              </a:rPr>
              <a:t>(</a:t>
            </a:r>
            <a:r>
              <a:rPr lang="en-US" sz="1500" b="1" dirty="0">
                <a:solidFill>
                  <a:srgbClr val="0000CC"/>
                </a:solidFill>
              </a:rPr>
              <a:t>in years) worldwide, found the </a:t>
            </a:r>
            <a:r>
              <a:rPr lang="en-US" sz="1500" b="1" dirty="0" smtClean="0">
                <a:solidFill>
                  <a:srgbClr val="0000CC"/>
                </a:solidFill>
              </a:rPr>
              <a:t>following  figures </a:t>
            </a:r>
            <a:r>
              <a:rPr lang="en-US" sz="1500" b="1" dirty="0">
                <a:solidFill>
                  <a:srgbClr val="0000CC"/>
                </a:solidFill>
              </a:rPr>
              <a:t>(in %)</a:t>
            </a:r>
            <a:endParaRPr lang="en-US" sz="1500" dirty="0">
              <a:solidFill>
                <a:srgbClr val="0000C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30784"/>
              </p:ext>
            </p:extLst>
          </p:nvPr>
        </p:nvGraphicFramePr>
        <p:xfrm>
          <a:off x="621958" y="1221645"/>
          <a:ext cx="3797642" cy="180730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4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760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54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42779" y="1174750"/>
            <a:ext cx="3893765" cy="1911455"/>
            <a:chOff x="6245421" y="1480540"/>
            <a:chExt cx="3893765" cy="1911455"/>
          </a:xfrm>
        </p:grpSpPr>
        <p:sp>
          <p:nvSpPr>
            <p:cNvPr id="7" name="Rectangle 6"/>
            <p:cNvSpPr/>
            <p:nvPr/>
          </p:nvSpPr>
          <p:spPr>
            <a:xfrm>
              <a:off x="6245421" y="1570993"/>
              <a:ext cx="66569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Sr. No.</a:t>
              </a:r>
              <a:endParaRPr lang="en-US" sz="1300" dirty="0">
                <a:solidFill>
                  <a:srgbClr val="00B0F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2333" y="1570993"/>
              <a:ext cx="767267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Causes</a:t>
              </a:r>
              <a:endParaRPr lang="en-US" sz="1300" dirty="0">
                <a:solidFill>
                  <a:srgbClr val="00B0F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13474" y="1480540"/>
              <a:ext cx="122571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b="1" dirty="0">
                  <a:solidFill>
                    <a:prstClr val="black"/>
                  </a:solidFill>
                </a:rPr>
                <a:t>Female Fatality </a:t>
              </a:r>
              <a:endParaRPr lang="en-US" sz="1300" b="1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en-US" sz="1300" b="1" dirty="0" smtClean="0">
                  <a:solidFill>
                    <a:prstClr val="black"/>
                  </a:solidFill>
                </a:rPr>
                <a:t>rate </a:t>
              </a:r>
              <a:r>
                <a:rPr lang="en-US" sz="1300" b="1" dirty="0">
                  <a:solidFill>
                    <a:prstClr val="black"/>
                  </a:solidFill>
                </a:rPr>
                <a:t>(%)</a:t>
              </a:r>
              <a:endParaRPr lang="en-US" sz="1300" dirty="0">
                <a:solidFill>
                  <a:srgbClr val="00B0F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24944" y="1948815"/>
              <a:ext cx="235308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Reproductive health conditions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5521" y="1948815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1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33669" y="1948815"/>
              <a:ext cx="4844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31.8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26549" y="2186247"/>
              <a:ext cx="211923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Neuropsychiatric conditions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16407" y="2186247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2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33669" y="2186247"/>
              <a:ext cx="4844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25.4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47413" y="2402833"/>
              <a:ext cx="70243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Injuries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5521" y="2402833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3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33669" y="2402833"/>
              <a:ext cx="4844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12.4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34713" y="2625135"/>
              <a:ext cx="196297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Cardiovascular conditions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79355" y="2625135"/>
              <a:ext cx="39946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4.3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5521" y="2625135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4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47413" y="2875821"/>
              <a:ext cx="17414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Respiratory conditions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14237" y="2875821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5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79355" y="2875821"/>
              <a:ext cx="39946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4.1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56938" y="3099607"/>
              <a:ext cx="10813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prstClr val="black"/>
                  </a:solidFill>
                </a:rPr>
                <a:t>Other causes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14237" y="3099607"/>
              <a:ext cx="26962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6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33669" y="3099607"/>
              <a:ext cx="4844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 smtClean="0">
                  <a:solidFill>
                    <a:prstClr val="black"/>
                  </a:solidFill>
                </a:rPr>
                <a:t>22.0</a:t>
              </a:r>
              <a:endParaRPr lang="en-US" sz="1300" dirty="0">
                <a:solidFill>
                  <a:prstClr val="black"/>
                </a:solidFill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03201" y="3009900"/>
            <a:ext cx="4217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</a:rPr>
              <a:t>(ii</a:t>
            </a:r>
            <a:r>
              <a:rPr lang="en-US" sz="1400" b="1" dirty="0" smtClean="0">
                <a:solidFill>
                  <a:srgbClr val="0000CC"/>
                </a:solidFill>
              </a:rPr>
              <a:t>)  </a:t>
            </a:r>
            <a:r>
              <a:rPr lang="en-US" sz="1400" b="1" dirty="0">
                <a:solidFill>
                  <a:srgbClr val="0000CC"/>
                </a:solidFill>
              </a:rPr>
              <a:t>Which condition is the major cause of </a:t>
            </a:r>
            <a:r>
              <a:rPr lang="en-US" sz="1400" b="1" dirty="0" smtClean="0">
                <a:solidFill>
                  <a:srgbClr val="0000CC"/>
                </a:solidFill>
              </a:rPr>
              <a:t>women’s </a:t>
            </a:r>
            <a:r>
              <a:rPr lang="en-US" sz="1400" b="1" dirty="0">
                <a:solidFill>
                  <a:srgbClr val="0000CC"/>
                </a:solidFill>
              </a:rPr>
              <a:t>ill </a:t>
            </a:r>
            <a:r>
              <a:rPr lang="en-US" sz="1400" b="1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0000CC"/>
                </a:solidFill>
              </a:rPr>
              <a:t>        health </a:t>
            </a:r>
            <a:r>
              <a:rPr lang="en-US" sz="1400" b="1" dirty="0">
                <a:solidFill>
                  <a:srgbClr val="0000CC"/>
                </a:solidFill>
              </a:rPr>
              <a:t>and death worldwide?</a:t>
            </a:r>
            <a:endParaRPr lang="en-US" sz="1400" dirty="0">
              <a:solidFill>
                <a:srgbClr val="0000CC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968" y="3486150"/>
            <a:ext cx="417073" cy="23123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3400" y="3798153"/>
            <a:ext cx="424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(ii) </a:t>
            </a:r>
            <a:r>
              <a:rPr lang="en-US" sz="1600" b="1" dirty="0" smtClean="0">
                <a:solidFill>
                  <a:prstClr val="black"/>
                </a:solidFill>
              </a:rPr>
              <a:t> Reproductive </a:t>
            </a:r>
            <a:r>
              <a:rPr lang="en-US" sz="1600" b="1" dirty="0">
                <a:solidFill>
                  <a:prstClr val="black"/>
                </a:solidFill>
              </a:rPr>
              <a:t>health condition </a:t>
            </a:r>
            <a:r>
              <a:rPr lang="en-US" sz="1600" b="1" dirty="0" smtClean="0">
                <a:solidFill>
                  <a:prstClr val="black"/>
                </a:solidFill>
              </a:rPr>
              <a:t>is the </a:t>
            </a:r>
            <a:r>
              <a:rPr lang="en-US" sz="1600" b="1" dirty="0">
                <a:solidFill>
                  <a:prstClr val="black"/>
                </a:solidFill>
              </a:rPr>
              <a:t>major </a:t>
            </a:r>
            <a:r>
              <a:rPr lang="en-US" sz="1600" b="1" dirty="0" smtClean="0">
                <a:solidFill>
                  <a:prstClr val="black"/>
                </a:solidFill>
              </a:rPr>
              <a:t>  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       cause </a:t>
            </a:r>
            <a:r>
              <a:rPr lang="en-US" sz="1600" b="1" dirty="0">
                <a:solidFill>
                  <a:prstClr val="black"/>
                </a:solidFill>
              </a:rPr>
              <a:t>of women’s </a:t>
            </a:r>
            <a:r>
              <a:rPr lang="en-US" sz="1600" b="1" dirty="0" smtClean="0">
                <a:solidFill>
                  <a:prstClr val="black"/>
                </a:solidFill>
              </a:rPr>
              <a:t>ill health </a:t>
            </a:r>
            <a:r>
              <a:rPr lang="en-US" sz="1600" b="1" dirty="0">
                <a:solidFill>
                  <a:prstClr val="black"/>
                </a:solidFill>
              </a:rPr>
              <a:t>and </a:t>
            </a:r>
            <a:r>
              <a:rPr lang="en-US" sz="1600" b="1" dirty="0" smtClean="0">
                <a:solidFill>
                  <a:prstClr val="black"/>
                </a:solidFill>
              </a:rPr>
              <a:t>death          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       worldwide</a:t>
            </a:r>
            <a:r>
              <a:rPr lang="en-US" sz="1600" b="1" dirty="0">
                <a:solidFill>
                  <a:prstClr val="black"/>
                </a:solidFill>
              </a:rPr>
              <a:t>.</a:t>
            </a:r>
            <a:endParaRPr lang="en-US" sz="1600" b="1" dirty="0">
              <a:solidFill>
                <a:srgbClr val="00B0F0"/>
              </a:solidFill>
            </a:endParaRPr>
          </a:p>
        </p:txBody>
      </p:sp>
      <p:pic>
        <p:nvPicPr>
          <p:cNvPr id="88" name="Picture 2" descr="Z:\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169953"/>
            <a:ext cx="3771037" cy="35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Arrow Connector 88"/>
          <p:cNvCxnSpPr/>
          <p:nvPr/>
        </p:nvCxnSpPr>
        <p:spPr>
          <a:xfrm>
            <a:off x="5157469" y="1174750"/>
            <a:ext cx="0" cy="34425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913190" y="4306441"/>
            <a:ext cx="3615207" cy="571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 rot="16200000">
            <a:off x="4227074" y="2628923"/>
            <a:ext cx="1236236" cy="20984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Female fatality rate %</a:t>
            </a:r>
            <a:endParaRPr lang="en-US" sz="9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377694" y="1366549"/>
            <a:ext cx="1220206" cy="246221"/>
            <a:chOff x="3790956" y="787400"/>
            <a:chExt cx="1220206" cy="246221"/>
          </a:xfrm>
        </p:grpSpPr>
        <p:sp>
          <p:nvSpPr>
            <p:cNvPr id="96" name="Rectangle 95"/>
            <p:cNvSpPr/>
            <p:nvPr/>
          </p:nvSpPr>
          <p:spPr>
            <a:xfrm>
              <a:off x="3849816" y="791473"/>
              <a:ext cx="1059552" cy="224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790956" y="787400"/>
              <a:ext cx="1220206" cy="24622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Scale 1cm = 2 units </a:t>
              </a:r>
              <a:endParaRPr lang="en-US" sz="10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5316441" y="4311372"/>
            <a:ext cx="75212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Reproductive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health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conditions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943600" y="4293866"/>
            <a:ext cx="639727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 err="1" smtClean="0">
                <a:solidFill>
                  <a:prstClr val="black"/>
                </a:solidFill>
              </a:rPr>
              <a:t>Neuro</a:t>
            </a:r>
            <a:r>
              <a:rPr lang="en-US" sz="800" b="1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sz="800" b="1" dirty="0" smtClean="0">
                <a:solidFill>
                  <a:prstClr val="black"/>
                </a:solidFill>
              </a:rPr>
              <a:t>psychiatric</a:t>
            </a:r>
            <a:endParaRPr lang="en-US" sz="800" b="1" dirty="0">
              <a:solidFill>
                <a:prstClr val="black"/>
              </a:solidFill>
            </a:endParaRPr>
          </a:p>
          <a:p>
            <a:r>
              <a:rPr lang="en-US" sz="800" b="1" dirty="0">
                <a:solidFill>
                  <a:prstClr val="black"/>
                </a:solidFill>
              </a:rPr>
              <a:t>conditions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457645" y="4311785"/>
            <a:ext cx="525911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Injuries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902141" y="4263887"/>
            <a:ext cx="69121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 err="1" smtClean="0">
                <a:solidFill>
                  <a:prstClr val="black"/>
                </a:solidFill>
              </a:rPr>
              <a:t>Cardiovas</a:t>
            </a:r>
            <a:r>
              <a:rPr lang="en-US" sz="800" b="1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sz="800" b="1" dirty="0" err="1">
                <a:solidFill>
                  <a:prstClr val="black"/>
                </a:solidFill>
              </a:rPr>
              <a:t>cular</a:t>
            </a:r>
            <a:endParaRPr lang="en-US" sz="800" b="1" dirty="0">
              <a:solidFill>
                <a:prstClr val="black"/>
              </a:solidFill>
            </a:endParaRPr>
          </a:p>
          <a:p>
            <a:r>
              <a:rPr lang="en-US" sz="800" b="1" dirty="0">
                <a:solidFill>
                  <a:prstClr val="black"/>
                </a:solidFill>
              </a:rPr>
              <a:t>conditions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432266" y="4302979"/>
            <a:ext cx="687793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Respiratory</a:t>
            </a:r>
          </a:p>
          <a:p>
            <a:r>
              <a:rPr lang="en-US" sz="800" b="1" dirty="0" smtClean="0">
                <a:solidFill>
                  <a:prstClr val="black"/>
                </a:solidFill>
              </a:rPr>
              <a:t>conditions</a:t>
            </a:r>
            <a:endParaRPr lang="en-US" sz="8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042176" y="4302979"/>
            <a:ext cx="568424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Other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causes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522913" y="1395413"/>
            <a:ext cx="154695" cy="2908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46485" y="2000250"/>
            <a:ext cx="170165" cy="23047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591025" y="3187699"/>
            <a:ext cx="164026" cy="1115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129837" y="3919539"/>
            <a:ext cx="170165" cy="388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665352" y="3943350"/>
            <a:ext cx="170165" cy="363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205785" y="2281238"/>
            <a:ext cx="170165" cy="2021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70839" y="4515134"/>
            <a:ext cx="568424" cy="2308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Causes</a:t>
            </a:r>
            <a:endParaRPr lang="en-US" sz="9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15519" y="4265149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13420" y="4352151"/>
            <a:ext cx="381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2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65716" y="4413019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Y’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099050" y="1286539"/>
            <a:ext cx="38100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4801448" y="1255584"/>
            <a:ext cx="380152" cy="3007547"/>
            <a:chOff x="4801448" y="1064423"/>
            <a:chExt cx="380152" cy="3007547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100630" y="2475230"/>
              <a:ext cx="48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820924" y="2347912"/>
              <a:ext cx="360676" cy="2308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900" b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18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801448" y="1064423"/>
              <a:ext cx="380152" cy="3007547"/>
              <a:chOff x="4801448" y="1064423"/>
              <a:chExt cx="380152" cy="300754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4801448" y="1240801"/>
                <a:ext cx="380152" cy="2831169"/>
                <a:chOff x="4801448" y="1240801"/>
                <a:chExt cx="380152" cy="283116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4801448" y="2533001"/>
                  <a:ext cx="380152" cy="1538969"/>
                  <a:chOff x="4907842" y="3339472"/>
                  <a:chExt cx="380152" cy="784052"/>
                </a:xfrm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4916174" y="4005923"/>
                    <a:ext cx="360676" cy="117601"/>
                    <a:chOff x="2265049" y="3652748"/>
                    <a:chExt cx="360676" cy="117601"/>
                  </a:xfrm>
                </p:grpSpPr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>
                      <a:off x="2556247" y="3707259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2265049" y="3652748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4918899" y="3916146"/>
                    <a:ext cx="360676" cy="117601"/>
                    <a:chOff x="2276954" y="3752492"/>
                    <a:chExt cx="360676" cy="117601"/>
                  </a:xfrm>
                </p:grpSpPr>
                <p:cxnSp>
                  <p:nvCxnSpPr>
                    <p:cNvPr id="164" name="Straight Connector 163"/>
                    <p:cNvCxnSpPr/>
                    <p:nvPr/>
                  </p:nvCxnSpPr>
                  <p:spPr>
                    <a:xfrm>
                      <a:off x="2565771" y="3807005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2276954" y="3752492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4910651" y="3813025"/>
                    <a:ext cx="360676" cy="117601"/>
                    <a:chOff x="2259180" y="3835617"/>
                    <a:chExt cx="360676" cy="117601"/>
                  </a:xfrm>
                </p:grpSpPr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555553" y="3898626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2259180" y="3835617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4907842" y="3724469"/>
                    <a:ext cx="360676" cy="117601"/>
                    <a:chOff x="2253144" y="3918190"/>
                    <a:chExt cx="360676" cy="117601"/>
                  </a:xfrm>
                </p:grpSpPr>
                <p:cxnSp>
                  <p:nvCxnSpPr>
                    <p:cNvPr id="160" name="Straight Connector 159"/>
                    <p:cNvCxnSpPr/>
                    <p:nvPr/>
                  </p:nvCxnSpPr>
                  <p:spPr>
                    <a:xfrm>
                      <a:off x="2549104" y="3975132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2253144" y="3918190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4909589" y="3626120"/>
                    <a:ext cx="360676" cy="117601"/>
                    <a:chOff x="2265049" y="4000825"/>
                    <a:chExt cx="360676" cy="117601"/>
                  </a:xfrm>
                </p:grpSpPr>
                <p:cxnSp>
                  <p:nvCxnSpPr>
                    <p:cNvPr id="158" name="Straight Connector 157"/>
                    <p:cNvCxnSpPr/>
                    <p:nvPr/>
                  </p:nvCxnSpPr>
                  <p:spPr>
                    <a:xfrm>
                      <a:off x="2563363" y="4062694"/>
                      <a:ext cx="5297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2265049" y="4000825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4927318" y="3404336"/>
                    <a:ext cx="360676" cy="249283"/>
                    <a:chOff x="2269681" y="3957296"/>
                    <a:chExt cx="360676" cy="249283"/>
                  </a:xfrm>
                </p:grpSpPr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>
                      <a:off x="2551484" y="4147526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269681" y="4088978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p:txBody>
                </p: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>
                      <a:off x="2549387" y="3957296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4927318" y="3339472"/>
                    <a:ext cx="360676" cy="221618"/>
                    <a:chOff x="2271084" y="4080558"/>
                    <a:chExt cx="360676" cy="221618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550790" y="4243455"/>
                      <a:ext cx="5297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2271084" y="4184575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p:txBody>
                </p:sp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2271084" y="4080558"/>
                      <a:ext cx="360676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</a:t>
                      </a:r>
                    </a:p>
                  </p:txBody>
                </p:sp>
              </p:grp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4848945" y="2160590"/>
                  <a:ext cx="332655" cy="369332"/>
                  <a:chOff x="4898132" y="2165352"/>
                  <a:chExt cx="274920" cy="369332"/>
                </a:xfrm>
              </p:grpSpPr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4898132" y="2165352"/>
                    <a:ext cx="274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20</a:t>
                    </a: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4845839" y="1978807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22</a:t>
                    </a: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4833950" y="1804988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24</a:t>
                    </a: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4838696" y="1612119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26</a:t>
                    </a: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4832350" y="1435100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28</a:t>
                    </a: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4838704" y="1240801"/>
                  <a:ext cx="332655" cy="230832"/>
                  <a:chOff x="4887253" y="2165352"/>
                  <a:chExt cx="274920" cy="253915"/>
                </a:xfrm>
              </p:grpSpPr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5100630" y="2299020"/>
                    <a:ext cx="4815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4887253" y="2165352"/>
                    <a:ext cx="274920" cy="2539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900" b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30</a:t>
                    </a:r>
                  </a:p>
                </p:txBody>
              </p: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4839514" y="1064423"/>
                <a:ext cx="332660" cy="230832"/>
                <a:chOff x="4895730" y="2165358"/>
                <a:chExt cx="274920" cy="253915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100630" y="2291163"/>
                  <a:ext cx="4815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/>
                <p:cNvSpPr txBox="1"/>
                <p:nvPr/>
              </p:nvSpPr>
              <p:spPr>
                <a:xfrm>
                  <a:off x="4895730" y="2165358"/>
                  <a:ext cx="274920" cy="25391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900" b="1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110" name="Group 109"/>
          <p:cNvGrpSpPr/>
          <p:nvPr/>
        </p:nvGrpSpPr>
        <p:grpSpPr>
          <a:xfrm>
            <a:off x="2331812" y="2127853"/>
            <a:ext cx="2388795" cy="818085"/>
            <a:chOff x="2938970" y="1066374"/>
            <a:chExt cx="2171632" cy="1088872"/>
          </a:xfrm>
        </p:grpSpPr>
        <p:sp>
          <p:nvSpPr>
            <p:cNvPr id="111" name="Cloud 110"/>
            <p:cNvSpPr/>
            <p:nvPr/>
          </p:nvSpPr>
          <p:spPr>
            <a:xfrm>
              <a:off x="2938970" y="1066374"/>
              <a:ext cx="2167502" cy="1088872"/>
            </a:xfrm>
            <a:prstGeom prst="cloud">
              <a:avLst/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95916" y="1280825"/>
              <a:ext cx="2014686" cy="614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look for the biggest Bar 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2209800" y="2504261"/>
            <a:ext cx="2627675" cy="989883"/>
            <a:chOff x="2938970" y="1066374"/>
            <a:chExt cx="2171632" cy="1088872"/>
          </a:xfrm>
        </p:grpSpPr>
        <p:sp>
          <p:nvSpPr>
            <p:cNvPr id="169" name="Cloud 168"/>
            <p:cNvSpPr/>
            <p:nvPr/>
          </p:nvSpPr>
          <p:spPr>
            <a:xfrm>
              <a:off x="2938970" y="1066374"/>
              <a:ext cx="2167502" cy="1088872"/>
            </a:xfrm>
            <a:prstGeom prst="cloud">
              <a:avLst/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095916" y="1280825"/>
              <a:ext cx="2014686" cy="8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observe that the bar for</a:t>
              </a:r>
            </a:p>
            <a:p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Reproductive health condition is the biggest 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5525110" y="1393109"/>
            <a:ext cx="154695" cy="2908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 build="allAtOnce"/>
      <p:bldP spid="1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5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725" y="569651"/>
            <a:ext cx="7658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The following data on the number of girls to the nearest ten per thousand boys </a:t>
            </a:r>
            <a:r>
              <a:rPr lang="en-US" sz="1600" b="1" dirty="0" smtClean="0">
                <a:solidFill>
                  <a:srgbClr val="0000FF"/>
                </a:solidFill>
              </a:rPr>
              <a:t>in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6117" y="784294"/>
            <a:ext cx="4210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different sections of the society is given below :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24970"/>
              </p:ext>
            </p:extLst>
          </p:nvPr>
        </p:nvGraphicFramePr>
        <p:xfrm>
          <a:off x="595643" y="1101030"/>
          <a:ext cx="3442957" cy="2004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1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442003" y="3097394"/>
            <a:ext cx="42682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</a:rPr>
              <a:t>(i) Represent the information above by a bar graph.</a:t>
            </a:r>
            <a:endParaRPr lang="en-US" sz="1500" dirty="0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039" y="3337630"/>
            <a:ext cx="3993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 smtClean="0">
                <a:solidFill>
                  <a:prstClr val="black"/>
                </a:solidFill>
              </a:rPr>
              <a:t> On the X- axis we put different sections of the society </a:t>
            </a:r>
          </a:p>
          <a:p>
            <a:pPr algn="just"/>
            <a:r>
              <a:rPr lang="en-US" sz="1500" dirty="0" smtClean="0">
                <a:solidFill>
                  <a:prstClr val="black"/>
                </a:solidFill>
              </a:rPr>
              <a:t>And on Y –axis we put no. of girls per thousand boys </a:t>
            </a:r>
            <a:endParaRPr lang="en-US" sz="1500" b="1" dirty="0">
              <a:solidFill>
                <a:srgbClr val="0070C0"/>
              </a:solidFill>
              <a:ea typeface="Cambria Math" pitchFamily="18" charset="0"/>
            </a:endParaRPr>
          </a:p>
          <a:p>
            <a:pPr algn="just"/>
            <a:endParaRPr lang="en-US" sz="1500" b="1" dirty="0">
              <a:solidFill>
                <a:srgbClr val="0070C0"/>
              </a:solidFill>
              <a:ea typeface="Cambria Math" pitchFamily="18" charset="0"/>
            </a:endParaRPr>
          </a:p>
          <a:p>
            <a:pPr algn="just"/>
            <a:endParaRPr lang="en-US" sz="15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pic>
        <p:nvPicPr>
          <p:cNvPr id="81" name="Picture 2" descr="Z:\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169953"/>
            <a:ext cx="3771037" cy="35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/>
          <p:cNvCxnSpPr/>
          <p:nvPr/>
        </p:nvCxnSpPr>
        <p:spPr>
          <a:xfrm>
            <a:off x="5155902" y="1169953"/>
            <a:ext cx="1567" cy="3447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913190" y="4141471"/>
            <a:ext cx="3615207" cy="571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7239000" y="1201579"/>
            <a:ext cx="1282058" cy="246221"/>
            <a:chOff x="3728462" y="787400"/>
            <a:chExt cx="1282058" cy="246221"/>
          </a:xfrm>
        </p:grpSpPr>
        <p:sp>
          <p:nvSpPr>
            <p:cNvPr id="108" name="Rectangle 107"/>
            <p:cNvSpPr/>
            <p:nvPr/>
          </p:nvSpPr>
          <p:spPr>
            <a:xfrm>
              <a:off x="3728462" y="791473"/>
              <a:ext cx="1282058" cy="224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28462" y="787400"/>
              <a:ext cx="1146468" cy="24622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Scale 1cm = </a:t>
              </a:r>
              <a:r>
                <a:rPr lang="en-US" sz="1000" b="1" dirty="0">
                  <a:solidFill>
                    <a:prstClr val="black"/>
                  </a:solidFill>
                </a:rPr>
                <a:t>5</a:t>
              </a:r>
              <a:r>
                <a:rPr lang="en-US" sz="1000" b="1" dirty="0" smtClean="0">
                  <a:solidFill>
                    <a:prstClr val="black"/>
                  </a:solidFill>
                </a:rPr>
                <a:t> girls</a:t>
              </a:r>
              <a:endParaRPr lang="en-US" sz="10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 rot="16200000">
            <a:off x="5159693" y="4284720"/>
            <a:ext cx="51428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Scheduled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Caste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rot="16200000">
            <a:off x="5454873" y="4216406"/>
            <a:ext cx="63972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Scheduled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Tribe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 rot="16200000">
            <a:off x="5840396" y="4124778"/>
            <a:ext cx="52591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Non SC/ST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 rot="16200000">
            <a:off x="6180020" y="4192767"/>
            <a:ext cx="6912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Backward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districts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 rot="16200000">
            <a:off x="6547600" y="4191000"/>
            <a:ext cx="625266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Non-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backward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districts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rot="16200000">
            <a:off x="6980790" y="4211218"/>
            <a:ext cx="427065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Rural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42841" y="2487867"/>
            <a:ext cx="154695" cy="1650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04840" y="1362548"/>
            <a:ext cx="154695" cy="27775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055524" y="3222122"/>
            <a:ext cx="164027" cy="9211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410490" y="2112436"/>
            <a:ext cx="170165" cy="2027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67715" y="3222122"/>
            <a:ext cx="170165" cy="917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126471" y="2853459"/>
            <a:ext cx="170165" cy="1281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4090424" y="2646507"/>
            <a:ext cx="1494320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Number of girls (per thousand)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485265" y="3588387"/>
            <a:ext cx="170165" cy="546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7319580" y="4203694"/>
            <a:ext cx="469772" cy="1737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Urban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6318739" y="3274962"/>
            <a:ext cx="1480433" cy="676104"/>
            <a:chOff x="3352375" y="889031"/>
            <a:chExt cx="1480433" cy="1088870"/>
          </a:xfrm>
        </p:grpSpPr>
        <p:sp>
          <p:nvSpPr>
            <p:cNvPr id="130" name="Cloud Callout 129"/>
            <p:cNvSpPr/>
            <p:nvPr/>
          </p:nvSpPr>
          <p:spPr>
            <a:xfrm>
              <a:off x="3352375" y="889031"/>
              <a:ext cx="1480433" cy="1088870"/>
            </a:xfrm>
            <a:prstGeom prst="cloudCallout">
              <a:avLst>
                <a:gd name="adj1" fmla="val -8881"/>
                <a:gd name="adj2" fmla="val 73952"/>
              </a:avLst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487303" y="1010011"/>
              <a:ext cx="1250962" cy="74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Mark </a:t>
              </a:r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Sections </a:t>
              </a:r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on X- axis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7048500" y="4493286"/>
            <a:ext cx="687793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Sections</a:t>
            </a:r>
            <a:endParaRPr lang="en-US" sz="10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609233" y="1841174"/>
            <a:ext cx="2388795" cy="818085"/>
            <a:chOff x="2938970" y="1066374"/>
            <a:chExt cx="2171632" cy="1088872"/>
          </a:xfrm>
        </p:grpSpPr>
        <p:sp>
          <p:nvSpPr>
            <p:cNvPr id="134" name="Cloud 133"/>
            <p:cNvSpPr/>
            <p:nvPr/>
          </p:nvSpPr>
          <p:spPr>
            <a:xfrm>
              <a:off x="2938970" y="1066374"/>
              <a:ext cx="2167502" cy="1088872"/>
            </a:xfrm>
            <a:prstGeom prst="cloud">
              <a:avLst/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095916" y="1280825"/>
              <a:ext cx="2014686" cy="614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Scale on </a:t>
              </a:r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Y-axis scale will be </a:t>
              </a:r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 </a:t>
              </a:r>
              <a:r>
                <a:rPr lang="en-US" sz="12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cm = 5</a:t>
              </a:r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girls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817804" y="1907477"/>
            <a:ext cx="1970456" cy="743714"/>
            <a:chOff x="3429192" y="957575"/>
            <a:chExt cx="1345848" cy="989882"/>
          </a:xfrm>
        </p:grpSpPr>
        <p:sp>
          <p:nvSpPr>
            <p:cNvPr id="137" name="Cloud Callout 136"/>
            <p:cNvSpPr/>
            <p:nvPr/>
          </p:nvSpPr>
          <p:spPr>
            <a:xfrm>
              <a:off x="3429192" y="957575"/>
              <a:ext cx="1345848" cy="989882"/>
            </a:xfrm>
            <a:prstGeom prst="cloudCallout">
              <a:avLst>
                <a:gd name="adj1" fmla="val -81890"/>
                <a:gd name="adj2" fmla="val 25245"/>
              </a:avLst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468253" y="1201371"/>
              <a:ext cx="1250962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No. of girls on Y-axis 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4915519" y="4149090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313420" y="4202430"/>
            <a:ext cx="381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2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865716" y="4413019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Y’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837738" y="1100132"/>
            <a:ext cx="38100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49800" y="1254020"/>
            <a:ext cx="430029" cy="2825471"/>
            <a:chOff x="4749800" y="1254020"/>
            <a:chExt cx="430029" cy="2825471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5102928" y="1745756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098560" y="1542071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749800" y="1254020"/>
              <a:ext cx="430029" cy="2825471"/>
              <a:chOff x="4751118" y="1254020"/>
              <a:chExt cx="430029" cy="282547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751118" y="1919896"/>
                <a:ext cx="427616" cy="2159595"/>
                <a:chOff x="4748828" y="1805584"/>
                <a:chExt cx="427616" cy="215959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748828" y="2631428"/>
                  <a:ext cx="422317" cy="1333751"/>
                  <a:chOff x="4855222" y="3348703"/>
                  <a:chExt cx="422317" cy="679526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4905067" y="3910628"/>
                    <a:ext cx="368641" cy="117601"/>
                    <a:chOff x="2253942" y="3557453"/>
                    <a:chExt cx="368641" cy="117601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>
                      <a:off x="2556247" y="3618873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2253942" y="3557453"/>
                      <a:ext cx="368641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900</a:t>
                      </a:r>
                    </a:p>
                  </p:txBody>
                </p: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4871379" y="3813224"/>
                    <a:ext cx="396744" cy="109763"/>
                    <a:chOff x="2229434" y="3649570"/>
                    <a:chExt cx="396744" cy="109763"/>
                  </a:xfrm>
                </p:grpSpPr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>
                      <a:off x="2565771" y="3709139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229434" y="3649570"/>
                      <a:ext cx="396744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905</a:t>
                      </a:r>
                    </a:p>
                  </p:txBody>
                </p: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4907628" y="3726481"/>
                    <a:ext cx="368927" cy="109763"/>
                    <a:chOff x="2256157" y="3749073"/>
                    <a:chExt cx="368927" cy="109763"/>
                  </a:xfrm>
                </p:grpSpPr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>
                      <a:off x="2555553" y="3800611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2256157" y="3749073"/>
                      <a:ext cx="368927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910</a:t>
                      </a:r>
                    </a:p>
                  </p:txBody>
                </p: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4870543" y="3626991"/>
                    <a:ext cx="401700" cy="109763"/>
                    <a:chOff x="2215845" y="3820712"/>
                    <a:chExt cx="401700" cy="109763"/>
                  </a:xfrm>
                </p:grpSpPr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549104" y="3874649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215845" y="3820712"/>
                      <a:ext cx="401700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915</a:t>
                      </a:r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4870543" y="3536531"/>
                    <a:ext cx="406072" cy="109763"/>
                    <a:chOff x="2226003" y="3911236"/>
                    <a:chExt cx="406072" cy="109763"/>
                  </a:xfrm>
                </p:grpSpPr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2563363" y="3962196"/>
                      <a:ext cx="5297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2226003" y="3911236"/>
                      <a:ext cx="406072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920</a:t>
                      </a:r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4855222" y="3441180"/>
                    <a:ext cx="421272" cy="109763"/>
                    <a:chOff x="2197585" y="3994140"/>
                    <a:chExt cx="421272" cy="109763"/>
                  </a:xfrm>
                </p:grpSpPr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>
                      <a:off x="2551484" y="4048845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2197585" y="3994140"/>
                      <a:ext cx="421272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925</a:t>
                      </a:r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4880795" y="3348703"/>
                    <a:ext cx="396744" cy="109763"/>
                    <a:chOff x="2224561" y="4089789"/>
                    <a:chExt cx="396744" cy="109763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538885" y="4145935"/>
                      <a:ext cx="5297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2224561" y="4089789"/>
                      <a:ext cx="396744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930</a:t>
                      </a:r>
                    </a:p>
                  </p:txBody>
                </p:sp>
              </p:grpSp>
            </p:grpSp>
            <p:sp>
              <p:nvSpPr>
                <p:cNvPr id="122" name="TextBox 121"/>
                <p:cNvSpPr txBox="1"/>
                <p:nvPr/>
              </p:nvSpPr>
              <p:spPr>
                <a:xfrm>
                  <a:off x="4779700" y="2444550"/>
                  <a:ext cx="396744" cy="21544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800" b="1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935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774938" y="2265833"/>
                  <a:ext cx="396744" cy="21544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800" b="1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940</a:t>
                  </a:r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095557" y="2368937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105400" y="2553078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5093059" y="2184160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5105400" y="1986911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095814" y="1805584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4782006" y="2190750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945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784403" y="1993111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950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777228" y="1809402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955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777228" y="1637228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960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772860" y="1433543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965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777228" y="1254020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970</a:t>
                </a:r>
              </a:p>
            </p:txBody>
          </p:sp>
        </p:grpSp>
        <p:cxnSp>
          <p:nvCxnSpPr>
            <p:cNvPr id="166" name="Straight Connector 165"/>
            <p:cNvCxnSpPr/>
            <p:nvPr/>
          </p:nvCxnSpPr>
          <p:spPr>
            <a:xfrm>
              <a:off x="5102928" y="1362548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078772" y="3418636"/>
            <a:ext cx="2884945" cy="899894"/>
            <a:chOff x="3429192" y="957575"/>
            <a:chExt cx="1345848" cy="989882"/>
          </a:xfrm>
        </p:grpSpPr>
        <p:sp>
          <p:nvSpPr>
            <p:cNvPr id="149" name="Cloud Callout 148"/>
            <p:cNvSpPr/>
            <p:nvPr/>
          </p:nvSpPr>
          <p:spPr>
            <a:xfrm>
              <a:off x="3429192" y="957575"/>
              <a:ext cx="1345848" cy="989882"/>
            </a:xfrm>
            <a:prstGeom prst="cloudCallout">
              <a:avLst>
                <a:gd name="adj1" fmla="val 37009"/>
                <a:gd name="adj2" fmla="val -89954"/>
              </a:avLst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468253" y="1201371"/>
              <a:ext cx="1250962" cy="587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start Y-axis from 900 With the scale of 1 cm. = 5 girls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67" name="Straight Connector 166"/>
          <p:cNvCxnSpPr/>
          <p:nvPr/>
        </p:nvCxnSpPr>
        <p:spPr>
          <a:xfrm flipH="1">
            <a:off x="5171383" y="2486032"/>
            <a:ext cx="167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 flipV="1">
            <a:off x="5160169" y="1366838"/>
            <a:ext cx="540875" cy="6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6117" y="1600200"/>
            <a:ext cx="3168348" cy="24986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656117" y="1829896"/>
            <a:ext cx="3168348" cy="20650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9861" y="1076325"/>
            <a:ext cx="3748816" cy="2079367"/>
            <a:chOff x="589861" y="1076325"/>
            <a:chExt cx="3748816" cy="2079367"/>
          </a:xfrm>
        </p:grpSpPr>
        <p:sp>
          <p:nvSpPr>
            <p:cNvPr id="28" name="Rectangle 27"/>
            <p:cNvSpPr/>
            <p:nvPr/>
          </p:nvSpPr>
          <p:spPr>
            <a:xfrm>
              <a:off x="1123416" y="1189910"/>
              <a:ext cx="8958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Section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27937" y="1076325"/>
              <a:ext cx="211074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Number of girls per thousand boys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9861" y="1981408"/>
              <a:ext cx="1043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Non SC / 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69033" y="1958548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920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9861" y="2189321"/>
              <a:ext cx="1545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Backward districts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69033" y="2189321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950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9861" y="2404769"/>
              <a:ext cx="1906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Non-backward districts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69033" y="2404769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920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9861" y="2637631"/>
              <a:ext cx="5750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Rural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69033" y="2622391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930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89861" y="2847915"/>
              <a:ext cx="6463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Urban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69033" y="2821781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9861" y="1544895"/>
              <a:ext cx="17289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Scheduled Caste (SC)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69033" y="1544895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940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7481" y="1763236"/>
              <a:ext cx="16917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</a:rPr>
                <a:t>Scheduled Tribe (ST)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69033" y="1747996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970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9" name="Rectangular Callout 138"/>
          <p:cNvSpPr/>
          <p:nvPr/>
        </p:nvSpPr>
        <p:spPr>
          <a:xfrm>
            <a:off x="2594284" y="1795092"/>
            <a:ext cx="1887375" cy="1220905"/>
          </a:xfrm>
          <a:prstGeom prst="wedgeRectCallout">
            <a:avLst>
              <a:gd name="adj1" fmla="val 87568"/>
              <a:gd name="adj2" fmla="val -34614"/>
            </a:avLst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514600" y="1912101"/>
            <a:ext cx="74273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1cm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15588" y="1740072"/>
            <a:ext cx="2863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36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582612" y="2362108"/>
            <a:ext cx="165445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400" b="1" dirty="0" smtClean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1cm  = 5 girls</a:t>
            </a:r>
          </a:p>
        </p:txBody>
      </p:sp>
      <p:pic>
        <p:nvPicPr>
          <p:cNvPr id="140" name="Picture 139" descr="D:\data\Backgroun\Images\graph.jpg"/>
          <p:cNvPicPr>
            <a:picLocks noChangeArrowheads="1"/>
          </p:cNvPicPr>
          <p:nvPr/>
        </p:nvPicPr>
        <p:blipFill rotWithShape="1">
          <a:blip r:embed="rId3" cstate="print"/>
          <a:srcRect l="4972" t="34659" r="89767" b="61408"/>
          <a:stretch/>
        </p:blipFill>
        <p:spPr bwMode="auto">
          <a:xfrm>
            <a:off x="3387514" y="1889082"/>
            <a:ext cx="436951" cy="436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144" name="Group 143"/>
          <p:cNvGrpSpPr/>
          <p:nvPr/>
        </p:nvGrpSpPr>
        <p:grpSpPr>
          <a:xfrm>
            <a:off x="1122964" y="3485633"/>
            <a:ext cx="2622677" cy="1088871"/>
            <a:chOff x="3429192" y="957575"/>
            <a:chExt cx="1345848" cy="989882"/>
          </a:xfrm>
        </p:grpSpPr>
        <p:sp>
          <p:nvSpPr>
            <p:cNvPr id="145" name="Cloud Callout 144"/>
            <p:cNvSpPr/>
            <p:nvPr/>
          </p:nvSpPr>
          <p:spPr>
            <a:xfrm>
              <a:off x="3429192" y="957575"/>
              <a:ext cx="1345848" cy="989882"/>
            </a:xfrm>
            <a:prstGeom prst="cloudCallout">
              <a:avLst>
                <a:gd name="adj1" fmla="val 51313"/>
                <a:gd name="adj2" fmla="val -61962"/>
              </a:avLst>
            </a:prstGeom>
            <a:solidFill>
              <a:srgbClr val="0020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468253" y="1201371"/>
              <a:ext cx="1250962" cy="587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 we observe the entire range of data is between  </a:t>
              </a:r>
            </a:p>
            <a:p>
              <a:pPr algn="ctr"/>
              <a:r>
                <a:rPr lang="en-US" sz="12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910 &amp; 970</a:t>
              </a:r>
              <a:endParaRPr lang="en-US" sz="12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1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0" grpId="0"/>
      <p:bldP spid="27" grpId="0" build="p"/>
      <p:bldP spid="110" grpId="0"/>
      <p:bldP spid="111" grpId="0"/>
      <p:bldP spid="112" grpId="0"/>
      <p:bldP spid="113" grpId="0"/>
      <p:bldP spid="114" grpId="0"/>
      <p:bldP spid="115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6" grpId="0"/>
      <p:bldP spid="127" grpId="0" animBg="1"/>
      <p:bldP spid="128" grpId="0"/>
      <p:bldP spid="132" grpId="0"/>
      <p:bldP spid="123" grpId="0"/>
      <p:bldP spid="152" grpId="0"/>
      <p:bldP spid="153" grpId="0"/>
      <p:bldP spid="154" grpId="0"/>
      <p:bldP spid="9" grpId="0" animBg="1"/>
      <p:bldP spid="9" grpId="1" animBg="1"/>
      <p:bldP spid="169" grpId="0" animBg="1"/>
      <p:bldP spid="169" grpId="1" animBg="1"/>
      <p:bldP spid="139" grpId="0" animBg="1"/>
      <p:bldP spid="139" grpId="1" animBg="1"/>
      <p:bldP spid="141" grpId="0"/>
      <p:bldP spid="141" grpId="1"/>
      <p:bldP spid="142" grpId="0"/>
      <p:bldP spid="142" grpId="1"/>
      <p:bldP spid="143" grpId="0"/>
      <p:bldP spid="14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279" y="262305"/>
            <a:ext cx="7658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</a:t>
            </a:r>
            <a:r>
              <a:rPr lang="en-US" sz="1600" b="1" dirty="0">
                <a:solidFill>
                  <a:srgbClr val="0000FF"/>
                </a:solidFill>
              </a:rPr>
              <a:t>The following data on the number of girls to the nearest ten per thousand </a:t>
            </a:r>
            <a:r>
              <a:rPr lang="en-US" sz="1600" b="1" dirty="0" smtClean="0">
                <a:solidFill>
                  <a:srgbClr val="0000FF"/>
                </a:solidFill>
              </a:rPr>
              <a:t>boys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671" y="476948"/>
            <a:ext cx="5226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In different sections of the society is given below :</a:t>
            </a:r>
            <a:endParaRPr 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11596"/>
              </p:ext>
            </p:extLst>
          </p:nvPr>
        </p:nvGraphicFramePr>
        <p:xfrm>
          <a:off x="595643" y="807955"/>
          <a:ext cx="3442957" cy="2004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1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23416" y="896835"/>
            <a:ext cx="895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Section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7937" y="783250"/>
            <a:ext cx="2110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Number of girls per thousand boys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61" y="1251820"/>
            <a:ext cx="172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Scheduled Caste (SC)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9033" y="1251820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940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81" y="1470161"/>
            <a:ext cx="1691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Scheduled Tribe (ST)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69033" y="145492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970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9861" y="1688333"/>
            <a:ext cx="1043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Non SC / 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69033" y="166547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920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861" y="1896246"/>
            <a:ext cx="154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Backward districts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9033" y="1896246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950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861" y="2111694"/>
            <a:ext cx="190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Non-backward districts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69033" y="2111694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920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9861" y="2344556"/>
            <a:ext cx="57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Rural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69033" y="2329316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930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9861" y="2554840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Urban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69033" y="2528706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910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959" y="2790809"/>
            <a:ext cx="4074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(ii) Write two conclusions you can arrive </a:t>
            </a:r>
            <a:r>
              <a:rPr lang="en-US" sz="1600" b="1" dirty="0" smtClean="0">
                <a:solidFill>
                  <a:srgbClr val="0000FF"/>
                </a:solidFill>
              </a:rPr>
              <a:t>at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from the </a:t>
            </a:r>
            <a:r>
              <a:rPr lang="en-US" sz="1600" b="1" dirty="0" smtClean="0">
                <a:solidFill>
                  <a:srgbClr val="0000FF"/>
                </a:solidFill>
              </a:rPr>
              <a:t>graph with </a:t>
            </a:r>
            <a:r>
              <a:rPr lang="en-US" sz="1600" b="1" dirty="0">
                <a:solidFill>
                  <a:srgbClr val="0000FF"/>
                </a:solidFill>
              </a:rPr>
              <a:t>justification.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0836" y="3286859"/>
            <a:ext cx="4321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From</a:t>
            </a:r>
            <a:r>
              <a:rPr lang="en-US" sz="1600" dirty="0">
                <a:solidFill>
                  <a:prstClr val="black"/>
                </a:solidFill>
              </a:rPr>
              <a:t>, the graph we </a:t>
            </a:r>
            <a:r>
              <a:rPr lang="en-US" sz="1600" dirty="0" smtClean="0">
                <a:solidFill>
                  <a:prstClr val="black"/>
                </a:solidFill>
              </a:rPr>
              <a:t>find that </a:t>
            </a:r>
            <a:r>
              <a:rPr lang="en-US" sz="1600" dirty="0">
                <a:solidFill>
                  <a:prstClr val="black"/>
                </a:solidFill>
              </a:rPr>
              <a:t>the number of </a:t>
            </a:r>
            <a:r>
              <a:rPr lang="en-US" sz="1600" dirty="0" smtClean="0">
                <a:solidFill>
                  <a:prstClr val="black"/>
                </a:solidFill>
              </a:rPr>
              <a:t>  girls </a:t>
            </a:r>
            <a:r>
              <a:rPr lang="en-US" sz="1600" dirty="0">
                <a:solidFill>
                  <a:prstClr val="black"/>
                </a:solidFill>
              </a:rPr>
              <a:t>to </a:t>
            </a:r>
            <a:r>
              <a:rPr lang="en-US" sz="1600" dirty="0" smtClean="0">
                <a:solidFill>
                  <a:prstClr val="black"/>
                </a:solidFill>
              </a:rPr>
              <a:t>the nearest </a:t>
            </a:r>
            <a:r>
              <a:rPr lang="en-US" sz="1600" dirty="0">
                <a:solidFill>
                  <a:prstClr val="black"/>
                </a:solidFill>
              </a:rPr>
              <a:t>ten per </a:t>
            </a:r>
            <a:r>
              <a:rPr lang="en-US" sz="1600" dirty="0" smtClean="0">
                <a:solidFill>
                  <a:prstClr val="black"/>
                </a:solidFill>
              </a:rPr>
              <a:t>thousand boys </a:t>
            </a:r>
            <a:r>
              <a:rPr lang="en-US" sz="1600" dirty="0">
                <a:solidFill>
                  <a:prstClr val="black"/>
                </a:solidFill>
              </a:rPr>
              <a:t>are maximum in </a:t>
            </a:r>
            <a:r>
              <a:rPr lang="en-US" sz="1600" dirty="0" smtClean="0">
                <a:solidFill>
                  <a:prstClr val="black"/>
                </a:solidFill>
              </a:rPr>
              <a:t>scheduled tribes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pic>
        <p:nvPicPr>
          <p:cNvPr id="78" name="Picture 2" descr="Z:\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169953"/>
            <a:ext cx="3771037" cy="35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Arrow Connector 78"/>
          <p:cNvCxnSpPr/>
          <p:nvPr/>
        </p:nvCxnSpPr>
        <p:spPr>
          <a:xfrm>
            <a:off x="5155902" y="1169953"/>
            <a:ext cx="1567" cy="3447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913190" y="4141471"/>
            <a:ext cx="3615207" cy="571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9000" y="1201579"/>
            <a:ext cx="1282058" cy="246221"/>
            <a:chOff x="3728462" y="787400"/>
            <a:chExt cx="1282058" cy="246221"/>
          </a:xfrm>
        </p:grpSpPr>
        <p:sp>
          <p:nvSpPr>
            <p:cNvPr id="82" name="Rectangle 81"/>
            <p:cNvSpPr/>
            <p:nvPr/>
          </p:nvSpPr>
          <p:spPr>
            <a:xfrm>
              <a:off x="3728462" y="791473"/>
              <a:ext cx="1282058" cy="224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28462" y="787400"/>
              <a:ext cx="1212191" cy="24622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Scale 1cm = 10 girls</a:t>
              </a:r>
              <a:endParaRPr lang="en-US" sz="1000" cap="all" dirty="0">
                <a:ln w="9000" cmpd="sng">
                  <a:noFill/>
                  <a:prstDash val="solid"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 rot="16200000">
            <a:off x="5159693" y="4284720"/>
            <a:ext cx="51428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Scheduled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Caste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5454873" y="4216406"/>
            <a:ext cx="63972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Scheduled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Tribe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5840396" y="4124778"/>
            <a:ext cx="525911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Non SC/ST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6180020" y="4192767"/>
            <a:ext cx="691215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Backward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districts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547600" y="4191000"/>
            <a:ext cx="625266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Non-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backward</a:t>
            </a:r>
          </a:p>
          <a:p>
            <a:r>
              <a:rPr lang="en-US" sz="800" b="1" dirty="0">
                <a:solidFill>
                  <a:prstClr val="black"/>
                </a:solidFill>
              </a:rPr>
              <a:t>districts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 rot="16200000">
            <a:off x="6980790" y="4211218"/>
            <a:ext cx="427065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Rural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42841" y="2487867"/>
            <a:ext cx="154695" cy="1650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055524" y="3222122"/>
            <a:ext cx="164027" cy="9211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10490" y="2112436"/>
            <a:ext cx="170165" cy="2027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767715" y="3222122"/>
            <a:ext cx="170165" cy="917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26471" y="2853459"/>
            <a:ext cx="170165" cy="1281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 rot="16200000">
            <a:off x="4090424" y="2646507"/>
            <a:ext cx="1494320" cy="21544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Number of girls (per thousand)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485265" y="3588387"/>
            <a:ext cx="170165" cy="546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 rot="16200000">
            <a:off x="7319580" y="4203694"/>
            <a:ext cx="469772" cy="1737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</a:rPr>
              <a:t>Urban</a:t>
            </a:r>
            <a:endParaRPr lang="en-US" sz="800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48500" y="4493286"/>
            <a:ext cx="687793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</a:rPr>
              <a:t>Sections</a:t>
            </a:r>
            <a:endParaRPr lang="en-US" sz="1000" b="1" cap="all" dirty="0">
              <a:ln w="9000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15519" y="4149090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X’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313420" y="4202430"/>
            <a:ext cx="3810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2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865716" y="4413019"/>
            <a:ext cx="346364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Y’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837738" y="1100132"/>
            <a:ext cx="38100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ctr"/>
            <a:r>
              <a:rPr lang="en-US" sz="1100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749800" y="1254020"/>
            <a:ext cx="430029" cy="2825471"/>
            <a:chOff x="4749800" y="1254020"/>
            <a:chExt cx="430029" cy="282547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102928" y="1745756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098560" y="1542071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4749800" y="1254020"/>
              <a:ext cx="430029" cy="2825471"/>
              <a:chOff x="4751118" y="1254020"/>
              <a:chExt cx="430029" cy="2825471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4751118" y="1919896"/>
                <a:ext cx="427616" cy="2159595"/>
                <a:chOff x="4748828" y="1805584"/>
                <a:chExt cx="427616" cy="2159595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4748828" y="2631428"/>
                  <a:ext cx="422317" cy="1333751"/>
                  <a:chOff x="4855222" y="3348703"/>
                  <a:chExt cx="422317" cy="679526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905067" y="3910628"/>
                    <a:ext cx="368641" cy="117601"/>
                    <a:chOff x="2253942" y="3557453"/>
                    <a:chExt cx="368641" cy="117601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556247" y="3618873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2253942" y="3557453"/>
                      <a:ext cx="368641" cy="1176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900</a:t>
                      </a:r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4871379" y="3813224"/>
                    <a:ext cx="396744" cy="109763"/>
                    <a:chOff x="2229434" y="3649570"/>
                    <a:chExt cx="396744" cy="109763"/>
                  </a:xfrm>
                </p:grpSpPr>
                <p:cxnSp>
                  <p:nvCxnSpPr>
                    <p:cNvPr id="150" name="Straight Connector 149"/>
                    <p:cNvCxnSpPr/>
                    <p:nvPr/>
                  </p:nvCxnSpPr>
                  <p:spPr>
                    <a:xfrm>
                      <a:off x="2565771" y="3709139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2229434" y="3649570"/>
                      <a:ext cx="396744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905</a:t>
                      </a:r>
                    </a:p>
                  </p:txBody>
                </p: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4907628" y="3726481"/>
                    <a:ext cx="368927" cy="109763"/>
                    <a:chOff x="2256157" y="3749073"/>
                    <a:chExt cx="368927" cy="109763"/>
                  </a:xfrm>
                </p:grpSpPr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2555553" y="3800611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2256157" y="3749073"/>
                      <a:ext cx="368927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910</a:t>
                      </a:r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4870543" y="3626991"/>
                    <a:ext cx="401700" cy="109763"/>
                    <a:chOff x="2215845" y="3820712"/>
                    <a:chExt cx="401700" cy="109763"/>
                  </a:xfrm>
                </p:grpSpPr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549104" y="3874649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2215845" y="3820712"/>
                      <a:ext cx="401700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915</a:t>
                      </a: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4870543" y="3536531"/>
                    <a:ext cx="406072" cy="109763"/>
                    <a:chOff x="2226003" y="3911236"/>
                    <a:chExt cx="406072" cy="109763"/>
                  </a:xfrm>
                </p:grpSpPr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>
                      <a:off x="2563363" y="3962196"/>
                      <a:ext cx="5297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2226003" y="3911236"/>
                      <a:ext cx="406072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920</a:t>
                      </a:r>
                    </a:p>
                  </p:txBody>
                </p:sp>
              </p:grp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4855222" y="3441180"/>
                    <a:ext cx="421272" cy="109763"/>
                    <a:chOff x="2197585" y="3994140"/>
                    <a:chExt cx="421272" cy="109763"/>
                  </a:xfrm>
                </p:grpSpPr>
                <p:cxnSp>
                  <p:nvCxnSpPr>
                    <p:cNvPr id="142" name="Straight Connector 141"/>
                    <p:cNvCxnSpPr/>
                    <p:nvPr/>
                  </p:nvCxnSpPr>
                  <p:spPr>
                    <a:xfrm>
                      <a:off x="2551484" y="4048845"/>
                      <a:ext cx="48158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2197585" y="3994140"/>
                      <a:ext cx="421272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925</a:t>
                      </a:r>
                    </a:p>
                  </p:txBody>
                </p: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4880795" y="3348703"/>
                    <a:ext cx="396744" cy="109763"/>
                    <a:chOff x="2224561" y="4089789"/>
                    <a:chExt cx="396744" cy="109763"/>
                  </a:xfrm>
                </p:grpSpPr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538885" y="4145935"/>
                      <a:ext cx="5297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2224561" y="4089789"/>
                      <a:ext cx="396744" cy="109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930</a:t>
                      </a:r>
                    </a:p>
                  </p:txBody>
                </p:sp>
              </p:grpSp>
            </p:grpSp>
            <p:sp>
              <p:nvSpPr>
                <p:cNvPr id="126" name="TextBox 125"/>
                <p:cNvSpPr txBox="1"/>
                <p:nvPr/>
              </p:nvSpPr>
              <p:spPr>
                <a:xfrm>
                  <a:off x="4779700" y="2444550"/>
                  <a:ext cx="396744" cy="21544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800" b="1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935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774938" y="2265833"/>
                  <a:ext cx="396744" cy="21544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800" b="1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940</a:t>
                  </a:r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095557" y="2368937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105400" y="2553078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5093059" y="2184160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105400" y="1986911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095814" y="1805584"/>
                  <a:ext cx="529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/>
              <p:cNvSpPr txBox="1"/>
              <p:nvPr/>
            </p:nvSpPr>
            <p:spPr>
              <a:xfrm>
                <a:off x="4782006" y="2190750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945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784403" y="1993111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950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777228" y="1809402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955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777228" y="1637228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960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772860" y="1433543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965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777228" y="1254020"/>
                <a:ext cx="396744" cy="2154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800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970</a:t>
                </a:r>
              </a:p>
            </p:txBody>
          </p:sp>
        </p:grpSp>
        <p:cxnSp>
          <p:nvCxnSpPr>
            <p:cNvPr id="117" name="Straight Connector 116"/>
            <p:cNvCxnSpPr/>
            <p:nvPr/>
          </p:nvCxnSpPr>
          <p:spPr>
            <a:xfrm>
              <a:off x="5102928" y="1362548"/>
              <a:ext cx="529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545124" y="4042998"/>
            <a:ext cx="3480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they </a:t>
            </a:r>
            <a:r>
              <a:rPr lang="en-US" sz="1600" dirty="0">
                <a:solidFill>
                  <a:prstClr val="black"/>
                </a:solidFill>
              </a:rPr>
              <a:t>are minimum in urban.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4785" y="4289181"/>
            <a:ext cx="4211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They are same for Non SC/ST and </a:t>
            </a:r>
            <a:r>
              <a:rPr lang="en-US" sz="1600" dirty="0" smtClean="0">
                <a:solidFill>
                  <a:prstClr val="black"/>
                </a:solidFill>
              </a:rPr>
              <a:t>Non backwards </a:t>
            </a:r>
            <a:r>
              <a:rPr lang="en-US" sz="1600" dirty="0">
                <a:solidFill>
                  <a:prstClr val="black"/>
                </a:solidFill>
              </a:rPr>
              <a:t>district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493202" y="3588388"/>
            <a:ext cx="163166" cy="550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055994" y="3230880"/>
            <a:ext cx="167640" cy="912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771252" y="3222625"/>
            <a:ext cx="167640" cy="912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 flipV="1">
            <a:off x="5160169" y="1366838"/>
            <a:ext cx="540875" cy="68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5153025" y="3595629"/>
            <a:ext cx="2322032" cy="482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162550" y="3224288"/>
            <a:ext cx="1608702" cy="786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702151" y="1369183"/>
            <a:ext cx="154695" cy="2770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05474" y="1368348"/>
            <a:ext cx="154695" cy="2770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1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allAtOnce"/>
      <p:bldP spid="99" grpId="0" build="allAtOnce"/>
      <p:bldP spid="100" grpId="0" build="allAtOnce"/>
      <p:bldP spid="103" grpId="0" animBg="1"/>
      <p:bldP spid="104" grpId="0" animBg="1"/>
      <p:bldP spid="105" grpId="0" animBg="1"/>
      <p:bldP spid="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213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668715" y="2964568"/>
            <a:ext cx="4608513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AutoNum type="romanLcParenBoth" startAt="2"/>
            </a:pPr>
            <a:r>
              <a:rPr lang="en-US" sz="1600" b="1" dirty="0" smtClean="0">
                <a:solidFill>
                  <a:prstClr val="black"/>
                </a:solidFill>
              </a:rPr>
              <a:t>The </a:t>
            </a:r>
            <a:r>
              <a:rPr lang="en-US" sz="1600" b="1" dirty="0">
                <a:solidFill>
                  <a:prstClr val="black"/>
                </a:solidFill>
              </a:rPr>
              <a:t>concentration of </a:t>
            </a:r>
            <a:r>
              <a:rPr lang="en-US" sz="1600" b="1" dirty="0" err="1">
                <a:solidFill>
                  <a:prstClr val="black"/>
                </a:solidFill>
              </a:rPr>
              <a:t>sulphur</a:t>
            </a:r>
            <a:r>
              <a:rPr lang="en-US" sz="1600" b="1" dirty="0">
                <a:solidFill>
                  <a:prstClr val="black"/>
                </a:solidFill>
              </a:rPr>
              <a:t> dioxide was more </a:t>
            </a:r>
            <a:endParaRPr lang="en-US" sz="1600" b="1" dirty="0" smtClean="0">
              <a:solidFill>
                <a:prstClr val="black"/>
              </a:solidFill>
            </a:endParaRPr>
          </a:p>
          <a:p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        than </a:t>
            </a:r>
            <a:r>
              <a:rPr lang="en-US" sz="1600" b="1" dirty="0">
                <a:solidFill>
                  <a:prstClr val="black"/>
                </a:solidFill>
              </a:rPr>
              <a:t>0.11 ppm for 8 days. 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1136060" y="2171616"/>
            <a:ext cx="4164634" cy="508626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1344" y="419211"/>
            <a:ext cx="7771874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Q.]   A </a:t>
            </a:r>
            <a:r>
              <a:rPr lang="en-US" sz="1600" b="1" dirty="0">
                <a:solidFill>
                  <a:srgbClr val="0000CC"/>
                </a:solidFill>
              </a:rPr>
              <a:t>study was conducted to find out the concentration of </a:t>
            </a:r>
            <a:r>
              <a:rPr lang="en-US" sz="1600" b="1" dirty="0" err="1">
                <a:solidFill>
                  <a:srgbClr val="0000CC"/>
                </a:solidFill>
              </a:rPr>
              <a:t>sulphur</a:t>
            </a:r>
            <a:r>
              <a:rPr lang="en-US" sz="1600" b="1" dirty="0">
                <a:solidFill>
                  <a:srgbClr val="0000CC"/>
                </a:solidFill>
              </a:rPr>
              <a:t> dioxide in the air </a:t>
            </a:r>
            <a:r>
              <a:rPr lang="en-US" sz="1600" b="1" dirty="0" smtClean="0">
                <a:solidFill>
                  <a:srgbClr val="0000CC"/>
                </a:solidFill>
              </a:rPr>
              <a:t>in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        parts </a:t>
            </a:r>
            <a:r>
              <a:rPr lang="en-US" sz="1600" b="1" dirty="0">
                <a:solidFill>
                  <a:srgbClr val="0000CC"/>
                </a:solidFill>
              </a:rPr>
              <a:t>per million (ppm) of a certain city. The data obtained for 30 days is as follows :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5188" y="1383010"/>
            <a:ext cx="5054891" cy="1322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AutoNum type="romanLcParenBoth"/>
            </a:pPr>
            <a:r>
              <a:rPr lang="en-US" sz="1600" b="1" dirty="0" smtClean="0">
                <a:solidFill>
                  <a:srgbClr val="0000CC"/>
                </a:solidFill>
              </a:rPr>
              <a:t>Make </a:t>
            </a:r>
            <a:r>
              <a:rPr lang="en-US" sz="1600" b="1" dirty="0">
                <a:solidFill>
                  <a:srgbClr val="0000CC"/>
                </a:solidFill>
              </a:rPr>
              <a:t>a grouped frequency distribution table for </a:t>
            </a:r>
            <a:r>
              <a:rPr lang="en-US" sz="1600" b="1" dirty="0" smtClean="0">
                <a:solidFill>
                  <a:srgbClr val="0000CC"/>
                </a:solidFill>
              </a:rPr>
              <a:t>this  </a:t>
            </a:r>
            <a:r>
              <a:rPr lang="en-US" sz="1600" b="1" dirty="0">
                <a:solidFill>
                  <a:srgbClr val="0000CC"/>
                </a:solidFill>
              </a:rPr>
              <a:t>data with class intervals as 0.00 – 0.04, 0.04 – 0.08, and </a:t>
            </a:r>
            <a:r>
              <a:rPr lang="en-US" sz="1600" b="1" dirty="0" smtClean="0">
                <a:solidFill>
                  <a:srgbClr val="0000CC"/>
                </a:solidFill>
              </a:rPr>
              <a:t> so </a:t>
            </a:r>
            <a:r>
              <a:rPr lang="en-US" sz="1600" b="1" dirty="0">
                <a:solidFill>
                  <a:srgbClr val="0000CC"/>
                </a:solidFill>
              </a:rPr>
              <a:t>on.</a:t>
            </a:r>
          </a:p>
          <a:p>
            <a:pPr marL="400050" indent="-400050">
              <a:buFontTx/>
              <a:buAutoNum type="romanLcParenBoth" startAt="2"/>
            </a:pPr>
            <a:r>
              <a:rPr lang="en-US" sz="1600" b="1" dirty="0" smtClean="0">
                <a:solidFill>
                  <a:srgbClr val="0000CC"/>
                </a:solidFill>
              </a:rPr>
              <a:t>For </a:t>
            </a:r>
            <a:r>
              <a:rPr lang="en-US" sz="1600" b="1" dirty="0">
                <a:solidFill>
                  <a:srgbClr val="0000CC"/>
                </a:solidFill>
              </a:rPr>
              <a:t>how many days, was the concentration of </a:t>
            </a:r>
            <a:endParaRPr lang="en-US" sz="1600" b="1" dirty="0" smtClean="0">
              <a:solidFill>
                <a:srgbClr val="0000CC"/>
              </a:solidFill>
            </a:endParaRP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     </a:t>
            </a:r>
            <a:r>
              <a:rPr lang="en-US" sz="1600" b="1" dirty="0" err="1" smtClean="0">
                <a:solidFill>
                  <a:srgbClr val="0000CC"/>
                </a:solidFill>
              </a:rPr>
              <a:t>sulphur</a:t>
            </a:r>
            <a:r>
              <a:rPr lang="en-US" sz="1600" b="1" dirty="0" smtClean="0">
                <a:solidFill>
                  <a:srgbClr val="0000CC"/>
                </a:solidFill>
              </a:rPr>
              <a:t> dioxide </a:t>
            </a:r>
            <a:r>
              <a:rPr lang="en-US" sz="1600" b="1" dirty="0">
                <a:solidFill>
                  <a:srgbClr val="0000CC"/>
                </a:solidFill>
              </a:rPr>
              <a:t>more than 0.11 parts per million?</a:t>
            </a:r>
            <a:endParaRPr lang="en-IN" sz="1600" b="1" dirty="0" smtClean="0">
              <a:solidFill>
                <a:srgbClr val="0000CC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2511" y="2438121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6850" y="2743807"/>
            <a:ext cx="4344863" cy="80581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1550" b="1" dirty="0">
                <a:solidFill>
                  <a:prstClr val="white"/>
                </a:solidFill>
              </a:rPr>
              <a:t>The minimum and maximum of concentration of </a:t>
            </a:r>
          </a:p>
          <a:p>
            <a:r>
              <a:rPr lang="en-US" sz="1550" b="1" dirty="0" err="1">
                <a:solidFill>
                  <a:prstClr val="white"/>
                </a:solidFill>
              </a:rPr>
              <a:t>sulphur</a:t>
            </a:r>
            <a:r>
              <a:rPr lang="en-US" sz="1550" b="1" dirty="0">
                <a:solidFill>
                  <a:prstClr val="white"/>
                </a:solidFill>
              </a:rPr>
              <a:t> dioxide in the air in parts per million </a:t>
            </a:r>
            <a:r>
              <a:rPr lang="en-US" sz="1550" b="1" dirty="0" smtClean="0">
                <a:solidFill>
                  <a:prstClr val="white"/>
                </a:solidFill>
              </a:rPr>
              <a:t>are </a:t>
            </a:r>
            <a:endParaRPr lang="en-US" sz="1550" b="1" dirty="0">
              <a:solidFill>
                <a:prstClr val="white"/>
              </a:solidFill>
            </a:endParaRPr>
          </a:p>
          <a:p>
            <a:r>
              <a:rPr lang="en-US" sz="1550" b="1" dirty="0">
                <a:solidFill>
                  <a:prstClr val="white"/>
                </a:solidFill>
              </a:rPr>
              <a:t>0.01 and 0.22 respectively.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797" y="3559593"/>
            <a:ext cx="4660268" cy="5736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1550" b="1" dirty="0">
                <a:solidFill>
                  <a:prstClr val="white"/>
                </a:solidFill>
              </a:rPr>
              <a:t>It is given that 0.00 – 0.04 is one of the class intervals </a:t>
            </a:r>
          </a:p>
          <a:p>
            <a:r>
              <a:rPr lang="en-US" sz="1550" b="1" dirty="0">
                <a:solidFill>
                  <a:prstClr val="white"/>
                </a:solidFill>
              </a:rPr>
              <a:t>and the class size is </a:t>
            </a:r>
            <a:r>
              <a:rPr lang="en-US" sz="1550" b="1" dirty="0" smtClean="0">
                <a:solidFill>
                  <a:prstClr val="white"/>
                </a:solidFill>
              </a:rPr>
              <a:t>the same.</a:t>
            </a:r>
            <a:endParaRPr lang="en-US" sz="155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5" y="4156101"/>
            <a:ext cx="4752528" cy="56886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1550" b="1" dirty="0">
                <a:solidFill>
                  <a:prstClr val="white"/>
                </a:solidFill>
              </a:rPr>
              <a:t>So, the classes of equal size are 0.00 – 0.04, 0.04 – 0.08, ...., 0.20 – 0.24.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99916"/>
              </p:ext>
            </p:extLst>
          </p:nvPr>
        </p:nvGraphicFramePr>
        <p:xfrm>
          <a:off x="5334154" y="2055320"/>
          <a:ext cx="3291840" cy="255845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996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83935" y="1992958"/>
            <a:ext cx="1443859" cy="73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Concentration </a:t>
            </a:r>
            <a:r>
              <a:rPr lang="en-US" sz="1400" b="1" dirty="0">
                <a:solidFill>
                  <a:prstClr val="black"/>
                </a:solidFill>
              </a:rPr>
              <a:t>of </a:t>
            </a:r>
            <a:r>
              <a:rPr lang="en-US" sz="1400" b="1" dirty="0" err="1">
                <a:solidFill>
                  <a:prstClr val="black"/>
                </a:solidFill>
              </a:rPr>
              <a:t>Sulphur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dioxide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prstClr val="black"/>
                </a:solidFill>
              </a:rPr>
              <a:t>(in ppm)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2864" y="2080350"/>
            <a:ext cx="1250545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Tally marks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7575" y="2079368"/>
            <a:ext cx="1037686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Frequency 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5284" y="3775555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0.16 – 0.20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2536" y="2638038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0.00 – 0.04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2536" y="2955392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0.04 – 0.08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45284" y="3223802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0.08 – 0.12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45284" y="3507715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0.12 – 0.16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45284" y="4039837"/>
            <a:ext cx="115214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prstClr val="black"/>
                </a:solidFill>
              </a:rPr>
              <a:t>0.20 – 0.24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77539" y="2638151"/>
            <a:ext cx="404998" cy="33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77539" y="2955505"/>
            <a:ext cx="404998" cy="33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9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60287" y="3223915"/>
            <a:ext cx="404998" cy="33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9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70119" y="4314778"/>
            <a:ext cx="78693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Total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60287" y="4341532"/>
            <a:ext cx="404998" cy="33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30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8087545" y="3522243"/>
            <a:ext cx="359750" cy="847100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060287" y="3507828"/>
            <a:ext cx="404998" cy="33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2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60287" y="3775668"/>
            <a:ext cx="404998" cy="33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60287" y="4039950"/>
            <a:ext cx="404998" cy="33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2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790919" y="982868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 flipH="1">
            <a:off x="853462" y="998169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>
            <a:off x="7019439" y="280623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1251805" y="984310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 flipH="1">
            <a:off x="1314351" y="999611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>
            <a:off x="7013679" y="3372608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" name="Rounded Rectangle 248"/>
          <p:cNvSpPr/>
          <p:nvPr/>
        </p:nvSpPr>
        <p:spPr>
          <a:xfrm>
            <a:off x="1709102" y="974439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 flipH="1">
            <a:off x="1771650" y="989740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5400000">
            <a:off x="7084427" y="3372608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Rounded Rectangle 251"/>
          <p:cNvSpPr/>
          <p:nvPr/>
        </p:nvSpPr>
        <p:spPr>
          <a:xfrm>
            <a:off x="2144225" y="984310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 flipH="1">
            <a:off x="2206754" y="999611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5400000">
            <a:off x="7159034" y="3372608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2627486" y="977492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2690039" y="992793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5400000">
            <a:off x="7011881" y="310675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Rounded Rectangle 257"/>
          <p:cNvSpPr/>
          <p:nvPr/>
        </p:nvSpPr>
        <p:spPr>
          <a:xfrm>
            <a:off x="3069414" y="980545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 flipH="1">
            <a:off x="3131967" y="995846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>
            <a:off x="7018395" y="393543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Rounded Rectangle 260"/>
          <p:cNvSpPr/>
          <p:nvPr/>
        </p:nvSpPr>
        <p:spPr>
          <a:xfrm>
            <a:off x="3529793" y="981257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2" name="Straight Connector 261"/>
          <p:cNvCxnSpPr/>
          <p:nvPr/>
        </p:nvCxnSpPr>
        <p:spPr>
          <a:xfrm flipH="1">
            <a:off x="3592322" y="996557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5400000">
            <a:off x="7084622" y="393543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>
            <a:off x="3985070" y="981257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 flipH="1">
            <a:off x="4047599" y="996557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5400000">
            <a:off x="7085934" y="310675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Rounded Rectangle 266"/>
          <p:cNvSpPr/>
          <p:nvPr/>
        </p:nvSpPr>
        <p:spPr>
          <a:xfrm>
            <a:off x="4436631" y="988489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499164" y="1003790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rot="5400000">
            <a:off x="7086734" y="280623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0" name="Rounded Rectangle 269"/>
          <p:cNvSpPr/>
          <p:nvPr/>
        </p:nvSpPr>
        <p:spPr>
          <a:xfrm>
            <a:off x="4893856" y="977492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 flipH="1">
            <a:off x="4956407" y="992793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7160008" y="310675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5343636" y="984310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H="1">
            <a:off x="5406170" y="999611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5400000">
            <a:off x="7155279" y="393543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Rounded Rectangle 275"/>
          <p:cNvSpPr/>
          <p:nvPr/>
        </p:nvSpPr>
        <p:spPr>
          <a:xfrm>
            <a:off x="5799217" y="977492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5861746" y="992793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rot="5400000">
            <a:off x="7010967" y="4204415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Rounded Rectangle 278"/>
          <p:cNvSpPr/>
          <p:nvPr/>
        </p:nvSpPr>
        <p:spPr>
          <a:xfrm>
            <a:off x="6259273" y="983252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 flipH="1">
            <a:off x="6321802" y="998553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5400000">
            <a:off x="7215575" y="3372608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Rounded Rectangle 281"/>
          <p:cNvSpPr/>
          <p:nvPr/>
        </p:nvSpPr>
        <p:spPr>
          <a:xfrm>
            <a:off x="6725432" y="979487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 flipH="1">
            <a:off x="6787970" y="994788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7114155" y="3285107"/>
            <a:ext cx="191255" cy="186881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Rounded Rectangle 284"/>
          <p:cNvSpPr/>
          <p:nvPr/>
        </p:nvSpPr>
        <p:spPr>
          <a:xfrm>
            <a:off x="7174884" y="990070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 flipH="1">
            <a:off x="7237434" y="1005370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rot="5400000">
            <a:off x="7023204" y="3652055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789712" y="1221298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 flipH="1">
            <a:off x="852250" y="1236599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7093943" y="3652055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1" name="Rounded Rectangle 290"/>
          <p:cNvSpPr/>
          <p:nvPr/>
        </p:nvSpPr>
        <p:spPr>
          <a:xfrm>
            <a:off x="1235114" y="1221298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 flipH="1">
            <a:off x="1297647" y="1236599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5400000">
            <a:off x="7078530" y="4204415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Rounded Rectangle 296"/>
          <p:cNvSpPr/>
          <p:nvPr/>
        </p:nvSpPr>
        <p:spPr>
          <a:xfrm>
            <a:off x="1711878" y="1219529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8" name="Straight Connector 297"/>
          <p:cNvCxnSpPr/>
          <p:nvPr/>
        </p:nvCxnSpPr>
        <p:spPr>
          <a:xfrm flipH="1">
            <a:off x="1774407" y="1234830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rot="5400000">
            <a:off x="7234073" y="310675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" name="Rounded Rectangle 299"/>
          <p:cNvSpPr/>
          <p:nvPr/>
        </p:nvSpPr>
        <p:spPr>
          <a:xfrm>
            <a:off x="2157870" y="1224352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 flipH="1">
            <a:off x="2220402" y="1239652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5400000">
            <a:off x="7327679" y="3372608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3" name="Rounded Rectangle 302"/>
          <p:cNvSpPr/>
          <p:nvPr/>
        </p:nvSpPr>
        <p:spPr>
          <a:xfrm>
            <a:off x="2616164" y="1215928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 flipH="1">
            <a:off x="2678712" y="1231229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5400000">
            <a:off x="7154029" y="280623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6" name="Rounded Rectangle 305"/>
          <p:cNvSpPr/>
          <p:nvPr/>
        </p:nvSpPr>
        <p:spPr>
          <a:xfrm>
            <a:off x="3066777" y="1213506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 flipH="1">
            <a:off x="3129309" y="1228806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>
            <a:off x="7393916" y="3372608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9" name="Rounded Rectangle 308"/>
          <p:cNvSpPr/>
          <p:nvPr/>
        </p:nvSpPr>
        <p:spPr>
          <a:xfrm>
            <a:off x="3518892" y="1226347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3581431" y="1241647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7112371" y="3020779"/>
            <a:ext cx="191255" cy="186881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ounded Rectangle 311"/>
          <p:cNvSpPr/>
          <p:nvPr/>
        </p:nvSpPr>
        <p:spPr>
          <a:xfrm>
            <a:off x="3989137" y="1231169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H="1">
            <a:off x="4051666" y="1246470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5400000">
            <a:off x="7464564" y="3372608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4434814" y="1230111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6" name="Straight Connector 315"/>
          <p:cNvCxnSpPr/>
          <p:nvPr/>
        </p:nvCxnSpPr>
        <p:spPr>
          <a:xfrm flipH="1">
            <a:off x="4497362" y="1245412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>
            <a:off x="7222843" y="393543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4887336" y="1217534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9" name="Straight Connector 318"/>
          <p:cNvCxnSpPr/>
          <p:nvPr/>
        </p:nvCxnSpPr>
        <p:spPr>
          <a:xfrm flipH="1">
            <a:off x="4949882" y="1232835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>
            <a:off x="7532127" y="3372608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1" name="Rounded Rectangle 320"/>
          <p:cNvSpPr/>
          <p:nvPr/>
        </p:nvSpPr>
        <p:spPr>
          <a:xfrm>
            <a:off x="5346378" y="1222582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 flipH="1">
            <a:off x="5408927" y="1237883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>
            <a:off x="7335422" y="310675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ounded Rectangle 323"/>
          <p:cNvSpPr/>
          <p:nvPr/>
        </p:nvSpPr>
        <p:spPr>
          <a:xfrm>
            <a:off x="5802973" y="1242960"/>
            <a:ext cx="442939" cy="186018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5" name="Straight Connector 324"/>
          <p:cNvCxnSpPr/>
          <p:nvPr/>
        </p:nvCxnSpPr>
        <p:spPr>
          <a:xfrm flipH="1">
            <a:off x="5865514" y="1255732"/>
            <a:ext cx="321150" cy="1588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rot="5400000">
            <a:off x="7409487" y="310675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6259273" y="1226347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 flipH="1">
            <a:off x="6321802" y="1241647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5400000">
            <a:off x="7483561" y="310675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0" name="Rounded Rectangle 329"/>
          <p:cNvSpPr/>
          <p:nvPr/>
        </p:nvSpPr>
        <p:spPr>
          <a:xfrm>
            <a:off x="6732254" y="1224546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 flipH="1">
            <a:off x="6794794" y="1239847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rot="5400000">
            <a:off x="7221331" y="280623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7202198" y="1226347"/>
            <a:ext cx="442939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 flipH="1">
            <a:off x="7264730" y="1241647"/>
            <a:ext cx="321150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7557625" y="3106750"/>
            <a:ext cx="176327" cy="13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8856" y="914109"/>
            <a:ext cx="6996187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</a:rPr>
              <a:t>0.03  0.08  0.08  0.09  0.04  0.17  0.16  0.05  0.02  0.06  0.18  0.20  0.11  0.08  0.12</a:t>
            </a:r>
          </a:p>
          <a:p>
            <a:r>
              <a:rPr lang="pt-BR" sz="1600" b="1" dirty="0" smtClean="0">
                <a:solidFill>
                  <a:srgbClr val="C00000"/>
                </a:solidFill>
              </a:rPr>
              <a:t>0.13  0.22  0.07  0.08  0.01  0.10  0.06  0.09  0.18  0.11  0.07  0.05  0.07  0.01</a:t>
            </a:r>
            <a:r>
              <a:rPr lang="pt-BR" sz="1600" b="1" dirty="0">
                <a:solidFill>
                  <a:srgbClr val="C00000"/>
                </a:solidFill>
              </a:rPr>
              <a:t>	</a:t>
            </a:r>
            <a:r>
              <a:rPr lang="pt-BR" sz="1600" b="1" dirty="0" smtClean="0">
                <a:solidFill>
                  <a:srgbClr val="C00000"/>
                </a:solidFill>
              </a:rPr>
              <a:t>0.04</a:t>
            </a:r>
            <a:endParaRPr lang="en-IN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00"/>
                            </p:stCondLst>
                            <p:childTnLst>
                              <p:par>
                                <p:cTn id="474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00"/>
                            </p:stCondLst>
                            <p:childTnLst>
                              <p:par>
                                <p:cTn id="498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"/>
                            </p:stCondLst>
                            <p:childTnLst>
                              <p:par>
                                <p:cTn id="522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00"/>
                            </p:stCondLst>
                            <p:childTnLst>
                              <p:par>
                                <p:cTn id="546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500"/>
                            </p:stCondLst>
                            <p:childTnLst>
                              <p:par>
                                <p:cTn id="64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00"/>
                            </p:stCondLst>
                            <p:childTnLst>
                              <p:par>
                                <p:cTn id="66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00"/>
                            </p:stCondLst>
                            <p:childTnLst>
                              <p:par>
                                <p:cTn id="68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00"/>
                            </p:stCondLst>
                            <p:childTnLst>
                              <p:par>
                                <p:cTn id="71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1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00"/>
                            </p:stCondLst>
                            <p:childTnLst>
                              <p:par>
                                <p:cTn id="7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0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500"/>
                            </p:stCondLst>
                            <p:childTnLst>
                              <p:par>
                                <p:cTn id="76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2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3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4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5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00"/>
                            </p:stCondLst>
                            <p:childTnLst>
                              <p:par>
                                <p:cTn id="78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6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9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500"/>
                            </p:stCondLst>
                            <p:childTnLst>
                              <p:par>
                                <p:cTn id="832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5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6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93" grpId="0" animBg="1"/>
      <p:bldP spid="193" grpId="1" animBg="1"/>
      <p:bldP spid="57" grpId="0" animBg="1"/>
      <p:bldP spid="58" grpId="0" animBg="1"/>
      <p:bldP spid="58" grpId="1" animBg="1"/>
      <p:bldP spid="8" grpId="0" animBg="1"/>
      <p:bldP spid="8" grpId="1" animBg="1"/>
      <p:bldP spid="9" grpId="0" animBg="1"/>
      <p:bldP spid="9" grpId="1" animBg="1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24" grpId="0" build="allAtOnce"/>
      <p:bldP spid="51" grpId="0"/>
      <p:bldP spid="53" grpId="0"/>
      <p:bldP spid="54" grpId="0"/>
      <p:bldP spid="61" grpId="0"/>
      <p:bldP spid="62" grpId="0"/>
      <p:bldP spid="194" grpId="0" animBg="1"/>
      <p:bldP spid="194" grpId="1" animBg="1"/>
      <p:bldP spid="55" grpId="0"/>
      <p:bldP spid="59" grpId="0"/>
      <p:bldP spid="60" grpId="0"/>
      <p:bldP spid="243" grpId="0" animBg="1"/>
      <p:bldP spid="243" grpId="1" animBg="1"/>
      <p:bldP spid="246" grpId="0" animBg="1"/>
      <p:bldP spid="246" grpId="1" animBg="1"/>
      <p:bldP spid="249" grpId="0" animBg="1"/>
      <p:bldP spid="249" grpId="1" animBg="1"/>
      <p:bldP spid="252" grpId="0" animBg="1"/>
      <p:bldP spid="252" grpId="1" animBg="1"/>
      <p:bldP spid="255" grpId="0" animBg="1"/>
      <p:bldP spid="255" grpId="1" animBg="1"/>
      <p:bldP spid="258" grpId="0" animBg="1"/>
      <p:bldP spid="258" grpId="1" animBg="1"/>
      <p:bldP spid="261" grpId="0" animBg="1"/>
      <p:bldP spid="261" grpId="1" animBg="1"/>
      <p:bldP spid="264" grpId="0" animBg="1"/>
      <p:bldP spid="264" grpId="1" animBg="1"/>
      <p:bldP spid="267" grpId="0" animBg="1"/>
      <p:bldP spid="267" grpId="1" animBg="1"/>
      <p:bldP spid="270" grpId="0" animBg="1"/>
      <p:bldP spid="270" grpId="1" animBg="1"/>
      <p:bldP spid="273" grpId="0" animBg="1"/>
      <p:bldP spid="273" grpId="1" animBg="1"/>
      <p:bldP spid="276" grpId="0" animBg="1"/>
      <p:bldP spid="276" grpId="1" animBg="1"/>
      <p:bldP spid="279" grpId="0" animBg="1"/>
      <p:bldP spid="279" grpId="1" animBg="1"/>
      <p:bldP spid="282" grpId="0" animBg="1"/>
      <p:bldP spid="282" grpId="1" animBg="1"/>
      <p:bldP spid="285" grpId="0" animBg="1"/>
      <p:bldP spid="285" grpId="1" animBg="1"/>
      <p:bldP spid="288" grpId="0" animBg="1"/>
      <p:bldP spid="288" grpId="1" animBg="1"/>
      <p:bldP spid="291" grpId="0" animBg="1"/>
      <p:bldP spid="291" grpId="1" animBg="1"/>
      <p:bldP spid="297" grpId="0" animBg="1"/>
      <p:bldP spid="297" grpId="1" animBg="1"/>
      <p:bldP spid="300" grpId="0" animBg="1"/>
      <p:bldP spid="300" grpId="1" animBg="1"/>
      <p:bldP spid="303" grpId="0" animBg="1"/>
      <p:bldP spid="303" grpId="1" animBg="1"/>
      <p:bldP spid="306" grpId="0" animBg="1"/>
      <p:bldP spid="306" grpId="1" animBg="1"/>
      <p:bldP spid="309" grpId="0" animBg="1"/>
      <p:bldP spid="309" grpId="1" animBg="1"/>
      <p:bldP spid="312" grpId="0" animBg="1"/>
      <p:bldP spid="312" grpId="1" animBg="1"/>
      <p:bldP spid="315" grpId="0" animBg="1"/>
      <p:bldP spid="315" grpId="1" animBg="1"/>
      <p:bldP spid="318" grpId="0" animBg="1"/>
      <p:bldP spid="318" grpId="1" animBg="1"/>
      <p:bldP spid="321" grpId="0" animBg="1"/>
      <p:bldP spid="321" grpId="1" animBg="1"/>
      <p:bldP spid="324" grpId="0" animBg="1"/>
      <p:bldP spid="324" grpId="1" animBg="1"/>
      <p:bldP spid="327" grpId="0" animBg="1"/>
      <p:bldP spid="327" grpId="1" animBg="1"/>
      <p:bldP spid="330" grpId="0" animBg="1"/>
      <p:bldP spid="330" grpId="1" animBg="1"/>
      <p:bldP spid="333" grpId="0" animBg="1"/>
      <p:bldP spid="33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09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69115"/>
              </p:ext>
            </p:extLst>
          </p:nvPr>
        </p:nvGraphicFramePr>
        <p:xfrm>
          <a:off x="5456255" y="1417779"/>
          <a:ext cx="3200400" cy="22181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76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9" name="Rounded Rectangle 328"/>
          <p:cNvSpPr/>
          <p:nvPr/>
        </p:nvSpPr>
        <p:spPr>
          <a:xfrm>
            <a:off x="5740106" y="2952843"/>
            <a:ext cx="738062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5740106" y="2578904"/>
            <a:ext cx="738062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5740106" y="2214679"/>
            <a:ext cx="738062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5740106" y="1825149"/>
            <a:ext cx="738062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5718131" y="3290813"/>
            <a:ext cx="81381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Total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338" name="Rounded Rectangle 337"/>
          <p:cNvSpPr/>
          <p:nvPr/>
        </p:nvSpPr>
        <p:spPr>
          <a:xfrm>
            <a:off x="5667575" y="2954256"/>
            <a:ext cx="2734122" cy="256855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1115616" y="2203770"/>
            <a:ext cx="4368898" cy="508626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5640" y="3139729"/>
            <a:ext cx="4814357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AutoNum type="romanLcParenBoth" startAt="2"/>
            </a:pPr>
            <a:r>
              <a:rPr lang="en-US" sz="1600" b="1" dirty="0" smtClean="0">
                <a:solidFill>
                  <a:prstClr val="black"/>
                </a:solidFill>
              </a:rPr>
              <a:t>2 </a:t>
            </a:r>
            <a:r>
              <a:rPr lang="en-US" sz="1600" b="1" dirty="0">
                <a:solidFill>
                  <a:prstClr val="black"/>
                </a:solidFill>
              </a:rPr>
              <a:t>children watched television for 15 or more </a:t>
            </a:r>
            <a:r>
              <a:rPr lang="en-US" sz="1600" b="1" dirty="0" smtClean="0">
                <a:solidFill>
                  <a:prstClr val="black"/>
                </a:solidFill>
              </a:rPr>
              <a:t>hours a </a:t>
            </a:r>
            <a:r>
              <a:rPr lang="en-US" sz="1600" b="1" dirty="0">
                <a:solidFill>
                  <a:prstClr val="black"/>
                </a:solidFill>
              </a:rPr>
              <a:t>week.</a:t>
            </a:r>
            <a:endParaRPr lang="en-IN" sz="1600" b="1" dirty="0" smtClean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152805" y="1493769"/>
            <a:ext cx="4139297" cy="229606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135318" y="1734294"/>
            <a:ext cx="3940761" cy="229606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15616" y="1979644"/>
            <a:ext cx="2160240" cy="229606"/>
          </a:xfrm>
          <a:prstGeom prst="roundRect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1344" y="459181"/>
            <a:ext cx="7771874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Q.]  Thirty </a:t>
            </a:r>
            <a:r>
              <a:rPr lang="en-US" sz="1600" b="1" dirty="0">
                <a:solidFill>
                  <a:srgbClr val="0000CC"/>
                </a:solidFill>
              </a:rPr>
              <a:t>children were asked about the number of hours they watched TV </a:t>
            </a:r>
            <a:r>
              <a:rPr lang="en-US" sz="1600" b="1" dirty="0" err="1" smtClean="0">
                <a:solidFill>
                  <a:srgbClr val="0000CC"/>
                </a:solidFill>
              </a:rPr>
              <a:t>programmes</a:t>
            </a:r>
            <a:endParaRPr lang="en-US" sz="1600" b="1" dirty="0" smtClean="0">
              <a:solidFill>
                <a:srgbClr val="0000CC"/>
              </a:solidFill>
            </a:endParaRP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    </a:t>
            </a:r>
            <a:r>
              <a:rPr lang="en-US" sz="1600" b="1" dirty="0">
                <a:solidFill>
                  <a:srgbClr val="0000CC"/>
                </a:solidFill>
              </a:rPr>
              <a:t>in the previous week. The results were found as follows :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5187" y="1436684"/>
            <a:ext cx="4760911" cy="1322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AutoNum type="romanLcParenBoth"/>
            </a:pPr>
            <a:r>
              <a:rPr lang="en-US" sz="1600" b="1" dirty="0" smtClean="0">
                <a:solidFill>
                  <a:srgbClr val="0000CC"/>
                </a:solidFill>
              </a:rPr>
              <a:t>Make </a:t>
            </a:r>
            <a:r>
              <a:rPr lang="en-US" sz="1600" b="1" dirty="0">
                <a:solidFill>
                  <a:srgbClr val="0000CC"/>
                </a:solidFill>
              </a:rPr>
              <a:t>a grouped frequency distribution table for this data, taking class width 5 and one of the class intervals as 5 – 10. </a:t>
            </a:r>
          </a:p>
          <a:p>
            <a:pPr marL="400050" indent="-400050">
              <a:buFontTx/>
              <a:buAutoNum type="romanLcParenBoth"/>
            </a:pPr>
            <a:r>
              <a:rPr lang="en-US" sz="1600" b="1" dirty="0" smtClean="0">
                <a:solidFill>
                  <a:srgbClr val="0000CC"/>
                </a:solidFill>
              </a:rPr>
              <a:t>How </a:t>
            </a:r>
            <a:r>
              <a:rPr lang="en-US" sz="1600" b="1" dirty="0">
                <a:solidFill>
                  <a:srgbClr val="0000CC"/>
                </a:solidFill>
              </a:rPr>
              <a:t>many children watched television for 15 or more hours a week? </a:t>
            </a:r>
            <a:endParaRPr lang="en-IN" sz="1600" b="1" dirty="0" smtClean="0">
              <a:solidFill>
                <a:srgbClr val="0000CC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2511" y="2581513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8173" y="2923548"/>
            <a:ext cx="4764279" cy="75911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prstClr val="black"/>
                </a:solidFill>
              </a:rPr>
              <a:t>The minimum and maximum number of hours children watched TV </a:t>
            </a:r>
            <a:r>
              <a:rPr lang="en-US" sz="1600" b="1" dirty="0" err="1">
                <a:solidFill>
                  <a:prstClr val="black"/>
                </a:solidFill>
              </a:rPr>
              <a:t>programmes</a:t>
            </a:r>
            <a:r>
              <a:rPr lang="en-US" sz="1600" b="1" dirty="0">
                <a:solidFill>
                  <a:prstClr val="black"/>
                </a:solidFill>
              </a:rPr>
              <a:t> in the previous week are 1 hour and 17 hours respectively.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171" y="3702684"/>
            <a:ext cx="4777927" cy="50826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prstClr val="black"/>
                </a:solidFill>
              </a:rPr>
              <a:t>It is given that 5 – 10 is one of the class intervals and the class size is same.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169" y="4232518"/>
            <a:ext cx="4777928" cy="451056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prstClr val="black"/>
                </a:solidFill>
              </a:rPr>
              <a:t>So, the classes of equal size are 0 – 5, 5 – 10, 10 – 15 and 15 – 20.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2468" y="1442800"/>
            <a:ext cx="1664749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Number of </a:t>
            </a:r>
            <a:r>
              <a:rPr lang="en-IN" sz="1400" b="1" dirty="0" smtClean="0">
                <a:solidFill>
                  <a:prstClr val="black"/>
                </a:solidFill>
              </a:rPr>
              <a:t>hours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7072" y="1433282"/>
            <a:ext cx="103350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Tally marks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47872" y="1432300"/>
            <a:ext cx="10635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Frequency 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1739" y="1789785"/>
            <a:ext cx="81381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0 – 5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73788" y="2171881"/>
            <a:ext cx="81381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5 – 10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8131" y="2534031"/>
            <a:ext cx="81381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10 – 15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8131" y="2913562"/>
            <a:ext cx="81381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15 – 20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744970" y="990190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 flipH="1">
            <a:off x="811416" y="1025774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>
            <a:off x="6815134" y="1971993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Rounded Rectangle 240"/>
          <p:cNvSpPr/>
          <p:nvPr/>
        </p:nvSpPr>
        <p:spPr>
          <a:xfrm>
            <a:off x="1027257" y="1014460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 flipH="1">
            <a:off x="1093723" y="1050054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6807571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Rounded Rectangle 243"/>
          <p:cNvSpPr/>
          <p:nvPr/>
        </p:nvSpPr>
        <p:spPr>
          <a:xfrm>
            <a:off x="1319957" y="1014021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1386413" y="1049605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5400000">
            <a:off x="6889006" y="1971993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Rounded Rectangle 246"/>
          <p:cNvSpPr/>
          <p:nvPr/>
        </p:nvSpPr>
        <p:spPr>
          <a:xfrm>
            <a:off x="1596268" y="1014460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H="1">
            <a:off x="1662727" y="1050054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6962863" y="1971993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1891802" y="1014907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H="1">
            <a:off x="1958264" y="1050502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5400000">
            <a:off x="6882101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Rounded Rectangle 252"/>
          <p:cNvSpPr/>
          <p:nvPr/>
        </p:nvSpPr>
        <p:spPr>
          <a:xfrm>
            <a:off x="2219589" y="1014021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 flipH="1">
            <a:off x="2286043" y="1049605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5400000">
            <a:off x="6826630" y="270767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Rounded Rectangle 255"/>
          <p:cNvSpPr/>
          <p:nvPr/>
        </p:nvSpPr>
        <p:spPr>
          <a:xfrm>
            <a:off x="2571678" y="1014021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 flipH="1">
            <a:off x="2638137" y="1049605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6956612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/>
          <p:cNvSpPr/>
          <p:nvPr/>
        </p:nvSpPr>
        <p:spPr>
          <a:xfrm>
            <a:off x="2851759" y="1022402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2918213" y="1057997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5400000">
            <a:off x="7031142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Rounded Rectangle 261"/>
          <p:cNvSpPr/>
          <p:nvPr/>
        </p:nvSpPr>
        <p:spPr>
          <a:xfrm>
            <a:off x="3152410" y="998135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 flipH="1">
            <a:off x="3218873" y="1033718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rot="5400000">
            <a:off x="7036740" y="1971993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5" name="Rounded Rectangle 264"/>
          <p:cNvSpPr/>
          <p:nvPr/>
        </p:nvSpPr>
        <p:spPr>
          <a:xfrm>
            <a:off x="3424540" y="1014021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490992" y="1049605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6927340" y="2215425"/>
            <a:ext cx="204732" cy="22838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8" name="Rounded Rectangle 267"/>
          <p:cNvSpPr/>
          <p:nvPr/>
        </p:nvSpPr>
        <p:spPr>
          <a:xfrm>
            <a:off x="3779912" y="1022863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 flipH="1">
            <a:off x="3846379" y="1058446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rot="5400000">
            <a:off x="6893928" y="270767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ounded Rectangle 270"/>
          <p:cNvSpPr/>
          <p:nvPr/>
        </p:nvSpPr>
        <p:spPr>
          <a:xfrm>
            <a:off x="4107699" y="998135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 flipH="1">
            <a:off x="4174169" y="1033718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934899" y="1858594"/>
            <a:ext cx="204732" cy="22838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Rounded Rectangle 273"/>
          <p:cNvSpPr/>
          <p:nvPr/>
        </p:nvSpPr>
        <p:spPr>
          <a:xfrm>
            <a:off x="4404131" y="1006965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4470601" y="1042559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5400000">
            <a:off x="7133047" y="1971993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ounded Rectangle 276"/>
          <p:cNvSpPr/>
          <p:nvPr/>
        </p:nvSpPr>
        <p:spPr>
          <a:xfrm>
            <a:off x="4731918" y="1022863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 flipH="1">
            <a:off x="4798379" y="1058446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rot="5400000">
            <a:off x="6961223" y="270767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>
            <a:off x="5105071" y="1014460"/>
            <a:ext cx="218768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1" name="Straight Connector 280"/>
          <p:cNvCxnSpPr/>
          <p:nvPr/>
        </p:nvCxnSpPr>
        <p:spPr>
          <a:xfrm flipH="1">
            <a:off x="5156875" y="1050054"/>
            <a:ext cx="119608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5400000">
            <a:off x="7206907" y="1971993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3" name="Rounded Rectangle 282"/>
          <p:cNvSpPr/>
          <p:nvPr/>
        </p:nvSpPr>
        <p:spPr>
          <a:xfrm>
            <a:off x="5331217" y="1006527"/>
            <a:ext cx="269611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 flipH="1">
            <a:off x="5394551" y="1042110"/>
            <a:ext cx="14740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5400000">
            <a:off x="7112202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" name="Rounded Rectangle 285"/>
          <p:cNvSpPr/>
          <p:nvPr/>
        </p:nvSpPr>
        <p:spPr>
          <a:xfrm>
            <a:off x="5624984" y="1022402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7" name="Straight Connector 286"/>
          <p:cNvCxnSpPr/>
          <p:nvPr/>
        </p:nvCxnSpPr>
        <p:spPr>
          <a:xfrm flipH="1">
            <a:off x="5691438" y="1057997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5400000">
            <a:off x="6826630" y="3066244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Rounded Rectangle 288"/>
          <p:cNvSpPr/>
          <p:nvPr/>
        </p:nvSpPr>
        <p:spPr>
          <a:xfrm>
            <a:off x="5916299" y="1006066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flipH="1">
            <a:off x="5982757" y="1041661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7280781" y="1971993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Rounded Rectangle 291"/>
          <p:cNvSpPr/>
          <p:nvPr/>
        </p:nvSpPr>
        <p:spPr>
          <a:xfrm>
            <a:off x="6188429" y="1030358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3" name="Straight Connector 292"/>
          <p:cNvCxnSpPr/>
          <p:nvPr/>
        </p:nvCxnSpPr>
        <p:spPr>
          <a:xfrm flipH="1">
            <a:off x="6254896" y="1065941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5400000">
            <a:off x="6893928" y="3066244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5" name="Rounded Rectangle 294"/>
          <p:cNvSpPr/>
          <p:nvPr/>
        </p:nvSpPr>
        <p:spPr>
          <a:xfrm>
            <a:off x="6540069" y="1006066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6" name="Straight Connector 295"/>
          <p:cNvCxnSpPr/>
          <p:nvPr/>
        </p:nvCxnSpPr>
        <p:spPr>
          <a:xfrm flipH="1">
            <a:off x="6606539" y="1041661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5400000">
            <a:off x="7186710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8" name="Rounded Rectangle 297"/>
          <p:cNvSpPr/>
          <p:nvPr/>
        </p:nvSpPr>
        <p:spPr>
          <a:xfrm>
            <a:off x="6859905" y="1014021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6926371" y="1049605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5400000">
            <a:off x="7354636" y="1971993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1" name="Rounded Rectangle 300"/>
          <p:cNvSpPr/>
          <p:nvPr/>
        </p:nvSpPr>
        <p:spPr>
          <a:xfrm>
            <a:off x="7196092" y="1021966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H="1">
            <a:off x="7262558" y="1057548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7255679" y="1858594"/>
            <a:ext cx="204732" cy="22838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Rounded Rectangle 303"/>
          <p:cNvSpPr/>
          <p:nvPr/>
        </p:nvSpPr>
        <p:spPr>
          <a:xfrm>
            <a:off x="7492524" y="1014460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H="1">
            <a:off x="7558974" y="1050054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rot="5400000">
            <a:off x="7261244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ounded Rectangle 306"/>
          <p:cNvSpPr/>
          <p:nvPr/>
        </p:nvSpPr>
        <p:spPr>
          <a:xfrm>
            <a:off x="7764654" y="1006066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8" name="Straight Connector 307"/>
          <p:cNvCxnSpPr/>
          <p:nvPr/>
        </p:nvCxnSpPr>
        <p:spPr>
          <a:xfrm flipH="1">
            <a:off x="7831106" y="1041661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>
            <a:off x="7335765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Rounded Rectangle 309"/>
          <p:cNvSpPr/>
          <p:nvPr/>
        </p:nvSpPr>
        <p:spPr>
          <a:xfrm>
            <a:off x="8108343" y="998135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1" name="Straight Connector 310"/>
          <p:cNvCxnSpPr/>
          <p:nvPr/>
        </p:nvCxnSpPr>
        <p:spPr>
          <a:xfrm flipH="1">
            <a:off x="8174797" y="1033718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241316" y="2215425"/>
            <a:ext cx="204732" cy="22838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3" name="Rounded Rectangle 312"/>
          <p:cNvSpPr/>
          <p:nvPr/>
        </p:nvSpPr>
        <p:spPr>
          <a:xfrm>
            <a:off x="739674" y="1266092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4" name="Straight Connector 313"/>
          <p:cNvCxnSpPr/>
          <p:nvPr/>
        </p:nvCxnSpPr>
        <p:spPr>
          <a:xfrm flipH="1">
            <a:off x="806124" y="1301686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5400000">
            <a:off x="7430385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1035657" y="1250203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 flipH="1">
            <a:off x="1102116" y="1285798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>
            <a:off x="7504904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ounded Rectangle 318"/>
          <p:cNvSpPr/>
          <p:nvPr/>
        </p:nvSpPr>
        <p:spPr>
          <a:xfrm>
            <a:off x="1312455" y="1258597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 flipH="1">
            <a:off x="1378922" y="1294191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7579429" y="232882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ounded Rectangle 321"/>
          <p:cNvSpPr/>
          <p:nvPr/>
        </p:nvSpPr>
        <p:spPr>
          <a:xfrm>
            <a:off x="1608438" y="1254562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 flipH="1">
            <a:off x="1674905" y="1290157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>
            <a:off x="7152197" y="2594276"/>
            <a:ext cx="9" cy="229264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ounded Rectangle 324"/>
          <p:cNvSpPr/>
          <p:nvPr/>
        </p:nvSpPr>
        <p:spPr>
          <a:xfrm>
            <a:off x="1947908" y="1266092"/>
            <a:ext cx="283364" cy="251509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H="1">
            <a:off x="2014375" y="1301686"/>
            <a:ext cx="154923" cy="166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43932" y="2595725"/>
            <a:ext cx="206962" cy="223445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8832" y="954080"/>
            <a:ext cx="7793608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</a:rPr>
              <a:t>1    6    2    3    5    12    5    8    4    8    10    3    4    12    2   8   15   1   17    6     3     2    8    5     9  6    8    7   14   12</a:t>
            </a:r>
            <a:endParaRPr lang="en-IN" sz="1600" b="1" dirty="0" smtClean="0">
              <a:solidFill>
                <a:srgbClr val="C00000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7978465" y="1780267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7978465" y="2162363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13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7978465" y="2524515"/>
            <a:ext cx="402336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5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7978465" y="3281295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30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7978465" y="2904041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2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5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7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8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0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1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1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5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6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7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8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9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6" fill="hold">
                      <p:stCondLst>
                        <p:cond delay="indefinite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1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500"/>
                            </p:stCondLst>
                            <p:childTnLst>
                              <p:par>
                                <p:cTn id="8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6" fill="hold">
                            <p:stCondLst>
                              <p:cond delay="1000"/>
                            </p:stCondLst>
                            <p:childTnLst>
                              <p:par>
                                <p:cTn id="8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/>
      <p:bldP spid="330" grpId="0" animBg="1"/>
      <p:bldP spid="331" grpId="0" animBg="1"/>
      <p:bldP spid="332" grpId="0" animBg="1"/>
      <p:bldP spid="336" grpId="0"/>
      <p:bldP spid="338" grpId="0" animBg="1"/>
      <p:bldP spid="338" grpId="1" animBg="1"/>
      <p:bldP spid="328" grpId="0" animBg="1"/>
      <p:bldP spid="328" grpId="1" animBg="1"/>
      <p:bldP spid="142" grpId="0" build="allAtOnce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2" grpId="0"/>
      <p:bldP spid="56" grpId="0"/>
      <p:bldP spid="57" grpId="0" animBg="1"/>
      <p:bldP spid="58" grpId="0" animBg="1"/>
      <p:bldP spid="58" grpId="1" animBg="1"/>
      <p:bldP spid="8" grpId="0" animBg="1"/>
      <p:bldP spid="8" grpId="1" animBg="1"/>
      <p:bldP spid="9" grpId="0" animBg="1"/>
      <p:bldP spid="9" grpId="1" animBg="1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238" grpId="0" animBg="1"/>
      <p:bldP spid="238" grpId="1" animBg="1"/>
      <p:bldP spid="241" grpId="0" animBg="1"/>
      <p:bldP spid="241" grpId="1" animBg="1"/>
      <p:bldP spid="244" grpId="0" animBg="1"/>
      <p:bldP spid="244" grpId="1" animBg="1"/>
      <p:bldP spid="247" grpId="0" animBg="1"/>
      <p:bldP spid="247" grpId="1" animBg="1"/>
      <p:bldP spid="250" grpId="0" animBg="1"/>
      <p:bldP spid="250" grpId="1" animBg="1"/>
      <p:bldP spid="253" grpId="0" animBg="1"/>
      <p:bldP spid="253" grpId="1" animBg="1"/>
      <p:bldP spid="256" grpId="0" animBg="1"/>
      <p:bldP spid="256" grpId="1" animBg="1"/>
      <p:bldP spid="259" grpId="0" animBg="1"/>
      <p:bldP spid="259" grpId="1" animBg="1"/>
      <p:bldP spid="262" grpId="0" animBg="1"/>
      <p:bldP spid="262" grpId="1" animBg="1"/>
      <p:bldP spid="265" grpId="0" animBg="1"/>
      <p:bldP spid="265" grpId="1" animBg="1"/>
      <p:bldP spid="268" grpId="0" animBg="1"/>
      <p:bldP spid="268" grpId="1" animBg="1"/>
      <p:bldP spid="271" grpId="0" animBg="1"/>
      <p:bldP spid="271" grpId="1" animBg="1"/>
      <p:bldP spid="274" grpId="0" animBg="1"/>
      <p:bldP spid="274" grpId="1" animBg="1"/>
      <p:bldP spid="277" grpId="0" animBg="1"/>
      <p:bldP spid="277" grpId="1" animBg="1"/>
      <p:bldP spid="280" grpId="0" animBg="1"/>
      <p:bldP spid="280" grpId="1" animBg="1"/>
      <p:bldP spid="283" grpId="0" animBg="1"/>
      <p:bldP spid="283" grpId="1" animBg="1"/>
      <p:bldP spid="286" grpId="0" animBg="1"/>
      <p:bldP spid="286" grpId="1" animBg="1"/>
      <p:bldP spid="289" grpId="0" animBg="1"/>
      <p:bldP spid="289" grpId="1" animBg="1"/>
      <p:bldP spid="292" grpId="0" animBg="1"/>
      <p:bldP spid="292" grpId="1" animBg="1"/>
      <p:bldP spid="295" grpId="0" animBg="1"/>
      <p:bldP spid="295" grpId="1" animBg="1"/>
      <p:bldP spid="298" grpId="0" animBg="1"/>
      <p:bldP spid="298" grpId="1" animBg="1"/>
      <p:bldP spid="301" grpId="0" animBg="1"/>
      <p:bldP spid="301" grpId="1" animBg="1"/>
      <p:bldP spid="304" grpId="0" animBg="1"/>
      <p:bldP spid="304" grpId="1" animBg="1"/>
      <p:bldP spid="307" grpId="0" animBg="1"/>
      <p:bldP spid="307" grpId="1" animBg="1"/>
      <p:bldP spid="310" grpId="0" animBg="1"/>
      <p:bldP spid="310" grpId="1" animBg="1"/>
      <p:bldP spid="313" grpId="0" animBg="1"/>
      <p:bldP spid="313" grpId="1" animBg="1"/>
      <p:bldP spid="316" grpId="0" animBg="1"/>
      <p:bldP spid="316" grpId="1" animBg="1"/>
      <p:bldP spid="319" grpId="0" animBg="1"/>
      <p:bldP spid="319" grpId="1" animBg="1"/>
      <p:bldP spid="322" grpId="0" animBg="1"/>
      <p:bldP spid="322" grpId="1" animBg="1"/>
      <p:bldP spid="325" grpId="0" animBg="1"/>
      <p:bldP spid="325" grpId="1" animBg="1"/>
      <p:bldP spid="20" grpId="0"/>
      <p:bldP spid="333" grpId="0"/>
      <p:bldP spid="334" grpId="0"/>
      <p:bldP spid="335" grpId="0"/>
      <p:bldP spid="337" grpId="0"/>
      <p:bldP spid="3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6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7783"/>
              </p:ext>
            </p:extLst>
          </p:nvPr>
        </p:nvGraphicFramePr>
        <p:xfrm>
          <a:off x="5486254" y="1547423"/>
          <a:ext cx="3108960" cy="295915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76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9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2" name="Rounded Rectangle 251"/>
          <p:cNvSpPr/>
          <p:nvPr/>
        </p:nvSpPr>
        <p:spPr>
          <a:xfrm>
            <a:off x="5556009" y="3826110"/>
            <a:ext cx="828187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5566262" y="3427475"/>
            <a:ext cx="828187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5570788" y="3049741"/>
            <a:ext cx="828187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574212" y="2712926"/>
            <a:ext cx="828187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5568105" y="2337166"/>
            <a:ext cx="828187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5568105" y="1955068"/>
            <a:ext cx="828187" cy="26698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1344" y="269627"/>
            <a:ext cx="7204992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Q.]  A </a:t>
            </a:r>
            <a:r>
              <a:rPr lang="en-US" sz="1600" b="1" dirty="0">
                <a:solidFill>
                  <a:srgbClr val="0000CC"/>
                </a:solidFill>
              </a:rPr>
              <a:t>company manufactures car batteries of a particular type. The lives (in years) </a:t>
            </a:r>
            <a:endParaRPr lang="en-US" sz="1600" b="1" dirty="0" smtClean="0">
              <a:solidFill>
                <a:srgbClr val="0000CC"/>
              </a:solidFill>
            </a:endParaRP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   of </a:t>
            </a:r>
            <a:r>
              <a:rPr lang="en-US" sz="1600" b="1" dirty="0">
                <a:solidFill>
                  <a:srgbClr val="0000CC"/>
                </a:solidFill>
              </a:rPr>
              <a:t>40 </a:t>
            </a:r>
            <a:r>
              <a:rPr lang="en-US" sz="1600" b="1" dirty="0" smtClean="0">
                <a:solidFill>
                  <a:srgbClr val="0000CC"/>
                </a:solidFill>
              </a:rPr>
              <a:t> such </a:t>
            </a:r>
            <a:r>
              <a:rPr lang="en-US" sz="1600" b="1" dirty="0">
                <a:solidFill>
                  <a:srgbClr val="0000CC"/>
                </a:solidFill>
              </a:rPr>
              <a:t>batteries were recorded as follows :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5196" y="1519600"/>
            <a:ext cx="4858185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Construct a grouped frequency distribution table for this data, using class intervals of size 0.5 starting from the interval 2 – 2.5.</a:t>
            </a:r>
            <a:endParaRPr lang="en-IN" sz="1600" b="1" dirty="0" smtClean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511" y="2315759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210" y="2682970"/>
            <a:ext cx="4776911" cy="693001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prstClr val="black"/>
                </a:solidFill>
              </a:rPr>
              <a:t>The minimum and maximum life in number of years of car batteries are 2.2 years and 4.6 years. Thus, the frequency distribution table is as under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186" y="3454503"/>
            <a:ext cx="4632896" cy="534187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prstClr val="black"/>
                </a:solidFill>
              </a:rPr>
              <a:t>It is given that 2 – 2.5 is one of the class interval with uniform size of 0.5.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569" y="4023927"/>
            <a:ext cx="4608512" cy="482838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prstClr val="black"/>
                </a:solidFill>
              </a:rPr>
              <a:t>So, the classes of equal size are 2.0 – 2.5, 2.5 – 3.0, </a:t>
            </a:r>
          </a:p>
          <a:p>
            <a:r>
              <a:rPr lang="en-US" sz="1600" b="1" dirty="0">
                <a:solidFill>
                  <a:prstClr val="black"/>
                </a:solidFill>
              </a:rPr>
              <a:t>3.0 – 3.5, ....., 4.5 – 5.0.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2693" y="1572454"/>
            <a:ext cx="1344624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Life </a:t>
            </a:r>
            <a:r>
              <a:rPr lang="en-IN" sz="1400" b="1" dirty="0" smtClean="0">
                <a:solidFill>
                  <a:prstClr val="black"/>
                </a:solidFill>
              </a:rPr>
              <a:t>of batteries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46002" y="1562938"/>
            <a:ext cx="1033508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</a:rPr>
              <a:t>Tally marks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86177" y="1561956"/>
            <a:ext cx="1063522" cy="30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prstClr val="black"/>
                </a:solidFill>
              </a:rPr>
              <a:t>Frequency </a:t>
            </a:r>
            <a:endParaRPr lang="en-IN" sz="1400" b="1" dirty="0" smtClean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33370" y="1919439"/>
            <a:ext cx="114300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2.0 – 2.5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33370" y="2301537"/>
            <a:ext cx="114300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2.5 – 3.0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33370" y="2663687"/>
            <a:ext cx="114300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3.0 – 3.5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33370" y="3014112"/>
            <a:ext cx="114300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3.5 – 4.0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968663" y="1919439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2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68663" y="2301537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6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968663" y="2660304"/>
            <a:ext cx="402336" cy="34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68663" y="3014112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11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533370" y="4170025"/>
            <a:ext cx="114300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black"/>
                </a:solidFill>
              </a:rPr>
              <a:t>Total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68663" y="4115848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40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521495" y="3391846"/>
            <a:ext cx="114300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4.0 – 4.5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68663" y="3391846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4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510418" y="3790481"/>
            <a:ext cx="114300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</a:rPr>
              <a:t>4.5 – 5.0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968663" y="3790481"/>
            <a:ext cx="4023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3</a:t>
            </a:r>
            <a:endParaRPr lang="en-IN" sz="1600" b="1" dirty="0" smtClean="0">
              <a:solidFill>
                <a:srgbClr val="00B0F0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5400000">
            <a:off x="6692712" y="246986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771478" y="873026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2" name="Straight Connector 261"/>
          <p:cNvCxnSpPr/>
          <p:nvPr/>
        </p:nvCxnSpPr>
        <p:spPr>
          <a:xfrm flipH="1">
            <a:off x="827196" y="888327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5400000">
            <a:off x="6692712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>
            <a:off x="1219428" y="872577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 flipH="1">
            <a:off x="1275130" y="887878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5400000">
            <a:off x="6692712" y="318243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Rounded Rectangle 266"/>
          <p:cNvSpPr/>
          <p:nvPr/>
        </p:nvSpPr>
        <p:spPr>
          <a:xfrm>
            <a:off x="1650683" y="864634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1706392" y="879934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rot="5400000">
            <a:off x="6760048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0" name="Rounded Rectangle 269"/>
          <p:cNvSpPr/>
          <p:nvPr/>
        </p:nvSpPr>
        <p:spPr>
          <a:xfrm>
            <a:off x="2099875" y="864634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 flipH="1">
            <a:off x="2155583" y="879934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6692712" y="208776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2537558" y="875698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H="1">
            <a:off x="2593280" y="890999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5400000">
            <a:off x="6692712" y="3560171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Rounded Rectangle 275"/>
          <p:cNvSpPr/>
          <p:nvPr/>
        </p:nvSpPr>
        <p:spPr>
          <a:xfrm>
            <a:off x="2986582" y="869085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3042308" y="884385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rot="5400000">
            <a:off x="6760048" y="318243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Rounded Rectangle 278"/>
          <p:cNvSpPr/>
          <p:nvPr/>
        </p:nvSpPr>
        <p:spPr>
          <a:xfrm>
            <a:off x="3434981" y="872129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 flipH="1">
            <a:off x="3490688" y="887429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5400000">
            <a:off x="6673663" y="395880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Rounded Rectangle 281"/>
          <p:cNvSpPr/>
          <p:nvPr/>
        </p:nvSpPr>
        <p:spPr>
          <a:xfrm>
            <a:off x="3882931" y="873026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 flipH="1">
            <a:off x="3938644" y="888327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rot="5400000">
            <a:off x="6834562" y="318243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Rounded Rectangle 284"/>
          <p:cNvSpPr/>
          <p:nvPr/>
        </p:nvSpPr>
        <p:spPr>
          <a:xfrm>
            <a:off x="4362685" y="873026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 flipH="1">
            <a:off x="4418411" y="888327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rot="5400000">
            <a:off x="6766953" y="208776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4812326" y="872577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 flipH="1">
            <a:off x="4868027" y="887878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6834562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1" name="Rounded Rectangle 290"/>
          <p:cNvSpPr/>
          <p:nvPr/>
        </p:nvSpPr>
        <p:spPr>
          <a:xfrm>
            <a:off x="5307982" y="880970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 flipH="1">
            <a:off x="5363704" y="896270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5400000">
            <a:off x="6906473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Rounded Rectangle 293"/>
          <p:cNvSpPr/>
          <p:nvPr/>
        </p:nvSpPr>
        <p:spPr>
          <a:xfrm>
            <a:off x="5787392" y="880970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5" name="Straight Connector 294"/>
          <p:cNvCxnSpPr/>
          <p:nvPr/>
        </p:nvCxnSpPr>
        <p:spPr>
          <a:xfrm flipH="1">
            <a:off x="5843094" y="896270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5400000">
            <a:off x="6906473" y="318243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Rounded Rectangle 296"/>
          <p:cNvSpPr/>
          <p:nvPr/>
        </p:nvSpPr>
        <p:spPr>
          <a:xfrm>
            <a:off x="6235342" y="865082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8" name="Straight Connector 297"/>
          <p:cNvCxnSpPr/>
          <p:nvPr/>
        </p:nvCxnSpPr>
        <p:spPr>
          <a:xfrm flipH="1">
            <a:off x="6291050" y="880383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6807699" y="2735904"/>
            <a:ext cx="221370" cy="224706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" name="Rounded Rectangle 299"/>
          <p:cNvSpPr/>
          <p:nvPr/>
        </p:nvSpPr>
        <p:spPr>
          <a:xfrm>
            <a:off x="6732240" y="865531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 flipH="1">
            <a:off x="6787954" y="880832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5400000">
            <a:off x="6760048" y="395880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3" name="Rounded Rectangle 302"/>
          <p:cNvSpPr/>
          <p:nvPr/>
        </p:nvSpPr>
        <p:spPr>
          <a:xfrm>
            <a:off x="7228345" y="872577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 flipH="1">
            <a:off x="7284058" y="887878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6807702" y="3072287"/>
            <a:ext cx="216989" cy="215556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6" name="Rounded Rectangle 305"/>
          <p:cNvSpPr/>
          <p:nvPr/>
        </p:nvSpPr>
        <p:spPr>
          <a:xfrm>
            <a:off x="7715257" y="857139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 flipH="1">
            <a:off x="7770983" y="872439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5400000">
            <a:off x="6760048" y="246986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9" name="Rounded Rectangle 308"/>
          <p:cNvSpPr/>
          <p:nvPr/>
        </p:nvSpPr>
        <p:spPr>
          <a:xfrm>
            <a:off x="763527" y="1115802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819231" y="1131103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5400000">
            <a:off x="6760048" y="3560171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ounded Rectangle 311"/>
          <p:cNvSpPr/>
          <p:nvPr/>
        </p:nvSpPr>
        <p:spPr>
          <a:xfrm>
            <a:off x="1219428" y="1107858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H="1">
            <a:off x="1275130" y="1123159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5400000">
            <a:off x="6999118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1659876" y="1115802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6" name="Straight Connector 315"/>
          <p:cNvCxnSpPr/>
          <p:nvPr/>
        </p:nvCxnSpPr>
        <p:spPr>
          <a:xfrm flipH="1">
            <a:off x="1715582" y="1131103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rot="5400000">
            <a:off x="7072978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2107826" y="1107858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9" name="Straight Connector 318"/>
          <p:cNvCxnSpPr/>
          <p:nvPr/>
        </p:nvCxnSpPr>
        <p:spPr>
          <a:xfrm flipH="1">
            <a:off x="2163552" y="1123159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>
            <a:off x="6834562" y="246986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1" name="Rounded Rectangle 320"/>
          <p:cNvSpPr/>
          <p:nvPr/>
        </p:nvSpPr>
        <p:spPr>
          <a:xfrm>
            <a:off x="2540323" y="1123297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 flipH="1">
            <a:off x="2596035" y="1138598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>
            <a:off x="7146853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ounded Rectangle 323"/>
          <p:cNvSpPr/>
          <p:nvPr/>
        </p:nvSpPr>
        <p:spPr>
          <a:xfrm>
            <a:off x="2987031" y="1115353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5" name="Straight Connector 324"/>
          <p:cNvCxnSpPr/>
          <p:nvPr/>
        </p:nvCxnSpPr>
        <p:spPr>
          <a:xfrm flipH="1">
            <a:off x="3042757" y="1130654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rot="5400000">
            <a:off x="6834562" y="3560171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3403970" y="1107410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 flipH="1">
            <a:off x="3459674" y="1122711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5400000">
            <a:off x="6906473" y="246986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0" name="Rounded Rectangle 329"/>
          <p:cNvSpPr/>
          <p:nvPr/>
        </p:nvSpPr>
        <p:spPr>
          <a:xfrm>
            <a:off x="3882482" y="1107410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 flipH="1">
            <a:off x="3938185" y="1122711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rot="5400000">
            <a:off x="6999118" y="3179271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4363927" y="1123746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 flipH="1">
            <a:off x="4419653" y="1139046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H="1">
            <a:off x="7326486" y="2735904"/>
            <a:ext cx="3005" cy="224706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6" name="Rounded Rectangle 335"/>
          <p:cNvSpPr/>
          <p:nvPr/>
        </p:nvSpPr>
        <p:spPr>
          <a:xfrm>
            <a:off x="4811877" y="1115353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 flipH="1">
            <a:off x="4867603" y="1130654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5400000">
            <a:off x="7072978" y="318243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9" name="Rounded Rectangle 338"/>
          <p:cNvSpPr/>
          <p:nvPr/>
        </p:nvSpPr>
        <p:spPr>
          <a:xfrm>
            <a:off x="5307189" y="1115802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0" name="Straight Connector 339"/>
          <p:cNvCxnSpPr/>
          <p:nvPr/>
        </p:nvCxnSpPr>
        <p:spPr>
          <a:xfrm flipH="1">
            <a:off x="5362904" y="1131103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7111727" y="2732222"/>
            <a:ext cx="208239" cy="224934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2" name="Rounded Rectangle 341"/>
          <p:cNvSpPr/>
          <p:nvPr/>
        </p:nvSpPr>
        <p:spPr>
          <a:xfrm>
            <a:off x="5786943" y="1107858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flipH="1">
            <a:off x="5842648" y="1123159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5400000">
            <a:off x="7288003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5" name="Rounded Rectangle 344"/>
          <p:cNvSpPr/>
          <p:nvPr/>
        </p:nvSpPr>
        <p:spPr>
          <a:xfrm>
            <a:off x="6236584" y="1123297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6" name="Straight Connector 345"/>
          <p:cNvCxnSpPr/>
          <p:nvPr/>
        </p:nvCxnSpPr>
        <p:spPr>
          <a:xfrm flipH="1">
            <a:off x="6292303" y="1138598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7463999" y="2732224"/>
            <a:ext cx="0" cy="22838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" name="Rounded Rectangle 350"/>
          <p:cNvSpPr/>
          <p:nvPr/>
        </p:nvSpPr>
        <p:spPr>
          <a:xfrm>
            <a:off x="6723496" y="1123281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2" name="Straight Connector 351"/>
          <p:cNvCxnSpPr/>
          <p:nvPr/>
        </p:nvCxnSpPr>
        <p:spPr>
          <a:xfrm flipH="1">
            <a:off x="6779197" y="1138582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5400000">
            <a:off x="7146853" y="318243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4" name="Rounded Rectangle 353"/>
          <p:cNvSpPr/>
          <p:nvPr/>
        </p:nvSpPr>
        <p:spPr>
          <a:xfrm>
            <a:off x="7219152" y="1115802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5" name="Straight Connector 354"/>
          <p:cNvCxnSpPr/>
          <p:nvPr/>
        </p:nvCxnSpPr>
        <p:spPr>
          <a:xfrm flipH="1">
            <a:off x="7274855" y="1131103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5400000">
            <a:off x="7411609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7" name="Rounded Rectangle 356"/>
          <p:cNvSpPr/>
          <p:nvPr/>
        </p:nvSpPr>
        <p:spPr>
          <a:xfrm>
            <a:off x="7708548" y="1123297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8" name="Straight Connector 357"/>
          <p:cNvCxnSpPr/>
          <p:nvPr/>
        </p:nvCxnSpPr>
        <p:spPr>
          <a:xfrm flipH="1">
            <a:off x="7764274" y="1138598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5400000">
            <a:off x="6843875" y="3958806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0" name="Rounded Rectangle 359"/>
          <p:cNvSpPr/>
          <p:nvPr/>
        </p:nvSpPr>
        <p:spPr>
          <a:xfrm>
            <a:off x="762285" y="1347962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61" name="Straight Connector 360"/>
          <p:cNvCxnSpPr/>
          <p:nvPr/>
        </p:nvCxnSpPr>
        <p:spPr>
          <a:xfrm flipH="1">
            <a:off x="818006" y="1363263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5400000">
            <a:off x="7214501" y="318243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ounded Rectangle 362"/>
          <p:cNvSpPr/>
          <p:nvPr/>
        </p:nvSpPr>
        <p:spPr>
          <a:xfrm>
            <a:off x="1211477" y="1352336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64" name="Straight Connector 363"/>
          <p:cNvCxnSpPr/>
          <p:nvPr/>
        </p:nvCxnSpPr>
        <p:spPr>
          <a:xfrm flipH="1">
            <a:off x="1267183" y="1367637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5400000">
            <a:off x="7474206" y="284562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6" name="Rounded Rectangle 365"/>
          <p:cNvSpPr/>
          <p:nvPr/>
        </p:nvSpPr>
        <p:spPr>
          <a:xfrm>
            <a:off x="1658185" y="1355457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 flipH="1">
            <a:off x="1713906" y="1370758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6798178" y="2364683"/>
            <a:ext cx="231221" cy="21140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9" name="Rounded Rectangle 368"/>
          <p:cNvSpPr/>
          <p:nvPr/>
        </p:nvSpPr>
        <p:spPr>
          <a:xfrm>
            <a:off x="2091924" y="1347065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 flipH="1">
            <a:off x="2147650" y="1362366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7109054" y="3069038"/>
            <a:ext cx="222816" cy="228323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2" name="Rounded Rectangle 371"/>
          <p:cNvSpPr/>
          <p:nvPr/>
        </p:nvSpPr>
        <p:spPr>
          <a:xfrm>
            <a:off x="2540323" y="1355009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3" name="Straight Connector 372"/>
          <p:cNvCxnSpPr/>
          <p:nvPr/>
        </p:nvCxnSpPr>
        <p:spPr>
          <a:xfrm flipH="1">
            <a:off x="2596035" y="1370309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>
            <a:off x="6906473" y="3560171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5" name="Rounded Rectangle 374"/>
          <p:cNvSpPr/>
          <p:nvPr/>
        </p:nvSpPr>
        <p:spPr>
          <a:xfrm>
            <a:off x="2994084" y="1355457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6" name="Straight Connector 375"/>
          <p:cNvCxnSpPr/>
          <p:nvPr/>
        </p:nvCxnSpPr>
        <p:spPr>
          <a:xfrm flipH="1">
            <a:off x="3049803" y="1370758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5400000">
            <a:off x="6999118" y="2469862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1" name="Rounded Rectangle 380"/>
          <p:cNvSpPr/>
          <p:nvPr/>
        </p:nvSpPr>
        <p:spPr>
          <a:xfrm>
            <a:off x="3386826" y="1355009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3442552" y="1370309"/>
            <a:ext cx="285005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ounded Rectangle 383"/>
          <p:cNvSpPr/>
          <p:nvPr/>
        </p:nvSpPr>
        <p:spPr>
          <a:xfrm>
            <a:off x="3882931" y="1355009"/>
            <a:ext cx="393086" cy="220647"/>
          </a:xfrm>
          <a:prstGeom prst="roundRect">
            <a:avLst>
              <a:gd name="adj" fmla="val 44653"/>
            </a:avLst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85" name="Straight Connector 384"/>
          <p:cNvCxnSpPr/>
          <p:nvPr/>
        </p:nvCxnSpPr>
        <p:spPr>
          <a:xfrm flipH="1">
            <a:off x="3938644" y="1370309"/>
            <a:ext cx="285006" cy="1883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8837" y="800624"/>
            <a:ext cx="7793607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</a:rPr>
              <a:t>2.6    3.0    3.7    3.2    2.2    4.1    3.5    4.5     3.5    2.3     3.2     3.4    3.8     3.2  </a:t>
            </a:r>
            <a:r>
              <a:rPr lang="pt-BR" sz="1600" b="1" dirty="0">
                <a:solidFill>
                  <a:srgbClr val="C00000"/>
                </a:solidFill>
              </a:rPr>
              <a:t> </a:t>
            </a:r>
            <a:r>
              <a:rPr lang="pt-BR" sz="1600" b="1" dirty="0" smtClean="0">
                <a:solidFill>
                  <a:srgbClr val="C00000"/>
                </a:solidFill>
              </a:rPr>
              <a:t>  4.6     3.7  </a:t>
            </a:r>
          </a:p>
          <a:p>
            <a:r>
              <a:rPr lang="pt-BR" sz="1600" b="1" dirty="0" smtClean="0">
                <a:solidFill>
                  <a:srgbClr val="C00000"/>
                </a:solidFill>
              </a:rPr>
              <a:t>2.5    4.4    3.4    3.3    2.9    3.0   4.3     2.8     3.5    3.2     3.9     3.2    3.2     3.1     3.7     3.4  </a:t>
            </a:r>
          </a:p>
          <a:p>
            <a:r>
              <a:rPr lang="pt-BR" sz="1600" b="1" dirty="0" smtClean="0">
                <a:solidFill>
                  <a:srgbClr val="C00000"/>
                </a:solidFill>
              </a:rPr>
              <a:t>4.6    3.8    3.2    2.6    3.5    4.2   2.9     3.6</a:t>
            </a:r>
            <a:endParaRPr lang="pt-BR" sz="1600" b="1" dirty="0">
              <a:solidFill>
                <a:srgbClr val="C00000"/>
              </a:solidFill>
            </a:endParaRPr>
          </a:p>
        </p:txBody>
      </p:sp>
      <p:cxnSp>
        <p:nvCxnSpPr>
          <p:cNvPr id="386" name="Straight Connector 385"/>
          <p:cNvCxnSpPr/>
          <p:nvPr/>
        </p:nvCxnSpPr>
        <p:spPr>
          <a:xfrm rot="5400000">
            <a:off x="7288003" y="3182437"/>
            <a:ext cx="228389" cy="1588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0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0"/>
                            </p:stCondLst>
                            <p:childTnLst>
                              <p:par>
                                <p:cTn id="42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3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00"/>
                            </p:stCondLst>
                            <p:childTnLst>
                              <p:par>
                                <p:cTn id="52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9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8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500"/>
                            </p:stCondLst>
                            <p:childTnLst>
                              <p:par>
                                <p:cTn id="60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00"/>
                            </p:stCondLst>
                            <p:childTnLst>
                              <p:par>
                                <p:cTn id="62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0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500"/>
                            </p:stCondLst>
                            <p:childTnLst>
                              <p:par>
                                <p:cTn id="65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00"/>
                            </p:stCondLst>
                            <p:childTnLst>
                              <p:par>
                                <p:cTn id="68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5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500"/>
                            </p:stCondLst>
                            <p:childTnLst>
                              <p:par>
                                <p:cTn id="70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1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00"/>
                            </p:stCondLst>
                            <p:childTnLst>
                              <p:par>
                                <p:cTn id="73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5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6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500"/>
                            </p:stCondLst>
                            <p:childTnLst>
                              <p:par>
                                <p:cTn id="75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0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00"/>
                            </p:stCondLst>
                            <p:childTnLst>
                              <p:par>
                                <p:cTn id="78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6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500"/>
                            </p:stCondLst>
                            <p:childTnLst>
                              <p:par>
                                <p:cTn id="81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4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00"/>
                            </p:stCondLst>
                            <p:childTnLst>
                              <p:par>
                                <p:cTn id="8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500"/>
                            </p:stCondLst>
                            <p:childTnLst>
                              <p:par>
                                <p:cTn id="86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6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500"/>
                            </p:stCondLst>
                            <p:childTnLst>
                              <p:par>
                                <p:cTn id="88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93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4" fill="hold">
                            <p:stCondLst>
                              <p:cond delay="500"/>
                            </p:stCondLst>
                            <p:childTnLst>
                              <p:par>
                                <p:cTn id="91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6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9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8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500"/>
                            </p:stCondLst>
                            <p:childTnLst>
                              <p:par>
                                <p:cTn id="94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4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45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0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6" fill="hold">
                      <p:stCondLst>
                        <p:cond delay="indefinite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6" fill="hold">
                            <p:stCondLst>
                              <p:cond delay="500"/>
                            </p:stCondLst>
                            <p:childTnLst>
                              <p:par>
                                <p:cTn id="96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9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0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7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2" fill="hold">
                      <p:stCondLst>
                        <p:cond delay="indefinite"/>
                      </p:stCondLst>
                      <p:childTnLst>
                        <p:par>
                          <p:cTn id="973" fill="hold">
                            <p:stCondLst>
                              <p:cond delay="0"/>
                            </p:stCondLst>
                            <p:childTnLst>
                              <p:par>
                                <p:cTn id="9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6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1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500"/>
                            </p:stCondLst>
                            <p:childTnLst>
                              <p:par>
                                <p:cTn id="99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4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5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9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fill="hold">
                      <p:stCondLst>
                        <p:cond delay="indefinite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500"/>
                            </p:stCondLst>
                            <p:childTnLst>
                              <p:par>
                                <p:cTn id="1019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2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2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>
                      <p:stCondLst>
                        <p:cond delay="indefinite"/>
                      </p:stCondLst>
                      <p:childTnLst>
                        <p:par>
                          <p:cTn id="1025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4" fill="hold">
                      <p:stCondLst>
                        <p:cond delay="indefinite"/>
                      </p:stCondLst>
                      <p:childTnLst>
                        <p:par>
                          <p:cTn id="1035" fill="hold">
                            <p:stCondLst>
                              <p:cond delay="0"/>
                            </p:stCondLst>
                            <p:childTnLst>
                              <p:par>
                                <p:cTn id="10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8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500"/>
                            </p:stCondLst>
                            <p:childTnLst>
                              <p:par>
                                <p:cTn id="104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6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9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0" fill="hold">
                      <p:stCondLst>
                        <p:cond delay="indefinite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0" fill="hold">
                      <p:stCondLst>
                        <p:cond delay="indefinite"/>
                      </p:stCondLst>
                      <p:childTnLst>
                        <p:par>
                          <p:cTn id="1061" fill="hold">
                            <p:stCondLst>
                              <p:cond delay="0"/>
                            </p:stCondLst>
                            <p:childTnLst>
                              <p:par>
                                <p:cTn id="10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>
                      <p:stCondLst>
                        <p:cond delay="indefinite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500"/>
                            </p:stCondLst>
                            <p:childTnLst>
                              <p:par>
                                <p:cTn id="107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3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5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6" fill="hold">
                      <p:stCondLst>
                        <p:cond delay="indefinite"/>
                      </p:stCondLst>
                      <p:childTnLst>
                        <p:par>
                          <p:cTn id="1077" fill="hold">
                            <p:stCondLst>
                              <p:cond delay="0"/>
                            </p:stCondLst>
                            <p:childTnLst>
                              <p:par>
                                <p:cTn id="10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6" fill="hold">
                      <p:stCondLst>
                        <p:cond delay="indefinite"/>
                      </p:stCondLst>
                      <p:childTnLst>
                        <p:par>
                          <p:cTn id="1087" fill="hold">
                            <p:stCondLst>
                              <p:cond delay="0"/>
                            </p:stCondLst>
                            <p:childTnLst>
                              <p:par>
                                <p:cTn id="10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500"/>
                            </p:stCondLst>
                            <p:childTnLst>
                              <p:par>
                                <p:cTn id="109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9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0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01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>
                      <p:stCondLst>
                        <p:cond delay="indefinite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12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5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6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8" fill="hold">
                      <p:stCondLst>
                        <p:cond delay="indefinite"/>
                      </p:stCondLst>
                      <p:childTnLst>
                        <p:par>
                          <p:cTn id="1129" fill="hold">
                            <p:stCondLst>
                              <p:cond delay="0"/>
                            </p:stCondLst>
                            <p:childTnLst>
                              <p:par>
                                <p:cTn id="1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3" fill="hold">
                      <p:stCondLst>
                        <p:cond delay="indefinite"/>
                      </p:stCondLst>
                      <p:childTnLst>
                        <p:par>
                          <p:cTn id="1134" fill="hold">
                            <p:stCondLst>
                              <p:cond delay="0"/>
                            </p:stCondLst>
                            <p:childTnLst>
                              <p:par>
                                <p:cTn id="1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8" fill="hold">
                      <p:stCondLst>
                        <p:cond delay="indefinite"/>
                      </p:stCondLst>
                      <p:childTnLst>
                        <p:par>
                          <p:cTn id="1139" fill="hold">
                            <p:stCondLst>
                              <p:cond delay="0"/>
                            </p:stCondLst>
                            <p:childTnLst>
                              <p:par>
                                <p:cTn id="1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3" fill="hold">
                      <p:stCondLst>
                        <p:cond delay="indefinite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8" fill="hold">
                      <p:stCondLst>
                        <p:cond delay="indefinite"/>
                      </p:stCondLst>
                      <p:childTnLst>
                        <p:par>
                          <p:cTn id="1149" fill="hold">
                            <p:stCondLst>
                              <p:cond delay="0"/>
                            </p:stCondLst>
                            <p:childTnLst>
                              <p:par>
                                <p:cTn id="1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3" fill="hold">
                      <p:stCondLst>
                        <p:cond delay="indefinite"/>
                      </p:stCondLst>
                      <p:childTnLst>
                        <p:par>
                          <p:cTn id="1154" fill="hold">
                            <p:stCondLst>
                              <p:cond delay="0"/>
                            </p:stCondLst>
                            <p:childTnLst>
                              <p:par>
                                <p:cTn id="1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8" fill="hold">
                      <p:stCondLst>
                        <p:cond delay="indefinite"/>
                      </p:stCondLst>
                      <p:childTnLst>
                        <p:par>
                          <p:cTn id="1159" fill="hold">
                            <p:stCondLst>
                              <p:cond delay="0"/>
                            </p:stCondLst>
                            <p:childTnLst>
                              <p:par>
                                <p:cTn id="1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3" fill="hold">
                      <p:stCondLst>
                        <p:cond delay="indefinite"/>
                      </p:stCondLst>
                      <p:childTnLst>
                        <p:par>
                          <p:cTn id="1164" fill="hold">
                            <p:stCondLst>
                              <p:cond delay="0"/>
                            </p:stCondLst>
                            <p:childTnLst>
                              <p:par>
                                <p:cTn id="1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8" fill="hold">
                      <p:stCondLst>
                        <p:cond delay="indefinite"/>
                      </p:stCondLst>
                      <p:childTnLst>
                        <p:par>
                          <p:cTn id="1169" fill="hold">
                            <p:stCondLst>
                              <p:cond delay="0"/>
                            </p:stCondLst>
                            <p:childTnLst>
                              <p:par>
                                <p:cTn id="1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>
                      <p:stCondLst>
                        <p:cond delay="indefinite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8" fill="hold">
                      <p:stCondLst>
                        <p:cond delay="indefinite"/>
                      </p:stCondLst>
                      <p:childTnLst>
                        <p:par>
                          <p:cTn id="1179" fill="hold">
                            <p:stCondLst>
                              <p:cond delay="0"/>
                            </p:stCondLst>
                            <p:childTnLst>
                              <p:par>
                                <p:cTn id="1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8" fill="hold">
                      <p:stCondLst>
                        <p:cond delay="indefinite"/>
                      </p:stCondLst>
                      <p:childTnLst>
                        <p:par>
                          <p:cTn id="1189" fill="hold">
                            <p:stCondLst>
                              <p:cond delay="0"/>
                            </p:stCondLst>
                            <p:childTnLst>
                              <p:par>
                                <p:cTn id="1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3" fill="hold">
                      <p:stCondLst>
                        <p:cond delay="indefinite"/>
                      </p:stCondLst>
                      <p:childTnLst>
                        <p:par>
                          <p:cTn id="1194" fill="hold">
                            <p:stCondLst>
                              <p:cond delay="0"/>
                            </p:stCondLst>
                            <p:childTnLst>
                              <p:par>
                                <p:cTn id="1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40" grpId="0" animBg="1"/>
      <p:bldP spid="214" grpId="0" animBg="1"/>
      <p:bldP spid="182" grpId="0" animBg="1"/>
      <p:bldP spid="161" grpId="0" animBg="1"/>
      <p:bldP spid="149" grpId="0" animBg="1"/>
      <p:bldP spid="2" grpId="0"/>
      <p:bldP spid="56" grpId="0"/>
      <p:bldP spid="7" grpId="0" animBg="1"/>
      <p:bldP spid="8" grpId="0" animBg="1"/>
      <p:bldP spid="9" grpId="0" animBg="1"/>
      <p:bldP spid="10" grpId="0" animBg="1"/>
      <p:bldP spid="16" grpId="0" build="allAtOnce"/>
      <p:bldP spid="17" grpId="0" build="allAtOnce"/>
      <p:bldP spid="18" grpId="0" build="allAtOnce"/>
      <p:bldP spid="19" grpId="0" build="allAtOnce"/>
      <p:bldP spid="21" grpId="0" build="allAtOnce"/>
      <p:bldP spid="22" grpId="0" build="allAtOnce"/>
      <p:bldP spid="23" grpId="0" build="allAtOnce"/>
      <p:bldP spid="55" grpId="0"/>
      <p:bldP spid="57" grpId="0"/>
      <p:bldP spid="58" grpId="0"/>
      <p:bldP spid="59" grpId="0"/>
      <p:bldP spid="60" grpId="0"/>
      <p:bldP spid="61" grpId="0"/>
      <p:bldP spid="124" grpId="0" build="allAtOnce"/>
      <p:bldP spid="125" grpId="0"/>
      <p:bldP spid="126" grpId="0" build="allAtOnce"/>
      <p:bldP spid="127" grpId="0"/>
      <p:bldP spid="181" grpId="0" animBg="1"/>
      <p:bldP spid="181" grpId="1" animBg="1"/>
      <p:bldP spid="264" grpId="0" animBg="1"/>
      <p:bldP spid="264" grpId="1" animBg="1"/>
      <p:bldP spid="267" grpId="0" animBg="1"/>
      <p:bldP spid="267" grpId="1" animBg="1"/>
      <p:bldP spid="270" grpId="0" animBg="1"/>
      <p:bldP spid="270" grpId="1" animBg="1"/>
      <p:bldP spid="273" grpId="0" animBg="1"/>
      <p:bldP spid="273" grpId="1" animBg="1"/>
      <p:bldP spid="276" grpId="0" animBg="1"/>
      <p:bldP spid="276" grpId="1" animBg="1"/>
      <p:bldP spid="279" grpId="0" animBg="1"/>
      <p:bldP spid="279" grpId="1" animBg="1"/>
      <p:bldP spid="282" grpId="0" animBg="1"/>
      <p:bldP spid="282" grpId="1" animBg="1"/>
      <p:bldP spid="285" grpId="0" animBg="1"/>
      <p:bldP spid="285" grpId="1" animBg="1"/>
      <p:bldP spid="288" grpId="0" animBg="1"/>
      <p:bldP spid="288" grpId="1" animBg="1"/>
      <p:bldP spid="291" grpId="0" animBg="1"/>
      <p:bldP spid="291" grpId="1" animBg="1"/>
      <p:bldP spid="294" grpId="0" animBg="1"/>
      <p:bldP spid="294" grpId="1" animBg="1"/>
      <p:bldP spid="297" grpId="0" animBg="1"/>
      <p:bldP spid="297" grpId="1" animBg="1"/>
      <p:bldP spid="300" grpId="0" animBg="1"/>
      <p:bldP spid="300" grpId="1" animBg="1"/>
      <p:bldP spid="303" grpId="0" animBg="1"/>
      <p:bldP spid="303" grpId="1" animBg="1"/>
      <p:bldP spid="306" grpId="0" animBg="1"/>
      <p:bldP spid="306" grpId="1" animBg="1"/>
      <p:bldP spid="309" grpId="0" animBg="1"/>
      <p:bldP spid="309" grpId="1" animBg="1"/>
      <p:bldP spid="312" grpId="0" animBg="1"/>
      <p:bldP spid="312" grpId="1" animBg="1"/>
      <p:bldP spid="315" grpId="0" animBg="1"/>
      <p:bldP spid="315" grpId="1" animBg="1"/>
      <p:bldP spid="318" grpId="0" animBg="1"/>
      <p:bldP spid="318" grpId="1" animBg="1"/>
      <p:bldP spid="321" grpId="0" animBg="1"/>
      <p:bldP spid="321" grpId="1" animBg="1"/>
      <p:bldP spid="324" grpId="0" animBg="1"/>
      <p:bldP spid="324" grpId="1" animBg="1"/>
      <p:bldP spid="327" grpId="0" animBg="1"/>
      <p:bldP spid="327" grpId="1" animBg="1"/>
      <p:bldP spid="330" grpId="0" animBg="1"/>
      <p:bldP spid="330" grpId="1" animBg="1"/>
      <p:bldP spid="333" grpId="0" animBg="1"/>
      <p:bldP spid="333" grpId="1" animBg="1"/>
      <p:bldP spid="336" grpId="0" animBg="1"/>
      <p:bldP spid="336" grpId="1" animBg="1"/>
      <p:bldP spid="339" grpId="0" animBg="1"/>
      <p:bldP spid="339" grpId="1" animBg="1"/>
      <p:bldP spid="342" grpId="0" animBg="1"/>
      <p:bldP spid="342" grpId="1" animBg="1"/>
      <p:bldP spid="345" grpId="0" animBg="1"/>
      <p:bldP spid="345" grpId="1" animBg="1"/>
      <p:bldP spid="351" grpId="0" animBg="1"/>
      <p:bldP spid="351" grpId="1" animBg="1"/>
      <p:bldP spid="354" grpId="0" animBg="1"/>
      <p:bldP spid="354" grpId="1" animBg="1"/>
      <p:bldP spid="357" grpId="0" animBg="1"/>
      <p:bldP spid="357" grpId="1" animBg="1"/>
      <p:bldP spid="360" grpId="0" animBg="1"/>
      <p:bldP spid="360" grpId="1" animBg="1"/>
      <p:bldP spid="363" grpId="0" animBg="1"/>
      <p:bldP spid="363" grpId="1" animBg="1"/>
      <p:bldP spid="366" grpId="0" animBg="1"/>
      <p:bldP spid="366" grpId="1" animBg="1"/>
      <p:bldP spid="369" grpId="0" animBg="1"/>
      <p:bldP spid="369" grpId="1" animBg="1"/>
      <p:bldP spid="372" grpId="0" animBg="1"/>
      <p:bldP spid="372" grpId="1" animBg="1"/>
      <p:bldP spid="375" grpId="0" animBg="1"/>
      <p:bldP spid="375" grpId="1" animBg="1"/>
      <p:bldP spid="381" grpId="0" animBg="1"/>
      <p:bldP spid="381" grpId="1" animBg="1"/>
      <p:bldP spid="384" grpId="0" animBg="1"/>
      <p:bldP spid="384" grpId="1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6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1238430" y="328248"/>
            <a:ext cx="1338810" cy="23930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106104" y="1640404"/>
            <a:ext cx="3768268" cy="23930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499591" y="1652726"/>
            <a:ext cx="2386524" cy="23930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901" y="273050"/>
            <a:ext cx="6548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Q.) The marks scored in the test of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marathi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are recorded as follows: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9298" y="52703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6424" y="52703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48,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498" y="52485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4624" y="52485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2635" y="52703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6698" y="529213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7772" y="52703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898" y="52703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2909" y="529213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55,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7857" y="529213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38,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4983" y="529213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6057" y="52703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3183" y="52703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55,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1194" y="529213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7435" y="52703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58,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5446" y="529213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6235" y="80104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3361" y="80104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4435" y="79886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1561" y="79886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9572" y="80104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761" y="80322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26,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6887" y="80322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7961" y="80104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5087" y="80104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3098" y="80322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58046" y="80322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47,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5172" y="80322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56,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246" y="80104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3372" y="80104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21383" y="803225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7624" y="80104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57,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6235" y="107318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3361" y="107318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61,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4435" y="1071011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71,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1561" y="1071011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52,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9572" y="107318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66,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9761" y="107536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96887" y="107536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7961" y="107318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59,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35087" y="107318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55,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53098" y="107536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8046" y="107536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57,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65172" y="107536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96246" y="107318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03372" y="107318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21383" y="1075367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58,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17624" y="1073189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74,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5350" y="1362348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02476" y="1362348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53,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33550" y="1360170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47,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40676" y="1360170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32,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58687" y="1362348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58,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78876" y="1364526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39,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6002" y="1364526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66,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7076" y="1362348"/>
            <a:ext cx="670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999" y="1602105"/>
            <a:ext cx="76646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Prepare a Grouped frequency table by inclusive method taking class size of 10.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0349" y="1838325"/>
            <a:ext cx="535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27137" y="1894118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Class Intervals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(Marks)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79737" y="1991471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Tally Marks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38710" y="1989368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Frequency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03226" y="2360708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– 20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03226" y="2664589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21 – 30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03226" y="2970308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 – 40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303226" y="3286125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 – 50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303226" y="3601942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51 – 60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303226" y="3938874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61 – 70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03226" y="4244058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71 – 80 </a:t>
            </a:r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2863584" y="25145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2939784" y="25145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3015984" y="25145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317817" y="236070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2850948" y="2818477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2927148" y="2818477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003348" y="2818477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3079548" y="2818477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317817" y="266458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5400000">
            <a:off x="2850948" y="31241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2927148" y="31241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3003348" y="31241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079548" y="31241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H="1">
            <a:off x="2965248" y="3009897"/>
            <a:ext cx="18288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231948" y="31241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3308148" y="31241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3384348" y="31241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317817" y="297030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3471433" y="312419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285094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292714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300334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307954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2965248" y="3325713"/>
            <a:ext cx="18288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23194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330814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38434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46054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3346248" y="3325713"/>
            <a:ext cx="18288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3599885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3676085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3752285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3828485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H="1">
            <a:off x="3714185" y="3325713"/>
            <a:ext cx="18288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395475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403095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4107158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4173833" y="3440013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6200000" flipH="1">
            <a:off x="4069058" y="3325714"/>
            <a:ext cx="18288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199195" y="328612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2848770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2924970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3001170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3077370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H="1">
            <a:off x="2963070" y="3641530"/>
            <a:ext cx="18288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3229770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3305970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3382170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3458370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 flipH="1">
            <a:off x="3344070" y="3641530"/>
            <a:ext cx="18288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3597707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3673907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3750107" y="3755830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199195" y="3601942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2837458" y="409276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2913658" y="409276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2989858" y="409276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3066058" y="409276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6200000" flipH="1">
            <a:off x="2951758" y="3978462"/>
            <a:ext cx="18288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307184" y="393887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2850948" y="439794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2927148" y="4397946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307184" y="424405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401621" y="4494308"/>
            <a:ext cx="668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Total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447480" y="4494308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N = </a:t>
            </a: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f =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226344" y="449430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56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5400000">
            <a:off x="5151586" y="593399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3498668" y="8756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6813368" y="8756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3089093" y="61466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>
            <a:off x="1003118" y="8756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3089093" y="8756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6419033" y="112330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2269943" y="62419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3527243" y="60514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4746443" y="60514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1403168" y="8851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2241368" y="86612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3094808" y="11423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5552258" y="113282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2231842" y="1405076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3079567" y="1405076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1041218" y="62419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1450793" y="60514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1853720" y="601816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2717618" y="61466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3955868" y="61466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5572902" y="593399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6420627" y="594507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7241993" y="60514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831793" y="8851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2689043" y="8851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3917768" y="89470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4346393" y="8851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5136968" y="86612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994218" y="8756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>
            <a:off x="6413318" y="8756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999308" y="113282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3513908" y="11518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6009458" y="113282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1808933" y="1395551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>
            <a:off x="3885383" y="1414601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4365443" y="61466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5971844" y="584982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6789886" y="593399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4755968" y="86612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5546543" y="8756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7203893" y="8756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2256608" y="11423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3942533" y="11518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4333058" y="11423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5142683" y="11518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6847658" y="11518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1380308" y="1423018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628083" y="1405076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1408883" y="11518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2685233" y="112330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4780733" y="11518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999308" y="1405076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3466283" y="1424126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1827983" y="1113775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7228658" y="1142350"/>
            <a:ext cx="251460" cy="2057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990600" y="1940659"/>
            <a:ext cx="5072380" cy="2866218"/>
            <a:chOff x="1598113" y="1988284"/>
            <a:chExt cx="5961107" cy="2866218"/>
          </a:xfrm>
        </p:grpSpPr>
        <p:sp>
          <p:nvSpPr>
            <p:cNvPr id="195" name="Rectangle 194"/>
            <p:cNvSpPr/>
            <p:nvPr/>
          </p:nvSpPr>
          <p:spPr>
            <a:xfrm>
              <a:off x="1607457" y="1988284"/>
              <a:ext cx="5940878" cy="28614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1607457" y="2427383"/>
              <a:ext cx="594087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607457" y="2701197"/>
              <a:ext cx="59408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616982" y="3008408"/>
              <a:ext cx="59408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598113" y="3313208"/>
              <a:ext cx="59408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598113" y="3649567"/>
              <a:ext cx="59408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18342" y="3958836"/>
              <a:ext cx="59408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613172" y="4281050"/>
              <a:ext cx="59408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1600200" y="4567524"/>
              <a:ext cx="594087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3542687" y="1988284"/>
              <a:ext cx="0" cy="28614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5664256" y="1993076"/>
              <a:ext cx="0" cy="28614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6064598" y="1807071"/>
            <a:ext cx="1654258" cy="987282"/>
            <a:chOff x="3361772" y="942943"/>
            <a:chExt cx="1654258" cy="987282"/>
          </a:xfrm>
        </p:grpSpPr>
        <p:sp>
          <p:nvSpPr>
            <p:cNvPr id="210" name="Cloud 209"/>
            <p:cNvSpPr/>
            <p:nvPr/>
          </p:nvSpPr>
          <p:spPr>
            <a:xfrm>
              <a:off x="3361772" y="942943"/>
              <a:ext cx="1654258" cy="98728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478481" y="1166360"/>
              <a:ext cx="1427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prepare?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074467" y="2591561"/>
            <a:ext cx="1654258" cy="987282"/>
            <a:chOff x="3361772" y="942943"/>
            <a:chExt cx="1654258" cy="987282"/>
          </a:xfrm>
        </p:grpSpPr>
        <p:sp>
          <p:nvSpPr>
            <p:cNvPr id="213" name="Cloud 212"/>
            <p:cNvSpPr/>
            <p:nvPr/>
          </p:nvSpPr>
          <p:spPr>
            <a:xfrm>
              <a:off x="3361772" y="942943"/>
              <a:ext cx="1654258" cy="98728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478481" y="1054222"/>
              <a:ext cx="14270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Prepare a table with 3 columns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026603" y="1781985"/>
            <a:ext cx="2081122" cy="920855"/>
            <a:chOff x="3003035" y="1119777"/>
            <a:chExt cx="2081122" cy="920855"/>
          </a:xfrm>
        </p:grpSpPr>
        <p:sp>
          <p:nvSpPr>
            <p:cNvPr id="216" name="Cloud 215"/>
            <p:cNvSpPr/>
            <p:nvPr/>
          </p:nvSpPr>
          <p:spPr>
            <a:xfrm>
              <a:off x="3003035" y="1119777"/>
              <a:ext cx="2081122" cy="92085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052186" y="1185410"/>
              <a:ext cx="20215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Heading of 1</a:t>
              </a:r>
              <a:r>
                <a:rPr lang="en-US" sz="1400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st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column is regarding data given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2" name="Rectangle 221"/>
          <p:cNvSpPr/>
          <p:nvPr/>
        </p:nvSpPr>
        <p:spPr>
          <a:xfrm>
            <a:off x="3459050" y="828090"/>
            <a:ext cx="298427" cy="25732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6279595" y="1897441"/>
            <a:ext cx="1980117" cy="958247"/>
            <a:chOff x="3001481" y="1079815"/>
            <a:chExt cx="1980117" cy="958247"/>
          </a:xfrm>
        </p:grpSpPr>
        <p:sp>
          <p:nvSpPr>
            <p:cNvPr id="224" name="Cloud 223"/>
            <p:cNvSpPr/>
            <p:nvPr/>
          </p:nvSpPr>
          <p:spPr>
            <a:xfrm>
              <a:off x="3001481" y="1079815"/>
              <a:ext cx="1980117" cy="95824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042661" y="1166360"/>
              <a:ext cx="18628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minimum marks scored 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939005" y="2485124"/>
            <a:ext cx="2274505" cy="987282"/>
            <a:chOff x="3031030" y="851217"/>
            <a:chExt cx="2274505" cy="987282"/>
          </a:xfrm>
        </p:grpSpPr>
        <p:sp>
          <p:nvSpPr>
            <p:cNvPr id="227" name="Cloud 226"/>
            <p:cNvSpPr/>
            <p:nvPr/>
          </p:nvSpPr>
          <p:spPr>
            <a:xfrm>
              <a:off x="3031030" y="851217"/>
              <a:ext cx="2274505" cy="98728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5744" y="1074493"/>
              <a:ext cx="20215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will make classes starting from 11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086112" y="1835146"/>
            <a:ext cx="1941101" cy="809121"/>
            <a:chOff x="2995538" y="1109799"/>
            <a:chExt cx="2019917" cy="902711"/>
          </a:xfrm>
        </p:grpSpPr>
        <p:sp>
          <p:nvSpPr>
            <p:cNvPr id="252" name="Cloud 251"/>
            <p:cNvSpPr/>
            <p:nvPr/>
          </p:nvSpPr>
          <p:spPr>
            <a:xfrm>
              <a:off x="2995538" y="1109799"/>
              <a:ext cx="2019917" cy="90271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188787" y="1280660"/>
              <a:ext cx="1669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total of frequency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6144895" y="3251108"/>
            <a:ext cx="1941101" cy="809121"/>
            <a:chOff x="2995538" y="1109799"/>
            <a:chExt cx="2019917" cy="902711"/>
          </a:xfrm>
        </p:grpSpPr>
        <p:sp>
          <p:nvSpPr>
            <p:cNvPr id="255" name="Cloud 254"/>
            <p:cNvSpPr/>
            <p:nvPr/>
          </p:nvSpPr>
          <p:spPr>
            <a:xfrm>
              <a:off x="2995538" y="1109799"/>
              <a:ext cx="2019917" cy="90271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150694" y="1185757"/>
              <a:ext cx="1790194" cy="824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draw tally marks for given data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6231526" y="2731027"/>
            <a:ext cx="1941101" cy="809121"/>
            <a:chOff x="2995538" y="1109799"/>
            <a:chExt cx="2019917" cy="902711"/>
          </a:xfrm>
        </p:grpSpPr>
        <p:sp>
          <p:nvSpPr>
            <p:cNvPr id="258" name="Cloud 257"/>
            <p:cNvSpPr/>
            <p:nvPr/>
          </p:nvSpPr>
          <p:spPr>
            <a:xfrm>
              <a:off x="2995538" y="1109799"/>
              <a:ext cx="2019917" cy="90271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150694" y="1185757"/>
              <a:ext cx="1790194" cy="824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count tally marks for each class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203542" y="2165143"/>
            <a:ext cx="1980117" cy="958247"/>
            <a:chOff x="3001481" y="1079815"/>
            <a:chExt cx="1980117" cy="958247"/>
          </a:xfrm>
        </p:grpSpPr>
        <p:sp>
          <p:nvSpPr>
            <p:cNvPr id="234" name="Cloud 233"/>
            <p:cNvSpPr/>
            <p:nvPr/>
          </p:nvSpPr>
          <p:spPr>
            <a:xfrm>
              <a:off x="3001481" y="1079815"/>
              <a:ext cx="1980117" cy="95824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042661" y="1166360"/>
              <a:ext cx="18628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maximum marks scored 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36" name="Rectangle 235"/>
          <p:cNvSpPr/>
          <p:nvPr/>
        </p:nvSpPr>
        <p:spPr>
          <a:xfrm>
            <a:off x="7176513" y="1088366"/>
            <a:ext cx="298427" cy="25732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6050089" y="3215636"/>
            <a:ext cx="2079669" cy="939365"/>
            <a:chOff x="3128448" y="875176"/>
            <a:chExt cx="2079669" cy="939365"/>
          </a:xfrm>
        </p:grpSpPr>
        <p:sp>
          <p:nvSpPr>
            <p:cNvPr id="238" name="Cloud 237"/>
            <p:cNvSpPr/>
            <p:nvPr/>
          </p:nvSpPr>
          <p:spPr>
            <a:xfrm>
              <a:off x="3128448" y="875176"/>
              <a:ext cx="2079669" cy="93936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366350" y="963965"/>
              <a:ext cx="1640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Since class size is 10 &amp; its of inclusive type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6146617" y="3842185"/>
            <a:ext cx="2079669" cy="939365"/>
            <a:chOff x="3162738" y="875176"/>
            <a:chExt cx="2079669" cy="939365"/>
          </a:xfrm>
        </p:grpSpPr>
        <p:sp>
          <p:nvSpPr>
            <p:cNvPr id="241" name="Cloud 240"/>
            <p:cNvSpPr/>
            <p:nvPr/>
          </p:nvSpPr>
          <p:spPr>
            <a:xfrm>
              <a:off x="3162738" y="875176"/>
              <a:ext cx="2079669" cy="93936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366350" y="963965"/>
              <a:ext cx="17399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will take classes as 11-20, 21-30,…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6135732" y="2990352"/>
            <a:ext cx="2079669" cy="939365"/>
            <a:chOff x="3162738" y="875176"/>
            <a:chExt cx="2079669" cy="939365"/>
          </a:xfrm>
        </p:grpSpPr>
        <p:sp>
          <p:nvSpPr>
            <p:cNvPr id="244" name="Cloud 243"/>
            <p:cNvSpPr/>
            <p:nvPr/>
          </p:nvSpPr>
          <p:spPr>
            <a:xfrm>
              <a:off x="3162738" y="875176"/>
              <a:ext cx="2079669" cy="93936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400297" y="1043975"/>
              <a:ext cx="1672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So last class will be 71-80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0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 tmFilter="0, 0; .2, .5; .8, .5; 1, 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250" autoRev="1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 tmFilter="0, 0; .2, .5; .8, .5; 1, 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0" dur="250" autoRev="1" fill="hold"/>
                                        <p:tgtEl>
                                          <p:spTgt spid="2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3" fill="hold">
                      <p:stCondLst>
                        <p:cond delay="indefinite"/>
                      </p:stCondLst>
                      <p:childTnLst>
                        <p:par>
                          <p:cTn id="914" fill="hold">
                            <p:stCondLst>
                              <p:cond delay="0"/>
                            </p:stCondLst>
                            <p:childTnLst>
                              <p:par>
                                <p:cTn id="9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8" fill="hold">
                      <p:stCondLst>
                        <p:cond delay="indefinite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8" fill="hold">
                      <p:stCondLst>
                        <p:cond delay="indefinite"/>
                      </p:stCondLst>
                      <p:childTnLst>
                        <p:par>
                          <p:cTn id="939" fill="hold">
                            <p:stCondLst>
                              <p:cond delay="0"/>
                            </p:stCondLst>
                            <p:childTnLst>
                              <p:par>
                                <p:cTn id="9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fill="hold">
                      <p:stCondLst>
                        <p:cond delay="indefinite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fill="hold">
                      <p:stCondLst>
                        <p:cond delay="indefinite"/>
                      </p:stCondLst>
                      <p:childTnLst>
                        <p:par>
                          <p:cTn id="1019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8" fill="hold">
                      <p:stCondLst>
                        <p:cond delay="indefinite"/>
                      </p:stCondLst>
                      <p:childTnLst>
                        <p:par>
                          <p:cTn id="1029" fill="hold">
                            <p:stCondLst>
                              <p:cond delay="0"/>
                            </p:stCondLst>
                            <p:childTnLst>
                              <p:par>
                                <p:cTn id="10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3" fill="hold">
                      <p:stCondLst>
                        <p:cond delay="indefinite"/>
                      </p:stCondLst>
                      <p:childTnLst>
                        <p:par>
                          <p:cTn id="1034" fill="hold">
                            <p:stCondLst>
                              <p:cond delay="0"/>
                            </p:stCondLst>
                            <p:childTnLst>
                              <p:par>
                                <p:cTn id="10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8" fill="hold">
                      <p:stCondLst>
                        <p:cond delay="indefinite"/>
                      </p:stCondLst>
                      <p:childTnLst>
                        <p:par>
                          <p:cTn id="1049" fill="hold">
                            <p:stCondLst>
                              <p:cond delay="0"/>
                            </p:stCondLst>
                            <p:childTnLst>
                              <p:par>
                                <p:cTn id="10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3" fill="hold">
                      <p:stCondLst>
                        <p:cond delay="indefinite"/>
                      </p:stCondLst>
                      <p:childTnLst>
                        <p:par>
                          <p:cTn id="1054" fill="hold">
                            <p:stCondLst>
                              <p:cond delay="0"/>
                            </p:stCondLst>
                            <p:childTnLst>
                              <p:par>
                                <p:cTn id="10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8" fill="hold">
                      <p:stCondLst>
                        <p:cond delay="indefinite"/>
                      </p:stCondLst>
                      <p:childTnLst>
                        <p:par>
                          <p:cTn id="1059" fill="hold">
                            <p:stCondLst>
                              <p:cond delay="0"/>
                            </p:stCondLst>
                            <p:childTnLst>
                              <p:par>
                                <p:cTn id="10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8" fill="hold">
                      <p:stCondLst>
                        <p:cond delay="indefinite"/>
                      </p:stCondLst>
                      <p:childTnLst>
                        <p:par>
                          <p:cTn id="1069" fill="hold">
                            <p:stCondLst>
                              <p:cond delay="0"/>
                            </p:stCondLst>
                            <p:childTnLst>
                              <p:par>
                                <p:cTn id="10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3" fill="hold">
                      <p:stCondLst>
                        <p:cond delay="indefinite"/>
                      </p:stCondLst>
                      <p:childTnLst>
                        <p:par>
                          <p:cTn id="1074" fill="hold">
                            <p:stCondLst>
                              <p:cond delay="0"/>
                            </p:stCondLst>
                            <p:childTnLst>
                              <p:par>
                                <p:cTn id="10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6" fill="hold">
                      <p:stCondLst>
                        <p:cond delay="indefinite"/>
                      </p:stCondLst>
                      <p:childTnLst>
                        <p:par>
                          <p:cTn id="1087" fill="hold">
                            <p:stCondLst>
                              <p:cond delay="0"/>
                            </p:stCondLst>
                            <p:childTnLst>
                              <p:par>
                                <p:cTn id="10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6" fill="hold">
                      <p:stCondLst>
                        <p:cond delay="indefinite"/>
                      </p:stCondLst>
                      <p:childTnLst>
                        <p:par>
                          <p:cTn id="1097" fill="hold">
                            <p:stCondLst>
                              <p:cond delay="0"/>
                            </p:stCondLst>
                            <p:childTnLst>
                              <p:par>
                                <p:cTn id="10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18" grpId="0" animBg="1"/>
      <p:bldP spid="218" grpId="1" animBg="1"/>
      <p:bldP spid="205" grpId="0" animBg="1"/>
      <p:bldP spid="205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5" grpId="0"/>
      <p:bldP spid="80" grpId="0"/>
      <p:bldP spid="89" grpId="0"/>
      <p:bldP spid="111" grpId="0"/>
      <p:bldP spid="125" grpId="0"/>
      <p:bldP spid="131" grpId="0"/>
      <p:bldP spid="134" grpId="0"/>
      <p:bldP spid="135" grpId="0"/>
      <p:bldP spid="136" grpId="0"/>
      <p:bldP spid="137" grpId="0"/>
      <p:bldP spid="222" grpId="0" animBg="1"/>
      <p:bldP spid="222" grpId="1" animBg="1"/>
      <p:bldP spid="222" grpId="2" animBg="1"/>
      <p:bldP spid="236" grpId="0" animBg="1"/>
      <p:bldP spid="236" grpId="1" animBg="1"/>
      <p:bldP spid="23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/>
          <p:cNvSpPr/>
          <p:nvPr/>
        </p:nvSpPr>
        <p:spPr>
          <a:xfrm>
            <a:off x="7455064" y="3076431"/>
            <a:ext cx="746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  110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583767" y="2771092"/>
            <a:ext cx="2171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Lower limit of 1</a:t>
            </a:r>
            <a:r>
              <a:rPr lang="en-IN" sz="1600" baseline="30000" dirty="0" smtClean="0">
                <a:solidFill>
                  <a:prstClr val="black"/>
                </a:solidFill>
              </a:rPr>
              <a:t>st</a:t>
            </a:r>
            <a:r>
              <a:rPr lang="en-IN" sz="1600" dirty="0" smtClean="0">
                <a:solidFill>
                  <a:prstClr val="black"/>
                </a:solidFill>
              </a:rPr>
              <a:t> class 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155305" y="2704778"/>
            <a:ext cx="42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u="sng" dirty="0" smtClean="0">
                <a:solidFill>
                  <a:prstClr val="black"/>
                </a:solidFill>
              </a:rPr>
              <a:t>10</a:t>
            </a:r>
          </a:p>
          <a:p>
            <a:r>
              <a:rPr lang="en-IN" sz="1400" dirty="0">
                <a:solidFill>
                  <a:prstClr val="black"/>
                </a:solidFill>
              </a:rPr>
              <a:t> </a:t>
            </a:r>
            <a:r>
              <a:rPr lang="en-IN" sz="1400" dirty="0" smtClean="0">
                <a:solidFill>
                  <a:prstClr val="black"/>
                </a:solidFill>
              </a:rPr>
              <a:t>2</a:t>
            </a:r>
            <a:r>
              <a:rPr lang="en-IN" sz="1400" u="sng" dirty="0" smtClean="0">
                <a:solidFill>
                  <a:prstClr val="black"/>
                </a:solidFill>
              </a:rPr>
              <a:t> </a:t>
            </a:r>
            <a:endParaRPr lang="en-US" sz="1400" b="1" u="sng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646670" y="2752431"/>
            <a:ext cx="746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115 -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72706" y="2204321"/>
            <a:ext cx="1526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Class width = 10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575323" y="2463310"/>
            <a:ext cx="2554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Mid-value of first class = 115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596099" y="3426817"/>
            <a:ext cx="2177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Upper limit of 1</a:t>
            </a:r>
            <a:r>
              <a:rPr lang="en-IN" sz="1600" baseline="30000" dirty="0" smtClean="0">
                <a:solidFill>
                  <a:prstClr val="black"/>
                </a:solidFill>
              </a:rPr>
              <a:t>st</a:t>
            </a:r>
            <a:r>
              <a:rPr lang="en-IN" sz="1600" dirty="0" smtClean="0">
                <a:solidFill>
                  <a:prstClr val="black"/>
                </a:solidFill>
              </a:rPr>
              <a:t> class =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659002" y="3408156"/>
            <a:ext cx="746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115 +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8167637" y="3360503"/>
            <a:ext cx="426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u="sng" dirty="0" smtClean="0">
                <a:solidFill>
                  <a:prstClr val="black"/>
                </a:solidFill>
              </a:rPr>
              <a:t>10</a:t>
            </a:r>
          </a:p>
          <a:p>
            <a:r>
              <a:rPr lang="en-IN" sz="1400" dirty="0">
                <a:solidFill>
                  <a:prstClr val="black"/>
                </a:solidFill>
              </a:rPr>
              <a:t> </a:t>
            </a:r>
            <a:r>
              <a:rPr lang="en-IN" sz="1400" dirty="0" smtClean="0">
                <a:solidFill>
                  <a:prstClr val="black"/>
                </a:solidFill>
              </a:rPr>
              <a:t>2</a:t>
            </a:r>
            <a:r>
              <a:rPr lang="en-IN" sz="1400" u="sng" dirty="0" smtClean="0">
                <a:solidFill>
                  <a:prstClr val="black"/>
                </a:solidFill>
              </a:rPr>
              <a:t> </a:t>
            </a:r>
            <a:endParaRPr lang="en-US" sz="1400" b="1" u="sng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467396" y="3732156"/>
            <a:ext cx="746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=  120 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99328" y="1993596"/>
            <a:ext cx="864128" cy="23930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20383" y="2002533"/>
            <a:ext cx="708191" cy="23930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70502" y="524983"/>
            <a:ext cx="790107" cy="23930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441332" y="1786304"/>
            <a:ext cx="1825222" cy="241413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900" y="254000"/>
            <a:ext cx="8399146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Q.) Forty eight Oranges are picked up at random from a basket.                                Their weights in grams are recorded as follows: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120, 125, 110, 115, 128, 130, 150, 145, 132, 128, 135, 129, 152, 145, 140, 143, 130, 122, 128, 135, 140, 145, 143, 155, 140, 142, 143, 145, 135, 130, 135, 128, 150, 152, 138, 142, 126, 138, 140, 145, 152, 125, 115, 158, 155, 138, 144, 150.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Prepare a grouped frequency distribution table by taking suitable classes of width 10gms and mid-value of first class corresponds to 115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gms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8630" y="213995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72784"/>
              </p:ext>
            </p:extLst>
          </p:nvPr>
        </p:nvGraphicFramePr>
        <p:xfrm>
          <a:off x="1143000" y="2261507"/>
          <a:ext cx="4343400" cy="25314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9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32339" y="2261507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Class Intervals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(weights)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9038" y="2346571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Tally Marks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1350" y="2345813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Frequency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6626" y="2812324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110 – 120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2270" y="3138512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 – 130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5872" y="3469374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130 – 140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96505" y="3804409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140 – 150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2273" y="4475841"/>
            <a:ext cx="73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Total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867109" y="294970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943309" y="294970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019509" y="294970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68992" y="281232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852277" y="327589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928477" y="327589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004677" y="327589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867024" y="3603441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90961" y="3160285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55608" y="3171141"/>
            <a:ext cx="240030" cy="212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309477" y="327589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385677" y="327589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461877" y="327589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423003" y="3168457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61003" y="3138512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2939102" y="360675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015302" y="360675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933700" y="3941074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085326" y="360675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971026" y="3492453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237726" y="360675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313926" y="360675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390126" y="360675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466326" y="360675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3352026" y="3492453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629025" y="39442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861003" y="346937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781300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857500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007519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132272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898149" y="3827487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478675" y="4152421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150 – 160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208668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284868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61068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437268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3249943" y="3834472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074613" y="428630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3565990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692990" y="394178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3190878" y="428630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61003" y="3804409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851616" y="428630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927816" y="428630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3004016" y="428630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270040" y="428630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2965916" y="4172006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344052" y="4286306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58359" y="415242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69158" y="4475841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N=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f =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15104" y="447584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48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rot="10800000" flipV="1">
            <a:off x="1691640" y="84694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 flipV="1">
            <a:off x="2251710" y="84694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7127876" y="135748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0800000" flipV="1">
            <a:off x="576581" y="84694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 flipV="1">
            <a:off x="1139190" y="83932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2806065" y="85456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 flipV="1">
            <a:off x="5539740" y="84694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V="1">
            <a:off x="6616891" y="84694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1699261" y="1120363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2244090" y="1112743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V="1">
            <a:off x="1154431" y="1363830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0800000" flipV="1">
            <a:off x="3863340" y="1356210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0800000" flipV="1">
            <a:off x="6585586" y="1363830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 flipV="1">
            <a:off x="3358515" y="845036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0800000" flipV="1">
            <a:off x="5006340" y="864086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 flipV="1">
            <a:off x="6042500" y="83551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 flipV="1">
            <a:off x="1143001" y="1118458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 flipV="1">
            <a:off x="2796540" y="1127983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V="1">
            <a:off x="7665720" y="1108933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8229600" y="1100678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 flipV="1">
            <a:off x="609600" y="1379070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 flipV="1">
            <a:off x="2754630" y="1379070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 flipV="1">
            <a:off x="4396740" y="1379070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628650" y="159751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 flipV="1">
            <a:off x="4472940" y="85456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 flipV="1">
            <a:off x="7701915" y="845036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 flipV="1">
            <a:off x="8282940" y="845036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0800000" flipV="1">
            <a:off x="609601" y="1137508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3367385" y="1108933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 flipV="1">
            <a:off x="3916680" y="1118458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0800000" flipV="1">
            <a:off x="4419600" y="1108933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0800000" flipV="1">
            <a:off x="5528310" y="1118458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 flipV="1">
            <a:off x="6065520" y="1118458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 flipV="1">
            <a:off x="6610350" y="1127983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 flipV="1">
            <a:off x="7200900" y="1127983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 flipV="1">
            <a:off x="3352800" y="1369545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 flipV="1">
            <a:off x="4975860" y="1379070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 flipV="1">
            <a:off x="5562600" y="1360020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0800000" flipV="1">
            <a:off x="1184910" y="159751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 flipV="1">
            <a:off x="3863340" y="856466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 flipV="1">
            <a:off x="7123519" y="84694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 flipV="1">
            <a:off x="4964430" y="1101313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 flipV="1">
            <a:off x="1687831" y="1380975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0800000" flipV="1">
            <a:off x="2251710" y="1361925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6069331" y="1380975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0800000" flipV="1">
            <a:off x="7670801" y="1367006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0800000" flipV="1">
            <a:off x="8236586" y="1357481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 flipV="1">
            <a:off x="1725930" y="1599416"/>
            <a:ext cx="327660" cy="1447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877629" y="3834471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867400" y="1962150"/>
            <a:ext cx="1654258" cy="987282"/>
            <a:chOff x="3361772" y="942943"/>
            <a:chExt cx="1654258" cy="987282"/>
          </a:xfrm>
        </p:grpSpPr>
        <p:sp>
          <p:nvSpPr>
            <p:cNvPr id="118" name="Cloud 117"/>
            <p:cNvSpPr/>
            <p:nvPr/>
          </p:nvSpPr>
          <p:spPr>
            <a:xfrm>
              <a:off x="3361772" y="942943"/>
              <a:ext cx="1654258" cy="98728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478481" y="1166360"/>
              <a:ext cx="1427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prepare?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890260" y="2339221"/>
            <a:ext cx="1654258" cy="987282"/>
            <a:chOff x="3361772" y="942943"/>
            <a:chExt cx="1654258" cy="987282"/>
          </a:xfrm>
        </p:grpSpPr>
        <p:sp>
          <p:nvSpPr>
            <p:cNvPr id="122" name="Cloud 121"/>
            <p:cNvSpPr/>
            <p:nvPr/>
          </p:nvSpPr>
          <p:spPr>
            <a:xfrm>
              <a:off x="3361772" y="942943"/>
              <a:ext cx="1654258" cy="98728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478481" y="1054222"/>
              <a:ext cx="14270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Prepare a table with 3 columns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813919" y="3194006"/>
            <a:ext cx="2081122" cy="920855"/>
            <a:chOff x="3003035" y="1119777"/>
            <a:chExt cx="2081122" cy="920855"/>
          </a:xfrm>
        </p:grpSpPr>
        <p:sp>
          <p:nvSpPr>
            <p:cNvPr id="125" name="Cloud 124"/>
            <p:cNvSpPr/>
            <p:nvPr/>
          </p:nvSpPr>
          <p:spPr>
            <a:xfrm>
              <a:off x="3003035" y="1119777"/>
              <a:ext cx="2081122" cy="92085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052186" y="1185410"/>
              <a:ext cx="20215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Heading of 1</a:t>
              </a:r>
              <a:r>
                <a:rPr lang="en-US" sz="1400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st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column is regarding data given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7598197" y="1288108"/>
            <a:ext cx="535095" cy="265122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861077" y="3100510"/>
            <a:ext cx="1941101" cy="809121"/>
            <a:chOff x="2995538" y="1109799"/>
            <a:chExt cx="2019917" cy="902711"/>
          </a:xfrm>
        </p:grpSpPr>
        <p:sp>
          <p:nvSpPr>
            <p:cNvPr id="160" name="Cloud 159"/>
            <p:cNvSpPr/>
            <p:nvPr/>
          </p:nvSpPr>
          <p:spPr>
            <a:xfrm>
              <a:off x="2995538" y="1109799"/>
              <a:ext cx="2019917" cy="90271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188787" y="1280660"/>
              <a:ext cx="1669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total of frequency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429736" y="2914501"/>
            <a:ext cx="1884013" cy="884924"/>
            <a:chOff x="3049533" y="1087901"/>
            <a:chExt cx="1884013" cy="884924"/>
          </a:xfrm>
        </p:grpSpPr>
        <p:sp>
          <p:nvSpPr>
            <p:cNvPr id="163" name="Cloud 162"/>
            <p:cNvSpPr/>
            <p:nvPr/>
          </p:nvSpPr>
          <p:spPr>
            <a:xfrm>
              <a:off x="3049533" y="1087901"/>
              <a:ext cx="1884013" cy="88492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185595" y="1257822"/>
              <a:ext cx="16532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class width?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471062" y="3244553"/>
            <a:ext cx="1980117" cy="911738"/>
            <a:chOff x="2991956" y="1064969"/>
            <a:chExt cx="1980117" cy="911738"/>
          </a:xfrm>
        </p:grpSpPr>
        <p:sp>
          <p:nvSpPr>
            <p:cNvPr id="168" name="Cloud 167"/>
            <p:cNvSpPr/>
            <p:nvPr/>
          </p:nvSpPr>
          <p:spPr>
            <a:xfrm>
              <a:off x="2991956" y="1064969"/>
              <a:ext cx="1980117" cy="911738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17680" y="1272811"/>
              <a:ext cx="1808097" cy="53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mid-value of first class?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445392" y="1453365"/>
            <a:ext cx="1980117" cy="911738"/>
            <a:chOff x="2991956" y="1064969"/>
            <a:chExt cx="1980117" cy="911738"/>
          </a:xfrm>
        </p:grpSpPr>
        <p:sp>
          <p:nvSpPr>
            <p:cNvPr id="173" name="Cloud 172"/>
            <p:cNvSpPr/>
            <p:nvPr/>
          </p:nvSpPr>
          <p:spPr>
            <a:xfrm>
              <a:off x="2991956" y="1064969"/>
              <a:ext cx="1980117" cy="911738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117680" y="1158511"/>
              <a:ext cx="18080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lower and upper limits of first class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169485" y="1500367"/>
            <a:ext cx="1960512" cy="858898"/>
            <a:chOff x="3021916" y="1129489"/>
            <a:chExt cx="1960512" cy="858898"/>
          </a:xfrm>
        </p:grpSpPr>
        <p:sp>
          <p:nvSpPr>
            <p:cNvPr id="133" name="Cloud 132"/>
            <p:cNvSpPr/>
            <p:nvPr/>
          </p:nvSpPr>
          <p:spPr>
            <a:xfrm>
              <a:off x="3021916" y="1129489"/>
              <a:ext cx="1960512" cy="858898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1538" y="1187626"/>
              <a:ext cx="1790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maximum weight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7" name="Cloud 136"/>
          <p:cNvSpPr/>
          <p:nvPr/>
        </p:nvSpPr>
        <p:spPr>
          <a:xfrm>
            <a:off x="4567571" y="2618120"/>
            <a:ext cx="2367060" cy="114022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</a:rPr>
              <a:t>Prepare classes as</a:t>
            </a:r>
          </a:p>
          <a:p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</a:rPr>
              <a:t>110 – 120,</a:t>
            </a:r>
          </a:p>
          <a:p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</a:rPr>
              <a:t>120 – 130,</a:t>
            </a:r>
          </a:p>
          <a:p>
            <a:r>
              <a:rPr lang="en-US" sz="1400" b="1" dirty="0" smtClean="0">
                <a:solidFill>
                  <a:prstClr val="black"/>
                </a:solidFill>
                <a:ea typeface="Cambria Math" panose="02040503050406030204" pitchFamily="18" charset="0"/>
                <a:cs typeface="Calibri" pitchFamily="34" charset="0"/>
              </a:rPr>
              <a:t>till 150 – 160.</a:t>
            </a:r>
            <a:endParaRPr lang="en-US" sz="1400" b="1" dirty="0">
              <a:solidFill>
                <a:prstClr val="black"/>
              </a:solidFill>
              <a:ea typeface="Cambria Math" panose="02040503050406030204" pitchFamily="18" charset="0"/>
              <a:cs typeface="Calibri" pitchFamily="34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rot="5400000">
            <a:off x="3537415" y="328593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673940" y="3609845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544424" y="417200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5" grpId="0"/>
      <p:bldP spid="177" grpId="0"/>
      <p:bldP spid="176" grpId="0"/>
      <p:bldP spid="166" grpId="0"/>
      <p:bldP spid="171" grpId="0"/>
      <p:bldP spid="179" grpId="0"/>
      <p:bldP spid="180" grpId="0"/>
      <p:bldP spid="181" grpId="0"/>
      <p:bldP spid="182" grpId="0"/>
      <p:bldP spid="170" grpId="0" animBg="1"/>
      <p:bldP spid="170" grpId="1" animBg="1"/>
      <p:bldP spid="165" grpId="0" animBg="1"/>
      <p:bldP spid="165" grpId="1" animBg="1"/>
      <p:bldP spid="127" grpId="0" animBg="1"/>
      <p:bldP spid="127" grpId="1" animBg="1"/>
      <p:bldP spid="120" grpId="0" animBg="1"/>
      <p:bldP spid="120" grpId="1" animBg="1"/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  <p:bldP spid="27" grpId="0"/>
      <p:bldP spid="39" grpId="0"/>
      <p:bldP spid="45" grpId="0"/>
      <p:bldP spid="55" grpId="0"/>
      <p:bldP spid="65" grpId="0"/>
      <p:bldP spid="66" grpId="0"/>
      <p:bldP spid="67" grpId="0"/>
      <p:bldP spid="135" grpId="0" animBg="1"/>
      <p:bldP spid="135" grpId="1" animBg="1"/>
      <p:bldP spid="135" grpId="2" animBg="1"/>
      <p:bldP spid="137" grpId="0" animBg="1"/>
      <p:bldP spid="13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2239</Words>
  <Application>Microsoft Office PowerPoint</Application>
  <PresentationFormat>On-screen Show (16:9)</PresentationFormat>
  <Paragraphs>576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Symbol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1934</cp:revision>
  <dcterms:created xsi:type="dcterms:W3CDTF">2013-07-31T12:47:49Z</dcterms:created>
  <dcterms:modified xsi:type="dcterms:W3CDTF">2022-04-23T04:17:16Z</dcterms:modified>
</cp:coreProperties>
</file>