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  <p:sldMasterId id="2147483692" r:id="rId4"/>
  </p:sldMasterIdLst>
  <p:notesMasterIdLst>
    <p:notesMasterId r:id="rId20"/>
  </p:notesMasterIdLst>
  <p:sldIdLst>
    <p:sldId id="408" r:id="rId5"/>
    <p:sldId id="409" r:id="rId6"/>
    <p:sldId id="410" r:id="rId7"/>
    <p:sldId id="404" r:id="rId8"/>
    <p:sldId id="412" r:id="rId9"/>
    <p:sldId id="411" r:id="rId10"/>
    <p:sldId id="367" r:id="rId11"/>
    <p:sldId id="371" r:id="rId12"/>
    <p:sldId id="407" r:id="rId13"/>
    <p:sldId id="405" r:id="rId14"/>
    <p:sldId id="406" r:id="rId15"/>
    <p:sldId id="413" r:id="rId16"/>
    <p:sldId id="414" r:id="rId17"/>
    <p:sldId id="415" r:id="rId18"/>
    <p:sldId id="41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5B2466"/>
    <a:srgbClr val="0000FF"/>
    <a:srgbClr val="0000CC"/>
    <a:srgbClr val="5F1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6" autoAdjust="0"/>
    <p:restoredTop sz="99645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D35E-AC82-445F-9870-E9770C7BD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3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5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8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386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2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9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2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6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8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45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3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0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42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5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6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2844" y="142858"/>
            <a:ext cx="8858312" cy="48199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262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14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6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8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6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9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6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5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3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4676" y="302969"/>
            <a:ext cx="8134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The following two table gives the distribution of students of two sections according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to </a:t>
            </a:r>
            <a:r>
              <a:rPr lang="en-US" sz="1600" b="1" dirty="0">
                <a:solidFill>
                  <a:srgbClr val="0000FF"/>
                </a:solidFill>
              </a:rPr>
              <a:t>the marks obtained by them 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4326"/>
              </p:ext>
            </p:extLst>
          </p:nvPr>
        </p:nvGraphicFramePr>
        <p:xfrm>
          <a:off x="614680" y="856033"/>
          <a:ext cx="3271520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3877" y="858612"/>
            <a:ext cx="9829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Section A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5551" y="858612"/>
            <a:ext cx="9829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Section </a:t>
            </a:r>
            <a:r>
              <a:rPr lang="en-US" sz="1500" b="1" dirty="0" smtClean="0">
                <a:solidFill>
                  <a:prstClr val="black"/>
                </a:solidFill>
              </a:rPr>
              <a:t>B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978" y="1269446"/>
            <a:ext cx="711848" cy="33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Marks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8254" y="1267781"/>
            <a:ext cx="10680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Frequency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8235" y="1263096"/>
            <a:ext cx="711848" cy="33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Marks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22" y="1255081"/>
            <a:ext cx="10680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Frequency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082" y="1675183"/>
            <a:ext cx="7118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0 – 10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917" y="1967272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10 – 20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917" y="2271081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20 – 30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9917" y="2565859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30 </a:t>
            </a:r>
            <a:r>
              <a:rPr lang="en-US" sz="1500" b="1" dirty="0">
                <a:solidFill>
                  <a:prstClr val="black"/>
                </a:solidFill>
              </a:rPr>
              <a:t>– </a:t>
            </a:r>
            <a:r>
              <a:rPr lang="en-US" sz="1500" b="1" dirty="0" smtClean="0">
                <a:solidFill>
                  <a:prstClr val="black"/>
                </a:solidFill>
              </a:rPr>
              <a:t>40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917" y="2840574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40 </a:t>
            </a:r>
            <a:r>
              <a:rPr lang="en-US" sz="1500" b="1" dirty="0">
                <a:solidFill>
                  <a:prstClr val="black"/>
                </a:solidFill>
              </a:rPr>
              <a:t>– </a:t>
            </a:r>
            <a:r>
              <a:rPr lang="en-US" sz="1500" b="1" dirty="0" smtClean="0">
                <a:solidFill>
                  <a:prstClr val="black"/>
                </a:solidFill>
              </a:rPr>
              <a:t>50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7837" y="1662472"/>
            <a:ext cx="3018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3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6380" y="1954583"/>
            <a:ext cx="404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19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6380" y="2258381"/>
            <a:ext cx="404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12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6722" y="2553159"/>
            <a:ext cx="3041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7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66722" y="2827874"/>
            <a:ext cx="3041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9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9315" y="1658295"/>
            <a:ext cx="7118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0 – 10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0750" y="1950406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10 – 20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0750" y="2254193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20 – 30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0750" y="2548971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30 </a:t>
            </a:r>
            <a:r>
              <a:rPr lang="en-US" sz="1500" b="1" dirty="0">
                <a:solidFill>
                  <a:prstClr val="black"/>
                </a:solidFill>
              </a:rPr>
              <a:t>– </a:t>
            </a:r>
            <a:r>
              <a:rPr lang="en-US" sz="1500" b="1" dirty="0" smtClean="0">
                <a:solidFill>
                  <a:prstClr val="black"/>
                </a:solidFill>
              </a:rPr>
              <a:t>40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0750" y="2823697"/>
            <a:ext cx="7896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40 </a:t>
            </a:r>
            <a:r>
              <a:rPr lang="en-US" sz="1500" b="1" dirty="0">
                <a:solidFill>
                  <a:prstClr val="black"/>
                </a:solidFill>
              </a:rPr>
              <a:t>– </a:t>
            </a:r>
            <a:r>
              <a:rPr lang="en-US" sz="1500" b="1" dirty="0" smtClean="0">
                <a:solidFill>
                  <a:prstClr val="black"/>
                </a:solidFill>
              </a:rPr>
              <a:t>50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3764" y="1658295"/>
            <a:ext cx="3018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5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2294" y="1950406"/>
            <a:ext cx="404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19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12294" y="2254193"/>
            <a:ext cx="4047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15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03398" y="2548971"/>
            <a:ext cx="422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10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2649" y="2823697"/>
            <a:ext cx="3041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</a:t>
            </a:r>
            <a:endParaRPr lang="en-US" sz="1500" b="1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922" y="3247729"/>
            <a:ext cx="5076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Represent the marks of the students of both </a:t>
            </a:r>
            <a:r>
              <a:rPr lang="en-US" sz="1600" b="1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sections on the same graph </a:t>
            </a:r>
            <a:r>
              <a:rPr lang="en-US" sz="1600" b="1" dirty="0" smtClean="0">
                <a:solidFill>
                  <a:prstClr val="black"/>
                </a:solidFill>
              </a:rPr>
              <a:t>by two </a:t>
            </a:r>
            <a:r>
              <a:rPr lang="en-US" sz="1600" b="1" dirty="0">
                <a:solidFill>
                  <a:prstClr val="black"/>
                </a:solidFill>
              </a:rPr>
              <a:t>frequency </a:t>
            </a:r>
            <a:r>
              <a:rPr lang="en-US" sz="1600" b="1" dirty="0" smtClean="0">
                <a:solidFill>
                  <a:prstClr val="black"/>
                </a:solidFill>
              </a:rPr>
              <a:t>polygons</a:t>
            </a:r>
          </a:p>
        </p:txBody>
      </p:sp>
    </p:spTree>
    <p:extLst>
      <p:ext uri="{BB962C8B-B14F-4D97-AF65-F5344CB8AC3E}">
        <p14:creationId xmlns:p14="http://schemas.microsoft.com/office/powerpoint/2010/main" val="9941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9906"/>
              </p:ext>
            </p:extLst>
          </p:nvPr>
        </p:nvGraphicFramePr>
        <p:xfrm>
          <a:off x="228618" y="236450"/>
          <a:ext cx="3428982" cy="252041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79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61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59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536" y="264370"/>
            <a:ext cx="14424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Class interval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9660" y="165809"/>
            <a:ext cx="11920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Class </a:t>
            </a:r>
          </a:p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mark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5120" y="270521"/>
            <a:ext cx="814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Sect. B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2252989" y="925405"/>
            <a:ext cx="528795" cy="1511588"/>
            <a:chOff x="2252980" y="925405"/>
            <a:chExt cx="528795" cy="1511588"/>
          </a:xfrm>
        </p:grpSpPr>
        <p:sp>
          <p:nvSpPr>
            <p:cNvPr id="6" name="TextBox 5"/>
            <p:cNvSpPr txBox="1"/>
            <p:nvPr/>
          </p:nvSpPr>
          <p:spPr>
            <a:xfrm>
              <a:off x="2252980" y="9254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52980" y="12302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52980" y="15350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2980" y="18398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11111" y="2144605"/>
              <a:ext cx="397292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9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63941" y="592318"/>
            <a:ext cx="3283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889" y="2446230"/>
            <a:ext cx="52879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0492" y="579618"/>
            <a:ext cx="368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-5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1501" y="907278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9120" y="1204458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9120" y="1501638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6739" y="1806449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1367" y="2133776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0734" y="2452580"/>
            <a:ext cx="95564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5980" y="255281"/>
            <a:ext cx="814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Sect. A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2998483" y="912705"/>
            <a:ext cx="528795" cy="1511588"/>
            <a:chOff x="2998470" y="912705"/>
            <a:chExt cx="528795" cy="1511588"/>
          </a:xfrm>
        </p:grpSpPr>
        <p:sp>
          <p:nvSpPr>
            <p:cNvPr id="68" name="TextBox 67"/>
            <p:cNvSpPr txBox="1"/>
            <p:nvPr/>
          </p:nvSpPr>
          <p:spPr>
            <a:xfrm>
              <a:off x="2998470" y="9127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5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98470" y="12175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98470" y="15223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98470" y="1827105"/>
              <a:ext cx="52879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56601" y="2131905"/>
              <a:ext cx="397292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b="1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1</a:t>
              </a:r>
              <a:endPara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09443" y="579629"/>
            <a:ext cx="3283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12376" y="2433530"/>
            <a:ext cx="52879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pic>
        <p:nvPicPr>
          <p:cNvPr id="75" name="Picture 74" descr="D:\data\Backgroun\Images\graph.jpg"/>
          <p:cNvPicPr>
            <a:picLocks noChangeAspect="1" noChangeArrowheads="1"/>
          </p:cNvPicPr>
          <p:nvPr/>
        </p:nvPicPr>
        <p:blipFill rotWithShape="1">
          <a:blip r:embed="rId2" cstate="print"/>
          <a:srcRect t="11759"/>
          <a:stretch/>
        </p:blipFill>
        <p:spPr bwMode="auto">
          <a:xfrm>
            <a:off x="3679328" y="379759"/>
            <a:ext cx="5261060" cy="412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76" name="Group 74"/>
          <p:cNvGrpSpPr/>
          <p:nvPr/>
        </p:nvGrpSpPr>
        <p:grpSpPr>
          <a:xfrm>
            <a:off x="3679329" y="494494"/>
            <a:ext cx="5093382" cy="3931921"/>
            <a:chOff x="3563347" y="1826646"/>
            <a:chExt cx="5247717" cy="4788361"/>
          </a:xfrm>
        </p:grpSpPr>
        <p:cxnSp>
          <p:nvCxnSpPr>
            <p:cNvPr id="77" name="Straight Arrow Connector 76"/>
            <p:cNvCxnSpPr/>
            <p:nvPr/>
          </p:nvCxnSpPr>
          <p:spPr>
            <a:xfrm rot="5400000">
              <a:off x="1978588" y="4220033"/>
              <a:ext cx="4788361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3563347" y="5834295"/>
              <a:ext cx="5247717" cy="49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4206793" y="543857"/>
            <a:ext cx="3898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49326" y="3724734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Eras Medium ITC" pitchFamily="34" charset="0"/>
              </a:rPr>
              <a:t>0</a:t>
            </a:r>
            <a:endParaRPr lang="en-US" sz="12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63601" y="3896184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Y’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592726" y="3776685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48322" y="4046069"/>
            <a:ext cx="2116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Class interval (Marks)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3558836" y="2472935"/>
            <a:ext cx="1015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Frequency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653000" y="1519620"/>
            <a:ext cx="2710533" cy="594941"/>
            <a:chOff x="4297857" y="-569653"/>
            <a:chExt cx="2710533" cy="594941"/>
          </a:xfrm>
        </p:grpSpPr>
        <p:sp>
          <p:nvSpPr>
            <p:cNvPr id="89" name="Cloud Callout 88"/>
            <p:cNvSpPr/>
            <p:nvPr/>
          </p:nvSpPr>
          <p:spPr>
            <a:xfrm>
              <a:off x="4297857" y="-569653"/>
              <a:ext cx="2710533" cy="594941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49847" y="-523219"/>
              <a:ext cx="213934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847166" y="3729176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49134" y="3729176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66358" y="3729176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0552" y="3729176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4</a:t>
            </a:r>
            <a:r>
              <a:rPr lang="en-US" sz="1200" b="1" kern="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27437" y="3729176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50</a:t>
            </a:r>
          </a:p>
        </p:txBody>
      </p:sp>
      <p:grpSp>
        <p:nvGrpSpPr>
          <p:cNvPr id="98" name="Group 17"/>
          <p:cNvGrpSpPr/>
          <p:nvPr/>
        </p:nvGrpSpPr>
        <p:grpSpPr>
          <a:xfrm>
            <a:off x="4989074" y="1013737"/>
            <a:ext cx="2503130" cy="594942"/>
            <a:chOff x="2433649" y="3380565"/>
            <a:chExt cx="1902548" cy="423523"/>
          </a:xfrm>
        </p:grpSpPr>
        <p:sp>
          <p:nvSpPr>
            <p:cNvPr id="99" name="Cloud Callout 98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1" name="Group 17"/>
          <p:cNvGrpSpPr/>
          <p:nvPr/>
        </p:nvGrpSpPr>
        <p:grpSpPr>
          <a:xfrm>
            <a:off x="4983799" y="1011068"/>
            <a:ext cx="2503130" cy="594942"/>
            <a:chOff x="2433649" y="3380565"/>
            <a:chExt cx="1902548" cy="423523"/>
          </a:xfrm>
        </p:grpSpPr>
        <p:sp>
          <p:nvSpPr>
            <p:cNvPr id="102" name="Cloud Callout 101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19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50918" y="994876"/>
            <a:ext cx="3239255" cy="891085"/>
            <a:chOff x="5123609" y="-314983"/>
            <a:chExt cx="3175428" cy="891085"/>
          </a:xfrm>
        </p:grpSpPr>
        <p:sp>
          <p:nvSpPr>
            <p:cNvPr id="105" name="Oval Callout 104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5643"/>
                <a:gd name="adj2" fmla="val 5657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scale as 1 cm = 2 units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155588" y="3452946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155588" y="3277679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155588" y="3102423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155588" y="2927178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155588" y="2751922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55588" y="2561415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5588" y="2378550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55588" y="2203294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55588" y="2028027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55588" y="1845162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695124" y="438896"/>
            <a:ext cx="2157952" cy="8034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652802" y="392946"/>
            <a:ext cx="828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Scale :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48677" y="631082"/>
            <a:ext cx="2328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X axis:2 cm = 10 units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2801" y="934184"/>
            <a:ext cx="2272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Y axis:1 cm = 2 units</a:t>
            </a:r>
          </a:p>
        </p:txBody>
      </p:sp>
      <p:grpSp>
        <p:nvGrpSpPr>
          <p:cNvPr id="121" name="Group 17"/>
          <p:cNvGrpSpPr/>
          <p:nvPr/>
        </p:nvGrpSpPr>
        <p:grpSpPr>
          <a:xfrm>
            <a:off x="6668679" y="1364845"/>
            <a:ext cx="2370455" cy="918901"/>
            <a:chOff x="2521573" y="3403004"/>
            <a:chExt cx="2242601" cy="654144"/>
          </a:xfrm>
        </p:grpSpPr>
        <p:sp>
          <p:nvSpPr>
            <p:cNvPr id="122" name="Cloud Callout 121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24" name="Oval 123"/>
          <p:cNvSpPr/>
          <p:nvPr/>
        </p:nvSpPr>
        <p:spPr>
          <a:xfrm>
            <a:off x="4775153" y="3682701"/>
            <a:ext cx="878695" cy="360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 rot="5400000">
            <a:off x="4154710" y="3349055"/>
            <a:ext cx="386091" cy="2857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81400" y="3483918"/>
            <a:ext cx="762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(-5, 0)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534943" y="3548213"/>
            <a:ext cx="5204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(5, 3)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71050" y="3026718"/>
            <a:ext cx="5677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(15, 9)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492977" y="2440765"/>
            <a:ext cx="6613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(25, 17)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86450" y="2629830"/>
            <a:ext cx="6878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(35, 12)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341363" y="3009861"/>
            <a:ext cx="592094" cy="2306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(45, 9)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775450" y="3555207"/>
            <a:ext cx="5709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(55, 0)</a:t>
            </a:r>
          </a:p>
        </p:txBody>
      </p:sp>
      <p:cxnSp>
        <p:nvCxnSpPr>
          <p:cNvPr id="133" name="Straight Connector 132"/>
          <p:cNvCxnSpPr>
            <a:endCxn id="143" idx="3"/>
          </p:cNvCxnSpPr>
          <p:nvPr/>
        </p:nvCxnSpPr>
        <p:spPr>
          <a:xfrm flipV="1">
            <a:off x="4213633" y="3544742"/>
            <a:ext cx="489231" cy="244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748213" y="2984649"/>
            <a:ext cx="519358" cy="52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260989" y="2263360"/>
            <a:ext cx="519271" cy="7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72154" y="2270125"/>
            <a:ext cx="536575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302381" y="2708286"/>
            <a:ext cx="530225" cy="273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848475" y="2995624"/>
            <a:ext cx="509588" cy="790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799665" y="2944923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269189" y="2671152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738511" y="2221301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21108" y="2931506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690790" y="3474498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164817" y="3748236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317700" y="3743399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760374" y="3743461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-10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457677" y="3736986"/>
            <a:ext cx="390525" cy="276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60</a:t>
            </a:r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4209547" y="3340905"/>
            <a:ext cx="524378" cy="45006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357680" y="3049482"/>
            <a:ext cx="5204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  <a:cs typeface="Courier New" pitchFamily="49" charset="0"/>
              </a:rPr>
              <a:t>(5, 5)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4733114" y="2076461"/>
            <a:ext cx="524686" cy="125583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695035" y="3294433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600944" y="1943098"/>
            <a:ext cx="6927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  <a:cs typeface="Courier New" pitchFamily="49" charset="0"/>
              </a:rPr>
              <a:t>(15, 19)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257822" y="2071724"/>
            <a:ext cx="523875" cy="36667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5219241" y="2035182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079216" y="2296175"/>
            <a:ext cx="6613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  <a:cs typeface="Courier New" pitchFamily="49" charset="0"/>
              </a:rPr>
              <a:t>(25, 15)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786473" y="2443180"/>
            <a:ext cx="528613" cy="44052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5744538" y="2395845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609810" y="2829507"/>
            <a:ext cx="6613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  <a:cs typeface="Courier New" pitchFamily="49" charset="0"/>
              </a:rPr>
              <a:t>(35, 10)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6310337" y="2882171"/>
            <a:ext cx="523851" cy="81592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6273952" y="2843896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030360" y="3517404"/>
            <a:ext cx="6613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  <a:cs typeface="Courier New" pitchFamily="49" charset="0"/>
              </a:rPr>
              <a:t>(45, 1)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828726" y="3695827"/>
            <a:ext cx="526977" cy="879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6791452" y="3654679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7316915" y="3745040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84701" y="3127004"/>
            <a:ext cx="2628428" cy="1051297"/>
            <a:chOff x="5423003" y="-343170"/>
            <a:chExt cx="2576636" cy="1051297"/>
          </a:xfrm>
        </p:grpSpPr>
        <p:sp>
          <p:nvSpPr>
            <p:cNvPr id="192" name="Oval Callout 191"/>
            <p:cNvSpPr/>
            <p:nvPr/>
          </p:nvSpPr>
          <p:spPr>
            <a:xfrm>
              <a:off x="5423003" y="-343170"/>
              <a:ext cx="2576636" cy="1051297"/>
            </a:xfrm>
            <a:prstGeom prst="wedgeEllipseCallout">
              <a:avLst>
                <a:gd name="adj1" fmla="val -56249"/>
                <a:gd name="adj2" fmla="val -75969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2271" y="-270033"/>
              <a:ext cx="2366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draw frequency polygon, frequency of first and last class must be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453071" y="1013726"/>
            <a:ext cx="2710533" cy="755794"/>
            <a:chOff x="4297857" y="-642678"/>
            <a:chExt cx="2710533" cy="755794"/>
          </a:xfrm>
        </p:grpSpPr>
        <p:sp>
          <p:nvSpPr>
            <p:cNvPr id="198" name="Cloud Callout 197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59555"/>
                <a:gd name="adj2" fmla="val -731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Lets introduce a class before first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676400" y="1657350"/>
            <a:ext cx="2710533" cy="755794"/>
            <a:chOff x="4297857" y="-642678"/>
            <a:chExt cx="2710533" cy="755794"/>
          </a:xfrm>
        </p:grpSpPr>
        <p:sp>
          <p:nvSpPr>
            <p:cNvPr id="201" name="Cloud Callout 200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66583"/>
                <a:gd name="adj2" fmla="val 747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Now introduce a class after last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078524" y="937148"/>
            <a:ext cx="2710533" cy="1005961"/>
            <a:chOff x="4297857" y="-767761"/>
            <a:chExt cx="2710533" cy="1005961"/>
          </a:xfrm>
        </p:grpSpPr>
        <p:sp>
          <p:nvSpPr>
            <p:cNvPr id="204" name="Cloud Callout 203"/>
            <p:cNvSpPr/>
            <p:nvPr/>
          </p:nvSpPr>
          <p:spPr>
            <a:xfrm>
              <a:off x="4297857" y="-767761"/>
              <a:ext cx="2710533" cy="1005961"/>
            </a:xfrm>
            <a:prstGeom prst="cloudCallout">
              <a:avLst>
                <a:gd name="adj1" fmla="val -59555"/>
                <a:gd name="adj2" fmla="val -731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549846" y="-599422"/>
              <a:ext cx="2237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the class marks which are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x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- Co-ordinates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532501" y="1275508"/>
            <a:ext cx="1194486" cy="534242"/>
            <a:chOff x="4826407" y="1766959"/>
            <a:chExt cx="1194486" cy="534242"/>
          </a:xfrm>
        </p:grpSpPr>
        <p:grpSp>
          <p:nvGrpSpPr>
            <p:cNvPr id="213" name="Group 212"/>
            <p:cNvGrpSpPr/>
            <p:nvPr/>
          </p:nvGrpSpPr>
          <p:grpSpPr>
            <a:xfrm>
              <a:off x="4826407" y="1766959"/>
              <a:ext cx="1194486" cy="534242"/>
              <a:chOff x="6914242" y="3198413"/>
              <a:chExt cx="1194486" cy="534242"/>
            </a:xfrm>
          </p:grpSpPr>
          <p:sp>
            <p:nvSpPr>
              <p:cNvPr id="215" name="Rectangular Callout 214"/>
              <p:cNvSpPr/>
              <p:nvPr/>
            </p:nvSpPr>
            <p:spPr>
              <a:xfrm>
                <a:off x="6941569" y="3198413"/>
                <a:ext cx="1167159" cy="533771"/>
              </a:xfrm>
              <a:prstGeom prst="wedgeRectCallout">
                <a:avLst>
                  <a:gd name="adj1" fmla="val -28107"/>
                  <a:gd name="adj2" fmla="val -138198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914242" y="3257550"/>
                <a:ext cx="736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latin typeface="Bookman Old Style"/>
                  </a:rPr>
                  <a:t>-10 + 0 </a:t>
                </a:r>
                <a:endParaRPr lang="en-US" sz="1200" b="1" dirty="0">
                  <a:solidFill>
                    <a:srgbClr val="002060"/>
                  </a:solidFill>
                  <a:latin typeface="Bookman Old Style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7066235" y="3455656"/>
                <a:ext cx="42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latin typeface="Bookman Old Style"/>
                  </a:rPr>
                  <a:t>2</a:t>
                </a:r>
                <a:endParaRPr lang="en-US" sz="1200" b="1" dirty="0">
                  <a:solidFill>
                    <a:srgbClr val="002060"/>
                  </a:solidFill>
                  <a:latin typeface="Bookman Old Style"/>
                </a:endParaRPr>
              </a:p>
            </p:txBody>
          </p:sp>
        </p:grpSp>
        <p:cxnSp>
          <p:nvCxnSpPr>
            <p:cNvPr id="214" name="Straight Connector 213"/>
            <p:cNvCxnSpPr/>
            <p:nvPr/>
          </p:nvCxnSpPr>
          <p:spPr>
            <a:xfrm>
              <a:off x="4949825" y="2054225"/>
              <a:ext cx="50458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2106419" y="1413692"/>
            <a:ext cx="64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man Old Style"/>
              </a:rPr>
              <a:t>= -5</a:t>
            </a:r>
            <a:endParaRPr lang="en-US" sz="1200" b="1" dirty="0">
              <a:solidFill>
                <a:srgbClr val="002060"/>
              </a:solidFill>
              <a:latin typeface="Bookman Old Style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95767" y="617136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" y="587584"/>
            <a:ext cx="7742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–10 – 0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02640" y="95741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90438" y="1256743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27109" y="1544098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05678" y="1866086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38508" y="2163589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19489" y="2465070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65316" y="919718"/>
            <a:ext cx="826565" cy="1526977"/>
            <a:chOff x="365316" y="919707"/>
            <a:chExt cx="826565" cy="1526977"/>
          </a:xfrm>
        </p:grpSpPr>
        <p:sp>
          <p:nvSpPr>
            <p:cNvPr id="25" name="TextBox 24"/>
            <p:cNvSpPr txBox="1"/>
            <p:nvPr/>
          </p:nvSpPr>
          <p:spPr>
            <a:xfrm>
              <a:off x="488054" y="919707"/>
              <a:ext cx="7038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0 – 10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0438" y="1224507"/>
              <a:ext cx="774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10 – 20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438" y="1529307"/>
              <a:ext cx="774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20 – 30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316" y="1834107"/>
              <a:ext cx="774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30 – 40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42" y="2138907"/>
              <a:ext cx="774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40 – 50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3469" y="2446241"/>
            <a:ext cx="7742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50 – 60</a:t>
            </a:r>
          </a:p>
        </p:txBody>
      </p:sp>
      <p:grpSp>
        <p:nvGrpSpPr>
          <p:cNvPr id="85" name="Group 17"/>
          <p:cNvGrpSpPr/>
          <p:nvPr/>
        </p:nvGrpSpPr>
        <p:grpSpPr>
          <a:xfrm>
            <a:off x="4959813" y="2821242"/>
            <a:ext cx="2710533" cy="594941"/>
            <a:chOff x="2395243" y="3388134"/>
            <a:chExt cx="2060187" cy="423523"/>
          </a:xfrm>
        </p:grpSpPr>
        <p:sp>
          <p:nvSpPr>
            <p:cNvPr id="86" name="Cloud Callout 85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19984" y="209550"/>
            <a:ext cx="737616" cy="2535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33600" y="209550"/>
            <a:ext cx="737616" cy="2535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000"/>
                            </p:stCondLst>
                            <p:childTnLst>
                              <p:par>
                                <p:cTn id="3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000"/>
                            </p:stCondLst>
                            <p:childTnLst>
                              <p:par>
                                <p:cTn id="3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500"/>
                            </p:stCondLst>
                            <p:childTnLst>
                              <p:par>
                                <p:cTn id="3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0"/>
                            </p:stCondLst>
                            <p:childTnLst>
                              <p:par>
                                <p:cTn id="3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2" grpId="0"/>
      <p:bldP spid="15" grpId="0"/>
      <p:bldP spid="16" grpId="0"/>
      <p:bldP spid="18" grpId="0"/>
      <p:bldP spid="20" grpId="0"/>
      <p:bldP spid="22" grpId="0"/>
      <p:bldP spid="30" grpId="0"/>
      <p:bldP spid="32" grpId="0"/>
      <p:bldP spid="34" grpId="0"/>
      <p:bldP spid="73" grpId="0"/>
      <p:bldP spid="74" grpId="0"/>
      <p:bldP spid="79" grpId="0"/>
      <p:bldP spid="79" grpId="1"/>
      <p:bldP spid="80" grpId="0"/>
      <p:bldP spid="81" grpId="0"/>
      <p:bldP spid="82" grpId="0"/>
      <p:bldP spid="83" grpId="0"/>
      <p:bldP spid="84" grpId="0"/>
      <p:bldP spid="91" grpId="0"/>
      <p:bldP spid="92" grpId="0"/>
      <p:bldP spid="93" grpId="0"/>
      <p:bldP spid="94" grpId="0"/>
      <p:bldP spid="95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/>
      <p:bldP spid="119" grpId="0"/>
      <p:bldP spid="120" grpId="0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/>
      <p:bldP spid="126" grpId="1"/>
      <p:bldP spid="126" grpId="2"/>
      <p:bldP spid="132" grpId="0"/>
      <p:bldP spid="147" grpId="0"/>
      <p:bldP spid="160" grpId="0"/>
      <p:bldP spid="169" grpId="0"/>
      <p:bldP spid="173" grpId="0"/>
      <p:bldP spid="218" grpId="0"/>
      <p:bldP spid="218" grpId="1"/>
      <p:bldP spid="219" grpId="0" animBg="1"/>
      <p:bldP spid="219" grpId="1" animBg="1"/>
      <p:bldP spid="14" grpId="0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33" grpId="0"/>
      <p:bldP spid="13" grpId="0" animBg="1"/>
      <p:bldP spid="13" grpId="1" animBg="1"/>
      <p:bldP spid="153" grpId="0" animBg="1"/>
      <p:bldP spid="1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82838"/>
              </p:ext>
            </p:extLst>
          </p:nvPr>
        </p:nvGraphicFramePr>
        <p:xfrm>
          <a:off x="804155" y="1871978"/>
          <a:ext cx="3450722" cy="29249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2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1155811" y="4584881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55811" y="4366433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55811" y="4164848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155811" y="3934785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55811" y="3721584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55811" y="3509985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55811" y="3301551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55811" y="3071488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55811" y="2864282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55811" y="2655126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55811" y="2449369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55811" y="2219548"/>
            <a:ext cx="62611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200586"/>
            <a:ext cx="7421016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The </a:t>
            </a:r>
            <a:r>
              <a:rPr lang="en-US" sz="1600" b="1" dirty="0">
                <a:solidFill>
                  <a:srgbClr val="0000CC"/>
                </a:solidFill>
              </a:rPr>
              <a:t>runs scored by two teams A and B on the first 60 balls in </a:t>
            </a:r>
            <a:r>
              <a:rPr lang="en-US" sz="1600" b="1" dirty="0" smtClean="0">
                <a:solidFill>
                  <a:srgbClr val="0000CC"/>
                </a:solidFill>
              </a:rPr>
              <a:t>a cricket </a:t>
            </a:r>
            <a:r>
              <a:rPr lang="en-US" sz="1600" b="1" dirty="0">
                <a:solidFill>
                  <a:srgbClr val="0000CC"/>
                </a:solidFill>
              </a:rPr>
              <a:t>match </a:t>
            </a:r>
            <a:r>
              <a:rPr lang="en-US" sz="1600" b="1" dirty="0" smtClean="0">
                <a:solidFill>
                  <a:srgbClr val="0000CC"/>
                </a:solidFill>
              </a:rPr>
              <a:t>are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</a:t>
            </a:r>
            <a:r>
              <a:rPr lang="en-US" sz="1600" b="1" dirty="0">
                <a:solidFill>
                  <a:srgbClr val="0000CC"/>
                </a:solidFill>
              </a:rPr>
              <a:t>given below :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597" y="1557262"/>
            <a:ext cx="805189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Represent the data of both the teams on the same graph by frequency polygons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29666"/>
              </p:ext>
            </p:extLst>
          </p:nvPr>
        </p:nvGraphicFramePr>
        <p:xfrm>
          <a:off x="543333" y="705760"/>
          <a:ext cx="7072940" cy="9061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275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8811" y="711511"/>
            <a:ext cx="7249119" cy="906222"/>
            <a:chOff x="488810" y="669596"/>
            <a:chExt cx="7249119" cy="907061"/>
          </a:xfrm>
        </p:grpSpPr>
        <p:sp>
          <p:nvSpPr>
            <p:cNvPr id="6" name="Rectangle 5"/>
            <p:cNvSpPr/>
            <p:nvPr/>
          </p:nvSpPr>
          <p:spPr>
            <a:xfrm>
              <a:off x="488810" y="669596"/>
              <a:ext cx="15736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Number of balls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4750" y="980153"/>
              <a:ext cx="13295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Team 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513" y="669596"/>
              <a:ext cx="7475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1 </a:t>
              </a:r>
              <a:r>
                <a:rPr lang="en-IN" sz="1400" b="1" dirty="0" smtClean="0">
                  <a:solidFill>
                    <a:prstClr val="white"/>
                  </a:solidFill>
                </a:rPr>
                <a:t>- </a:t>
              </a:r>
              <a:r>
                <a:rPr lang="en-IN" sz="1400" b="1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4683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 7 </a:t>
              </a:r>
              <a:r>
                <a:rPr lang="en-IN" sz="1400" b="1" dirty="0" smtClean="0">
                  <a:solidFill>
                    <a:prstClr val="white"/>
                  </a:solidFill>
                </a:rPr>
                <a:t>- 12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7173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13-18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2523" y="669596"/>
              <a:ext cx="859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19 - 24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097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771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3261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24942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9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1960" y="669596"/>
              <a:ext cx="7130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25 - 30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34859" y="669596"/>
              <a:ext cx="8153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31 - 36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19546" y="669596"/>
              <a:ext cx="744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37 - 42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7298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4112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6268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70153" y="669596"/>
              <a:ext cx="7504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43 - 48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8140" y="98015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828" y="1263016"/>
              <a:ext cx="1077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Team 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B</a:t>
              </a:r>
              <a:endParaRPr lang="en-IN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74097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10771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3261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24942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67298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4112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66268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3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38140" y="126301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2598" y="669596"/>
              <a:ext cx="7917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49 - 54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91851" y="986017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2729" y="669596"/>
              <a:ext cx="775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55 - 60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73248" y="986017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91851" y="126888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73248" y="126888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87723" y="1803643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180" y="1860404"/>
            <a:ext cx="145328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white"/>
                </a:solidFill>
              </a:rPr>
              <a:t>Number of balls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64904" y="1780013"/>
            <a:ext cx="1248204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</a:rPr>
              <a:t>Continuous classes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52391" y="1860404"/>
            <a:ext cx="820961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Team A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0426" y="1860404"/>
            <a:ext cx="81800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Team </a:t>
            </a:r>
            <a:r>
              <a:rPr lang="en-IN" sz="1400" b="1" dirty="0" smtClean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8245" y="2194116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-5 – 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48245" y="2403547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 </a:t>
            </a:r>
            <a:r>
              <a:rPr lang="en-IN" sz="1400" b="1" dirty="0" smtClean="0">
                <a:solidFill>
                  <a:prstClr val="black"/>
                </a:solidFill>
              </a:rPr>
              <a:t>1 </a:t>
            </a:r>
            <a:r>
              <a:rPr lang="en-IN" sz="1400" b="1" dirty="0">
                <a:solidFill>
                  <a:prstClr val="black"/>
                </a:solidFill>
              </a:rPr>
              <a:t>– 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93965" y="2619554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7 – 12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8245" y="2823560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13 – 18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48245" y="3042399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19 – 24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8245" y="3256825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25 – 30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48245" y="3470896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31 – 36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48245" y="3677331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37 – 42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48245" y="3898237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43 – 48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48245" y="4111503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49 – 54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8245" y="4318341"/>
            <a:ext cx="84124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55 – 60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48245" y="4529270"/>
            <a:ext cx="841248" cy="3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61 – 66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3" name="Curved Up Arrow 72"/>
          <p:cNvSpPr/>
          <p:nvPr/>
        </p:nvSpPr>
        <p:spPr>
          <a:xfrm rot="16458781">
            <a:off x="1496282" y="1233247"/>
            <a:ext cx="1029251" cy="24491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87960" y="21941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87960" y="2403547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87960" y="261955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7960" y="282356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87960" y="3042399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87960" y="325682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87960" y="347089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87960" y="367733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87960" y="3898237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87960" y="411150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87960" y="431834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87960" y="4529270"/>
            <a:ext cx="402336" cy="3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1646083" y="1173074"/>
            <a:ext cx="1605724" cy="7365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734720" y="21941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34720" y="2403547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34720" y="261955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34720" y="282356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34720" y="3042399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34720" y="325682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34720" y="347089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34720" y="367733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34720" y="3898237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34720" y="411150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34720" y="431834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734720" y="4529270"/>
            <a:ext cx="402336" cy="3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1664365" y="1426640"/>
            <a:ext cx="2041434" cy="5575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 hidden="1"/>
          <p:cNvGrpSpPr/>
          <p:nvPr/>
        </p:nvGrpSpPr>
        <p:grpSpPr>
          <a:xfrm>
            <a:off x="1997392" y="2545757"/>
            <a:ext cx="2710533" cy="755794"/>
            <a:chOff x="4297857" y="-642678"/>
            <a:chExt cx="2710533" cy="755794"/>
          </a:xfrm>
        </p:grpSpPr>
        <p:sp>
          <p:nvSpPr>
            <p:cNvPr id="101" name="Cloud Callout 100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59555"/>
                <a:gd name="adj2" fmla="val -731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Lets introduce a class before first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3" name="Group 102" hidden="1"/>
          <p:cNvGrpSpPr/>
          <p:nvPr/>
        </p:nvGrpSpPr>
        <p:grpSpPr>
          <a:xfrm>
            <a:off x="1916524" y="2950925"/>
            <a:ext cx="2710533" cy="755794"/>
            <a:chOff x="4297857" y="-642678"/>
            <a:chExt cx="2710533" cy="755794"/>
          </a:xfrm>
        </p:grpSpPr>
        <p:sp>
          <p:nvSpPr>
            <p:cNvPr id="104" name="Cloud Callout 103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48395"/>
                <a:gd name="adj2" fmla="val 18089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Now introduce a class after last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06" name="Oval 105"/>
          <p:cNvSpPr/>
          <p:nvPr/>
        </p:nvSpPr>
        <p:spPr>
          <a:xfrm>
            <a:off x="1515042" y="2244362"/>
            <a:ext cx="204747" cy="201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254666" y="2459749"/>
            <a:ext cx="204747" cy="201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08" name="Group 107" hidden="1"/>
          <p:cNvGrpSpPr/>
          <p:nvPr/>
        </p:nvGrpSpPr>
        <p:grpSpPr>
          <a:xfrm>
            <a:off x="2294097" y="3509985"/>
            <a:ext cx="2109201" cy="586708"/>
            <a:chOff x="5411054" y="-137097"/>
            <a:chExt cx="2109201" cy="586708"/>
          </a:xfrm>
        </p:grpSpPr>
        <p:sp>
          <p:nvSpPr>
            <p:cNvPr id="109" name="Oval Callout 108"/>
            <p:cNvSpPr/>
            <p:nvPr/>
          </p:nvSpPr>
          <p:spPr>
            <a:xfrm>
              <a:off x="5411054" y="-137097"/>
              <a:ext cx="2109201" cy="586708"/>
            </a:xfrm>
            <a:prstGeom prst="wedgeEllipseCallout">
              <a:avLst>
                <a:gd name="adj1" fmla="val -60469"/>
                <a:gd name="adj2" fmla="val -98013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18734" y="-123262"/>
              <a:ext cx="1939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 us make the classes continuous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1" name="Group 110" hidden="1"/>
          <p:cNvGrpSpPr/>
          <p:nvPr/>
        </p:nvGrpSpPr>
        <p:grpSpPr>
          <a:xfrm>
            <a:off x="2158298" y="2059195"/>
            <a:ext cx="3256932" cy="806688"/>
            <a:chOff x="5065199" y="-208987"/>
            <a:chExt cx="3256932" cy="806688"/>
          </a:xfrm>
        </p:grpSpPr>
        <p:sp>
          <p:nvSpPr>
            <p:cNvPr id="112" name="Oval Callout 111"/>
            <p:cNvSpPr/>
            <p:nvPr/>
          </p:nvSpPr>
          <p:spPr>
            <a:xfrm>
              <a:off x="5065199" y="-208987"/>
              <a:ext cx="3207182" cy="806688"/>
            </a:xfrm>
            <a:prstGeom prst="wedgeEllipseCallout">
              <a:avLst>
                <a:gd name="adj1" fmla="val -56145"/>
                <a:gd name="adj2" fmla="val 70895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67936" y="-76631"/>
              <a:ext cx="325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Find Difference between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upper limit &amp;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lower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limit of next class.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4" name="Vertical Scroll 113"/>
          <p:cNvSpPr/>
          <p:nvPr/>
        </p:nvSpPr>
        <p:spPr>
          <a:xfrm>
            <a:off x="4886329" y="1343926"/>
            <a:ext cx="2429508" cy="1369282"/>
          </a:xfrm>
          <a:prstGeom prst="verticalScroll">
            <a:avLst>
              <a:gd name="adj" fmla="val 77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443537" y="1450687"/>
            <a:ext cx="1443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 – 0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1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5181600" y="1509546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474995" y="845156"/>
            <a:ext cx="2329870" cy="648090"/>
            <a:chOff x="5548369" y="-167788"/>
            <a:chExt cx="2329870" cy="648090"/>
          </a:xfrm>
        </p:grpSpPr>
        <p:sp>
          <p:nvSpPr>
            <p:cNvPr id="118" name="Oval Callout 117"/>
            <p:cNvSpPr/>
            <p:nvPr/>
          </p:nvSpPr>
          <p:spPr>
            <a:xfrm>
              <a:off x="5593825" y="-167788"/>
              <a:ext cx="2238959" cy="648090"/>
            </a:xfrm>
            <a:prstGeom prst="wedgeEllipseCallout">
              <a:avLst>
                <a:gd name="adj1" fmla="val 40426"/>
                <a:gd name="adj2" fmla="val 8706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48369" y="-56587"/>
              <a:ext cx="2329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Divide the difference value by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0" name="Right Arrow 119"/>
          <p:cNvSpPr/>
          <p:nvPr/>
        </p:nvSpPr>
        <p:spPr>
          <a:xfrm>
            <a:off x="5172075" y="1832855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39096" y="1771047"/>
            <a:ext cx="12556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 ÷  2 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0.5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182092" y="1118860"/>
            <a:ext cx="3051524" cy="838200"/>
            <a:chOff x="5123978" y="-208987"/>
            <a:chExt cx="3051524" cy="838200"/>
          </a:xfrm>
        </p:grpSpPr>
        <p:sp>
          <p:nvSpPr>
            <p:cNvPr id="123" name="Oval Callout 122"/>
            <p:cNvSpPr/>
            <p:nvPr/>
          </p:nvSpPr>
          <p:spPr>
            <a:xfrm>
              <a:off x="5123978" y="-208987"/>
              <a:ext cx="3051524" cy="806688"/>
            </a:xfrm>
            <a:prstGeom prst="wedgeEllipseCallout">
              <a:avLst>
                <a:gd name="adj1" fmla="val 60595"/>
                <a:gd name="adj2" fmla="val 6499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252051" y="-109451"/>
              <a:ext cx="28310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value from the lower limit and add it to the upper limit.</a:t>
              </a:r>
            </a:p>
          </p:txBody>
        </p:sp>
      </p:grpSp>
      <p:sp>
        <p:nvSpPr>
          <p:cNvPr id="125" name="Right Arrow 124"/>
          <p:cNvSpPr/>
          <p:nvPr/>
        </p:nvSpPr>
        <p:spPr>
          <a:xfrm>
            <a:off x="5172075" y="2198359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91154" y="2139163"/>
            <a:ext cx="190527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5 –  0.5 =  </a:t>
            </a:r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5.5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15230" y="2393678"/>
            <a:ext cx="19006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 + 0.5 = 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0.5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877965" y="2194116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– </a:t>
            </a:r>
            <a:r>
              <a:rPr lang="en-IN" sz="1400" b="1" dirty="0" smtClean="0">
                <a:solidFill>
                  <a:prstClr val="black"/>
                </a:solidFill>
              </a:rPr>
              <a:t>5.5 </a:t>
            </a:r>
            <a:r>
              <a:rPr lang="en-IN" sz="1400" b="1" dirty="0">
                <a:solidFill>
                  <a:prstClr val="black"/>
                </a:solidFill>
              </a:rPr>
              <a:t>– </a:t>
            </a:r>
            <a:r>
              <a:rPr lang="en-IN" sz="1400" b="1" dirty="0" smtClean="0">
                <a:solidFill>
                  <a:prstClr val="black"/>
                </a:solidFill>
              </a:rPr>
              <a:t>0.5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931305" y="2403547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0.5 – </a:t>
            </a:r>
            <a:r>
              <a:rPr lang="en-IN" sz="1400" b="1" dirty="0">
                <a:solidFill>
                  <a:prstClr val="black"/>
                </a:solidFill>
              </a:rPr>
              <a:t>6</a:t>
            </a:r>
            <a:r>
              <a:rPr lang="en-IN" sz="1400" b="1" dirty="0" smtClean="0">
                <a:solidFill>
                  <a:prstClr val="black"/>
                </a:solidFill>
              </a:rPr>
              <a:t>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961785" y="2619554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 </a:t>
            </a:r>
            <a:r>
              <a:rPr lang="en-IN" sz="1400" b="1" dirty="0">
                <a:solidFill>
                  <a:prstClr val="black"/>
                </a:solidFill>
              </a:rPr>
              <a:t>6</a:t>
            </a:r>
            <a:r>
              <a:rPr lang="en-IN" sz="1400" b="1" dirty="0" smtClean="0">
                <a:solidFill>
                  <a:prstClr val="black"/>
                </a:solidFill>
              </a:rPr>
              <a:t>.5 </a:t>
            </a:r>
            <a:r>
              <a:rPr lang="en-IN" sz="1400" b="1" dirty="0">
                <a:solidFill>
                  <a:prstClr val="black"/>
                </a:solidFill>
              </a:rPr>
              <a:t>– </a:t>
            </a:r>
            <a:r>
              <a:rPr lang="en-IN" sz="1400" b="1" dirty="0" smtClean="0">
                <a:solidFill>
                  <a:prstClr val="black"/>
                </a:solidFill>
              </a:rPr>
              <a:t>12.5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931305" y="2823560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12.5 – 18.5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31305" y="3042399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18.5 – 24.5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31305" y="3256825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24.5 – 30.5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931305" y="3470896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30.5 – 36.5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31305" y="3677331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36.5 – 42.5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931305" y="3898237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42.5 – 48.5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31305" y="4111503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48.5 – 54.5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931305" y="4318341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54.5 – 60.5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931305" y="4529270"/>
            <a:ext cx="112471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60.5 – 66.5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48" grpId="0" animBg="1"/>
      <p:bldP spid="148" grpId="1" animBg="1"/>
      <p:bldP spid="146" grpId="0" animBg="1"/>
      <p:bldP spid="146" grpId="1" animBg="1"/>
      <p:bldP spid="144" grpId="0" animBg="1"/>
      <p:bldP spid="144" grpId="1" animBg="1"/>
      <p:bldP spid="142" grpId="0" animBg="1"/>
      <p:bldP spid="142" grpId="1" animBg="1"/>
      <p:bldP spid="140" grpId="0" animBg="1"/>
      <p:bldP spid="140" grpId="1" animBg="1"/>
      <p:bldP spid="138" grpId="0" animBg="1"/>
      <p:bldP spid="138" grpId="1" animBg="1"/>
      <p:bldP spid="136" grpId="0" animBg="1"/>
      <p:bldP spid="136" grpId="1" animBg="1"/>
      <p:bldP spid="134" grpId="0" animBg="1"/>
      <p:bldP spid="134" grpId="1" animBg="1"/>
      <p:bldP spid="132" grpId="0" animBg="1"/>
      <p:bldP spid="132" grpId="1" animBg="1"/>
      <p:bldP spid="130" grpId="0" animBg="1"/>
      <p:bldP spid="130" grpId="1" animBg="1"/>
      <p:bldP spid="128" grpId="0" animBg="1"/>
      <p:bldP spid="128" grpId="1" animBg="1"/>
      <p:bldP spid="2" grpId="0"/>
      <p:bldP spid="3" grpId="0"/>
      <p:bldP spid="39" grpId="0" animBg="1"/>
      <p:bldP spid="45" grpId="0" build="allAtOnce"/>
      <p:bldP spid="46" grpId="0" build="allAtOnce"/>
      <p:bldP spid="47" grpId="0" build="allAtOnce"/>
      <p:bldP spid="48" grpId="0" build="allAtOnce"/>
      <p:bldP spid="61" grpId="0"/>
      <p:bldP spid="62" grpId="0" build="allAtOnce"/>
      <p:bldP spid="63" grpId="0" build="allAtOnce"/>
      <p:bldP spid="64" grpId="0" build="allAtOnce"/>
      <p:bldP spid="65" grpId="0" build="allAtOnce"/>
      <p:bldP spid="66" grpId="0" build="allAtOnce"/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2" grpId="0"/>
      <p:bldP spid="73" grpId="0" animBg="1"/>
      <p:bldP spid="73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  <p:bldP spid="120" grpId="0" animBg="1"/>
      <p:bldP spid="120" grpId="1" animBg="1"/>
      <p:bldP spid="121" grpId="0"/>
      <p:bldP spid="121" grpId="1"/>
      <p:bldP spid="125" grpId="0" animBg="1"/>
      <p:bldP spid="125" grpId="1" animBg="1"/>
      <p:bldP spid="126" grpId="0"/>
      <p:bldP spid="126" grpId="1"/>
      <p:bldP spid="127" grpId="0"/>
      <p:bldP spid="127" grpId="1"/>
      <p:bldP spid="129" grpId="0"/>
      <p:bldP spid="131" grpId="0"/>
      <p:bldP spid="133" grpId="0"/>
      <p:bldP spid="135" grpId="0"/>
      <p:bldP spid="137" grpId="0"/>
      <p:bldP spid="139" grpId="0"/>
      <p:bldP spid="141" grpId="0"/>
      <p:bldP spid="143" grpId="0"/>
      <p:bldP spid="145" grpId="0"/>
      <p:bldP spid="147" grpId="0"/>
      <p:bldP spid="149" grpId="0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6708"/>
              </p:ext>
            </p:extLst>
          </p:nvPr>
        </p:nvGraphicFramePr>
        <p:xfrm>
          <a:off x="4881766" y="308682"/>
          <a:ext cx="3450722" cy="29249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2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16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2" name="TextBox 471"/>
          <p:cNvSpPr txBox="1"/>
          <p:nvPr/>
        </p:nvSpPr>
        <p:spPr>
          <a:xfrm>
            <a:off x="6103218" y="3003374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6079976" y="2791738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6099026" y="2567538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6093693" y="2365418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6093693" y="2145406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6099026" y="1924254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6093693" y="1719086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108551" y="1502122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6099026" y="1295814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6103218" y="1089506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103218" y="868662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6112743" y="659306"/>
            <a:ext cx="158417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47" name="Picture 146" descr="graph.jpg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l="25848" t="3964" r="1" b="42809"/>
          <a:stretch/>
        </p:blipFill>
        <p:spPr>
          <a:xfrm rot="5400000">
            <a:off x="317615" y="425731"/>
            <a:ext cx="4503186" cy="4347348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/>
        </p:spPr>
      </p:pic>
      <p:cxnSp>
        <p:nvCxnSpPr>
          <p:cNvPr id="148" name="Straight Arrow Connector 147"/>
          <p:cNvCxnSpPr/>
          <p:nvPr/>
        </p:nvCxnSpPr>
        <p:spPr>
          <a:xfrm flipH="1">
            <a:off x="966550" y="388149"/>
            <a:ext cx="6518" cy="445932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395536" y="4229547"/>
            <a:ext cx="4347347" cy="1393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454649" y="4348203"/>
            <a:ext cx="381000" cy="261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11560" y="4612506"/>
            <a:ext cx="346364" cy="261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83543" y="352211"/>
            <a:ext cx="381000" cy="261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95535" y="4220930"/>
            <a:ext cx="539212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-5.5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rot="5400000">
            <a:off x="626687" y="4252897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057568" y="4566097"/>
            <a:ext cx="1442791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Number of balls</a:t>
            </a:r>
          </a:p>
        </p:txBody>
      </p:sp>
      <p:grpSp>
        <p:nvGrpSpPr>
          <p:cNvPr id="264" name="Group 17"/>
          <p:cNvGrpSpPr/>
          <p:nvPr/>
        </p:nvGrpSpPr>
        <p:grpSpPr>
          <a:xfrm>
            <a:off x="1786957" y="1006066"/>
            <a:ext cx="2710533" cy="594941"/>
            <a:chOff x="2395243" y="3388134"/>
            <a:chExt cx="2060187" cy="423523"/>
          </a:xfrm>
        </p:grpSpPr>
        <p:sp>
          <p:nvSpPr>
            <p:cNvPr id="265" name="Cloud Callout 264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268" name="Rectangle 267"/>
          <p:cNvSpPr/>
          <p:nvPr/>
        </p:nvSpPr>
        <p:spPr>
          <a:xfrm>
            <a:off x="1100332" y="4241919"/>
            <a:ext cx="433839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6.5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360519" y="4241919"/>
            <a:ext cx="478803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12.5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666581" y="4241919"/>
            <a:ext cx="544849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18.5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975332" y="4241919"/>
            <a:ext cx="527254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24.5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10657" y="4241919"/>
            <a:ext cx="483163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30.5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638165" y="4241919"/>
            <a:ext cx="478115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36.5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rot="16200000">
            <a:off x="1259064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16200000">
            <a:off x="1576033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16200000">
            <a:off x="1882243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16200000">
            <a:off x="2180523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16200000">
            <a:off x="2493637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16200000">
            <a:off x="2829437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 rot="16200000">
            <a:off x="-80375" y="2297606"/>
            <a:ext cx="1406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Number of Runs </a:t>
            </a:r>
          </a:p>
        </p:txBody>
      </p:sp>
      <p:grpSp>
        <p:nvGrpSpPr>
          <p:cNvPr id="281" name="Group 280"/>
          <p:cNvGrpSpPr/>
          <p:nvPr/>
        </p:nvGrpSpPr>
        <p:grpSpPr>
          <a:xfrm>
            <a:off x="1184182" y="1376156"/>
            <a:ext cx="2710533" cy="594941"/>
            <a:chOff x="4297857" y="-569653"/>
            <a:chExt cx="2710533" cy="594941"/>
          </a:xfrm>
        </p:grpSpPr>
        <p:sp>
          <p:nvSpPr>
            <p:cNvPr id="282" name="Cloud Callout 281"/>
            <p:cNvSpPr/>
            <p:nvPr/>
          </p:nvSpPr>
          <p:spPr>
            <a:xfrm>
              <a:off x="4297857" y="-569653"/>
              <a:ext cx="2710533" cy="594941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549847" y="-523219"/>
              <a:ext cx="213934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>
            <a:off x="616603" y="2581502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5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616603" y="2881718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4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607077" y="3168159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3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07077" y="3497821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2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607077" y="2286888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6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07077" y="1971097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7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938675" y="2103749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0800000">
            <a:off x="938675" y="3320679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0800000">
            <a:off x="938675" y="3014530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938675" y="3638548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0800000">
            <a:off x="938675" y="2711468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0800000">
            <a:off x="938675" y="2417920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607076" y="3796909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1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38675" y="3946254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600630" y="778660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11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07077" y="1074941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10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11840" y="1371292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9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rot="10800000">
            <a:off x="938676" y="1200553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0800000">
            <a:off x="938676" y="894185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938675" y="1509584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607076" y="1675139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8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>
            <a:off x="938675" y="1806872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07077" y="472134"/>
            <a:ext cx="365760" cy="2613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prstClr val="black"/>
                </a:solidFill>
              </a:rPr>
              <a:t>12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 rot="10800000">
            <a:off x="938676" y="622033"/>
            <a:ext cx="7050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2" name="Group 17"/>
          <p:cNvGrpSpPr/>
          <p:nvPr/>
        </p:nvGrpSpPr>
        <p:grpSpPr>
          <a:xfrm>
            <a:off x="1059214" y="1278252"/>
            <a:ext cx="2503130" cy="594942"/>
            <a:chOff x="2433649" y="3380565"/>
            <a:chExt cx="1902548" cy="423523"/>
          </a:xfrm>
        </p:grpSpPr>
        <p:sp>
          <p:nvSpPr>
            <p:cNvPr id="313" name="Cloud Callout 312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908810" y="1105134"/>
            <a:ext cx="3239255" cy="891085"/>
            <a:chOff x="5123609" y="-314983"/>
            <a:chExt cx="3175428" cy="891085"/>
          </a:xfrm>
        </p:grpSpPr>
        <p:sp>
          <p:nvSpPr>
            <p:cNvPr id="316" name="Oval Callout 315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5643"/>
                <a:gd name="adj2" fmla="val 5657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scale as 1 cm = 1 run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1156480" y="410983"/>
            <a:ext cx="1829760" cy="41229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114032" y="359699"/>
            <a:ext cx="2102815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X axis:1 cm = 6 Balls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118156" y="569277"/>
            <a:ext cx="2029445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Y axis:1 cm = 1 Run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2946430" y="4241919"/>
            <a:ext cx="535677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42.5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rot="16200000">
            <a:off x="3126183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245873" y="4241919"/>
            <a:ext cx="464037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48.5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574631" y="4241919"/>
            <a:ext cx="458692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54.5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94715" y="4241919"/>
            <a:ext cx="459713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60.5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14748" y="4241919"/>
            <a:ext cx="528135" cy="2767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66.5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6200000">
            <a:off x="3454576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>
            <a:off x="3752856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>
            <a:off x="4065970" y="4239381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>
            <a:off x="4401770" y="4239382"/>
            <a:ext cx="7044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Group 17"/>
          <p:cNvGrpSpPr/>
          <p:nvPr/>
        </p:nvGrpSpPr>
        <p:grpSpPr>
          <a:xfrm>
            <a:off x="1442120" y="1142935"/>
            <a:ext cx="1167729" cy="540856"/>
            <a:chOff x="2941147" y="3399816"/>
            <a:chExt cx="887553" cy="385021"/>
          </a:xfrm>
        </p:grpSpPr>
        <p:sp>
          <p:nvSpPr>
            <p:cNvPr id="150" name="Cloud Callout 149"/>
            <p:cNvSpPr/>
            <p:nvPr/>
          </p:nvSpPr>
          <p:spPr>
            <a:xfrm>
              <a:off x="2941147" y="3399816"/>
              <a:ext cx="887553" cy="385021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093274" y="3482766"/>
              <a:ext cx="516591" cy="21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10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673270" y="4220610"/>
            <a:ext cx="38343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0.5</a:t>
            </a:r>
            <a:endParaRPr lang="en-US" sz="12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 rot="5400000">
            <a:off x="1739716" y="1776401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rot="5400000">
            <a:off x="2052290" y="1469393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rot="5400000">
            <a:off x="2356065" y="2993799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rot="5400000">
            <a:off x="2674578" y="2692623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rot="5400000">
            <a:off x="2989308" y="2385818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 rot="5400000">
            <a:off x="3303218" y="1166262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rot="5400000">
            <a:off x="3935304" y="3594576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124601" y="3619820"/>
            <a:ext cx="317519" cy="30282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351" idx="1"/>
            <a:endCxn id="161" idx="6"/>
          </p:cNvCxnSpPr>
          <p:nvPr/>
        </p:nvCxnSpPr>
        <p:spPr>
          <a:xfrm flipV="1">
            <a:off x="832744" y="3644513"/>
            <a:ext cx="293998" cy="58428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65" idx="5"/>
          </p:cNvCxnSpPr>
          <p:nvPr/>
        </p:nvCxnSpPr>
        <p:spPr>
          <a:xfrm flipV="1">
            <a:off x="1429948" y="1819982"/>
            <a:ext cx="313210" cy="210116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67" idx="5"/>
          </p:cNvCxnSpPr>
          <p:nvPr/>
        </p:nvCxnSpPr>
        <p:spPr>
          <a:xfrm flipV="1">
            <a:off x="1772648" y="1512974"/>
            <a:ext cx="283085" cy="27020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6"/>
            <a:endCxn id="169" idx="2"/>
          </p:cNvCxnSpPr>
          <p:nvPr/>
        </p:nvCxnSpPr>
        <p:spPr>
          <a:xfrm>
            <a:off x="2075130" y="1519664"/>
            <a:ext cx="303775" cy="147872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171" idx="5"/>
          </p:cNvCxnSpPr>
          <p:nvPr/>
        </p:nvCxnSpPr>
        <p:spPr>
          <a:xfrm flipV="1">
            <a:off x="2401974" y="2736205"/>
            <a:ext cx="276047" cy="26218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1" idx="1"/>
            <a:endCxn id="173" idx="5"/>
          </p:cNvCxnSpPr>
          <p:nvPr/>
        </p:nvCxnSpPr>
        <p:spPr>
          <a:xfrm flipV="1">
            <a:off x="2716814" y="2429400"/>
            <a:ext cx="275936" cy="2745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3" idx="2"/>
          </p:cNvCxnSpPr>
          <p:nvPr/>
        </p:nvCxnSpPr>
        <p:spPr>
          <a:xfrm flipV="1">
            <a:off x="3012147" y="1216532"/>
            <a:ext cx="308300" cy="11738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77" idx="6"/>
          </p:cNvCxnSpPr>
          <p:nvPr/>
        </p:nvCxnSpPr>
        <p:spPr>
          <a:xfrm>
            <a:off x="3331605" y="1216533"/>
            <a:ext cx="310814" cy="12181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77" idx="6"/>
            <a:endCxn id="179" idx="2"/>
          </p:cNvCxnSpPr>
          <p:nvPr/>
        </p:nvCxnSpPr>
        <p:spPr>
          <a:xfrm>
            <a:off x="3642419" y="2434639"/>
            <a:ext cx="315724" cy="116453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973872" y="3635119"/>
            <a:ext cx="306864" cy="613399"/>
          </a:xfrm>
          <a:prstGeom prst="line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 rot="5400000">
            <a:off x="1110923" y="2692516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 rot="5400000">
            <a:off x="1420951" y="2383073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 rot="5400000">
            <a:off x="1737699" y="3601747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 rot="5400000">
            <a:off x="2048245" y="1175031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 rot="5400000">
            <a:off x="2355565" y="2668564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 rot="5400000">
            <a:off x="2669111" y="2378020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 rot="5400000">
            <a:off x="2985599" y="3295804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 rot="5400000">
            <a:off x="3310973" y="2999639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 rot="5400000">
            <a:off x="3623617" y="1776417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21" name="Straight Connector 220"/>
          <p:cNvCxnSpPr>
            <a:stCxn id="351" idx="2"/>
            <a:endCxn id="202" idx="6"/>
          </p:cNvCxnSpPr>
          <p:nvPr/>
        </p:nvCxnSpPr>
        <p:spPr>
          <a:xfrm flipV="1">
            <a:off x="813348" y="2742788"/>
            <a:ext cx="320415" cy="14793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147550" y="2427745"/>
            <a:ext cx="270079" cy="275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endCxn id="206" idx="2"/>
          </p:cNvCxnSpPr>
          <p:nvPr/>
        </p:nvCxnSpPr>
        <p:spPr>
          <a:xfrm>
            <a:off x="1443428" y="2425593"/>
            <a:ext cx="317110" cy="1180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760538" y="1195768"/>
            <a:ext cx="310546" cy="24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08" idx="6"/>
            <a:endCxn id="210" idx="2"/>
          </p:cNvCxnSpPr>
          <p:nvPr/>
        </p:nvCxnSpPr>
        <p:spPr>
          <a:xfrm>
            <a:off x="2071084" y="1225302"/>
            <a:ext cx="307320" cy="14478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V="1">
            <a:off x="2397802" y="2425765"/>
            <a:ext cx="289181" cy="2540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695710" y="2405726"/>
            <a:ext cx="305590" cy="904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216" idx="5"/>
          </p:cNvCxnSpPr>
          <p:nvPr/>
        </p:nvCxnSpPr>
        <p:spPr>
          <a:xfrm flipV="1">
            <a:off x="3016703" y="3043220"/>
            <a:ext cx="297713" cy="2677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3343199" y="1814025"/>
            <a:ext cx="289470" cy="1206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3646456" y="1191893"/>
            <a:ext cx="307978" cy="594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20" idx="6"/>
            <a:endCxn id="252" idx="2"/>
          </p:cNvCxnSpPr>
          <p:nvPr/>
        </p:nvCxnSpPr>
        <p:spPr>
          <a:xfrm>
            <a:off x="3954435" y="1231966"/>
            <a:ext cx="310573" cy="298060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 rot="5400000">
            <a:off x="4242168" y="4207975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9610" y="4405301"/>
            <a:ext cx="381000" cy="261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351" name="Oval 350"/>
          <p:cNvSpPr/>
          <p:nvPr/>
        </p:nvSpPr>
        <p:spPr>
          <a:xfrm rot="5400000">
            <a:off x="790508" y="4217515"/>
            <a:ext cx="45678" cy="5486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 rot="5400000">
            <a:off x="1417682" y="3903183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 rot="5400000">
            <a:off x="1103903" y="3594242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rot="5400000">
            <a:off x="3619580" y="2384369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 rot="5400000">
            <a:off x="3931595" y="1181695"/>
            <a:ext cx="45678" cy="5486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407" name="Group 406"/>
          <p:cNvGrpSpPr/>
          <p:nvPr/>
        </p:nvGrpSpPr>
        <p:grpSpPr>
          <a:xfrm>
            <a:off x="4796791" y="216717"/>
            <a:ext cx="3599248" cy="3056749"/>
            <a:chOff x="719180" y="413891"/>
            <a:chExt cx="3599248" cy="3059580"/>
          </a:xfrm>
        </p:grpSpPr>
        <p:sp>
          <p:nvSpPr>
            <p:cNvPr id="408" name="Rectangle 407"/>
            <p:cNvSpPr/>
            <p:nvPr/>
          </p:nvSpPr>
          <p:spPr>
            <a:xfrm>
              <a:off x="719180" y="494356"/>
              <a:ext cx="1453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</a:rPr>
                <a:t>Number of balls</a:t>
              </a:r>
              <a:endParaRPr lang="en-IN" sz="14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864904" y="413891"/>
              <a:ext cx="12482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Continuous classes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852390" y="494356"/>
              <a:ext cx="8209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Team A</a:t>
              </a:r>
              <a:endParaRPr lang="en-IN" sz="14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500426" y="494356"/>
              <a:ext cx="8180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Team </a:t>
              </a:r>
              <a:r>
                <a:rPr lang="en-IN" sz="1400" b="1" dirty="0" smtClean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8245" y="828377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-5 – 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48245" y="1038002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 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1 </a:t>
              </a:r>
              <a:r>
                <a:rPr lang="en-IN" sz="1400" b="1" dirty="0">
                  <a:solidFill>
                    <a:prstClr val="black"/>
                  </a:solidFill>
                </a:rPr>
                <a:t>– 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3965" y="1254209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7 – 12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048245" y="1458404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13 – 18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048245" y="1677446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19 – 24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048245" y="1892070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25 – 30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048245" y="2106340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31 – 36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048245" y="2312966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37 – 42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048245" y="2534076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43 – 48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8245" y="2747540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49 – 54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048245" y="2954569"/>
              <a:ext cx="841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55 – 60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048245" y="3165694"/>
              <a:ext cx="84124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61 – 66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087960" y="828377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087960" y="1038002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087960" y="1254209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087960" y="1458404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3087960" y="167744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9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3087960" y="189207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087960" y="210634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087960" y="231296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3087960" y="253407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087960" y="274754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087960" y="2954569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087960" y="3165694"/>
              <a:ext cx="402336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734720" y="828377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734720" y="1038002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734720" y="1254209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734720" y="1458404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734720" y="167744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734720" y="189207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734720" y="210634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734720" y="231296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3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734720" y="253407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734720" y="2747540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734720" y="2954569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734720" y="3165694"/>
              <a:ext cx="402336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877965" y="828377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black"/>
                  </a:solidFill>
                </a:rPr>
                <a:t>– 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5.5 </a:t>
              </a:r>
              <a:r>
                <a:rPr lang="en-IN" sz="1400" b="1" dirty="0">
                  <a:solidFill>
                    <a:prstClr val="black"/>
                  </a:solidFill>
                </a:rPr>
                <a:t>– 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0.5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931305" y="1038002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0.5 – </a:t>
              </a:r>
              <a:r>
                <a:rPr lang="en-IN" sz="1400" b="1" dirty="0">
                  <a:solidFill>
                    <a:prstClr val="black"/>
                  </a:solidFill>
                </a:rPr>
                <a:t>6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961785" y="1254209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 </a:t>
              </a:r>
              <a:r>
                <a:rPr lang="en-IN" sz="1400" b="1" dirty="0">
                  <a:solidFill>
                    <a:prstClr val="black"/>
                  </a:solidFill>
                </a:rPr>
                <a:t>6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.5 </a:t>
              </a:r>
              <a:r>
                <a:rPr lang="en-IN" sz="1400" b="1" dirty="0">
                  <a:solidFill>
                    <a:prstClr val="black"/>
                  </a:solidFill>
                </a:rPr>
                <a:t>– </a:t>
              </a:r>
              <a:r>
                <a:rPr lang="en-IN" sz="1400" b="1" dirty="0" smtClean="0">
                  <a:solidFill>
                    <a:prstClr val="black"/>
                  </a:solidFill>
                </a:rPr>
                <a:t>12.5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931305" y="1458404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12.5 – 18.5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931305" y="1677446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18.5 – 24.5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931305" y="1892070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24.5 – 30.5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931305" y="2106340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30.5 – 36.5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931305" y="2312966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36.5 – 42.5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931305" y="2534076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42.5 – 48.5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931305" y="2747540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48.5 – 54.5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931305" y="2954569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54.5 – 60.5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931305" y="3165694"/>
              <a:ext cx="11247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</a:rPr>
                <a:t>60.5 – 66.5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</p:grpSp>
      <p:sp>
        <p:nvSpPr>
          <p:cNvPr id="476" name="TextBox 475"/>
          <p:cNvSpPr txBox="1"/>
          <p:nvPr/>
        </p:nvSpPr>
        <p:spPr>
          <a:xfrm>
            <a:off x="7049046" y="303284"/>
            <a:ext cx="614296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110356" y="672036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118077" y="881160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6108552" y="1096985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6118077" y="1307627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6122268" y="1519117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6118077" y="1725425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6118077" y="1943310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108552" y="2164455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6112744" y="2382413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6127601" y="2587581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6118077" y="2792902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6108552" y="3012914"/>
            <a:ext cx="2203083" cy="292388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73" name="Group 17"/>
          <p:cNvGrpSpPr/>
          <p:nvPr/>
        </p:nvGrpSpPr>
        <p:grpSpPr>
          <a:xfrm>
            <a:off x="4354427" y="345746"/>
            <a:ext cx="3044774" cy="701642"/>
            <a:chOff x="2918147" y="3342586"/>
            <a:chExt cx="976308" cy="499480"/>
          </a:xfrm>
        </p:grpSpPr>
        <p:sp>
          <p:nvSpPr>
            <p:cNvPr id="474" name="Cloud Callout 473"/>
            <p:cNvSpPr/>
            <p:nvPr/>
          </p:nvSpPr>
          <p:spPr>
            <a:xfrm>
              <a:off x="2918147" y="3342586"/>
              <a:ext cx="976308" cy="499480"/>
            </a:xfrm>
            <a:prstGeom prst="cloudCallout">
              <a:avLst>
                <a:gd name="adj1" fmla="val -52061"/>
                <a:gd name="adj2" fmla="val 9552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3061596" y="3405942"/>
              <a:ext cx="697647" cy="37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Lets Draw frequency polygon for team B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5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 tmFilter="0, 0; .2, .5; .8, .5; 1, 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0" dur="250" autoRev="1" fill="hold"/>
                                        <p:tgtEl>
                                          <p:spTgt spid="3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5" dur="250" autoRev="1" fill="hold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animBg="1"/>
      <p:bldP spid="472" grpId="1" animBg="1"/>
      <p:bldP spid="471" grpId="0" animBg="1"/>
      <p:bldP spid="471" grpId="1" animBg="1"/>
      <p:bldP spid="470" grpId="0" animBg="1"/>
      <p:bldP spid="470" grpId="1" animBg="1"/>
      <p:bldP spid="469" grpId="0" animBg="1"/>
      <p:bldP spid="469" grpId="1" animBg="1"/>
      <p:bldP spid="468" grpId="0" animBg="1"/>
      <p:bldP spid="468" grpId="1" animBg="1"/>
      <p:bldP spid="467" grpId="0" animBg="1"/>
      <p:bldP spid="467" grpId="1" animBg="1"/>
      <p:bldP spid="466" grpId="0" animBg="1"/>
      <p:bldP spid="466" grpId="1" animBg="1"/>
      <p:bldP spid="465" grpId="0" animBg="1"/>
      <p:bldP spid="465" grpId="1" animBg="1"/>
      <p:bldP spid="464" grpId="0" animBg="1"/>
      <p:bldP spid="464" grpId="1" animBg="1"/>
      <p:bldP spid="463" grpId="0" animBg="1"/>
      <p:bldP spid="463" grpId="1" animBg="1"/>
      <p:bldP spid="461" grpId="0" animBg="1"/>
      <p:bldP spid="461" grpId="1" animBg="1"/>
      <p:bldP spid="460" grpId="0" animBg="1"/>
      <p:bldP spid="460" grpId="1" animBg="1"/>
      <p:bldP spid="151" grpId="0"/>
      <p:bldP spid="152" grpId="0"/>
      <p:bldP spid="153" grpId="0"/>
      <p:bldP spid="184" grpId="0"/>
      <p:bldP spid="263" grpId="0"/>
      <p:bldP spid="268" grpId="0"/>
      <p:bldP spid="269" grpId="0"/>
      <p:bldP spid="270" grpId="0"/>
      <p:bldP spid="271" grpId="0"/>
      <p:bldP spid="272" grpId="0"/>
      <p:bldP spid="273" grpId="0"/>
      <p:bldP spid="280" grpId="0"/>
      <p:bldP spid="288" grpId="0"/>
      <p:bldP spid="289" grpId="0"/>
      <p:bldP spid="290" grpId="0"/>
      <p:bldP spid="291" grpId="0"/>
      <p:bldP spid="292" grpId="0"/>
      <p:bldP spid="293" grpId="0"/>
      <p:bldP spid="300" grpId="0"/>
      <p:bldP spid="302" grpId="0"/>
      <p:bldP spid="303" grpId="0"/>
      <p:bldP spid="304" grpId="0"/>
      <p:bldP spid="308" grpId="0"/>
      <p:bldP spid="310" grpId="0"/>
      <p:bldP spid="318" grpId="0" animBg="1"/>
      <p:bldP spid="319" grpId="0"/>
      <p:bldP spid="320" grpId="0"/>
      <p:bldP spid="331" grpId="0"/>
      <p:bldP spid="138" grpId="0"/>
      <p:bldP spid="139" grpId="0"/>
      <p:bldP spid="140" grpId="0"/>
      <p:bldP spid="141" grpId="0"/>
      <p:bldP spid="155" grpId="0"/>
      <p:bldP spid="165" grpId="0" animBg="1"/>
      <p:bldP spid="167" grpId="0" animBg="1"/>
      <p:bldP spid="169" grpId="0" animBg="1"/>
      <p:bldP spid="171" grpId="0" animBg="1"/>
      <p:bldP spid="173" grpId="0" animBg="1"/>
      <p:bldP spid="175" grpId="0" animBg="1"/>
      <p:bldP spid="179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52" grpId="0" animBg="1"/>
      <p:bldP spid="252" grpId="1" animBg="1"/>
      <p:bldP spid="157" grpId="0"/>
      <p:bldP spid="351" grpId="0" animBg="1"/>
      <p:bldP spid="351" grpId="1" animBg="1"/>
      <p:bldP spid="163" grpId="0" animBg="1"/>
      <p:bldP spid="161" grpId="0" animBg="1"/>
      <p:bldP spid="177" grpId="0" animBg="1"/>
      <p:bldP spid="220" grpId="0" animBg="1"/>
      <p:bldP spid="476" grpId="0" animBg="1"/>
      <p:bldP spid="476" grpId="1" animBg="1"/>
      <p:bldP spid="477" grpId="0" animBg="1"/>
      <p:bldP spid="477" grpId="1" animBg="1"/>
      <p:bldP spid="478" grpId="0" animBg="1"/>
      <p:bldP spid="478" grpId="1" animBg="1"/>
      <p:bldP spid="479" grpId="0" animBg="1"/>
      <p:bldP spid="479" grpId="1" animBg="1"/>
      <p:bldP spid="480" grpId="0" animBg="1"/>
      <p:bldP spid="480" grpId="1" animBg="1"/>
      <p:bldP spid="481" grpId="0" animBg="1"/>
      <p:bldP spid="481" grpId="1" animBg="1"/>
      <p:bldP spid="482" grpId="0" animBg="1"/>
      <p:bldP spid="482" grpId="1" animBg="1"/>
      <p:bldP spid="483" grpId="0" animBg="1"/>
      <p:bldP spid="483" grpId="1" animBg="1"/>
      <p:bldP spid="484" grpId="0" animBg="1"/>
      <p:bldP spid="484" grpId="1" animBg="1"/>
      <p:bldP spid="485" grpId="0" animBg="1"/>
      <p:bldP spid="485" grpId="1" animBg="1"/>
      <p:bldP spid="486" grpId="0" animBg="1"/>
      <p:bldP spid="486" grpId="1" animBg="1"/>
      <p:bldP spid="487" grpId="0" animBg="1"/>
      <p:bldP spid="487" grpId="1" animBg="1"/>
      <p:bldP spid="488" grpId="0" animBg="1"/>
      <p:bldP spid="48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4786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283" y="238425"/>
            <a:ext cx="7134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100 surnames were randomly picked up from a local telephone directory and 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4250" y="490521"/>
            <a:ext cx="7134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frequency distribution of the number of letters in the English alphabets in the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250" y="752875"/>
            <a:ext cx="3039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surnames was found as follows 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53064"/>
              </p:ext>
            </p:extLst>
          </p:nvPr>
        </p:nvGraphicFramePr>
        <p:xfrm>
          <a:off x="701040" y="1066211"/>
          <a:ext cx="4099560" cy="16287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6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81139" y="1090475"/>
            <a:ext cx="1683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letters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613" y="1090475"/>
            <a:ext cx="1976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surnames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6713" y="1430055"/>
            <a:ext cx="648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1 – 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0131" y="1666110"/>
            <a:ext cx="593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 – 6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4882" y="1909950"/>
            <a:ext cx="585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6 – 8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9700" y="2153790"/>
            <a:ext cx="687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8 – 12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7618" y="143005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2841" y="1666110"/>
            <a:ext cx="392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4666" y="1909950"/>
            <a:ext cx="389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3219" y="2153790"/>
            <a:ext cx="392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16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5723" y="2397630"/>
            <a:ext cx="287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06710" y="2390175"/>
            <a:ext cx="789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12 – 20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7853" y="2685650"/>
            <a:ext cx="4640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ysClr val="windowText" lastClr="000000"/>
                </a:solidFill>
              </a:rPr>
              <a:t>(i) Draw a histogram to depict the given information.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4560" y="2921837"/>
            <a:ext cx="6518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ysClr val="windowText" lastClr="000000"/>
                </a:solidFill>
              </a:rPr>
              <a:t>(ii) Write the class interval in which the maximum number of surnames lie.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75" y="3299996"/>
            <a:ext cx="607859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Soln.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470" y="3194921"/>
            <a:ext cx="6687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(i) In the given frequency distribution, we see that the class-sizes are different.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5859" y="3481271"/>
            <a:ext cx="683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Hence, we calculate the adjusted frequency for each class by using the formula :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4209" y="3847296"/>
            <a:ext cx="2675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Adjusted frequency for a </a:t>
            </a:r>
            <a:r>
              <a:rPr lang="en-US" sz="1600" dirty="0" smtClean="0">
                <a:solidFill>
                  <a:prstClr val="black"/>
                </a:solidFill>
              </a:rPr>
              <a:t>class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45106" y="384729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0131" y="3737610"/>
            <a:ext cx="1800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Minimum 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35524" y="4045148"/>
            <a:ext cx="18499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27885" y="4019014"/>
            <a:ext cx="2065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Class - size of this class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426" y="384729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37703" y="3847296"/>
            <a:ext cx="12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</a:t>
            </a:r>
            <a:r>
              <a:rPr lang="en-US" sz="1600" dirty="0" smtClean="0">
                <a:solidFill>
                  <a:prstClr val="black"/>
                </a:solidFill>
              </a:rPr>
              <a:t>ts frequency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4210" y="4257775"/>
            <a:ext cx="3472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In this problem, the minimum 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78447" y="42577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93712" y="42577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38866" y="4257775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81742" y="425777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1285" y="425777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98447" y="425777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4209" y="4528821"/>
            <a:ext cx="528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We thus obtain the following table of the adjusted frequency.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55748"/>
              </p:ext>
            </p:extLst>
          </p:nvPr>
        </p:nvGraphicFramePr>
        <p:xfrm>
          <a:off x="571500" y="1590686"/>
          <a:ext cx="2971800" cy="31571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3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7705" y="1514486"/>
            <a:ext cx="950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</a:t>
            </a:r>
            <a:endParaRPr lang="en-IN" sz="1600" b="1" dirty="0" smtClean="0">
              <a:solidFill>
                <a:prstClr val="black"/>
              </a:solidFill>
            </a:endParaRPr>
          </a:p>
          <a:p>
            <a:r>
              <a:rPr lang="en-IN" sz="1600" b="1" dirty="0" smtClean="0">
                <a:solidFill>
                  <a:prstClr val="black"/>
                </a:solidFill>
              </a:rPr>
              <a:t>of </a:t>
            </a:r>
          </a:p>
          <a:p>
            <a:r>
              <a:rPr lang="en-IN" sz="1600" b="1" dirty="0" smtClean="0">
                <a:solidFill>
                  <a:prstClr val="black"/>
                </a:solidFill>
              </a:rPr>
              <a:t>letters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226" y="1718137"/>
            <a:ext cx="728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Freq.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904" y="1743076"/>
            <a:ext cx="1034295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Adj. freq.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533" y="2328075"/>
            <a:ext cx="648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1 – </a:t>
            </a:r>
            <a:r>
              <a:rPr lang="en-IN" sz="1600" dirty="0" smtClean="0">
                <a:solidFill>
                  <a:prstClr val="black"/>
                </a:solidFill>
              </a:rPr>
              <a:t>4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76" y="2776121"/>
            <a:ext cx="587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4 – 6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257" y="3271421"/>
            <a:ext cx="587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6 – 8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279" y="3842921"/>
            <a:ext cx="689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8 – 12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" y="4376321"/>
            <a:ext cx="789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12 – 20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2241" y="232807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9815" y="2776121"/>
            <a:ext cx="391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5470" y="3273097"/>
            <a:ext cx="390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7824" y="3842921"/>
            <a:ext cx="392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0613" y="4376321"/>
            <a:ext cx="306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90750" y="2271712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41512" y="2547295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90750" y="249052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87961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41780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47977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6558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89162" y="273367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39924" y="3009258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89162" y="295248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87961" y="283542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67141" y="2835429"/>
            <a:ext cx="389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7977" y="283542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71809" y="2835429"/>
            <a:ext cx="39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90750" y="3186112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241512" y="3461695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90750" y="340492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87961" y="32878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71772" y="3287866"/>
            <a:ext cx="390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47977" y="32878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86098" y="3287866"/>
            <a:ext cx="39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76461" y="371459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227218" y="3990182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76461" y="3950249"/>
            <a:ext cx="30339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87961" y="381635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522" y="3816353"/>
            <a:ext cx="390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47977" y="381635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06558" y="381635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71700" y="4233710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348503" y="-23243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71700" y="4452521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87961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30246" y="4335464"/>
            <a:ext cx="293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47977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06558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02" name="Picture 101" descr="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1039" y="620526"/>
            <a:ext cx="4740591" cy="418147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3" name="Rectangle 102"/>
          <p:cNvSpPr/>
          <p:nvPr/>
        </p:nvSpPr>
        <p:spPr>
          <a:xfrm>
            <a:off x="4065217" y="4207694"/>
            <a:ext cx="256802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12824" y="4042442"/>
            <a:ext cx="328936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10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12824" y="3864641"/>
            <a:ext cx="328936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15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01333" y="3712727"/>
            <a:ext cx="322524" cy="25368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20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988975" y="3551533"/>
            <a:ext cx="322524" cy="25368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25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88975" y="3394396"/>
            <a:ext cx="322524" cy="25368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30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88975" y="3222936"/>
            <a:ext cx="322524" cy="25368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35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1022" y="4500277"/>
            <a:ext cx="250390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33931" y="4500277"/>
            <a:ext cx="260399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67738" y="4500277"/>
            <a:ext cx="241360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110798" y="4500277"/>
            <a:ext cx="22239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8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22095" y="4500277"/>
            <a:ext cx="315610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60219" y="4500277"/>
            <a:ext cx="314464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12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3107" y="4355306"/>
            <a:ext cx="356218" cy="1088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767264" y="3517911"/>
            <a:ext cx="238124" cy="9424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000642" y="3070236"/>
            <a:ext cx="219069" cy="13993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rot="5400000">
            <a:off x="2357042" y="2834136"/>
            <a:ext cx="38404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275314" y="4253445"/>
            <a:ext cx="30489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X</a:t>
            </a:r>
            <a:endParaRPr lang="en-US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62400" y="850900"/>
            <a:ext cx="29687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y</a:t>
            </a:r>
            <a:endParaRPr lang="en-US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33997" y="4250541"/>
            <a:ext cx="466727" cy="21907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714992" y="4417087"/>
            <a:ext cx="9477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3187477" y="2475036"/>
            <a:ext cx="1335237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Number of Leaves</a:t>
            </a:r>
            <a:endParaRPr lang="en-US" sz="12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989673" y="3065770"/>
            <a:ext cx="322524" cy="25368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40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39956" y="4487683"/>
            <a:ext cx="26321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0</a:t>
            </a:r>
            <a:endParaRPr lang="en-US" sz="12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93443" y="4500277"/>
            <a:ext cx="314464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14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29324" y="4500277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16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3930101" y="4473310"/>
            <a:ext cx="4389120" cy="57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774709" y="4618916"/>
            <a:ext cx="1071151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</a:rPr>
              <a:t>Length (in mm)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269837" y="4500277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18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03898" y="4500277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6963005" y="822480"/>
            <a:ext cx="1191352" cy="246221"/>
            <a:chOff x="3790956" y="787400"/>
            <a:chExt cx="1191352" cy="246221"/>
          </a:xfrm>
        </p:grpSpPr>
        <p:sp>
          <p:nvSpPr>
            <p:cNvPr id="135" name="Rectangle 134"/>
            <p:cNvSpPr/>
            <p:nvPr/>
          </p:nvSpPr>
          <p:spPr>
            <a:xfrm>
              <a:off x="3815891" y="791473"/>
              <a:ext cx="1088115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790956" y="787400"/>
              <a:ext cx="1191352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Scale 1cm = 5units 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ular Callout 143"/>
          <p:cNvSpPr/>
          <p:nvPr/>
        </p:nvSpPr>
        <p:spPr>
          <a:xfrm>
            <a:off x="3754692" y="1651348"/>
            <a:ext cx="2967666" cy="722129"/>
          </a:xfrm>
          <a:prstGeom prst="wedgeRectCallout">
            <a:avLst>
              <a:gd name="adj1" fmla="val -63818"/>
              <a:gd name="adj2" fmla="val 711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4822" y="1830348"/>
            <a:ext cx="362514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=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57586" y="1715864"/>
            <a:ext cx="1227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Min. </a:t>
            </a:r>
            <a:r>
              <a:rPr lang="en-US" sz="1400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705962" y="2004350"/>
            <a:ext cx="1263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30074" y="1949651"/>
            <a:ext cx="1374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size of this 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6112" y="18255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41900" y="1852231"/>
            <a:ext cx="741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ts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751111" y="1823814"/>
            <a:ext cx="855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Adj.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3833673" y="2155448"/>
            <a:ext cx="2967666" cy="722129"/>
          </a:xfrm>
          <a:prstGeom prst="wedgeRectCallout">
            <a:avLst>
              <a:gd name="adj1" fmla="val -64674"/>
              <a:gd name="adj2" fmla="val 6677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553803" y="2334459"/>
            <a:ext cx="362514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=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836566" y="2219975"/>
            <a:ext cx="1227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Min. </a:t>
            </a:r>
            <a:r>
              <a:rPr lang="en-US" sz="1400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4784943" y="2508461"/>
            <a:ext cx="1263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709055" y="2453762"/>
            <a:ext cx="1374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size of this 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985093" y="232966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120881" y="2356342"/>
            <a:ext cx="741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ts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830072" y="2327925"/>
            <a:ext cx="855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Adj.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2222449" y="4509868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989670" y="2913381"/>
            <a:ext cx="322524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45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57200" y="457200"/>
            <a:ext cx="1827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minimum </a:t>
            </a:r>
            <a:r>
              <a:rPr lang="en-US" sz="1600" b="1" dirty="0">
                <a:solidFill>
                  <a:prstClr val="black"/>
                </a:solidFill>
              </a:rPr>
              <a:t>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133600" y="4762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348865" y="4762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494019" y="476250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636895" y="47625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96438" y="47625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953600" y="47625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50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 animBg="1"/>
      <p:bldP spid="120" grpId="0"/>
      <p:bldP spid="121" grpId="0"/>
      <p:bldP spid="122" grpId="0" animBg="1"/>
      <p:bldP spid="123" grpId="0" animBg="1"/>
      <p:bldP spid="124" grpId="0"/>
      <p:bldP spid="125" grpId="0"/>
      <p:bldP spid="127" grpId="0"/>
      <p:bldP spid="128" grpId="0"/>
      <p:bldP spid="129" grpId="0"/>
      <p:bldP spid="131" grpId="0"/>
      <p:bldP spid="132" grpId="0"/>
      <p:bldP spid="133" grpId="0"/>
      <p:bldP spid="144" grpId="0" animBg="1"/>
      <p:bldP spid="144" grpId="1" animBg="1"/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137" grpId="0"/>
      <p:bldP spid="137" grpId="1"/>
      <p:bldP spid="157" grpId="0" animBg="1"/>
      <p:bldP spid="157" grpId="1" animBg="1"/>
      <p:bldP spid="158" grpId="0"/>
      <p:bldP spid="158" grpId="1"/>
      <p:bldP spid="159" grpId="0"/>
      <p:bldP spid="159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476" y="345835"/>
            <a:ext cx="7204992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A </a:t>
            </a:r>
            <a:r>
              <a:rPr lang="en-US" sz="1600" b="1" dirty="0">
                <a:solidFill>
                  <a:srgbClr val="0000CC"/>
                </a:solidFill>
              </a:rPr>
              <a:t>random survey of the number of children of various </a:t>
            </a:r>
            <a:r>
              <a:rPr lang="en-US" sz="1600" b="1" dirty="0" smtClean="0">
                <a:solidFill>
                  <a:srgbClr val="0000CC"/>
                </a:solidFill>
              </a:rPr>
              <a:t>age  </a:t>
            </a:r>
            <a:r>
              <a:rPr lang="en-US" sz="1600" b="1" dirty="0">
                <a:solidFill>
                  <a:srgbClr val="0000CC"/>
                </a:solidFill>
              </a:rPr>
              <a:t>groups playing in </a:t>
            </a:r>
            <a:r>
              <a:rPr lang="en-US" sz="1600" b="1" dirty="0" smtClean="0">
                <a:solidFill>
                  <a:srgbClr val="0000CC"/>
                </a:solidFill>
              </a:rPr>
              <a:t>a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</a:t>
            </a:r>
            <a:r>
              <a:rPr lang="en-US" sz="1600" b="1" dirty="0">
                <a:solidFill>
                  <a:srgbClr val="0000CC"/>
                </a:solidFill>
              </a:rPr>
              <a:t>park was found as follows </a:t>
            </a:r>
            <a:r>
              <a:rPr lang="en-US" sz="1600" b="1" dirty="0" smtClean="0">
                <a:solidFill>
                  <a:srgbClr val="0000CC"/>
                </a:solidFill>
              </a:rPr>
              <a:t>: Draw Histogram.</a:t>
            </a:r>
            <a:endParaRPr lang="en-US" sz="1600" b="1" dirty="0">
              <a:solidFill>
                <a:srgbClr val="0000CC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3073"/>
              </p:ext>
            </p:extLst>
          </p:nvPr>
        </p:nvGraphicFramePr>
        <p:xfrm>
          <a:off x="457340" y="962568"/>
          <a:ext cx="2242457" cy="295915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5460" y="976317"/>
            <a:ext cx="138569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Age (in years)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271" y="976317"/>
            <a:ext cx="112947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Frequency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056" y="1713377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2 – 3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056" y="2075523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3 – 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056" y="2455047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5 – 7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24" y="2815448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7 – 10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056" y="3177605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10 – 15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056" y="3557118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15 – 17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787" y="1703856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3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7787" y="2066002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77787" y="2445531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7787" y="2805943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9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7787" y="3168078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77787" y="3547602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668" y="853315"/>
            <a:ext cx="3620475" cy="58423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prstClr val="white"/>
                </a:solidFill>
              </a:rPr>
              <a:t>In </a:t>
            </a:r>
            <a:r>
              <a:rPr lang="en-IN" sz="1600" b="1" dirty="0">
                <a:solidFill>
                  <a:prstClr val="white"/>
                </a:solidFill>
              </a:rPr>
              <a:t>the given frequency distribution, </a:t>
            </a:r>
            <a:endParaRPr lang="en-IN" sz="1600" b="1" dirty="0" smtClean="0">
              <a:solidFill>
                <a:prstClr val="white"/>
              </a:solidFill>
            </a:endParaRPr>
          </a:p>
          <a:p>
            <a:r>
              <a:rPr lang="en-IN" sz="1600" b="1" dirty="0" smtClean="0">
                <a:solidFill>
                  <a:prstClr val="white"/>
                </a:solidFill>
              </a:rPr>
              <a:t>we </a:t>
            </a:r>
            <a:r>
              <a:rPr lang="en-IN" sz="1600" b="1" dirty="0">
                <a:solidFill>
                  <a:prstClr val="white"/>
                </a:solidFill>
              </a:rPr>
              <a:t>see that the class-sizes are different.</a:t>
            </a:r>
            <a:endParaRPr lang="en-US" sz="16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6575" y="939685"/>
            <a:ext cx="3932551" cy="58423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solidFill>
                  <a:prstClr val="white"/>
                </a:solidFill>
              </a:rPr>
              <a:t>Hence, we calculate the adjusted frequency </a:t>
            </a:r>
            <a:endParaRPr lang="en-IN" sz="1600" b="1" dirty="0" smtClean="0">
              <a:solidFill>
                <a:prstClr val="white"/>
              </a:solidFill>
            </a:endParaRPr>
          </a:p>
          <a:p>
            <a:r>
              <a:rPr lang="en-IN" sz="1600" b="1" dirty="0" smtClean="0">
                <a:solidFill>
                  <a:prstClr val="white"/>
                </a:solidFill>
              </a:rPr>
              <a:t>for </a:t>
            </a:r>
            <a:r>
              <a:rPr lang="en-IN" sz="1600" b="1" dirty="0">
                <a:solidFill>
                  <a:prstClr val="white"/>
                </a:solidFill>
              </a:rPr>
              <a:t>each class by using the formula :</a:t>
            </a:r>
            <a:endParaRPr lang="en-US" sz="16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6763" y="1621544"/>
            <a:ext cx="1651542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Adj. freq. </a:t>
            </a:r>
            <a:r>
              <a:rPr lang="en-US" sz="1400" b="1" dirty="0">
                <a:solidFill>
                  <a:prstClr val="black"/>
                </a:solidFill>
              </a:rPr>
              <a:t>for a </a:t>
            </a:r>
            <a:r>
              <a:rPr lang="en-US" sz="1400" b="1" dirty="0" smtClean="0">
                <a:solidFill>
                  <a:prstClr val="black"/>
                </a:solidFill>
              </a:rPr>
              <a:t>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71699" y="1626308"/>
            <a:ext cx="274434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74798" y="1525945"/>
            <a:ext cx="1253741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Min. </a:t>
            </a:r>
            <a:r>
              <a:rPr lang="en-US" sz="1400" b="1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355825" y="1792115"/>
            <a:ext cx="10917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39957" y="1754733"/>
            <a:ext cx="1361142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Size </a:t>
            </a:r>
            <a:r>
              <a:rPr lang="en-US" sz="1400" b="1" dirty="0">
                <a:solidFill>
                  <a:prstClr val="black"/>
                </a:solidFill>
              </a:rPr>
              <a:t>of this 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5569" y="1623004"/>
            <a:ext cx="274434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×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7908" y="1613487"/>
            <a:ext cx="1150892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ts frequency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2064"/>
              </p:ext>
            </p:extLst>
          </p:nvPr>
        </p:nvGraphicFramePr>
        <p:xfrm>
          <a:off x="2700142" y="963668"/>
          <a:ext cx="1151778" cy="295915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86895" y="970012"/>
            <a:ext cx="104430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Adj. freq.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34423" y="133506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2616" y="1249322"/>
            <a:ext cx="29333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781728" y="1498878"/>
            <a:ext cx="167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18807" y="1433608"/>
            <a:ext cx="29333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93755" y="1335060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46667" y="133506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34423" y="169426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12616" y="1608528"/>
            <a:ext cx="29333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781728" y="1858078"/>
            <a:ext cx="167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18807" y="1792797"/>
            <a:ext cx="29333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93755" y="1694266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46667" y="169426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59102" y="169426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34423" y="205336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712625" y="1967614"/>
            <a:ext cx="299529" cy="491773"/>
            <a:chOff x="6273538" y="3804698"/>
            <a:chExt cx="299529" cy="492228"/>
          </a:xfrm>
        </p:grpSpPr>
        <p:sp>
          <p:nvSpPr>
            <p:cNvPr id="46" name="Rectangle 45"/>
            <p:cNvSpPr/>
            <p:nvPr/>
          </p:nvSpPr>
          <p:spPr>
            <a:xfrm>
              <a:off x="6273538" y="3804698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342650" y="4054491"/>
              <a:ext cx="16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279729" y="3989149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93755" y="2053364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46667" y="205336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59102" y="205336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423" y="243919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12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712625" y="2353430"/>
            <a:ext cx="299529" cy="491773"/>
            <a:chOff x="6273538" y="3804698"/>
            <a:chExt cx="299529" cy="492228"/>
          </a:xfrm>
        </p:grpSpPr>
        <p:sp>
          <p:nvSpPr>
            <p:cNvPr id="54" name="Rectangle 53"/>
            <p:cNvSpPr/>
            <p:nvPr/>
          </p:nvSpPr>
          <p:spPr>
            <a:xfrm>
              <a:off x="6273538" y="3804698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342650" y="4054491"/>
              <a:ext cx="16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79729" y="3989149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93755" y="2439191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46667" y="243919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59102" y="243919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34423" y="2810418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712625" y="2724668"/>
            <a:ext cx="299529" cy="491773"/>
            <a:chOff x="6273538" y="3804698"/>
            <a:chExt cx="299529" cy="492228"/>
          </a:xfrm>
        </p:grpSpPr>
        <p:sp>
          <p:nvSpPr>
            <p:cNvPr id="62" name="Rectangle 61"/>
            <p:cNvSpPr/>
            <p:nvPr/>
          </p:nvSpPr>
          <p:spPr>
            <a:xfrm>
              <a:off x="6273538" y="3804698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342650" y="4054491"/>
              <a:ext cx="16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279729" y="3989149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2893755" y="2810418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46667" y="2810418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59102" y="2810418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34423" y="317910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10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712625" y="3093366"/>
            <a:ext cx="299529" cy="491773"/>
            <a:chOff x="6273538" y="3804698"/>
            <a:chExt cx="299529" cy="492228"/>
          </a:xfrm>
        </p:grpSpPr>
        <p:sp>
          <p:nvSpPr>
            <p:cNvPr id="70" name="Rectangle 69"/>
            <p:cNvSpPr/>
            <p:nvPr/>
          </p:nvSpPr>
          <p:spPr>
            <a:xfrm>
              <a:off x="6273538" y="3804698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342650" y="4054491"/>
              <a:ext cx="16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6279729" y="3989149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2893755" y="3179105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46667" y="317910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59102" y="317910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4423" y="355238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712625" y="3466635"/>
            <a:ext cx="299529" cy="491773"/>
            <a:chOff x="6273538" y="3804698"/>
            <a:chExt cx="299529" cy="492228"/>
          </a:xfrm>
        </p:grpSpPr>
        <p:sp>
          <p:nvSpPr>
            <p:cNvPr id="78" name="Rectangle 77"/>
            <p:cNvSpPr/>
            <p:nvPr/>
          </p:nvSpPr>
          <p:spPr>
            <a:xfrm>
              <a:off x="6273538" y="3804698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342650" y="4054491"/>
              <a:ext cx="16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279729" y="3989149"/>
              <a:ext cx="2933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2893755" y="3552385"/>
            <a:ext cx="34932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46667" y="355238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=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59102" y="355238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59102" y="133506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600883" y="996214"/>
            <a:ext cx="1638462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Minimum </a:t>
            </a:r>
            <a:r>
              <a:rPr lang="en-US" sz="1400" b="1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52085" y="996214"/>
            <a:ext cx="274434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95791" y="996214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50509" y="996214"/>
            <a:ext cx="274434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91772" y="996214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14923" y="996214"/>
            <a:ext cx="274434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1217" y="1360480"/>
            <a:ext cx="624654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74127" y="1010226"/>
            <a:ext cx="276864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72085" y="996214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1517" y="1353013"/>
            <a:ext cx="574639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056" y="1331281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1 – 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68262" y="1350307"/>
            <a:ext cx="288106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7787" y="1321759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40337" y="638662"/>
            <a:ext cx="3378925" cy="338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prstClr val="white"/>
                </a:solidFill>
              </a:rPr>
              <a:t>Lets represent this data by Histogram</a:t>
            </a:r>
            <a:endParaRPr lang="en-US" sz="16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pic>
        <p:nvPicPr>
          <p:cNvPr id="99" name="Picture 98" descr="graph.jpg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l="-1131" t="7617" r="511" b="16871"/>
          <a:stretch/>
        </p:blipFill>
        <p:spPr>
          <a:xfrm>
            <a:off x="3729647" y="406862"/>
            <a:ext cx="4869471" cy="4514642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/>
        </p:spPr>
      </p:pic>
      <p:cxnSp>
        <p:nvCxnSpPr>
          <p:cNvPr id="100" name="Straight Arrow Connector 99"/>
          <p:cNvCxnSpPr/>
          <p:nvPr/>
        </p:nvCxnSpPr>
        <p:spPr>
          <a:xfrm>
            <a:off x="4275913" y="406863"/>
            <a:ext cx="0" cy="439749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765202" y="4544385"/>
            <a:ext cx="47989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03745" y="4543167"/>
            <a:ext cx="346364" cy="30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343042" y="4285098"/>
            <a:ext cx="381000" cy="2767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981805" y="4667443"/>
            <a:ext cx="346364" cy="30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0774" y="413508"/>
            <a:ext cx="381000" cy="261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081793" y="4483467"/>
            <a:ext cx="256802" cy="26136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0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117" name="Group 17"/>
          <p:cNvGrpSpPr/>
          <p:nvPr/>
        </p:nvGrpSpPr>
        <p:grpSpPr>
          <a:xfrm>
            <a:off x="5095361" y="3593395"/>
            <a:ext cx="2710533" cy="594941"/>
            <a:chOff x="2395243" y="3388134"/>
            <a:chExt cx="2060187" cy="423523"/>
          </a:xfrm>
        </p:grpSpPr>
        <p:sp>
          <p:nvSpPr>
            <p:cNvPr id="118" name="Cloud Callout 117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10354" y="2081333"/>
            <a:ext cx="2710533" cy="594941"/>
            <a:chOff x="2395243" y="3388136"/>
            <a:chExt cx="2060187" cy="423523"/>
          </a:xfrm>
        </p:grpSpPr>
        <p:sp>
          <p:nvSpPr>
            <p:cNvPr id="121" name="Cloud Callout 120"/>
            <p:cNvSpPr/>
            <p:nvPr/>
          </p:nvSpPr>
          <p:spPr>
            <a:xfrm>
              <a:off x="2395243" y="3388136"/>
              <a:ext cx="2060187" cy="423523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371653" y="4708243"/>
            <a:ext cx="1071410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</a:rPr>
              <a:t>Age (in years)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460115" y="3436613"/>
            <a:ext cx="9798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prstClr val="black"/>
                </a:solidFill>
              </a:rPr>
              <a:t>Frequency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050109" y="3049936"/>
            <a:ext cx="310896" cy="261368"/>
            <a:chOff x="476022" y="2169142"/>
            <a:chExt cx="310896" cy="261610"/>
          </a:xfrm>
        </p:grpSpPr>
        <p:sp>
          <p:nvSpPr>
            <p:cNvPr id="126" name="Rectangle 125"/>
            <p:cNvSpPr/>
            <p:nvPr/>
          </p:nvSpPr>
          <p:spPr>
            <a:xfrm>
              <a:off x="476022" y="2169142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6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62543" y="2291385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040584" y="3953596"/>
            <a:ext cx="310896" cy="261368"/>
            <a:chOff x="476022" y="3407003"/>
            <a:chExt cx="310896" cy="261610"/>
          </a:xfrm>
        </p:grpSpPr>
        <p:sp>
          <p:nvSpPr>
            <p:cNvPr id="129" name="Rectangle 128"/>
            <p:cNvSpPr/>
            <p:nvPr/>
          </p:nvSpPr>
          <p:spPr>
            <a:xfrm>
              <a:off x="476022" y="3407003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2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10800000">
              <a:off x="672619" y="3543946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039472" y="3725852"/>
            <a:ext cx="310896" cy="261368"/>
            <a:chOff x="471735" y="3112373"/>
            <a:chExt cx="310896" cy="261610"/>
          </a:xfrm>
        </p:grpSpPr>
        <p:sp>
          <p:nvSpPr>
            <p:cNvPr id="132" name="Rectangle 131"/>
            <p:cNvSpPr/>
            <p:nvPr/>
          </p:nvSpPr>
          <p:spPr>
            <a:xfrm>
              <a:off x="471735" y="3112373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3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10800000">
              <a:off x="669329" y="3246140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4040584" y="4186512"/>
            <a:ext cx="310896" cy="261368"/>
            <a:chOff x="476022" y="3744921"/>
            <a:chExt cx="310896" cy="261610"/>
          </a:xfrm>
        </p:grpSpPr>
        <p:sp>
          <p:nvSpPr>
            <p:cNvPr id="135" name="Rectangle 134"/>
            <p:cNvSpPr/>
            <p:nvPr/>
          </p:nvSpPr>
          <p:spPr>
            <a:xfrm>
              <a:off x="476022" y="3744921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2027" y="3879361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043759" y="3495407"/>
            <a:ext cx="310896" cy="261368"/>
            <a:chOff x="476022" y="2799176"/>
            <a:chExt cx="310896" cy="261610"/>
          </a:xfrm>
        </p:grpSpPr>
        <p:sp>
          <p:nvSpPr>
            <p:cNvPr id="138" name="Rectangle 137"/>
            <p:cNvSpPr/>
            <p:nvPr/>
          </p:nvSpPr>
          <p:spPr>
            <a:xfrm>
              <a:off x="476022" y="2799176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4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0800000">
              <a:off x="673115" y="2934171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046934" y="3273746"/>
            <a:ext cx="310896" cy="261368"/>
            <a:chOff x="476022" y="2482049"/>
            <a:chExt cx="310896" cy="261610"/>
          </a:xfrm>
        </p:grpSpPr>
        <p:sp>
          <p:nvSpPr>
            <p:cNvPr id="141" name="Rectangle 140"/>
            <p:cNvSpPr/>
            <p:nvPr/>
          </p:nvSpPr>
          <p:spPr>
            <a:xfrm>
              <a:off x="476022" y="2482049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5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10800000">
              <a:off x="667830" y="2605847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369859" y="4509286"/>
            <a:ext cx="310896" cy="300456"/>
            <a:chOff x="976598" y="4155570"/>
            <a:chExt cx="310896" cy="300734"/>
          </a:xfrm>
        </p:grpSpPr>
        <p:sp>
          <p:nvSpPr>
            <p:cNvPr id="144" name="Rectangle 143"/>
            <p:cNvSpPr/>
            <p:nvPr/>
          </p:nvSpPr>
          <p:spPr>
            <a:xfrm>
              <a:off x="976598" y="4194694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16200000">
              <a:off x="1087388" y="4190824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623471" y="4508585"/>
            <a:ext cx="310896" cy="291640"/>
            <a:chOff x="1368337" y="4164394"/>
            <a:chExt cx="310896" cy="291910"/>
          </a:xfrm>
        </p:grpSpPr>
        <p:sp>
          <p:nvSpPr>
            <p:cNvPr id="147" name="Rectangle 146"/>
            <p:cNvSpPr/>
            <p:nvPr/>
          </p:nvSpPr>
          <p:spPr>
            <a:xfrm>
              <a:off x="1368337" y="4194694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2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>
              <a:off x="1468725" y="419964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873322" y="4506797"/>
            <a:ext cx="310896" cy="293428"/>
            <a:chOff x="1780130" y="4162604"/>
            <a:chExt cx="310896" cy="293700"/>
          </a:xfrm>
        </p:grpSpPr>
        <p:sp>
          <p:nvSpPr>
            <p:cNvPr id="150" name="Rectangle 149"/>
            <p:cNvSpPr/>
            <p:nvPr/>
          </p:nvSpPr>
          <p:spPr>
            <a:xfrm>
              <a:off x="1780130" y="4194694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3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 rot="16200000">
              <a:off x="1871735" y="419785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098659" y="4509017"/>
            <a:ext cx="310896" cy="291213"/>
            <a:chOff x="2157883" y="4150532"/>
            <a:chExt cx="310896" cy="291483"/>
          </a:xfrm>
        </p:grpSpPr>
        <p:sp>
          <p:nvSpPr>
            <p:cNvPr id="153" name="Rectangle 152"/>
            <p:cNvSpPr/>
            <p:nvPr/>
          </p:nvSpPr>
          <p:spPr>
            <a:xfrm>
              <a:off x="2157883" y="4180405"/>
              <a:ext cx="310896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4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6200000">
              <a:off x="2263405" y="4185786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348465" y="4514320"/>
            <a:ext cx="343522" cy="295422"/>
            <a:chOff x="2569631" y="4160608"/>
            <a:chExt cx="343522" cy="295696"/>
          </a:xfrm>
        </p:grpSpPr>
        <p:sp>
          <p:nvSpPr>
            <p:cNvPr id="156" name="Rectangle 155"/>
            <p:cNvSpPr/>
            <p:nvPr/>
          </p:nvSpPr>
          <p:spPr>
            <a:xfrm>
              <a:off x="2569631" y="4194694"/>
              <a:ext cx="343522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5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6200000">
              <a:off x="2668150" y="4195862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5591409" y="4508590"/>
            <a:ext cx="344607" cy="294019"/>
            <a:chOff x="2945928" y="4164394"/>
            <a:chExt cx="344607" cy="294291"/>
          </a:xfrm>
        </p:grpSpPr>
        <p:sp>
          <p:nvSpPr>
            <p:cNvPr id="159" name="Rectangle 158"/>
            <p:cNvSpPr/>
            <p:nvPr/>
          </p:nvSpPr>
          <p:spPr>
            <a:xfrm>
              <a:off x="2945928" y="4197075"/>
              <a:ext cx="344607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6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rot="16200000">
              <a:off x="3041764" y="419964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831877" y="4509738"/>
            <a:ext cx="358052" cy="290941"/>
            <a:chOff x="3367401" y="4156006"/>
            <a:chExt cx="358052" cy="291210"/>
          </a:xfrm>
        </p:grpSpPr>
        <p:sp>
          <p:nvSpPr>
            <p:cNvPr id="162" name="Rectangle 161"/>
            <p:cNvSpPr/>
            <p:nvPr/>
          </p:nvSpPr>
          <p:spPr>
            <a:xfrm>
              <a:off x="3367401" y="4185606"/>
              <a:ext cx="358052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7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rot="16200000">
              <a:off x="3463971" y="4191260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069461" y="4513790"/>
            <a:ext cx="376365" cy="286882"/>
            <a:chOff x="3757395" y="4164830"/>
            <a:chExt cx="376365" cy="287148"/>
          </a:xfrm>
        </p:grpSpPr>
        <p:sp>
          <p:nvSpPr>
            <p:cNvPr id="165" name="Rectangle 164"/>
            <p:cNvSpPr/>
            <p:nvPr/>
          </p:nvSpPr>
          <p:spPr>
            <a:xfrm>
              <a:off x="3757395" y="4190368"/>
              <a:ext cx="376365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8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16200000">
              <a:off x="3856883" y="4200084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6315531" y="4512007"/>
            <a:ext cx="354131" cy="288671"/>
            <a:chOff x="4159064" y="4163040"/>
            <a:chExt cx="354131" cy="288938"/>
          </a:xfrm>
        </p:grpSpPr>
        <p:sp>
          <p:nvSpPr>
            <p:cNvPr id="168" name="Rectangle 167"/>
            <p:cNvSpPr/>
            <p:nvPr/>
          </p:nvSpPr>
          <p:spPr>
            <a:xfrm>
              <a:off x="4159064" y="4190368"/>
              <a:ext cx="354131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9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rot="16200000">
              <a:off x="4252578" y="4198294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0" name="Oval 169"/>
          <p:cNvSpPr/>
          <p:nvPr/>
        </p:nvSpPr>
        <p:spPr>
          <a:xfrm>
            <a:off x="4328904" y="4442505"/>
            <a:ext cx="626485" cy="375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rot="5400000">
            <a:off x="3923214" y="4023805"/>
            <a:ext cx="574503" cy="3421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870543" y="477543"/>
            <a:ext cx="1665602" cy="65488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828239" y="431610"/>
            <a:ext cx="828675" cy="276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Scale :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24089" y="612628"/>
            <a:ext cx="1712056" cy="276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On X axis:1 cm = 1 year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18699" y="830094"/>
            <a:ext cx="1776235" cy="276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On Y axis:1 cm = 1 child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519861" y="3399663"/>
            <a:ext cx="237006" cy="114472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60934" y="3863719"/>
            <a:ext cx="241548" cy="6820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005636" y="3865400"/>
            <a:ext cx="470396" cy="6820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481886" y="3170478"/>
            <a:ext cx="479152" cy="137130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62650" y="3860400"/>
            <a:ext cx="725140" cy="68455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6526530" y="4508585"/>
            <a:ext cx="339497" cy="291640"/>
            <a:chOff x="1339736" y="4164394"/>
            <a:chExt cx="339497" cy="291910"/>
          </a:xfrm>
        </p:grpSpPr>
        <p:sp>
          <p:nvSpPr>
            <p:cNvPr id="192" name="Rectangle 191"/>
            <p:cNvSpPr/>
            <p:nvPr/>
          </p:nvSpPr>
          <p:spPr>
            <a:xfrm>
              <a:off x="1339736" y="4194694"/>
              <a:ext cx="339497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10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 rot="16200000">
              <a:off x="1468725" y="419964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6760829" y="4506802"/>
            <a:ext cx="383627" cy="298187"/>
            <a:chOff x="1735977" y="4162604"/>
            <a:chExt cx="383627" cy="298463"/>
          </a:xfrm>
        </p:grpSpPr>
        <p:sp>
          <p:nvSpPr>
            <p:cNvPr id="195" name="Rectangle 194"/>
            <p:cNvSpPr/>
            <p:nvPr/>
          </p:nvSpPr>
          <p:spPr>
            <a:xfrm>
              <a:off x="1735977" y="4199457"/>
              <a:ext cx="383627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11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16200000">
              <a:off x="1871735" y="419785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7016029" y="4509017"/>
            <a:ext cx="330209" cy="300731"/>
            <a:chOff x="2143593" y="4150532"/>
            <a:chExt cx="330209" cy="301009"/>
          </a:xfrm>
        </p:grpSpPr>
        <p:sp>
          <p:nvSpPr>
            <p:cNvPr id="198" name="Rectangle 197"/>
            <p:cNvSpPr/>
            <p:nvPr/>
          </p:nvSpPr>
          <p:spPr>
            <a:xfrm>
              <a:off x="2143593" y="4189931"/>
              <a:ext cx="330209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12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16200000">
              <a:off x="2263405" y="4185786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7242010" y="4514320"/>
            <a:ext cx="343522" cy="295422"/>
            <a:chOff x="2531527" y="4160608"/>
            <a:chExt cx="343522" cy="295696"/>
          </a:xfrm>
        </p:grpSpPr>
        <p:sp>
          <p:nvSpPr>
            <p:cNvPr id="201" name="Rectangle 200"/>
            <p:cNvSpPr/>
            <p:nvPr/>
          </p:nvSpPr>
          <p:spPr>
            <a:xfrm>
              <a:off x="2531527" y="4194694"/>
              <a:ext cx="343522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13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rot="16200000">
              <a:off x="2668150" y="4195862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7494480" y="4508590"/>
            <a:ext cx="344607" cy="294019"/>
            <a:chOff x="2917350" y="4164394"/>
            <a:chExt cx="344607" cy="294291"/>
          </a:xfrm>
        </p:grpSpPr>
        <p:sp>
          <p:nvSpPr>
            <p:cNvPr id="204" name="Rectangle 203"/>
            <p:cNvSpPr/>
            <p:nvPr/>
          </p:nvSpPr>
          <p:spPr>
            <a:xfrm>
              <a:off x="2917350" y="4197075"/>
              <a:ext cx="344607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14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 rot="16200000">
              <a:off x="3041764" y="4199648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730185" y="4509738"/>
            <a:ext cx="358052" cy="290941"/>
            <a:chOff x="3334060" y="4156006"/>
            <a:chExt cx="358052" cy="291210"/>
          </a:xfrm>
        </p:grpSpPr>
        <p:sp>
          <p:nvSpPr>
            <p:cNvPr id="207" name="Rectangle 206"/>
            <p:cNvSpPr/>
            <p:nvPr/>
          </p:nvSpPr>
          <p:spPr>
            <a:xfrm>
              <a:off x="3334060" y="4185606"/>
              <a:ext cx="358052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15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6200000">
              <a:off x="3463971" y="4191260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7972530" y="4513790"/>
            <a:ext cx="376365" cy="286882"/>
            <a:chOff x="3728817" y="4164830"/>
            <a:chExt cx="376365" cy="287148"/>
          </a:xfrm>
        </p:grpSpPr>
        <p:sp>
          <p:nvSpPr>
            <p:cNvPr id="210" name="Rectangle 209"/>
            <p:cNvSpPr/>
            <p:nvPr/>
          </p:nvSpPr>
          <p:spPr>
            <a:xfrm>
              <a:off x="3728817" y="4190368"/>
              <a:ext cx="376365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16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6200000">
              <a:off x="3856883" y="4200084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8218602" y="4512007"/>
            <a:ext cx="354131" cy="288671"/>
            <a:chOff x="4130486" y="4163040"/>
            <a:chExt cx="354131" cy="288938"/>
          </a:xfrm>
        </p:grpSpPr>
        <p:sp>
          <p:nvSpPr>
            <p:cNvPr id="213" name="Rectangle 212"/>
            <p:cNvSpPr/>
            <p:nvPr/>
          </p:nvSpPr>
          <p:spPr>
            <a:xfrm>
              <a:off x="4130486" y="4190368"/>
              <a:ext cx="354131" cy="2616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</a:rPr>
                <a:t>17</a:t>
              </a:r>
              <a:endParaRPr lang="en-US" sz="11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 rot="16200000">
              <a:off x="4252578" y="4198294"/>
              <a:ext cx="705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Rectangle 188"/>
          <p:cNvSpPr/>
          <p:nvPr/>
        </p:nvSpPr>
        <p:spPr>
          <a:xfrm>
            <a:off x="6688942" y="4094339"/>
            <a:ext cx="1200149" cy="45061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891466" y="4094339"/>
            <a:ext cx="483393" cy="45061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106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50"/>
                            </p:stCondLst>
                            <p:childTnLst>
                              <p:par>
                                <p:cTn id="4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5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000"/>
                            </p:stCondLst>
                            <p:childTnLst>
                              <p:par>
                                <p:cTn id="4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250"/>
                            </p:stCondLst>
                            <p:childTnLst>
                              <p:par>
                                <p:cTn id="4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500"/>
                            </p:stCondLst>
                            <p:childTnLst>
                              <p:par>
                                <p:cTn id="4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5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000"/>
                            </p:stCondLst>
                            <p:childTnLst>
                              <p:par>
                                <p:cTn id="4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250"/>
                            </p:stCondLst>
                            <p:childTnLst>
                              <p:par>
                                <p:cTn id="4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500"/>
                            </p:stCondLst>
                            <p:childTnLst>
                              <p:par>
                                <p:cTn id="4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3000"/>
                            </p:stCondLst>
                            <p:childTnLst>
                              <p:par>
                                <p:cTn id="4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3250"/>
                            </p:stCondLst>
                            <p:childTnLst>
                              <p:par>
                                <p:cTn id="4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3750"/>
                            </p:stCondLst>
                            <p:childTnLst>
                              <p:par>
                                <p:cTn id="5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4000"/>
                            </p:stCondLst>
                            <p:childTnLst>
                              <p:par>
                                <p:cTn id="5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50"/>
                            </p:stCondLst>
                            <p:childTnLst>
                              <p:par>
                                <p:cTn id="5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750"/>
                            </p:stCondLst>
                            <p:childTnLst>
                              <p:par>
                                <p:cTn id="5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000"/>
                            </p:stCondLst>
                            <p:childTnLst>
                              <p:par>
                                <p:cTn id="5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6" grpId="0"/>
      <p:bldP spid="27" grpId="0"/>
      <p:bldP spid="28" grpId="0"/>
      <p:bldP spid="30" grpId="0" build="allAtOnce"/>
      <p:bldP spid="31" grpId="0"/>
      <p:bldP spid="32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  <p:bldP spid="73" grpId="0"/>
      <p:bldP spid="74" grpId="0"/>
      <p:bldP spid="75" grpId="0"/>
      <p:bldP spid="76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 animBg="1"/>
      <p:bldP spid="92" grpId="1" animBg="1"/>
      <p:bldP spid="93" grpId="0" animBg="1"/>
      <p:bldP spid="93" grpId="1" animBg="1"/>
      <p:bldP spid="91" grpId="0"/>
      <p:bldP spid="94" grpId="0" animBg="1"/>
      <p:bldP spid="94" grpId="1" animBg="1"/>
      <p:bldP spid="6" grpId="0" build="allAtOnce"/>
      <p:bldP spid="95" grpId="0" animBg="1"/>
      <p:bldP spid="95" grpId="1" animBg="1"/>
      <p:bldP spid="13" grpId="0"/>
      <p:bldP spid="96" grpId="0" animBg="1"/>
      <p:bldP spid="96" grpId="1" animBg="1"/>
      <p:bldP spid="102" grpId="0"/>
      <p:bldP spid="103" grpId="0"/>
      <p:bldP spid="104" grpId="0"/>
      <p:bldP spid="105" grpId="0"/>
      <p:bldP spid="106" grpId="0"/>
      <p:bldP spid="123" grpId="0"/>
      <p:bldP spid="124" grpId="0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3" grpId="0"/>
      <p:bldP spid="174" grpId="0"/>
      <p:bldP spid="175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9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1585686" y="393813"/>
            <a:ext cx="5791200" cy="6765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/>
          <a:lstStyle/>
          <a:p>
            <a:pPr algn="ctr"/>
            <a:r>
              <a:rPr lang="en-US" sz="3600" b="1" kern="10" dirty="0" smtClean="0">
                <a:solidFill>
                  <a:schemeClr val="bg1"/>
                </a:solidFill>
                <a:latin typeface="Bookman Old Style" pitchFamily="18" charset="0"/>
              </a:rPr>
              <a:t>Frequency Polygon</a:t>
            </a:r>
            <a:endParaRPr lang="en-US" sz="3600" b="1" kern="1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Picture 3" descr="C:\Users\Sunil\Desktop\polyg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448628" y="1548994"/>
            <a:ext cx="3276600" cy="2120154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2" descr="C:\Users\Sunil\Desktop\HistFreqPol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2" y="1504950"/>
            <a:ext cx="3000039" cy="2221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55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" y="180986"/>
            <a:ext cx="6953250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Q. Draw frequency polygon and for the following frequency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distribution.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71181"/>
              </p:ext>
            </p:extLst>
          </p:nvPr>
        </p:nvGraphicFramePr>
        <p:xfrm>
          <a:off x="329603" y="856169"/>
          <a:ext cx="6844760" cy="6487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Class interval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lt1"/>
                          </a:solidFill>
                          <a:latin typeface="Bookman Old Style" pitchFamily="18" charset="0"/>
                        </a:rPr>
                        <a:t>5 – 10 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10 – 15  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15 – 20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20 – 25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25 – 30 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  <a:cs typeface="Courier New" pitchFamily="49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20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30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50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40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694" y="1581150"/>
            <a:ext cx="510076" cy="292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866" y="180975"/>
            <a:ext cx="22834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frequency polygon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33613" y="753847"/>
            <a:ext cx="2628428" cy="1051297"/>
            <a:chOff x="5423003" y="-343170"/>
            <a:chExt cx="2576636" cy="1051297"/>
          </a:xfrm>
        </p:grpSpPr>
        <p:sp>
          <p:nvSpPr>
            <p:cNvPr id="8" name="Oval Callout 7"/>
            <p:cNvSpPr/>
            <p:nvPr/>
          </p:nvSpPr>
          <p:spPr>
            <a:xfrm>
              <a:off x="5423003" y="-343170"/>
              <a:ext cx="2576636" cy="1051297"/>
            </a:xfrm>
            <a:prstGeom prst="wedgeEllipseCallout">
              <a:avLst>
                <a:gd name="adj1" fmla="val -56249"/>
                <a:gd name="adj2" fmla="val -75969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2271" y="-270033"/>
              <a:ext cx="2366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draw frequency polygon, frequency of first and last class must be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68860"/>
              </p:ext>
            </p:extLst>
          </p:nvPr>
        </p:nvGraphicFramePr>
        <p:xfrm>
          <a:off x="285768" y="1923782"/>
          <a:ext cx="3638532" cy="252041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179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61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59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026" y="1885950"/>
            <a:ext cx="144241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Class interval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5440" y="1896882"/>
            <a:ext cx="144241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Class mark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2391" y="1896882"/>
            <a:ext cx="144241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Frequency</a:t>
            </a:r>
          </a:p>
        </p:txBody>
      </p:sp>
      <p:sp>
        <p:nvSpPr>
          <p:cNvPr id="14" name="Curved Up Arrow 13"/>
          <p:cNvSpPr/>
          <p:nvPr/>
        </p:nvSpPr>
        <p:spPr>
          <a:xfrm rot="17750103">
            <a:off x="1151364" y="1499365"/>
            <a:ext cx="1330147" cy="39548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rot="13546815">
            <a:off x="2431665" y="1378889"/>
            <a:ext cx="1330147" cy="39548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1168" y="2612737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1168" y="2917548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1168" y="3222348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1168" y="3527137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21168" y="3831937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27942" y="2937700"/>
            <a:ext cx="2710533" cy="755794"/>
            <a:chOff x="4297857" y="-642678"/>
            <a:chExt cx="2710533" cy="755794"/>
          </a:xfrm>
        </p:grpSpPr>
        <p:sp>
          <p:nvSpPr>
            <p:cNvPr id="27" name="Cloud Callout 26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59555"/>
                <a:gd name="adj2" fmla="val -731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Lets introduce a class before first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31892" y="2279661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778329" y="2953572"/>
            <a:ext cx="2710533" cy="755794"/>
            <a:chOff x="4297857" y="-642678"/>
            <a:chExt cx="2710533" cy="755794"/>
          </a:xfrm>
        </p:grpSpPr>
        <p:sp>
          <p:nvSpPr>
            <p:cNvPr id="32" name="Cloud Callout 31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66583"/>
                <a:gd name="adj2" fmla="val 747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9846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Now introduce a class after last class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35067" y="4133573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127501" y="2106900"/>
            <a:ext cx="2710533" cy="755794"/>
            <a:chOff x="4297857" y="-642678"/>
            <a:chExt cx="2710533" cy="755794"/>
          </a:xfrm>
        </p:grpSpPr>
        <p:sp>
          <p:nvSpPr>
            <p:cNvPr id="37" name="Cloud Callout 36"/>
            <p:cNvSpPr/>
            <p:nvPr/>
          </p:nvSpPr>
          <p:spPr>
            <a:xfrm>
              <a:off x="4297857" y="-642678"/>
              <a:ext cx="2710533" cy="755794"/>
            </a:xfrm>
            <a:prstGeom prst="cloudCallout">
              <a:avLst>
                <a:gd name="adj1" fmla="val -66583"/>
                <a:gd name="adj2" fmla="val 747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06084" y="-523219"/>
              <a:ext cx="223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Lets find class marks i.e. x co-ordinates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50312" y="2300730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425" y="2284125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0 – 5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32501" y="1489971"/>
            <a:ext cx="1194486" cy="534242"/>
            <a:chOff x="4826407" y="1766959"/>
            <a:chExt cx="1194486" cy="534242"/>
          </a:xfrm>
        </p:grpSpPr>
        <p:grpSp>
          <p:nvGrpSpPr>
            <p:cNvPr id="40" name="Group 39"/>
            <p:cNvGrpSpPr/>
            <p:nvPr/>
          </p:nvGrpSpPr>
          <p:grpSpPr>
            <a:xfrm>
              <a:off x="4826407" y="1766959"/>
              <a:ext cx="1194486" cy="534242"/>
              <a:chOff x="6914242" y="3198413"/>
              <a:chExt cx="1194486" cy="534242"/>
            </a:xfrm>
          </p:grpSpPr>
          <p:sp>
            <p:nvSpPr>
              <p:cNvPr id="41" name="Rectangular Callout 40"/>
              <p:cNvSpPr/>
              <p:nvPr/>
            </p:nvSpPr>
            <p:spPr>
              <a:xfrm>
                <a:off x="6941569" y="3198413"/>
                <a:ext cx="1167159" cy="533771"/>
              </a:xfrm>
              <a:prstGeom prst="wedgeRectCallout">
                <a:avLst>
                  <a:gd name="adj1" fmla="val -79521"/>
                  <a:gd name="adj2" fmla="val 13125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914242" y="3257550"/>
                <a:ext cx="736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latin typeface="Bookman Old Style"/>
                  </a:rPr>
                  <a:t>0 + 5 </a:t>
                </a:r>
                <a:endParaRPr lang="en-US" sz="1200" b="1" dirty="0">
                  <a:solidFill>
                    <a:srgbClr val="002060"/>
                  </a:solidFill>
                  <a:latin typeface="Bookman Old Style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66235" y="3455656"/>
                <a:ext cx="42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latin typeface="Bookman Old Style"/>
                  </a:rPr>
                  <a:t>2</a:t>
                </a:r>
                <a:endParaRPr lang="en-US" sz="1200" b="1" dirty="0">
                  <a:solidFill>
                    <a:srgbClr val="002060"/>
                  </a:solidFill>
                  <a:latin typeface="Bookman Old Style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4949825" y="2054225"/>
              <a:ext cx="50458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106419" y="1632108"/>
            <a:ext cx="64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man Old Style"/>
              </a:rPr>
              <a:t>= 2.5</a:t>
            </a:r>
            <a:endParaRPr lang="en-US" sz="1200" b="1" dirty="0">
              <a:solidFill>
                <a:srgbClr val="002060"/>
              </a:solidFill>
              <a:latin typeface="Bookman Old Styl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76703" y="2266950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2.5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1380" y="2594621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7.5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" y="264347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8999" y="2891801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12.5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6260" y="294065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8999" y="3188981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17.5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6260" y="323783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6618" y="3493770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22.5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640" y="354263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6260" y="3855057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2607039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 – 10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2425" y="2911839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 – 15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25" y="3216650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15 – 20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425" y="3521450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20 – 25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25" y="3826239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25 – 30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11246" y="3821097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27.5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5625" y="4173872"/>
            <a:ext cx="741912" cy="23274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0613" y="4139923"/>
            <a:ext cx="127196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32.5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600" y="4133573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rgbClr val="C00000"/>
                </a:solidFill>
                <a:latin typeface="Bookman Old Style" pitchFamily="18" charset="0"/>
              </a:rPr>
              <a:t>30 – 35 </a:t>
            </a:r>
          </a:p>
        </p:txBody>
      </p:sp>
      <p:pic>
        <p:nvPicPr>
          <p:cNvPr id="61" name="Picture 60" descr="D:\data\Backgroun\Images\graph.jpg"/>
          <p:cNvPicPr>
            <a:picLocks noChangeAspect="1" noChangeArrowheads="1"/>
          </p:cNvPicPr>
          <p:nvPr/>
        </p:nvPicPr>
        <p:blipFill rotWithShape="1">
          <a:blip r:embed="rId2" cstate="print"/>
          <a:srcRect t="11759"/>
          <a:stretch/>
        </p:blipFill>
        <p:spPr bwMode="auto">
          <a:xfrm>
            <a:off x="3822700" y="350263"/>
            <a:ext cx="5029200" cy="412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62" name="Group 74"/>
          <p:cNvGrpSpPr/>
          <p:nvPr/>
        </p:nvGrpSpPr>
        <p:grpSpPr>
          <a:xfrm>
            <a:off x="3836987" y="464998"/>
            <a:ext cx="4804372" cy="3931921"/>
            <a:chOff x="3861114" y="1826646"/>
            <a:chExt cx="4949950" cy="4788361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1978588" y="4220033"/>
              <a:ext cx="4788361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 flipH="1">
              <a:off x="3861114" y="5839220"/>
              <a:ext cx="494995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  <p:sp>
        <p:nvSpPr>
          <p:cNvPr id="65" name="TextBox 64"/>
          <p:cNvSpPr txBox="1"/>
          <p:nvPr/>
        </p:nvSpPr>
        <p:spPr>
          <a:xfrm>
            <a:off x="4075442" y="514361"/>
            <a:ext cx="3898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7975" y="3695238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6500" y="3702843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X’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32250" y="3866699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Y’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61375" y="3747178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34098" y="4016584"/>
            <a:ext cx="125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Class interval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3427492" y="2443439"/>
            <a:ext cx="1015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Frequency</a:t>
            </a:r>
          </a:p>
        </p:txBody>
      </p:sp>
      <p:grpSp>
        <p:nvGrpSpPr>
          <p:cNvPr id="72" name="Group 17"/>
          <p:cNvGrpSpPr/>
          <p:nvPr/>
        </p:nvGrpSpPr>
        <p:grpSpPr>
          <a:xfrm>
            <a:off x="5324475" y="2714213"/>
            <a:ext cx="2710533" cy="594941"/>
            <a:chOff x="2395243" y="3388134"/>
            <a:chExt cx="2060187" cy="423523"/>
          </a:xfrm>
        </p:grpSpPr>
        <p:sp>
          <p:nvSpPr>
            <p:cNvPr id="73" name="Cloud Callout 72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21657" y="1152412"/>
            <a:ext cx="2710533" cy="594941"/>
            <a:chOff x="4297857" y="-569653"/>
            <a:chExt cx="2710533" cy="594941"/>
          </a:xfrm>
        </p:grpSpPr>
        <p:sp>
          <p:nvSpPr>
            <p:cNvPr id="76" name="Cloud Callout 75"/>
            <p:cNvSpPr/>
            <p:nvPr/>
          </p:nvSpPr>
          <p:spPr>
            <a:xfrm>
              <a:off x="4297857" y="-569653"/>
              <a:ext cx="2710533" cy="594941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49847" y="-523219"/>
              <a:ext cx="213934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662467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72064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81661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5377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81786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81845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81911" y="3699669"/>
            <a:ext cx="3905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35</a:t>
            </a:r>
          </a:p>
        </p:txBody>
      </p:sp>
      <p:grpSp>
        <p:nvGrpSpPr>
          <p:cNvPr id="86" name="Group 17"/>
          <p:cNvGrpSpPr/>
          <p:nvPr/>
        </p:nvGrpSpPr>
        <p:grpSpPr>
          <a:xfrm>
            <a:off x="4857723" y="984230"/>
            <a:ext cx="2503130" cy="594942"/>
            <a:chOff x="2433649" y="3380565"/>
            <a:chExt cx="1902548" cy="423523"/>
          </a:xfrm>
        </p:grpSpPr>
        <p:sp>
          <p:nvSpPr>
            <p:cNvPr id="87" name="Cloud Callout 86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89" name="Group 17"/>
          <p:cNvGrpSpPr/>
          <p:nvPr/>
        </p:nvGrpSpPr>
        <p:grpSpPr>
          <a:xfrm>
            <a:off x="4852448" y="981583"/>
            <a:ext cx="2503130" cy="594942"/>
            <a:chOff x="2433649" y="3380565"/>
            <a:chExt cx="1902548" cy="423523"/>
          </a:xfrm>
        </p:grpSpPr>
        <p:sp>
          <p:nvSpPr>
            <p:cNvPr id="90" name="Cloud Callout 89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50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19567" y="921611"/>
            <a:ext cx="3239255" cy="891085"/>
            <a:chOff x="5123609" y="-314983"/>
            <a:chExt cx="3175428" cy="891085"/>
          </a:xfrm>
        </p:grpSpPr>
        <p:sp>
          <p:nvSpPr>
            <p:cNvPr id="93" name="Oval Callout 92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5643"/>
                <a:gd name="adj2" fmla="val 5657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scale as 1 cm = 5 units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024218" y="3423439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24218" y="3248183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24218" y="3072938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24218" y="2897682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24218" y="2722415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24218" y="2531930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4218" y="2349054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24218" y="2173787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40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24218" y="1998542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24218" y="1815666"/>
            <a:ext cx="3509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563773" y="409400"/>
            <a:ext cx="2157952" cy="8034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21452" y="363450"/>
            <a:ext cx="828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Scale :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517326" y="601586"/>
            <a:ext cx="2328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X axis:2 cm = 5 units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521450" y="904677"/>
            <a:ext cx="2272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Y axis:1 cm = 5 units</a:t>
            </a:r>
          </a:p>
        </p:txBody>
      </p:sp>
      <p:grpSp>
        <p:nvGrpSpPr>
          <p:cNvPr id="114" name="Group 17"/>
          <p:cNvGrpSpPr/>
          <p:nvPr/>
        </p:nvGrpSpPr>
        <p:grpSpPr>
          <a:xfrm>
            <a:off x="6537329" y="1335349"/>
            <a:ext cx="2370455" cy="918901"/>
            <a:chOff x="2521573" y="3403004"/>
            <a:chExt cx="2242601" cy="654144"/>
          </a:xfrm>
        </p:grpSpPr>
        <p:sp>
          <p:nvSpPr>
            <p:cNvPr id="115" name="Cloud Callout 114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17" name="Oval 116"/>
          <p:cNvSpPr/>
          <p:nvPr/>
        </p:nvSpPr>
        <p:spPr>
          <a:xfrm>
            <a:off x="4643803" y="3653205"/>
            <a:ext cx="878695" cy="360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 rot="5400000">
            <a:off x="4023367" y="3319559"/>
            <a:ext cx="386091" cy="2857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00562" y="3548213"/>
            <a:ext cx="762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(2.5, 0)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27220" y="2813506"/>
            <a:ext cx="838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(7.5, 20)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00600" y="241935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(12.5, 30)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163339" y="1807518"/>
            <a:ext cx="8802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(17.5, 50)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629422" y="2188518"/>
            <a:ext cx="91552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(22.5, 40)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04493" y="3255318"/>
            <a:ext cx="104892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(27.5, 10)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558108" y="3540921"/>
            <a:ext cx="690789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(32.5, 0)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4581500" y="3036170"/>
            <a:ext cx="501628" cy="719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081979" y="2684759"/>
            <a:ext cx="494485" cy="353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581698" y="1964531"/>
            <a:ext cx="505138" cy="715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081716" y="1964531"/>
            <a:ext cx="505437" cy="357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581845" y="2318025"/>
            <a:ext cx="505315" cy="1077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085710" y="3395099"/>
            <a:ext cx="495006" cy="363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042964" y="3350402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43602" y="2271138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042927" y="1919393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540054" y="2637738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039599" y="2996836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537249" y="3718740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7541949" y="3713903"/>
            <a:ext cx="82296" cy="822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3" name="Group 17"/>
          <p:cNvGrpSpPr/>
          <p:nvPr/>
        </p:nvGrpSpPr>
        <p:grpSpPr>
          <a:xfrm>
            <a:off x="3505203" y="2571761"/>
            <a:ext cx="2710533" cy="594941"/>
            <a:chOff x="2395243" y="3388134"/>
            <a:chExt cx="2060187" cy="423523"/>
          </a:xfrm>
        </p:grpSpPr>
        <p:sp>
          <p:nvSpPr>
            <p:cNvPr id="144" name="Cloud Callout 143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86772" y="3421191"/>
              <a:ext cx="1626042" cy="37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We plot the points on the graph paper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7" name="Group 17"/>
          <p:cNvGrpSpPr/>
          <p:nvPr/>
        </p:nvGrpSpPr>
        <p:grpSpPr>
          <a:xfrm>
            <a:off x="3533613" y="2032144"/>
            <a:ext cx="3279744" cy="958159"/>
            <a:chOff x="2292233" y="3343664"/>
            <a:chExt cx="2266205" cy="512463"/>
          </a:xfrm>
        </p:grpSpPr>
        <p:sp>
          <p:nvSpPr>
            <p:cNvPr id="148" name="Cloud Callout 147"/>
            <p:cNvSpPr/>
            <p:nvPr/>
          </p:nvSpPr>
          <p:spPr>
            <a:xfrm>
              <a:off x="2292233" y="3343664"/>
              <a:ext cx="2266205" cy="51246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86772" y="3421191"/>
              <a:ext cx="1626042" cy="3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The co-ordinates of the point is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( midpoint, frequency)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6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000"/>
                            </p:stCondLst>
                            <p:childTnLst>
                              <p:par>
                                <p:cTn id="3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00"/>
                            </p:stCondLst>
                            <p:childTnLst>
                              <p:par>
                                <p:cTn id="3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0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500"/>
                            </p:stCondLst>
                            <p:childTnLst>
                              <p:par>
                                <p:cTn id="3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000"/>
                            </p:stCondLst>
                            <p:childTnLst>
                              <p:par>
                                <p:cTn id="4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500"/>
                            </p:stCondLst>
                            <p:childTnLst>
                              <p:par>
                                <p:cTn id="4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500"/>
                            </p:stCondLst>
                            <p:childTnLst>
                              <p:par>
                                <p:cTn id="4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0"/>
                            </p:stCondLst>
                            <p:childTnLst>
                              <p:par>
                                <p:cTn id="4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1" grpId="0"/>
      <p:bldP spid="12" grpId="0"/>
      <p:bldP spid="13" grpId="0"/>
      <p:bldP spid="14" grpId="0" animBg="1"/>
      <p:bldP spid="14" grpId="1" animBg="1"/>
      <p:bldP spid="20" grpId="0" animBg="1"/>
      <p:bldP spid="20" grpId="1" animBg="1"/>
      <p:bldP spid="21" grpId="0"/>
      <p:bldP spid="22" grpId="0"/>
      <p:bldP spid="23" grpId="0"/>
      <p:bldP spid="24" grpId="0"/>
      <p:bldP spid="25" grpId="0"/>
      <p:bldP spid="29" grpId="0"/>
      <p:bldP spid="34" grpId="0"/>
      <p:bldP spid="39" grpId="0" animBg="1"/>
      <p:bldP spid="39" grpId="1" animBg="1"/>
      <p:bldP spid="30" grpId="0"/>
      <p:bldP spid="46" grpId="0"/>
      <p:bldP spid="46" grpId="1"/>
      <p:bldP spid="48" grpId="0"/>
      <p:bldP spid="49" grpId="0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 animBg="1"/>
      <p:bldP spid="54" grpId="1" animBg="1"/>
      <p:bldP spid="55" grpId="0"/>
      <p:bldP spid="56" grpId="0" animBg="1"/>
      <p:bldP spid="56" grpId="1" animBg="1"/>
      <p:bldP spid="57" grpId="0" animBg="1"/>
      <p:bldP spid="57" grpId="1" animBg="1"/>
      <p:bldP spid="15" grpId="0"/>
      <p:bldP spid="16" grpId="0"/>
      <p:bldP spid="17" grpId="0"/>
      <p:bldP spid="18" grpId="0"/>
      <p:bldP spid="19" grpId="0"/>
      <p:bldP spid="58" grpId="0"/>
      <p:bldP spid="59" grpId="0" animBg="1"/>
      <p:bldP spid="59" grpId="1" animBg="1"/>
      <p:bldP spid="60" grpId="0"/>
      <p:bldP spid="35" grpId="0"/>
      <p:bldP spid="65" grpId="0"/>
      <p:bldP spid="65" grpId="1"/>
      <p:bldP spid="66" grpId="0"/>
      <p:bldP spid="67" grpId="0"/>
      <p:bldP spid="68" grpId="0"/>
      <p:bldP spid="69" grpId="0"/>
      <p:bldP spid="70" grpId="0"/>
      <p:bldP spid="71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10" grpId="0" animBg="1"/>
      <p:bldP spid="111" grpId="0"/>
      <p:bldP spid="112" grpId="0"/>
      <p:bldP spid="113" grpId="0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31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1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1640</Words>
  <Application>Microsoft Office PowerPoint</Application>
  <PresentationFormat>On-screen Show (16:9)</PresentationFormat>
  <Paragraphs>652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Courier New</vt:lpstr>
      <vt:lpstr>Eras Medium ITC</vt:lpstr>
      <vt:lpstr>Symbol</vt:lpstr>
      <vt:lpstr>Office Theme</vt:lpstr>
      <vt:lpstr>2_Office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1934</cp:revision>
  <dcterms:created xsi:type="dcterms:W3CDTF">2013-07-31T12:47:49Z</dcterms:created>
  <dcterms:modified xsi:type="dcterms:W3CDTF">2022-04-23T04:17:45Z</dcterms:modified>
</cp:coreProperties>
</file>