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97" r:id="rId2"/>
    <p:sldMasterId id="2147483711" r:id="rId3"/>
    <p:sldMasterId id="2147483727" r:id="rId4"/>
  </p:sldMasterIdLst>
  <p:notesMasterIdLst>
    <p:notesMasterId r:id="rId28"/>
  </p:notesMasterIdLst>
  <p:sldIdLst>
    <p:sldId id="416" r:id="rId5"/>
    <p:sldId id="417" r:id="rId6"/>
    <p:sldId id="418" r:id="rId7"/>
    <p:sldId id="419" r:id="rId8"/>
    <p:sldId id="431" r:id="rId9"/>
    <p:sldId id="421" r:id="rId10"/>
    <p:sldId id="422" r:id="rId11"/>
    <p:sldId id="432" r:id="rId12"/>
    <p:sldId id="423" r:id="rId13"/>
    <p:sldId id="433" r:id="rId14"/>
    <p:sldId id="426" r:id="rId15"/>
    <p:sldId id="427" r:id="rId16"/>
    <p:sldId id="434" r:id="rId17"/>
    <p:sldId id="429" r:id="rId18"/>
    <p:sldId id="430" r:id="rId19"/>
    <p:sldId id="435" r:id="rId20"/>
    <p:sldId id="383" r:id="rId21"/>
    <p:sldId id="384" r:id="rId22"/>
    <p:sldId id="385" r:id="rId23"/>
    <p:sldId id="436" r:id="rId24"/>
    <p:sldId id="412" r:id="rId25"/>
    <p:sldId id="413" r:id="rId26"/>
    <p:sldId id="43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5B2466"/>
    <a:srgbClr val="0000FF"/>
    <a:srgbClr val="0000CC"/>
    <a:srgbClr val="5F1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6" autoAdjust="0"/>
    <p:restoredTop sz="99645" autoAdjust="0"/>
  </p:normalViewPr>
  <p:slideViewPr>
    <p:cSldViewPr>
      <p:cViewPr varScale="1">
        <p:scale>
          <a:sx n="151" d="100"/>
          <a:sy n="151" d="100"/>
        </p:scale>
        <p:origin x="64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9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7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8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3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0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46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8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6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5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02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36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03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8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0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26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80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2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68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58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23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80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62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7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0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3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0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66700"/>
            <a:ext cx="9144000" cy="4876800"/>
            <a:chOff x="0" y="266700"/>
            <a:chExt cx="9144000" cy="4876800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" name="Rectangle 1"/>
            <p:cNvSpPr>
              <a:spLocks noChangeArrowheads="1"/>
            </p:cNvSpPr>
            <p:nvPr userDrawn="1"/>
          </p:nvSpPr>
          <p:spPr bwMode="white">
            <a:xfrm>
              <a:off x="660400" y="266700"/>
              <a:ext cx="7797800" cy="7048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7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8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0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43E5-8499-459D-908B-CD118E3AAE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D59C-A825-435C-83B5-C58699FCD1F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6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2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5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4568797" y="2222791"/>
            <a:ext cx="598223" cy="25679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525422" y="2189313"/>
            <a:ext cx="690823" cy="3046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95132" y="528657"/>
            <a:ext cx="1186938" cy="267218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639980" y="533868"/>
            <a:ext cx="945463" cy="25679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29479" y="318576"/>
            <a:ext cx="2521622" cy="272589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85750"/>
            <a:ext cx="708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350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Q.) The mean of 200 items was 50. Later on, it was discovered that the 	two items were misread as 92 and 8 instead of 192 and 88. Find 	the correct mean.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7" y="109707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Sol :</a:t>
            </a:r>
            <a:endParaRPr lang="en-US" sz="1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437" y="1110513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Mean of 200 items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785" y="1386725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Sum of values of 200 items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9694" y="11200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06882" y="113049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7534" y="1514475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276350" y="1668363"/>
            <a:ext cx="2428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43027" y="15240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03187" y="152400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27707" y="162579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95955" y="1913781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Sum of values of 200 items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1704" y="1913781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37197" y="19233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7357" y="1923306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6562" y="19233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65162" y="192330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36487" y="21972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6647" y="219729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93817" y="2495550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Correct sum of value of 200 items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89566" y="2495550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35059" y="25050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5219" y="2505075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1362" y="25050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41387" y="2505075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(92 + 8)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4349" y="28164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94509" y="2816423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50166" y="25146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81141" y="251460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(192 + 88)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4450" y="28164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24475" y="2816423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15000" y="28164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45975" y="2816423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40888" y="308312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01048" y="3083123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10180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99601" y="3559373"/>
            <a:ext cx="251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Correct mean of 200 items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5350" y="3559373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40843" y="35593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1003" y="3435548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Correct sum of value of 200 items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4572000" y="3713261"/>
            <a:ext cx="3108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19472" y="3711773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56083" y="404514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6243" y="3921323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10180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587240" y="4199036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26850" y="419754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48150" y="451663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19625" y="451663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509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 hidden="1"/>
          <p:cNvGrpSpPr/>
          <p:nvPr/>
        </p:nvGrpSpPr>
        <p:grpSpPr>
          <a:xfrm>
            <a:off x="2743612" y="2328763"/>
            <a:ext cx="5329183" cy="733799"/>
            <a:chOff x="1843331" y="5271408"/>
            <a:chExt cx="5329183" cy="733799"/>
          </a:xfrm>
        </p:grpSpPr>
        <p:sp>
          <p:nvSpPr>
            <p:cNvPr id="86" name="Rounded Rectangle 85"/>
            <p:cNvSpPr/>
            <p:nvPr/>
          </p:nvSpPr>
          <p:spPr>
            <a:xfrm>
              <a:off x="1917502" y="5271408"/>
              <a:ext cx="5255012" cy="733799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8000">
                  <a:schemeClr val="accent5">
                    <a:lumMod val="20000"/>
                    <a:lumOff val="80000"/>
                  </a:schemeClr>
                </a:gs>
                <a:gs pos="75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25343" y="5442758"/>
              <a:ext cx="427056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=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43331" y="5312266"/>
              <a:ext cx="1451644" cy="646986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CORRECT MEAN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92500" y="5361844"/>
              <a:ext cx="3229677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__________________________________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17713" y="5587092"/>
              <a:ext cx="3012378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Number of observations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4939" y="5277837"/>
              <a:ext cx="3748378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Correct Sum of all observations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2971800" y="1680738"/>
            <a:ext cx="1503811" cy="1510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17"/>
          <p:cNvGrpSpPr/>
          <p:nvPr/>
        </p:nvGrpSpPr>
        <p:grpSpPr>
          <a:xfrm>
            <a:off x="1882984" y="1717821"/>
            <a:ext cx="2177632" cy="718746"/>
            <a:chOff x="2589681" y="3413759"/>
            <a:chExt cx="1655146" cy="511661"/>
          </a:xfrm>
        </p:grpSpPr>
        <p:sp>
          <p:nvSpPr>
            <p:cNvPr id="95" name="Cloud 94"/>
            <p:cNvSpPr/>
            <p:nvPr/>
          </p:nvSpPr>
          <p:spPr>
            <a:xfrm>
              <a:off x="2589681" y="3413759"/>
              <a:ext cx="1655146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35524" y="3473766"/>
              <a:ext cx="1070614" cy="3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 us find correct sum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98" name="Cloud 97"/>
          <p:cNvSpPr/>
          <p:nvPr/>
        </p:nvSpPr>
        <p:spPr>
          <a:xfrm>
            <a:off x="4520143" y="1532992"/>
            <a:ext cx="3484300" cy="725932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85728" y="726867"/>
            <a:ext cx="3830249" cy="849125"/>
            <a:chOff x="3656019" y="5695950"/>
            <a:chExt cx="3830249" cy="849125"/>
          </a:xfrm>
        </p:grpSpPr>
        <p:sp>
          <p:nvSpPr>
            <p:cNvPr id="100" name="Rounded Rectangle 99"/>
            <p:cNvSpPr/>
            <p:nvPr/>
          </p:nvSpPr>
          <p:spPr>
            <a:xfrm>
              <a:off x="3701548" y="5695950"/>
              <a:ext cx="3611286" cy="849125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8000">
                  <a:schemeClr val="accent5">
                    <a:lumMod val="20000"/>
                    <a:lumOff val="80000"/>
                  </a:schemeClr>
                </a:gs>
                <a:gs pos="75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80783" y="5891025"/>
              <a:ext cx="427056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=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56019" y="5878326"/>
              <a:ext cx="975344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MEAN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  <p:sp>
          <p:nvSpPr>
            <p:cNvPr id="103" name="Rectangular Callout 102"/>
            <p:cNvSpPr/>
            <p:nvPr/>
          </p:nvSpPr>
          <p:spPr>
            <a:xfrm>
              <a:off x="4709991" y="5766974"/>
              <a:ext cx="2520712" cy="303683"/>
            </a:xfrm>
            <a:prstGeom prst="wedgeRectCallout">
              <a:avLst>
                <a:gd name="adj1" fmla="val -25064"/>
                <a:gd name="adj2" fmla="val 49484"/>
              </a:avLst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4" name="Rectangular Callout 103"/>
            <p:cNvSpPr/>
            <p:nvPr/>
          </p:nvSpPr>
          <p:spPr>
            <a:xfrm>
              <a:off x="4726250" y="6087919"/>
              <a:ext cx="2495754" cy="309787"/>
            </a:xfrm>
            <a:prstGeom prst="wedgeRectCallout">
              <a:avLst>
                <a:gd name="adj1" fmla="val -25064"/>
                <a:gd name="adj2" fmla="val 49484"/>
              </a:avLst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52283" y="5819044"/>
              <a:ext cx="3012378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____________________________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73890" y="6061994"/>
              <a:ext cx="3012378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Number of observations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54183" y="5754719"/>
              <a:ext cx="3012378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8064A2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Sum of all observations</a:t>
              </a:r>
              <a:endParaRPr lang="en-US" sz="1600" b="1" dirty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grpSp>
        <p:nvGrpSpPr>
          <p:cNvPr id="111" name="Group 17"/>
          <p:cNvGrpSpPr/>
          <p:nvPr/>
        </p:nvGrpSpPr>
        <p:grpSpPr>
          <a:xfrm>
            <a:off x="5711763" y="2185802"/>
            <a:ext cx="1924872" cy="725932"/>
            <a:chOff x="2789228" y="3416626"/>
            <a:chExt cx="1463031" cy="516777"/>
          </a:xfrm>
        </p:grpSpPr>
        <p:sp>
          <p:nvSpPr>
            <p:cNvPr id="112" name="Cloud Callout 111"/>
            <p:cNvSpPr/>
            <p:nvPr/>
          </p:nvSpPr>
          <p:spPr>
            <a:xfrm>
              <a:off x="2789228" y="3416626"/>
              <a:ext cx="1463031" cy="516777"/>
            </a:xfrm>
            <a:prstGeom prst="cloudCallout">
              <a:avLst>
                <a:gd name="adj1" fmla="val -75859"/>
                <a:gd name="adj2" fmla="val -2252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35524" y="3473766"/>
              <a:ext cx="1284574" cy="37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This is a incorrect sum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4875428" y="1669165"/>
            <a:ext cx="1361472" cy="25679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08220" y="1630263"/>
            <a:ext cx="171843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Bookman Old Style"/>
              </a:rPr>
              <a:t>Incorrect sum</a:t>
            </a:r>
            <a:endParaRPr lang="en-US" sz="1400" b="1" dirty="0">
              <a:solidFill>
                <a:srgbClr val="002060"/>
              </a:solidFill>
              <a:latin typeface="Bookman Old Style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375163" y="1670435"/>
            <a:ext cx="1488435" cy="25679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68020" y="1630263"/>
            <a:ext cx="171843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Bookman Old Style"/>
              </a:rPr>
              <a:t>– misread values</a:t>
            </a:r>
            <a:endParaRPr lang="en-US" sz="1400" b="1" dirty="0">
              <a:solidFill>
                <a:srgbClr val="002060"/>
              </a:solidFill>
              <a:latin typeface="Bookman Old Style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703619" y="1895333"/>
            <a:ext cx="1360935" cy="25679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78887" y="1845561"/>
            <a:ext cx="171843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Bookman Old Style"/>
              </a:rPr>
              <a:t>+ correct values</a:t>
            </a:r>
            <a:endParaRPr lang="en-US" sz="1400" b="1" dirty="0">
              <a:solidFill>
                <a:srgbClr val="002060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634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10" grpId="0" animBg="1"/>
      <p:bldP spid="110" grpId="1" animBg="1"/>
      <p:bldP spid="109" grpId="0" animBg="1"/>
      <p:bldP spid="109" grpId="1" animBg="1"/>
      <p:bldP spid="108" grpId="0" animBg="1"/>
      <p:bldP spid="108" grpId="1" animBg="1"/>
      <p:bldP spid="85" grpId="0" animBg="1"/>
      <p:bldP spid="85" grpId="1" animBg="1"/>
      <p:bldP spid="2" grpId="0"/>
      <p:bldP spid="3" grpId="0"/>
      <p:bldP spid="4" grpId="0"/>
      <p:bldP spid="5" grpId="0"/>
      <p:bldP spid="41" grpId="0"/>
      <p:bldP spid="42" grpId="0"/>
      <p:bldP spid="4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2" grpId="0"/>
      <p:bldP spid="83" grpId="0"/>
      <p:bldP spid="84" grpId="0"/>
      <p:bldP spid="98" grpId="0" animBg="1"/>
      <p:bldP spid="98" grpId="1" animBg="1"/>
      <p:bldP spid="122" grpId="0" animBg="1"/>
      <p:bldP spid="122" grpId="1" animBg="1"/>
      <p:bldP spid="121" grpId="0"/>
      <p:bldP spid="121" grpId="1"/>
      <p:bldP spid="123" grpId="0" animBg="1"/>
      <p:bldP spid="123" grpId="1" animBg="1"/>
      <p:bldP spid="118" grpId="0"/>
      <p:bldP spid="118" grpId="1"/>
      <p:bldP spid="124" grpId="0" animBg="1"/>
      <p:bldP spid="124" grpId="1" animBg="1"/>
      <p:bldP spid="119" grpId="0"/>
      <p:bldP spid="1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5741901" y="1497018"/>
            <a:ext cx="354440" cy="272589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813371" y="3102987"/>
            <a:ext cx="763570" cy="298128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602026" y="3122443"/>
            <a:ext cx="1414279" cy="328575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3339" y="1234858"/>
            <a:ext cx="454411" cy="280217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68820" y="305022"/>
            <a:ext cx="354440" cy="272589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85750"/>
            <a:ext cx="708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350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 .    Find the value of </a:t>
            </a:r>
            <a:r>
              <a:rPr lang="en-US" sz="1400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 if the mean of the following distribution is 20.</a:t>
            </a:r>
          </a:p>
          <a:p>
            <a:pPr defTabSz="628650">
              <a:tabLst>
                <a:tab pos="635000" algn="l"/>
                <a:tab pos="1200150" algn="l"/>
                <a:tab pos="1714500" algn="l"/>
                <a:tab pos="2400300" algn="l"/>
                <a:tab pos="3028950" algn="l"/>
                <a:tab pos="382905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	</a:t>
            </a:r>
            <a:r>
              <a:rPr lang="en-US" sz="1400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x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:	15	17	19	20+</a:t>
            </a:r>
            <a:r>
              <a:rPr lang="en-US" sz="1400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	23</a:t>
            </a:r>
          </a:p>
          <a:p>
            <a:pPr defTabSz="628650">
              <a:tabLst>
                <a:tab pos="635000" algn="l"/>
                <a:tab pos="1257300" algn="l"/>
                <a:tab pos="1771650" algn="l"/>
                <a:tab pos="2457450" algn="l"/>
                <a:tab pos="3143250" algn="l"/>
                <a:tab pos="38862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	</a:t>
            </a:r>
            <a:r>
              <a:rPr lang="en-US" sz="1400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:	2	3	4	5p	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7" y="109707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Sol :</a:t>
            </a:r>
            <a:endParaRPr lang="en-US" sz="1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2156" y="2876550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53" y="134975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Mean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082" y="287655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2464" y="310515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43403" y="1503638"/>
            <a:ext cx="548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5234" y="134975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3300" y="1467798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9698" y="113674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9940" y="1136749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34957" y="1165324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fx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66837" y="138439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03491" y="138439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9621" y="141297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66837" y="164157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3491" y="164157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89621" y="167014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51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6837" y="189874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19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491" y="189874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9621" y="192732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76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0125" y="221307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+ </a:t>
            </a:r>
            <a:r>
              <a:rPr lang="en-US" sz="14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4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0592" y="221307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r>
              <a:rPr lang="en-US" sz="14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4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01694" y="224164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r>
              <a:rPr lang="en-US" sz="14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+ 5</a:t>
            </a:r>
            <a:r>
              <a:rPr lang="en-US" sz="14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77723" y="252659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23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14377" y="252659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45203" y="255516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138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20269" y="3105150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01244" y="310515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5p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75702" y="286294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  <a:latin typeface="Symbol" panose="05050102010706020507" pitchFamily="18" charset="2"/>
              </a:rPr>
              <a:t>S</a:t>
            </a:r>
            <a:r>
              <a:rPr lang="en-US" sz="14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fx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77411" y="286294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40366" y="311765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295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4371" y="31176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8196" y="311765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100p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25656" y="3117652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5p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3400" y="31176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90975" y="1778198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78100" y="120669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  <a:latin typeface="Symbol" panose="05050102010706020507" pitchFamily="18" charset="2"/>
              </a:rPr>
              <a:t>S</a:t>
            </a:r>
            <a:r>
              <a:rPr lang="en-US" sz="14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fx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7133" y="182854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5653477" y="1995013"/>
            <a:ext cx="1645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345234" y="184112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54362" y="195589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43951" y="170973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69889" y="17097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5852" y="170973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100p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09619" y="17097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35582" y="170973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5p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63015" y="197494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33977" y="195589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5p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90975" y="2263973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11233" y="226397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(15 + 5p)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10150" y="226397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45234" y="22639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38800" y="2263973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36712" y="22639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172200" y="226397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100p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40505" y="226397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5p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70707" y="22639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990975" y="2570262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19575" y="2570262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724256" y="257026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100p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45234" y="25702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47142" y="255924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45054" y="255924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80542" y="255924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100p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848847" y="255924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5p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79049" y="255924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88912" y="25702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990975" y="2856012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19575" y="2856012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24256" y="2856012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45234" y="28560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64007" y="284499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5p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02366" y="285601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990975" y="3178373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895851" y="317837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45234" y="31783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73532" y="316735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5p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990975" y="3477666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95851" y="347766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345234" y="347766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73532" y="347766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90975" y="3753891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95851" y="375389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345234" y="37538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673532" y="375389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895850" y="3785443"/>
            <a:ext cx="107295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84503"/>
              </p:ext>
            </p:extLst>
          </p:nvPr>
        </p:nvGraphicFramePr>
        <p:xfrm>
          <a:off x="1034160" y="537572"/>
          <a:ext cx="3842640" cy="5101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3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92549"/>
              </p:ext>
            </p:extLst>
          </p:nvPr>
        </p:nvGraphicFramePr>
        <p:xfrm>
          <a:off x="1045344" y="1184452"/>
          <a:ext cx="2993256" cy="2284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8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3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2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40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72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9" name="Group 17"/>
          <p:cNvGrpSpPr/>
          <p:nvPr/>
        </p:nvGrpSpPr>
        <p:grpSpPr>
          <a:xfrm>
            <a:off x="3824601" y="721093"/>
            <a:ext cx="1732180" cy="718746"/>
            <a:chOff x="2758967" y="3413759"/>
            <a:chExt cx="1316573" cy="511661"/>
          </a:xfrm>
        </p:grpSpPr>
        <p:sp>
          <p:nvSpPr>
            <p:cNvPr id="120" name="Cloud 119"/>
            <p:cNvSpPr/>
            <p:nvPr/>
          </p:nvSpPr>
          <p:spPr>
            <a:xfrm>
              <a:off x="2758967" y="3413759"/>
              <a:ext cx="1316573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886223" y="3473766"/>
              <a:ext cx="969213" cy="37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 us find </a:t>
              </a:r>
              <a:r>
                <a:rPr lang="en-US" sz="1400" b="1" dirty="0" err="1" smtClean="0">
                  <a:solidFill>
                    <a:srgbClr val="002060"/>
                  </a:solidFill>
                  <a:latin typeface="Bookman Old Style"/>
                </a:rPr>
                <a:t>fx</a:t>
              </a:r>
              <a:endParaRPr lang="en-US" sz="1400" b="1" baseline="-25000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30" name="Group 17"/>
          <p:cNvGrpSpPr/>
          <p:nvPr/>
        </p:nvGrpSpPr>
        <p:grpSpPr>
          <a:xfrm>
            <a:off x="3466282" y="2402341"/>
            <a:ext cx="1875698" cy="718745"/>
            <a:chOff x="2654781" y="3406009"/>
            <a:chExt cx="1425658" cy="511661"/>
          </a:xfrm>
        </p:grpSpPr>
        <p:sp>
          <p:nvSpPr>
            <p:cNvPr id="140" name="Cloud 139"/>
            <p:cNvSpPr/>
            <p:nvPr/>
          </p:nvSpPr>
          <p:spPr>
            <a:xfrm>
              <a:off x="2654781" y="3406009"/>
              <a:ext cx="1425658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77469" y="3471210"/>
              <a:ext cx="1386722" cy="42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 us find total of frequency</a:t>
              </a:r>
              <a:endParaRPr lang="en-US" sz="1400" b="1" baseline="-25000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42" name="Group 17"/>
          <p:cNvGrpSpPr/>
          <p:nvPr/>
        </p:nvGrpSpPr>
        <p:grpSpPr>
          <a:xfrm>
            <a:off x="3566600" y="2417861"/>
            <a:ext cx="1875698" cy="718745"/>
            <a:chOff x="2654781" y="3406009"/>
            <a:chExt cx="1425658" cy="511661"/>
          </a:xfrm>
        </p:grpSpPr>
        <p:sp>
          <p:nvSpPr>
            <p:cNvPr id="143" name="Cloud 142"/>
            <p:cNvSpPr/>
            <p:nvPr/>
          </p:nvSpPr>
          <p:spPr>
            <a:xfrm>
              <a:off x="2654781" y="3406009"/>
              <a:ext cx="1425658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94315" y="3471210"/>
              <a:ext cx="1136483" cy="37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Now find total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of </a:t>
              </a:r>
              <a:r>
                <a:rPr lang="en-US" sz="1400" b="1" dirty="0" err="1" smtClean="0">
                  <a:solidFill>
                    <a:srgbClr val="002060"/>
                  </a:solidFill>
                  <a:latin typeface="Bookman Old Style"/>
                </a:rPr>
                <a:t>fx</a:t>
              </a:r>
              <a:endParaRPr lang="en-US" sz="1400" b="1" baseline="-25000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45" name="Group 17"/>
          <p:cNvGrpSpPr/>
          <p:nvPr/>
        </p:nvGrpSpPr>
        <p:grpSpPr>
          <a:xfrm>
            <a:off x="5821025" y="607721"/>
            <a:ext cx="1732180" cy="718746"/>
            <a:chOff x="2758967" y="3413759"/>
            <a:chExt cx="1316573" cy="511661"/>
          </a:xfrm>
        </p:grpSpPr>
        <p:sp>
          <p:nvSpPr>
            <p:cNvPr id="146" name="Cloud 145"/>
            <p:cNvSpPr/>
            <p:nvPr/>
          </p:nvSpPr>
          <p:spPr>
            <a:xfrm>
              <a:off x="2758967" y="3413759"/>
              <a:ext cx="1316573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886223" y="3473766"/>
              <a:ext cx="969213" cy="37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 us find Mean</a:t>
              </a:r>
              <a:endParaRPr lang="en-US" sz="1400" b="1" baseline="-25000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 flipV="1">
            <a:off x="5372336" y="2016919"/>
            <a:ext cx="610673" cy="1136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2" grpId="1" animBg="1"/>
      <p:bldP spid="153" grpId="0" animBg="1"/>
      <p:bldP spid="153" grpId="1" animBg="1"/>
      <p:bldP spid="151" grpId="0" animBg="1"/>
      <p:bldP spid="151" grpId="1" animBg="1"/>
      <p:bldP spid="150" grpId="0" animBg="1"/>
      <p:bldP spid="150" grpId="1" animBg="1"/>
      <p:bldP spid="148" grpId="0" animBg="1"/>
      <p:bldP spid="148" grpId="1" animBg="1"/>
      <p:bldP spid="2" grpId="0"/>
      <p:bldP spid="3" grpId="0"/>
      <p:bldP spid="4" grpId="0"/>
      <p:bldP spid="5" grpId="0"/>
      <p:bldP spid="6" grpId="0"/>
      <p:bldP spid="7" grpId="0"/>
      <p:bldP spid="10" grpId="0"/>
      <p:bldP spid="12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83" grpId="0"/>
      <p:bldP spid="85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22" grpId="0"/>
      <p:bldP spid="124" grpId="0"/>
      <p:bldP spid="125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7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684860" y="3012756"/>
            <a:ext cx="2126125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44670" y="590550"/>
            <a:ext cx="3536009" cy="23631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46634" y="329240"/>
            <a:ext cx="2305125" cy="23631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0469" y="332503"/>
            <a:ext cx="3265286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6756" y="588402"/>
            <a:ext cx="1788291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76698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/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       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Q.The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mean of eleven numbers is 47. If a number is added then the mean is increased by 2. Find the new number.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356" y="825202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Estrangelo Edessa" pitchFamily="66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59989" y="971550"/>
            <a:ext cx="1464216" cy="898938"/>
            <a:chOff x="3379533" y="1020089"/>
            <a:chExt cx="1464216" cy="944792"/>
          </a:xfrm>
        </p:grpSpPr>
        <p:sp>
          <p:nvSpPr>
            <p:cNvPr id="5" name="Cloud 4"/>
            <p:cNvSpPr/>
            <p:nvPr/>
          </p:nvSpPr>
          <p:spPr>
            <a:xfrm>
              <a:off x="3379533" y="1020089"/>
              <a:ext cx="1464216" cy="94479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53995" y="1173163"/>
              <a:ext cx="1325167" cy="549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19802" y="834313"/>
            <a:ext cx="1617405" cy="898938"/>
            <a:chOff x="3302939" y="1020089"/>
            <a:chExt cx="1617405" cy="944792"/>
          </a:xfrm>
        </p:grpSpPr>
        <p:sp>
          <p:nvSpPr>
            <p:cNvPr id="9" name="Cloud 8"/>
            <p:cNvSpPr/>
            <p:nvPr/>
          </p:nvSpPr>
          <p:spPr>
            <a:xfrm>
              <a:off x="3302939" y="1020089"/>
              <a:ext cx="1617405" cy="94479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69962" y="1173163"/>
              <a:ext cx="1493232" cy="549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Lets check what is given 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62200" y="840178"/>
            <a:ext cx="2506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Mean of eleven numbers</a:t>
            </a:r>
            <a:endParaRPr lang="en-US" sz="1500" i="1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3040" y="858840"/>
            <a:ext cx="331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5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8388" y="84017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47</a:t>
            </a:r>
            <a:endParaRPr lang="en-US" sz="15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86825" y="922552"/>
            <a:ext cx="1617405" cy="963782"/>
            <a:chOff x="3293414" y="1030616"/>
            <a:chExt cx="1617405" cy="963782"/>
          </a:xfrm>
        </p:grpSpPr>
        <p:sp>
          <p:nvSpPr>
            <p:cNvPr id="16" name="Cloud 15"/>
            <p:cNvSpPr/>
            <p:nvPr/>
          </p:nvSpPr>
          <p:spPr>
            <a:xfrm>
              <a:off x="3293414" y="1030616"/>
              <a:ext cx="1617405" cy="9637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2429" y="1137245"/>
              <a:ext cx="1284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for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847817" y="1786414"/>
            <a:ext cx="3611286" cy="849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7052" y="1981489"/>
            <a:ext cx="427056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4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2288" y="1968790"/>
            <a:ext cx="975344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MEAN</a:t>
            </a:r>
            <a:endParaRPr lang="en-US" sz="14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8552" y="1909508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____________________________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99146" y="1885861"/>
            <a:ext cx="2446167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00452" y="1845183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Sum of all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96960" y="2189793"/>
            <a:ext cx="2446167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0159" y="2152458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Number of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4731" y="1134835"/>
            <a:ext cx="228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Sum of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eleven numbers</a:t>
            </a:r>
            <a:endParaRPr lang="en-US" sz="1400" i="1" dirty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427136" y="1410245"/>
            <a:ext cx="2045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9800" y="138366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11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9534" y="1229774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2207" y="1220443"/>
            <a:ext cx="48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47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2080" y="159855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  <a:cs typeface="Estrangelo Edessa" pitchFamily="66" charset="0"/>
              </a:rPr>
              <a:t>\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12839" y="1607889"/>
            <a:ext cx="234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Sum of eleven numbers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4" name="Curved Up Arrow 33"/>
          <p:cNvSpPr/>
          <p:nvPr/>
        </p:nvSpPr>
        <p:spPr>
          <a:xfrm rot="21218954">
            <a:off x="2402284" y="1550371"/>
            <a:ext cx="2127008" cy="365760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9607" y="1635090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38868" y="1634256"/>
            <a:ext cx="8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517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14286" y="163509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47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09058" y="1635090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×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3358" y="163509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11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10268" y="1631751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65114" y="1911220"/>
            <a:ext cx="495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If a number is added then mean is increased by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48388" y="2214853"/>
            <a:ext cx="120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New mean</a:t>
            </a:r>
            <a:endParaRPr lang="en-US" sz="1400" i="1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40281" y="2252177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7636" y="225217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47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71772" y="2261508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09796" y="226150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49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00387" y="2245393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+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2542" y="224539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2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819264" y="882190"/>
            <a:ext cx="2137201" cy="1033305"/>
            <a:chOff x="3195510" y="995855"/>
            <a:chExt cx="2137201" cy="1033305"/>
          </a:xfrm>
        </p:grpSpPr>
        <p:sp>
          <p:nvSpPr>
            <p:cNvPr id="52" name="Cloud 51"/>
            <p:cNvSpPr/>
            <p:nvPr/>
          </p:nvSpPr>
          <p:spPr>
            <a:xfrm>
              <a:off x="3195510" y="995855"/>
              <a:ext cx="2137063" cy="103330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93415" y="1137245"/>
              <a:ext cx="20392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this new mean, how many numbers are considered?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99764" y="1615941"/>
            <a:ext cx="2314132" cy="1064615"/>
            <a:chOff x="3135550" y="980200"/>
            <a:chExt cx="2314132" cy="1064615"/>
          </a:xfrm>
        </p:grpSpPr>
        <p:sp>
          <p:nvSpPr>
            <p:cNvPr id="55" name="Cloud 54"/>
            <p:cNvSpPr/>
            <p:nvPr/>
          </p:nvSpPr>
          <p:spPr>
            <a:xfrm>
              <a:off x="3135550" y="980200"/>
              <a:ext cx="2314132" cy="106461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93415" y="1137245"/>
              <a:ext cx="20392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11 numbers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&amp; one new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</a:t>
              </a:r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12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numbers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4892784" y="3471757"/>
            <a:ext cx="3611286" cy="849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019" y="3666832"/>
            <a:ext cx="427056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47255" y="3654133"/>
            <a:ext cx="975344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MEAN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43519" y="3594851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____________________________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44113" y="3571204"/>
            <a:ext cx="2446167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45419" y="3530526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Sum of all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941927" y="3875136"/>
            <a:ext cx="2446167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65126" y="3837801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Number of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0483" y="2504882"/>
            <a:ext cx="425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Sum of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eleven numbers and a new number</a:t>
            </a:r>
            <a:endParaRPr lang="en-US" sz="1400" i="1" dirty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11546" y="2780015"/>
            <a:ext cx="3827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30757" y="275323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12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47346" y="2635652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13097" y="2616796"/>
            <a:ext cx="47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49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5148" y="2979599"/>
            <a:ext cx="425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Sum of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eleven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numbers and a new number</a:t>
            </a:r>
            <a:endParaRPr lang="en-US" sz="1400" i="1" dirty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5440" y="2979599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92795" y="297959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49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24891" y="2979599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×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91538" y="297959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12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99586" y="2979599"/>
            <a:ext cx="8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588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70986" y="2979599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0" name="Curved Up Arrow 79"/>
          <p:cNvSpPr/>
          <p:nvPr/>
        </p:nvSpPr>
        <p:spPr>
          <a:xfrm rot="21218954">
            <a:off x="2642406" y="2904907"/>
            <a:ext cx="2444941" cy="365760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47612" y="332065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  <a:cs typeface="Estrangelo Edessa" pitchFamily="66" charset="0"/>
              </a:rPr>
              <a:t>\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12710" y="332065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The new number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4" name="Curved Up Arrow 83"/>
          <p:cNvSpPr/>
          <p:nvPr/>
        </p:nvSpPr>
        <p:spPr>
          <a:xfrm rot="11167173" flipH="1">
            <a:off x="2247586" y="2809944"/>
            <a:ext cx="3280103" cy="421190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65274" y="3315147"/>
            <a:ext cx="237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–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Sum of eleven numbers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02262" y="3327694"/>
            <a:ext cx="8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588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41912" y="3327694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33925" y="1637241"/>
            <a:ext cx="8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–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  517</a:t>
            </a:r>
            <a:endParaRPr lang="en-US" sz="1400" baseline="30000" dirty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350278" y="1630910"/>
            <a:ext cx="4146988" cy="257236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12358" y="3590471"/>
            <a:ext cx="46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71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55763" y="3587966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60479" y="39355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  <a:cs typeface="Estrangelo Edessa" pitchFamily="66" charset="0"/>
              </a:rPr>
              <a:t>\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25579" y="3935572"/>
            <a:ext cx="230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The new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number is 71.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53692" y="3940060"/>
            <a:ext cx="2200765" cy="292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322079" y="1168746"/>
            <a:ext cx="2314132" cy="1064615"/>
            <a:chOff x="3135550" y="980200"/>
            <a:chExt cx="2314132" cy="1064615"/>
          </a:xfrm>
        </p:grpSpPr>
        <p:sp>
          <p:nvSpPr>
            <p:cNvPr id="96" name="Cloud 95"/>
            <p:cNvSpPr/>
            <p:nvPr/>
          </p:nvSpPr>
          <p:spPr>
            <a:xfrm>
              <a:off x="3135550" y="980200"/>
              <a:ext cx="2314132" cy="106461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93415" y="1137245"/>
              <a:ext cx="20392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Since 11 numbers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are present in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the sum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205146" y="1159132"/>
            <a:ext cx="2314132" cy="1064615"/>
            <a:chOff x="3135550" y="980200"/>
            <a:chExt cx="2314132" cy="1064615"/>
          </a:xfrm>
        </p:grpSpPr>
        <p:sp>
          <p:nvSpPr>
            <p:cNvPr id="101" name="Cloud 100"/>
            <p:cNvSpPr/>
            <p:nvPr/>
          </p:nvSpPr>
          <p:spPr>
            <a:xfrm>
              <a:off x="3135550" y="980200"/>
              <a:ext cx="2314132" cy="106461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93415" y="1137245"/>
              <a:ext cx="20392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Number of observations is 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1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1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1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5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85 L 0.06667 0.32602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16209"/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42" grpId="0" animBg="1"/>
      <p:bldP spid="42" grpId="1" animBg="1"/>
      <p:bldP spid="41" grpId="0" animBg="1"/>
      <p:bldP spid="41" grpId="1" animBg="1"/>
      <p:bldP spid="11" grpId="0" animBg="1"/>
      <p:bldP spid="11" grpId="1" animBg="1"/>
      <p:bldP spid="7" grpId="0" animBg="1"/>
      <p:bldP spid="7" grpId="1" animBg="1"/>
      <p:bldP spid="2" grpId="0"/>
      <p:bldP spid="3" grpId="0"/>
      <p:bldP spid="12" grpId="0"/>
      <p:bldP spid="13" grpId="0"/>
      <p:bldP spid="14" grpId="0"/>
      <p:bldP spid="18" grpId="0" animBg="1"/>
      <p:bldP spid="18" grpId="1" animBg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7" grpId="0"/>
      <p:bldP spid="29" grpId="0"/>
      <p:bldP spid="30" grpId="0"/>
      <p:bldP spid="31" grpId="0"/>
      <p:bldP spid="32" grpId="0"/>
      <p:bldP spid="33" grpId="0"/>
      <p:bldP spid="34" grpId="0" animBg="1"/>
      <p:bldP spid="34" grpId="1" animBg="1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7" grpId="0" animBg="1"/>
      <p:bldP spid="57" grpId="1" animBg="1"/>
      <p:bldP spid="58" grpId="0"/>
      <p:bldP spid="58" grpId="1"/>
      <p:bldP spid="59" grpId="0"/>
      <p:bldP spid="59" grpId="1"/>
      <p:bldP spid="60" grpId="0"/>
      <p:bldP spid="60" grpId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6" grpId="0"/>
      <p:bldP spid="68" grpId="0"/>
      <p:bldP spid="69" grpId="0"/>
      <p:bldP spid="70" grpId="0"/>
      <p:bldP spid="71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0" grpId="1" animBg="1"/>
      <p:bldP spid="81" grpId="0"/>
      <p:bldP spid="82" grpId="0"/>
      <p:bldP spid="84" grpId="0" animBg="1"/>
      <p:bldP spid="84" grpId="1" animBg="1"/>
      <p:bldP spid="85" grpId="0"/>
      <p:bldP spid="85" grpId="1"/>
      <p:bldP spid="86" grpId="0"/>
      <p:bldP spid="87" grpId="0"/>
      <p:bldP spid="88" grpId="0"/>
      <p:bldP spid="88" grpId="1"/>
      <p:bldP spid="89" grpId="0" animBg="1"/>
      <p:bldP spid="89" grpId="1" animBg="1"/>
      <p:bldP spid="89" grpId="2" animBg="1"/>
      <p:bldP spid="90" grpId="0"/>
      <p:bldP spid="91" grpId="0"/>
      <p:bldP spid="92" grpId="0"/>
      <p:bldP spid="93" grpId="0"/>
      <p:bldP spid="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914780" y="3298633"/>
            <a:ext cx="2865696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52674" y="743764"/>
            <a:ext cx="780670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83312" y="547667"/>
            <a:ext cx="5442942" cy="23631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6142" y="325588"/>
            <a:ext cx="4043811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9103" y="532531"/>
            <a:ext cx="952568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89341" y="761076"/>
            <a:ext cx="2508218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85750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/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            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Q.The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average of monthly salary of 20 employees in a company is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Rs.7,650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. If the manager’s salary is added, the average salary increases by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Rs.550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  <a:cs typeface="Estrangelo Edessa" pitchFamily="66" charset="0"/>
              </a:rPr>
              <a:t>per month. What is the manager’s monthly salary ?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468" y="105275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Estrangelo Edessa" pitchFamily="66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67402" y="903081"/>
            <a:ext cx="1617405" cy="898938"/>
            <a:chOff x="3302939" y="1020089"/>
            <a:chExt cx="1617405" cy="944792"/>
          </a:xfrm>
        </p:grpSpPr>
        <p:sp>
          <p:nvSpPr>
            <p:cNvPr id="5" name="Cloud 4"/>
            <p:cNvSpPr/>
            <p:nvPr/>
          </p:nvSpPr>
          <p:spPr>
            <a:xfrm>
              <a:off x="3302939" y="1020089"/>
              <a:ext cx="1617405" cy="94479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7112" y="1163152"/>
              <a:ext cx="1380640" cy="549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3396" y="971550"/>
            <a:ext cx="1617405" cy="898938"/>
            <a:chOff x="3302939" y="1020089"/>
            <a:chExt cx="1617405" cy="944792"/>
          </a:xfrm>
        </p:grpSpPr>
        <p:sp>
          <p:nvSpPr>
            <p:cNvPr id="9" name="Cloud 8"/>
            <p:cNvSpPr/>
            <p:nvPr/>
          </p:nvSpPr>
          <p:spPr>
            <a:xfrm>
              <a:off x="3302939" y="1020089"/>
              <a:ext cx="1617405" cy="94479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69962" y="1173163"/>
              <a:ext cx="1493232" cy="549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Lets check what is given 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7390" y="1675852"/>
            <a:ext cx="1716908" cy="944792"/>
            <a:chOff x="3215087" y="995992"/>
            <a:chExt cx="1716908" cy="992985"/>
          </a:xfrm>
        </p:grpSpPr>
        <p:sp>
          <p:nvSpPr>
            <p:cNvPr id="14" name="Cloud 13"/>
            <p:cNvSpPr/>
            <p:nvPr/>
          </p:nvSpPr>
          <p:spPr>
            <a:xfrm>
              <a:off x="3215087" y="995992"/>
              <a:ext cx="1716908" cy="99298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8304" y="1083065"/>
              <a:ext cx="1478448" cy="77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Average salary means 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Mean salary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99860" y="1052755"/>
            <a:ext cx="296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Average salary of 20 employees</a:t>
            </a:r>
            <a:endParaRPr lang="en-US" sz="1400" i="1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4775" y="1052755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2097" y="1052755"/>
            <a:ext cx="69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7650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43652" y="839550"/>
            <a:ext cx="1617405" cy="963782"/>
            <a:chOff x="3293414" y="1030616"/>
            <a:chExt cx="1617405" cy="963782"/>
          </a:xfrm>
        </p:grpSpPr>
        <p:sp>
          <p:nvSpPr>
            <p:cNvPr id="20" name="Cloud 19"/>
            <p:cNvSpPr/>
            <p:nvPr/>
          </p:nvSpPr>
          <p:spPr>
            <a:xfrm>
              <a:off x="3293414" y="1030616"/>
              <a:ext cx="1617405" cy="9637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2429" y="1137245"/>
              <a:ext cx="1284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for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4961082" y="1735345"/>
            <a:ext cx="3611286" cy="849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0317" y="1930420"/>
            <a:ext cx="427056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5553" y="1917721"/>
            <a:ext cx="975344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MEAN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1817" y="1858439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____________________________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012411" y="1834792"/>
            <a:ext cx="2446167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3717" y="1794114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Sum of all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6393" y="1351368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Sum of salaries of 20 employees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63967" y="1617448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593" y="160019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20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10224" y="2138724"/>
            <a:ext cx="2446167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3424" y="2101389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Number of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4775" y="1446308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2097" y="1446308"/>
            <a:ext cx="69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7650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2405" y="1866901"/>
            <a:ext cx="313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Sum of salaries of 20 employees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75" y="18669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  <a:cs typeface="Estrangelo Edessa" pitchFamily="66" charset="0"/>
              </a:rPr>
              <a:t>\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2027" y="1876426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7272" y="1876426"/>
            <a:ext cx="106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7650 × 20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21498" y="1876426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75976" y="1876426"/>
            <a:ext cx="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153000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42" name="Curved Up Arrow 41"/>
          <p:cNvSpPr/>
          <p:nvPr/>
        </p:nvSpPr>
        <p:spPr>
          <a:xfrm rot="21218954">
            <a:off x="2290178" y="1765343"/>
            <a:ext cx="2127008" cy="365760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5022" y="2162176"/>
            <a:ext cx="525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Average increased by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Rs.550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after adding manager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salary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68995" y="2457451"/>
            <a:ext cx="144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New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average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21564" y="2499511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65859" y="2489986"/>
            <a:ext cx="130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7650 + 550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16989" y="2489986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09567" y="2489986"/>
            <a:ext cx="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8200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10843" y="245691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  <a:cs typeface="Estrangelo Edessa" pitchFamily="66" charset="0"/>
              </a:rPr>
              <a:t>\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963795" y="3695701"/>
            <a:ext cx="3611286" cy="849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43030" y="3890776"/>
            <a:ext cx="427056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18266" y="3878077"/>
            <a:ext cx="975344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MEAN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4530" y="3818795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____________________________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015124" y="3795148"/>
            <a:ext cx="2446167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16430" y="3754470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Sum of all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012938" y="4099080"/>
            <a:ext cx="2446167" cy="2459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36137" y="4061745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Number of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025601" y="885826"/>
            <a:ext cx="2137201" cy="1033305"/>
            <a:chOff x="3195510" y="995855"/>
            <a:chExt cx="2137201" cy="1033305"/>
          </a:xfrm>
        </p:grpSpPr>
        <p:sp>
          <p:nvSpPr>
            <p:cNvPr id="72" name="Cloud 71"/>
            <p:cNvSpPr/>
            <p:nvPr/>
          </p:nvSpPr>
          <p:spPr>
            <a:xfrm>
              <a:off x="3195510" y="995855"/>
              <a:ext cx="2137063" cy="103330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93415" y="1137245"/>
              <a:ext cx="20392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this new average, how many employees are considered?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99764" y="1615941"/>
            <a:ext cx="2314132" cy="1064615"/>
            <a:chOff x="3135550" y="980200"/>
            <a:chExt cx="2314132" cy="1064615"/>
          </a:xfrm>
        </p:grpSpPr>
        <p:sp>
          <p:nvSpPr>
            <p:cNvPr id="75" name="Cloud 74"/>
            <p:cNvSpPr/>
            <p:nvPr/>
          </p:nvSpPr>
          <p:spPr>
            <a:xfrm>
              <a:off x="3135550" y="980200"/>
              <a:ext cx="2314132" cy="106461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93415" y="1137245"/>
              <a:ext cx="20392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20 employees &amp; one Manager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21 employees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64412" y="2730234"/>
            <a:ext cx="405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Sum of salaries of 20 employees &amp; Manager 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919214" y="2996314"/>
            <a:ext cx="3827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38425" y="296953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21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55014" y="2851951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76749" y="2842426"/>
            <a:ext cx="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8200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092" y="3257551"/>
            <a:ext cx="400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Sum of salaries of 20 employees &amp; Manager 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6250" y="325755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  <a:cs typeface="Estrangelo Edessa" pitchFamily="66" charset="0"/>
              </a:rPr>
              <a:t>\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50519" y="3267076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5" name="Curved Up Arrow 84"/>
          <p:cNvSpPr/>
          <p:nvPr/>
        </p:nvSpPr>
        <p:spPr>
          <a:xfrm rot="21218954">
            <a:off x="2851799" y="3117084"/>
            <a:ext cx="2444941" cy="365760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67720" y="3267076"/>
            <a:ext cx="106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8200 × 21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31946" y="3267076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86424" y="3267076"/>
            <a:ext cx="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172200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30922" y="3581401"/>
            <a:ext cx="178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Salary of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Manager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98421" y="35814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anose="05050102010706020507" pitchFamily="18" charset="2"/>
                <a:cs typeface="Estrangelo Edessa" pitchFamily="66" charset="0"/>
              </a:rPr>
              <a:t>\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50426" y="3609976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47540" y="3590926"/>
            <a:ext cx="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172200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93" name="Curved Up Arrow 92"/>
          <p:cNvSpPr/>
          <p:nvPr/>
        </p:nvSpPr>
        <p:spPr>
          <a:xfrm rot="11167173" flipH="1">
            <a:off x="2913827" y="3068989"/>
            <a:ext cx="3280103" cy="421190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26334" y="3569452"/>
            <a:ext cx="215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–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 Sum of salaries </a:t>
            </a:r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of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  <a:sym typeface="Symbol"/>
            </a:endParaRPr>
          </a:p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  20employees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08626" y="1891665"/>
            <a:ext cx="5534171" cy="257236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72081" y="1876433"/>
            <a:ext cx="114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–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  153000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58138" y="3912857"/>
            <a:ext cx="33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=</a:t>
            </a:r>
            <a:endParaRPr lang="en-US" sz="1400" baseline="300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40609" y="3903526"/>
            <a:ext cx="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  <a:sym typeface="Symbol"/>
              </a:rPr>
              <a:t>19200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01973" y="4218606"/>
            <a:ext cx="416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The managers monthly salary is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Rs.19200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cs typeface="Estrangelo Edessa" pitchFamily="66" charset="0"/>
              </a:rPr>
              <a:t>.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  <a:cs typeface="Estrangelo Edessa" pitchFamily="66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4245" y="421860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cs typeface="Estrangelo Edessa" pitchFamily="66" charset="0"/>
              </a:rPr>
              <a:t>\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139998" y="4236064"/>
            <a:ext cx="4122752" cy="29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1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1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2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8642E-6 L 0.07395 0.33241 " pathEditMode="relative" rAng="0" ptsTypes="AA">
                                      <p:cBhvr>
                                        <p:cTn id="43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16605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50" grpId="0" animBg="1"/>
      <p:bldP spid="50" grpId="1" animBg="1"/>
      <p:bldP spid="49" grpId="0" animBg="1"/>
      <p:bldP spid="49" grpId="1" animBg="1"/>
      <p:bldP spid="11" grpId="0" animBg="1"/>
      <p:bldP spid="11" grpId="1" animBg="1"/>
      <p:bldP spid="12" grpId="0" animBg="1"/>
      <p:bldP spid="12" grpId="1" animBg="1"/>
      <p:bldP spid="7" grpId="0" animBg="1"/>
      <p:bldP spid="7" grpId="1" animBg="1"/>
      <p:bldP spid="2" grpId="0"/>
      <p:bldP spid="3" grpId="0"/>
      <p:bldP spid="16" grpId="0"/>
      <p:bldP spid="17" grpId="0"/>
      <p:bldP spid="18" grpId="0"/>
      <p:bldP spid="27" grpId="0" animBg="1"/>
      <p:bldP spid="27" grpId="1" animBg="1"/>
      <p:bldP spid="28" grpId="0"/>
      <p:bldP spid="28" grpId="1"/>
      <p:bldP spid="29" grpId="0"/>
      <p:bldP spid="29" grpId="1"/>
      <p:bldP spid="32" grpId="0"/>
      <p:bldP spid="32" grpId="1"/>
      <p:bldP spid="35" grpId="0" animBg="1"/>
      <p:bldP spid="35" grpId="1" animBg="1"/>
      <p:bldP spid="34" grpId="0"/>
      <p:bldP spid="34" grpId="1"/>
      <p:bldP spid="36" grpId="0"/>
      <p:bldP spid="38" grpId="0"/>
      <p:bldP spid="39" grpId="0" animBg="1"/>
      <p:bldP spid="39" grpId="1" animBg="1"/>
      <p:bldP spid="33" grpId="0"/>
      <p:bldP spid="33" grpId="1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2" grpId="0" animBg="1"/>
      <p:bldP spid="42" grpId="1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 animBg="1"/>
      <p:bldP spid="61" grpId="1" animBg="1"/>
      <p:bldP spid="62" grpId="0"/>
      <p:bldP spid="62" grpId="1"/>
      <p:bldP spid="63" grpId="0"/>
      <p:bldP spid="63" grpId="1"/>
      <p:bldP spid="64" grpId="0"/>
      <p:bldP spid="64" grpId="1"/>
      <p:bldP spid="65" grpId="0" animBg="1"/>
      <p:bldP spid="65" grpId="1" animBg="1"/>
      <p:bldP spid="66" grpId="0"/>
      <p:bldP spid="66" grpId="1"/>
      <p:bldP spid="67" grpId="0" animBg="1"/>
      <p:bldP spid="67" grpId="1" animBg="1"/>
      <p:bldP spid="68" grpId="0"/>
      <p:bldP spid="68" grpId="1"/>
      <p:bldP spid="77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5" grpId="1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animBg="1"/>
      <p:bldP spid="93" grpId="1" animBg="1"/>
      <p:bldP spid="95" grpId="0"/>
      <p:bldP spid="95" grpId="1"/>
      <p:bldP spid="96" grpId="0" animBg="1"/>
      <p:bldP spid="96" grpId="1" animBg="1"/>
      <p:bldP spid="96" grpId="2" animBg="1"/>
      <p:bldP spid="97" grpId="0"/>
      <p:bldP spid="97" grpId="1"/>
      <p:bldP spid="98" grpId="0"/>
      <p:bldP spid="99" grpId="0"/>
      <p:bldP spid="102" grpId="0"/>
      <p:bldP spid="103" grpId="0"/>
      <p:bldP spid="1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6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743077" y="1064845"/>
            <a:ext cx="4952999" cy="306766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10473" y="409573"/>
            <a:ext cx="1273815" cy="499766"/>
            <a:chOff x="3292168" y="1107478"/>
            <a:chExt cx="1508585" cy="782039"/>
          </a:xfrm>
        </p:grpSpPr>
        <p:sp>
          <p:nvSpPr>
            <p:cNvPr id="14" name="Cloud 9"/>
            <p:cNvSpPr/>
            <p:nvPr/>
          </p:nvSpPr>
          <p:spPr>
            <a:xfrm>
              <a:off x="3292168" y="1107478"/>
              <a:ext cx="1508585" cy="782039"/>
            </a:xfrm>
            <a:prstGeom prst="roundRect">
              <a:avLst/>
            </a:prstGeom>
            <a:solidFill>
              <a:srgbClr val="680000"/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5986" y="1228651"/>
              <a:ext cx="1494248" cy="638826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MEDIAN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pic>
        <p:nvPicPr>
          <p:cNvPr id="237286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60" y="1561606"/>
            <a:ext cx="373509" cy="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14" y="1577717"/>
            <a:ext cx="372707" cy="7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06" y="1529400"/>
            <a:ext cx="401733" cy="81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62" y="1513043"/>
            <a:ext cx="430864" cy="83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07" y="1662840"/>
            <a:ext cx="370635" cy="6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174" y="1689387"/>
            <a:ext cx="364149" cy="6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63" y="1708614"/>
            <a:ext cx="353440" cy="6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39" y="1727276"/>
            <a:ext cx="343046" cy="61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20" y="1751610"/>
            <a:ext cx="336287" cy="5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1179529" y="634263"/>
            <a:ext cx="2269791" cy="966317"/>
            <a:chOff x="3404334" y="902111"/>
            <a:chExt cx="2269791" cy="966317"/>
          </a:xfrm>
        </p:grpSpPr>
        <p:sp>
          <p:nvSpPr>
            <p:cNvPr id="31" name="Cloud 30"/>
            <p:cNvSpPr/>
            <p:nvPr/>
          </p:nvSpPr>
          <p:spPr>
            <a:xfrm>
              <a:off x="3404334" y="902111"/>
              <a:ext cx="2269791" cy="966317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87303" y="974386"/>
              <a:ext cx="19700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Let us consider some students standing in queue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15000" y="1362256"/>
            <a:ext cx="2361954" cy="1214820"/>
            <a:chOff x="3287002" y="825359"/>
            <a:chExt cx="2361954" cy="1214820"/>
          </a:xfrm>
        </p:grpSpPr>
        <p:sp>
          <p:nvSpPr>
            <p:cNvPr id="34" name="Cloud 33"/>
            <p:cNvSpPr/>
            <p:nvPr/>
          </p:nvSpPr>
          <p:spPr>
            <a:xfrm>
              <a:off x="3287002" y="825359"/>
              <a:ext cx="2361954" cy="1214820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87303" y="974386"/>
              <a:ext cx="19700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These students are standing as per ascending order of their height 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67890" y="2495551"/>
            <a:ext cx="1728310" cy="1214820"/>
            <a:chOff x="3449803" y="825359"/>
            <a:chExt cx="2067313" cy="1214820"/>
          </a:xfrm>
        </p:grpSpPr>
        <p:sp>
          <p:nvSpPr>
            <p:cNvPr id="37" name="Cloud 36"/>
            <p:cNvSpPr/>
            <p:nvPr/>
          </p:nvSpPr>
          <p:spPr>
            <a:xfrm>
              <a:off x="3449803" y="825359"/>
              <a:ext cx="2067313" cy="1214820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41521" y="1053959"/>
              <a:ext cx="14616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How many students are there?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48334" y="2527449"/>
            <a:ext cx="423745" cy="522765"/>
            <a:chOff x="3913309" y="1332313"/>
            <a:chExt cx="316277" cy="522765"/>
          </a:xfrm>
        </p:grpSpPr>
        <p:sp>
          <p:nvSpPr>
            <p:cNvPr id="40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72998" y="1340192"/>
              <a:ext cx="177784" cy="514886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1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96756" y="2525843"/>
            <a:ext cx="423745" cy="514885"/>
            <a:chOff x="3913309" y="1329104"/>
            <a:chExt cx="316277" cy="514886"/>
          </a:xfrm>
        </p:grpSpPr>
        <p:sp>
          <p:nvSpPr>
            <p:cNvPr id="43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72998" y="1329104"/>
              <a:ext cx="177784" cy="514886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2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81641" y="2527447"/>
            <a:ext cx="423745" cy="530709"/>
            <a:chOff x="3913309" y="1332313"/>
            <a:chExt cx="316277" cy="530709"/>
          </a:xfrm>
        </p:grpSpPr>
        <p:sp>
          <p:nvSpPr>
            <p:cNvPr id="46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72998" y="1348136"/>
              <a:ext cx="177784" cy="514886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3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46478" y="2527448"/>
            <a:ext cx="423745" cy="518430"/>
            <a:chOff x="3913309" y="1332313"/>
            <a:chExt cx="316277" cy="518430"/>
          </a:xfrm>
        </p:grpSpPr>
        <p:sp>
          <p:nvSpPr>
            <p:cNvPr id="49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72998" y="1335857"/>
              <a:ext cx="177784" cy="514886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4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055808" y="2525653"/>
            <a:ext cx="423745" cy="523241"/>
            <a:chOff x="3913309" y="1332313"/>
            <a:chExt cx="316277" cy="523241"/>
          </a:xfrm>
        </p:grpSpPr>
        <p:sp>
          <p:nvSpPr>
            <p:cNvPr id="52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72998" y="1340192"/>
              <a:ext cx="177784" cy="51536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5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48865" y="2525653"/>
            <a:ext cx="423745" cy="523241"/>
            <a:chOff x="3913309" y="1332313"/>
            <a:chExt cx="316277" cy="523241"/>
          </a:xfrm>
        </p:grpSpPr>
        <p:sp>
          <p:nvSpPr>
            <p:cNvPr id="55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72998" y="1340192"/>
              <a:ext cx="177784" cy="51536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6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67028" y="2525653"/>
            <a:ext cx="423745" cy="523241"/>
            <a:chOff x="3913309" y="1332313"/>
            <a:chExt cx="316277" cy="523241"/>
          </a:xfrm>
        </p:grpSpPr>
        <p:sp>
          <p:nvSpPr>
            <p:cNvPr id="58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72998" y="1340192"/>
              <a:ext cx="177784" cy="51536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7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956953" y="2525653"/>
            <a:ext cx="423745" cy="523241"/>
            <a:chOff x="3913309" y="1332313"/>
            <a:chExt cx="316277" cy="523241"/>
          </a:xfrm>
        </p:grpSpPr>
        <p:sp>
          <p:nvSpPr>
            <p:cNvPr id="61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72998" y="1340192"/>
              <a:ext cx="177784" cy="51536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8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295954" y="2525653"/>
            <a:ext cx="423745" cy="523241"/>
            <a:chOff x="3913309" y="1332313"/>
            <a:chExt cx="316277" cy="523241"/>
          </a:xfrm>
        </p:grpSpPr>
        <p:sp>
          <p:nvSpPr>
            <p:cNvPr id="64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72998" y="1340192"/>
              <a:ext cx="177784" cy="51536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9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28302" y="2497693"/>
            <a:ext cx="642543" cy="515362"/>
            <a:chOff x="3850914" y="1308293"/>
            <a:chExt cx="479586" cy="515362"/>
          </a:xfrm>
        </p:grpSpPr>
        <p:sp>
          <p:nvSpPr>
            <p:cNvPr id="67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50914" y="1308293"/>
              <a:ext cx="479586" cy="51536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10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49573" y="2497693"/>
            <a:ext cx="642543" cy="515362"/>
            <a:chOff x="3850914" y="1308293"/>
            <a:chExt cx="479586" cy="515362"/>
          </a:xfrm>
        </p:grpSpPr>
        <p:sp>
          <p:nvSpPr>
            <p:cNvPr id="70" name="Cloud 12"/>
            <p:cNvSpPr/>
            <p:nvPr/>
          </p:nvSpPr>
          <p:spPr>
            <a:xfrm>
              <a:off x="3913309" y="1332313"/>
              <a:ext cx="316277" cy="370790"/>
            </a:xfrm>
            <a:prstGeom prst="wedgeRoundRectCallout">
              <a:avLst>
                <a:gd name="adj1" fmla="val 61297"/>
                <a:gd name="adj2" fmla="val -106879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50914" y="1308293"/>
              <a:ext cx="479586" cy="51536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11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72468" y="1729971"/>
            <a:ext cx="1564620" cy="928612"/>
            <a:chOff x="3547704" y="957830"/>
            <a:chExt cx="1871510" cy="928612"/>
          </a:xfrm>
        </p:grpSpPr>
        <p:sp>
          <p:nvSpPr>
            <p:cNvPr id="73" name="Cloud 72"/>
            <p:cNvSpPr/>
            <p:nvPr/>
          </p:nvSpPr>
          <p:spPr>
            <a:xfrm>
              <a:off x="3547704" y="957830"/>
              <a:ext cx="1871510" cy="928612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76662" y="1117757"/>
              <a:ext cx="1548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There are 11 students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454842" y="2774425"/>
            <a:ext cx="2108877" cy="1078089"/>
            <a:chOff x="3298518" y="936257"/>
            <a:chExt cx="2522515" cy="1078089"/>
          </a:xfrm>
        </p:grpSpPr>
        <p:sp>
          <p:nvSpPr>
            <p:cNvPr id="82" name="Cloud 81"/>
            <p:cNvSpPr/>
            <p:nvPr/>
          </p:nvSpPr>
          <p:spPr>
            <a:xfrm>
              <a:off x="3298518" y="936257"/>
              <a:ext cx="2522515" cy="1078089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93764" y="1085858"/>
              <a:ext cx="20474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Hence, height of 6</a:t>
              </a:r>
              <a:r>
                <a:rPr lang="en-US" sz="1400" b="1" baseline="30000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</a:t>
              </a:r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 student is taken as Median 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85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02" y="1445202"/>
            <a:ext cx="375635" cy="8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1207742" y="663765"/>
            <a:ext cx="2269791" cy="956750"/>
            <a:chOff x="3404334" y="902111"/>
            <a:chExt cx="2269791" cy="966317"/>
          </a:xfrm>
        </p:grpSpPr>
        <p:sp>
          <p:nvSpPr>
            <p:cNvPr id="87" name="Cloud 86"/>
            <p:cNvSpPr/>
            <p:nvPr/>
          </p:nvSpPr>
          <p:spPr>
            <a:xfrm>
              <a:off x="3404334" y="902111"/>
              <a:ext cx="2269791" cy="966317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8734" y="1038184"/>
              <a:ext cx="2074640" cy="746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Consider one more student is standing in the queue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967890" y="2487265"/>
            <a:ext cx="1728310" cy="1214820"/>
            <a:chOff x="3449803" y="825359"/>
            <a:chExt cx="2067313" cy="1214820"/>
          </a:xfrm>
        </p:grpSpPr>
        <p:sp>
          <p:nvSpPr>
            <p:cNvPr id="90" name="Cloud 89"/>
            <p:cNvSpPr/>
            <p:nvPr/>
          </p:nvSpPr>
          <p:spPr>
            <a:xfrm>
              <a:off x="3449803" y="825359"/>
              <a:ext cx="2067313" cy="1214820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41521" y="958262"/>
              <a:ext cx="14616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Now, how many students are there?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903418" y="1687202"/>
            <a:ext cx="1564620" cy="928612"/>
            <a:chOff x="3547704" y="957830"/>
            <a:chExt cx="1871510" cy="928612"/>
          </a:xfrm>
        </p:grpSpPr>
        <p:sp>
          <p:nvSpPr>
            <p:cNvPr id="93" name="Cloud 92"/>
            <p:cNvSpPr/>
            <p:nvPr/>
          </p:nvSpPr>
          <p:spPr>
            <a:xfrm>
              <a:off x="3547704" y="957830"/>
              <a:ext cx="1871510" cy="928612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76662" y="1117757"/>
              <a:ext cx="1548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There are 12 students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3677057" y="1476193"/>
            <a:ext cx="640286" cy="1011073"/>
          </a:xfrm>
          <a:prstGeom prst="roundRect">
            <a:avLst>
              <a:gd name="adj" fmla="val 32237"/>
            </a:avLst>
          </a:prstGeom>
          <a:solidFill>
            <a:srgbClr val="FFFF00"/>
          </a:solidFill>
          <a:ln w="57150">
            <a:solidFill>
              <a:srgbClr val="0000FF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3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509" y="1617764"/>
            <a:ext cx="373928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76"/>
          <p:cNvSpPr/>
          <p:nvPr/>
        </p:nvSpPr>
        <p:spPr>
          <a:xfrm>
            <a:off x="3675841" y="1492355"/>
            <a:ext cx="341450" cy="1011073"/>
          </a:xfrm>
          <a:prstGeom prst="roundRect">
            <a:avLst>
              <a:gd name="adj" fmla="val 32237"/>
            </a:avLst>
          </a:prstGeom>
          <a:solidFill>
            <a:srgbClr val="FFFF00"/>
          </a:solidFill>
          <a:ln w="57150">
            <a:solidFill>
              <a:srgbClr val="0000FF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742" descr="C:\Users\ADMIN\Desktop\ASW\stick family_boy_specs-1-500x50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98" y="1638646"/>
            <a:ext cx="378936" cy="7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/>
          <p:cNvGrpSpPr/>
          <p:nvPr/>
        </p:nvGrpSpPr>
        <p:grpSpPr>
          <a:xfrm>
            <a:off x="4645121" y="2777885"/>
            <a:ext cx="2194507" cy="1155859"/>
            <a:chOff x="3221867" y="929271"/>
            <a:chExt cx="2624941" cy="1155859"/>
          </a:xfrm>
        </p:grpSpPr>
        <p:sp>
          <p:nvSpPr>
            <p:cNvPr id="100" name="Cloud 99"/>
            <p:cNvSpPr/>
            <p:nvPr/>
          </p:nvSpPr>
          <p:spPr>
            <a:xfrm>
              <a:off x="3221867" y="929271"/>
              <a:ext cx="2624941" cy="1155859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04734" y="990161"/>
              <a:ext cx="21940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Hence, mean height </a:t>
              </a:r>
              <a:r>
                <a:rPr lang="en-US" sz="1400" b="1" dirty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of 6</a:t>
              </a:r>
              <a:r>
                <a:rPr lang="en-US" sz="1400" b="1" baseline="30000" dirty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</a:t>
              </a:r>
              <a:r>
                <a:rPr lang="en-US" sz="1400" b="1" dirty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 and 7</a:t>
              </a:r>
              <a:r>
                <a:rPr lang="en-US" sz="1400" b="1" baseline="30000" dirty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</a:t>
              </a:r>
              <a:r>
                <a:rPr lang="en-US" sz="1400" b="1" dirty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 students </a:t>
              </a:r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is taken as Median 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76433" y="2805879"/>
            <a:ext cx="1891183" cy="1214820"/>
            <a:chOff x="3352967" y="825359"/>
            <a:chExt cx="2262122" cy="1214820"/>
          </a:xfrm>
        </p:grpSpPr>
        <p:sp>
          <p:nvSpPr>
            <p:cNvPr id="79" name="Cloud Callout 78"/>
            <p:cNvSpPr/>
            <p:nvPr/>
          </p:nvSpPr>
          <p:spPr>
            <a:xfrm>
              <a:off x="3352967" y="825359"/>
              <a:ext cx="2260990" cy="1214820"/>
            </a:xfrm>
            <a:prstGeom prst="cloudCallout">
              <a:avLst>
                <a:gd name="adj1" fmla="val 17417"/>
                <a:gd name="adj2" fmla="val -81913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19916" y="979528"/>
              <a:ext cx="21951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6</a:t>
              </a:r>
              <a:r>
                <a:rPr lang="en-US" sz="1400" b="1" baseline="30000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</a:t>
              </a:r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 student is standing at the half way point of the queue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463830" y="2812211"/>
            <a:ext cx="2283616" cy="1226968"/>
            <a:chOff x="3257611" y="787386"/>
            <a:chExt cx="2731523" cy="1226968"/>
          </a:xfrm>
        </p:grpSpPr>
        <p:sp>
          <p:nvSpPr>
            <p:cNvPr id="97" name="Cloud Callout 96"/>
            <p:cNvSpPr/>
            <p:nvPr/>
          </p:nvSpPr>
          <p:spPr>
            <a:xfrm>
              <a:off x="3257611" y="787386"/>
              <a:ext cx="2731523" cy="1226968"/>
            </a:xfrm>
            <a:prstGeom prst="cloudCallout">
              <a:avLst>
                <a:gd name="adj1" fmla="val 16044"/>
                <a:gd name="adj2" fmla="val -87052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19915" y="958262"/>
              <a:ext cx="25268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6</a:t>
              </a:r>
              <a:r>
                <a:rPr lang="en-US" sz="1400" b="1" baseline="30000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</a:t>
              </a:r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 and 7</a:t>
              </a:r>
              <a:r>
                <a:rPr lang="en-US" sz="1400" b="1" baseline="30000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th</a:t>
              </a:r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 students are standing at the half way point of the queue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7431" y="331820"/>
            <a:ext cx="1723694" cy="1280008"/>
            <a:chOff x="3458736" y="937372"/>
            <a:chExt cx="1286552" cy="1280007"/>
          </a:xfrm>
        </p:grpSpPr>
        <p:sp>
          <p:nvSpPr>
            <p:cNvPr id="17" name="Cloud 12"/>
            <p:cNvSpPr/>
            <p:nvPr/>
          </p:nvSpPr>
          <p:spPr>
            <a:xfrm>
              <a:off x="3458736" y="937372"/>
              <a:ext cx="1286552" cy="1096874"/>
            </a:xfrm>
            <a:prstGeom prst="cloudCallout">
              <a:avLst>
                <a:gd name="adj1" fmla="val -58914"/>
                <a:gd name="adj2" fmla="val -26663"/>
              </a:avLst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16403" y="953570"/>
              <a:ext cx="1120316" cy="1263809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The halfway 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point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66761" y="1884234"/>
            <a:ext cx="1660871" cy="1015609"/>
            <a:chOff x="3477418" y="924965"/>
            <a:chExt cx="1986647" cy="1015609"/>
          </a:xfrm>
        </p:grpSpPr>
        <p:sp>
          <p:nvSpPr>
            <p:cNvPr id="106" name="Cloud 105"/>
            <p:cNvSpPr/>
            <p:nvPr/>
          </p:nvSpPr>
          <p:spPr>
            <a:xfrm>
              <a:off x="3477418" y="924965"/>
              <a:ext cx="1986647" cy="1015609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41521" y="1053959"/>
              <a:ext cx="14616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How to get this half way point?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3895" y="2814982"/>
            <a:ext cx="2157248" cy="847707"/>
            <a:chOff x="3396204" y="856433"/>
            <a:chExt cx="2580369" cy="964772"/>
          </a:xfrm>
        </p:grpSpPr>
        <p:sp>
          <p:nvSpPr>
            <p:cNvPr id="112" name="Cloud Callout 111"/>
            <p:cNvSpPr/>
            <p:nvPr/>
          </p:nvSpPr>
          <p:spPr>
            <a:xfrm>
              <a:off x="3396204" y="856433"/>
              <a:ext cx="2580369" cy="964772"/>
            </a:xfrm>
            <a:prstGeom prst="cloudCallout">
              <a:avLst>
                <a:gd name="adj1" fmla="val 60134"/>
                <a:gd name="adj2" fmla="val 2696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35690" y="1075225"/>
              <a:ext cx="1990077" cy="3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No. of students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0569" y="298129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>
                    <a:lumMod val="50000"/>
                  </a:srgbClr>
                </a:solidFill>
              </a:rPr>
              <a:t>_______________</a:t>
            </a:r>
            <a:endParaRPr lang="en-US" dirty="0">
              <a:solidFill>
                <a:srgbClr val="8064A2">
                  <a:lumMod val="50000"/>
                </a:srgb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32286" y="29901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</a:rPr>
              <a:t>+</a:t>
            </a:r>
            <a:endParaRPr lang="en-US" sz="1600" b="1" dirty="0">
              <a:solidFill>
                <a:srgbClr val="8064A2">
                  <a:lumMod val="50000"/>
                </a:srgb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299198" y="30102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8064A2">
                    <a:lumMod val="50000"/>
                  </a:srgbClr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srgbClr val="8064A2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06229" y="325237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8064A2">
                    <a:lumMod val="50000"/>
                  </a:srgbClr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8064A2">
                  <a:lumMod val="5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719882" y="2670668"/>
            <a:ext cx="1463269" cy="1306408"/>
            <a:chOff x="3453886" y="1096108"/>
            <a:chExt cx="1092172" cy="1306408"/>
          </a:xfrm>
        </p:grpSpPr>
        <p:sp>
          <p:nvSpPr>
            <p:cNvPr id="119" name="Cloud 12"/>
            <p:cNvSpPr/>
            <p:nvPr/>
          </p:nvSpPr>
          <p:spPr>
            <a:xfrm>
              <a:off x="3610345" y="1096108"/>
              <a:ext cx="935713" cy="821935"/>
            </a:xfrm>
            <a:prstGeom prst="wedgeRectCallout">
              <a:avLst>
                <a:gd name="adj1" fmla="val 20725"/>
                <a:gd name="adj2" fmla="val -88851"/>
              </a:avLst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53886" y="1138706"/>
              <a:ext cx="1044941" cy="1263810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11 + 1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2</a:t>
              </a:r>
              <a:endPara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  <a:p>
              <a:pPr algn="ctr"/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8106" y="1874755"/>
            <a:ext cx="1660871" cy="1015609"/>
            <a:chOff x="3477418" y="924965"/>
            <a:chExt cx="1986647" cy="1015609"/>
          </a:xfrm>
        </p:grpSpPr>
        <p:sp>
          <p:nvSpPr>
            <p:cNvPr id="122" name="Cloud 121"/>
            <p:cNvSpPr/>
            <p:nvPr/>
          </p:nvSpPr>
          <p:spPr>
            <a:xfrm>
              <a:off x="3477418" y="924965"/>
              <a:ext cx="1986647" cy="1015609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39771" y="1043326"/>
              <a:ext cx="16136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How to get these half way points?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23867" y="2828519"/>
            <a:ext cx="1908984" cy="847707"/>
            <a:chOff x="3396204" y="856433"/>
            <a:chExt cx="2283411" cy="964772"/>
          </a:xfrm>
        </p:grpSpPr>
        <p:sp>
          <p:nvSpPr>
            <p:cNvPr id="128" name="Cloud Callout 127"/>
            <p:cNvSpPr/>
            <p:nvPr/>
          </p:nvSpPr>
          <p:spPr>
            <a:xfrm>
              <a:off x="3396204" y="856433"/>
              <a:ext cx="2283411" cy="964772"/>
            </a:xfrm>
            <a:prstGeom prst="cloudCallout">
              <a:avLst>
                <a:gd name="adj1" fmla="val 60134"/>
                <a:gd name="adj2" fmla="val 2696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35690" y="1075225"/>
              <a:ext cx="1990077" cy="3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No. of students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80541" y="2994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>
                    <a:lumMod val="50000"/>
                  </a:srgbClr>
                </a:solidFill>
              </a:rPr>
              <a:t>____________</a:t>
            </a:r>
            <a:endParaRPr lang="en-US" dirty="0">
              <a:solidFill>
                <a:srgbClr val="8064A2">
                  <a:lumMod val="50000"/>
                </a:srgb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23427" y="325527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8064A2">
                    <a:lumMod val="50000"/>
                  </a:srgbClr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8064A2">
                  <a:lumMod val="5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14997" y="2814982"/>
            <a:ext cx="2157248" cy="847707"/>
            <a:chOff x="3396204" y="856433"/>
            <a:chExt cx="2580369" cy="964772"/>
          </a:xfrm>
        </p:grpSpPr>
        <p:sp>
          <p:nvSpPr>
            <p:cNvPr id="135" name="Cloud Callout 134"/>
            <p:cNvSpPr/>
            <p:nvPr/>
          </p:nvSpPr>
          <p:spPr>
            <a:xfrm>
              <a:off x="3396204" y="856433"/>
              <a:ext cx="2580369" cy="964772"/>
            </a:xfrm>
            <a:prstGeom prst="cloudCallout">
              <a:avLst>
                <a:gd name="adj1" fmla="val 60134"/>
                <a:gd name="adj2" fmla="val 2696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35691" y="1038921"/>
              <a:ext cx="1990077" cy="3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No. of students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661038" y="29506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>
                    <a:lumMod val="50000"/>
                  </a:srgbClr>
                </a:solidFill>
              </a:rPr>
              <a:t>____________</a:t>
            </a:r>
            <a:endParaRPr lang="en-US" dirty="0">
              <a:solidFill>
                <a:srgbClr val="8064A2">
                  <a:lumMod val="50000"/>
                </a:srgb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52755" y="30220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</a:rPr>
              <a:t>+</a:t>
            </a:r>
            <a:endParaRPr lang="en-US" sz="1600" b="1" dirty="0">
              <a:solidFill>
                <a:srgbClr val="8064A2">
                  <a:lumMod val="50000"/>
                </a:srgb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319667" y="30421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8064A2">
                    <a:lumMod val="50000"/>
                  </a:srgbClr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srgbClr val="8064A2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7836" y="322047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8064A2">
                    <a:lumMod val="50000"/>
                  </a:srgbClr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8064A2">
                  <a:lumMod val="5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3830323" y="2689040"/>
            <a:ext cx="1319647" cy="1292302"/>
            <a:chOff x="3514057" y="1096108"/>
            <a:chExt cx="984978" cy="1292303"/>
          </a:xfrm>
        </p:grpSpPr>
        <p:sp>
          <p:nvSpPr>
            <p:cNvPr id="142" name="Cloud 12"/>
            <p:cNvSpPr/>
            <p:nvPr/>
          </p:nvSpPr>
          <p:spPr>
            <a:xfrm>
              <a:off x="3610345" y="1096108"/>
              <a:ext cx="888690" cy="821935"/>
            </a:xfrm>
            <a:prstGeom prst="wedgeRectCallout">
              <a:avLst>
                <a:gd name="adj1" fmla="val -31284"/>
                <a:gd name="adj2" fmla="val -90145"/>
              </a:avLst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14057" y="1124601"/>
              <a:ext cx="547276" cy="1263810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12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2</a:t>
              </a:r>
              <a:endPara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  <a:p>
              <a:pPr algn="ctr"/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302385" y="290188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+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474171" y="2901880"/>
            <a:ext cx="333746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1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5562602" y="1382894"/>
            <a:ext cx="332021" cy="101107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686928" y="290172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857342" y="289624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3041427" y="2691993"/>
            <a:ext cx="894261" cy="1296466"/>
            <a:chOff x="3514055" y="1096108"/>
            <a:chExt cx="667472" cy="1296467"/>
          </a:xfrm>
        </p:grpSpPr>
        <p:sp>
          <p:nvSpPr>
            <p:cNvPr id="150" name="Cloud 12"/>
            <p:cNvSpPr/>
            <p:nvPr/>
          </p:nvSpPr>
          <p:spPr>
            <a:xfrm>
              <a:off x="3610345" y="1096108"/>
              <a:ext cx="571182" cy="821935"/>
            </a:xfrm>
            <a:prstGeom prst="wedgeRectCallout">
              <a:avLst>
                <a:gd name="adj1" fmla="val 34065"/>
                <a:gd name="adj2" fmla="val -87557"/>
              </a:avLst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514055" y="1128765"/>
              <a:ext cx="547278" cy="1263810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12 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2</a:t>
              </a:r>
              <a:endPara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  <a:p>
              <a:pPr algn="ctr"/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493553" y="293274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663967" y="2927264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6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82107" y="291248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2521" y="290700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7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56" name="Cloud 12"/>
          <p:cNvSpPr/>
          <p:nvPr/>
        </p:nvSpPr>
        <p:spPr>
          <a:xfrm>
            <a:off x="4767423" y="1791979"/>
            <a:ext cx="3714421" cy="711448"/>
          </a:xfrm>
          <a:prstGeom prst="wedgeRoundRectCallout">
            <a:avLst>
              <a:gd name="adj1" fmla="val -23413"/>
              <a:gd name="adj2" fmla="val 100124"/>
              <a:gd name="adj3" fmla="val 16667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Ht. of 6</a:t>
            </a:r>
            <a:r>
              <a:rPr lang="en-US" sz="1400" b="1" u="sng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th</a:t>
            </a:r>
            <a:r>
              <a:rPr lang="en-US" sz="1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student + Ht. of 7</a:t>
            </a:r>
            <a:r>
              <a:rPr lang="en-US" sz="1400" b="1" u="sng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th</a:t>
            </a:r>
            <a:r>
              <a:rPr lang="en-US" sz="1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r>
              <a:rPr lang="en-US" sz="1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student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2</a:t>
            </a:r>
            <a:r>
              <a:rPr lang="en-US" sz="1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6119035" y="980093"/>
            <a:ext cx="1488682" cy="883543"/>
            <a:chOff x="3547704" y="957830"/>
            <a:chExt cx="1871510" cy="928612"/>
          </a:xfrm>
        </p:grpSpPr>
        <p:sp>
          <p:nvSpPr>
            <p:cNvPr id="158" name="Cloud 157"/>
            <p:cNvSpPr/>
            <p:nvPr/>
          </p:nvSpPr>
          <p:spPr>
            <a:xfrm>
              <a:off x="3547704" y="957830"/>
              <a:ext cx="1871510" cy="928612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35747" y="1022757"/>
              <a:ext cx="1459091" cy="77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Odd number of students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116011" y="983249"/>
            <a:ext cx="1488682" cy="883543"/>
            <a:chOff x="3547704" y="957830"/>
            <a:chExt cx="1871510" cy="928612"/>
          </a:xfrm>
        </p:grpSpPr>
        <p:sp>
          <p:nvSpPr>
            <p:cNvPr id="161" name="Cloud 160"/>
            <p:cNvSpPr/>
            <p:nvPr/>
          </p:nvSpPr>
          <p:spPr>
            <a:xfrm>
              <a:off x="3547704" y="957830"/>
              <a:ext cx="1871510" cy="928612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735747" y="1022757"/>
              <a:ext cx="1459091" cy="77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Even  number of students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7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2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5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750"/>
                            </p:stCondLst>
                            <p:childTnLst>
                              <p:par>
                                <p:cTn id="4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5" grpId="0" animBg="1"/>
      <p:bldP spid="77" grpId="0" animBg="1"/>
      <p:bldP spid="77" grpId="1" animBg="1"/>
      <p:bldP spid="3" grpId="0"/>
      <p:bldP spid="3" grpId="1"/>
      <p:bldP spid="115" grpId="0"/>
      <p:bldP spid="115" grpId="1"/>
      <p:bldP spid="116" grpId="0"/>
      <p:bldP spid="116" grpId="1"/>
      <p:bldP spid="117" grpId="0"/>
      <p:bldP spid="117" grpId="1"/>
      <p:bldP spid="130" grpId="0"/>
      <p:bldP spid="130" grpId="1"/>
      <p:bldP spid="133" grpId="0"/>
      <p:bldP spid="133" grpId="1"/>
      <p:bldP spid="137" grpId="0"/>
      <p:bldP spid="138" grpId="0"/>
      <p:bldP spid="139" grpId="0"/>
      <p:bldP spid="140" grpId="0"/>
      <p:bldP spid="144" grpId="0"/>
      <p:bldP spid="145" grpId="0"/>
      <p:bldP spid="146" grpId="0" animBg="1"/>
      <p:bldP spid="146" grpId="1" animBg="1"/>
      <p:bldP spid="147" grpId="0"/>
      <p:bldP spid="147" grpId="1"/>
      <p:bldP spid="148" grpId="0"/>
      <p:bldP spid="148" grpId="1"/>
      <p:bldP spid="152" grpId="0"/>
      <p:bldP spid="153" grpId="0"/>
      <p:bldP spid="154" grpId="0"/>
      <p:bldP spid="155" grpId="0"/>
      <p:bldP spid="156" grpId="0" animBg="1"/>
      <p:bldP spid="1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473" y="409573"/>
            <a:ext cx="1273815" cy="499766"/>
            <a:chOff x="3292168" y="1107478"/>
            <a:chExt cx="1508585" cy="782039"/>
          </a:xfrm>
        </p:grpSpPr>
        <p:sp>
          <p:nvSpPr>
            <p:cNvPr id="3" name="Cloud 9"/>
            <p:cNvSpPr/>
            <p:nvPr/>
          </p:nvSpPr>
          <p:spPr>
            <a:xfrm>
              <a:off x="3292168" y="1107478"/>
              <a:ext cx="1508585" cy="78203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5986" y="1228651"/>
              <a:ext cx="1494248" cy="638826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MEDIAN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743077" y="1064844"/>
            <a:ext cx="4952999" cy="341190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2523" y="1146094"/>
            <a:ext cx="2781880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8670" y="1519121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or descending order.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8670" y="2094856"/>
            <a:ext cx="47148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3078" y="2407282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odd then,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           Median =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37978"/>
              </p:ext>
            </p:extLst>
          </p:nvPr>
        </p:nvGraphicFramePr>
        <p:xfrm>
          <a:off x="3898746" y="2670986"/>
          <a:ext cx="1338262" cy="59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Equation" r:id="rId3" imgW="939600" imgH="355320" progId="Equation.DSMT4">
                  <p:embed/>
                </p:oleObj>
              </mc:Choice>
              <mc:Fallback>
                <p:oleObj name="Equation" r:id="rId3" imgW="939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746" y="2670986"/>
                        <a:ext cx="1338262" cy="599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46767" y="3089191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If N is even then,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  Median =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26949"/>
              </p:ext>
            </p:extLst>
          </p:nvPr>
        </p:nvGraphicFramePr>
        <p:xfrm>
          <a:off x="3433433" y="3487737"/>
          <a:ext cx="307588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name="Equation" r:id="rId5" imgW="1904760" imgH="355320" progId="Equation.DSMT4">
                  <p:embed/>
                </p:oleObj>
              </mc:Choice>
              <mc:Fallback>
                <p:oleObj name="Equation" r:id="rId5" imgW="1904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433" y="3487737"/>
                        <a:ext cx="3075882" cy="608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7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249956" y="4275446"/>
            <a:ext cx="1447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886" y="256723"/>
            <a:ext cx="6987208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Q)    The marks of a class test are given below: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28, 26, 17, 12, 14, 19, 27, 26, 21, 16, 15. Find the median.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47751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47752"/>
            <a:ext cx="33147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Given data in ascending order: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7548" y="104775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5600" y="1047751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3592" y="104775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1644" y="1047751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2948" y="104775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1000" y="1047751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19,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992" y="104775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7044" y="1047751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26,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8164" y="1047751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26,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156" y="104775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27,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1428751"/>
            <a:ext cx="373059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number of observations (N) =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8644" y="143728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1809750"/>
            <a:ext cx="3429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Since  N  is odd,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2200" y="2248586"/>
            <a:ext cx="1143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=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64193"/>
              </p:ext>
            </p:extLst>
          </p:nvPr>
        </p:nvGraphicFramePr>
        <p:xfrm>
          <a:off x="2136777" y="2114551"/>
          <a:ext cx="1438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4" imgW="838080" imgH="355320" progId="Equation.DSMT4">
                  <p:embed/>
                </p:oleObj>
              </mc:Choice>
              <mc:Fallback>
                <p:oleObj name="Equation" r:id="rId4" imgW="838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7" y="2114551"/>
                        <a:ext cx="14382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15021"/>
              </p:ext>
            </p:extLst>
          </p:nvPr>
        </p:nvGraphicFramePr>
        <p:xfrm>
          <a:off x="1885014" y="2705903"/>
          <a:ext cx="1843700" cy="60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6" imgW="1028520" imgH="355320" progId="Equation.DSMT4">
                  <p:embed/>
                </p:oleObj>
              </mc:Choice>
              <mc:Fallback>
                <p:oleObj name="Equation" r:id="rId6" imgW="1028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014" y="2705903"/>
                        <a:ext cx="1843700" cy="6035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442947"/>
              </p:ext>
            </p:extLst>
          </p:nvPr>
        </p:nvGraphicFramePr>
        <p:xfrm>
          <a:off x="1895007" y="3271380"/>
          <a:ext cx="146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8" imgW="850680" imgH="355320" progId="Equation.DSMT4">
                  <p:embed/>
                </p:oleObj>
              </mc:Choice>
              <mc:Fallback>
                <p:oleObj name="Equation" r:id="rId8" imgW="850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007" y="3271380"/>
                        <a:ext cx="1460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30701"/>
              </p:ext>
            </p:extLst>
          </p:nvPr>
        </p:nvGraphicFramePr>
        <p:xfrm>
          <a:off x="1895516" y="3894844"/>
          <a:ext cx="1202626" cy="24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10" imgW="672840" imgH="139680" progId="Equation.DSMT4">
                  <p:embed/>
                </p:oleObj>
              </mc:Choice>
              <mc:Fallback>
                <p:oleObj name="Equation" r:id="rId10" imgW="6728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516" y="3894844"/>
                        <a:ext cx="1202626" cy="249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637837"/>
              </p:ext>
            </p:extLst>
          </p:nvPr>
        </p:nvGraphicFramePr>
        <p:xfrm>
          <a:off x="2097324" y="4346141"/>
          <a:ext cx="591400" cy="24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12" imgW="330120" imgH="139680" progId="Equation.DSMT4">
                  <p:embed/>
                </p:oleObj>
              </mc:Choice>
              <mc:Fallback>
                <p:oleObj name="Equation" r:id="rId12" imgW="330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324" y="4346141"/>
                        <a:ext cx="591400" cy="249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08712" y="4301950"/>
            <a:ext cx="1447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4148" y="1047751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39426" y="1372739"/>
            <a:ext cx="1804487" cy="1023074"/>
            <a:chOff x="3199873" y="1035474"/>
            <a:chExt cx="1804487" cy="1023074"/>
          </a:xfrm>
        </p:grpSpPr>
        <p:sp>
          <p:nvSpPr>
            <p:cNvPr id="28" name="Cloud 27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5888" y="1287090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do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94003" y="1361853"/>
            <a:ext cx="1804487" cy="1023074"/>
            <a:chOff x="3199873" y="1035474"/>
            <a:chExt cx="1804487" cy="1023074"/>
          </a:xfrm>
        </p:grpSpPr>
        <p:sp>
          <p:nvSpPr>
            <p:cNvPr id="31" name="Cloud 30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20157" y="710615"/>
            <a:ext cx="108326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median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500069" y="1376029"/>
            <a:ext cx="1352177" cy="838456"/>
            <a:chOff x="3426028" y="1068408"/>
            <a:chExt cx="1352177" cy="838456"/>
          </a:xfrm>
        </p:grpSpPr>
        <p:sp>
          <p:nvSpPr>
            <p:cNvPr id="35" name="Cloud 34"/>
            <p:cNvSpPr/>
            <p:nvPr/>
          </p:nvSpPr>
          <p:spPr>
            <a:xfrm>
              <a:off x="3426028" y="1068408"/>
              <a:ext cx="1352177" cy="83845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02692" y="1308356"/>
              <a:ext cx="982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Median 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561858" y="760150"/>
            <a:ext cx="4188458" cy="23056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86788" y="1184197"/>
            <a:ext cx="2137063" cy="1064615"/>
            <a:chOff x="3069210" y="1110946"/>
            <a:chExt cx="2137063" cy="1064615"/>
          </a:xfrm>
        </p:grpSpPr>
        <p:sp>
          <p:nvSpPr>
            <p:cNvPr id="39" name="Cloud 38"/>
            <p:cNvSpPr/>
            <p:nvPr/>
          </p:nvSpPr>
          <p:spPr>
            <a:xfrm>
              <a:off x="3069210" y="1110946"/>
              <a:ext cx="2137063" cy="106461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90880" y="1227170"/>
              <a:ext cx="18598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class test marks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91739" y="1962308"/>
            <a:ext cx="2053675" cy="830154"/>
            <a:chOff x="3110904" y="1180165"/>
            <a:chExt cx="2053675" cy="926176"/>
          </a:xfrm>
        </p:grpSpPr>
        <p:sp>
          <p:nvSpPr>
            <p:cNvPr id="42" name="Cloud 41"/>
            <p:cNvSpPr/>
            <p:nvPr/>
          </p:nvSpPr>
          <p:spPr>
            <a:xfrm>
              <a:off x="3110904" y="1180165"/>
              <a:ext cx="2053675" cy="92617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36013" y="1409021"/>
              <a:ext cx="1769562" cy="58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from lowest to highest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421146" y="490150"/>
            <a:ext cx="234056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u="sng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marks of a class test</a:t>
            </a:r>
            <a:endParaRPr lang="en-US" sz="1400" b="1" u="sng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10792" y="2792716"/>
            <a:ext cx="4688357" cy="115063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39590" y="2788900"/>
            <a:ext cx="2431755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18099" y="3132461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0221" y="3133553"/>
            <a:ext cx="47148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69262" y="3048447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odd then,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           Median = </a:t>
            </a:r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60940"/>
              </p:ext>
            </p:extLst>
          </p:nvPr>
        </p:nvGraphicFramePr>
        <p:xfrm>
          <a:off x="5914648" y="3301264"/>
          <a:ext cx="1338262" cy="59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14" imgW="939600" imgH="355320" progId="Equation.DSMT4">
                  <p:embed/>
                </p:oleObj>
              </mc:Choice>
              <mc:Fallback>
                <p:oleObj name="Equation" r:id="rId14" imgW="939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648" y="3301264"/>
                        <a:ext cx="1338262" cy="599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3279282" y="3459937"/>
            <a:ext cx="1896535" cy="935438"/>
            <a:chOff x="3157575" y="1133002"/>
            <a:chExt cx="1896535" cy="935438"/>
          </a:xfrm>
        </p:grpSpPr>
        <p:sp>
          <p:nvSpPr>
            <p:cNvPr id="63" name="Cloud 62"/>
            <p:cNvSpPr/>
            <p:nvPr/>
          </p:nvSpPr>
          <p:spPr>
            <a:xfrm>
              <a:off x="3157575" y="1133002"/>
              <a:ext cx="1896535" cy="935438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9814" y="1354766"/>
              <a:ext cx="1601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Median is value of 6</a:t>
              </a:r>
              <a:r>
                <a:rPr lang="en-US" sz="1400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th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term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5870842" y="1040837"/>
            <a:ext cx="352447" cy="32462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941260" y="355587"/>
            <a:ext cx="925082" cy="795732"/>
            <a:chOff x="4086196" y="1462627"/>
            <a:chExt cx="690467" cy="795732"/>
          </a:xfrm>
        </p:grpSpPr>
        <p:sp>
          <p:nvSpPr>
            <p:cNvPr id="67" name="Cloud 12"/>
            <p:cNvSpPr/>
            <p:nvPr/>
          </p:nvSpPr>
          <p:spPr>
            <a:xfrm>
              <a:off x="4189049" y="1531365"/>
              <a:ext cx="474201" cy="522944"/>
            </a:xfrm>
            <a:prstGeom prst="wedgeRoundRectCallout">
              <a:avLst>
                <a:gd name="adj1" fmla="val -48432"/>
                <a:gd name="adj2" fmla="val 82123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86196" y="1462627"/>
              <a:ext cx="690467" cy="79573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6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4" grpId="0"/>
      <p:bldP spid="26" grpId="0"/>
      <p:bldP spid="33" grpId="0"/>
      <p:bldP spid="37" grpId="0" animBg="1"/>
      <p:bldP spid="37" grpId="1" animBg="1"/>
      <p:bldP spid="37" grpId="2" animBg="1"/>
      <p:bldP spid="44" grpId="0"/>
      <p:bldP spid="53" grpId="0" animBg="1"/>
      <p:bldP spid="53" grpId="1" animBg="1"/>
      <p:bldP spid="54" grpId="0"/>
      <p:bldP spid="54" grpId="1"/>
      <p:bldP spid="55" grpId="0" build="allAtOnce"/>
      <p:bldP spid="56" grpId="0"/>
      <p:bldP spid="56" grpId="1"/>
      <p:bldP spid="60" grpId="0" build="allAtOnce"/>
      <p:bldP spid="65" grpId="0" animBg="1"/>
      <p:bldP spid="6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8063" y="212811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Print" pitchFamily="2" charset="0"/>
              </a:rPr>
              <a:t>Mean</a:t>
            </a:r>
            <a:endParaRPr lang="en-US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951" y="2128118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Print" pitchFamily="2" charset="0"/>
              </a:rPr>
              <a:t>Median</a:t>
            </a:r>
            <a:endParaRPr lang="en-US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5992" y="2128118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Print" pitchFamily="2" charset="0"/>
              </a:rPr>
              <a:t>Mode</a:t>
            </a:r>
            <a:endParaRPr lang="en-US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pic>
        <p:nvPicPr>
          <p:cNvPr id="260100" name="Picture 4" descr="https://encrypted-tbn2.gstatic.com/images?q=tbn:ANd9GcT4Kk4TmYGiZ_hKazOiy-GTHJz_RRNLHqLF7zOUoI1f_hOOyFg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500"/>
                    </a14:imgEffect>
                    <a14:imgEffect>
                      <a14:saturation sat="95000"/>
                    </a14:imgEffect>
                    <a14:imgEffect>
                      <a14:brightnessContrast bright="32000"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8404" y="354000"/>
            <a:ext cx="1981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75554" y="1561437"/>
            <a:ext cx="5715000" cy="519247"/>
            <a:chOff x="1751806" y="1447800"/>
            <a:chExt cx="6020594" cy="722811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4542674" y="16002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52600" y="1776548"/>
              <a:ext cx="6019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562100" y="1967048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4505367" y="1979317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7569631" y="1966254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08211" y="2478585"/>
            <a:ext cx="1569838" cy="973420"/>
            <a:chOff x="3261540" y="996883"/>
            <a:chExt cx="1569838" cy="973420"/>
          </a:xfrm>
        </p:grpSpPr>
        <p:sp>
          <p:nvSpPr>
            <p:cNvPr id="19" name="Cloud 18"/>
            <p:cNvSpPr/>
            <p:nvPr/>
          </p:nvSpPr>
          <p:spPr>
            <a:xfrm>
              <a:off x="3261540" y="996883"/>
              <a:ext cx="1569838" cy="973420"/>
            </a:xfrm>
            <a:prstGeom prst="cloud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6090" y="1218583"/>
              <a:ext cx="1327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arithmetic average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0554" y="2478585"/>
            <a:ext cx="1569838" cy="973420"/>
            <a:chOff x="3261540" y="996883"/>
            <a:chExt cx="1569838" cy="973420"/>
          </a:xfrm>
        </p:grpSpPr>
        <p:sp>
          <p:nvSpPr>
            <p:cNvPr id="22" name="Cloud 21"/>
            <p:cNvSpPr/>
            <p:nvPr/>
          </p:nvSpPr>
          <p:spPr>
            <a:xfrm>
              <a:off x="3261540" y="996883"/>
              <a:ext cx="1569838" cy="973420"/>
            </a:xfrm>
            <a:prstGeom prst="cloud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5600" y="1202681"/>
              <a:ext cx="1327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the halfway point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5042" y="2478585"/>
            <a:ext cx="1569838" cy="973420"/>
            <a:chOff x="3261540" y="996883"/>
            <a:chExt cx="1569838" cy="973420"/>
          </a:xfrm>
        </p:grpSpPr>
        <p:sp>
          <p:nvSpPr>
            <p:cNvPr id="25" name="Cloud 24"/>
            <p:cNvSpPr/>
            <p:nvPr/>
          </p:nvSpPr>
          <p:spPr>
            <a:xfrm>
              <a:off x="3261540" y="996883"/>
              <a:ext cx="1569838" cy="973420"/>
            </a:xfrm>
            <a:prstGeom prst="cloud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4536" y="1120078"/>
              <a:ext cx="11071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the most common 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12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5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70781" y="4239704"/>
            <a:ext cx="1563756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00" y="361950"/>
            <a:ext cx="8064500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Q.)   The ages of teacher of a school are 53, 37, 39, 51, 46, 42, 44, 47, 55, 48. Find the median.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300" y="1103352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1900" y="1103353"/>
            <a:ext cx="332795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Given data in ascending order: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1452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39,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9444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7496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44,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6852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47,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4844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48,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2896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51,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4016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53,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92008" y="1122403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1900" y="1395763"/>
            <a:ext cx="375754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number of observations (N) 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4875" y="13906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70000" y="1682751"/>
            <a:ext cx="3429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Since  N  is even,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0537" y="2116451"/>
            <a:ext cx="1143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= 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198437"/>
              </p:ext>
            </p:extLst>
          </p:nvPr>
        </p:nvGraphicFramePr>
        <p:xfrm>
          <a:off x="1810637" y="3323717"/>
          <a:ext cx="9636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583920" imgH="304560" progId="Equation.DSMT4">
                  <p:embed/>
                </p:oleObj>
              </mc:Choice>
              <mc:Fallback>
                <p:oleObj name="Equation" r:id="rId3" imgW="583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637" y="3323717"/>
                        <a:ext cx="9636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64146"/>
              </p:ext>
            </p:extLst>
          </p:nvPr>
        </p:nvGraphicFramePr>
        <p:xfrm>
          <a:off x="1810637" y="3730117"/>
          <a:ext cx="5222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304560" imgH="304560" progId="Equation.DSMT4">
                  <p:embed/>
                </p:oleObj>
              </mc:Choice>
              <mc:Fallback>
                <p:oleObj name="Equation" r:id="rId5" imgW="304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637" y="3730117"/>
                        <a:ext cx="522288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85116"/>
              </p:ext>
            </p:extLst>
          </p:nvPr>
        </p:nvGraphicFramePr>
        <p:xfrm>
          <a:off x="1779268" y="4329293"/>
          <a:ext cx="676275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393480" imgH="139680" progId="Equation.DSMT4">
                  <p:embed/>
                </p:oleObj>
              </mc:Choice>
              <mc:Fallback>
                <p:oleObj name="Equation" r:id="rId7" imgW="3934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268" y="4329293"/>
                        <a:ext cx="676275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70385" y="4266207"/>
            <a:ext cx="129902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953002" y="1363184"/>
            <a:ext cx="1804487" cy="1023074"/>
            <a:chOff x="3199873" y="1035474"/>
            <a:chExt cx="1804487" cy="1023074"/>
          </a:xfrm>
        </p:grpSpPr>
        <p:sp>
          <p:nvSpPr>
            <p:cNvPr id="28" name="Cloud 27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5888" y="1287090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do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68976" y="1336670"/>
            <a:ext cx="1804487" cy="1023074"/>
            <a:chOff x="3199873" y="1035474"/>
            <a:chExt cx="1804487" cy="1023074"/>
          </a:xfrm>
        </p:grpSpPr>
        <p:sp>
          <p:nvSpPr>
            <p:cNvPr id="31" name="Cloud 30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21303" y="1521287"/>
            <a:ext cx="1352177" cy="838456"/>
            <a:chOff x="3426028" y="1068408"/>
            <a:chExt cx="1352177" cy="838456"/>
          </a:xfrm>
        </p:grpSpPr>
        <p:sp>
          <p:nvSpPr>
            <p:cNvPr id="34" name="Cloud 33"/>
            <p:cNvSpPr/>
            <p:nvPr/>
          </p:nvSpPr>
          <p:spPr>
            <a:xfrm>
              <a:off x="3426028" y="1068408"/>
              <a:ext cx="1352177" cy="83845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02692" y="1308356"/>
              <a:ext cx="982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Median 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388099" y="819031"/>
            <a:ext cx="108326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median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71006" y="592783"/>
            <a:ext cx="297179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u="sng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ages of teacher of a school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05932" y="634234"/>
            <a:ext cx="3791755" cy="23056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99936" y="3337566"/>
            <a:ext cx="4547665" cy="115063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86202" y="3333751"/>
            <a:ext cx="2431755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30533" y="3654315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937174" y="1290238"/>
            <a:ext cx="2137063" cy="1064615"/>
            <a:chOff x="3069210" y="1110946"/>
            <a:chExt cx="2137063" cy="1064615"/>
          </a:xfrm>
        </p:grpSpPr>
        <p:sp>
          <p:nvSpPr>
            <p:cNvPr id="55" name="Cloud 54"/>
            <p:cNvSpPr/>
            <p:nvPr/>
          </p:nvSpPr>
          <p:spPr>
            <a:xfrm>
              <a:off x="3069210" y="1110946"/>
              <a:ext cx="2137063" cy="106461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90880" y="1227170"/>
              <a:ext cx="18598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ages of teacher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925663" y="3654314"/>
            <a:ext cx="43720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31093" y="3580094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even then,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  Median = </a:t>
            </a: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9038"/>
              </p:ext>
            </p:extLst>
          </p:nvPr>
        </p:nvGraphicFramePr>
        <p:xfrm>
          <a:off x="5228842" y="3831758"/>
          <a:ext cx="307588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1904760" imgH="355320" progId="Equation.DSMT4">
                  <p:embed/>
                </p:oleObj>
              </mc:Choice>
              <mc:Fallback>
                <p:oleObj name="Equation" r:id="rId9" imgW="1904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842" y="3831758"/>
                        <a:ext cx="3075882" cy="608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661050"/>
              </p:ext>
            </p:extLst>
          </p:nvPr>
        </p:nvGraphicFramePr>
        <p:xfrm>
          <a:off x="2020016" y="1974026"/>
          <a:ext cx="2892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1" imgW="1790640" imgH="355320" progId="Equation.DSMT4">
                  <p:embed/>
                </p:oleObj>
              </mc:Choice>
              <mc:Fallback>
                <p:oleObj name="Equation" r:id="rId11" imgW="1790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016" y="1974026"/>
                        <a:ext cx="2892425" cy="608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34130"/>
              </p:ext>
            </p:extLst>
          </p:nvPr>
        </p:nvGraphicFramePr>
        <p:xfrm>
          <a:off x="1803953" y="2506385"/>
          <a:ext cx="3137903" cy="58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3" imgW="1917360" imgH="355320" progId="Equation.DSMT4">
                  <p:embed/>
                </p:oleObj>
              </mc:Choice>
              <mc:Fallback>
                <p:oleObj name="Equation" r:id="rId13" imgW="1917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953" y="2506385"/>
                        <a:ext cx="3137903" cy="5852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60564"/>
              </p:ext>
            </p:extLst>
          </p:nvPr>
        </p:nvGraphicFramePr>
        <p:xfrm>
          <a:off x="1809529" y="3066542"/>
          <a:ext cx="260868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5" imgW="1447560" imgH="164880" progId="Equation.DSMT4">
                  <p:embed/>
                </p:oleObj>
              </mc:Choice>
              <mc:Fallback>
                <p:oleObj name="Equation" r:id="rId15" imgW="1447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529" y="3066542"/>
                        <a:ext cx="2608680" cy="28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12"/>
          <p:cNvSpPr/>
          <p:nvPr/>
        </p:nvSpPr>
        <p:spPr>
          <a:xfrm>
            <a:off x="4442450" y="2162007"/>
            <a:ext cx="3641233" cy="600732"/>
          </a:xfrm>
          <a:prstGeom prst="wedgeRoundRectCallout">
            <a:avLst>
              <a:gd name="adj1" fmla="val -58870"/>
              <a:gd name="adj2" fmla="val 124278"/>
              <a:gd name="adj3" fmla="val 16667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Age </a:t>
            </a:r>
            <a:r>
              <a:rPr lang="en-US" sz="13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of </a:t>
            </a:r>
            <a:r>
              <a:rPr lang="en-US" sz="13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5</a:t>
            </a:r>
            <a:r>
              <a:rPr lang="en-US" sz="1300" b="1" u="sng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th</a:t>
            </a:r>
            <a:r>
              <a:rPr lang="en-US" sz="13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teacher </a:t>
            </a:r>
            <a:r>
              <a:rPr lang="en-US" sz="13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+ </a:t>
            </a:r>
            <a:r>
              <a:rPr lang="en-US" sz="13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Age </a:t>
            </a:r>
            <a:r>
              <a:rPr lang="en-US" sz="13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of </a:t>
            </a:r>
            <a:r>
              <a:rPr lang="en-US" sz="13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6</a:t>
            </a:r>
            <a:r>
              <a:rPr lang="en-US" sz="1300" b="1" u="sng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th</a:t>
            </a:r>
            <a:r>
              <a:rPr lang="en-US" sz="13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teacher</a:t>
            </a:r>
          </a:p>
          <a:p>
            <a:pPr algn="ctr"/>
            <a:r>
              <a:rPr lang="en-US" sz="1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2</a:t>
            </a:r>
            <a:r>
              <a:rPr lang="en-US" sz="13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endParaRPr lang="en-US" sz="1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689545" y="1123191"/>
            <a:ext cx="309681" cy="29096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428842" y="451961"/>
            <a:ext cx="1686432" cy="795732"/>
            <a:chOff x="3986751" y="1516132"/>
            <a:chExt cx="1258727" cy="795733"/>
          </a:xfrm>
        </p:grpSpPr>
        <p:sp>
          <p:nvSpPr>
            <p:cNvPr id="69" name="Cloud 12"/>
            <p:cNvSpPr/>
            <p:nvPr/>
          </p:nvSpPr>
          <p:spPr>
            <a:xfrm>
              <a:off x="4189049" y="1531365"/>
              <a:ext cx="779120" cy="522944"/>
            </a:xfrm>
            <a:prstGeom prst="wedgeRoundRectCallout">
              <a:avLst>
                <a:gd name="adj1" fmla="val 53766"/>
                <a:gd name="adj2" fmla="val 93051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86751" y="1516132"/>
              <a:ext cx="1258727" cy="795733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Age of 5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teacher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6009531" y="1123191"/>
            <a:ext cx="309681" cy="29096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976205" y="441138"/>
            <a:ext cx="1686432" cy="795732"/>
            <a:chOff x="3986751" y="1491249"/>
            <a:chExt cx="1258727" cy="795733"/>
          </a:xfrm>
        </p:grpSpPr>
        <p:sp>
          <p:nvSpPr>
            <p:cNvPr id="73" name="Cloud 12"/>
            <p:cNvSpPr/>
            <p:nvPr/>
          </p:nvSpPr>
          <p:spPr>
            <a:xfrm>
              <a:off x="4189049" y="1531365"/>
              <a:ext cx="779120" cy="522944"/>
            </a:xfrm>
            <a:prstGeom prst="wedgeRoundRectCallout">
              <a:avLst>
                <a:gd name="adj1" fmla="val -56643"/>
                <a:gd name="adj2" fmla="val 83944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86751" y="1491249"/>
              <a:ext cx="1258727" cy="795733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Age of 6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teacher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27918" y="2047297"/>
            <a:ext cx="2053675" cy="830154"/>
            <a:chOff x="3110904" y="1180165"/>
            <a:chExt cx="2053675" cy="926176"/>
          </a:xfrm>
        </p:grpSpPr>
        <p:sp>
          <p:nvSpPr>
            <p:cNvPr id="58" name="Cloud 57"/>
            <p:cNvSpPr/>
            <p:nvPr/>
          </p:nvSpPr>
          <p:spPr>
            <a:xfrm>
              <a:off x="3110904" y="1180165"/>
              <a:ext cx="2053675" cy="92617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6013" y="1409021"/>
              <a:ext cx="1769562" cy="58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from youngest to oldest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5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48" grpId="0"/>
      <p:bldP spid="49" grpId="0"/>
      <p:bldP spid="50" grpId="0" animBg="1"/>
      <p:bldP spid="50" grpId="1" animBg="1"/>
      <p:bldP spid="50" grpId="2" animBg="1"/>
      <p:bldP spid="51" grpId="0" animBg="1"/>
      <p:bldP spid="51" grpId="1" animBg="1"/>
      <p:bldP spid="52" grpId="0"/>
      <p:bldP spid="52" grpId="1"/>
      <p:bldP spid="53" grpId="0" build="allAtOnce"/>
      <p:bldP spid="60" grpId="0"/>
      <p:bldP spid="60" grpId="1"/>
      <p:bldP spid="61" grpId="0" build="allAtOnce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567" y="340943"/>
            <a:ext cx="8229600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    The following observation are arranged in ascending order. If the median of the data is 17. Find x if the observation are 6, 8, 9, 15, x, x + 2, 21, 22, 25, 29.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58509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347970"/>
            <a:ext cx="70866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Given data in ascending order </a:t>
            </a:r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6, 8, 9, 15, x, x + 2, 21, 22, 25, 29.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9500" y="1619782"/>
            <a:ext cx="3962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number of observations (N) =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700" y="1614669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1911881"/>
            <a:ext cx="3429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Since  N  is even,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8066" y="2302388"/>
            <a:ext cx="1143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=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3252" y="4343345"/>
            <a:ext cx="895603" cy="331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90090" y="1607137"/>
            <a:ext cx="1633579" cy="1023074"/>
            <a:chOff x="3285327" y="1056740"/>
            <a:chExt cx="1633579" cy="1023074"/>
          </a:xfrm>
        </p:grpSpPr>
        <p:sp>
          <p:nvSpPr>
            <p:cNvPr id="18" name="Cloud 17"/>
            <p:cNvSpPr/>
            <p:nvPr/>
          </p:nvSpPr>
          <p:spPr>
            <a:xfrm>
              <a:off x="3285327" y="1056740"/>
              <a:ext cx="1633579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7529" y="1264699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47419" y="803976"/>
            <a:ext cx="914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Find x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72211" y="2007306"/>
            <a:ext cx="1286550" cy="774300"/>
            <a:chOff x="3458841" y="1089728"/>
            <a:chExt cx="1286550" cy="774300"/>
          </a:xfrm>
        </p:grpSpPr>
        <p:sp>
          <p:nvSpPr>
            <p:cNvPr id="22" name="Cloud 21"/>
            <p:cNvSpPr/>
            <p:nvPr/>
          </p:nvSpPr>
          <p:spPr>
            <a:xfrm>
              <a:off x="3458841" y="1089728"/>
              <a:ext cx="1286550" cy="7743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2692" y="1233050"/>
              <a:ext cx="982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Value of x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39664" y="2275064"/>
            <a:ext cx="1804487" cy="1023074"/>
            <a:chOff x="3199873" y="1035474"/>
            <a:chExt cx="1804487" cy="1023074"/>
          </a:xfrm>
        </p:grpSpPr>
        <p:sp>
          <p:nvSpPr>
            <p:cNvPr id="25" name="Cloud 24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441614" y="571774"/>
            <a:ext cx="1270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u="sng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median of</a:t>
            </a:r>
            <a:endParaRPr lang="en-US" sz="1400" b="1" u="sng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041" y="798682"/>
            <a:ext cx="1600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u="sng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the data is 17</a:t>
            </a:r>
            <a:endParaRPr lang="en-US" sz="1400" b="1" u="sng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57547" y="1084110"/>
            <a:ext cx="1524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 =  17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976135" y="3368946"/>
            <a:ext cx="4547665" cy="115063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2401" y="3365131"/>
            <a:ext cx="2431755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84323" y="3675831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20069" y="567801"/>
            <a:ext cx="4648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u="sng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observation are arranged in ascending order</a:t>
            </a:r>
            <a:endParaRPr lang="en-US" sz="1400" b="1" u="sng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5902" y="794170"/>
            <a:ext cx="37846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6, 8, 9, 15, x, x + 2, 21, 22, 25, 29.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79848" y="3675580"/>
            <a:ext cx="43720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4258" y="3590727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even then,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  Median = 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885595"/>
              </p:ext>
            </p:extLst>
          </p:nvPr>
        </p:nvGraphicFramePr>
        <p:xfrm>
          <a:off x="5282007" y="3842391"/>
          <a:ext cx="307588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1904760" imgH="355320" progId="Equation.DSMT4">
                  <p:embed/>
                </p:oleObj>
              </mc:Choice>
              <mc:Fallback>
                <p:oleObj name="Equation" r:id="rId3" imgW="1904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007" y="3842391"/>
                        <a:ext cx="3075882" cy="608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749120"/>
              </p:ext>
            </p:extLst>
          </p:nvPr>
        </p:nvGraphicFramePr>
        <p:xfrm>
          <a:off x="2174875" y="2181225"/>
          <a:ext cx="27701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1714320" imgH="355320" progId="Equation.DSMT4">
                  <p:embed/>
                </p:oleObj>
              </mc:Choice>
              <mc:Fallback>
                <p:oleObj name="Equation" r:id="rId5" imgW="1714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181225"/>
                        <a:ext cx="277018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Curved Up Arrow 41"/>
          <p:cNvSpPr/>
          <p:nvPr/>
        </p:nvSpPr>
        <p:spPr>
          <a:xfrm rot="17589322" flipH="1">
            <a:off x="1516031" y="2045241"/>
            <a:ext cx="1965631" cy="324593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9332" y="2822749"/>
            <a:ext cx="114642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  =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919561"/>
              </p:ext>
            </p:extLst>
          </p:nvPr>
        </p:nvGraphicFramePr>
        <p:xfrm>
          <a:off x="2197120" y="2714117"/>
          <a:ext cx="2930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1790640" imgH="355320" progId="Equation.DSMT4">
                  <p:embed/>
                </p:oleObj>
              </mc:Choice>
              <mc:Fallback>
                <p:oleObj name="Equation" r:id="rId7" imgW="1790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20" y="2714117"/>
                        <a:ext cx="29305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113466" y="3298138"/>
            <a:ext cx="114642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  =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27681"/>
              </p:ext>
            </p:extLst>
          </p:nvPr>
        </p:nvGraphicFramePr>
        <p:xfrm>
          <a:off x="2146263" y="3307572"/>
          <a:ext cx="23796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1320480" imgH="164880" progId="Equation.DSMT4">
                  <p:embed/>
                </p:oleObj>
              </mc:Choice>
              <mc:Fallback>
                <p:oleObj name="Equation" r:id="rId9" imgW="1320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263" y="3307572"/>
                        <a:ext cx="237966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109332" y="3675904"/>
            <a:ext cx="114642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  =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79485" y="830537"/>
            <a:ext cx="288845" cy="290963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850214" y="334356"/>
            <a:ext cx="1423986" cy="471509"/>
            <a:chOff x="4084693" y="1584851"/>
            <a:chExt cx="1062842" cy="471510"/>
          </a:xfrm>
        </p:grpSpPr>
        <p:sp>
          <p:nvSpPr>
            <p:cNvPr id="50" name="Cloud 12"/>
            <p:cNvSpPr/>
            <p:nvPr/>
          </p:nvSpPr>
          <p:spPr>
            <a:xfrm>
              <a:off x="4211626" y="1584851"/>
              <a:ext cx="733965" cy="415972"/>
            </a:xfrm>
            <a:prstGeom prst="wedgeRoundRectCallout">
              <a:avLst>
                <a:gd name="adj1" fmla="val 53766"/>
                <a:gd name="adj2" fmla="val 93051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84693" y="1588283"/>
              <a:ext cx="1062842" cy="468078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5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6227244" y="830867"/>
            <a:ext cx="660382" cy="2852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889412" y="320188"/>
            <a:ext cx="1423986" cy="499604"/>
            <a:chOff x="4084693" y="1584851"/>
            <a:chExt cx="1062842" cy="499605"/>
          </a:xfrm>
        </p:grpSpPr>
        <p:sp>
          <p:nvSpPr>
            <p:cNvPr id="54" name="Cloud 12"/>
            <p:cNvSpPr/>
            <p:nvPr/>
          </p:nvSpPr>
          <p:spPr>
            <a:xfrm>
              <a:off x="4189049" y="1584851"/>
              <a:ext cx="779120" cy="415972"/>
            </a:xfrm>
            <a:prstGeom prst="wedgeRoundRectCallout">
              <a:avLst>
                <a:gd name="adj1" fmla="val -10806"/>
                <a:gd name="adj2" fmla="val 81388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84693" y="1616378"/>
              <a:ext cx="1062842" cy="468078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6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30182" y="3552415"/>
            <a:ext cx="34404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2089" y="3557744"/>
            <a:ext cx="34404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53963" y="3541782"/>
            <a:ext cx="65837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 + 2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174853" y="3813962"/>
            <a:ext cx="1062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71071" y="3774579"/>
            <a:ext cx="32918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Left Arrow 62"/>
          <p:cNvSpPr/>
          <p:nvPr/>
        </p:nvSpPr>
        <p:spPr>
          <a:xfrm rot="11348080" flipH="1">
            <a:off x="1830545" y="3819760"/>
            <a:ext cx="688612" cy="152824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3704" y="4051359"/>
            <a:ext cx="141178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 × 2  =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76466" y="4037467"/>
            <a:ext cx="86296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2x + 2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5035" y="4357439"/>
            <a:ext cx="81516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Curved Up Arrow 66"/>
          <p:cNvSpPr/>
          <p:nvPr/>
        </p:nvSpPr>
        <p:spPr>
          <a:xfrm flipH="1" flipV="1">
            <a:off x="1583016" y="3783045"/>
            <a:ext cx="1183673" cy="322433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51060" y="4340025"/>
            <a:ext cx="4695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-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24787" y="4331333"/>
            <a:ext cx="86296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    2x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01450" y="4044888"/>
            <a:ext cx="106932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2x  =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55890" y="4044888"/>
            <a:ext cx="47883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03551" y="4352181"/>
            <a:ext cx="106932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  =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57991" y="4352181"/>
            <a:ext cx="47883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822402" y="3996415"/>
            <a:ext cx="0" cy="750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6" grpId="0" animBg="1"/>
      <p:bldP spid="20" grpId="0"/>
      <p:bldP spid="27" grpId="0"/>
      <p:bldP spid="28" grpId="0"/>
      <p:bldP spid="29" grpId="0"/>
      <p:bldP spid="30" grpId="0" animBg="1"/>
      <p:bldP spid="30" grpId="1" animBg="1"/>
      <p:bldP spid="31" grpId="0"/>
      <p:bldP spid="31" grpId="1"/>
      <p:bldP spid="32" grpId="0" build="allAtOnce"/>
      <p:bldP spid="33" grpId="0"/>
      <p:bldP spid="34" grpId="0"/>
      <p:bldP spid="35" grpId="0"/>
      <p:bldP spid="35" grpId="1"/>
      <p:bldP spid="36" grpId="0" build="allAtOnce"/>
      <p:bldP spid="42" grpId="0" animBg="1"/>
      <p:bldP spid="42" grpId="1" animBg="1"/>
      <p:bldP spid="43" grpId="0"/>
      <p:bldP spid="45" grpId="0"/>
      <p:bldP spid="47" grpId="0"/>
      <p:bldP spid="48" grpId="0" animBg="1"/>
      <p:bldP spid="48" grpId="1" animBg="1"/>
      <p:bldP spid="52" grpId="0" animBg="1"/>
      <p:bldP spid="52" grpId="1" animBg="1"/>
      <p:bldP spid="56" grpId="0"/>
      <p:bldP spid="57" grpId="0"/>
      <p:bldP spid="58" grpId="0"/>
      <p:bldP spid="62" grpId="0"/>
      <p:bldP spid="63" grpId="0" animBg="1"/>
      <p:bldP spid="63" grpId="1" animBg="1"/>
      <p:bldP spid="64" grpId="0"/>
      <p:bldP spid="65" grpId="0"/>
      <p:bldP spid="66" grpId="0"/>
      <p:bldP spid="67" grpId="0" animBg="1"/>
      <p:bldP spid="67" grpId="1" animBg="1"/>
      <p:bldP spid="68" grpId="0"/>
      <p:bldP spid="69" grpId="0"/>
      <p:bldP spid="71" grpId="0"/>
      <p:bldP spid="72" grpId="0"/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7853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743077" y="1104286"/>
            <a:ext cx="4952999" cy="306766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76502" y="409576"/>
            <a:ext cx="1141749" cy="499767"/>
            <a:chOff x="3370369" y="1107478"/>
            <a:chExt cx="1352180" cy="782039"/>
          </a:xfrm>
        </p:grpSpPr>
        <p:sp>
          <p:nvSpPr>
            <p:cNvPr id="10" name="Cloud 9"/>
            <p:cNvSpPr/>
            <p:nvPr/>
          </p:nvSpPr>
          <p:spPr>
            <a:xfrm>
              <a:off x="3370369" y="1107478"/>
              <a:ext cx="1352180" cy="78203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67" y="1222626"/>
              <a:ext cx="1155106" cy="638824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MEAN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21462" y="668037"/>
            <a:ext cx="2103238" cy="910073"/>
            <a:chOff x="3261540" y="1028293"/>
            <a:chExt cx="1569838" cy="910073"/>
          </a:xfrm>
        </p:grpSpPr>
        <p:sp>
          <p:nvSpPr>
            <p:cNvPr id="13" name="Cloud 12"/>
            <p:cNvSpPr/>
            <p:nvPr/>
          </p:nvSpPr>
          <p:spPr>
            <a:xfrm>
              <a:off x="3261540" y="1028293"/>
              <a:ext cx="1569838" cy="872501"/>
            </a:xfrm>
            <a:prstGeom prst="cloudCallout">
              <a:avLst>
                <a:gd name="adj1" fmla="val -57063"/>
                <a:gd name="adj2" fmla="val -39265"/>
              </a:avLst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6085" y="1048195"/>
              <a:ext cx="1485292" cy="890171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arithmetic average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 rot="20250898">
            <a:off x="2597523" y="1521718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  <a:latin typeface="Renfrew" pitchFamily="34" charset="0"/>
              </a:rPr>
              <a:t>5</a:t>
            </a:r>
            <a:endParaRPr lang="en-US" sz="2000" b="1" dirty="0">
              <a:solidFill>
                <a:srgbClr val="92D050"/>
              </a:solidFill>
              <a:latin typeface="Renfrew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807943">
            <a:off x="3403252" y="1200746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Renfrew" pitchFamily="34" charset="0"/>
              </a:rPr>
              <a:t>10</a:t>
            </a:r>
            <a:endParaRPr lang="en-US" sz="2000" b="1" dirty="0">
              <a:solidFill>
                <a:srgbClr val="FF0000"/>
              </a:solidFill>
              <a:latin typeface="Renfre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327679">
            <a:off x="4034118" y="1859731"/>
            <a:ext cx="47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Renfrew" pitchFamily="34" charset="0"/>
              </a:rPr>
              <a:t>15</a:t>
            </a:r>
            <a:endParaRPr lang="en-US" sz="2000" b="1" dirty="0">
              <a:solidFill>
                <a:srgbClr val="1F497D">
                  <a:lumMod val="60000"/>
                  <a:lumOff val="40000"/>
                </a:srgbClr>
              </a:solidFill>
              <a:latin typeface="Renfrew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3670" y="1853221"/>
            <a:ext cx="538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Renfrew" pitchFamily="34" charset="0"/>
              </a:rPr>
              <a:t>50</a:t>
            </a:r>
            <a:endParaRPr lang="en-US" sz="2000" b="1" dirty="0">
              <a:solidFill>
                <a:srgbClr val="7030A0"/>
              </a:solidFill>
              <a:latin typeface="Renfre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5296" y="2433203"/>
            <a:ext cx="975344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MEAN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5060" y="2445902"/>
            <a:ext cx="427056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0960" y="2297721"/>
            <a:ext cx="3012378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Sum of all observations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9060" y="2373921"/>
            <a:ext cx="3012378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____________________________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0667" y="2640621"/>
            <a:ext cx="3012378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Number of observations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5458" y="3068742"/>
            <a:ext cx="427056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6860" y="29654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latin typeface="Renfrew" pitchFamily="34" charset="0"/>
              </a:rPr>
              <a:t>5</a:t>
            </a:r>
            <a:endParaRPr lang="en-US" sz="1600" b="1" dirty="0">
              <a:solidFill>
                <a:srgbClr val="8064A2">
                  <a:lumMod val="50000"/>
                </a:srgbClr>
              </a:solidFill>
              <a:latin typeface="Renfrew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5460" y="296547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50000"/>
                  </a:srgbClr>
                </a:solidFill>
                <a:latin typeface="Bodoni MT Black" pitchFamily="18" charset="0"/>
              </a:rPr>
              <a:t>+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14782" y="2965472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latin typeface="Renfrew" pitchFamily="34" charset="0"/>
              </a:rPr>
              <a:t>10</a:t>
            </a:r>
            <a:endParaRPr lang="en-US" sz="1600" b="1" dirty="0">
              <a:solidFill>
                <a:srgbClr val="8064A2">
                  <a:lumMod val="50000"/>
                </a:srgbClr>
              </a:solidFill>
              <a:latin typeface="Renfrew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44982" y="296547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50000"/>
                  </a:srgbClr>
                </a:solidFill>
                <a:latin typeface="Bodoni MT Black" pitchFamily="18" charset="0"/>
              </a:rPr>
              <a:t>+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82860" y="2965472"/>
            <a:ext cx="394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latin typeface="Renfrew" pitchFamily="34" charset="0"/>
              </a:rPr>
              <a:t>15</a:t>
            </a:r>
            <a:endParaRPr lang="en-US" sz="1600" b="1" dirty="0">
              <a:solidFill>
                <a:srgbClr val="8064A2">
                  <a:lumMod val="50000"/>
                </a:srgbClr>
              </a:solidFill>
              <a:latin typeface="Renfrew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62260" y="296547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50000"/>
                  </a:srgbClr>
                </a:solidFill>
                <a:latin typeface="Bodoni MT Black" pitchFamily="18" charset="0"/>
              </a:rPr>
              <a:t>+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43482" y="2965472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latin typeface="Renfrew" pitchFamily="34" charset="0"/>
              </a:rPr>
              <a:t>50</a:t>
            </a:r>
            <a:endParaRPr lang="en-US" sz="1600" b="1" dirty="0">
              <a:solidFill>
                <a:srgbClr val="8064A2">
                  <a:lumMod val="50000"/>
                </a:srgbClr>
              </a:solidFill>
              <a:latin typeface="Renfrew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50266" y="2998444"/>
            <a:ext cx="2190913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2954" y="324954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latin typeface="Renfrew" pitchFamily="34" charset="0"/>
              </a:rPr>
              <a:t>4</a:t>
            </a:r>
            <a:endParaRPr lang="en-US" sz="1600" b="1" dirty="0">
              <a:solidFill>
                <a:srgbClr val="8064A2">
                  <a:lumMod val="50000"/>
                </a:srgbClr>
              </a:solidFill>
              <a:latin typeface="Renfrew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1068" y="3601762"/>
            <a:ext cx="427056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42067" y="3518008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latin typeface="Renfrew" pitchFamily="34" charset="0"/>
              </a:rPr>
              <a:t>80</a:t>
            </a:r>
            <a:endParaRPr lang="en-US" sz="1600" b="1" dirty="0">
              <a:solidFill>
                <a:srgbClr val="8064A2">
                  <a:lumMod val="50000"/>
                </a:srgbClr>
              </a:solidFill>
              <a:latin typeface="Renfrew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9180" y="3525527"/>
            <a:ext cx="600960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95091" y="3761312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latin typeface="Renfrew" pitchFamily="34" charset="0"/>
              </a:rPr>
              <a:t>4</a:t>
            </a:r>
            <a:endParaRPr lang="en-US" sz="1600" b="1" dirty="0">
              <a:solidFill>
                <a:srgbClr val="8064A2">
                  <a:lumMod val="50000"/>
                </a:srgbClr>
              </a:solidFill>
              <a:latin typeface="Renfrew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rot="20534159">
            <a:off x="4142515" y="3493031"/>
            <a:ext cx="666801" cy="546589"/>
            <a:chOff x="3611065" y="1123519"/>
            <a:chExt cx="789699" cy="855306"/>
          </a:xfrm>
        </p:grpSpPr>
        <p:sp>
          <p:nvSpPr>
            <p:cNvPr id="42" name="Cloud 9"/>
            <p:cNvSpPr/>
            <p:nvPr/>
          </p:nvSpPr>
          <p:spPr>
            <a:xfrm>
              <a:off x="3669681" y="1123519"/>
              <a:ext cx="660536" cy="855306"/>
            </a:xfrm>
            <a:prstGeom prst="wav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11065" y="1222624"/>
              <a:ext cx="789699" cy="639416"/>
            </a:xfrm>
            <a:prstGeom prst="roundRect">
              <a:avLst/>
            </a:prstGeom>
            <a:noFill/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enfrew" pitchFamily="34" charset="0"/>
                </a:rPr>
                <a:t>20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nfrew" pitchFamily="34" charset="0"/>
              </a:endParaRPr>
            </a:p>
          </p:txBody>
        </p:sp>
      </p:grpSp>
      <p:sp>
        <p:nvSpPr>
          <p:cNvPr id="45" name="Cloud 9"/>
          <p:cNvSpPr/>
          <p:nvPr/>
        </p:nvSpPr>
        <p:spPr>
          <a:xfrm>
            <a:off x="4045831" y="3525779"/>
            <a:ext cx="292106" cy="280628"/>
          </a:xfrm>
          <a:prstGeom prst="star5">
            <a:avLst/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4541" y="3612347"/>
            <a:ext cx="427056" cy="4086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10359" y="586763"/>
            <a:ext cx="2022236" cy="966317"/>
            <a:chOff x="3435164" y="854611"/>
            <a:chExt cx="2022236" cy="966317"/>
          </a:xfrm>
        </p:grpSpPr>
        <p:sp>
          <p:nvSpPr>
            <p:cNvPr id="49" name="Cloud 48"/>
            <p:cNvSpPr/>
            <p:nvPr/>
          </p:nvSpPr>
          <p:spPr>
            <a:xfrm>
              <a:off x="3435164" y="854611"/>
              <a:ext cx="1994381" cy="966317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87303" y="1010011"/>
              <a:ext cx="1970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Let us consider some observations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47511" y="2904872"/>
            <a:ext cx="1916561" cy="892378"/>
            <a:chOff x="3484707" y="934112"/>
            <a:chExt cx="1916561" cy="892378"/>
          </a:xfrm>
        </p:grpSpPr>
        <p:sp>
          <p:nvSpPr>
            <p:cNvPr id="52" name="Cloud Callout 51"/>
            <p:cNvSpPr/>
            <p:nvPr/>
          </p:nvSpPr>
          <p:spPr>
            <a:xfrm>
              <a:off x="3484707" y="934112"/>
              <a:ext cx="1916561" cy="892378"/>
            </a:xfrm>
            <a:prstGeom prst="cloudCallout">
              <a:avLst>
                <a:gd name="adj1" fmla="val -54674"/>
                <a:gd name="adj2" fmla="val -62606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15396" y="1010011"/>
              <a:ext cx="17139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How many observations are there ?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13699" y="3754423"/>
            <a:ext cx="890792" cy="605365"/>
            <a:chOff x="4018107" y="1079736"/>
            <a:chExt cx="890792" cy="605365"/>
          </a:xfrm>
        </p:grpSpPr>
        <p:sp>
          <p:nvSpPr>
            <p:cNvPr id="55" name="Cloud Callout 54"/>
            <p:cNvSpPr/>
            <p:nvPr/>
          </p:nvSpPr>
          <p:spPr>
            <a:xfrm>
              <a:off x="4018107" y="1079736"/>
              <a:ext cx="890792" cy="605365"/>
            </a:xfrm>
            <a:prstGeom prst="cloudCallout">
              <a:avLst>
                <a:gd name="adj1" fmla="val -54674"/>
                <a:gd name="adj2" fmla="val -62606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27655" y="1215499"/>
              <a:ext cx="425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4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7" grpId="0"/>
      <p:bldP spid="38" grpId="0"/>
      <p:bldP spid="39" grpId="0"/>
      <p:bldP spid="40" grpId="0"/>
      <p:bldP spid="45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ular Callout 70"/>
          <p:cNvSpPr/>
          <p:nvPr/>
        </p:nvSpPr>
        <p:spPr>
          <a:xfrm>
            <a:off x="2474135" y="1664135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ular Callout 69"/>
          <p:cNvSpPr/>
          <p:nvPr/>
        </p:nvSpPr>
        <p:spPr>
          <a:xfrm>
            <a:off x="2482525" y="1422745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28601"/>
            <a:ext cx="4724400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Q.)   Find the mean of the following data: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   87, 92, 63, 78, 92, 59, 72, 66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47751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047751"/>
            <a:ext cx="1295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Given data: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38670"/>
              </p:ext>
            </p:extLst>
          </p:nvPr>
        </p:nvGraphicFramePr>
        <p:xfrm>
          <a:off x="997405" y="1544750"/>
          <a:ext cx="1343025" cy="29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698400" imgH="152280" progId="Equation.DSMT4">
                  <p:embed/>
                </p:oleObj>
              </mc:Choice>
              <mc:Fallback>
                <p:oleObj name="Equation" r:id="rId3" imgW="6984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405" y="1544750"/>
                        <a:ext cx="1343025" cy="2932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1995819"/>
            <a:ext cx="3810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87 + 92 + 63 + 78 + 92 + 59 + 72 + 66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2300618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2289510"/>
            <a:ext cx="457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2069" y="2439664"/>
            <a:ext cx="8763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609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52869" y="274446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1769" y="2706364"/>
            <a:ext cx="457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1068" y="2582116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2069" y="2994583"/>
            <a:ext cx="8763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76.125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068" y="3020604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7194" y="727942"/>
            <a:ext cx="3046283" cy="23992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0519" y="1068423"/>
            <a:ext cx="3124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87, 92, 63, 78, 92, 59, 72, 66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1068" y="2153482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53286" y="1386230"/>
            <a:ext cx="2673332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Sum of all observations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2152" y="1441164"/>
            <a:ext cx="2754337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_________________________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2360" y="1633433"/>
            <a:ext cx="2673332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Number of observations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64721" y="718469"/>
            <a:ext cx="1804487" cy="1023074"/>
            <a:chOff x="3199873" y="1035474"/>
            <a:chExt cx="1804487" cy="1023074"/>
          </a:xfrm>
        </p:grpSpPr>
        <p:sp>
          <p:nvSpPr>
            <p:cNvPr id="22" name="Cloud 21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5888" y="1287090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have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8999" y="457943"/>
            <a:ext cx="803866" cy="32316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mean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026717" y="1157546"/>
            <a:ext cx="1493647" cy="821935"/>
            <a:chOff x="3355293" y="1136044"/>
            <a:chExt cx="1493647" cy="821935"/>
          </a:xfrm>
        </p:grpSpPr>
        <p:sp>
          <p:nvSpPr>
            <p:cNvPr id="26" name="Cloud 25"/>
            <p:cNvSpPr/>
            <p:nvPr/>
          </p:nvSpPr>
          <p:spPr>
            <a:xfrm>
              <a:off x="3355293" y="1136044"/>
              <a:ext cx="1493647" cy="82193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35060" y="1368989"/>
              <a:ext cx="936399" cy="30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Mean 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5424" y="1064912"/>
            <a:ext cx="1768932" cy="983154"/>
            <a:chOff x="3217650" y="1055434"/>
            <a:chExt cx="1768932" cy="983154"/>
          </a:xfrm>
        </p:grpSpPr>
        <p:sp>
          <p:nvSpPr>
            <p:cNvPr id="29" name="Cloud 28"/>
            <p:cNvSpPr/>
            <p:nvPr/>
          </p:nvSpPr>
          <p:spPr>
            <a:xfrm>
              <a:off x="3217650" y="1055434"/>
              <a:ext cx="1768932" cy="9831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to find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6559295" y="1248330"/>
            <a:ext cx="1709781" cy="2683003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452374"/>
              </p:ext>
            </p:extLst>
          </p:nvPr>
        </p:nvGraphicFramePr>
        <p:xfrm>
          <a:off x="6949434" y="1463773"/>
          <a:ext cx="759698" cy="37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434" y="1463773"/>
                        <a:ext cx="759698" cy="376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4093" y="1484070"/>
            <a:ext cx="6185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609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12865" y="1493952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73836" y="1234586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33425" y="1698066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3820" y="1691817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4790" y="1746271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72131" y="1952650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92200" y="1952650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01749" y="1237698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74019" y="2133901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4414" y="2127652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5384" y="2186942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95785" y="239416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30808" y="1223952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7646" y="2396264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0720" y="1234586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3050" y="2576122"/>
            <a:ext cx="37975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20278" y="2569873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18549" y="2608022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7013" y="279296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26361" y="2795064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22008" y="1234586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3318" y="2978387"/>
            <a:ext cx="44765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99968" y="2970927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60889" y="3015706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44845" y="3212481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65845" y="3212481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61453" y="1237698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53338" y="3395330"/>
            <a:ext cx="4537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16930" y="3379117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38978" y="3432773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5969" y="3626950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ular Callout 68"/>
          <p:cNvSpPr/>
          <p:nvPr/>
        </p:nvSpPr>
        <p:spPr>
          <a:xfrm>
            <a:off x="2251727" y="1038961"/>
            <a:ext cx="2875258" cy="352565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prstClr val="white"/>
                </a:solidFill>
                <a:latin typeface="Bookman Old Style" pitchFamily="18" charset="0"/>
              </a:rPr>
              <a:t>87+92+63+78+92+59+72+66</a:t>
            </a:r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122186" y="996327"/>
            <a:ext cx="1768932" cy="983154"/>
            <a:chOff x="3217650" y="1055434"/>
            <a:chExt cx="1768932" cy="983154"/>
          </a:xfrm>
        </p:grpSpPr>
        <p:sp>
          <p:nvSpPr>
            <p:cNvPr id="73" name="Cloud 72"/>
            <p:cNvSpPr/>
            <p:nvPr/>
          </p:nvSpPr>
          <p:spPr>
            <a:xfrm>
              <a:off x="3217650" y="1055434"/>
              <a:ext cx="1768932" cy="9831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many observations are there?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142249" y="967870"/>
            <a:ext cx="1768932" cy="983154"/>
            <a:chOff x="3217650" y="1055434"/>
            <a:chExt cx="1768932" cy="983154"/>
          </a:xfrm>
        </p:grpSpPr>
        <p:sp>
          <p:nvSpPr>
            <p:cNvPr id="76" name="Cloud 75"/>
            <p:cNvSpPr/>
            <p:nvPr/>
          </p:nvSpPr>
          <p:spPr>
            <a:xfrm>
              <a:off x="3217650" y="1055434"/>
              <a:ext cx="1768932" cy="9831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3615" y="1387496"/>
              <a:ext cx="490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8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676402" y="3378052"/>
            <a:ext cx="3076383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Mean of given data is 76.125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5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0" grpId="0" animBg="1"/>
      <p:bldP spid="70" grpId="1" animBg="1"/>
      <p:bldP spid="2" grpId="0"/>
      <p:bldP spid="3" grpId="0"/>
      <p:bldP spid="4" grpId="0"/>
      <p:bldP spid="6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5" grpId="1" animBg="1"/>
      <p:bldP spid="15" grpId="2" animBg="1"/>
      <p:bldP spid="16" grpId="0"/>
      <p:bldP spid="17" grpId="0"/>
      <p:bldP spid="18" grpId="0"/>
      <p:bldP spid="19" grpId="0"/>
      <p:bldP spid="20" grpId="0"/>
      <p:bldP spid="24" grpId="0"/>
      <p:bldP spid="32" grpId="0" animBg="1"/>
      <p:bldP spid="32" grpId="1" animBg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 animBg="1"/>
      <p:bldP spid="69" grpId="1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7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2134" y="490657"/>
            <a:ext cx="657446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    The mean of seven numbers is 63. If  the six  numbers are 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65, 70, 68, 59, 73, 55. Find the seventh number.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169" y="1022035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4769" y="1326835"/>
            <a:ext cx="2438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Mean of 7 numbers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5969" y="1346571"/>
            <a:ext cx="1981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  63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4769" y="1029071"/>
            <a:ext cx="419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 the seventh  number be ‘x’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4770" y="1651371"/>
            <a:ext cx="286702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65 + 70 + 68 + 59 + 73 + 55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44769" y="1956170"/>
            <a:ext cx="3108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8769" y="1963206"/>
            <a:ext cx="457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1669" y="1784036"/>
            <a:ext cx="9017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  63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6769" y="2334250"/>
            <a:ext cx="17907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390 +  x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91069" y="2358280"/>
            <a:ext cx="144145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  63  x  7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6769" y="2674786"/>
            <a:ext cx="23749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390 +  x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1069" y="2698816"/>
            <a:ext cx="1168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  441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6769" y="3009280"/>
            <a:ext cx="1981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           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91069" y="3033311"/>
            <a:ext cx="16637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  441  -  390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19469" y="3411386"/>
            <a:ext cx="23749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              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03769" y="3435416"/>
            <a:ext cx="11557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  51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0233" y="3810830"/>
            <a:ext cx="3276600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The seventh  number  is 51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343455" y="916041"/>
            <a:ext cx="1804487" cy="1023074"/>
            <a:chOff x="3199873" y="1035474"/>
            <a:chExt cx="1804487" cy="1023074"/>
          </a:xfrm>
        </p:grpSpPr>
        <p:sp>
          <p:nvSpPr>
            <p:cNvPr id="38" name="Cloud 37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55888" y="1287090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do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58032" y="722560"/>
            <a:ext cx="189634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seventh number.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84358" y="1464891"/>
            <a:ext cx="1804487" cy="1023074"/>
            <a:chOff x="3199873" y="1035474"/>
            <a:chExt cx="1804487" cy="1023074"/>
          </a:xfrm>
        </p:grpSpPr>
        <p:sp>
          <p:nvSpPr>
            <p:cNvPr id="42" name="Cloud 41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5571" y="1382787"/>
              <a:ext cx="1650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Seventh number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55024" y="884142"/>
            <a:ext cx="1804487" cy="1023074"/>
            <a:chOff x="3199873" y="1035474"/>
            <a:chExt cx="1804487" cy="1023074"/>
          </a:xfrm>
        </p:grpSpPr>
        <p:sp>
          <p:nvSpPr>
            <p:cNvPr id="45" name="Cloud 44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19440" y="493374"/>
            <a:ext cx="319863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mean of seven numbers is 63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367299" y="934287"/>
            <a:ext cx="1768932" cy="983154"/>
            <a:chOff x="3217650" y="1055434"/>
            <a:chExt cx="1768932" cy="983154"/>
          </a:xfrm>
        </p:grpSpPr>
        <p:sp>
          <p:nvSpPr>
            <p:cNvPr id="49" name="Cloud 48"/>
            <p:cNvSpPr/>
            <p:nvPr/>
          </p:nvSpPr>
          <p:spPr>
            <a:xfrm>
              <a:off x="3217650" y="1055434"/>
              <a:ext cx="1768932" cy="9831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to find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734849" y="2075277"/>
            <a:ext cx="3611286" cy="849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14084" y="2270352"/>
            <a:ext cx="427056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89320" y="2257652"/>
            <a:ext cx="975344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MEAN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7" name="Rectangular Callout 56"/>
          <p:cNvSpPr/>
          <p:nvPr/>
        </p:nvSpPr>
        <p:spPr>
          <a:xfrm>
            <a:off x="5743292" y="2146300"/>
            <a:ext cx="2520712" cy="303683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ular Callout 57"/>
          <p:cNvSpPr/>
          <p:nvPr/>
        </p:nvSpPr>
        <p:spPr>
          <a:xfrm>
            <a:off x="5759551" y="2467245"/>
            <a:ext cx="2495754" cy="309787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85584" y="2198370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____________________________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7191" y="2441320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Number of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7484" y="2134046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Sum of all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9" name="Rectangular Callout 58"/>
          <p:cNvSpPr/>
          <p:nvPr/>
        </p:nvSpPr>
        <p:spPr>
          <a:xfrm>
            <a:off x="995933" y="740745"/>
            <a:ext cx="2264453" cy="349074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prstClr val="white"/>
                </a:solidFill>
                <a:latin typeface="Bookman Old Style" pitchFamily="18" charset="0"/>
              </a:rPr>
              <a:t>65+70+68+59+73+55</a:t>
            </a:r>
            <a:endParaRPr 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90670" y="1643425"/>
            <a:ext cx="56923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x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064104" y="591760"/>
            <a:ext cx="1435365" cy="907927"/>
            <a:chOff x="3348809" y="1057423"/>
            <a:chExt cx="1435365" cy="907927"/>
          </a:xfrm>
        </p:grpSpPr>
        <p:sp>
          <p:nvSpPr>
            <p:cNvPr id="62" name="Cloud Callout 61"/>
            <p:cNvSpPr/>
            <p:nvPr/>
          </p:nvSpPr>
          <p:spPr>
            <a:xfrm>
              <a:off x="3348809" y="1057423"/>
              <a:ext cx="1435365" cy="907927"/>
            </a:xfrm>
            <a:prstGeom prst="cloudCallout">
              <a:avLst>
                <a:gd name="adj1" fmla="val -58891"/>
                <a:gd name="adj2" fmla="val 7427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22624" y="1228412"/>
              <a:ext cx="1026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Sum of 6 numbers 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26948" y="734132"/>
            <a:ext cx="744305" cy="552055"/>
            <a:chOff x="3682464" y="1128484"/>
            <a:chExt cx="744305" cy="552055"/>
          </a:xfrm>
        </p:grpSpPr>
        <p:sp>
          <p:nvSpPr>
            <p:cNvPr id="65" name="Cloud 64"/>
            <p:cNvSpPr/>
            <p:nvPr/>
          </p:nvSpPr>
          <p:spPr>
            <a:xfrm>
              <a:off x="3682464" y="1128484"/>
              <a:ext cx="744305" cy="55205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36308" y="1228412"/>
              <a:ext cx="39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+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87186" y="580713"/>
            <a:ext cx="1435365" cy="907927"/>
            <a:chOff x="3348809" y="1057423"/>
            <a:chExt cx="1435365" cy="907927"/>
          </a:xfrm>
        </p:grpSpPr>
        <p:sp>
          <p:nvSpPr>
            <p:cNvPr id="68" name="Cloud Callout 67"/>
            <p:cNvSpPr/>
            <p:nvPr/>
          </p:nvSpPr>
          <p:spPr>
            <a:xfrm>
              <a:off x="3348809" y="1057423"/>
              <a:ext cx="1435365" cy="907927"/>
            </a:xfrm>
            <a:prstGeom prst="cloudCallout">
              <a:avLst>
                <a:gd name="adj1" fmla="val -116805"/>
                <a:gd name="adj2" fmla="val 6380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22624" y="1228412"/>
              <a:ext cx="1026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Seventh number 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59823" y="1241938"/>
            <a:ext cx="744305" cy="552055"/>
            <a:chOff x="3682464" y="1128484"/>
            <a:chExt cx="744305" cy="552055"/>
          </a:xfrm>
        </p:grpSpPr>
        <p:sp>
          <p:nvSpPr>
            <p:cNvPr id="71" name="Cloud 70"/>
            <p:cNvSpPr/>
            <p:nvPr/>
          </p:nvSpPr>
          <p:spPr>
            <a:xfrm>
              <a:off x="3682464" y="1128484"/>
              <a:ext cx="744305" cy="55205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36308" y="1228412"/>
              <a:ext cx="39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7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" name="Curved Up Arrow 3"/>
          <p:cNvSpPr/>
          <p:nvPr/>
        </p:nvSpPr>
        <p:spPr>
          <a:xfrm rot="21218954">
            <a:off x="2781943" y="2108367"/>
            <a:ext cx="2127008" cy="365760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Curved Up Arrow 73"/>
          <p:cNvSpPr/>
          <p:nvPr/>
        </p:nvSpPr>
        <p:spPr>
          <a:xfrm rot="10800000" flipH="1">
            <a:off x="2648278" y="2419851"/>
            <a:ext cx="1626975" cy="324593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40" grpId="0"/>
      <p:bldP spid="47" grpId="0"/>
      <p:bldP spid="51" grpId="0" animBg="1"/>
      <p:bldP spid="51" grpId="1" animBg="1"/>
      <p:bldP spid="53" grpId="0"/>
      <p:bldP spid="53" grpId="1"/>
      <p:bldP spid="52" grpId="0"/>
      <p:bldP spid="52" grpId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5" grpId="0"/>
      <p:bldP spid="55" grpId="1"/>
      <p:bldP spid="56" grpId="0"/>
      <p:bldP spid="56" grpId="1"/>
      <p:bldP spid="54" grpId="0"/>
      <p:bldP spid="54" grpId="1"/>
      <p:bldP spid="59" grpId="0" animBg="1"/>
      <p:bldP spid="59" grpId="1" animBg="1"/>
      <p:bldP spid="60" grpId="0"/>
      <p:bldP spid="4" grpId="0" animBg="1"/>
      <p:bldP spid="4" grpId="1" animBg="1"/>
      <p:bldP spid="74" grpId="0" animBg="1"/>
      <p:bldP spid="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45285"/>
            <a:ext cx="81534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Q.)  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Shrikant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reads the following number of pages of a book daily.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Find the mean: 34, 43, 29, 51, 36, 41, 38, 35, 34, 36, 34, 38, 40, 36, 35, 35, 34, 35, 36, 34, 38, 38, 35, 36, 34, 38, 36, 35, 36, 34.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301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219301"/>
            <a:ext cx="54991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 data can be represented in tabular form as follows: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050" y="1525766"/>
            <a:ext cx="381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3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7898" y="1555166"/>
            <a:ext cx="1244600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Tally Marks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598" y="1542465"/>
            <a:ext cx="381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300" b="1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0950" y="1526821"/>
            <a:ext cx="5334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300" b="1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3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3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550" y="1809751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5200" y="2057400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34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5200" y="2355562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500" y="2638425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675" y="2905125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38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375" y="3181351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7900" y="3467100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1075" y="3743325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4019550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51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946596" y="194691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67025" y="1812637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714500" y="222885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790700" y="222885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866900" y="222885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943100" y="222885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828800" y="2114551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095500" y="222885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171700" y="222885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72361" y="2085976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752600" y="25031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828800" y="25031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905000" y="25031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981200" y="25031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866900" y="2388871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133600" y="25031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62836" y="2362200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729740" y="27698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805940" y="27698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882140" y="27698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958340" y="27698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1844040" y="2655571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110740" y="27698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186940" y="27698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67025" y="2647951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836420" y="3051811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912620" y="3051811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988820" y="3051811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065020" y="3051811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1950720" y="2937511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67025" y="2914651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1943100" y="331089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81886" y="3181351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1943100" y="359283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891411" y="3457576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1943100" y="386715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900936" y="3724276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1943100" y="4154965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900936" y="3981451"/>
            <a:ext cx="2952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3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667" y="1830668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41833" y="2114550"/>
            <a:ext cx="51435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238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1833" y="2365184"/>
            <a:ext cx="51435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210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5103" y="2658048"/>
            <a:ext cx="55413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252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35103" y="2930717"/>
            <a:ext cx="55413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190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4982" y="3202465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95999" y="3486150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87966" y="3749197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9716" y="4030567"/>
            <a:ext cx="508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51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5825" y="4295776"/>
            <a:ext cx="6858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</a:t>
            </a:r>
            <a:endParaRPr lang="en-US" sz="13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00898" y="4286250"/>
            <a:ext cx="10668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 </a:t>
            </a:r>
            <a:r>
              <a:rPr lang="en-US" sz="13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300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30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71003" y="4280283"/>
            <a:ext cx="135145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 </a:t>
            </a:r>
            <a:r>
              <a:rPr lang="en-US" sz="13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300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3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300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300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1094</a:t>
            </a:r>
            <a:endParaRPr lang="en-US" sz="13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00593"/>
              </p:ext>
            </p:extLst>
          </p:nvPr>
        </p:nvGraphicFramePr>
        <p:xfrm>
          <a:off x="4929188" y="2305657"/>
          <a:ext cx="1319212" cy="28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698400" imgH="152280" progId="Equation.DSMT4">
                  <p:embed/>
                </p:oleObj>
              </mc:Choice>
              <mc:Fallback>
                <p:oleObj name="Equation" r:id="rId3" imgW="6984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305657"/>
                        <a:ext cx="1319212" cy="288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6215059" y="2117460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 </a:t>
            </a:r>
            <a:r>
              <a:rPr lang="en-US" sz="15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500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endParaRPr lang="en-US" sz="14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6316659" y="242226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16659" y="238416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 </a:t>
            </a:r>
            <a:r>
              <a:rPr lang="en-US" sz="15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500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endParaRPr lang="en-US" sz="1400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13600" y="2674336"/>
            <a:ext cx="8763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1094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6340600" y="294103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66000" y="2902937"/>
            <a:ext cx="4572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08941" y="2788637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47884" y="3182895"/>
            <a:ext cx="8763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36.5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9284" y="3198283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838200" y="1542466"/>
            <a:ext cx="3981450" cy="3056205"/>
            <a:chOff x="838200" y="1542465"/>
            <a:chExt cx="3981450" cy="3056205"/>
          </a:xfrm>
        </p:grpSpPr>
        <p:sp>
          <p:nvSpPr>
            <p:cNvPr id="82" name="Rectangle 81"/>
            <p:cNvSpPr/>
            <p:nvPr/>
          </p:nvSpPr>
          <p:spPr>
            <a:xfrm>
              <a:off x="838200" y="1542465"/>
              <a:ext cx="3981450" cy="3055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838200" y="1809750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8200" y="2080676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38200" y="2354263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38200" y="2627850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38200" y="2901437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38200" y="3175024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38200" y="3448611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38200" y="3722198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38200" y="3995785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838200" y="4269372"/>
              <a:ext cx="397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536700" y="1542465"/>
              <a:ext cx="0" cy="3055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590800" y="1543050"/>
              <a:ext cx="0" cy="3055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505200" y="1543635"/>
              <a:ext cx="0" cy="3055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049065" y="907225"/>
            <a:ext cx="1804487" cy="1023074"/>
            <a:chOff x="3199873" y="1035474"/>
            <a:chExt cx="1804487" cy="1023074"/>
          </a:xfrm>
        </p:grpSpPr>
        <p:sp>
          <p:nvSpPr>
            <p:cNvPr id="97" name="Cloud 96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355888" y="1287090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do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372677" y="713763"/>
            <a:ext cx="86042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mean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6074817" y="908915"/>
            <a:ext cx="1804487" cy="1023074"/>
            <a:chOff x="3199873" y="1035474"/>
            <a:chExt cx="1804487" cy="1023074"/>
          </a:xfrm>
        </p:grpSpPr>
        <p:sp>
          <p:nvSpPr>
            <p:cNvPr id="105" name="Cloud 104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2084914" y="760150"/>
            <a:ext cx="6113168" cy="23056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1354" y="985827"/>
            <a:ext cx="5289782" cy="23056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5640333" y="946163"/>
            <a:ext cx="1804487" cy="983154"/>
            <a:chOff x="3211748" y="1031684"/>
            <a:chExt cx="1804487" cy="983154"/>
          </a:xfrm>
        </p:grpSpPr>
        <p:sp>
          <p:nvSpPr>
            <p:cNvPr id="111" name="Cloud 110"/>
            <p:cNvSpPr/>
            <p:nvPr/>
          </p:nvSpPr>
          <p:spPr>
            <a:xfrm>
              <a:off x="3211748" y="1031684"/>
              <a:ext cx="1804487" cy="9831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33380" y="1171521"/>
              <a:ext cx="16591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represent data in tabular form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891570" y="1120375"/>
            <a:ext cx="1352177" cy="838456"/>
            <a:chOff x="3426028" y="1068408"/>
            <a:chExt cx="1352177" cy="838456"/>
          </a:xfrm>
        </p:grpSpPr>
        <p:sp>
          <p:nvSpPr>
            <p:cNvPr id="114" name="Cloud 113"/>
            <p:cNvSpPr/>
            <p:nvPr/>
          </p:nvSpPr>
          <p:spPr>
            <a:xfrm>
              <a:off x="3426028" y="1068408"/>
              <a:ext cx="1352177" cy="83845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87756" y="1287090"/>
              <a:ext cx="8310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Mean 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239981" y="458298"/>
            <a:ext cx="1908771" cy="1133463"/>
            <a:chOff x="3202755" y="1031684"/>
            <a:chExt cx="1908771" cy="1133464"/>
          </a:xfrm>
        </p:grpSpPr>
        <p:sp>
          <p:nvSpPr>
            <p:cNvPr id="117" name="Cloud 116"/>
            <p:cNvSpPr/>
            <p:nvPr/>
          </p:nvSpPr>
          <p:spPr>
            <a:xfrm>
              <a:off x="3211748" y="1031684"/>
              <a:ext cx="1804487" cy="983154"/>
            </a:xfrm>
            <a:prstGeom prst="cloudCallout">
              <a:avLst>
                <a:gd name="adj1" fmla="val -40576"/>
                <a:gd name="adj2" fmla="val 7337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02755" y="1041762"/>
              <a:ext cx="1908771" cy="1123386"/>
            </a:xfrm>
            <a:prstGeom prst="cloudCallout">
              <a:avLst>
                <a:gd name="adj1" fmla="val -48207"/>
                <a:gd name="adj2" fmla="val 8553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No. of pages read daily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aseline="-25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endParaRPr lang="en-US" sz="1400" baseline="-250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087083" y="568298"/>
            <a:ext cx="1804487" cy="907927"/>
            <a:chOff x="3211748" y="1031684"/>
            <a:chExt cx="1804487" cy="983154"/>
          </a:xfrm>
        </p:grpSpPr>
        <p:sp>
          <p:nvSpPr>
            <p:cNvPr id="120" name="Cloud 116"/>
            <p:cNvSpPr/>
            <p:nvPr/>
          </p:nvSpPr>
          <p:spPr>
            <a:xfrm>
              <a:off x="3211748" y="1031684"/>
              <a:ext cx="1804487" cy="983154"/>
            </a:xfrm>
            <a:prstGeom prst="cloudCallout">
              <a:avLst>
                <a:gd name="adj1" fmla="val -40576"/>
                <a:gd name="adj2" fmla="val 7337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67157" y="1124887"/>
              <a:ext cx="1579966" cy="861663"/>
            </a:xfrm>
            <a:prstGeom prst="cloudCallout">
              <a:avLst>
                <a:gd name="adj1" fmla="val -48207"/>
                <a:gd name="adj2" fmla="val 8553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frequency</a:t>
              </a:r>
            </a:p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</a:t>
              </a:r>
              <a:r>
                <a:rPr lang="en-US" sz="1400" baseline="-25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endParaRPr lang="en-US" sz="1400" baseline="-250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540806" y="1342916"/>
            <a:ext cx="2158434" cy="1118921"/>
            <a:chOff x="3058524" y="1094426"/>
            <a:chExt cx="2158434" cy="1118921"/>
          </a:xfrm>
        </p:grpSpPr>
        <p:sp>
          <p:nvSpPr>
            <p:cNvPr id="123" name="Cloud 122"/>
            <p:cNvSpPr/>
            <p:nvPr/>
          </p:nvSpPr>
          <p:spPr>
            <a:xfrm>
              <a:off x="3058524" y="1094426"/>
              <a:ext cx="2158434" cy="111892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90880" y="1195271"/>
              <a:ext cx="18598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represent no. of pages read daily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782610" y="2274536"/>
            <a:ext cx="2074212" cy="963782"/>
            <a:chOff x="3100635" y="1171995"/>
            <a:chExt cx="2074212" cy="963782"/>
          </a:xfrm>
        </p:grpSpPr>
        <p:sp>
          <p:nvSpPr>
            <p:cNvPr id="126" name="Cloud 125"/>
            <p:cNvSpPr/>
            <p:nvPr/>
          </p:nvSpPr>
          <p:spPr>
            <a:xfrm>
              <a:off x="3100635" y="1171995"/>
              <a:ext cx="2074212" cy="9637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36013" y="1409021"/>
              <a:ext cx="1769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from smallest to biggest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2821515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060897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736275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601355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353455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632530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969480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441530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3203530" y="696348"/>
            <a:ext cx="377870" cy="33780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rot="10800000" flipV="1">
            <a:off x="2830388" y="793219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 flipV="1">
            <a:off x="2093025" y="800350"/>
            <a:ext cx="327660" cy="1447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 flipV="1">
            <a:off x="5130040" y="778576"/>
            <a:ext cx="327660" cy="1447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0800000" flipV="1">
            <a:off x="5908865" y="778576"/>
            <a:ext cx="327660" cy="1447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 flipV="1">
            <a:off x="526476" y="1004994"/>
            <a:ext cx="327660" cy="1447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 flipV="1">
            <a:off x="1653540" y="1007869"/>
            <a:ext cx="327660" cy="1447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 flipV="1">
            <a:off x="3569525" y="1004994"/>
            <a:ext cx="327660" cy="1447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4737165" y="790451"/>
            <a:ext cx="327660" cy="144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 flipV="1">
            <a:off x="7420990" y="795401"/>
            <a:ext cx="327660" cy="144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 flipV="1">
            <a:off x="7810890" y="795400"/>
            <a:ext cx="327660" cy="144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 flipV="1">
            <a:off x="878776" y="1007176"/>
            <a:ext cx="327660" cy="144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 flipV="1">
            <a:off x="2791590" y="1007176"/>
            <a:ext cx="327660" cy="144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4689665" y="1012125"/>
            <a:ext cx="327660" cy="144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 flipV="1">
            <a:off x="3599115" y="795401"/>
            <a:ext cx="327660" cy="14478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5515990" y="778575"/>
            <a:ext cx="327660" cy="14478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0800000" flipV="1">
            <a:off x="7051865" y="778575"/>
            <a:ext cx="327660" cy="14478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 flipV="1">
            <a:off x="1266701" y="1002225"/>
            <a:ext cx="327660" cy="14478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 flipV="1">
            <a:off x="3164775" y="1002920"/>
            <a:ext cx="327660" cy="14478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 flipV="1">
            <a:off x="4306690" y="1007175"/>
            <a:ext cx="327660" cy="14478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0800000" flipV="1">
            <a:off x="5080565" y="1007175"/>
            <a:ext cx="327660" cy="14478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0800000" flipV="1">
            <a:off x="4383975" y="795400"/>
            <a:ext cx="327660" cy="14478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0800000" flipV="1">
            <a:off x="6275015" y="778576"/>
            <a:ext cx="327660" cy="14478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0800000" flipV="1">
            <a:off x="2019800" y="1014101"/>
            <a:ext cx="327660" cy="14478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0800000" flipV="1">
            <a:off x="2409700" y="1007175"/>
            <a:ext cx="327660" cy="14478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0800000" flipV="1">
            <a:off x="3939540" y="1019745"/>
            <a:ext cx="327660" cy="14478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 flipV="1">
            <a:off x="6649090" y="795400"/>
            <a:ext cx="327660" cy="1447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0800000" flipV="1">
            <a:off x="4002975" y="781550"/>
            <a:ext cx="327660" cy="1447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10800000" flipV="1">
            <a:off x="2467100" y="779575"/>
            <a:ext cx="327660" cy="1447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 flipV="1">
            <a:off x="3218115" y="778576"/>
            <a:ext cx="327660" cy="1447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0800000" flipV="1">
            <a:off x="5457241" y="1030185"/>
            <a:ext cx="327660" cy="1447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622357" y="1234480"/>
            <a:ext cx="925117" cy="575270"/>
            <a:chOff x="6592144" y="4570750"/>
            <a:chExt cx="925117" cy="575270"/>
          </a:xfrm>
        </p:grpSpPr>
        <p:sp>
          <p:nvSpPr>
            <p:cNvPr id="168" name="Oval Callout 16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170" name="Oval Callout 16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29 × 1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1610083" y="1502655"/>
            <a:ext cx="925117" cy="575270"/>
            <a:chOff x="6592144" y="4570750"/>
            <a:chExt cx="925117" cy="575270"/>
          </a:xfrm>
        </p:grpSpPr>
        <p:sp>
          <p:nvSpPr>
            <p:cNvPr id="173" name="Oval Callout 172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175" name="Oval Callout 174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34 × 7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1615691" y="1787716"/>
            <a:ext cx="925117" cy="575270"/>
            <a:chOff x="6592144" y="4570750"/>
            <a:chExt cx="925117" cy="575270"/>
          </a:xfrm>
        </p:grpSpPr>
        <p:sp>
          <p:nvSpPr>
            <p:cNvPr id="178" name="Oval Callout 17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180" name="Oval Callout 17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35 × 6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1624218" y="2049063"/>
            <a:ext cx="925117" cy="575270"/>
            <a:chOff x="6592144" y="4570750"/>
            <a:chExt cx="925117" cy="575270"/>
          </a:xfrm>
        </p:grpSpPr>
        <p:sp>
          <p:nvSpPr>
            <p:cNvPr id="183" name="Oval Callout 182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185" name="Oval Callout 184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36 × 7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1624164" y="2302620"/>
            <a:ext cx="925117" cy="575270"/>
            <a:chOff x="6592144" y="4570750"/>
            <a:chExt cx="925117" cy="575270"/>
          </a:xfrm>
        </p:grpSpPr>
        <p:sp>
          <p:nvSpPr>
            <p:cNvPr id="188" name="Oval Callout 18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190" name="Oval Callout 18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38 × 5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1624317" y="2587735"/>
            <a:ext cx="925117" cy="575270"/>
            <a:chOff x="6592144" y="4570750"/>
            <a:chExt cx="925117" cy="575270"/>
          </a:xfrm>
        </p:grpSpPr>
        <p:sp>
          <p:nvSpPr>
            <p:cNvPr id="193" name="Oval Callout 192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195" name="Oval Callout 194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40 × 1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1610082" y="2872850"/>
            <a:ext cx="925117" cy="575270"/>
            <a:chOff x="6592144" y="4570750"/>
            <a:chExt cx="925117" cy="575270"/>
          </a:xfrm>
        </p:grpSpPr>
        <p:sp>
          <p:nvSpPr>
            <p:cNvPr id="198" name="Oval Callout 19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200" name="Oval Callout 19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41 × 1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1632943" y="3131860"/>
            <a:ext cx="925117" cy="575270"/>
            <a:chOff x="6592144" y="4570750"/>
            <a:chExt cx="925117" cy="575270"/>
          </a:xfrm>
        </p:grpSpPr>
        <p:sp>
          <p:nvSpPr>
            <p:cNvPr id="203" name="Oval Callout 202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205" name="Oval Callout 204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43 × 1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1631781" y="3386920"/>
            <a:ext cx="925117" cy="575270"/>
            <a:chOff x="6592144" y="4570750"/>
            <a:chExt cx="925117" cy="575270"/>
          </a:xfrm>
        </p:grpSpPr>
        <p:sp>
          <p:nvSpPr>
            <p:cNvPr id="208" name="Oval Callout 20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69302"/>
                <a:gd name="adj2" fmla="val 8322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6592144" y="4570750"/>
              <a:ext cx="925117" cy="572750"/>
              <a:chOff x="4994373" y="-319415"/>
              <a:chExt cx="925117" cy="572750"/>
            </a:xfrm>
          </p:grpSpPr>
          <p:sp>
            <p:nvSpPr>
              <p:cNvPr id="210" name="Oval Callout 20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76999"/>
                  <a:gd name="adj2" fmla="val 7879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994373" y="-173385"/>
                <a:ext cx="925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51 × 1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12" name="Group 211"/>
          <p:cNvGrpSpPr/>
          <p:nvPr/>
        </p:nvGrpSpPr>
        <p:grpSpPr>
          <a:xfrm>
            <a:off x="3204043" y="3498013"/>
            <a:ext cx="1649915" cy="797762"/>
            <a:chOff x="3295532" y="1272257"/>
            <a:chExt cx="1649915" cy="797762"/>
          </a:xfrm>
        </p:grpSpPr>
        <p:sp>
          <p:nvSpPr>
            <p:cNvPr id="213" name="Cloud 212"/>
            <p:cNvSpPr/>
            <p:nvPr/>
          </p:nvSpPr>
          <p:spPr>
            <a:xfrm>
              <a:off x="3295532" y="1272257"/>
              <a:ext cx="1649915" cy="79776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437701" y="1409021"/>
              <a:ext cx="1366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Total of all frequencies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4313784" y="3549550"/>
            <a:ext cx="1407082" cy="759044"/>
            <a:chOff x="3416948" y="1291616"/>
            <a:chExt cx="1407082" cy="759044"/>
          </a:xfrm>
        </p:grpSpPr>
        <p:sp>
          <p:nvSpPr>
            <p:cNvPr id="216" name="Cloud 215"/>
            <p:cNvSpPr/>
            <p:nvPr/>
          </p:nvSpPr>
          <p:spPr>
            <a:xfrm>
              <a:off x="3416948" y="1291616"/>
              <a:ext cx="1407082" cy="75904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520586" y="1409021"/>
              <a:ext cx="1200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Total of all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</a:t>
              </a:r>
              <a:r>
                <a:rPr lang="en-US" sz="1400" baseline="-250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aseline="-250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endParaRPr lang="en-US" sz="1400" baseline="-250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842829" y="1011119"/>
            <a:ext cx="1617405" cy="963782"/>
            <a:chOff x="3293414" y="1030616"/>
            <a:chExt cx="1617405" cy="963782"/>
          </a:xfrm>
        </p:grpSpPr>
        <p:sp>
          <p:nvSpPr>
            <p:cNvPr id="219" name="Cloud 218"/>
            <p:cNvSpPr/>
            <p:nvPr/>
          </p:nvSpPr>
          <p:spPr>
            <a:xfrm>
              <a:off x="3293414" y="1030616"/>
              <a:ext cx="1617405" cy="9637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502429" y="1137245"/>
              <a:ext cx="1284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for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1" name="Rounded Rectangle 220"/>
          <p:cNvSpPr/>
          <p:nvPr/>
        </p:nvSpPr>
        <p:spPr>
          <a:xfrm>
            <a:off x="4910026" y="3589080"/>
            <a:ext cx="3611286" cy="849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589261" y="3784155"/>
            <a:ext cx="427056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864497" y="3771456"/>
            <a:ext cx="975344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MEAN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24" name="Rectangular Callout 223"/>
          <p:cNvSpPr/>
          <p:nvPr/>
        </p:nvSpPr>
        <p:spPr>
          <a:xfrm>
            <a:off x="5918469" y="3660104"/>
            <a:ext cx="2520712" cy="303683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Rectangular Callout 224"/>
          <p:cNvSpPr/>
          <p:nvPr/>
        </p:nvSpPr>
        <p:spPr>
          <a:xfrm>
            <a:off x="5934728" y="3981049"/>
            <a:ext cx="2495754" cy="309787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60761" y="3712174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____________________________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682368" y="3955124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Number of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662661" y="3647848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Sum of all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5771298" y="2633260"/>
            <a:ext cx="1086335" cy="687152"/>
            <a:chOff x="3577322" y="1327562"/>
            <a:chExt cx="1086335" cy="687152"/>
          </a:xfrm>
        </p:grpSpPr>
        <p:sp>
          <p:nvSpPr>
            <p:cNvPr id="230" name="Cloud Callout 229"/>
            <p:cNvSpPr/>
            <p:nvPr/>
          </p:nvSpPr>
          <p:spPr>
            <a:xfrm>
              <a:off x="3577322" y="1327562"/>
              <a:ext cx="1086335" cy="687152"/>
            </a:xfrm>
            <a:prstGeom prst="cloudCallout">
              <a:avLst>
                <a:gd name="adj1" fmla="val 53017"/>
                <a:gd name="adj2" fmla="val 10392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743569" y="1495281"/>
              <a:ext cx="737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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 panose="02050604050505020204" pitchFamily="18" charset="0"/>
                </a:rPr>
                <a:t>f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endParaRPr lang="en-US" sz="1400" b="1" baseline="-250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843866" y="3086226"/>
            <a:ext cx="926450" cy="509813"/>
            <a:chOff x="3631386" y="1355850"/>
            <a:chExt cx="926450" cy="509813"/>
          </a:xfrm>
        </p:grpSpPr>
        <p:sp>
          <p:nvSpPr>
            <p:cNvPr id="233" name="Cloud Callout 232"/>
            <p:cNvSpPr/>
            <p:nvPr/>
          </p:nvSpPr>
          <p:spPr>
            <a:xfrm>
              <a:off x="3631386" y="1355850"/>
              <a:ext cx="926450" cy="509813"/>
            </a:xfrm>
            <a:prstGeom prst="cloudCallout">
              <a:avLst>
                <a:gd name="adj1" fmla="val 50224"/>
                <a:gd name="adj2" fmla="val 13269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818969" y="1409021"/>
              <a:ext cx="5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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endParaRPr lang="en-US" sz="1400" b="1" baseline="-250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35" name="Rectangular Callout 234"/>
          <p:cNvSpPr/>
          <p:nvPr/>
        </p:nvSpPr>
        <p:spPr>
          <a:xfrm>
            <a:off x="7024275" y="1219254"/>
            <a:ext cx="1481181" cy="2337822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26706"/>
              </p:ext>
            </p:extLst>
          </p:nvPr>
        </p:nvGraphicFramePr>
        <p:xfrm>
          <a:off x="7414414" y="1434696"/>
          <a:ext cx="759698" cy="37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4414" y="1434696"/>
                        <a:ext cx="759698" cy="376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" name="TextBox 236"/>
          <p:cNvSpPr txBox="1"/>
          <p:nvPr/>
        </p:nvSpPr>
        <p:spPr>
          <a:xfrm>
            <a:off x="7479073" y="1454992"/>
            <a:ext cx="74943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1094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086137" y="1452999"/>
            <a:ext cx="4957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491242" y="1205508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604125" y="1674274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368800" y="1662739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89770" y="1717193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605393" y="1923572"/>
            <a:ext cx="46257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19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846341" y="1923572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619155" y="1208620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607284" y="2115395"/>
            <a:ext cx="60127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509394" y="2098574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7630364" y="2157864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723761" y="2365089"/>
            <a:ext cx="4677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748214" y="1194874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977597" y="2367186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818126" y="1205508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7743456" y="2547044"/>
            <a:ext cx="6040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648256" y="2540795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7736389" y="2578944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7871993" y="2763888"/>
            <a:ext cx="4272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8115033" y="2765986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868296" y="2949309"/>
            <a:ext cx="56748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7764948" y="2941849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825869" y="2986628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8009825" y="3183404"/>
            <a:ext cx="42595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947503" y="1205794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169954" y="3682051"/>
            <a:ext cx="2475277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Mean no. of pages read daily is 36.5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500"/>
                            </p:stCondLst>
                            <p:childTnLst>
                              <p:par>
                                <p:cTn id="7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8" dur="1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510"/>
                            </p:stCondLst>
                            <p:childTnLst>
                              <p:par>
                                <p:cTn id="8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2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500"/>
                            </p:stCondLst>
                            <p:childTnLst>
                              <p:par>
                                <p:cTn id="8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1000"/>
                            </p:stCondLst>
                            <p:childTnLst>
                              <p:par>
                                <p:cTn id="8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0" fill="hold">
                      <p:stCondLst>
                        <p:cond delay="indefinite"/>
                      </p:stCondLst>
                      <p:childTnLst>
                        <p:par>
                          <p:cTn id="991" fill="hold">
                            <p:stCondLst>
                              <p:cond delay="0"/>
                            </p:stCondLst>
                            <p:childTnLst>
                              <p:par>
                                <p:cTn id="9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0" fill="hold">
                      <p:stCondLst>
                        <p:cond delay="indefinite"/>
                      </p:stCondLst>
                      <p:childTnLst>
                        <p:par>
                          <p:cTn id="1001" fill="hold">
                            <p:stCondLst>
                              <p:cond delay="0"/>
                            </p:stCondLst>
                            <p:childTnLst>
                              <p:par>
                                <p:cTn id="10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0" fill="hold">
                      <p:stCondLst>
                        <p:cond delay="indefinite"/>
                      </p:stCondLst>
                      <p:childTnLst>
                        <p:par>
                          <p:cTn id="1011" fill="hold">
                            <p:stCondLst>
                              <p:cond delay="0"/>
                            </p:stCondLst>
                            <p:childTnLst>
                              <p:par>
                                <p:cTn id="10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4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0" fill="hold">
                      <p:stCondLst>
                        <p:cond delay="indefinite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4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9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4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5" fill="hold">
                      <p:stCondLst>
                        <p:cond delay="indefinite"/>
                      </p:stCondLst>
                      <p:childTnLst>
                        <p:par>
                          <p:cTn id="1046" fill="hold">
                            <p:stCondLst>
                              <p:cond delay="0"/>
                            </p:stCondLst>
                            <p:childTnLst>
                              <p:par>
                                <p:cTn id="10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fill="hold">
                      <p:stCondLst>
                        <p:cond delay="indefinite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8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8" grpId="0"/>
      <p:bldP spid="35" grpId="0"/>
      <p:bldP spid="43" grpId="0"/>
      <p:bldP spid="49" grpId="0"/>
      <p:bldP spid="51" grpId="0"/>
      <p:bldP spid="53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3" grpId="0"/>
      <p:bldP spid="75" grpId="0"/>
      <p:bldP spid="76" grpId="0"/>
      <p:bldP spid="78" grpId="0"/>
      <p:bldP spid="79" grpId="0"/>
      <p:bldP spid="80" grpId="0"/>
      <p:bldP spid="81" grpId="0"/>
      <p:bldP spid="103" grpId="0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221" grpId="0" animBg="1"/>
      <p:bldP spid="221" grpId="1" animBg="1"/>
      <p:bldP spid="222" grpId="0"/>
      <p:bldP spid="222" grpId="1"/>
      <p:bldP spid="223" grpId="0"/>
      <p:bldP spid="223" grpId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/>
      <p:bldP spid="226" grpId="1"/>
      <p:bldP spid="227" grpId="0"/>
      <p:bldP spid="227" grpId="1"/>
      <p:bldP spid="228" grpId="0"/>
      <p:bldP spid="228" grpId="1"/>
      <p:bldP spid="235" grpId="0" animBg="1"/>
      <p:bldP spid="235" grpId="1" animBg="1"/>
      <p:bldP spid="237" grpId="0"/>
      <p:bldP spid="237" grpId="1"/>
      <p:bldP spid="238" grpId="0"/>
      <p:bldP spid="238" grpId="1"/>
      <p:bldP spid="239" grpId="0"/>
      <p:bldP spid="239" grpId="1"/>
      <p:bldP spid="240" grpId="0"/>
      <p:bldP spid="240" grpId="1"/>
      <p:bldP spid="241" grpId="0"/>
      <p:bldP spid="241" grpId="1"/>
      <p:bldP spid="242" grpId="0"/>
      <p:bldP spid="242" grpId="1"/>
      <p:bldP spid="243" grpId="0"/>
      <p:bldP spid="243" grpId="1"/>
      <p:bldP spid="244" grpId="0"/>
      <p:bldP spid="244" grpId="1"/>
      <p:bldP spid="245" grpId="0"/>
      <p:bldP spid="245" grpId="1"/>
      <p:bldP spid="246" grpId="0"/>
      <p:bldP spid="246" grpId="1"/>
      <p:bldP spid="247" grpId="0"/>
      <p:bldP spid="247" grpId="1"/>
      <p:bldP spid="248" grpId="0"/>
      <p:bldP spid="248" grpId="1"/>
      <p:bldP spid="249" grpId="0"/>
      <p:bldP spid="249" grpId="1"/>
      <p:bldP spid="250" grpId="0"/>
      <p:bldP spid="250" grpId="1"/>
      <p:bldP spid="251" grpId="0"/>
      <p:bldP spid="251" grpId="1"/>
      <p:bldP spid="252" grpId="0"/>
      <p:bldP spid="252" grpId="1"/>
      <p:bldP spid="253" grpId="0"/>
      <p:bldP spid="253" grpId="1"/>
      <p:bldP spid="254" grpId="0"/>
      <p:bldP spid="254" grpId="1"/>
      <p:bldP spid="255" grpId="0"/>
      <p:bldP spid="255" grpId="1"/>
      <p:bldP spid="256" grpId="0"/>
      <p:bldP spid="256" grpId="1"/>
      <p:bldP spid="257" grpId="0"/>
      <p:bldP spid="257" grpId="1"/>
      <p:bldP spid="259" grpId="0"/>
      <p:bldP spid="259" grpId="1"/>
      <p:bldP spid="260" grpId="0"/>
      <p:bldP spid="260" grpId="1"/>
      <p:bldP spid="261" grpId="0"/>
      <p:bldP spid="261" grpId="1"/>
      <p:bldP spid="262" grpId="0"/>
      <p:bldP spid="262" grpId="1"/>
      <p:bldP spid="269" grpId="0"/>
      <p:bldP spid="269" grpId="1"/>
      <p:bldP spid="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2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/>
          <p:cNvSpPr/>
          <p:nvPr/>
        </p:nvSpPr>
        <p:spPr>
          <a:xfrm>
            <a:off x="831332" y="338718"/>
            <a:ext cx="3011884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12192" y="3157518"/>
            <a:ext cx="2182072" cy="584234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Thus, mean salary of 60 workers is </a:t>
            </a:r>
            <a:r>
              <a:rPr lang="en-US" sz="1600" b="1" dirty="0" err="1">
                <a:solidFill>
                  <a:prstClr val="black"/>
                </a:solidFill>
              </a:rPr>
              <a:t>Rs</a:t>
            </a:r>
            <a:r>
              <a:rPr lang="en-US" sz="1600" b="1" dirty="0">
                <a:solidFill>
                  <a:prstClr val="black"/>
                </a:solidFill>
              </a:rPr>
              <a:t>. 5083.33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7544" y="1316295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2018003" y="2151232"/>
            <a:ext cx="1502517" cy="394440"/>
            <a:chOff x="3345255" y="1340276"/>
            <a:chExt cx="1502517" cy="394440"/>
          </a:xfrm>
        </p:grpSpPr>
        <p:sp>
          <p:nvSpPr>
            <p:cNvPr id="176" name="Rounded Rectangle 175"/>
            <p:cNvSpPr/>
            <p:nvPr/>
          </p:nvSpPr>
          <p:spPr>
            <a:xfrm>
              <a:off x="3356460" y="1340276"/>
              <a:ext cx="1491312" cy="3944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121770" y="1761938"/>
            <a:ext cx="1804487" cy="738664"/>
            <a:chOff x="3211748" y="1171521"/>
            <a:chExt cx="1804487" cy="738664"/>
          </a:xfrm>
        </p:grpSpPr>
        <p:sp>
          <p:nvSpPr>
            <p:cNvPr id="179" name="Rounded Rectangle 178"/>
            <p:cNvSpPr/>
            <p:nvPr/>
          </p:nvSpPr>
          <p:spPr>
            <a:xfrm>
              <a:off x="3211748" y="1187509"/>
              <a:ext cx="1804487" cy="6715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33380" y="1171521"/>
              <a:ext cx="16591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represent data in tabular form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769262" y="1940355"/>
            <a:ext cx="923555" cy="396119"/>
            <a:chOff x="3640339" y="1287090"/>
            <a:chExt cx="923555" cy="396120"/>
          </a:xfrm>
        </p:grpSpPr>
        <p:sp>
          <p:nvSpPr>
            <p:cNvPr id="182" name="Cloud 181"/>
            <p:cNvSpPr/>
            <p:nvPr/>
          </p:nvSpPr>
          <p:spPr>
            <a:xfrm>
              <a:off x="3640339" y="1292065"/>
              <a:ext cx="923555" cy="3911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87756" y="1287090"/>
              <a:ext cx="831007" cy="34020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Mean 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8566"/>
              </p:ext>
            </p:extLst>
          </p:nvPr>
        </p:nvGraphicFramePr>
        <p:xfrm>
          <a:off x="466072" y="1724278"/>
          <a:ext cx="4114800" cy="31065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996">
                <a:tc>
                  <a:txBody>
                    <a:bodyPr/>
                    <a:lstStyle/>
                    <a:p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T="45678" marB="45678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9" name="Rectangle 188"/>
          <p:cNvSpPr/>
          <p:nvPr/>
        </p:nvSpPr>
        <p:spPr>
          <a:xfrm>
            <a:off x="1717894" y="1727588"/>
            <a:ext cx="1513145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white"/>
                </a:solidFill>
              </a:rPr>
              <a:t>No. of workers</a:t>
            </a:r>
          </a:p>
          <a:p>
            <a:r>
              <a:rPr lang="en-IN" sz="1600" b="1" dirty="0">
                <a:solidFill>
                  <a:prstClr val="white"/>
                </a:solidFill>
              </a:rPr>
              <a:t>            </a:t>
            </a:r>
            <a:endParaRPr lang="en-IN" sz="1600" b="1" i="1" dirty="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683214" y="1891683"/>
            <a:ext cx="48986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1600" b="1" i="1" baseline="-25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600" b="1" i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600" b="1" i="1" baseline="-25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IN" sz="1600" b="1" i="1" baseline="-250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193489" y="2336121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prstClr val="black"/>
                </a:solidFill>
              </a:rPr>
              <a:t>16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93489" y="2597449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prstClr val="black"/>
                </a:solidFill>
              </a:rPr>
              <a:t>12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193489" y="2874935"/>
            <a:ext cx="402336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prstClr val="black"/>
                </a:solidFill>
              </a:rPr>
              <a:t>10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93489" y="3162672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prstClr val="black"/>
                </a:solidFill>
              </a:rPr>
              <a:t>8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193489" y="3429662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prstClr val="black"/>
                </a:solidFill>
              </a:rPr>
              <a:t>6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193489" y="3697429"/>
            <a:ext cx="402336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prstClr val="black"/>
                </a:solidFill>
              </a:rPr>
              <a:t>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193489" y="3979392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prstClr val="black"/>
                </a:solidFill>
              </a:rPr>
              <a:t>3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193489" y="4246167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prstClr val="black"/>
                </a:solidFill>
              </a:rPr>
              <a:t>1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365051" y="2336121"/>
            <a:ext cx="10164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48000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65051" y="2597449"/>
            <a:ext cx="10164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48000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365051" y="2874935"/>
            <a:ext cx="1016407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50000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365051" y="3162672"/>
            <a:ext cx="10164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48000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365051" y="3429662"/>
            <a:ext cx="10164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42000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365051" y="3697429"/>
            <a:ext cx="1016407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32000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365051" y="3980738"/>
            <a:ext cx="10164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27000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365051" y="4247513"/>
            <a:ext cx="10164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10000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928905" y="4520772"/>
            <a:ext cx="103621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  <a:sym typeface="Symbol"/>
              </a:rPr>
              <a:t></a:t>
            </a:r>
            <a:r>
              <a:rPr lang="en-I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IN" sz="16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6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</a:rPr>
              <a:t>= </a:t>
            </a:r>
            <a:r>
              <a:rPr lang="en-IN" sz="1600" b="1" dirty="0">
                <a:solidFill>
                  <a:prstClr val="black"/>
                </a:solidFill>
              </a:rPr>
              <a:t>60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116605" y="4520772"/>
            <a:ext cx="151329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 </a:t>
            </a:r>
            <a:r>
              <a:rPr lang="en-IN" sz="1600" b="1" dirty="0">
                <a:solidFill>
                  <a:prstClr val="black"/>
                </a:solidFill>
                <a:sym typeface="Symbol"/>
              </a:rPr>
              <a:t></a:t>
            </a:r>
            <a:r>
              <a:rPr lang="en-I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1600" b="1" i="1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6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600" b="1" i="1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IN" sz="1600" b="1" dirty="0" smtClean="0">
                <a:solidFill>
                  <a:prstClr val="black"/>
                </a:solidFill>
              </a:rPr>
              <a:t>= </a:t>
            </a:r>
            <a:r>
              <a:rPr lang="en-IN" sz="1600" b="1" dirty="0">
                <a:solidFill>
                  <a:prstClr val="black"/>
                </a:solidFill>
              </a:rPr>
              <a:t>305000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03746" y="1727577"/>
            <a:ext cx="133162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</a:rPr>
              <a:t>Salary (in </a:t>
            </a:r>
            <a:r>
              <a:rPr lang="en-IN" sz="1600" b="1" dirty="0" err="1">
                <a:solidFill>
                  <a:prstClr val="white"/>
                </a:solidFill>
              </a:rPr>
              <a:t>Rs</a:t>
            </a:r>
            <a:r>
              <a:rPr lang="en-IN" sz="1600" b="1" dirty="0">
                <a:solidFill>
                  <a:prstClr val="white"/>
                </a:solidFill>
              </a:rPr>
              <a:t>.)</a:t>
            </a:r>
            <a:endParaRPr lang="en-IN" sz="1600" b="1" dirty="0" smtClean="0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09519" y="2010211"/>
            <a:ext cx="72008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600" b="1" i="1" baseline="-25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IN" sz="1600" b="1" i="1" baseline="-250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32429" y="2336121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3000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32429" y="2597449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4000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32429" y="2876626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5000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32429" y="3162672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6000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32429" y="3429662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7000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32429" y="3699129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8000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32429" y="3979392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9000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2429" y="4246167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10000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32429" y="4520772"/>
            <a:ext cx="9509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Total 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1184184" y="1763371"/>
            <a:ext cx="1178111" cy="575270"/>
            <a:chOff x="6585280" y="4570750"/>
            <a:chExt cx="902924" cy="575270"/>
          </a:xfrm>
        </p:grpSpPr>
        <p:sp>
          <p:nvSpPr>
            <p:cNvPr id="238" name="Oval Callout 23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45820"/>
                <a:gd name="adj2" fmla="val 7684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6585280" y="4570750"/>
              <a:ext cx="902924" cy="572750"/>
              <a:chOff x="4987509" y="-319415"/>
              <a:chExt cx="902924" cy="572750"/>
            </a:xfrm>
          </p:grpSpPr>
          <p:sp>
            <p:nvSpPr>
              <p:cNvPr id="240" name="Oval Callout 23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52739"/>
                  <a:gd name="adj2" fmla="val 7241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4987509" y="-173385"/>
                <a:ext cx="902924" cy="30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3000 × 16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1221967" y="2101144"/>
            <a:ext cx="1178111" cy="575270"/>
            <a:chOff x="6585280" y="4570750"/>
            <a:chExt cx="902924" cy="575270"/>
          </a:xfrm>
        </p:grpSpPr>
        <p:sp>
          <p:nvSpPr>
            <p:cNvPr id="243" name="Oval Callout 242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45820"/>
                <a:gd name="adj2" fmla="val 7684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6585280" y="4570750"/>
              <a:ext cx="902924" cy="572750"/>
              <a:chOff x="4987509" y="-319415"/>
              <a:chExt cx="902924" cy="572750"/>
            </a:xfrm>
          </p:grpSpPr>
          <p:sp>
            <p:nvSpPr>
              <p:cNvPr id="245" name="Oval Callout 244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52739"/>
                  <a:gd name="adj2" fmla="val 7241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4987509" y="-173385"/>
                <a:ext cx="902924" cy="30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4000 × 12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47" name="Group 246"/>
          <p:cNvGrpSpPr/>
          <p:nvPr/>
        </p:nvGrpSpPr>
        <p:grpSpPr>
          <a:xfrm>
            <a:off x="1206196" y="2366994"/>
            <a:ext cx="1178111" cy="575270"/>
            <a:chOff x="6585280" y="4570750"/>
            <a:chExt cx="902924" cy="575270"/>
          </a:xfrm>
        </p:grpSpPr>
        <p:sp>
          <p:nvSpPr>
            <p:cNvPr id="248" name="Oval Callout 24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45820"/>
                <a:gd name="adj2" fmla="val 7684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6585280" y="4570750"/>
              <a:ext cx="902924" cy="572750"/>
              <a:chOff x="4987509" y="-319415"/>
              <a:chExt cx="902924" cy="572750"/>
            </a:xfrm>
          </p:grpSpPr>
          <p:sp>
            <p:nvSpPr>
              <p:cNvPr id="250" name="Oval Callout 24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52739"/>
                  <a:gd name="adj2" fmla="val 7241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4987509" y="-173385"/>
                <a:ext cx="902924" cy="30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5000 × 10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52" name="Group 251"/>
          <p:cNvGrpSpPr/>
          <p:nvPr/>
        </p:nvGrpSpPr>
        <p:grpSpPr>
          <a:xfrm>
            <a:off x="1251228" y="2662068"/>
            <a:ext cx="1178111" cy="575270"/>
            <a:chOff x="6585280" y="4570750"/>
            <a:chExt cx="902924" cy="575270"/>
          </a:xfrm>
        </p:grpSpPr>
        <p:sp>
          <p:nvSpPr>
            <p:cNvPr id="253" name="Oval Callout 252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45820"/>
                <a:gd name="adj2" fmla="val 7684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54" name="Group 253"/>
            <p:cNvGrpSpPr/>
            <p:nvPr/>
          </p:nvGrpSpPr>
          <p:grpSpPr>
            <a:xfrm>
              <a:off x="6585280" y="4570750"/>
              <a:ext cx="902924" cy="572750"/>
              <a:chOff x="4987509" y="-319415"/>
              <a:chExt cx="902924" cy="572750"/>
            </a:xfrm>
          </p:grpSpPr>
          <p:sp>
            <p:nvSpPr>
              <p:cNvPr id="255" name="Oval Callout 254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52739"/>
                  <a:gd name="adj2" fmla="val 7241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4987509" y="-173385"/>
                <a:ext cx="902924" cy="30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6000 × 8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>
            <a:off x="1279344" y="2914433"/>
            <a:ext cx="1178111" cy="575270"/>
            <a:chOff x="6585280" y="4570750"/>
            <a:chExt cx="902924" cy="575270"/>
          </a:xfrm>
        </p:grpSpPr>
        <p:sp>
          <p:nvSpPr>
            <p:cNvPr id="258" name="Oval Callout 25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45820"/>
                <a:gd name="adj2" fmla="val 7684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6585280" y="4570750"/>
              <a:ext cx="902924" cy="572750"/>
              <a:chOff x="4987509" y="-319415"/>
              <a:chExt cx="902924" cy="572750"/>
            </a:xfrm>
          </p:grpSpPr>
          <p:sp>
            <p:nvSpPr>
              <p:cNvPr id="260" name="Oval Callout 25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52739"/>
                  <a:gd name="adj2" fmla="val 7241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4987509" y="-173385"/>
                <a:ext cx="902924" cy="30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7000 × 6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62" name="Group 261"/>
          <p:cNvGrpSpPr/>
          <p:nvPr/>
        </p:nvGrpSpPr>
        <p:grpSpPr>
          <a:xfrm>
            <a:off x="1264716" y="3165395"/>
            <a:ext cx="1178111" cy="575270"/>
            <a:chOff x="6585280" y="4570750"/>
            <a:chExt cx="902924" cy="575270"/>
          </a:xfrm>
        </p:grpSpPr>
        <p:sp>
          <p:nvSpPr>
            <p:cNvPr id="263" name="Oval Callout 262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45820"/>
                <a:gd name="adj2" fmla="val 7684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6585280" y="4570750"/>
              <a:ext cx="902924" cy="572750"/>
              <a:chOff x="4987509" y="-319415"/>
              <a:chExt cx="902924" cy="572750"/>
            </a:xfrm>
          </p:grpSpPr>
          <p:sp>
            <p:nvSpPr>
              <p:cNvPr id="265" name="Oval Callout 264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52739"/>
                  <a:gd name="adj2" fmla="val 7241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4987509" y="-173385"/>
                <a:ext cx="902924" cy="30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sysClr val="window" lastClr="FFFFFF"/>
                    </a:solidFill>
                    <a:latin typeface="Bookman Old Style"/>
                  </a:rPr>
                  <a:t>8</a:t>
                </a: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000 × 4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1279344" y="3460722"/>
            <a:ext cx="1178111" cy="575270"/>
            <a:chOff x="6585280" y="4570750"/>
            <a:chExt cx="902924" cy="575270"/>
          </a:xfrm>
        </p:grpSpPr>
        <p:sp>
          <p:nvSpPr>
            <p:cNvPr id="268" name="Oval Callout 267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45820"/>
                <a:gd name="adj2" fmla="val 7684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6585280" y="4570750"/>
              <a:ext cx="902924" cy="572750"/>
              <a:chOff x="4987509" y="-319415"/>
              <a:chExt cx="902924" cy="572750"/>
            </a:xfrm>
          </p:grpSpPr>
          <p:sp>
            <p:nvSpPr>
              <p:cNvPr id="270" name="Oval Callout 269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52739"/>
                  <a:gd name="adj2" fmla="val 7241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4987509" y="-173385"/>
                <a:ext cx="902924" cy="30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9000 × 3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72" name="Group 271"/>
          <p:cNvGrpSpPr/>
          <p:nvPr/>
        </p:nvGrpSpPr>
        <p:grpSpPr>
          <a:xfrm>
            <a:off x="1293976" y="3727443"/>
            <a:ext cx="1178111" cy="575270"/>
            <a:chOff x="6585280" y="4570750"/>
            <a:chExt cx="902924" cy="575270"/>
          </a:xfrm>
        </p:grpSpPr>
        <p:sp>
          <p:nvSpPr>
            <p:cNvPr id="273" name="Oval Callout 272"/>
            <p:cNvSpPr/>
            <p:nvPr/>
          </p:nvSpPr>
          <p:spPr>
            <a:xfrm flipH="1">
              <a:off x="6596677" y="4573270"/>
              <a:ext cx="859536" cy="572750"/>
            </a:xfrm>
            <a:prstGeom prst="wedgeEllipseCallout">
              <a:avLst>
                <a:gd name="adj1" fmla="val -45820"/>
                <a:gd name="adj2" fmla="val 76844"/>
              </a:avLst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6585280" y="4570750"/>
              <a:ext cx="902924" cy="572750"/>
              <a:chOff x="4987509" y="-319415"/>
              <a:chExt cx="902924" cy="572750"/>
            </a:xfrm>
          </p:grpSpPr>
          <p:sp>
            <p:nvSpPr>
              <p:cNvPr id="275" name="Oval Callout 274"/>
              <p:cNvSpPr/>
              <p:nvPr/>
            </p:nvSpPr>
            <p:spPr>
              <a:xfrm>
                <a:off x="5032473" y="-319415"/>
                <a:ext cx="855064" cy="572750"/>
              </a:xfrm>
              <a:prstGeom prst="wedgeEllipseCallout">
                <a:avLst>
                  <a:gd name="adj1" fmla="val -52739"/>
                  <a:gd name="adj2" fmla="val 72410"/>
                </a:avLst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4987509" y="-173385"/>
                <a:ext cx="902924" cy="30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sysClr val="window" lastClr="FFFFFF"/>
                    </a:solidFill>
                    <a:latin typeface="Bookman Old Style"/>
                  </a:rPr>
                  <a:t>10000 × 1</a:t>
                </a:r>
                <a:endParaRPr lang="en-US" sz="1400" b="1" kern="0" dirty="0">
                  <a:solidFill>
                    <a:sysClr val="window" lastClr="FFFFFF"/>
                  </a:solidFill>
                  <a:latin typeface="Bookman Old Style"/>
                </a:endParaRPr>
              </a:p>
            </p:txBody>
          </p:sp>
        </p:grpSp>
      </p:grpSp>
      <p:grpSp>
        <p:nvGrpSpPr>
          <p:cNvPr id="277" name="Group 276"/>
          <p:cNvGrpSpPr/>
          <p:nvPr/>
        </p:nvGrpSpPr>
        <p:grpSpPr>
          <a:xfrm>
            <a:off x="4527571" y="1443882"/>
            <a:ext cx="1366187" cy="538705"/>
            <a:chOff x="3437701" y="1409021"/>
            <a:chExt cx="1366187" cy="538704"/>
          </a:xfrm>
        </p:grpSpPr>
        <p:sp>
          <p:nvSpPr>
            <p:cNvPr id="278" name="Rounded Rectangle 277"/>
            <p:cNvSpPr/>
            <p:nvPr/>
          </p:nvSpPr>
          <p:spPr>
            <a:xfrm>
              <a:off x="3512899" y="1413580"/>
              <a:ext cx="1215180" cy="5341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437701" y="1409021"/>
              <a:ext cx="1366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Total of all frequencies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37761" y="1433589"/>
            <a:ext cx="1200417" cy="523219"/>
            <a:chOff x="3520586" y="1409021"/>
            <a:chExt cx="1200417" cy="523220"/>
          </a:xfrm>
        </p:grpSpPr>
        <p:sp>
          <p:nvSpPr>
            <p:cNvPr id="281" name="Rounded Rectangle 280"/>
            <p:cNvSpPr/>
            <p:nvPr/>
          </p:nvSpPr>
          <p:spPr>
            <a:xfrm>
              <a:off x="3539051" y="1411920"/>
              <a:ext cx="1162877" cy="5184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520586" y="1409021"/>
              <a:ext cx="1200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Total of all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</a:t>
              </a:r>
              <a:r>
                <a:rPr lang="en-US" sz="1400" baseline="-250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aseline="-250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</a:t>
              </a:r>
              <a:endParaRPr lang="en-US" sz="1400" baseline="-250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6059725" y="1456649"/>
            <a:ext cx="7641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500" b="1" i="1" dirty="0" err="1" smtClean="0">
                <a:solidFill>
                  <a:prstClr val="black"/>
                </a:solidFill>
              </a:rPr>
              <a:t>f</a:t>
            </a:r>
            <a:r>
              <a:rPr lang="en-US" sz="1500" b="1" i="1" baseline="-25000" dirty="0" err="1" smtClean="0">
                <a:solidFill>
                  <a:prstClr val="black"/>
                </a:solidFill>
              </a:rPr>
              <a:t>i</a:t>
            </a:r>
            <a:r>
              <a:rPr lang="en-US" sz="1500" b="1" i="1" dirty="0" smtClean="0">
                <a:solidFill>
                  <a:prstClr val="black"/>
                </a:solidFill>
              </a:rPr>
              <a:t> </a:t>
            </a:r>
            <a:r>
              <a:rPr lang="en-US" sz="1600" b="1" i="1" dirty="0" smtClean="0">
                <a:solidFill>
                  <a:prstClr val="black"/>
                </a:solidFill>
              </a:rPr>
              <a:t>x</a:t>
            </a:r>
            <a:r>
              <a:rPr lang="en-US" sz="1600" b="1" i="1" baseline="-25000" dirty="0" smtClean="0">
                <a:solidFill>
                  <a:prstClr val="black"/>
                </a:solidFill>
              </a:rPr>
              <a:t>i</a:t>
            </a:r>
            <a:endParaRPr lang="en-US" sz="1400" b="1" i="1" baseline="-25000" dirty="0" smtClean="0">
              <a:solidFill>
                <a:prstClr val="black"/>
              </a:solidFill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>
            <a:off x="6161325" y="176144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6161325" y="1723349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500" b="1" i="1" dirty="0" err="1" smtClean="0">
                <a:solidFill>
                  <a:prstClr val="black"/>
                </a:solidFill>
              </a:rPr>
              <a:t>f</a:t>
            </a:r>
            <a:r>
              <a:rPr lang="en-US" sz="1500" b="1" i="1" baseline="-25000" dirty="0" err="1" smtClean="0">
                <a:solidFill>
                  <a:prstClr val="black"/>
                </a:solidFill>
              </a:rPr>
              <a:t>i</a:t>
            </a:r>
            <a:endParaRPr lang="en-US" sz="1400" b="1" i="1" baseline="-25000" dirty="0" smtClean="0">
              <a:solidFill>
                <a:prstClr val="black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29097" y="3005100"/>
            <a:ext cx="3611286" cy="849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408332" y="3219832"/>
            <a:ext cx="427056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=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83568" y="3187474"/>
            <a:ext cx="975344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MEAN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10" name="Rectangular Callout 309"/>
          <p:cNvSpPr/>
          <p:nvPr/>
        </p:nvSpPr>
        <p:spPr>
          <a:xfrm>
            <a:off x="1737540" y="3076122"/>
            <a:ext cx="2520712" cy="303683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1" name="Rectangular Callout 310"/>
          <p:cNvSpPr/>
          <p:nvPr/>
        </p:nvSpPr>
        <p:spPr>
          <a:xfrm>
            <a:off x="1753799" y="3397067"/>
            <a:ext cx="2495754" cy="309787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479832" y="3128192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____________________________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501439" y="3371908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Number of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481732" y="3064622"/>
            <a:ext cx="3012378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Sum of all observations</a:t>
            </a:r>
            <a:endParaRPr lang="en-US" sz="1600" b="1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6048741" y="2013526"/>
            <a:ext cx="8763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305000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6175741" y="2280224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6201141" y="2242135"/>
            <a:ext cx="4572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6</a:t>
            </a:r>
            <a:r>
              <a:rPr lang="en-US" sz="1400" b="1" dirty="0" smtClean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5826669" y="2127834"/>
            <a:ext cx="374475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068528" y="2432411"/>
            <a:ext cx="8763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30500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174262" y="269911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272125" y="2650397"/>
            <a:ext cx="312274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6</a:t>
            </a:r>
            <a:endParaRPr lang="en-US" sz="1200" b="1" dirty="0" smtClean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826669" y="2546721"/>
            <a:ext cx="349075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6623308" y="2094858"/>
            <a:ext cx="92502" cy="1288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6386438" y="2329309"/>
            <a:ext cx="92502" cy="1288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ular Callout 172"/>
          <p:cNvSpPr/>
          <p:nvPr/>
        </p:nvSpPr>
        <p:spPr>
          <a:xfrm>
            <a:off x="7074148" y="1430229"/>
            <a:ext cx="1226033" cy="270223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Bookman Old Style" pitchFamily="18" charset="0"/>
            </a:endParaRPr>
          </a:p>
        </p:txBody>
      </p:sp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545545"/>
              </p:ext>
            </p:extLst>
          </p:nvPr>
        </p:nvGraphicFramePr>
        <p:xfrm>
          <a:off x="7222605" y="1645678"/>
          <a:ext cx="759698" cy="37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4" imgW="431640" imgH="203040" progId="Equation.DSMT4">
                  <p:embed/>
                </p:oleObj>
              </mc:Choice>
              <mc:Fallback>
                <p:oleObj name="Equation" r:id="rId4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605" y="1645678"/>
                        <a:ext cx="759698" cy="376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TextBox 183"/>
          <p:cNvSpPr txBox="1"/>
          <p:nvPr/>
        </p:nvSpPr>
        <p:spPr>
          <a:xfrm>
            <a:off x="7287264" y="1665965"/>
            <a:ext cx="74943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  <a:latin typeface="Bookman Old Style" pitchFamily="18" charset="0"/>
              </a:rPr>
              <a:t>30500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038795" y="1663972"/>
            <a:ext cx="28265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188121" y="142068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288491" y="1885246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177007" y="1873712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297970" y="1928173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508834" y="2134552"/>
            <a:ext cx="46257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645024" y="2134552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316040" y="142068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538333" y="2326376"/>
            <a:ext cx="547377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317605" y="2309554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438575" y="2368844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662742" y="2576070"/>
            <a:ext cx="290430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445094" y="142068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785791" y="2576069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7572173" y="142068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682550" y="2758018"/>
            <a:ext cx="705877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18 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7456467" y="2751768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544600" y="2789924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697021" y="2986023"/>
            <a:ext cx="427211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702365" y="3160289"/>
            <a:ext cx="56748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18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7573158" y="3152829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677195" y="3197601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18035" y="3394385"/>
            <a:ext cx="425957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687207" y="1420688"/>
            <a:ext cx="356511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729200" y="142068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820936" y="3572505"/>
            <a:ext cx="56748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18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717607" y="3565045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858212" y="142068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7778514" y="3609814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857763" y="3809603"/>
            <a:ext cx="425957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5029202" y="1570520"/>
            <a:ext cx="72487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Mean 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5660125" y="1581143"/>
            <a:ext cx="279244" cy="338241"/>
            <a:chOff x="1262589" y="2089966"/>
            <a:chExt cx="279244" cy="338554"/>
          </a:xfrm>
        </p:grpSpPr>
        <p:sp>
          <p:nvSpPr>
            <p:cNvPr id="301" name="Rectangle 300"/>
            <p:cNvSpPr/>
            <p:nvPr/>
          </p:nvSpPr>
          <p:spPr>
            <a:xfrm>
              <a:off x="1262589" y="208996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327" name="Straight Connector 326"/>
            <p:cNvCxnSpPr/>
            <p:nvPr/>
          </p:nvCxnSpPr>
          <p:spPr>
            <a:xfrm>
              <a:off x="1345558" y="2214091"/>
              <a:ext cx="108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Rectangle 327"/>
          <p:cNvSpPr/>
          <p:nvPr/>
        </p:nvSpPr>
        <p:spPr>
          <a:xfrm>
            <a:off x="5826666" y="1576535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4734859" y="1559402"/>
            <a:ext cx="36260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4075" y="1998185"/>
            <a:ext cx="28405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i="1" dirty="0" smtClean="0">
                <a:solidFill>
                  <a:prstClr val="white"/>
                </a:solidFill>
              </a:rPr>
              <a:t>f</a:t>
            </a:r>
            <a:r>
              <a:rPr lang="en-IN" sz="1600" b="1" i="1" baseline="-25000" dirty="0" smtClean="0">
                <a:solidFill>
                  <a:prstClr val="white"/>
                </a:solidFill>
              </a:rPr>
              <a:t>i</a:t>
            </a:r>
            <a:endParaRPr lang="en-IN" sz="1600" b="1" i="1" dirty="0">
              <a:solidFill>
                <a:prstClr val="white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403487" y="269625"/>
            <a:ext cx="723953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    Find </a:t>
            </a:r>
            <a:r>
              <a:rPr lang="en-US" sz="1600" b="1" dirty="0">
                <a:solidFill>
                  <a:srgbClr val="0000CC"/>
                </a:solidFill>
              </a:rPr>
              <a:t>the mean salary of 60 workers of a factory from the following table : 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5826666" y="2840523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095344" y="2877344"/>
            <a:ext cx="780983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5083.33</a:t>
            </a:r>
          </a:p>
        </p:txBody>
      </p:sp>
      <p:graphicFrame>
        <p:nvGraphicFramePr>
          <p:cNvPr id="337" name="Table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15959"/>
              </p:ext>
            </p:extLst>
          </p:nvPr>
        </p:nvGraphicFramePr>
        <p:xfrm>
          <a:off x="543333" y="682258"/>
          <a:ext cx="6821424" cy="60443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2751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2">
                <a:tc>
                  <a:txBody>
                    <a:bodyPr/>
                    <a:lstStyle/>
                    <a:p>
                      <a:endParaRPr lang="en-US" sz="1300" b="1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77491" y="668978"/>
            <a:ext cx="6873936" cy="618451"/>
            <a:chOff x="477491" y="669596"/>
            <a:chExt cx="6873936" cy="619024"/>
          </a:xfrm>
        </p:grpSpPr>
        <p:sp>
          <p:nvSpPr>
            <p:cNvPr id="338" name="Rectangle 337"/>
            <p:cNvSpPr/>
            <p:nvPr/>
          </p:nvSpPr>
          <p:spPr>
            <a:xfrm>
              <a:off x="488810" y="669596"/>
              <a:ext cx="15736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solidFill>
                    <a:prstClr val="white"/>
                  </a:solidFill>
                </a:rPr>
                <a:t>Salary (in </a:t>
              </a:r>
              <a:r>
                <a:rPr lang="en-IN" sz="1400" b="1" dirty="0" err="1">
                  <a:solidFill>
                    <a:prstClr val="white"/>
                  </a:solidFill>
                </a:rPr>
                <a:t>Rs</a:t>
              </a:r>
              <a:r>
                <a:rPr lang="en-IN" sz="1400" b="1" dirty="0">
                  <a:solidFill>
                    <a:prstClr val="white"/>
                  </a:solidFill>
                </a:rPr>
                <a:t>.)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7491" y="978185"/>
              <a:ext cx="17696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solidFill>
                    <a:prstClr val="black"/>
                  </a:solidFill>
                </a:rPr>
                <a:t>Number of Workers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054161" y="669596"/>
              <a:ext cx="7475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white"/>
                  </a:solidFill>
                </a:rPr>
                <a:t>3000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60681" y="669596"/>
              <a:ext cx="674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4000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381634" y="669596"/>
              <a:ext cx="674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5000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050972" y="669596"/>
              <a:ext cx="674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6000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226744" y="96279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16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854441" y="96279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12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513146" y="96110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10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207949" y="96279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8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690382" y="669596"/>
              <a:ext cx="7130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prstClr val="white"/>
                  </a:solidFill>
                </a:rPr>
                <a:t>7</a:t>
              </a:r>
              <a:r>
                <a:rPr lang="en-IN" sz="1400" b="1" dirty="0" smtClean="0">
                  <a:solidFill>
                    <a:prstClr val="white"/>
                  </a:solidFill>
                </a:rPr>
                <a:t>000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387225" y="669596"/>
              <a:ext cx="674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8000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031003" y="669596"/>
              <a:ext cx="674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9000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870665" y="96279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solidFill>
                    <a:prstClr val="black"/>
                  </a:solidFill>
                </a:rPr>
                <a:t>6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508104" y="96110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4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177442" y="962796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3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676915" y="687643"/>
              <a:ext cx="674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white"/>
                  </a:solidFill>
                </a:rPr>
                <a:t>10000</a:t>
              </a:r>
              <a:endParaRPr lang="en-IN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823354" y="980843"/>
              <a:ext cx="4023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</a:rPr>
                <a:t>1</a:t>
              </a:r>
              <a:endParaRPr lang="en-IN" sz="1400" b="1" dirty="0" smtClean="0">
                <a:solidFill>
                  <a:srgbClr val="00B0F0"/>
                </a:solidFill>
              </a:endParaRPr>
            </a:p>
          </p:txBody>
        </p:sp>
      </p:grpSp>
      <p:sp>
        <p:nvSpPr>
          <p:cNvPr id="356" name="Curved Up Arrow 355"/>
          <p:cNvSpPr/>
          <p:nvPr/>
        </p:nvSpPr>
        <p:spPr>
          <a:xfrm rot="15273067">
            <a:off x="1854826" y="1296677"/>
            <a:ext cx="797372" cy="22373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7" name="Curved Up Arrow 356"/>
          <p:cNvSpPr/>
          <p:nvPr/>
        </p:nvSpPr>
        <p:spPr>
          <a:xfrm rot="16363991">
            <a:off x="1292856" y="1228605"/>
            <a:ext cx="977314" cy="233963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31" name="Group 330"/>
          <p:cNvGrpSpPr/>
          <p:nvPr/>
        </p:nvGrpSpPr>
        <p:grpSpPr>
          <a:xfrm>
            <a:off x="4550600" y="1366894"/>
            <a:ext cx="1517292" cy="757871"/>
            <a:chOff x="3396681" y="1137245"/>
            <a:chExt cx="1517292" cy="757872"/>
          </a:xfrm>
        </p:grpSpPr>
        <p:sp>
          <p:nvSpPr>
            <p:cNvPr id="332" name="Rounded Rectangle 331"/>
            <p:cNvSpPr/>
            <p:nvPr/>
          </p:nvSpPr>
          <p:spPr>
            <a:xfrm>
              <a:off x="3396681" y="1153356"/>
              <a:ext cx="1517292" cy="7417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502429" y="1137245"/>
              <a:ext cx="1284531" cy="73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need a column</a:t>
              </a:r>
            </a:p>
            <a:p>
              <a:pPr algn="ctr"/>
              <a:r>
                <a:rPr lang="en-IN" sz="1400" b="1" i="1" dirty="0" err="1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IN" sz="1400" b="1" i="1" baseline="-25000" dirty="0" err="1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IN" sz="1400" b="1" i="1" dirty="0" err="1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IN" sz="1400" b="1" i="1" baseline="-25000" dirty="0" err="1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4556288" y="1374522"/>
            <a:ext cx="1379356" cy="738663"/>
            <a:chOff x="3412438" y="1137245"/>
            <a:chExt cx="1379356" cy="738664"/>
          </a:xfrm>
        </p:grpSpPr>
        <p:sp>
          <p:nvSpPr>
            <p:cNvPr id="284" name="Rounded Rectangle 283"/>
            <p:cNvSpPr/>
            <p:nvPr/>
          </p:nvSpPr>
          <p:spPr>
            <a:xfrm>
              <a:off x="3412438" y="1165827"/>
              <a:ext cx="1379356" cy="6743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502429" y="1137245"/>
              <a:ext cx="1284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for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Mean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1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10"/>
                            </p:stCondLst>
                            <p:childTnLst>
                              <p:par>
                                <p:cTn id="3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4" grpId="0" animBg="1"/>
      <p:bldP spid="53" grpId="0" animBg="1"/>
      <p:bldP spid="189" grpId="0" build="allAtOnce"/>
      <p:bldP spid="192" grpId="0" build="allAtOnce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23" grpId="0" build="allAtOnce"/>
      <p:bldP spid="224" grpId="0" build="allAtOnce"/>
      <p:bldP spid="225" grpId="0" build="allAtOnce"/>
      <p:bldP spid="226" grpId="0" build="allAtOnce"/>
      <p:bldP spid="227" grpId="0" build="allAtOnce"/>
      <p:bldP spid="228" grpId="0" build="allAtOnce"/>
      <p:bldP spid="229" grpId="0" build="allAtOnce"/>
      <p:bldP spid="230" grpId="0" build="allAtOnce"/>
      <p:bldP spid="231" grpId="0" build="allAtOnce"/>
      <p:bldP spid="232" grpId="0" build="allAtOnce"/>
      <p:bldP spid="233" grpId="0"/>
      <p:bldP spid="304" grpId="0"/>
      <p:bldP spid="306" grpId="0"/>
      <p:bldP spid="307" grpId="0" animBg="1"/>
      <p:bldP spid="307" grpId="1" animBg="1"/>
      <p:bldP spid="308" grpId="0"/>
      <p:bldP spid="308" grpId="1"/>
      <p:bldP spid="309" grpId="0"/>
      <p:bldP spid="309" grpId="1"/>
      <p:bldP spid="310" grpId="0" animBg="1"/>
      <p:bldP spid="310" grpId="1" animBg="1"/>
      <p:bldP spid="310" grpId="2" animBg="1"/>
      <p:bldP spid="311" grpId="0" animBg="1"/>
      <p:bldP spid="311" grpId="1" animBg="1"/>
      <p:bldP spid="311" grpId="2" animBg="1"/>
      <p:bldP spid="312" grpId="0"/>
      <p:bldP spid="312" grpId="1"/>
      <p:bldP spid="313" grpId="0"/>
      <p:bldP spid="313" grpId="1"/>
      <p:bldP spid="314" grpId="0"/>
      <p:bldP spid="314" grpId="1"/>
      <p:bldP spid="321" grpId="0"/>
      <p:bldP spid="323" grpId="0"/>
      <p:bldP spid="324" grpId="0"/>
      <p:bldP spid="166" grpId="0"/>
      <p:bldP spid="168" grpId="0"/>
      <p:bldP spid="169" grpId="0"/>
      <p:bldP spid="173" grpId="0" animBg="1"/>
      <p:bldP spid="173" grpId="1" animBg="1"/>
      <p:bldP spid="184" grpId="0"/>
      <p:bldP spid="184" grpId="1"/>
      <p:bldP spid="185" grpId="0"/>
      <p:bldP spid="185" grpId="1"/>
      <p:bldP spid="186" grpId="0"/>
      <p:bldP spid="186" grpId="1"/>
      <p:bldP spid="188" grpId="0"/>
      <p:bldP spid="188" grpId="1"/>
      <p:bldP spid="190" grpId="0"/>
      <p:bldP spid="190" grpId="1"/>
      <p:bldP spid="191" grpId="0"/>
      <p:bldP spid="191" grpId="1"/>
      <p:bldP spid="211" grpId="0"/>
      <p:bldP spid="211" grpId="1"/>
      <p:bldP spid="212" grpId="0"/>
      <p:bldP spid="212" grpId="1"/>
      <p:bldP spid="213" grpId="0"/>
      <p:bldP spid="213" grpId="1"/>
      <p:bldP spid="214" grpId="0"/>
      <p:bldP spid="214" grpId="1"/>
      <p:bldP spid="215" grpId="0"/>
      <p:bldP spid="215" grpId="1"/>
      <p:bldP spid="216" grpId="0"/>
      <p:bldP spid="216" grpId="1"/>
      <p:bldP spid="217" grpId="0"/>
      <p:bldP spid="217" grpId="1"/>
      <p:bldP spid="218" grpId="0"/>
      <p:bldP spid="218" grpId="1"/>
      <p:bldP spid="219" grpId="0"/>
      <p:bldP spid="219" grpId="1"/>
      <p:bldP spid="286" grpId="0"/>
      <p:bldP spid="286" grpId="1"/>
      <p:bldP spid="287" grpId="0"/>
      <p:bldP spid="287" grpId="1"/>
      <p:bldP spid="288" grpId="0"/>
      <p:bldP spid="288" grpId="1"/>
      <p:bldP spid="289" grpId="0"/>
      <p:bldP spid="289" grpId="1"/>
      <p:bldP spid="290" grpId="0"/>
      <p:bldP spid="290" grpId="1"/>
      <p:bldP spid="292" grpId="0"/>
      <p:bldP spid="292" grpId="1"/>
      <p:bldP spid="293" grpId="0"/>
      <p:bldP spid="293" grpId="1"/>
      <p:bldP spid="294" grpId="0"/>
      <p:bldP spid="294" grpId="1"/>
      <p:bldP spid="295" grpId="0"/>
      <p:bldP spid="295" grpId="1"/>
      <p:bldP spid="296" grpId="0"/>
      <p:bldP spid="296" grpId="1"/>
      <p:bldP spid="297" grpId="0"/>
      <p:bldP spid="297" grpId="1"/>
      <p:bldP spid="298" grpId="0"/>
      <p:bldP spid="298" grpId="1"/>
      <p:bldP spid="299" grpId="0"/>
      <p:bldP spid="299" grpId="1"/>
      <p:bldP spid="302" grpId="0"/>
      <p:bldP spid="302" grpId="1"/>
      <p:bldP spid="325" grpId="0"/>
      <p:bldP spid="325" grpId="1"/>
      <p:bldP spid="326" grpId="0"/>
      <p:bldP spid="326" grpId="1"/>
      <p:bldP spid="291" grpId="0"/>
      <p:bldP spid="328" grpId="0"/>
      <p:bldP spid="329" grpId="0"/>
      <p:bldP spid="2" grpId="0"/>
      <p:bldP spid="335" grpId="0"/>
      <p:bldP spid="336" grpId="0"/>
      <p:bldP spid="356" grpId="0" animBg="1"/>
      <p:bldP spid="356" grpId="1" animBg="1"/>
      <p:bldP spid="357" grpId="0" animBg="1"/>
      <p:bldP spid="357" grpId="1" animBg="1"/>
    </p:bld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2367</Words>
  <Application>Microsoft Office PowerPoint</Application>
  <PresentationFormat>On-screen Show (16:9)</PresentationFormat>
  <Paragraphs>818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Bodoni MT Black</vt:lpstr>
      <vt:lpstr>Bookman Old Style</vt:lpstr>
      <vt:lpstr>Calibri</vt:lpstr>
      <vt:lpstr>Cambria Math</vt:lpstr>
      <vt:lpstr>Estrangelo Edessa</vt:lpstr>
      <vt:lpstr>MV Boli</vt:lpstr>
      <vt:lpstr>Renfrew</vt:lpstr>
      <vt:lpstr>Segoe Print</vt:lpstr>
      <vt:lpstr>Symbol</vt:lpstr>
      <vt:lpstr>Times New Roman</vt:lpstr>
      <vt:lpstr>4_Office Theme</vt:lpstr>
      <vt:lpstr>3_Office Theme</vt:lpstr>
      <vt:lpstr>2_Office Theme</vt:lpstr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1937</cp:revision>
  <dcterms:created xsi:type="dcterms:W3CDTF">2013-07-31T12:47:49Z</dcterms:created>
  <dcterms:modified xsi:type="dcterms:W3CDTF">2022-04-23T04:18:02Z</dcterms:modified>
</cp:coreProperties>
</file>