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308" r:id="rId2"/>
    <p:sldId id="285" r:id="rId3"/>
    <p:sldId id="306" r:id="rId4"/>
    <p:sldId id="307" r:id="rId5"/>
    <p:sldId id="309" r:id="rId6"/>
    <p:sldId id="312" r:id="rId7"/>
    <p:sldId id="310" r:id="rId8"/>
    <p:sldId id="313" r:id="rId9"/>
    <p:sldId id="314" r:id="rId10"/>
    <p:sldId id="315" r:id="rId11"/>
    <p:sldId id="311" r:id="rId12"/>
    <p:sldId id="316" r:id="rId13"/>
    <p:sldId id="317" r:id="rId14"/>
    <p:sldId id="31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CC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0941" autoAdjust="0"/>
  </p:normalViewPr>
  <p:slideViewPr>
    <p:cSldViewPr>
      <p:cViewPr varScale="1">
        <p:scale>
          <a:sx n="151" d="100"/>
          <a:sy n="151" d="100"/>
        </p:scale>
        <p:origin x="4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BDE06-923A-492C-BE08-ED8C3BE25A7A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849F-CF43-46DE-B9C3-30263F66F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9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E529A-637C-4DAD-AEFD-86A37541CDC2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1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174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5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0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7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1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6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329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5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3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6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3140291" y="1808938"/>
            <a:ext cx="952252" cy="25611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438401" y="3137657"/>
            <a:ext cx="2147012" cy="197875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194847" y="2874514"/>
            <a:ext cx="2795228" cy="217662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2565667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(iii)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5175" y="2565667"/>
            <a:ext cx="38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sz="1600" b="1" i="1" dirty="0" smtClean="0">
              <a:solidFill>
                <a:srgbClr val="00B0F0"/>
              </a:solidFill>
              <a:latin typeface="Symbol" pitchFamily="18" charset="2"/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8897" y="2565667"/>
            <a:ext cx="624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P(C)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9408" y="2565667"/>
            <a:ext cx="32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2930" y="2570106"/>
            <a:ext cx="3155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Probability of a family having </a:t>
            </a:r>
            <a:r>
              <a:rPr lang="en-IN" sz="1600" dirty="0" smtClean="0">
                <a:solidFill>
                  <a:prstClr val="black"/>
                </a:solidFill>
              </a:rPr>
              <a:t>no </a:t>
            </a:r>
            <a:r>
              <a:rPr lang="en-IN" sz="1600" dirty="0">
                <a:solidFill>
                  <a:prstClr val="black"/>
                </a:solidFill>
              </a:rPr>
              <a:t>girl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3227" y="2880672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1830" y="2806967"/>
            <a:ext cx="308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Number of families having </a:t>
            </a:r>
            <a:r>
              <a:rPr lang="en-IN" sz="1600" dirty="0" smtClean="0">
                <a:solidFill>
                  <a:prstClr val="black"/>
                </a:solidFill>
              </a:rPr>
              <a:t>no </a:t>
            </a:r>
            <a:r>
              <a:rPr lang="en-IN" sz="1600" dirty="0">
                <a:solidFill>
                  <a:prstClr val="black"/>
                </a:solidFill>
              </a:rPr>
              <a:t>girl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92790" y="3109272"/>
            <a:ext cx="2803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06150" y="3067317"/>
            <a:ext cx="231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Total number of families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3227" y="3334697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9392" y="3283217"/>
            <a:ext cx="503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211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122125" y="3563297"/>
            <a:ext cx="5546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06506" y="3496577"/>
            <a:ext cx="609448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576" y="3721367"/>
            <a:ext cx="38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sz="1600" b="1" i="1" dirty="0" smtClean="0">
              <a:solidFill>
                <a:srgbClr val="00B0F0"/>
              </a:solidFill>
              <a:latin typeface="Symbol" pitchFamily="18" charset="2"/>
              <a:ea typeface="Cambria Math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9268" y="3721367"/>
            <a:ext cx="1911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Sum of probabilities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6520" y="3721367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1972" y="3721367"/>
            <a:ext cx="624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P(A)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65327" y="3721367"/>
            <a:ext cx="744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 P(B)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5053" y="3721367"/>
            <a:ext cx="744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 P(C)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26520" y="4055233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75026" y="3956317"/>
            <a:ext cx="509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211</a:t>
            </a:r>
            <a:endParaRPr lang="en-US" sz="1600" b="1" i="1" dirty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419121" y="4224510"/>
            <a:ext cx="416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12186" y="4173318"/>
            <a:ext cx="619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1500</a:t>
            </a:r>
            <a:endParaRPr lang="en-US" sz="1600" b="1" i="1" dirty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55373" y="4055233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91913" y="3956317"/>
            <a:ext cx="503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 smtClean="0">
                <a:solidFill>
                  <a:prstClr val="black"/>
                </a:solidFill>
              </a:rPr>
              <a:t>814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859122" y="4224510"/>
            <a:ext cx="344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07904" y="4177550"/>
            <a:ext cx="6240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74595" y="4055233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+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14441" y="3961080"/>
            <a:ext cx="506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475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121293" y="4224510"/>
            <a:ext cx="416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59832" y="4173318"/>
            <a:ext cx="6159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26520" y="4440044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31840" y="4346827"/>
            <a:ext cx="1711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4</a:t>
            </a:r>
            <a:r>
              <a:rPr lang="en-IN" sz="1600" dirty="0" smtClean="0">
                <a:solidFill>
                  <a:prstClr val="black"/>
                </a:solidFill>
              </a:rPr>
              <a:t>75 + 814 + </a:t>
            </a:r>
            <a:r>
              <a:rPr lang="en-IN" sz="1600" dirty="0">
                <a:solidFill>
                  <a:prstClr val="black"/>
                </a:solidFill>
              </a:rPr>
              <a:t>211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133348" y="4642404"/>
            <a:ext cx="14386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36755" y="4553327"/>
            <a:ext cx="609448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47289" y="4440044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50087" y="4343667"/>
            <a:ext cx="609448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759356" y="4609321"/>
            <a:ext cx="5546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43737" y="4559677"/>
            <a:ext cx="609448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89202" y="4440044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99235" y="4440044"/>
            <a:ext cx="28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56388"/>
              </p:ext>
            </p:extLst>
          </p:nvPr>
        </p:nvGraphicFramePr>
        <p:xfrm>
          <a:off x="1076325" y="762025"/>
          <a:ext cx="6095999" cy="741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076325" y="775896"/>
            <a:ext cx="2545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of girls in a family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84270" y="775896"/>
            <a:ext cx="344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02040" y="775896"/>
            <a:ext cx="344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85850" y="1143025"/>
            <a:ext cx="1912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of families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98545" y="1143025"/>
            <a:ext cx="563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475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36482" y="1143025"/>
            <a:ext cx="494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814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7544" y="236321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1500 families with 2 children were selected randomly, and the following </a:t>
            </a:r>
            <a:endParaRPr lang="en-IN" sz="1600" b="1" dirty="0" smtClean="0">
              <a:solidFill>
                <a:srgbClr val="0000FF"/>
              </a:solidFill>
            </a:endParaRPr>
          </a:p>
          <a:p>
            <a:r>
              <a:rPr lang="en-IN" sz="1600" b="1" dirty="0" smtClean="0">
                <a:solidFill>
                  <a:srgbClr val="0000FF"/>
                </a:solidFill>
              </a:rPr>
              <a:t>     data were recorded</a:t>
            </a:r>
            <a:r>
              <a:rPr lang="en-IN" sz="1600" b="1" dirty="0">
                <a:solidFill>
                  <a:srgbClr val="0000FF"/>
                </a:solidFill>
              </a:rPr>
              <a:t>: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4294" y="1484362"/>
            <a:ext cx="5563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Compute the probability of a family, chosen at random, having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42975" y="1764189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(i) 2 girls</a:t>
            </a:r>
            <a:endParaRPr lang="en-US" sz="1600" b="1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73646" y="1764189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(ii) 1 girl</a:t>
            </a:r>
            <a:endParaRPr lang="en-US" sz="1600" b="1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48000" y="1764189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(iii) No girl</a:t>
            </a:r>
            <a:endParaRPr lang="en-US" sz="1600" b="1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1600" y="2040032"/>
            <a:ext cx="4793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Also check whether the sum of these probabilities is 1.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016" y="2278916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71600" y="2289661"/>
            <a:ext cx="3360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66"/>
                </a:solidFill>
              </a:rPr>
              <a:t>Let </a:t>
            </a:r>
            <a:r>
              <a:rPr lang="en-IN" sz="1600" dirty="0" smtClean="0">
                <a:solidFill>
                  <a:srgbClr val="FF0066"/>
                </a:solidFill>
              </a:rPr>
              <a:t>C </a:t>
            </a:r>
            <a:r>
              <a:rPr lang="en-IN" sz="1600" dirty="0">
                <a:solidFill>
                  <a:srgbClr val="FF0066"/>
                </a:solidFill>
              </a:rPr>
              <a:t>be the event </a:t>
            </a:r>
            <a:r>
              <a:rPr lang="en-IN" sz="1600" dirty="0" smtClean="0">
                <a:solidFill>
                  <a:srgbClr val="FF0066"/>
                </a:solidFill>
              </a:rPr>
              <a:t>of  family having</a:t>
            </a:r>
            <a:endParaRPr lang="en-US" sz="1600" b="1" i="1" dirty="0" smtClean="0">
              <a:solidFill>
                <a:srgbClr val="FF0066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95936" y="2289661"/>
            <a:ext cx="708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66"/>
                </a:solidFill>
              </a:rPr>
              <a:t>no girl</a:t>
            </a:r>
            <a:endParaRPr lang="en-US" sz="1600" b="1" i="1" dirty="0">
              <a:solidFill>
                <a:srgbClr val="FF0066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420400" y="788164"/>
            <a:ext cx="441054" cy="68311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83084" y="775896"/>
            <a:ext cx="344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86313" y="1143025"/>
            <a:ext cx="5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211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368356" y="793846"/>
            <a:ext cx="533675" cy="68311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36506" y="775896"/>
            <a:ext cx="593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Total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34125" y="1143025"/>
            <a:ext cx="595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4" name="Cloud 83"/>
          <p:cNvSpPr/>
          <p:nvPr/>
        </p:nvSpPr>
        <p:spPr>
          <a:xfrm>
            <a:off x="4529144" y="2435490"/>
            <a:ext cx="4057012" cy="109571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We have to check that sum of all three probabilities is 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Cloud 84"/>
          <p:cNvSpPr/>
          <p:nvPr/>
        </p:nvSpPr>
        <p:spPr>
          <a:xfrm>
            <a:off x="4358764" y="3471013"/>
            <a:ext cx="4016844" cy="109571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i.e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we have to check P(A) + P(B) + P(C) = 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Cloud 73"/>
          <p:cNvSpPr/>
          <p:nvPr/>
        </p:nvSpPr>
        <p:spPr>
          <a:xfrm>
            <a:off x="4168301" y="3435846"/>
            <a:ext cx="4397771" cy="113915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calculate probability of a family having no girl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2" grpId="0" animBg="1"/>
      <p:bldP spid="72" grpId="1" animBg="1"/>
      <p:bldP spid="71" grpId="0" animBg="1"/>
      <p:bldP spid="71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40" grpId="0"/>
      <p:bldP spid="41" grpId="0"/>
      <p:bldP spid="42" grpId="0"/>
      <p:bldP spid="46" grpId="0"/>
      <p:bldP spid="47" grpId="0"/>
      <p:bldP spid="48" grpId="0"/>
      <p:bldP spid="50" grpId="0"/>
      <p:bldP spid="51" grpId="0"/>
      <p:bldP spid="52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 animBg="1"/>
      <p:bldP spid="70" grpId="1" animBg="1"/>
      <p:bldP spid="49" grpId="0"/>
      <p:bldP spid="53" grpId="0"/>
      <p:bldP spid="73" grpId="0" animBg="1"/>
      <p:bldP spid="73" grpId="1" animBg="1"/>
      <p:bldP spid="54" grpId="0"/>
      <p:bldP spid="55" grpId="0"/>
      <p:bldP spid="84" grpId="0" animBg="1"/>
      <p:bldP spid="84" grpId="1" animBg="1"/>
      <p:bldP spid="85" grpId="0" animBg="1"/>
      <p:bldP spid="85" grpId="1" animBg="1"/>
      <p:bldP spid="74" grpId="0" animBg="1"/>
      <p:bldP spid="7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0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4318001" y="2265301"/>
            <a:ext cx="2927350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264283" y="2796628"/>
            <a:ext cx="1914845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790259" y="2524347"/>
            <a:ext cx="2803525" cy="204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35988" y="3885570"/>
            <a:ext cx="3208352" cy="43692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58283" y="2256497"/>
            <a:ext cx="2418817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40499" y="450663"/>
            <a:ext cx="4134773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8996" y="392639"/>
            <a:ext cx="7467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Three coins are tossed simultaneously 200 times with the following </a:t>
            </a:r>
            <a:r>
              <a:rPr lang="en-IN" sz="1600" b="1" dirty="0" smtClean="0">
                <a:solidFill>
                  <a:srgbClr val="0000FF"/>
                </a:solidFill>
              </a:rPr>
              <a:t>frequencies </a:t>
            </a:r>
          </a:p>
          <a:p>
            <a:r>
              <a:rPr lang="en-IN" sz="1600" b="1" dirty="0" smtClean="0">
                <a:solidFill>
                  <a:srgbClr val="0000FF"/>
                </a:solidFill>
              </a:rPr>
              <a:t>    of </a:t>
            </a:r>
            <a:r>
              <a:rPr lang="en-IN" sz="1600" b="1" dirty="0">
                <a:solidFill>
                  <a:srgbClr val="0000FF"/>
                </a:solidFill>
              </a:rPr>
              <a:t>different </a:t>
            </a:r>
            <a:r>
              <a:rPr lang="en-IN" sz="1600" b="1" dirty="0" smtClean="0">
                <a:solidFill>
                  <a:srgbClr val="0000FF"/>
                </a:solidFill>
              </a:rPr>
              <a:t>outcomes</a:t>
            </a:r>
            <a:r>
              <a:rPr lang="en-IN" sz="1600" b="1" dirty="0">
                <a:solidFill>
                  <a:srgbClr val="0000FF"/>
                </a:solidFill>
              </a:rPr>
              <a:t>.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27823"/>
              </p:ext>
            </p:extLst>
          </p:nvPr>
        </p:nvGraphicFramePr>
        <p:xfrm>
          <a:off x="838200" y="979367"/>
          <a:ext cx="70104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76300" y="1365546"/>
            <a:ext cx="1079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Frequency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1706" y="1365546"/>
            <a:ext cx="443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23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3420" y="1362796"/>
            <a:ext cx="494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72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5350" y="1374238"/>
            <a:ext cx="5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77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39441" y="1359097"/>
            <a:ext cx="432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28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8061" y="1733918"/>
            <a:ext cx="7506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If the three coins are simultaneously tossed again, compute the probability of </a:t>
            </a:r>
            <a:r>
              <a:rPr lang="en-IN" sz="1600" b="1" dirty="0" smtClean="0">
                <a:solidFill>
                  <a:srgbClr val="0000FF"/>
                </a:solidFill>
              </a:rPr>
              <a:t>2 heads </a:t>
            </a:r>
          </a:p>
          <a:p>
            <a:r>
              <a:rPr lang="en-IN" sz="1600" b="1" dirty="0" smtClean="0">
                <a:solidFill>
                  <a:srgbClr val="0000FF"/>
                </a:solidFill>
              </a:rPr>
              <a:t>coming </a:t>
            </a:r>
            <a:r>
              <a:rPr lang="en-IN" sz="1600" b="1" dirty="0">
                <a:solidFill>
                  <a:srgbClr val="0000FF"/>
                </a:solidFill>
              </a:rPr>
              <a:t>up.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2016" y="2216299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1074" y="2216299"/>
            <a:ext cx="34469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66"/>
                </a:solidFill>
              </a:rPr>
              <a:t>Since three coins are tossed 200 times, </a:t>
            </a:r>
            <a:endParaRPr lang="en-US" sz="1600" b="1" i="1" dirty="0" smtClean="0">
              <a:solidFill>
                <a:srgbClr val="FF0066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599" y="2547293"/>
            <a:ext cx="2620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Probability of getting 2 heads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2334" y="2566446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1802" y="2450133"/>
            <a:ext cx="308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prstClr val="black"/>
                </a:solidFill>
              </a:rPr>
              <a:t>No. of outcomes having 2 heads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790259" y="2752438"/>
            <a:ext cx="2803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40031" y="2725723"/>
            <a:ext cx="2103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prstClr val="black"/>
                </a:solidFill>
              </a:rPr>
              <a:t>Total number of </a:t>
            </a:r>
            <a:r>
              <a:rPr lang="en-IN" sz="1600" dirty="0" smtClean="0">
                <a:solidFill>
                  <a:prstClr val="black"/>
                </a:solidFill>
              </a:rPr>
              <a:t>trials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62334" y="3073940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55547" y="2991507"/>
            <a:ext cx="404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 smtClean="0">
                <a:solidFill>
                  <a:prstClr val="black"/>
                </a:solidFill>
              </a:rPr>
              <a:t>72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728472" y="3271587"/>
            <a:ext cx="4583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10054" y="3204867"/>
            <a:ext cx="495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 smtClean="0">
                <a:solidFill>
                  <a:prstClr val="black"/>
                </a:solidFill>
              </a:rPr>
              <a:t>200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62334" y="3482959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27466" y="3400526"/>
            <a:ext cx="25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 smtClean="0">
                <a:solidFill>
                  <a:prstClr val="black"/>
                </a:solidFill>
              </a:rPr>
              <a:t>9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00770" y="3680606"/>
            <a:ext cx="3130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59352" y="3613886"/>
            <a:ext cx="395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 smtClean="0">
                <a:solidFill>
                  <a:prstClr val="black"/>
                </a:solidFill>
              </a:rPr>
              <a:t>25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83968" y="2216299"/>
            <a:ext cx="3168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so the total number of trials is 200.</a:t>
            </a:r>
          </a:p>
        </p:txBody>
      </p:sp>
      <p:sp>
        <p:nvSpPr>
          <p:cNvPr id="43" name="Cloud Callout 42"/>
          <p:cNvSpPr/>
          <p:nvPr/>
        </p:nvSpPr>
        <p:spPr>
          <a:xfrm>
            <a:off x="4772010" y="2814497"/>
            <a:ext cx="2674060" cy="1125405"/>
          </a:xfrm>
          <a:prstGeom prst="cloudCallout">
            <a:avLst>
              <a:gd name="adj1" fmla="val -70424"/>
              <a:gd name="adj2" fmla="val -51339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are the total number  of trials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4638307" y="2716570"/>
            <a:ext cx="2941466" cy="1125405"/>
          </a:xfrm>
          <a:prstGeom prst="cloudCallout">
            <a:avLst>
              <a:gd name="adj1" fmla="val -15569"/>
              <a:gd name="adj2" fmla="val -66574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What do we need to find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3804918" y="3316437"/>
            <a:ext cx="312263" cy="1107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817569" y="3104506"/>
            <a:ext cx="254369" cy="115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03079" y="2931629"/>
            <a:ext cx="258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rgbClr val="C00000"/>
                </a:solidFill>
              </a:rPr>
              <a:t>9</a:t>
            </a:r>
            <a:endParaRPr lang="en-US" sz="1200" b="1" i="1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72095" y="3219672"/>
            <a:ext cx="355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rgbClr val="C00000"/>
                </a:solidFill>
              </a:rPr>
              <a:t>25</a:t>
            </a:r>
            <a:endParaRPr lang="en-US" sz="1200" b="1" i="1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0600" y="3820036"/>
            <a:ext cx="3152117" cy="551914"/>
            <a:chOff x="990600" y="4271213"/>
            <a:chExt cx="3152117" cy="551914"/>
          </a:xfrm>
        </p:grpSpPr>
        <p:sp>
          <p:nvSpPr>
            <p:cNvPr id="51" name="Rectangle 50"/>
            <p:cNvSpPr/>
            <p:nvPr/>
          </p:nvSpPr>
          <p:spPr>
            <a:xfrm>
              <a:off x="990600" y="4370052"/>
              <a:ext cx="28143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0000FF"/>
                  </a:solidFill>
                </a:rPr>
                <a:t>Probability of getting 2 </a:t>
              </a:r>
              <a:r>
                <a:rPr lang="en-IN" sz="1600" dirty="0" smtClean="0">
                  <a:solidFill>
                    <a:srgbClr val="0000FF"/>
                  </a:solidFill>
                </a:rPr>
                <a:t>heads is</a:t>
              </a:r>
              <a:endParaRPr lang="en-US" sz="1600" b="1" i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4902" y="4271213"/>
              <a:ext cx="259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00FF"/>
                  </a:solidFill>
                </a:rPr>
                <a:t>9</a:t>
              </a:r>
              <a:endParaRPr lang="en-US" sz="1600" b="1" i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788206" y="4551293"/>
              <a:ext cx="31309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3746788" y="4484573"/>
              <a:ext cx="3959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0000FF"/>
                  </a:solidFill>
                </a:rPr>
                <a:t>25</a:t>
              </a:r>
              <a:endParaRPr lang="en-US" sz="1600" b="1" i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64" name="Picture 63" descr="001978 India 1 Rupe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1070" y="1964818"/>
            <a:ext cx="670642" cy="68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" name="Picture 64" descr="001978 India 1 Rupe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8281" y="1964818"/>
            <a:ext cx="670642" cy="68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6" name="Picture 65" descr="001978 India 1 Rupe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5848" y="1964818"/>
            <a:ext cx="670642" cy="68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8" name="Cloud Callout 67"/>
          <p:cNvSpPr/>
          <p:nvPr/>
        </p:nvSpPr>
        <p:spPr>
          <a:xfrm>
            <a:off x="467544" y="2859782"/>
            <a:ext cx="3123581" cy="1125405"/>
          </a:xfrm>
          <a:prstGeom prst="cloudCallout">
            <a:avLst>
              <a:gd name="adj1" fmla="val 13445"/>
              <a:gd name="adj2" fmla="val -189804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many results are there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pic>
        <p:nvPicPr>
          <p:cNvPr id="71" name="Picture 70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2235" y="1968937"/>
            <a:ext cx="625529" cy="65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" name="Picture 71" descr="001978 India 1 Rupe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9163" y="1965934"/>
            <a:ext cx="657437" cy="66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Picture 72" descr="001978 India 1 Rupe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6730" y="1965934"/>
            <a:ext cx="657437" cy="66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4" name="Cloud Callout 73"/>
          <p:cNvSpPr/>
          <p:nvPr/>
        </p:nvSpPr>
        <p:spPr>
          <a:xfrm>
            <a:off x="1584770" y="2913532"/>
            <a:ext cx="3501580" cy="1125405"/>
          </a:xfrm>
          <a:prstGeom prst="cloudCallout">
            <a:avLst>
              <a:gd name="adj1" fmla="val 13445"/>
              <a:gd name="adj2" fmla="val -189804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many such options are there with 2 head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pic>
        <p:nvPicPr>
          <p:cNvPr id="75" name="Picture 74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1019" y="1961834"/>
            <a:ext cx="625529" cy="65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6" name="Picture 75" descr="001978 India 1 Rupe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14" y="1958831"/>
            <a:ext cx="657437" cy="66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7" name="Picture 76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0323" y="1959475"/>
            <a:ext cx="625529" cy="65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0" name="Cloud Callout 79"/>
          <p:cNvSpPr/>
          <p:nvPr/>
        </p:nvSpPr>
        <p:spPr>
          <a:xfrm>
            <a:off x="2807885" y="2935649"/>
            <a:ext cx="3501580" cy="1125405"/>
          </a:xfrm>
          <a:prstGeom prst="cloudCallout">
            <a:avLst>
              <a:gd name="adj1" fmla="val 13445"/>
              <a:gd name="adj2" fmla="val -189804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many such results are with one head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pic>
        <p:nvPicPr>
          <p:cNvPr id="82" name="Picture 81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0781" y="1964818"/>
            <a:ext cx="625529" cy="65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3" name="Picture 82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0085" y="1964818"/>
            <a:ext cx="625529" cy="65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4" name="Picture 83" descr="001978 India 1 Rupe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0328" y="1964818"/>
            <a:ext cx="625529" cy="65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Cloud Callout 84"/>
          <p:cNvSpPr/>
          <p:nvPr/>
        </p:nvSpPr>
        <p:spPr>
          <a:xfrm>
            <a:off x="4028136" y="3007100"/>
            <a:ext cx="3501580" cy="1125405"/>
          </a:xfrm>
          <a:prstGeom prst="cloudCallout">
            <a:avLst>
              <a:gd name="adj1" fmla="val 13445"/>
              <a:gd name="adj2" fmla="val -189804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How many results with no head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755369" y="1043969"/>
            <a:ext cx="818043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551169" y="1055401"/>
            <a:ext cx="743675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252260" y="1051023"/>
            <a:ext cx="743675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137835" y="1055401"/>
            <a:ext cx="743675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945078" y="1048732"/>
            <a:ext cx="743675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52261" y="1048732"/>
            <a:ext cx="743675" cy="2468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6775" y="998417"/>
            <a:ext cx="981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Outcome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5975" y="998417"/>
            <a:ext cx="934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3 heads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020" y="995667"/>
            <a:ext cx="902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2 heads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14850" y="1007109"/>
            <a:ext cx="114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 head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00" y="997147"/>
            <a:ext cx="898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No head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13832" y="997147"/>
            <a:ext cx="606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Total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26692" y="1354773"/>
            <a:ext cx="345600" cy="345695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7111328" y="1332661"/>
            <a:ext cx="411495" cy="39739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85873" y="1362080"/>
            <a:ext cx="5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61" grpId="0" animBg="1"/>
      <p:bldP spid="61" grpId="1" animBg="1"/>
      <p:bldP spid="60" grpId="0" animBg="1"/>
      <p:bldP spid="60" grpId="1" animBg="1"/>
      <p:bldP spid="59" grpId="0" animBg="1"/>
      <p:bldP spid="46" grpId="0" animBg="1"/>
      <p:bldP spid="46" grpId="1" animBg="1"/>
      <p:bldP spid="41" grpId="0" animBg="1"/>
      <p:bldP spid="41" grpId="1" animBg="1"/>
      <p:bldP spid="2" grpId="0" build="allAtOnce"/>
      <p:bldP spid="11" grpId="0"/>
      <p:bldP spid="12" grpId="0"/>
      <p:bldP spid="13" grpId="0"/>
      <p:bldP spid="14" grpId="0"/>
      <p:bldP spid="16" grpId="0"/>
      <p:bldP spid="17" grpId="0" build="allAtOnce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8" grpId="0"/>
      <p:bldP spid="32" grpId="0"/>
      <p:bldP spid="33" grpId="0"/>
      <p:bldP spid="35" grpId="0"/>
      <p:bldP spid="42" grpId="0"/>
      <p:bldP spid="43" grpId="0" animBg="1"/>
      <p:bldP spid="43" grpId="1" animBg="1"/>
      <p:bldP spid="44" grpId="0" animBg="1"/>
      <p:bldP spid="44" grpId="1" animBg="1"/>
      <p:bldP spid="49" grpId="0"/>
      <p:bldP spid="50" grpId="0"/>
      <p:bldP spid="68" grpId="0" animBg="1"/>
      <p:bldP spid="68" grpId="1" animBg="1"/>
      <p:bldP spid="74" grpId="0" animBg="1"/>
      <p:bldP spid="74" grpId="1" animBg="1"/>
      <p:bldP spid="80" grpId="0" animBg="1"/>
      <p:bldP spid="80" grpId="1" animBg="1"/>
      <p:bldP spid="85" grpId="0" animBg="1"/>
      <p:bldP spid="85" grpId="1" animBg="1"/>
      <p:bldP spid="81" grpId="0" animBg="1"/>
      <p:bldP spid="81" grpId="1" animBg="1"/>
      <p:bldP spid="78" grpId="0" animBg="1"/>
      <p:bldP spid="78" grpId="1" animBg="1"/>
      <p:bldP spid="69" grpId="0" animBg="1"/>
      <p:bldP spid="69" grpId="1" animBg="1"/>
      <p:bldP spid="63" grpId="0" animBg="1"/>
      <p:bldP spid="63" grpId="1" animBg="1"/>
      <p:bldP spid="55" grpId="0" animBg="1"/>
      <p:bldP spid="55" grpId="1" animBg="1"/>
      <p:bldP spid="45" grpId="0" animBg="1"/>
      <p:bldP spid="45" grpId="1" animBg="1"/>
      <p:bldP spid="7" grpId="0"/>
      <p:bldP spid="8" grpId="0"/>
      <p:bldP spid="9" grpId="0"/>
      <p:bldP spid="10" grpId="0"/>
      <p:bldP spid="15" grpId="0"/>
      <p:bldP spid="36" grpId="0"/>
      <p:bldP spid="31" grpId="0" animBg="1"/>
      <p:bldP spid="31" grpId="1" animBg="1"/>
      <p:bldP spid="31" grpId="2" animBg="1"/>
      <p:bldP spid="62" grpId="0" animBg="1"/>
      <p:bldP spid="62" grpId="1" animBg="1"/>
      <p:bldP spid="62" grpId="2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/>
          <p:cNvSpPr/>
          <p:nvPr/>
        </p:nvSpPr>
        <p:spPr>
          <a:xfrm>
            <a:off x="4968991" y="796136"/>
            <a:ext cx="662838" cy="24366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573949" y="317165"/>
            <a:ext cx="1031778" cy="2436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976248" y="567536"/>
            <a:ext cx="806665" cy="2436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1324" y="805028"/>
            <a:ext cx="4933488" cy="2436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578935" y="3133081"/>
            <a:ext cx="163557" cy="2553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777168" y="3927234"/>
            <a:ext cx="2189805" cy="24366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221803" y="1342167"/>
            <a:ext cx="161574" cy="1686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116133" y="2912437"/>
            <a:ext cx="2674965" cy="27158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399887" y="3670491"/>
            <a:ext cx="2976850" cy="2244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1560" y="3136652"/>
            <a:ext cx="4836740" cy="25174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900" y="267494"/>
            <a:ext cx="8140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In a particular section </a:t>
            </a:r>
            <a:r>
              <a:rPr lang="en-IN" sz="1600" b="1" dirty="0" smtClean="0">
                <a:solidFill>
                  <a:srgbClr val="0000FF"/>
                </a:solidFill>
              </a:rPr>
              <a:t>of </a:t>
            </a:r>
            <a:r>
              <a:rPr lang="en-IN" sz="1600" b="1" dirty="0">
                <a:solidFill>
                  <a:srgbClr val="0000FF"/>
                </a:solidFill>
              </a:rPr>
              <a:t>class IX, 40 students were asked about the months </a:t>
            </a:r>
            <a:r>
              <a:rPr lang="en-IN" sz="1600" b="1" dirty="0" smtClean="0">
                <a:solidFill>
                  <a:srgbClr val="0000FF"/>
                </a:solidFill>
              </a:rPr>
              <a:t>of </a:t>
            </a:r>
          </a:p>
          <a:p>
            <a:r>
              <a:rPr lang="en-IN" sz="1600" b="1" dirty="0" smtClean="0">
                <a:solidFill>
                  <a:srgbClr val="0000FF"/>
                </a:solidFill>
              </a:rPr>
              <a:t>    their </a:t>
            </a:r>
            <a:r>
              <a:rPr lang="en-IN" sz="1600" b="1" dirty="0">
                <a:solidFill>
                  <a:srgbClr val="0000FF"/>
                </a:solidFill>
              </a:rPr>
              <a:t>birth </a:t>
            </a:r>
            <a:r>
              <a:rPr lang="en-IN" sz="1600" b="1" dirty="0" smtClean="0">
                <a:solidFill>
                  <a:srgbClr val="0000FF"/>
                </a:solidFill>
              </a:rPr>
              <a:t>and </a:t>
            </a:r>
            <a:r>
              <a:rPr lang="en-IN" sz="1600" b="1" dirty="0">
                <a:solidFill>
                  <a:srgbClr val="0000FF"/>
                </a:solidFill>
              </a:rPr>
              <a:t>the following graph was prepared for the data so obtained. Find </a:t>
            </a:r>
            <a:r>
              <a:rPr lang="en-IN" sz="1600" b="1" dirty="0" smtClean="0">
                <a:solidFill>
                  <a:srgbClr val="0000FF"/>
                </a:solidFill>
              </a:rPr>
              <a:t>the   </a:t>
            </a: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probability </a:t>
            </a:r>
            <a:r>
              <a:rPr lang="en-IN" sz="1600" b="1" dirty="0">
                <a:solidFill>
                  <a:srgbClr val="0000FF"/>
                </a:solidFill>
              </a:rPr>
              <a:t>that </a:t>
            </a:r>
            <a:r>
              <a:rPr lang="en-IN" sz="1600" b="1" dirty="0" smtClean="0">
                <a:solidFill>
                  <a:srgbClr val="0000FF"/>
                </a:solidFill>
              </a:rPr>
              <a:t>a student </a:t>
            </a:r>
            <a:r>
              <a:rPr lang="en-IN" sz="1600" b="1" dirty="0">
                <a:solidFill>
                  <a:srgbClr val="0000FF"/>
                </a:solidFill>
              </a:rPr>
              <a:t>of the class was born in August.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016" y="2873980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1008618"/>
            <a:ext cx="0" cy="18288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38301" y="2545318"/>
            <a:ext cx="4563999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396818" y="1237218"/>
            <a:ext cx="106831" cy="1106424"/>
            <a:chOff x="1396818" y="2276475"/>
            <a:chExt cx="106831" cy="914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396818" y="31908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96818" y="30384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396818" y="28860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96818" y="27336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96818" y="25812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96818" y="24288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96818" y="22764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6200000">
            <a:off x="2615806" y="1563126"/>
            <a:ext cx="66334" cy="1960098"/>
            <a:chOff x="1549218" y="2428875"/>
            <a:chExt cx="106831" cy="914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549218" y="33432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218" y="31908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218" y="30384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218" y="28860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218" y="27336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218" y="25812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218" y="24288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16200000">
            <a:off x="4588462" y="1889560"/>
            <a:ext cx="66334" cy="1306732"/>
            <a:chOff x="1549218" y="2428875"/>
            <a:chExt cx="106831" cy="6096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549218" y="30384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49218" y="28860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549218" y="27336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49218" y="25812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218" y="2428875"/>
              <a:ext cx="106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1556932" y="1965881"/>
            <a:ext cx="229001" cy="578587"/>
          </a:xfrm>
          <a:prstGeom prst="rect">
            <a:avLst/>
          </a:pr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71258" y="1775381"/>
            <a:ext cx="229001" cy="769087"/>
          </a:xfrm>
          <a:prstGeom prst="rect">
            <a:avLst/>
          </a:prstGeom>
          <a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04636" y="2042081"/>
            <a:ext cx="229001" cy="497626"/>
          </a:xfrm>
          <a:prstGeom prst="rect">
            <a:avLst/>
          </a:prstGeom>
          <a:blipFill>
            <a:blip r:embed="rId2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28488" y="2042081"/>
            <a:ext cx="229001" cy="497626"/>
          </a:xfrm>
          <a:prstGeom prst="rect">
            <a:avLst/>
          </a:prstGeom>
          <a:blipFill>
            <a:blip r:embed="rId2">
              <a:grayscl/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57103" y="1565831"/>
            <a:ext cx="229001" cy="973876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76192" y="2338943"/>
            <a:ext cx="229001" cy="20076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04807" y="2154793"/>
            <a:ext cx="229001" cy="384914"/>
          </a:xfrm>
          <a:prstGeom prst="rect">
            <a:avLst/>
          </a:prstGeom>
          <a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52474" y="1427717"/>
            <a:ext cx="229001" cy="1111989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81089" y="1975405"/>
            <a:ext cx="229001" cy="564301"/>
          </a:xfrm>
          <a:prstGeom prst="rect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95415" y="1775381"/>
            <a:ext cx="229001" cy="764326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33540" y="1775380"/>
            <a:ext cx="229001" cy="762001"/>
          </a:xfrm>
          <a:prstGeom prst="rect">
            <a:avLst/>
          </a:prstGeom>
          <a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62139" y="1784906"/>
            <a:ext cx="229001" cy="759676"/>
          </a:xfrm>
          <a:prstGeom prst="rect">
            <a:avLst/>
          </a:pr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87637" y="222020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1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84275" y="203731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ea typeface="Cambria Math" pitchFamily="18" charset="0"/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180913" y="185825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ea typeface="Cambria Math" pitchFamily="18" charset="0"/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77551" y="167284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ea typeface="Cambria Math" pitchFamily="18" charset="0"/>
              </a:rPr>
              <a:t>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74189" y="148426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ea typeface="Cambria Math" pitchFamily="18" charset="0"/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170827" y="129567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ea typeface="Cambria Math" pitchFamily="18" charset="0"/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167465" y="111979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ea typeface="Cambria Math" pitchFamily="18" charset="0"/>
              </a:rPr>
              <a:t>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90659" y="2518658"/>
            <a:ext cx="407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Jan 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03206" y="2518658"/>
            <a:ext cx="3946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Feb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19940" y="2518658"/>
            <a:ext cx="458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Mar 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36674" y="2518658"/>
            <a:ext cx="3946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Apr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53408" y="2518658"/>
            <a:ext cx="4764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May 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76492" y="2518658"/>
            <a:ext cx="484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June 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424976" y="2518658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July 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91098" y="2518658"/>
            <a:ext cx="4443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Aug 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114800" y="2518658"/>
            <a:ext cx="3978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Sep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31534" y="2518658"/>
            <a:ext cx="3898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Oct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53650" y="2518658"/>
            <a:ext cx="4523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Nov 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105400" y="2518658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Dec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471480" y="1737289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No. of students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958345" y="2694543"/>
            <a:ext cx="11580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ea typeface="Cambria Math" pitchFamily="18" charset="0"/>
              </a:rPr>
              <a:t>Months of birth</a:t>
            </a:r>
            <a:endParaRPr lang="en-US" sz="11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6032" y="3085638"/>
            <a:ext cx="5058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No. of students  </a:t>
            </a:r>
            <a:r>
              <a:rPr lang="en-IN" sz="1600" dirty="0">
                <a:solidFill>
                  <a:prstClr val="black"/>
                </a:solidFill>
              </a:rPr>
              <a:t>born in the month of </a:t>
            </a:r>
            <a:r>
              <a:rPr lang="en-IN" sz="1600" dirty="0" smtClean="0">
                <a:solidFill>
                  <a:prstClr val="black"/>
                </a:solidFill>
              </a:rPr>
              <a:t>Aug </a:t>
            </a:r>
            <a:r>
              <a:rPr lang="en-IN" sz="1600" dirty="0">
                <a:solidFill>
                  <a:prstClr val="black"/>
                </a:solidFill>
              </a:rPr>
              <a:t>out of </a:t>
            </a:r>
            <a:r>
              <a:rPr lang="en-IN" sz="1600" dirty="0" smtClean="0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90600" y="3363838"/>
            <a:ext cx="4915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Probability that a student of the class was born in August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20084" y="3680591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39162" y="3606886"/>
            <a:ext cx="3309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Number of students born in August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358582" y="3909191"/>
            <a:ext cx="30838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724222" y="3882476"/>
            <a:ext cx="231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Total number of students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24680" y="3689797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10609" y="3640698"/>
            <a:ext cx="2757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6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701819" y="3920778"/>
            <a:ext cx="3130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643437" y="3854058"/>
            <a:ext cx="609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40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10148" y="3692178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21647" y="3640698"/>
            <a:ext cx="258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309664" y="3920778"/>
            <a:ext cx="3130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62563" y="3854058"/>
            <a:ext cx="3914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20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725759" y="3982740"/>
            <a:ext cx="216024" cy="106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721611" y="3760391"/>
            <a:ext cx="216024" cy="106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889599" y="3593297"/>
            <a:ext cx="258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rgbClr val="C00000"/>
                </a:solidFill>
              </a:rPr>
              <a:t>3</a:t>
            </a:r>
            <a:endParaRPr lang="en-US" sz="1200" b="1" i="1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80207" y="3881340"/>
            <a:ext cx="355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rgbClr val="C00000"/>
                </a:solidFill>
              </a:rPr>
              <a:t>20</a:t>
            </a:r>
            <a:endParaRPr lang="en-US" sz="1200" b="1" i="1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415256" y="1420578"/>
            <a:ext cx="2526319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080819" y="2873980"/>
            <a:ext cx="2930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FF0066"/>
                </a:solidFill>
              </a:rPr>
              <a:t>Total no. of students asked=</a:t>
            </a:r>
            <a:endParaRPr lang="en-US" sz="1600" b="1" dirty="0">
              <a:solidFill>
                <a:srgbClr val="FF0066"/>
              </a:solidFill>
              <a:ea typeface="Cambria Math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66115" y="3085638"/>
            <a:ext cx="474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= ?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366115" y="308967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= </a:t>
            </a:r>
            <a:r>
              <a:rPr lang="en-IN" sz="1600" dirty="0" smtClean="0">
                <a:solidFill>
                  <a:prstClr val="black"/>
                </a:solidFill>
              </a:rPr>
              <a:t>6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5" name="Cloud Callout 114"/>
          <p:cNvSpPr/>
          <p:nvPr/>
        </p:nvSpPr>
        <p:spPr>
          <a:xfrm>
            <a:off x="5076056" y="2742489"/>
            <a:ext cx="3501580" cy="1125405"/>
          </a:xfrm>
          <a:prstGeom prst="cloudCallout">
            <a:avLst>
              <a:gd name="adj1" fmla="val -76485"/>
              <a:gd name="adj2" fmla="val -101274"/>
            </a:avLst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We have to focus which month ?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8336" y="288155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FF0066"/>
                </a:solidFill>
              </a:rPr>
              <a:t>40</a:t>
            </a:r>
            <a:endParaRPr lang="en-US" sz="1600" b="1" dirty="0">
              <a:solidFill>
                <a:srgbClr val="FF0066"/>
              </a:solidFill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35" presetClass="emph" presetSubtype="0" repeatCount="1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9" grpId="1" animBg="1"/>
      <p:bldP spid="118" grpId="0" animBg="1"/>
      <p:bldP spid="118" grpId="1" animBg="1"/>
      <p:bldP spid="117" grpId="0" animBg="1"/>
      <p:bldP spid="117" grpId="1" animBg="1"/>
      <p:bldP spid="116" grpId="0" animBg="1"/>
      <p:bldP spid="116" grpId="1" animBg="1"/>
      <p:bldP spid="114" grpId="0" animBg="1"/>
      <p:bldP spid="114" grpId="1" animBg="1"/>
      <p:bldP spid="112" grpId="0" animBg="1"/>
      <p:bldP spid="112" grpId="1" animBg="1"/>
      <p:bldP spid="111" grpId="0" animBg="1"/>
      <p:bldP spid="111" grpId="1" animBg="1"/>
      <p:bldP spid="107" grpId="0" animBg="1"/>
      <p:bldP spid="107" grpId="1" animBg="1"/>
      <p:bldP spid="110" grpId="0" animBg="1"/>
      <p:bldP spid="110" grpId="1" animBg="1"/>
      <p:bldP spid="6" grpId="0" animBg="1"/>
      <p:bldP spid="6" grpId="1" animBg="1"/>
      <p:bldP spid="2" grpId="0" build="allAtOnce"/>
      <p:bldP spid="9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1" grpId="2" animBg="1"/>
      <p:bldP spid="62" grpId="0" animBg="1"/>
      <p:bldP spid="63" grpId="0" animBg="1"/>
      <p:bldP spid="64" grpId="0" animBg="1"/>
      <p:bldP spid="65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89" grpId="0" build="p"/>
      <p:bldP spid="90" grpId="0"/>
      <p:bldP spid="91" grpId="0"/>
      <p:bldP spid="92" grpId="0"/>
      <p:bldP spid="94" grpId="0"/>
      <p:bldP spid="95" grpId="0"/>
      <p:bldP spid="96" grpId="0"/>
      <p:bldP spid="98" grpId="0"/>
      <p:bldP spid="99" grpId="0"/>
      <p:bldP spid="100" grpId="0"/>
      <p:bldP spid="102" grpId="0"/>
      <p:bldP spid="108" grpId="0"/>
      <p:bldP spid="109" grpId="0"/>
      <p:bldP spid="106" grpId="0"/>
      <p:bldP spid="3" grpId="0"/>
      <p:bldP spid="3" grpId="1"/>
      <p:bldP spid="113" grpId="0"/>
      <p:bldP spid="115" grpId="0" animBg="1"/>
      <p:bldP spid="115" grpId="1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83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exagon 20"/>
          <p:cNvSpPr/>
          <p:nvPr/>
        </p:nvSpPr>
        <p:spPr>
          <a:xfrm>
            <a:off x="662813" y="1145472"/>
            <a:ext cx="2077974" cy="1636510"/>
          </a:xfrm>
          <a:prstGeom prst="hexagon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60746" y="2829607"/>
            <a:ext cx="2077974" cy="1636510"/>
          </a:xfrm>
          <a:prstGeom prst="hexagon">
            <a:avLst/>
          </a:prstGeom>
          <a:solidFill>
            <a:schemeClr val="bg2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704" y="971550"/>
            <a:ext cx="7954023" cy="367665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507577" y="249174"/>
            <a:ext cx="85308" cy="4572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8137" y="4657147"/>
            <a:ext cx="8186581" cy="200603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  <a:latin typeface="BadaBoom BB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white">
          <a:xfrm>
            <a:off x="8559645" y="251206"/>
            <a:ext cx="115073" cy="4593844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2125" y="819150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691637" y="299520"/>
            <a:ext cx="7771394" cy="66778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7"/>
          <p:cNvSpPr>
            <a:spLocks noGrp="1"/>
          </p:cNvSpPr>
          <p:nvPr>
            <p:ph type="ctrTitle" idx="4294967295"/>
          </p:nvPr>
        </p:nvSpPr>
        <p:spPr>
          <a:xfrm>
            <a:off x="1702051" y="339125"/>
            <a:ext cx="5536950" cy="609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sz="3200" b="1" dirty="0" smtClean="0">
                <a:solidFill>
                  <a:srgbClr val="002060"/>
                </a:solidFill>
                <a:latin typeface="Bookman Old Style" pitchFamily="18" charset="0"/>
              </a:rPr>
              <a:t> PROBABILITY</a:t>
            </a:r>
          </a:p>
        </p:txBody>
      </p:sp>
      <p:pic>
        <p:nvPicPr>
          <p:cNvPr id="133122" name="Picture 2" descr="D:\DESKTOP\Teachers Personal Folder\shashikant\images\cards2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7" y="3078198"/>
            <a:ext cx="1854183" cy="129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exagon 1"/>
          <p:cNvSpPr/>
          <p:nvPr/>
        </p:nvSpPr>
        <p:spPr>
          <a:xfrm>
            <a:off x="2372833" y="1991385"/>
            <a:ext cx="2157892" cy="1639197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33" y="1986954"/>
            <a:ext cx="903767" cy="1621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66" y="1373816"/>
            <a:ext cx="1369448" cy="1119379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4827110" y="1574269"/>
            <a:ext cx="2602410" cy="783167"/>
          </a:xfrm>
          <a:prstGeom prst="wedgeRoundRectCallout">
            <a:avLst>
              <a:gd name="adj1" fmla="val -38293"/>
              <a:gd name="adj2" fmla="val -96173"/>
              <a:gd name="adj3" fmla="val 16667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Probability word comes from the word Probably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2427734"/>
            <a:ext cx="396935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We use the word probability only </a:t>
            </a:r>
          </a:p>
          <a:p>
            <a:r>
              <a:rPr lang="en-US" dirty="0" smtClean="0">
                <a:latin typeface="Bookman Old Style" pitchFamily="18" charset="0"/>
              </a:rPr>
              <a:t>when we are not sure 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192" y="3138522"/>
            <a:ext cx="10759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For </a:t>
            </a:r>
            <a:r>
              <a:rPr lang="en-US" dirty="0" err="1" smtClean="0">
                <a:latin typeface="Bookman Old Style" pitchFamily="18" charset="0"/>
              </a:rPr>
              <a:t>Eg</a:t>
            </a:r>
            <a:r>
              <a:rPr lang="en-US" dirty="0" smtClean="0">
                <a:latin typeface="Bookman Old Style" pitchFamily="18" charset="0"/>
              </a:rPr>
              <a:t>: 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008" y="3581603"/>
            <a:ext cx="378821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If it is rainy season we may say </a:t>
            </a:r>
          </a:p>
          <a:p>
            <a:r>
              <a:rPr lang="en-US" dirty="0" smtClean="0">
                <a:latin typeface="Bookman Old Style" pitchFamily="18" charset="0"/>
              </a:rPr>
              <a:t>probably it may rain today 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4008" y="4218642"/>
            <a:ext cx="34515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But we are not sure about it.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8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7" grpId="0"/>
      <p:bldP spid="2" grpId="0" animBg="1"/>
      <p:bldP spid="20" grpId="0" animBg="1"/>
      <p:bldP spid="20" grpId="1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290" y="274237"/>
            <a:ext cx="8147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  	                   </a:t>
            </a:r>
            <a:r>
              <a:rPr lang="en-US" sz="1600" b="1" dirty="0" smtClean="0"/>
              <a:t>: It is an experiment in which all the possible results</a:t>
            </a:r>
          </a:p>
          <a:p>
            <a:r>
              <a:rPr lang="en-US" sz="1600" b="1" dirty="0" smtClean="0"/>
              <a:t>are known in advance but they cannot be predicted with certainty.</a:t>
            </a:r>
            <a:endParaRPr lang="en-IN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61489"/>
            <a:ext cx="346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- The result of a random experiment.</a:t>
            </a:r>
            <a:endParaRPr lang="en-IN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3290" y="774379"/>
            <a:ext cx="2279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For </a:t>
            </a:r>
            <a:r>
              <a:rPr lang="en-US" sz="1600" b="1" dirty="0" err="1" smtClean="0">
                <a:solidFill>
                  <a:srgbClr val="FF0000"/>
                </a:solidFill>
              </a:rPr>
              <a:t>eg</a:t>
            </a:r>
            <a:r>
              <a:rPr lang="en-US" sz="1600" b="1" dirty="0" smtClean="0">
                <a:solidFill>
                  <a:srgbClr val="FF0000"/>
                </a:solidFill>
              </a:rPr>
              <a:t> :  </a:t>
            </a:r>
            <a:r>
              <a:rPr lang="en-US" sz="1600" b="1" dirty="0" smtClean="0"/>
              <a:t>Rolling of a Die</a:t>
            </a:r>
            <a:endParaRPr lang="en-IN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079179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1, 2, 3, 4, 5, 6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962004" y="178579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1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70157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{</a:t>
            </a:r>
            <a:endParaRPr lang="en-IN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28323" y="1764979"/>
            <a:ext cx="32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}</a:t>
            </a:r>
            <a:endParaRPr lang="en-IN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56390" y="127388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28822" y="1085327"/>
            <a:ext cx="198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Possible Results</a:t>
            </a:r>
            <a:endParaRPr lang="en-IN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9911" y="1964705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1790995"/>
            <a:ext cx="64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Set</a:t>
            </a:r>
            <a:endParaRPr lang="en-IN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11274" y="1447479"/>
            <a:ext cx="10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 Outcome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290" y="268579"/>
            <a:ext cx="197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Random Experiment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79456" y="1790737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2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1393770" y="178563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3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1608084" y="178563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4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1856270" y="178563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5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060776" y="178563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6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1091151" y="1824275"/>
            <a:ext cx="237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,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1338989" y="1823538"/>
            <a:ext cx="237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,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1535795" y="1836417"/>
            <a:ext cx="237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,</a:t>
            </a:r>
            <a:endParaRPr lang="en-IN" sz="1600" dirty="0"/>
          </a:p>
        </p:txBody>
      </p:sp>
      <p:sp>
        <p:nvSpPr>
          <p:cNvPr id="24" name="Rectangle 23"/>
          <p:cNvSpPr/>
          <p:nvPr/>
        </p:nvSpPr>
        <p:spPr>
          <a:xfrm>
            <a:off x="1766894" y="1836417"/>
            <a:ext cx="237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,</a:t>
            </a:r>
            <a:endParaRPr lang="en-IN" sz="1600" dirty="0"/>
          </a:p>
        </p:txBody>
      </p:sp>
      <p:sp>
        <p:nvSpPr>
          <p:cNvPr id="25" name="Rectangle 24"/>
          <p:cNvSpPr/>
          <p:nvPr/>
        </p:nvSpPr>
        <p:spPr>
          <a:xfrm>
            <a:off x="1964423" y="1836417"/>
            <a:ext cx="237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,</a:t>
            </a:r>
            <a:endParaRPr lang="en-IN" sz="16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0561" y="1314218"/>
            <a:ext cx="717839" cy="571732"/>
          </a:xfrm>
          <a:prstGeom prst="snipRoundRect">
            <a:avLst>
              <a:gd name="adj1" fmla="val 50000"/>
              <a:gd name="adj2" fmla="val 33403"/>
            </a:avLst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73"/>
          <a:stretch/>
        </p:blipFill>
        <p:spPr>
          <a:xfrm>
            <a:off x="5419725" y="1420124"/>
            <a:ext cx="2352675" cy="3619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73" r="84699"/>
          <a:stretch/>
        </p:blipFill>
        <p:spPr>
          <a:xfrm>
            <a:off x="5419725" y="1428687"/>
            <a:ext cx="359973" cy="3619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0" t="81373" r="67467"/>
          <a:stretch/>
        </p:blipFill>
        <p:spPr>
          <a:xfrm>
            <a:off x="5822987" y="1418473"/>
            <a:ext cx="362151" cy="3619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7" t="81373" r="50306"/>
          <a:stretch/>
        </p:blipFill>
        <p:spPr>
          <a:xfrm>
            <a:off x="6209149" y="1423688"/>
            <a:ext cx="386481" cy="3619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1373" r="33721"/>
          <a:stretch/>
        </p:blipFill>
        <p:spPr>
          <a:xfrm>
            <a:off x="6603092" y="1425621"/>
            <a:ext cx="382999" cy="3619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9" t="81373" r="16611"/>
          <a:stretch/>
        </p:blipFill>
        <p:spPr>
          <a:xfrm>
            <a:off x="6987493" y="1420124"/>
            <a:ext cx="390790" cy="3619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23" t="81373"/>
          <a:stretch/>
        </p:blipFill>
        <p:spPr>
          <a:xfrm>
            <a:off x="7404473" y="1413817"/>
            <a:ext cx="373537" cy="3619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9552" y="249974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Now let us understand </a:t>
            </a:r>
            <a:r>
              <a:rPr lang="en-IN" b="1" u="sng" dirty="0">
                <a:solidFill>
                  <a:srgbClr val="0070C0"/>
                </a:solidFill>
              </a:rPr>
              <a:t>E</a:t>
            </a:r>
            <a:r>
              <a:rPr lang="en-IN" b="1" u="sng" dirty="0" smtClean="0">
                <a:solidFill>
                  <a:srgbClr val="0070C0"/>
                </a:solidFill>
              </a:rPr>
              <a:t>vent</a:t>
            </a:r>
            <a:r>
              <a:rPr lang="en-IN" dirty="0" smtClean="0"/>
              <a:t> with the help of a 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6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412" y="2427734"/>
            <a:ext cx="64796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In all the questions of Probability, there are three steps: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412" y="2922498"/>
            <a:ext cx="10518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Step 1: 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191" y="2903448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Find total number of trials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12" y="3373596"/>
            <a:ext cx="10518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Step 2: 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4191" y="335454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Find the number of elements favorable  for the event 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412" y="3964942"/>
            <a:ext cx="105189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Step 3: 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4191" y="396494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Probability of any event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55784" y="3980331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944" y="378659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number of elements favorable  for the event </a:t>
            </a:r>
            <a:endParaRPr lang="en-IN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73860" y="4149608"/>
            <a:ext cx="49666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00092" y="4146634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Bookman Old Style" pitchFamily="18" charset="0"/>
              </a:rPr>
              <a:t>Total number of </a:t>
            </a:r>
            <a:r>
              <a:rPr lang="en-IN" dirty="0" smtClean="0">
                <a:solidFill>
                  <a:prstClr val="black"/>
                </a:solidFill>
                <a:latin typeface="Bookman Old Style" pitchFamily="18" charset="0"/>
              </a:rPr>
              <a:t>trails</a:t>
            </a:r>
            <a:endParaRPr lang="en-US" b="1" i="1" dirty="0" smtClean="0">
              <a:solidFill>
                <a:srgbClr val="00B0F0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6151" y="209550"/>
            <a:ext cx="40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- A set of Favourable outcomes.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644" y="539750"/>
            <a:ext cx="686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Something that you wish should happen / should not happen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36" y="907752"/>
            <a:ext cx="471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Bookman Old Style" pitchFamily="18" charset="0"/>
              </a:rPr>
              <a:t>For example: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Snakes and Ladders Video </a:t>
            </a:r>
            <a:endParaRPr lang="en-IN" sz="16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203051"/>
            <a:ext cx="101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Bookman Old Style" pitchFamily="18" charset="0"/>
              </a:rPr>
              <a:t>Event</a:t>
            </a:r>
            <a:endParaRPr lang="en-IN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120359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Getting 2 was unfavourable outcome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907704" y="15636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But getting </a:t>
            </a:r>
            <a:r>
              <a:rPr lang="en-IN" dirty="0"/>
              <a:t>3</a:t>
            </a:r>
            <a:r>
              <a:rPr lang="en-IN" dirty="0" smtClean="0"/>
              <a:t> was favourable outcome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0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3797250" y="361790"/>
            <a:ext cx="2058002" cy="217662"/>
          </a:xfrm>
          <a:prstGeom prst="roundRect">
            <a:avLst>
              <a:gd name="adj" fmla="val 19342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393796" y="373412"/>
            <a:ext cx="680335" cy="197875"/>
          </a:xfrm>
          <a:prstGeom prst="roundRect">
            <a:avLst>
              <a:gd name="adj" fmla="val 19342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0314" y="4083918"/>
            <a:ext cx="4949419" cy="72176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39689" y="4122164"/>
            <a:ext cx="4420353" cy="752132"/>
            <a:chOff x="1066801" y="3423558"/>
            <a:chExt cx="4420353" cy="752132"/>
          </a:xfrm>
        </p:grpSpPr>
        <p:sp>
          <p:nvSpPr>
            <p:cNvPr id="53" name="Rectangle 52"/>
            <p:cNvSpPr/>
            <p:nvPr/>
          </p:nvSpPr>
          <p:spPr>
            <a:xfrm>
              <a:off x="1066801" y="3423558"/>
              <a:ext cx="44203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0000FF"/>
                  </a:solidFill>
                </a:rPr>
                <a:t>The probability that a batswoman </a:t>
              </a:r>
              <a:r>
                <a:rPr lang="en-IN" sz="1600" dirty="0" smtClean="0">
                  <a:solidFill>
                    <a:srgbClr val="0000FF"/>
                  </a:solidFill>
                </a:rPr>
                <a:t>did not hit </a:t>
              </a:r>
              <a:r>
                <a:rPr lang="en-IN" sz="1600" dirty="0">
                  <a:solidFill>
                    <a:srgbClr val="0000FF"/>
                  </a:solidFill>
                </a:rPr>
                <a:t>a </a:t>
              </a:r>
              <a:r>
                <a:rPr lang="en-IN" sz="1600" dirty="0" smtClean="0">
                  <a:solidFill>
                    <a:srgbClr val="0000FF"/>
                  </a:solidFill>
                </a:rPr>
                <a:t>boundary is</a:t>
              </a:r>
              <a:endParaRPr lang="en-US" sz="1600" b="1" i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95736" y="3611612"/>
              <a:ext cx="313092" cy="564078"/>
              <a:chOff x="-1014150" y="3203824"/>
              <a:chExt cx="313092" cy="56407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-1010436" y="3203824"/>
                <a:ext cx="3056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 smtClean="0">
                    <a:solidFill>
                      <a:srgbClr val="0000FF"/>
                    </a:solidFill>
                  </a:rPr>
                  <a:t>4</a:t>
                </a:r>
                <a:endParaRPr lang="en-US" sz="1600" b="1" i="1" dirty="0" smtClean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-1014150" y="3478288"/>
                <a:ext cx="31309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-1010436" y="3429348"/>
                <a:ext cx="3056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 smtClean="0">
                    <a:solidFill>
                      <a:srgbClr val="0000FF"/>
                    </a:solidFill>
                  </a:rPr>
                  <a:t>5</a:t>
                </a:r>
                <a:endParaRPr lang="en-US" sz="1600" b="1" i="1" dirty="0" smtClean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38" name="Rounded Rectangle 37"/>
          <p:cNvSpPr/>
          <p:nvPr/>
        </p:nvSpPr>
        <p:spPr>
          <a:xfrm>
            <a:off x="1979712" y="592019"/>
            <a:ext cx="4442347" cy="25415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430" y="298941"/>
            <a:ext cx="8447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     In </a:t>
            </a:r>
            <a:r>
              <a:rPr lang="en-IN" sz="1600" b="1" dirty="0">
                <a:solidFill>
                  <a:srgbClr val="0000FF"/>
                </a:solidFill>
              </a:rPr>
              <a:t>a cricket match, a batswoman hits a boundary 6 times out of </a:t>
            </a:r>
            <a:r>
              <a:rPr lang="en-IN" sz="1600" b="1" dirty="0" smtClean="0">
                <a:solidFill>
                  <a:srgbClr val="0000FF"/>
                </a:solidFill>
              </a:rPr>
              <a:t>30 balls </a:t>
            </a:r>
          </a:p>
          <a:p>
            <a:r>
              <a:rPr lang="en-IN" sz="1600" b="1" dirty="0" smtClean="0">
                <a:solidFill>
                  <a:srgbClr val="0000FF"/>
                </a:solidFill>
              </a:rPr>
              <a:t>          she plays . Find the probability that she did not hit a boundary.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296" y="844015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6318" y="2524944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5338" y="2393608"/>
            <a:ext cx="3727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Number of times not hitting a boundary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300742" y="2695913"/>
            <a:ext cx="33922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95948" y="2669198"/>
            <a:ext cx="3101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Total number of trials (i.e</a:t>
            </a:r>
            <a:r>
              <a:rPr lang="en-IN" sz="1600" dirty="0" smtClean="0">
                <a:solidFill>
                  <a:prstClr val="black"/>
                </a:solidFill>
              </a:rPr>
              <a:t>., balls</a:t>
            </a:r>
            <a:r>
              <a:rPr lang="en-IN" sz="1600" dirty="0">
                <a:solidFill>
                  <a:prstClr val="black"/>
                </a:solidFill>
              </a:rPr>
              <a:t>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6318" y="3133521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19355" y="3032855"/>
            <a:ext cx="457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24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154798" y="3312935"/>
            <a:ext cx="344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19355" y="3251930"/>
            <a:ext cx="457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6318" y="3680355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12371" y="3582130"/>
            <a:ext cx="305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4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17747" y="3856594"/>
            <a:ext cx="3130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15546" y="3807654"/>
            <a:ext cx="305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5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1835696" y="1563638"/>
            <a:ext cx="3235613" cy="82322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do we need to find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202393" y="3349283"/>
            <a:ext cx="241300" cy="1555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417439" y="3303816"/>
            <a:ext cx="231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solidFill>
                  <a:prstClr val="black"/>
                </a:solidFill>
              </a:rPr>
              <a:t>5</a:t>
            </a:r>
            <a:endParaRPr lang="en-US" sz="10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202393" y="3119404"/>
            <a:ext cx="241300" cy="1555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418034" y="3003208"/>
            <a:ext cx="231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solidFill>
                  <a:prstClr val="black"/>
                </a:solidFill>
              </a:rPr>
              <a:t>4</a:t>
            </a:r>
            <a:endParaRPr lang="en-US" sz="10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2051720" y="3435846"/>
            <a:ext cx="3047710" cy="1012924"/>
          </a:xfrm>
          <a:prstGeom prst="wedgeRoundRectCallout">
            <a:avLst>
              <a:gd name="adj1" fmla="val -26642"/>
              <a:gd name="adj2" fmla="val -104572"/>
              <a:gd name="adj3" fmla="val 16667"/>
            </a:avLst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prstClr val="white"/>
                </a:solidFill>
              </a:rPr>
              <a:t>A </a:t>
            </a:r>
            <a:r>
              <a:rPr lang="en-IN" sz="1600" b="1" dirty="0">
                <a:solidFill>
                  <a:prstClr val="white"/>
                </a:solidFill>
              </a:rPr>
              <a:t>batswoman hits a boundary </a:t>
            </a:r>
            <a:endParaRPr lang="en-IN" sz="1600" b="1" dirty="0" smtClean="0">
              <a:solidFill>
                <a:prstClr val="white"/>
              </a:solidFill>
            </a:endParaRPr>
          </a:p>
          <a:p>
            <a:r>
              <a:rPr lang="en-IN" sz="1600" b="1" dirty="0" smtClean="0">
                <a:solidFill>
                  <a:prstClr val="white"/>
                </a:solidFill>
              </a:rPr>
              <a:t>6 </a:t>
            </a:r>
            <a:r>
              <a:rPr lang="en-IN" sz="1600" b="1" dirty="0">
                <a:solidFill>
                  <a:prstClr val="white"/>
                </a:solidFill>
              </a:rPr>
              <a:t>times out of 30 balls she plays</a:t>
            </a:r>
            <a:endParaRPr lang="en-US" sz="1600" b="1" i="1" dirty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6032417" y="1977399"/>
            <a:ext cx="2387546" cy="656598"/>
          </a:xfrm>
          <a:prstGeom prst="wedgeRoundRectCallout">
            <a:avLst>
              <a:gd name="adj1" fmla="val -13078"/>
              <a:gd name="adj2" fmla="val -261243"/>
              <a:gd name="adj3" fmla="val 16667"/>
            </a:avLst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</a:rPr>
              <a:t>Step 1: find the total number of trials</a:t>
            </a:r>
            <a:endParaRPr lang="en-US" sz="1600" b="1" i="1" dirty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5985048" y="3168705"/>
            <a:ext cx="2626301" cy="722258"/>
          </a:xfrm>
          <a:prstGeom prst="wedgeRoundRectCallout">
            <a:avLst>
              <a:gd name="adj1" fmla="val -26642"/>
              <a:gd name="adj2" fmla="val -104572"/>
              <a:gd name="adj3" fmla="val 16667"/>
            </a:avLst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</a:rPr>
              <a:t>In this sum the total number of trials is the number of balls she played</a:t>
            </a:r>
            <a:endParaRPr lang="en-US" sz="1600" b="1" i="1" dirty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8979" y="1133431"/>
            <a:ext cx="308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No. of balls she played = 30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408984" y="1584529"/>
            <a:ext cx="3177824" cy="794484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prstClr val="white"/>
                </a:solidFill>
              </a:rPr>
              <a:t>Step 2: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Find the number of elements favorable  for the event 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436096" y="2715766"/>
            <a:ext cx="3177824" cy="794484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white"/>
                </a:solidFill>
              </a:rPr>
              <a:t>In this sum, the event is she did not hit a boundary</a:t>
            </a:r>
            <a:endParaRPr lang="en-IN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78979" y="1438231"/>
            <a:ext cx="308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Since, she hit  boundary 6 times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8978" y="1702891"/>
            <a:ext cx="4141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Number of times she did not hit a boundary = 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04048" y="1702891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30 – 6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80584" y="1702891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 24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3939902"/>
            <a:ext cx="8753354" cy="731359"/>
            <a:chOff x="3434154" y="3073819"/>
            <a:chExt cx="8753354" cy="731359"/>
          </a:xfrm>
        </p:grpSpPr>
        <p:sp>
          <p:nvSpPr>
            <p:cNvPr id="80" name="Rounded Rectangle 79"/>
            <p:cNvSpPr/>
            <p:nvPr/>
          </p:nvSpPr>
          <p:spPr>
            <a:xfrm>
              <a:off x="3434154" y="3073819"/>
              <a:ext cx="7568945" cy="722258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b="1" dirty="0" smtClean="0">
                  <a:solidFill>
                    <a:prstClr val="white"/>
                  </a:solidFill>
                  <a:latin typeface="Bookman Old Style" pitchFamily="18" charset="0"/>
                </a:rPr>
                <a:t>Step 3:</a:t>
              </a:r>
              <a:endParaRPr lang="en-IN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14978" y="3075806"/>
              <a:ext cx="7772530" cy="729372"/>
              <a:chOff x="4342970" y="3075806"/>
              <a:chExt cx="7772530" cy="7293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4342970" y="3145827"/>
                <a:ext cx="13676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solidFill>
                      <a:prstClr val="white"/>
                    </a:solidFill>
                    <a:latin typeface="Bookman Old Style" pitchFamily="18" charset="0"/>
                  </a:rPr>
                  <a:t>Prob</a:t>
                </a:r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of </a:t>
                </a:r>
              </a:p>
              <a:p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any event</a:t>
                </a:r>
                <a:endParaRPr lang="en-IN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782660" y="3269543"/>
                <a:ext cx="312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=</a:t>
                </a:r>
                <a:endParaRPr lang="en-US" sz="1600" b="1" i="1" dirty="0" smtClean="0">
                  <a:solidFill>
                    <a:prstClr val="white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994820" y="3075806"/>
                <a:ext cx="61206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No. </a:t>
                </a:r>
                <a:r>
                  <a:rPr lang="en-US" b="1" dirty="0">
                    <a:solidFill>
                      <a:prstClr val="white"/>
                    </a:solidFill>
                    <a:latin typeface="Bookman Old Style" pitchFamily="18" charset="0"/>
                  </a:rPr>
                  <a:t>of elements favorable  for the event </a:t>
                </a:r>
                <a:endParaRPr lang="en-IN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070692" y="3438820"/>
                <a:ext cx="496661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6968" y="3435846"/>
                <a:ext cx="34563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solidFill>
                      <a:prstClr val="white"/>
                    </a:solidFill>
                    <a:latin typeface="Bookman Old Style" pitchFamily="18" charset="0"/>
                  </a:rPr>
                  <a:t>Total number of </a:t>
                </a:r>
                <a:r>
                  <a:rPr lang="en-IN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trails</a:t>
                </a:r>
                <a:endParaRPr lang="en-US" b="1" i="1" dirty="0" smtClean="0">
                  <a:solidFill>
                    <a:prstClr val="white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86" name="Rectangle 85"/>
          <p:cNvSpPr/>
          <p:nvPr/>
        </p:nvSpPr>
        <p:spPr>
          <a:xfrm>
            <a:off x="1082958" y="1995686"/>
            <a:ext cx="3727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 smtClean="0">
                <a:solidFill>
                  <a:prstClr val="black"/>
                </a:solidFill>
              </a:rPr>
              <a:t>Probablity</a:t>
            </a:r>
            <a:r>
              <a:rPr lang="en-IN" sz="1600" dirty="0" smtClean="0">
                <a:solidFill>
                  <a:prstClr val="black"/>
                </a:solidFill>
              </a:rPr>
              <a:t> of not hitting a boundary  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4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6" grpId="0" animBg="1"/>
      <p:bldP spid="66" grpId="1" animBg="1"/>
      <p:bldP spid="14" grpId="0" animBg="1"/>
      <p:bldP spid="38" grpId="0" animBg="1"/>
      <p:bldP spid="38" grpId="1" animBg="1"/>
      <p:bldP spid="38" grpId="2" animBg="1"/>
      <p:bldP spid="5" grpId="0" build="allAtOnce"/>
      <p:bldP spid="8" grpId="0"/>
      <p:bldP spid="24" grpId="0"/>
      <p:bldP spid="25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7" grpId="0" animBg="1"/>
      <p:bldP spid="37" grpId="1" animBg="1"/>
      <p:bldP spid="44" grpId="0"/>
      <p:bldP spid="46" grpId="0"/>
      <p:bldP spid="39" grpId="0" animBg="1"/>
      <p:bldP spid="39" grpId="1" animBg="1"/>
      <p:bldP spid="60" grpId="0" animBg="1"/>
      <p:bldP spid="60" grpId="1" animBg="1"/>
      <p:bldP spid="61" grpId="0" animBg="1"/>
      <p:bldP spid="61" grpId="1" animBg="1"/>
      <p:bldP spid="63" grpId="0"/>
      <p:bldP spid="74" grpId="0" animBg="1"/>
      <p:bldP spid="74" grpId="1" animBg="1"/>
      <p:bldP spid="75" grpId="0" animBg="1"/>
      <p:bldP spid="75" grpId="1" animBg="1"/>
      <p:bldP spid="76" grpId="0"/>
      <p:bldP spid="77" grpId="0"/>
      <p:bldP spid="78" grpId="0"/>
      <p:bldP spid="79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08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0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508104" y="1041323"/>
            <a:ext cx="243245" cy="217662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36828" y="4086392"/>
            <a:ext cx="378419" cy="4437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54016" y="3265716"/>
            <a:ext cx="2099109" cy="263371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266615" y="2965402"/>
            <a:ext cx="2793914" cy="263371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267494"/>
            <a:ext cx="819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1500 families with 2 children were selected randomly, and the following data </a:t>
            </a:r>
            <a:endParaRPr lang="en-IN" sz="1600" b="1" dirty="0" smtClean="0">
              <a:solidFill>
                <a:srgbClr val="0000FF"/>
              </a:solidFill>
            </a:endParaRP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 were recorded</a:t>
            </a:r>
            <a:r>
              <a:rPr lang="en-IN" sz="1600" b="1" dirty="0">
                <a:solidFill>
                  <a:srgbClr val="0000FF"/>
                </a:solidFill>
              </a:rPr>
              <a:t>: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016" y="2440428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37952"/>
              </p:ext>
            </p:extLst>
          </p:nvPr>
        </p:nvGraphicFramePr>
        <p:xfrm>
          <a:off x="1066800" y="963831"/>
          <a:ext cx="609599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66800" y="977702"/>
            <a:ext cx="2545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of girls in a family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6325" y="1344831"/>
            <a:ext cx="1912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of families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26957" y="1344831"/>
            <a:ext cx="494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814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0200" y="1344831"/>
            <a:ext cx="5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211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2500" y="1711127"/>
            <a:ext cx="5563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Compute the probability of a family, chosen at random, having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2975" y="1973481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(i) 2 girls</a:t>
            </a:r>
            <a:endParaRPr lang="en-US" sz="1600" b="1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73646" y="1973481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(ii) 1 girl</a:t>
            </a:r>
            <a:endParaRPr lang="en-US" sz="1600" b="1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1973481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(iii) No girl</a:t>
            </a:r>
            <a:endParaRPr lang="en-US" sz="1600" b="1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1600" y="2202081"/>
            <a:ext cx="4793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Also check whether the sum of these probabilities is 1.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1601" y="2440428"/>
            <a:ext cx="4067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66"/>
                </a:solidFill>
              </a:rPr>
              <a:t>Let </a:t>
            </a:r>
            <a:r>
              <a:rPr lang="en-IN" sz="1600" dirty="0" smtClean="0">
                <a:solidFill>
                  <a:srgbClr val="FF0066"/>
                </a:solidFill>
              </a:rPr>
              <a:t>A be </a:t>
            </a:r>
            <a:r>
              <a:rPr lang="en-IN" sz="1600" dirty="0">
                <a:solidFill>
                  <a:srgbClr val="FF0066"/>
                </a:solidFill>
              </a:rPr>
              <a:t>the event of </a:t>
            </a:r>
            <a:r>
              <a:rPr lang="en-IN" sz="1600" dirty="0" smtClean="0">
                <a:solidFill>
                  <a:srgbClr val="FF0066"/>
                </a:solidFill>
              </a:rPr>
              <a:t>family having</a:t>
            </a:r>
            <a:endParaRPr lang="en-US" sz="1600" b="1" i="1" dirty="0" smtClean="0">
              <a:solidFill>
                <a:srgbClr val="FF0066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2724954"/>
            <a:ext cx="38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(i)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0914" y="2724954"/>
            <a:ext cx="38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sz="1600" b="1" i="1" dirty="0" smtClean="0">
              <a:solidFill>
                <a:srgbClr val="00B0F0"/>
              </a:solidFill>
              <a:latin typeface="Symbol" pitchFamily="18" charset="2"/>
              <a:ea typeface="Cambria Math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56867" y="2724954"/>
            <a:ext cx="624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P(A)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89760" y="2724954"/>
            <a:ext cx="32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0900" y="2718651"/>
            <a:ext cx="3155679" cy="35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Probability of a family having 2 girls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89760" y="3018736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09800" y="2945031"/>
            <a:ext cx="2938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Number of </a:t>
            </a:r>
            <a:r>
              <a:rPr lang="en-IN" sz="1600" dirty="0" smtClean="0">
                <a:solidFill>
                  <a:prstClr val="black"/>
                </a:solidFill>
              </a:rPr>
              <a:t>families </a:t>
            </a:r>
            <a:r>
              <a:rPr lang="en-IN" sz="1600" dirty="0">
                <a:solidFill>
                  <a:prstClr val="black"/>
                </a:solidFill>
              </a:rPr>
              <a:t>having 2 girls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235832" y="3247336"/>
            <a:ext cx="2803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84120" y="3220621"/>
            <a:ext cx="231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Total number of families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74520" y="3574361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2380" y="3514375"/>
            <a:ext cx="506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475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187395" y="3802961"/>
            <a:ext cx="5546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1776" y="3736241"/>
            <a:ext cx="609448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74520" y="4119017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17907" y="4023896"/>
            <a:ext cx="416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19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253837" y="4301535"/>
            <a:ext cx="344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17907" y="4249420"/>
            <a:ext cx="416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60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8" name="Cloud 47"/>
          <p:cNvSpPr/>
          <p:nvPr/>
        </p:nvSpPr>
        <p:spPr>
          <a:xfrm>
            <a:off x="4408762" y="2987746"/>
            <a:ext cx="4057012" cy="132580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first calculate probability of a family having 2 girls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23534" y="1014644"/>
            <a:ext cx="430925" cy="621016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9020" y="1344831"/>
            <a:ext cx="563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475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702143" y="1038148"/>
            <a:ext cx="243245" cy="217662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6875" y="977702"/>
            <a:ext cx="344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2515" y="977702"/>
            <a:ext cx="344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4745" y="977702"/>
            <a:ext cx="344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28841" y="977131"/>
            <a:ext cx="587043" cy="68311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6981" y="977702"/>
            <a:ext cx="593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Total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24600" y="1344831"/>
            <a:ext cx="595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276475" y="3616544"/>
            <a:ext cx="352426" cy="1381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255049" y="3859431"/>
            <a:ext cx="452432" cy="12620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684144" y="3508435"/>
            <a:ext cx="370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95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15247" y="3809499"/>
            <a:ext cx="508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300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90247" y="2457527"/>
            <a:ext cx="676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FF0066"/>
                </a:solidFill>
              </a:rPr>
              <a:t>2</a:t>
            </a:r>
            <a:r>
              <a:rPr lang="en-IN" sz="1600" dirty="0" smtClean="0">
                <a:solidFill>
                  <a:srgbClr val="FF0066"/>
                </a:solidFill>
              </a:rPr>
              <a:t> girls</a:t>
            </a:r>
            <a:endParaRPr lang="en-IN" sz="1600" dirty="0">
              <a:solidFill>
                <a:srgbClr val="FF0066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2760797" y="3608606"/>
            <a:ext cx="204653" cy="1220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702202" y="3903881"/>
            <a:ext cx="282298" cy="1200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928516" y="3515148"/>
            <a:ext cx="370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19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28516" y="3816212"/>
            <a:ext cx="382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prstClr val="black"/>
                </a:solidFill>
              </a:rPr>
              <a:t>60</a:t>
            </a:r>
            <a:endParaRPr lang="en-US" sz="14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Cloud 69"/>
          <p:cNvSpPr/>
          <p:nvPr/>
        </p:nvSpPr>
        <p:spPr>
          <a:xfrm>
            <a:off x="3722843" y="3188013"/>
            <a:ext cx="4057012" cy="132580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Divided both the no by 5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68" grpId="0" animBg="1"/>
      <p:bldP spid="60" grpId="0" animBg="1"/>
      <p:bldP spid="60" grpId="1" animBg="1"/>
      <p:bldP spid="57" grpId="0" animBg="1"/>
      <p:bldP spid="57" grpId="1" animBg="1"/>
      <p:bldP spid="2" grpId="0" build="allAtOnce"/>
      <p:bldP spid="4" grpId="0"/>
      <p:bldP spid="8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5" grpId="0"/>
      <p:bldP spid="36" grpId="0"/>
      <p:bldP spid="37" grpId="0"/>
      <p:bldP spid="39" grpId="0"/>
      <p:bldP spid="48" grpId="0" animBg="1"/>
      <p:bldP spid="48" grpId="1" animBg="1"/>
      <p:bldP spid="42" grpId="0" animBg="1"/>
      <p:bldP spid="42" grpId="1" animBg="1"/>
      <p:bldP spid="13" grpId="0"/>
      <p:bldP spid="51" grpId="0" animBg="1"/>
      <p:bldP spid="51" grpId="1" animBg="1"/>
      <p:bldP spid="11" grpId="0"/>
      <p:bldP spid="10" grpId="0"/>
      <p:bldP spid="9" grpId="0"/>
      <p:bldP spid="58" grpId="0" animBg="1"/>
      <p:bldP spid="58" grpId="1" animBg="1"/>
      <p:bldP spid="43" grpId="0"/>
      <p:bldP spid="44" grpId="0"/>
      <p:bldP spid="66" grpId="0"/>
      <p:bldP spid="67" grpId="0"/>
      <p:bldP spid="69" grpId="0"/>
      <p:bldP spid="64" grpId="0"/>
      <p:bldP spid="65" grpId="0"/>
      <p:bldP spid="70" grpId="0" animBg="1"/>
      <p:bldP spid="7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2051720" y="2233482"/>
            <a:ext cx="952252" cy="25611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32919" y="4277962"/>
            <a:ext cx="396058" cy="435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345070" y="3631767"/>
            <a:ext cx="2082264" cy="243682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993" y="3008145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(</a:t>
            </a:r>
            <a:r>
              <a:rPr lang="en-IN" sz="1600" dirty="0" smtClean="0">
                <a:solidFill>
                  <a:prstClr val="black"/>
                </a:solidFill>
              </a:rPr>
              <a:t>ii)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5833" y="3008145"/>
            <a:ext cx="380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Symbol" pitchFamily="18" charset="2"/>
              </a:rPr>
              <a:t></a:t>
            </a:r>
            <a:endParaRPr lang="en-US" sz="1600" b="1" i="1" dirty="0" smtClean="0">
              <a:solidFill>
                <a:srgbClr val="00B0F0"/>
              </a:solidFill>
              <a:latin typeface="Symbol" pitchFamily="18" charset="2"/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0030" y="3008145"/>
            <a:ext cx="624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P(B)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0066" y="3008145"/>
            <a:ext cx="320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4063" y="3012584"/>
            <a:ext cx="3155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Probability of a family having 1 girl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3885" y="3432954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50582" y="3608835"/>
            <a:ext cx="2803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97283" y="3582120"/>
            <a:ext cx="231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Total number of families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3885" y="3889380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7825" y="3773255"/>
            <a:ext cx="503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814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00558" y="4059685"/>
            <a:ext cx="5546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84939" y="3992965"/>
            <a:ext cx="609448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3885" y="4321428"/>
            <a:ext cx="31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5774" y="4219223"/>
            <a:ext cx="503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407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2983" y="4496862"/>
            <a:ext cx="344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88949" y="4434051"/>
            <a:ext cx="503676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750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68795"/>
              </p:ext>
            </p:extLst>
          </p:nvPr>
        </p:nvGraphicFramePr>
        <p:xfrm>
          <a:off x="822566" y="1157615"/>
          <a:ext cx="6095999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822566" y="1171486"/>
            <a:ext cx="2545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of girls in a family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2091" y="1538615"/>
            <a:ext cx="1912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Number of families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4786" y="1538615"/>
            <a:ext cx="563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475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65966" y="1538615"/>
            <a:ext cx="5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211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7544" y="278380"/>
            <a:ext cx="819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>
                <a:solidFill>
                  <a:srgbClr val="0000FF"/>
                </a:solidFill>
              </a:rPr>
              <a:t>1500 families with 2 children were selected randomly, and the following data </a:t>
            </a:r>
            <a:endParaRPr lang="en-IN" sz="1600" b="1" dirty="0" smtClean="0">
              <a:solidFill>
                <a:srgbClr val="0000FF"/>
              </a:solidFill>
            </a:endParaRPr>
          </a:p>
          <a:p>
            <a:r>
              <a:rPr lang="en-IN" sz="1600" b="1" dirty="0">
                <a:solidFill>
                  <a:srgbClr val="0000FF"/>
                </a:solidFill>
              </a:rPr>
              <a:t> </a:t>
            </a:r>
            <a:r>
              <a:rPr lang="en-IN" sz="1600" b="1" dirty="0" smtClean="0">
                <a:solidFill>
                  <a:srgbClr val="0000FF"/>
                </a:solidFill>
              </a:rPr>
              <a:t>    were recorded</a:t>
            </a:r>
            <a:r>
              <a:rPr lang="en-IN" sz="1600" b="1" dirty="0">
                <a:solidFill>
                  <a:srgbClr val="0000FF"/>
                </a:solidFill>
              </a:rPr>
              <a:t>: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52500" y="1913538"/>
            <a:ext cx="5563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Compute the probability of a family, chosen at random, having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42975" y="2175892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(i) 2 girls</a:t>
            </a:r>
            <a:endParaRPr lang="en-US" sz="1600" b="1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973646" y="2175892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(ii) 1 girl</a:t>
            </a:r>
            <a:endParaRPr lang="en-US" sz="1600" b="1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48000" y="2175892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(iii) No girl</a:t>
            </a:r>
            <a:endParaRPr lang="en-US" sz="1600" b="1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1600" y="2404492"/>
            <a:ext cx="4793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FF"/>
                </a:solidFill>
              </a:rPr>
              <a:t>Also check whether the sum of these probabilities is 1.</a:t>
            </a:r>
            <a:endParaRPr lang="en-US" sz="1600" b="1" i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2016" y="2706783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71601" y="2706783"/>
            <a:ext cx="4049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66"/>
                </a:solidFill>
              </a:rPr>
              <a:t>Let </a:t>
            </a:r>
            <a:r>
              <a:rPr lang="en-IN" sz="1600" dirty="0" smtClean="0">
                <a:solidFill>
                  <a:srgbClr val="FF0066"/>
                </a:solidFill>
              </a:rPr>
              <a:t>B be the event of  family having</a:t>
            </a:r>
            <a:endParaRPr lang="en-US" sz="1600" b="1" i="1" dirty="0" smtClean="0">
              <a:solidFill>
                <a:srgbClr val="FF0066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975362" y="2715766"/>
            <a:ext cx="596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FF0066"/>
                </a:solidFill>
              </a:rPr>
              <a:t>1 girl</a:t>
            </a:r>
            <a:endParaRPr lang="en-US" sz="1600" b="1" i="1" dirty="0">
              <a:solidFill>
                <a:srgbClr val="FF0066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092991" y="1177836"/>
            <a:ext cx="587043" cy="683118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82747" y="1171486"/>
            <a:ext cx="593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Total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80366" y="1538615"/>
            <a:ext cx="595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1500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299981" y="1207518"/>
            <a:ext cx="441054" cy="644082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82723" y="1538615"/>
            <a:ext cx="494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814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48281" y="1171486"/>
            <a:ext cx="344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32641" y="1171486"/>
            <a:ext cx="344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0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30511" y="1171486"/>
            <a:ext cx="344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096526" y="3337941"/>
            <a:ext cx="2716886" cy="25611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1720" y="3306530"/>
            <a:ext cx="28165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</a:rPr>
              <a:t>Number of families having 1 girl</a:t>
            </a:r>
            <a:endParaRPr lang="en-US" sz="16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2114551" y="3899917"/>
            <a:ext cx="330199" cy="952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063750" y="4115326"/>
            <a:ext cx="459749" cy="1211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844044" y="3681204"/>
            <a:ext cx="381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solidFill>
                  <a:prstClr val="black"/>
                </a:solidFill>
              </a:rPr>
              <a:t>407</a:t>
            </a:r>
            <a:endParaRPr lang="en-US" sz="10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771811" y="4120694"/>
            <a:ext cx="314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 smtClean="0">
                <a:solidFill>
                  <a:prstClr val="black"/>
                </a:solidFill>
              </a:rPr>
              <a:t>60</a:t>
            </a:r>
            <a:endParaRPr lang="en-US" sz="1000" b="1" i="1" dirty="0" smtClean="0">
              <a:solidFill>
                <a:srgbClr val="00B0F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6" name="Cloud 105"/>
          <p:cNvSpPr/>
          <p:nvPr/>
        </p:nvSpPr>
        <p:spPr>
          <a:xfrm>
            <a:off x="4460051" y="3377284"/>
            <a:ext cx="3856365" cy="132580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calculate probability of a family having 1 girl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105" grpId="0" animBg="1"/>
      <p:bldP spid="99" grpId="0" animBg="1"/>
      <p:bldP spid="99" grpId="1" animBg="1"/>
      <p:bldP spid="2" grpId="0"/>
      <p:bldP spid="3" grpId="0"/>
      <p:bldP spid="4" grpId="0"/>
      <p:bldP spid="5" grpId="0"/>
      <p:bldP spid="6" grpId="0"/>
      <p:bldP spid="7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67" grpId="0"/>
      <p:bldP spid="74" grpId="0"/>
      <p:bldP spid="75" grpId="0"/>
      <p:bldP spid="77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 animBg="1"/>
      <p:bldP spid="90" grpId="1" animBg="1"/>
      <p:bldP spid="78" grpId="0"/>
      <p:bldP spid="79" grpId="0"/>
      <p:bldP spid="91" grpId="0" animBg="1"/>
      <p:bldP spid="91" grpId="1" animBg="1"/>
      <p:bldP spid="76" grpId="0"/>
      <p:bldP spid="72" grpId="0"/>
      <p:bldP spid="73" grpId="0"/>
      <p:bldP spid="68" grpId="0"/>
      <p:bldP spid="98" grpId="0" animBg="1"/>
      <p:bldP spid="98" grpId="1" animBg="1"/>
      <p:bldP spid="8" grpId="0"/>
      <p:bldP spid="102" grpId="0"/>
      <p:bldP spid="103" grpId="0"/>
      <p:bldP spid="106" grpId="0" animBg="1"/>
      <p:bldP spid="106" grpId="1" animBg="1"/>
    </p:bldLst>
  </p:timing>
</p:sld>
</file>

<file path=ppt/theme/theme1.xml><?xml version="1.0" encoding="utf-8"?>
<a:theme xmlns:a="http://schemas.openxmlformats.org/drawingml/2006/main" name="Chap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</TotalTime>
  <Words>1163</Words>
  <Application>Microsoft Office PowerPoint</Application>
  <PresentationFormat>On-screen Show (16:9)</PresentationFormat>
  <Paragraphs>306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BadaBoom BB</vt:lpstr>
      <vt:lpstr>Bookman Old Style</vt:lpstr>
      <vt:lpstr>Calibri</vt:lpstr>
      <vt:lpstr>Cambria Math</vt:lpstr>
      <vt:lpstr>Comic Sans MS</vt:lpstr>
      <vt:lpstr>Symbol</vt:lpstr>
      <vt:lpstr>Chapter 2</vt:lpstr>
      <vt:lpstr>PowerPoint Presentation</vt:lpstr>
      <vt:lpstr>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619</cp:revision>
  <dcterms:created xsi:type="dcterms:W3CDTF">2014-07-22T06:31:58Z</dcterms:created>
  <dcterms:modified xsi:type="dcterms:W3CDTF">2022-04-23T04:18:40Z</dcterms:modified>
</cp:coreProperties>
</file>