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9" r:id="rId3"/>
    <p:sldId id="272" r:id="rId4"/>
    <p:sldId id="270" r:id="rId5"/>
    <p:sldId id="271" r:id="rId6"/>
    <p:sldId id="262" r:id="rId7"/>
    <p:sldId id="263" r:id="rId8"/>
    <p:sldId id="274" r:id="rId9"/>
    <p:sldId id="273" r:id="rId10"/>
    <p:sldId id="264" r:id="rId11"/>
    <p:sldId id="265" r:id="rId12"/>
    <p:sldId id="266" r:id="rId13"/>
    <p:sldId id="267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CDB1-9ECA-405E-FE5B-EEA3A77C9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7EEA-4FC7-1FC4-BE0A-7469962E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8BAA-AA42-750A-3A77-29515B1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64FA-3D6B-2168-008C-A5B466FB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2723-70CF-BC4A-CC4B-55DC464A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B22-94CF-EE55-EFD1-445D6DBA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E47F-D377-123D-F117-7DA918594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648E-0F7B-F9F2-D511-7A1F2E92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5861-04A0-FA76-6063-5BB47872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5B31-FFA4-0120-FC06-6F027AE2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993AF-A5E9-1D74-0BEE-865E452C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97822-AF83-6C67-7517-B764232A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18D4-B146-01DC-0CF1-D1153B92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44F4-095D-B980-B1A6-D5813581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2D8-1D4B-7E0E-A578-477D0E66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9058-27D9-EA0C-CBCA-E62712E6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F202-9E5E-65F1-3737-DE2224FF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DE32-6795-AC2B-BD88-D3215AEE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9BE7-6CC6-756B-14BB-2DAD8F30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ADC4-6298-9C64-4219-290BD54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7C70-B631-A3CB-1B6A-F5E4817B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2888-4BCF-5E7E-17D4-D7492D14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BEB5-E554-ED3D-086C-68788AA4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92C-27B9-2174-F062-264D8FF3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B9CC-6963-0AFC-C5B3-3737FCA9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549F-FCD2-71B3-78AF-3486AA37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0222-B7BF-B2EC-5DB0-F14884ECB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4938-B10F-98A2-12E9-499154C7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2F011-EE02-3678-1A66-C69023CC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7B33A-69E2-A6BB-7EBF-10D3997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976C-0B81-888C-B221-FBC50FEA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14BB-56B9-BFE6-9F5C-E428698B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B7DA-F064-5880-D647-657033C1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44C1-B8EE-D0C7-27A7-0DF5BCB0E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26D36-CA1B-2656-FF8D-CAA8B944A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391C8-A075-12B6-88A2-993BAAE80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A31CB-27F1-A31D-C196-04093ED7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DC8B-154F-778B-E6DB-2D35C08D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197BA-426F-2C83-634A-5C060923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AC91-D145-59D5-1C4F-D2984274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5B303-F8EB-6E08-1DC9-F7CFD55E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770B-C2FB-FA53-F1A1-D0B9452A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F5DE-2B40-FC8E-DD09-D3015572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8B74-905F-A7B2-94C6-66BCADCB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EAD28-FFE5-BFC4-1113-908C3499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D166-A058-E7C0-2281-A10E5D88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2B6D-6715-5198-3024-97D0505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8823-30E2-3693-6E25-160987A2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3E8BF-C651-8C6B-56E8-BA100ABE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AE6F-9A61-BBF9-A941-25CC5BD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3E77-7E60-32F7-4A50-68BBABCF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D6A2-FBF7-608C-EAAC-73BB500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4063-3523-1749-35EC-2C7E327E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07B41-3733-686E-41B8-D093CBFE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1D10-16CD-9D2F-5882-95F90197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F77D-3F47-6B32-B508-17AE4A9D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FE341-816E-F9FD-2C39-481D0CB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268FD-D7D8-35A8-028E-068D2B74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EE1DF-7B57-037B-7C69-2A925D6A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9466-9051-5240-6841-C02EE46B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6469-3D30-2FBB-067A-9A740B747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F5E6-3C3C-456C-A53D-24F5660B486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6730-B5CC-F1DB-E689-DD7984A45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E34D-0A4F-2305-EDEA-4C421F038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86DF-4B07-45E3-9978-CB608626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02" y="2757861"/>
            <a:ext cx="8103046" cy="3935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355AA-4B51-E8F5-9286-9885D033DAE3}"/>
              </a:ext>
            </a:extLst>
          </p:cNvPr>
          <p:cNvSpPr txBox="1"/>
          <p:nvPr/>
        </p:nvSpPr>
        <p:spPr>
          <a:xfrm>
            <a:off x="1631751" y="0"/>
            <a:ext cx="9089348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</a:t>
            </a:r>
            <a:r>
              <a:rPr lang="en-US" sz="1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elcome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to</a:t>
            </a:r>
            <a:endParaRPr lang="en-US" sz="13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1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Features Supported for the App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52BA4-38DB-438E-5952-69135FDA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00" y="2653284"/>
            <a:ext cx="6801323" cy="11978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E7F1A1-80FC-58A2-7EE6-6476BC64FE3A}"/>
              </a:ext>
            </a:extLst>
          </p:cNvPr>
          <p:cNvSpPr txBox="1"/>
          <p:nvPr/>
        </p:nvSpPr>
        <p:spPr>
          <a:xfrm>
            <a:off x="8087278" y="1698785"/>
            <a:ext cx="2841525" cy="430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Batches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Timetable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Chats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App Downloads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Study Material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Store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Coupon Code</a:t>
            </a:r>
            <a:endParaRPr lang="en-US" sz="1463" b="1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7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How to Build a Course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6F368-9283-3D66-7007-A9E850C9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82" y="1367129"/>
            <a:ext cx="6326813" cy="47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D02DF-9B4E-21F1-F533-6AF66F77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78" y="1260265"/>
            <a:ext cx="4413377" cy="4944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29348D-F419-3AC5-4A09-2065AEAF4FF4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Course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4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1A75D-2F9E-0E89-1F1B-BC812BA7FC98}"/>
              </a:ext>
            </a:extLst>
          </p:cNvPr>
          <p:cNvSpPr txBox="1"/>
          <p:nvPr/>
        </p:nvSpPr>
        <p:spPr>
          <a:xfrm>
            <a:off x="4002104" y="635030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How to Build a Batch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F95D-DD4B-F588-D27F-F14756B4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34" y="2106815"/>
            <a:ext cx="6835732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0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1A75D-2F9E-0E89-1F1B-BC812BA7FC98}"/>
              </a:ext>
            </a:extLst>
          </p:cNvPr>
          <p:cNvSpPr txBox="1"/>
          <p:nvPr/>
        </p:nvSpPr>
        <p:spPr>
          <a:xfrm>
            <a:off x="4002104" y="635030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Batch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B20AE-2A3B-9977-950B-43EE4289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86" y="1782937"/>
            <a:ext cx="723962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3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631366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Our IT &amp; Marketing Vendor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AE11F-AAE0-20C0-8E0D-297978F26AAD}"/>
              </a:ext>
            </a:extLst>
          </p:cNvPr>
          <p:cNvSpPr txBox="1"/>
          <p:nvPr/>
        </p:nvSpPr>
        <p:spPr>
          <a:xfrm>
            <a:off x="4959554" y="1753114"/>
            <a:ext cx="7057185" cy="289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rgbClr val="C00000"/>
                </a:solidFill>
                <a:latin typeface="Oxygen" panose="02000503000000000000" pitchFamily="2" charset="0"/>
              </a:rPr>
              <a:t>Bunch Microtechnologies Pvt Ltd. 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Started in 2018 at Noida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SaaS-based platform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D6A5E-5715-8EA4-7BF3-FD243A07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4" y="1888832"/>
            <a:ext cx="3677719" cy="682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208CC-4AB8-4A1A-4FBE-BB7F564F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4" y="2781483"/>
            <a:ext cx="3677718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2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CF992-5B02-5F4D-DE80-E33BE9AE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4" y="1717253"/>
            <a:ext cx="10981372" cy="4465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99C56-E34E-CBA7-EFBE-977BDF3BC8A0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Infrastructure for Your Help!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99C56-E34E-CBA7-EFBE-977BDF3BC8A0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Features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AE5B5-8D85-1112-7E51-1892279D5B27}"/>
              </a:ext>
            </a:extLst>
          </p:cNvPr>
          <p:cNvSpPr txBox="1"/>
          <p:nvPr/>
        </p:nvSpPr>
        <p:spPr>
          <a:xfrm>
            <a:off x="5248176" y="1302252"/>
            <a:ext cx="6256020" cy="45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The Anodiam Market App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Background Support for App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Marketing &amp; CRM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Interface with Accounting Systems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Data Analytics &amp; Business Intelligence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Oxygen" panose="02000503000000000000" pitchFamily="2" charset="0"/>
              </a:rPr>
              <a:t>Quality Control Systems</a:t>
            </a:r>
          </a:p>
        </p:txBody>
      </p:sp>
      <p:pic>
        <p:nvPicPr>
          <p:cNvPr id="1026" name="Picture 2" descr="ICS Financial Systems: data-driven solutions are key to adapting to a new  world | World Finance">
            <a:extLst>
              <a:ext uri="{FF2B5EF4-FFF2-40B4-BE49-F238E27FC236}">
                <a16:creationId xmlns:a16="http://schemas.microsoft.com/office/drawing/2014/main" id="{68100D74-70AA-CEB4-790E-69F3F71FE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63" y="1988944"/>
            <a:ext cx="3548322" cy="36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0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CC34D-489C-8C1E-5705-8FF43BA1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7" y="1515286"/>
            <a:ext cx="11596483" cy="4669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43F06-B6E0-37C9-A43C-B5AC257296D9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Inhouse Dev to Support the App 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9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602A7-0C49-49BD-EDA6-7683356F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4" y="1478527"/>
            <a:ext cx="11902588" cy="490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D037F-A360-E2BB-A760-1DD22E0B8EAC}"/>
              </a:ext>
            </a:extLst>
          </p:cNvPr>
          <p:cNvSpPr txBox="1"/>
          <p:nvPr/>
        </p:nvSpPr>
        <p:spPr>
          <a:xfrm>
            <a:off x="4314524" y="467389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Inhouse Dev to Support the App 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3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build The Matrix | TechCrunch">
            <a:extLst>
              <a:ext uri="{FF2B5EF4-FFF2-40B4-BE49-F238E27FC236}">
                <a16:creationId xmlns:a16="http://schemas.microsoft.com/office/drawing/2014/main" id="{8819E50A-30C6-FC1A-1EE6-F7F5B656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79" y="1327477"/>
            <a:ext cx="4454443" cy="50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46A5C-54BA-87E9-2B4A-F4CDF6CDD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65" y="1324366"/>
            <a:ext cx="4439270" cy="506800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5659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The Anodiam App for the Market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017226C8-932A-456C-1AEA-7FA700EFE694}"/>
              </a:ext>
            </a:extLst>
          </p:cNvPr>
          <p:cNvSpPr/>
          <p:nvPr/>
        </p:nvSpPr>
        <p:spPr>
          <a:xfrm>
            <a:off x="5338446" y="1631710"/>
            <a:ext cx="1801825" cy="3862639"/>
          </a:xfrm>
          <a:custGeom>
            <a:avLst/>
            <a:gdLst>
              <a:gd name="connsiteX0" fmla="*/ 228116 w 1988458"/>
              <a:gd name="connsiteY0" fmla="*/ 0 h 4238172"/>
              <a:gd name="connsiteX1" fmla="*/ 474096 w 1988458"/>
              <a:gd name="connsiteY1" fmla="*/ 0 h 4238172"/>
              <a:gd name="connsiteX2" fmla="*/ 474096 w 1988458"/>
              <a:gd name="connsiteY2" fmla="*/ 53320 h 4238172"/>
              <a:gd name="connsiteX3" fmla="*/ 547097 w 1988458"/>
              <a:gd name="connsiteY3" fmla="*/ 126321 h 4238172"/>
              <a:gd name="connsiteX4" fmla="*/ 1441361 w 1988458"/>
              <a:gd name="connsiteY4" fmla="*/ 126321 h 4238172"/>
              <a:gd name="connsiteX5" fmla="*/ 1514362 w 1988458"/>
              <a:gd name="connsiteY5" fmla="*/ 53320 h 4238172"/>
              <a:gd name="connsiteX6" fmla="*/ 1514362 w 1988458"/>
              <a:gd name="connsiteY6" fmla="*/ 0 h 4238172"/>
              <a:gd name="connsiteX7" fmla="*/ 1760342 w 1988458"/>
              <a:gd name="connsiteY7" fmla="*/ 0 h 4238172"/>
              <a:gd name="connsiteX8" fmla="*/ 1988458 w 1988458"/>
              <a:gd name="connsiteY8" fmla="*/ 228116 h 4238172"/>
              <a:gd name="connsiteX9" fmla="*/ 1988458 w 1988458"/>
              <a:gd name="connsiteY9" fmla="*/ 4010056 h 4238172"/>
              <a:gd name="connsiteX10" fmla="*/ 1760342 w 1988458"/>
              <a:gd name="connsiteY10" fmla="*/ 4238172 h 4238172"/>
              <a:gd name="connsiteX11" fmla="*/ 228116 w 1988458"/>
              <a:gd name="connsiteY11" fmla="*/ 4238172 h 4238172"/>
              <a:gd name="connsiteX12" fmla="*/ 0 w 1988458"/>
              <a:gd name="connsiteY12" fmla="*/ 4010056 h 4238172"/>
              <a:gd name="connsiteX13" fmla="*/ 0 w 1988458"/>
              <a:gd name="connsiteY13" fmla="*/ 228116 h 4238172"/>
              <a:gd name="connsiteX14" fmla="*/ 228116 w 1988458"/>
              <a:gd name="connsiteY14" fmla="*/ 0 h 423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8458" h="4238172">
                <a:moveTo>
                  <a:pt x="228116" y="0"/>
                </a:moveTo>
                <a:lnTo>
                  <a:pt x="474096" y="0"/>
                </a:lnTo>
                <a:lnTo>
                  <a:pt x="474096" y="53320"/>
                </a:lnTo>
                <a:cubicBezTo>
                  <a:pt x="474096" y="93637"/>
                  <a:pt x="506780" y="126321"/>
                  <a:pt x="547097" y="126321"/>
                </a:cubicBezTo>
                <a:lnTo>
                  <a:pt x="1441361" y="126321"/>
                </a:lnTo>
                <a:cubicBezTo>
                  <a:pt x="1481678" y="126321"/>
                  <a:pt x="1514362" y="93637"/>
                  <a:pt x="1514362" y="53320"/>
                </a:cubicBezTo>
                <a:lnTo>
                  <a:pt x="1514362" y="0"/>
                </a:lnTo>
                <a:lnTo>
                  <a:pt x="1760342" y="0"/>
                </a:lnTo>
                <a:cubicBezTo>
                  <a:pt x="1886327" y="0"/>
                  <a:pt x="1988458" y="102131"/>
                  <a:pt x="1988458" y="228116"/>
                </a:cubicBezTo>
                <a:lnTo>
                  <a:pt x="1988458" y="4010056"/>
                </a:lnTo>
                <a:cubicBezTo>
                  <a:pt x="1988458" y="4136041"/>
                  <a:pt x="1886327" y="4238172"/>
                  <a:pt x="1760342" y="4238172"/>
                </a:cubicBezTo>
                <a:lnTo>
                  <a:pt x="228116" y="4238172"/>
                </a:lnTo>
                <a:cubicBezTo>
                  <a:pt x="102131" y="4238172"/>
                  <a:pt x="0" y="4136041"/>
                  <a:pt x="0" y="4010056"/>
                </a:cubicBezTo>
                <a:lnTo>
                  <a:pt x="0" y="228116"/>
                </a:lnTo>
                <a:cubicBezTo>
                  <a:pt x="0" y="102131"/>
                  <a:pt x="102131" y="0"/>
                  <a:pt x="228116" y="0"/>
                </a:cubicBezTo>
                <a:close/>
              </a:path>
            </a:pathLst>
          </a:custGeom>
          <a:gradFill>
            <a:gsLst>
              <a:gs pos="100000">
                <a:srgbClr val="FF8C52"/>
              </a:gs>
              <a:gs pos="3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2769F-B965-450B-C8CD-7891925DB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7" y="2777917"/>
            <a:ext cx="1593681" cy="15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64449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Anodiam’s User Ecosystem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4DB0E-9536-B0C6-6899-FE1BDD69E80E}"/>
              </a:ext>
            </a:extLst>
          </p:cNvPr>
          <p:cNvSpPr txBox="1"/>
          <p:nvPr/>
        </p:nvSpPr>
        <p:spPr>
          <a:xfrm>
            <a:off x="6466739" y="1798444"/>
            <a:ext cx="3484981" cy="387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Teachers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Students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Guardians</a:t>
            </a:r>
          </a:p>
          <a:p>
            <a:pPr marL="278606" indent="-278606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latin typeface="Oxygen" panose="02000503000000000000" pitchFamily="2" charset="0"/>
              </a:rPr>
              <a:t>Admin</a:t>
            </a:r>
          </a:p>
        </p:txBody>
      </p:sp>
      <p:pic>
        <p:nvPicPr>
          <p:cNvPr id="2050" name="Picture 2" descr="Ecosystem respiration - Wikipedia">
            <a:extLst>
              <a:ext uri="{FF2B5EF4-FFF2-40B4-BE49-F238E27FC236}">
                <a16:creationId xmlns:a16="http://schemas.microsoft.com/office/drawing/2014/main" id="{B8E44511-9221-C709-F659-F68EB446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08" y="1794427"/>
            <a:ext cx="39338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5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64449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Quality is Key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4DB0E-9536-B0C6-6899-FE1BDD69E80E}"/>
              </a:ext>
            </a:extLst>
          </p:cNvPr>
          <p:cNvSpPr txBox="1"/>
          <p:nvPr/>
        </p:nvSpPr>
        <p:spPr>
          <a:xfrm>
            <a:off x="6096000" y="2667431"/>
            <a:ext cx="5313781" cy="96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Oxygen" panose="02000503000000000000" pitchFamily="2" charset="0"/>
              </a:rPr>
              <a:t>Proactive Quality Control</a:t>
            </a:r>
          </a:p>
          <a:p>
            <a:pPr marL="278606" indent="-278606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Oxygen" panose="02000503000000000000" pitchFamily="2" charset="0"/>
              </a:rPr>
              <a:t>Feedback Based Quality</a:t>
            </a:r>
          </a:p>
        </p:txBody>
      </p:sp>
      <p:pic>
        <p:nvPicPr>
          <p:cNvPr id="3074" name="Picture 2" descr="Six Aims of Quality - KAMA GROUP">
            <a:extLst>
              <a:ext uri="{FF2B5EF4-FFF2-40B4-BE49-F238E27FC236}">
                <a16:creationId xmlns:a16="http://schemas.microsoft.com/office/drawing/2014/main" id="{F30DF676-1657-512F-5824-FF6D70213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4" y="2431327"/>
            <a:ext cx="4801184" cy="319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0D0A4-C73F-0D62-87FF-06161A338FBD}"/>
              </a:ext>
            </a:extLst>
          </p:cNvPr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5D727E-CC81-B601-68F6-4BF282BDB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EB7CE351-C172-781D-7730-07B856BEF239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4DC-2A75-E190-EDEB-1EE4052703E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5E31F-5667-5191-272F-21FD3475BD38}"/>
              </a:ext>
            </a:extLst>
          </p:cNvPr>
          <p:cNvSpPr txBox="1"/>
          <p:nvPr/>
        </p:nvSpPr>
        <p:spPr>
          <a:xfrm>
            <a:off x="4002104" y="448217"/>
            <a:ext cx="64449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FF8C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Background Website behind the App</a:t>
            </a:r>
            <a:endParaRPr lang="en-AU" sz="2600" b="1" dirty="0">
              <a:solidFill>
                <a:srgbClr val="FF8C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19CFB-E13C-A886-0F8C-550E0555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8" y="1644783"/>
            <a:ext cx="6871543" cy="4054424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88035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230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53</cp:revision>
  <dcterms:created xsi:type="dcterms:W3CDTF">2023-08-24T08:43:31Z</dcterms:created>
  <dcterms:modified xsi:type="dcterms:W3CDTF">2023-08-29T08:36:20Z</dcterms:modified>
</cp:coreProperties>
</file>