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93" r:id="rId2"/>
    <p:sldMasterId id="2147483755" r:id="rId3"/>
  </p:sldMasterIdLst>
  <p:notesMasterIdLst>
    <p:notesMasterId r:id="rId32"/>
  </p:notesMasterIdLst>
  <p:sldIdLst>
    <p:sldId id="750" r:id="rId4"/>
    <p:sldId id="751" r:id="rId5"/>
    <p:sldId id="752" r:id="rId6"/>
    <p:sldId id="753" r:id="rId7"/>
    <p:sldId id="772" r:id="rId8"/>
    <p:sldId id="755" r:id="rId9"/>
    <p:sldId id="756" r:id="rId10"/>
    <p:sldId id="757" r:id="rId11"/>
    <p:sldId id="773" r:id="rId12"/>
    <p:sldId id="740" r:id="rId13"/>
    <p:sldId id="741" r:id="rId14"/>
    <p:sldId id="742" r:id="rId15"/>
    <p:sldId id="774" r:id="rId16"/>
    <p:sldId id="746" r:id="rId17"/>
    <p:sldId id="747" r:id="rId18"/>
    <p:sldId id="748" r:id="rId19"/>
    <p:sldId id="749" r:id="rId20"/>
    <p:sldId id="775" r:id="rId21"/>
    <p:sldId id="759" r:id="rId22"/>
    <p:sldId id="760" r:id="rId23"/>
    <p:sldId id="761" r:id="rId24"/>
    <p:sldId id="764" r:id="rId25"/>
    <p:sldId id="777" r:id="rId26"/>
    <p:sldId id="766" r:id="rId27"/>
    <p:sldId id="767" r:id="rId28"/>
    <p:sldId id="768" r:id="rId29"/>
    <p:sldId id="771" r:id="rId30"/>
    <p:sldId id="778" r:id="rId31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088">
          <p15:clr>
            <a:srgbClr val="A4A3A4"/>
          </p15:clr>
        </p15:guide>
        <p15:guide id="3" pos="864">
          <p15:clr>
            <a:srgbClr val="A4A3A4"/>
          </p15:clr>
        </p15:guide>
        <p15:guide id="4" pos="1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5B"/>
    <a:srgbClr val="FFBDD3"/>
    <a:srgbClr val="FF0066"/>
    <a:srgbClr val="007033"/>
    <a:srgbClr val="FF9933"/>
    <a:srgbClr val="CC99FF"/>
    <a:srgbClr val="FF9966"/>
    <a:srgbClr val="003300"/>
    <a:srgbClr val="FF6969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701" autoAdjust="0"/>
    <p:restoredTop sz="89866" autoAdjust="0"/>
  </p:normalViewPr>
  <p:slideViewPr>
    <p:cSldViewPr>
      <p:cViewPr varScale="1">
        <p:scale>
          <a:sx n="98" d="100"/>
          <a:sy n="98" d="100"/>
        </p:scale>
        <p:origin x="437" y="72"/>
      </p:cViewPr>
      <p:guideLst>
        <p:guide orient="horz" pos="3239"/>
        <p:guide pos="5088"/>
        <p:guide pos="864"/>
        <p:guide pos="1824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F73FB-3A33-4D22-B24D-544CD0A7090B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099C5-6D31-42E6-BD4F-D884AB7B3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0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2338A9-DE3C-49F0-80DF-E2AE7F49E94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39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0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61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6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29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07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309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03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0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37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48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458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419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2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0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95300" y="252132"/>
            <a:ext cx="8135470" cy="460561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49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442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95300" y="252132"/>
            <a:ext cx="8135470" cy="46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17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353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543799" y="261657"/>
            <a:ext cx="1077445" cy="405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prstClr val="white"/>
                </a:solidFill>
              </a:rPr>
              <a:t>ROBOMATE LOGO</a:t>
            </a:r>
          </a:p>
        </p:txBody>
      </p:sp>
    </p:spTree>
    <p:extLst>
      <p:ext uri="{BB962C8B-B14F-4D97-AF65-F5344CB8AC3E}">
        <p14:creationId xmlns:p14="http://schemas.microsoft.com/office/powerpoint/2010/main" val="6690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751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96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67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4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04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58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189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711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473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3809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F6765-A636-44ED-9910-D604E9329DE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4795B-FAA6-415E-BA63-11990C638EC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543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360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7975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407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7339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7249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193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028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744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8911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97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108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1708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7850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7578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6891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84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24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291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17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0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58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02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0" r:id="rId2"/>
    <p:sldLayoutId id="214748369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324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7" r:id="rId13"/>
    <p:sldLayoutId id="2147483708" r:id="rId14"/>
    <p:sldLayoutId id="2147483724" r:id="rId15"/>
    <p:sldLayoutId id="2147483734" r:id="rId16"/>
    <p:sldLayoutId id="2147483736" r:id="rId17"/>
    <p:sldLayoutId id="2147483751" r:id="rId18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863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70" r:id="rId13"/>
    <p:sldLayoutId id="2147483772" r:id="rId14"/>
    <p:sldLayoutId id="2147483774" r:id="rId15"/>
    <p:sldLayoutId id="2147483775" r:id="rId16"/>
    <p:sldLayoutId id="2147483776" r:id="rId17"/>
    <p:sldLayoutId id="2147483777" r:id="rId18"/>
    <p:sldLayoutId id="2147483778" r:id="rId19"/>
    <p:sldLayoutId id="2147483779" r:id="rId20"/>
    <p:sldLayoutId id="2147483780" r:id="rId21"/>
    <p:sldLayoutId id="2147483781" r:id="rId22"/>
    <p:sldLayoutId id="2147483784" r:id="rId2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5" Type="http://schemas.openxmlformats.org/officeDocument/2006/relationships/image" Target="../media/image390.png"/><Relationship Id="rId4" Type="http://schemas.openxmlformats.org/officeDocument/2006/relationships/image" Target="../media/image41.gi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26" Type="http://schemas.openxmlformats.org/officeDocument/2006/relationships/image" Target="../media/image112.png"/><Relationship Id="rId39" Type="http://schemas.openxmlformats.org/officeDocument/2006/relationships/image" Target="../media/image125.png"/><Relationship Id="rId21" Type="http://schemas.openxmlformats.org/officeDocument/2006/relationships/image" Target="../media/image107.png"/><Relationship Id="rId34" Type="http://schemas.openxmlformats.org/officeDocument/2006/relationships/image" Target="../media/image120.png"/><Relationship Id="rId42" Type="http://schemas.openxmlformats.org/officeDocument/2006/relationships/image" Target="../media/image128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2.png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24" Type="http://schemas.openxmlformats.org/officeDocument/2006/relationships/image" Target="../media/image110.png"/><Relationship Id="rId32" Type="http://schemas.openxmlformats.org/officeDocument/2006/relationships/image" Target="../media/image118.png"/><Relationship Id="rId37" Type="http://schemas.openxmlformats.org/officeDocument/2006/relationships/image" Target="../media/image123.png"/><Relationship Id="rId40" Type="http://schemas.openxmlformats.org/officeDocument/2006/relationships/image" Target="../media/image126.png"/><Relationship Id="rId45" Type="http://schemas.openxmlformats.org/officeDocument/2006/relationships/image" Target="../media/image131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36" Type="http://schemas.openxmlformats.org/officeDocument/2006/relationships/image" Target="../media/image122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31" Type="http://schemas.openxmlformats.org/officeDocument/2006/relationships/image" Target="../media/image117.png"/><Relationship Id="rId44" Type="http://schemas.openxmlformats.org/officeDocument/2006/relationships/image" Target="../media/image130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Relationship Id="rId35" Type="http://schemas.openxmlformats.org/officeDocument/2006/relationships/image" Target="../media/image121.png"/><Relationship Id="rId43" Type="http://schemas.openxmlformats.org/officeDocument/2006/relationships/image" Target="../media/image129.png"/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5" Type="http://schemas.openxmlformats.org/officeDocument/2006/relationships/image" Target="../media/image111.png"/><Relationship Id="rId33" Type="http://schemas.openxmlformats.org/officeDocument/2006/relationships/image" Target="../media/image119.png"/><Relationship Id="rId38" Type="http://schemas.openxmlformats.org/officeDocument/2006/relationships/image" Target="../media/image124.png"/><Relationship Id="rId20" Type="http://schemas.openxmlformats.org/officeDocument/2006/relationships/image" Target="../media/image106.png"/><Relationship Id="rId41" Type="http://schemas.openxmlformats.org/officeDocument/2006/relationships/image" Target="../media/image1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2.jp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51.gif"/><Relationship Id="rId5" Type="http://schemas.openxmlformats.org/officeDocument/2006/relationships/image" Target="../media/image46.png"/><Relationship Id="rId10" Type="http://schemas.openxmlformats.org/officeDocument/2006/relationships/image" Target="../media/image50.gif"/><Relationship Id="rId4" Type="http://schemas.openxmlformats.org/officeDocument/2006/relationships/image" Target="../media/image43.jpeg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7.gif"/><Relationship Id="rId5" Type="http://schemas.openxmlformats.org/officeDocument/2006/relationships/image" Target="../media/image56.png"/><Relationship Id="rId4" Type="http://schemas.openxmlformats.org/officeDocument/2006/relationships/image" Target="../media/image55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.png"/><Relationship Id="rId5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100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1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00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0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38.png"/><Relationship Id="rId10" Type="http://schemas.openxmlformats.org/officeDocument/2006/relationships/image" Target="../media/image9.jpg"/><Relationship Id="rId4" Type="http://schemas.openxmlformats.org/officeDocument/2006/relationships/image" Target="../media/image310.png"/><Relationship Id="rId9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0.png"/><Relationship Id="rId4" Type="http://schemas.openxmlformats.org/officeDocument/2006/relationships/image" Target="../media/image38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0.png"/><Relationship Id="rId8" Type="http://schemas.openxmlformats.org/officeDocument/2006/relationships/image" Target="../media/image15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59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SDT sum based on Bicycle</a:t>
            </a:r>
          </a:p>
        </p:txBody>
      </p:sp>
    </p:spTree>
    <p:extLst>
      <p:ext uri="{BB962C8B-B14F-4D97-AF65-F5344CB8AC3E}">
        <p14:creationId xmlns:p14="http://schemas.microsoft.com/office/powerpoint/2010/main" val="207260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593725" y="1008033"/>
            <a:ext cx="3702731" cy="25340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09291" y="786585"/>
            <a:ext cx="7982703" cy="25340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14668" y="796113"/>
            <a:ext cx="2462208" cy="25340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96456" y="1008242"/>
            <a:ext cx="3475944" cy="25340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90105" y="1009650"/>
            <a:ext cx="2662683" cy="2333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924800" y="800141"/>
            <a:ext cx="667195" cy="25340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566679" y="799487"/>
            <a:ext cx="2024743" cy="25340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84488" y="809624"/>
            <a:ext cx="2440382" cy="23036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80518" y="1235158"/>
            <a:ext cx="1910287" cy="2697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3400" y="763382"/>
            <a:ext cx="8305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A man riding on a bicycle covers a distance of 60 km in a direction of wind and comes back to his original position in 8 hours. If the speed of the wind is 10 km/hr. Find the speed of the bicycle.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44501" y="1504950"/>
            <a:ext cx="535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Sol.</a:t>
            </a: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547335" y="3687685"/>
            <a:ext cx="856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 Antiqua" pitchFamily="18" charset="0"/>
              </a:rPr>
              <a:t>SPEED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38200" y="1504950"/>
            <a:ext cx="3276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kern="0" dirty="0">
                <a:solidFill>
                  <a:prstClr val="black"/>
                </a:solidFill>
                <a:latin typeface="Bookman Old Style" pitchFamily="18" charset="0"/>
              </a:rPr>
              <a:t>Let the speed of bicycle be x km/</a:t>
            </a:r>
            <a:r>
              <a:rPr lang="en-US" sz="1400" kern="0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4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08664"/>
              </p:ext>
            </p:extLst>
          </p:nvPr>
        </p:nvGraphicFramePr>
        <p:xfrm>
          <a:off x="837267" y="1864212"/>
          <a:ext cx="6663689" cy="215533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{1E171933-4619-4E11-9A3F-F7608DF75F80}</a:tableStyleId>
              </a:tblPr>
              <a:tblGrid>
                <a:gridCol w="2034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1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1447341" y="2905975"/>
            <a:ext cx="9124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SPEED</a:t>
            </a: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424006" y="2507512"/>
            <a:ext cx="13067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DISTANCE</a:t>
            </a: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795356" y="3412387"/>
            <a:ext cx="83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TIME</a:t>
            </a: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1366856" y="3404172"/>
            <a:ext cx="1676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sz="1600" b="1" u="sng" dirty="0">
                <a:solidFill>
                  <a:prstClr val="black"/>
                </a:solidFill>
                <a:latin typeface="Bookman Old Style" pitchFamily="18" charset="0"/>
              </a:rPr>
              <a:t>DISTANCE</a:t>
            </a:r>
          </a:p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      SPEED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2960705" y="1904401"/>
            <a:ext cx="18780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In the direction</a:t>
            </a:r>
          </a:p>
          <a:p>
            <a:pPr algn="ctr"/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of wind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4811443" y="1907437"/>
            <a:ext cx="27847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Against the direction</a:t>
            </a:r>
          </a:p>
          <a:p>
            <a:pPr algn="ctr"/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of wind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3329006" y="2507512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60 km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2871806" y="2964712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(x + 10) km/hr</a:t>
            </a: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3338531" y="3374375"/>
            <a:ext cx="9906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    60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3529031" y="3657852"/>
            <a:ext cx="6096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5234006" y="2507512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60 km</a:t>
            </a: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4929206" y="2964712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(x – 10) km/hr</a:t>
            </a:r>
          </a:p>
        </p:txBody>
      </p:sp>
      <p:sp>
        <p:nvSpPr>
          <p:cNvPr id="127" name="Rectangle 3"/>
          <p:cNvSpPr>
            <a:spLocks noChangeArrowheads="1"/>
          </p:cNvSpPr>
          <p:nvPr/>
        </p:nvSpPr>
        <p:spPr bwMode="auto">
          <a:xfrm>
            <a:off x="5195906" y="3370537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   60</a:t>
            </a:r>
          </a:p>
        </p:txBody>
      </p:sp>
      <p:cxnSp>
        <p:nvCxnSpPr>
          <p:cNvPr id="128" name="Straight Connector 127"/>
          <p:cNvCxnSpPr/>
          <p:nvPr/>
        </p:nvCxnSpPr>
        <p:spPr>
          <a:xfrm>
            <a:off x="5386406" y="3675337"/>
            <a:ext cx="6096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653144" y="3347682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 Antiqua" pitchFamily="18" charset="0"/>
              </a:rPr>
              <a:t>x km/</a:t>
            </a:r>
            <a:r>
              <a:rPr lang="en-US" b="1" dirty="0" err="1">
                <a:solidFill>
                  <a:prstClr val="black"/>
                </a:solidFill>
                <a:latin typeface="Book Antiqua" pitchFamily="18" charset="0"/>
              </a:rPr>
              <a:t>hr</a:t>
            </a:r>
            <a:endParaRPr lang="en-US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pic>
        <p:nvPicPr>
          <p:cNvPr id="130" name="Picture 129" descr="Wind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3899" y="2056628"/>
            <a:ext cx="1330079" cy="91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1881206" y="1973262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10 km/</a:t>
            </a:r>
            <a:r>
              <a:rPr lang="en-US" b="1" dirty="0" err="1">
                <a:solidFill>
                  <a:prstClr val="black"/>
                </a:solidFill>
              </a:rPr>
              <a:t>hr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927652" y="2433282"/>
            <a:ext cx="137160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51452" y="2585682"/>
            <a:ext cx="121920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622852" y="2738082"/>
            <a:ext cx="121920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7511144" y="2052282"/>
            <a:ext cx="11502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 km/hr</a:t>
            </a:r>
          </a:p>
        </p:txBody>
      </p:sp>
      <p:pic>
        <p:nvPicPr>
          <p:cNvPr id="136" name="Picture 2" descr="Free Animations"/>
          <p:cNvPicPr>
            <a:picLocks noChangeAspect="1" noChangeArrowheads="1" noCrop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96856" y="2814282"/>
            <a:ext cx="990600" cy="809626"/>
          </a:xfrm>
          <a:prstGeom prst="rect">
            <a:avLst/>
          </a:prstGeom>
          <a:noFill/>
        </p:spPr>
      </p:pic>
      <p:pic>
        <p:nvPicPr>
          <p:cNvPr id="137" name="Picture 2" descr="Free Animations"/>
          <p:cNvPicPr>
            <a:picLocks noChangeAspect="1" noChangeArrowheads="1" noCrop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2024744" y="2833332"/>
            <a:ext cx="990600" cy="809626"/>
          </a:xfrm>
          <a:prstGeom prst="rect">
            <a:avLst/>
          </a:prstGeom>
          <a:noFill/>
        </p:spPr>
      </p:pic>
      <p:cxnSp>
        <p:nvCxnSpPr>
          <p:cNvPr id="138" name="Straight Connector 137"/>
          <p:cNvCxnSpPr/>
          <p:nvPr/>
        </p:nvCxnSpPr>
        <p:spPr>
          <a:xfrm>
            <a:off x="1796144" y="3635020"/>
            <a:ext cx="6705600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46652" y="2890482"/>
            <a:ext cx="114300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2552989" y="1972724"/>
            <a:ext cx="2236672" cy="812667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What we have to find in this sum ?</a:t>
            </a: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3441700" y="3632147"/>
            <a:ext cx="81472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x + 10</a:t>
            </a:r>
            <a:endParaRPr lang="en-US" sz="15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5260984" y="3636580"/>
            <a:ext cx="9645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 – 10</a:t>
            </a:r>
            <a:endParaRPr lang="en-US" sz="15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774483" y="3668635"/>
            <a:ext cx="7489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 Antiqua" pitchFamily="18" charset="0"/>
              </a:rPr>
              <a:t>60 km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739767" y="1474502"/>
            <a:ext cx="2527410" cy="721683"/>
            <a:chOff x="1985226" y="3682052"/>
            <a:chExt cx="3001624" cy="362644"/>
          </a:xfrm>
        </p:grpSpPr>
        <p:sp>
          <p:nvSpPr>
            <p:cNvPr id="49" name="Rounded Rectangle 48"/>
            <p:cNvSpPr/>
            <p:nvPr/>
          </p:nvSpPr>
          <p:spPr>
            <a:xfrm>
              <a:off x="1985226" y="3682052"/>
              <a:ext cx="2971758" cy="36264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16616" y="3731916"/>
              <a:ext cx="297023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Speed in the direction of wind = (x + 10) km/</a:t>
              </a:r>
              <a:r>
                <a:rPr lang="en-US" sz="1400" b="1" kern="0" dirty="0" err="1">
                  <a:solidFill>
                    <a:prstClr val="white"/>
                  </a:solidFill>
                  <a:latin typeface="Bookman Old Style"/>
                </a:rPr>
                <a:t>hr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495800" y="1474502"/>
            <a:ext cx="3015344" cy="721683"/>
            <a:chOff x="1985226" y="3682052"/>
            <a:chExt cx="3581108" cy="362644"/>
          </a:xfrm>
        </p:grpSpPr>
        <p:sp>
          <p:nvSpPr>
            <p:cNvPr id="52" name="Rounded Rectangle 51"/>
            <p:cNvSpPr/>
            <p:nvPr/>
          </p:nvSpPr>
          <p:spPr>
            <a:xfrm>
              <a:off x="1985226" y="3682052"/>
              <a:ext cx="3581108" cy="36264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16616" y="3731916"/>
              <a:ext cx="3532749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Speed against the direction of wind = (x – 10) km/</a:t>
              </a:r>
              <a:r>
                <a:rPr lang="en-US" sz="1400" b="1" kern="0" dirty="0" err="1">
                  <a:solidFill>
                    <a:prstClr val="white"/>
                  </a:solidFill>
                  <a:latin typeface="Bookman Old Style"/>
                </a:rPr>
                <a:t>hr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555672" y="1347571"/>
            <a:ext cx="2895600" cy="533400"/>
            <a:chOff x="1985226" y="3682053"/>
            <a:chExt cx="3438897" cy="268032"/>
          </a:xfrm>
        </p:grpSpPr>
        <p:sp>
          <p:nvSpPr>
            <p:cNvPr id="55" name="Rounded Rectangle 54"/>
            <p:cNvSpPr/>
            <p:nvPr/>
          </p:nvSpPr>
          <p:spPr>
            <a:xfrm>
              <a:off x="1985226" y="3682053"/>
              <a:ext cx="3438897" cy="26803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16617" y="3731916"/>
              <a:ext cx="3385741" cy="154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Total time taken = 8 hours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292396" y="4244414"/>
                <a:ext cx="655558" cy="442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kern="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60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kern="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US" sz="1200" kern="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+10</m:t>
                          </m:r>
                        </m:den>
                      </m:f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396" y="4244414"/>
                <a:ext cx="655558" cy="4423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1892844" y="4327065"/>
            <a:ext cx="3364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</a:rPr>
              <a:t>+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2174139" y="4245953"/>
                <a:ext cx="655558" cy="439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kern="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60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kern="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US" sz="1200" kern="0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−10</m:t>
                          </m:r>
                        </m:den>
                      </m:f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139" y="4245953"/>
                <a:ext cx="655558" cy="4392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2746375" y="4327065"/>
            <a:ext cx="582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</a:rPr>
              <a:t> =  8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38200" y="4007975"/>
            <a:ext cx="24655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kern="0" dirty="0">
                <a:solidFill>
                  <a:prstClr val="black"/>
                </a:solidFill>
                <a:latin typeface="Bookman Old Style" pitchFamily="18" charset="0"/>
              </a:rPr>
              <a:t>As per the given condition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81401" y="-1085850"/>
            <a:ext cx="297180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14598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0.68194 1.85185E-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97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0.68195 2.22222E-6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97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L 0.68195 2.59259E-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97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0.66945 2.96296E-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72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52 -0.00247 L 0.61476 -0.0012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1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2 -0.00069 L -0.63125 -0.00069 " pathEditMode="relative" rAng="0" ptsTypes="AA">
                                      <p:cBhvr>
                                        <p:cTn id="204" dur="5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" y="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0.68194 1.85185E-6 " pathEditMode="relative" rAng="0" ptsTypes="AA">
                                      <p:cBhvr>
                                        <p:cTn id="206" dur="5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97" y="0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0.68195 2.22222E-6 " pathEditMode="relative" rAng="0" ptsTypes="AA">
                                      <p:cBhvr>
                                        <p:cTn id="208" dur="5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97" y="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L 0.68195 2.59259E-6 " pathEditMode="relative" rAng="0" ptsTypes="AA">
                                      <p:cBhvr>
                                        <p:cTn id="210" dur="5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97" y="0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0.66945 2.96296E-6 " pathEditMode="relative" rAng="0" ptsTypes="AA">
                                      <p:cBhvr>
                                        <p:cTn id="212" dur="5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"/>
                            </p:stCondLst>
                            <p:childTnLst>
                              <p:par>
                                <p:cTn id="3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000"/>
                            </p:stCondLst>
                            <p:childTnLst>
                              <p:par>
                                <p:cTn id="3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5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0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92 -0.1608 L -3.33333E-6 1.23457E-7 " pathEditMode="relative" rAng="0" ptsTypes="AA">
                                      <p:cBhvr>
                                        <p:cTn id="37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96" y="8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72 -0.15926 L -1.11111E-6 0.00154 " pathEditMode="relative" rAng="0" ptsTypes="AA">
                                      <p:cBhvr>
                                        <p:cTn id="38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6" y="8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1" grpId="0" animBg="1"/>
      <p:bldP spid="61" grpId="1" animBg="1"/>
      <p:bldP spid="61" grpId="2" animBg="1"/>
      <p:bldP spid="42" grpId="0" animBg="1"/>
      <p:bldP spid="42" grpId="1" animBg="1"/>
      <p:bldP spid="42" grpId="2" animBg="1"/>
      <p:bldP spid="46" grpId="0" animBg="1"/>
      <p:bldP spid="46" grpId="1" animBg="1"/>
      <p:bldP spid="46" grpId="2" animBg="1"/>
      <p:bldP spid="45" grpId="0" animBg="1"/>
      <p:bldP spid="45" grpId="1" animBg="1"/>
      <p:bldP spid="45" grpId="2" animBg="1"/>
      <p:bldP spid="44" grpId="0" animBg="1"/>
      <p:bldP spid="44" grpId="1" animBg="1"/>
      <p:bldP spid="44" grpId="2" animBg="1"/>
      <p:bldP spid="43" grpId="0" animBg="1"/>
      <p:bldP spid="43" grpId="1" animBg="1"/>
      <p:bldP spid="43" grpId="2" animBg="1"/>
      <p:bldP spid="41" grpId="0" animBg="1"/>
      <p:bldP spid="41" grpId="1" animBg="1"/>
      <p:bldP spid="41" grpId="2" animBg="1"/>
      <p:bldP spid="140" grpId="0" animBg="1"/>
      <p:bldP spid="140" grpId="1" animBg="1"/>
      <p:bldP spid="140" grpId="2" animBg="1"/>
      <p:bldP spid="2" grpId="0"/>
      <p:bldP spid="4" grpId="0"/>
      <p:bldP spid="87" grpId="0"/>
      <p:bldP spid="87" grpId="1"/>
      <p:bldP spid="113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5" grpId="0"/>
      <p:bldP spid="126" grpId="0"/>
      <p:bldP spid="127" grpId="0"/>
      <p:bldP spid="129" grpId="0"/>
      <p:bldP spid="129" grpId="1"/>
      <p:bldP spid="131" grpId="0"/>
      <p:bldP spid="131" grpId="1"/>
      <p:bldP spid="131" grpId="2"/>
      <p:bldP spid="135" grpId="0"/>
      <p:bldP spid="135" grpId="1"/>
      <p:bldP spid="141" grpId="0" animBg="1"/>
      <p:bldP spid="141" grpId="1" animBg="1"/>
      <p:bldP spid="38" grpId="0"/>
      <p:bldP spid="40" grpId="0"/>
      <p:bldP spid="47" grpId="0"/>
      <p:bldP spid="47" grpId="1"/>
      <p:bldP spid="57" grpId="0"/>
      <p:bldP spid="57" grpId="1"/>
      <p:bldP spid="58" grpId="0"/>
      <p:bldP spid="59" grpId="0"/>
      <p:bldP spid="59" grpId="1"/>
      <p:bldP spid="60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/>
          <p:cNvSpPr/>
          <p:nvPr/>
        </p:nvSpPr>
        <p:spPr>
          <a:xfrm>
            <a:off x="2029570" y="4564380"/>
            <a:ext cx="182236" cy="206121"/>
          </a:xfrm>
          <a:prstGeom prst="roundRect">
            <a:avLst/>
          </a:prstGeom>
          <a:solidFill>
            <a:srgbClr val="FFBDD3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Arial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165600" y="1316728"/>
            <a:ext cx="0" cy="349409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pSp>
        <p:nvGrpSpPr>
          <p:cNvPr id="3" name="Group 2"/>
          <p:cNvGrpSpPr/>
          <p:nvPr/>
        </p:nvGrpSpPr>
        <p:grpSpPr>
          <a:xfrm>
            <a:off x="1292396" y="1943100"/>
            <a:ext cx="2000623" cy="442301"/>
            <a:chOff x="1292396" y="1619250"/>
            <a:chExt cx="2000623" cy="4423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292396" y="1619250"/>
                  <a:ext cx="655558" cy="4423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kern="0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60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200" kern="0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x</m:t>
                            </m:r>
                            <m:r>
                              <a:rPr lang="en-US" sz="1200" kern="0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+10</m:t>
                            </m:r>
                          </m:den>
                        </m:f>
                      </m:oMath>
                    </m:oMathPara>
                  </a14:m>
                  <a:endParaRPr lang="en-US" sz="1200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396" y="1619250"/>
                  <a:ext cx="655558" cy="44230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/>
            <p:cNvSpPr/>
            <p:nvPr/>
          </p:nvSpPr>
          <p:spPr>
            <a:xfrm>
              <a:off x="1892844" y="1701901"/>
              <a:ext cx="3364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kern="0" dirty="0">
                  <a:solidFill>
                    <a:prstClr val="black"/>
                  </a:solidFill>
                  <a:latin typeface="Cambria Math"/>
                </a:rPr>
                <a:t>+</a:t>
              </a:r>
              <a:endParaRPr lang="en-US" sz="12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2174139" y="1620789"/>
                  <a:ext cx="655558" cy="4392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kern="0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60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200" kern="0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x</m:t>
                            </m:r>
                            <m:r>
                              <a:rPr lang="en-US" sz="1200" kern="0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−10</m:t>
                            </m:r>
                          </m:den>
                        </m:f>
                      </m:oMath>
                    </m:oMathPara>
                  </a14:m>
                  <a:endParaRPr lang="en-US" sz="1200" kern="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4139" y="1620789"/>
                  <a:ext cx="655558" cy="43922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/>
            <p:cNvSpPr/>
            <p:nvPr/>
          </p:nvSpPr>
          <p:spPr>
            <a:xfrm>
              <a:off x="2746375" y="1655788"/>
              <a:ext cx="5466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kern="0" dirty="0">
                  <a:solidFill>
                    <a:prstClr val="black"/>
                  </a:solidFill>
                  <a:latin typeface="Cambria Math"/>
                </a:rPr>
                <a:t> =  8</a:t>
              </a:r>
              <a:endParaRPr lang="en-US" sz="1200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947879" y="2412907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57085" y="2412907"/>
            <a:ext cx="5466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</a:rPr>
              <a:t> =  8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47879" y="2828775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57085" y="2828775"/>
            <a:ext cx="41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</a:rPr>
              <a:t> =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952115" y="2767444"/>
                <a:ext cx="416010" cy="442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en-US" sz="1200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15" y="2767444"/>
                <a:ext cx="416010" cy="4423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947879" y="3220565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46375" y="3220565"/>
            <a:ext cx="41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</a:rPr>
              <a:t> =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952115" y="3159234"/>
                <a:ext cx="416010" cy="442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200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15" y="3159234"/>
                <a:ext cx="416010" cy="44230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50900" y="3531242"/>
            <a:ext cx="32112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Bookman Old Style" pitchFamily="18" charset="0"/>
              </a:rPr>
              <a:t>Dividing throughout by 2 we get,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976755" y="3776706"/>
                <a:ext cx="989507" cy="408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kern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kern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  <m:r>
                            <a:rPr lang="en-US" sz="1200" kern="0" baseline="3000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2</m:t>
                          </m:r>
                          <m:r>
                            <a:rPr lang="en-US" sz="1200" kern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 −100</m:t>
                          </m:r>
                        </m:den>
                      </m:f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55" y="3776706"/>
                <a:ext cx="989507" cy="40857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2746375" y="3842493"/>
            <a:ext cx="41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</a:rPr>
              <a:t> =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952115" y="3759842"/>
                <a:ext cx="416010" cy="442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kern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15" y="3759842"/>
                <a:ext cx="416010" cy="442301"/>
              </a:xfrm>
              <a:prstGeom prst="rect">
                <a:avLst/>
              </a:prstGeom>
              <a:blipFill rotWithShape="1">
                <a:blip r:embed="rId8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976755" y="4260164"/>
                <a:ext cx="98950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 baseline="300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2</m:t>
                      </m:r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−100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55" y="4260164"/>
                <a:ext cx="989507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746375" y="4260164"/>
            <a:ext cx="41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</a:rPr>
              <a:t> =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952115" y="4260164"/>
                <a:ext cx="416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15</m:t>
                      </m:r>
                      <m:r>
                        <m:rPr>
                          <m:sty m:val="p"/>
                        </m:rPr>
                        <a:rPr lang="en-US" sz="1200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x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15" y="4260164"/>
                <a:ext cx="41601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947879" y="4533824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565275" y="4533824"/>
                <a:ext cx="131626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 baseline="300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2</m:t>
                      </m:r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−15</m:t>
                      </m:r>
                      <m:r>
                        <m:rPr>
                          <m:sty m:val="p"/>
                        </m:rP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−100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275" y="4533824"/>
                <a:ext cx="131626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2746375" y="4533824"/>
            <a:ext cx="41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</a:rPr>
              <a:t> =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2952115" y="4533824"/>
                <a:ext cx="416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15" y="4533824"/>
                <a:ext cx="41601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4219572" y="1298233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570411" y="1298233"/>
                <a:ext cx="30638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 baseline="300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2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411" y="1298233"/>
                <a:ext cx="30638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6111790" y="1298233"/>
            <a:ext cx="41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</a:rPr>
              <a:t> =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6268953" y="1298233"/>
                <a:ext cx="416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53" y="1298233"/>
                <a:ext cx="41601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4219572" y="1586073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418866" y="1586073"/>
                <a:ext cx="30553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6" y="1586073"/>
                <a:ext cx="305534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6111790" y="1586073"/>
            <a:ext cx="41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</a:rPr>
              <a:t> =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268953" y="1586073"/>
                <a:ext cx="416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53" y="1586073"/>
                <a:ext cx="416010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4219572" y="1895730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4377690" y="1895730"/>
                <a:ext cx="87058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12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kern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  <m:r>
                            <a:rPr lang="en-US" sz="1200" kern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 −20</m:t>
                          </m:r>
                        </m:e>
                      </m:d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690" y="1895730"/>
                <a:ext cx="870585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5571013" y="1895730"/>
            <a:ext cx="41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</a:rPr>
              <a:t> =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5703570" y="1895730"/>
                <a:ext cx="416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570" y="1895730"/>
                <a:ext cx="416010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4219572" y="2179014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377691" y="2179014"/>
                <a:ext cx="95250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−20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691" y="2179014"/>
                <a:ext cx="95250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5087301" y="2179014"/>
            <a:ext cx="41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</a:rPr>
              <a:t> =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5225412" y="2179014"/>
                <a:ext cx="416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412" y="2179014"/>
                <a:ext cx="4160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501640" y="2179014"/>
                <a:ext cx="416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or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640" y="2179014"/>
                <a:ext cx="416010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569671" y="2179014"/>
                <a:ext cx="95250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+5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671" y="2179014"/>
                <a:ext cx="952500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6156240" y="2179014"/>
            <a:ext cx="416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</a:rPr>
              <a:t> =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6261100" y="2179014"/>
                <a:ext cx="416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100" y="2179014"/>
                <a:ext cx="4160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4219572" y="2478935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4974930" y="2478935"/>
                <a:ext cx="64545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=20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30" y="2478935"/>
                <a:ext cx="645455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5501640" y="2478935"/>
                <a:ext cx="416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or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640" y="2478935"/>
                <a:ext cx="416010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024562" y="2478935"/>
                <a:ext cx="73914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=−5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62" y="2478935"/>
                <a:ext cx="739140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4219572" y="2747874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4447540" y="2747874"/>
                <a:ext cx="21209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The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speed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of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the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bicycle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cannot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  <a:sym typeface="Symbol"/>
                </a:endParaRPr>
              </a:p>
              <a:p>
                <a:r>
                  <a:rPr lang="en-US" sz="1200" kern="0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ker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be</m:t>
                    </m:r>
                    <m:r>
                      <a:rPr lang="en-US" sz="1200" ker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negative</m:t>
                    </m:r>
                    <m:r>
                      <a:rPr lang="en-US" sz="1200" ker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540" y="2747874"/>
                <a:ext cx="2120900" cy="461665"/>
              </a:xfrm>
              <a:prstGeom prst="rect">
                <a:avLst/>
              </a:prstGeom>
              <a:blipFill rotWithShape="1">
                <a:blip r:embed="rId25"/>
                <a:stretch>
                  <a:fillRect r="-2299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4241800" y="3189269"/>
            <a:ext cx="350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  <a:sym typeface="Symbol"/>
              </a:rPr>
              <a:t>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4432300" y="3189269"/>
                <a:ext cx="84776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≠−5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300" y="3189269"/>
                <a:ext cx="847766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4447540" y="3420102"/>
                <a:ext cx="114173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Hence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=20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540" y="3420102"/>
                <a:ext cx="1141730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4295140" y="3707871"/>
            <a:ext cx="340106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prstClr val="black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200" kern="0" dirty="0">
                <a:latin typeface="Cambria Math"/>
                <a:sym typeface="Symbol"/>
              </a:rPr>
              <a:t></a:t>
            </a:r>
            <a:r>
              <a:rPr lang="en-US" sz="1200" kern="0" dirty="0">
                <a:sym typeface="Symbol"/>
              </a:rPr>
              <a:t> </a:t>
            </a:r>
            <a:r>
              <a:rPr lang="en-US" sz="1200" dirty="0">
                <a:sym typeface="Symbol"/>
              </a:rPr>
              <a:t>The speed of the bicycle is 20 km/</a:t>
            </a:r>
            <a:r>
              <a:rPr lang="en-US" sz="1200" dirty="0" err="1">
                <a:sym typeface="Symbol"/>
              </a:rPr>
              <a:t>hr</a:t>
            </a:r>
            <a:endParaRPr lang="en-US" sz="1200" dirty="0">
              <a:sym typeface="Symbol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4685687" y="1542652"/>
            <a:ext cx="591159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446715" y="1542652"/>
            <a:ext cx="650275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724400" y="1857372"/>
            <a:ext cx="488561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562600" y="1857372"/>
            <a:ext cx="537417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533525" y="4569271"/>
            <a:ext cx="129804" cy="208539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91" name="Curved Down Arrow 90"/>
          <p:cNvSpPr/>
          <p:nvPr/>
        </p:nvSpPr>
        <p:spPr>
          <a:xfrm flipH="1">
            <a:off x="1577189" y="4307397"/>
            <a:ext cx="1102511" cy="256394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320082" y="4581063"/>
            <a:ext cx="180200" cy="188925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3692988" y="3793649"/>
            <a:ext cx="1656044" cy="695816"/>
            <a:chOff x="2302567" y="3551014"/>
            <a:chExt cx="1966764" cy="349646"/>
          </a:xfrm>
        </p:grpSpPr>
        <p:sp>
          <p:nvSpPr>
            <p:cNvPr id="115" name="Rounded Rectangular Callout 114"/>
            <p:cNvSpPr/>
            <p:nvPr/>
          </p:nvSpPr>
          <p:spPr>
            <a:xfrm>
              <a:off x="2308259" y="3551014"/>
              <a:ext cx="1868284" cy="349646"/>
            </a:xfrm>
            <a:prstGeom prst="wedgeRoundRectCallout">
              <a:avLst>
                <a:gd name="adj1" fmla="val -78959"/>
                <a:gd name="adj2" fmla="val 8029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302567" y="3578983"/>
              <a:ext cx="196676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/>
                </a:rPr>
                <a:t>‘-’ sign means subtracting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114548" y="3215459"/>
            <a:ext cx="2786882" cy="1120619"/>
            <a:chOff x="1663509" y="3689423"/>
            <a:chExt cx="3309780" cy="563110"/>
          </a:xfrm>
        </p:grpSpPr>
        <p:sp>
          <p:nvSpPr>
            <p:cNvPr id="118" name="Rounded Rectangular Callout 117"/>
            <p:cNvSpPr/>
            <p:nvPr/>
          </p:nvSpPr>
          <p:spPr>
            <a:xfrm>
              <a:off x="1663509" y="3689423"/>
              <a:ext cx="3309780" cy="563110"/>
            </a:xfrm>
            <a:prstGeom prst="wedgeRoundRectCallout">
              <a:avLst>
                <a:gd name="adj1" fmla="val -75518"/>
                <a:gd name="adj2" fmla="val 7610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62535" y="3736699"/>
              <a:ext cx="3167491" cy="479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/>
                </a:rPr>
                <a:t>Find two factors of 100 in such a way that by subtracting factors we get middle number.</a:t>
              </a:r>
            </a:p>
          </p:txBody>
        </p:sp>
      </p:grpSp>
      <p:sp>
        <p:nvSpPr>
          <p:cNvPr id="131" name="Rounded Rectangular Callout 130"/>
          <p:cNvSpPr/>
          <p:nvPr/>
        </p:nvSpPr>
        <p:spPr>
          <a:xfrm>
            <a:off x="3424491" y="4070440"/>
            <a:ext cx="1541712" cy="420651"/>
          </a:xfrm>
          <a:prstGeom prst="wedgeRoundRectCallout">
            <a:avLst>
              <a:gd name="adj1" fmla="val -60689"/>
              <a:gd name="adj2" fmla="val 101748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100 × 1 = 100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533448" y="3373616"/>
            <a:ext cx="2401031" cy="1278502"/>
            <a:chOff x="2050164" y="3638765"/>
            <a:chExt cx="2851532" cy="642445"/>
          </a:xfrm>
        </p:grpSpPr>
        <p:sp>
          <p:nvSpPr>
            <p:cNvPr id="133" name="Rounded Rectangular Callout 132"/>
            <p:cNvSpPr/>
            <p:nvPr/>
          </p:nvSpPr>
          <p:spPr>
            <a:xfrm>
              <a:off x="2120305" y="3638765"/>
              <a:ext cx="2701598" cy="642445"/>
            </a:xfrm>
            <a:prstGeom prst="wedgeRoundRectCallout">
              <a:avLst>
                <a:gd name="adj1" fmla="val -62127"/>
                <a:gd name="adj2" fmla="val 5575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050164" y="3676754"/>
              <a:ext cx="2851532" cy="58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Since last sign is ‘-’ Give middle sign to the bigger factor &amp; opposite sign to smaller factor.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329504" y="1745995"/>
            <a:ext cx="1237423" cy="1103167"/>
            <a:chOff x="7298667" y="2892868"/>
            <a:chExt cx="1237423" cy="1103167"/>
          </a:xfrm>
        </p:grpSpPr>
        <p:sp>
          <p:nvSpPr>
            <p:cNvPr id="136" name="Rectangle 135"/>
            <p:cNvSpPr/>
            <p:nvPr/>
          </p:nvSpPr>
          <p:spPr bwMode="auto">
            <a:xfrm>
              <a:off x="7298667" y="2892868"/>
              <a:ext cx="1237423" cy="1103167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b="1" kern="0">
                <a:solidFill>
                  <a:prstClr val="white"/>
                </a:solidFill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7433330" y="2916102"/>
              <a:ext cx="1085646" cy="1067345"/>
              <a:chOff x="4365829" y="-1460698"/>
              <a:chExt cx="1085646" cy="1067345"/>
            </a:xfrm>
          </p:grpSpPr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4365829" y="-701130"/>
                <a:ext cx="42832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20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9" name="Rectangle 138"/>
              <p:cNvSpPr>
                <a:spLocks noChangeArrowheads="1"/>
              </p:cNvSpPr>
              <p:nvPr/>
            </p:nvSpPr>
            <p:spPr bwMode="auto">
              <a:xfrm>
                <a:off x="5144981" y="-701130"/>
                <a:ext cx="30649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5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140" name="Group 28"/>
              <p:cNvGrpSpPr/>
              <p:nvPr/>
            </p:nvGrpSpPr>
            <p:grpSpPr>
              <a:xfrm>
                <a:off x="4587166" y="-1206557"/>
                <a:ext cx="685800" cy="526463"/>
                <a:chOff x="1524000" y="4876800"/>
                <a:chExt cx="990599" cy="762001"/>
              </a:xfrm>
            </p:grpSpPr>
            <p:cxnSp>
              <p:nvCxnSpPr>
                <p:cNvPr id="142" name="Straight Connector 141"/>
                <p:cNvCxnSpPr/>
                <p:nvPr/>
              </p:nvCxnSpPr>
              <p:spPr>
                <a:xfrm rot="5400000">
                  <a:off x="1371600" y="5029200"/>
                  <a:ext cx="762000" cy="457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6200000" flipV="1">
                  <a:off x="1866900" y="4991100"/>
                  <a:ext cx="762000" cy="5334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4684617" y="-1460698"/>
                <a:ext cx="550151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100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44" name="Rectangle 143"/>
          <p:cNvSpPr/>
          <p:nvPr/>
        </p:nvSpPr>
        <p:spPr>
          <a:xfrm>
            <a:off x="6283360" y="2491169"/>
            <a:ext cx="26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rgbClr val="C00000"/>
                </a:solidFill>
                <a:latin typeface="Bookman Old Style" pitchFamily="18" charset="0"/>
              </a:rPr>
              <a:t>-</a:t>
            </a:r>
            <a:endParaRPr lang="en-US" b="1" kern="0" dirty="0">
              <a:solidFill>
                <a:srgbClr val="C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056864" y="249116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rgbClr val="C00000"/>
                </a:solidFill>
                <a:latin typeface="Bookman Old Style" pitchFamily="18" charset="0"/>
              </a:rPr>
              <a:t>+</a:t>
            </a:r>
            <a:endParaRPr lang="en-US" b="1" kern="0" dirty="0">
              <a:solidFill>
                <a:srgbClr val="C00000"/>
              </a:solidFill>
            </a:endParaRPr>
          </a:p>
        </p:txBody>
      </p:sp>
      <p:sp>
        <p:nvSpPr>
          <p:cNvPr id="146" name="Oval 145"/>
          <p:cNvSpPr/>
          <p:nvPr/>
        </p:nvSpPr>
        <p:spPr bwMode="auto">
          <a:xfrm>
            <a:off x="2318215" y="4574000"/>
            <a:ext cx="182068" cy="205392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1848081" y="4579159"/>
            <a:ext cx="195049" cy="200232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455288" y="2331791"/>
                <a:ext cx="1432706" cy="459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kern="0" dirty="0">
                    <a:solidFill>
                      <a:prstClr val="black"/>
                    </a:solidFill>
                    <a:latin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 ker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sz="1600" kern="0">
                                <a:solidFill>
                                  <a:prstClr val="white"/>
                                </a:solidFill>
                                <a:latin typeface="Cambria Math"/>
                                <a:sym typeface="Symbol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600" kern="0">
                                <a:solidFill>
                                  <a:prstClr val="white"/>
                                </a:solidFill>
                                <a:latin typeface="Cambria Math"/>
                                <a:sym typeface="Symbol"/>
                              </a:rPr>
                              <m:t>x</m:t>
                            </m:r>
                            <m:r>
                              <a:rPr lang="en-US" sz="1600" kern="0">
                                <a:solidFill>
                                  <a:prstClr val="white"/>
                                </a:solidFill>
                                <a:latin typeface="Cambria Math"/>
                                <a:sym typeface="Symbol"/>
                              </a:rPr>
                              <m:t>+10</m:t>
                            </m:r>
                          </m:den>
                        </m:f>
                        <m:r>
                          <a:rPr lang="en-US" sz="1600" ker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+ </m:t>
                        </m:r>
                        <m:f>
                          <m:fPr>
                            <m:ctrlPr>
                              <a:rPr lang="en-US" sz="1600" i="1" ker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sz="1600" kern="0">
                                <a:solidFill>
                                  <a:prstClr val="white"/>
                                </a:solidFill>
                                <a:latin typeface="Cambria Math"/>
                                <a:sym typeface="Symbol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600" kern="0">
                                <a:solidFill>
                                  <a:prstClr val="white"/>
                                </a:solidFill>
                                <a:latin typeface="Cambria Math"/>
                                <a:sym typeface="Symbol"/>
                              </a:rPr>
                              <m:t>x</m:t>
                            </m:r>
                            <m:r>
                              <a:rPr lang="en-US" sz="1600" kern="0">
                                <a:solidFill>
                                  <a:prstClr val="white"/>
                                </a:solidFill>
                                <a:latin typeface="Cambria Math"/>
                                <a:sym typeface="Symbol"/>
                              </a:rPr>
                              <m:t> −10</m:t>
                            </m:r>
                          </m:den>
                        </m:f>
                      </m:e>
                    </m:d>
                  </m:oMath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288" y="2331791"/>
                <a:ext cx="1432706" cy="459036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angle 128"/>
          <p:cNvSpPr/>
          <p:nvPr/>
        </p:nvSpPr>
        <p:spPr>
          <a:xfrm>
            <a:off x="1305068" y="2405077"/>
            <a:ext cx="3551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  <a:sym typeface="Symbol"/>
              </a:rPr>
              <a:t>60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1584831" y="2338655"/>
                <a:ext cx="548634" cy="413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100" ker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100" ker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  <m:r>
                            <a:rPr lang="en-US" sz="1100" ker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+10</m:t>
                          </m:r>
                        </m:den>
                      </m:f>
                    </m:oMath>
                  </m:oMathPara>
                </a14:m>
                <a:endParaRPr lang="en-US" sz="11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31" y="2338655"/>
                <a:ext cx="548634" cy="413126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2004563" y="2405077"/>
                <a:ext cx="3406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kern="0" dirty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563" y="2405077"/>
                <a:ext cx="340658" cy="2769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2216320" y="2338655"/>
                <a:ext cx="548634" cy="413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100" ker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100" ker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  <m:r>
                            <a:rPr lang="en-US" sz="1100" kern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−</m:t>
                          </m:r>
                          <m:r>
                            <a:rPr lang="en-US" sz="1100" ker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1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320" y="2338655"/>
                <a:ext cx="548634" cy="41312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1425408" y="2772433"/>
                <a:ext cx="548634" cy="413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100" kern="0" smtClean="0">
                              <a:solidFill>
                                <a:prstClr val="white"/>
                              </a:solidFill>
                              <a:latin typeface="Cambria Math"/>
                              <a:sym typeface="Symbol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100" kern="0" smtClean="0">
                              <a:solidFill>
                                <a:prstClr val="white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  <m:r>
                            <a:rPr lang="en-US" sz="1100" kern="0" smtClean="0">
                              <a:solidFill>
                                <a:prstClr val="white"/>
                              </a:solidFill>
                              <a:latin typeface="Cambria Math"/>
                              <a:sym typeface="Symbol"/>
                            </a:rPr>
                            <m:t>+                           10</m:t>
                          </m:r>
                        </m:den>
                      </m:f>
                    </m:oMath>
                  </m:oMathPara>
                </a14:m>
                <a:endParaRPr lang="en-US" sz="11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408" y="2772433"/>
                <a:ext cx="548634" cy="413126"/>
              </a:xfrm>
              <a:prstGeom prst="rect">
                <a:avLst/>
              </a:prstGeom>
              <a:blipFill rotWithShape="1">
                <a:blip r:embed="rId32"/>
                <a:stretch>
                  <a:fillRect r="-1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/>
              <p:cNvSpPr/>
              <p:nvPr/>
            </p:nvSpPr>
            <p:spPr>
              <a:xfrm>
                <a:off x="1462714" y="2766062"/>
                <a:ext cx="69371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−10</m:t>
                      </m:r>
                    </m:oMath>
                  </m:oMathPara>
                </a14:m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714" y="2766062"/>
                <a:ext cx="693715" cy="276999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/>
              <p:cNvSpPr/>
              <p:nvPr/>
            </p:nvSpPr>
            <p:spPr>
              <a:xfrm>
                <a:off x="2005539" y="2766062"/>
                <a:ext cx="7369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kern="0" dirty="0">
                    <a:solidFill>
                      <a:prstClr val="black"/>
                    </a:solidFill>
                    <a:sym typeface="Symbol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kern="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  <m:r>
                      <a:rPr lang="en-US" sz="1200" kern="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+10</m:t>
                    </m:r>
                  </m:oMath>
                </a14:m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539" y="2766062"/>
                <a:ext cx="736997" cy="276999"/>
              </a:xfrm>
              <a:prstGeom prst="rect">
                <a:avLst/>
              </a:prstGeom>
              <a:blipFill rotWithShape="1">
                <a:blip r:embed="rId34"/>
                <a:stretch>
                  <a:fillRect l="-82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/>
              <p:cNvSpPr/>
              <p:nvPr/>
            </p:nvSpPr>
            <p:spPr>
              <a:xfrm>
                <a:off x="1395090" y="2968126"/>
                <a:ext cx="14047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1200" kern="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sz="1200" kern="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  <m:r>
                      <a:rPr lang="en-US" sz="1200" kern="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+10)</m:t>
                    </m:r>
                  </m:oMath>
                </a14:m>
                <a:r>
                  <a:rPr lang="en-US" sz="1200" kern="0" dirty="0">
                    <a:solidFill>
                      <a:prstClr val="black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ker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sz="1200" ker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  <m:r>
                      <a:rPr lang="en-US" sz="1200" ker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−10)</m:t>
                    </m:r>
                  </m:oMath>
                </a14:m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090" y="2968126"/>
                <a:ext cx="1404765" cy="276999"/>
              </a:xfrm>
              <a:prstGeom prst="rect">
                <a:avLst/>
              </a:prstGeom>
              <a:blipFill rotWithShape="1">
                <a:blip r:embed="rId3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Straight Connector 153"/>
          <p:cNvCxnSpPr/>
          <p:nvPr/>
        </p:nvCxnSpPr>
        <p:spPr>
          <a:xfrm flipH="1">
            <a:off x="1876659" y="2833731"/>
            <a:ext cx="171215" cy="1371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2481497" y="2833731"/>
            <a:ext cx="171215" cy="1371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1962937" y="3178558"/>
                <a:ext cx="548634" cy="413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100" kern="0" smtClean="0">
                              <a:solidFill>
                                <a:prstClr val="white"/>
                              </a:solidFill>
                              <a:latin typeface="Cambria Math"/>
                              <a:sym typeface="Symbol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100" kern="0" smtClean="0">
                              <a:solidFill>
                                <a:prstClr val="white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  <m:r>
                            <a:rPr lang="en-US" sz="1100" kern="0" smtClean="0">
                              <a:solidFill>
                                <a:prstClr val="white"/>
                              </a:solidFill>
                              <a:latin typeface="Cambria Math"/>
                              <a:sym typeface="Symbol"/>
                            </a:rPr>
                            <m:t>+             </m:t>
                          </m:r>
                        </m:den>
                      </m:f>
                    </m:oMath>
                  </m:oMathPara>
                </a14:m>
                <a:endParaRPr lang="en-US" sz="11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937" y="3178558"/>
                <a:ext cx="548634" cy="413126"/>
              </a:xfrm>
              <a:prstGeom prst="rect">
                <a:avLst/>
              </a:prstGeom>
              <a:blipFill rotWithShape="1">
                <a:blip r:embed="rId36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2158668" y="3172187"/>
                <a:ext cx="3913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</m:oMath>
                  </m:oMathPara>
                </a14:m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668" y="3172187"/>
                <a:ext cx="391326" cy="276999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>
                <a:off x="1952622" y="3374251"/>
                <a:ext cx="79263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 baseline="30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2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−100</m:t>
                      </m:r>
                    </m:oMath>
                  </m:oMathPara>
                </a14:m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622" y="3374251"/>
                <a:ext cx="792633" cy="27699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Connector 158"/>
          <p:cNvCxnSpPr/>
          <p:nvPr/>
        </p:nvCxnSpPr>
        <p:spPr>
          <a:xfrm flipH="1">
            <a:off x="3074512" y="2788697"/>
            <a:ext cx="171215" cy="1371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3218770" y="2710676"/>
            <a:ext cx="2805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</a:rPr>
              <a:t>2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flipH="1">
            <a:off x="3083609" y="3032707"/>
            <a:ext cx="171215" cy="1371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227867" y="2954686"/>
            <a:ext cx="3535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latin typeface="Cambria Math"/>
              </a:rPr>
              <a:t>15</a:t>
            </a:r>
            <a:endParaRPr lang="en-US" sz="12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4740126" y="1298233"/>
                <a:ext cx="44147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− 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126" y="1298233"/>
                <a:ext cx="441474" cy="276999"/>
              </a:xfrm>
              <a:prstGeom prst="rect">
                <a:avLst/>
              </a:prstGeom>
              <a:blipFill rotWithShape="1">
                <a:blip r:embed="rId39"/>
                <a:stretch>
                  <a:fillRect r="-2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/>
              <p:cNvSpPr/>
              <p:nvPr/>
            </p:nvSpPr>
            <p:spPr>
              <a:xfrm>
                <a:off x="5197326" y="1298233"/>
                <a:ext cx="44147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+ 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4" name="Rectangle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326" y="1298233"/>
                <a:ext cx="441474" cy="276999"/>
              </a:xfrm>
              <a:prstGeom prst="rect">
                <a:avLst/>
              </a:prstGeom>
              <a:blipFill rotWithShape="1">
                <a:blip r:embed="rId40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5562600" y="1298233"/>
                <a:ext cx="44147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− 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100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298233"/>
                <a:ext cx="441474" cy="276999"/>
              </a:xfrm>
              <a:prstGeom prst="rect">
                <a:avLst/>
              </a:prstGeom>
              <a:blipFill rotWithShape="1">
                <a:blip r:embed="rId41"/>
                <a:stretch>
                  <a:fillRect r="-2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4540250" y="1586073"/>
                <a:ext cx="81859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ker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  <m:r>
                            <a:rPr lang="en-US" sz="1200" ker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 −20</m:t>
                          </m:r>
                        </m:e>
                      </m:d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50" y="1586073"/>
                <a:ext cx="818594" cy="276999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/>
              <p:cNvSpPr/>
              <p:nvPr/>
            </p:nvSpPr>
            <p:spPr>
              <a:xfrm>
                <a:off x="5187116" y="1586073"/>
                <a:ext cx="40215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+ 5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7" name="Rectangle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116" y="1586073"/>
                <a:ext cx="402154" cy="27699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5416550" y="1586073"/>
                <a:ext cx="83899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−20)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50" y="1586073"/>
                <a:ext cx="838992" cy="276999"/>
              </a:xfrm>
              <a:prstGeom prst="rect">
                <a:avLst/>
              </a:prstGeom>
              <a:blipFill rotWithShape="1">
                <a:blip r:embed="rId4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5046308" y="1895730"/>
                <a:ext cx="71949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200" ker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+5) </m:t>
                      </m:r>
                    </m:oMath>
                  </m:oMathPara>
                </a14:m>
                <a:endParaRPr lang="en-US" sz="1200" kern="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308" y="1895730"/>
                <a:ext cx="719492" cy="276999"/>
              </a:xfrm>
              <a:prstGeom prst="rect">
                <a:avLst/>
              </a:prstGeom>
              <a:blipFill rotWithShape="1">
                <a:blip r:embed="rId4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>
            <a:spLocks noChangeArrowheads="1"/>
          </p:cNvSpPr>
          <p:nvPr/>
        </p:nvSpPr>
        <p:spPr bwMode="auto">
          <a:xfrm>
            <a:off x="533400" y="763382"/>
            <a:ext cx="8305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A man riding on a bicycle cover a distance of 60 km in a direction of wind and comes back to his original position in 8 hours. If the speed of the wind is 10 km/hr. Find the speed of the bicycle.</a:t>
            </a:r>
          </a:p>
        </p:txBody>
      </p:sp>
      <p:sp>
        <p:nvSpPr>
          <p:cNvPr id="171" name="Text Box 8"/>
          <p:cNvSpPr txBox="1">
            <a:spLocks noChangeArrowheads="1"/>
          </p:cNvSpPr>
          <p:nvPr/>
        </p:nvSpPr>
        <p:spPr bwMode="auto">
          <a:xfrm>
            <a:off x="444501" y="1504950"/>
            <a:ext cx="535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Sol.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838200" y="1504950"/>
            <a:ext cx="3276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kern="0" dirty="0">
                <a:solidFill>
                  <a:prstClr val="black"/>
                </a:solidFill>
                <a:latin typeface="Bookman Old Style" pitchFamily="18" charset="0"/>
              </a:rPr>
              <a:t>Let the speed of bicycle be x km/</a:t>
            </a:r>
            <a:r>
              <a:rPr lang="en-US" sz="1400" kern="0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400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38200" y="1705173"/>
            <a:ext cx="24655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kern="0" dirty="0">
                <a:solidFill>
                  <a:prstClr val="black"/>
                </a:solidFill>
                <a:latin typeface="Bookman Old Style" pitchFamily="18" charset="0"/>
              </a:rPr>
              <a:t>As per the given condition</a:t>
            </a:r>
          </a:p>
        </p:txBody>
      </p:sp>
    </p:spTree>
    <p:extLst>
      <p:ext uri="{BB962C8B-B14F-4D97-AF65-F5344CB8AC3E}">
        <p14:creationId xmlns:p14="http://schemas.microsoft.com/office/powerpoint/2010/main" val="40309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8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0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7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00"/>
                            </p:stCondLst>
                            <p:childTnLst>
                              <p:par>
                                <p:cTn id="4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2" grpId="2" animBg="1"/>
      <p:bldP spid="112" grpId="3" animBg="1"/>
      <p:bldP spid="26" grpId="0"/>
      <p:bldP spid="28" grpId="0"/>
      <p:bldP spid="29" grpId="0"/>
      <p:bldP spid="31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0" grpId="0" animBg="1"/>
      <p:bldP spid="87" grpId="0" animBg="1"/>
      <p:bldP spid="87" grpId="1" animBg="1"/>
      <p:bldP spid="87" grpId="2" animBg="1"/>
      <p:bldP spid="91" grpId="0" animBg="1"/>
      <p:bldP spid="91" grpId="1" animBg="1"/>
      <p:bldP spid="113" grpId="0" animBg="1"/>
      <p:bldP spid="113" grpId="1" animBg="1"/>
      <p:bldP spid="131" grpId="0" animBg="1"/>
      <p:bldP spid="131" grpId="1" animBg="1"/>
      <p:bldP spid="144" grpId="0"/>
      <p:bldP spid="144" grpId="1"/>
      <p:bldP spid="145" grpId="0"/>
      <p:bldP spid="145" grpId="1"/>
      <p:bldP spid="146" grpId="0" animBg="1"/>
      <p:bldP spid="146" grpId="1" animBg="1"/>
      <p:bldP spid="146" grpId="2" animBg="1"/>
      <p:bldP spid="147" grpId="0" animBg="1"/>
      <p:bldP spid="147" grpId="1" animBg="1"/>
      <p:bldP spid="147" grpId="2" animBg="1"/>
      <p:bldP spid="128" grpId="0"/>
      <p:bldP spid="129" grpId="0"/>
      <p:bldP spid="130" grpId="0"/>
      <p:bldP spid="148" grpId="0"/>
      <p:bldP spid="149" grpId="0"/>
      <p:bldP spid="150" grpId="0"/>
      <p:bldP spid="151" grpId="0"/>
      <p:bldP spid="152" grpId="0"/>
      <p:bldP spid="153" grpId="0"/>
      <p:bldP spid="156" grpId="0"/>
      <p:bldP spid="157" grpId="0"/>
      <p:bldP spid="158" grpId="0"/>
      <p:bldP spid="160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62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SDT sum based on walking and cycling</a:t>
            </a:r>
          </a:p>
        </p:txBody>
      </p:sp>
    </p:spTree>
    <p:extLst>
      <p:ext uri="{BB962C8B-B14F-4D97-AF65-F5344CB8AC3E}">
        <p14:creationId xmlns:p14="http://schemas.microsoft.com/office/powerpoint/2010/main" val="30475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1848162" y="938661"/>
            <a:ext cx="5257869" cy="2544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567922" y="939921"/>
            <a:ext cx="1315127" cy="2519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597860" y="722113"/>
            <a:ext cx="1826536" cy="2469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492653" y="737637"/>
            <a:ext cx="2717097" cy="2444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279070" y="727100"/>
            <a:ext cx="1251457" cy="2469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92905" y="727100"/>
            <a:ext cx="1703643" cy="2469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358355" y="507040"/>
            <a:ext cx="2993854" cy="2544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587663" y="504825"/>
            <a:ext cx="776617" cy="2544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75617" y="501796"/>
            <a:ext cx="2024662" cy="2544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36" y="1099435"/>
            <a:ext cx="9421072" cy="4112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Rounded Rectangle 32"/>
          <p:cNvSpPr/>
          <p:nvPr/>
        </p:nvSpPr>
        <p:spPr>
          <a:xfrm>
            <a:off x="5728704" y="514350"/>
            <a:ext cx="646610" cy="2494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744123" y="742409"/>
            <a:ext cx="465627" cy="23495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5236" y="476250"/>
            <a:ext cx="8305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From the same place at 7 am ‘A’ started walking in the north at the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speed of 5 km/hr. After 1 hour B started cycling in the east at a speed of 16 km/hr.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At what time they will be at distance of 52 km apart from each other.</a:t>
            </a:r>
          </a:p>
        </p:txBody>
      </p:sp>
      <p:pic>
        <p:nvPicPr>
          <p:cNvPr id="1008647" name="Picture 7" descr="C:\Users\ADMIN\Desktop\SA2 TAT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640792"/>
            <a:ext cx="1782551" cy="155973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rapezoid 63"/>
          <p:cNvSpPr/>
          <p:nvPr/>
        </p:nvSpPr>
        <p:spPr>
          <a:xfrm rot="17224194">
            <a:off x="1688394" y="2100661"/>
            <a:ext cx="100656" cy="1951656"/>
          </a:xfrm>
          <a:prstGeom prst="trapezoid">
            <a:avLst>
              <a:gd name="adj" fmla="val 2844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Trapezoid 28"/>
          <p:cNvSpPr/>
          <p:nvPr/>
        </p:nvSpPr>
        <p:spPr>
          <a:xfrm rot="6424194">
            <a:off x="4046111" y="2212132"/>
            <a:ext cx="101663" cy="3209759"/>
          </a:xfrm>
          <a:prstGeom prst="trapezoid">
            <a:avLst>
              <a:gd name="adj" fmla="val 2844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rapezoid 14"/>
          <p:cNvSpPr/>
          <p:nvPr/>
        </p:nvSpPr>
        <p:spPr>
          <a:xfrm rot="2866516">
            <a:off x="3690811" y="810895"/>
            <a:ext cx="99965" cy="3084515"/>
          </a:xfrm>
          <a:prstGeom prst="trapezoid">
            <a:avLst>
              <a:gd name="adj" fmla="val 2844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Trapezoid 62"/>
          <p:cNvSpPr/>
          <p:nvPr/>
        </p:nvSpPr>
        <p:spPr>
          <a:xfrm rot="13634039">
            <a:off x="1812880" y="2999428"/>
            <a:ext cx="97995" cy="2113364"/>
          </a:xfrm>
          <a:prstGeom prst="trapezoid">
            <a:avLst>
              <a:gd name="adj" fmla="val 2844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89606" y="1140857"/>
            <a:ext cx="43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57850" y="4065563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78735" y="4398317"/>
            <a:ext cx="4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3002" y="2480327"/>
            <a:ext cx="620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W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31076" y="1163143"/>
            <a:ext cx="535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400" b="1">
                <a:latin typeface="Bookman Old Style" pitchFamily="18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Sol.</a:t>
            </a:r>
          </a:p>
        </p:txBody>
      </p:sp>
      <p:sp>
        <p:nvSpPr>
          <p:cNvPr id="27" name="TextBox 26"/>
          <p:cNvSpPr txBox="1"/>
          <p:nvPr/>
        </p:nvSpPr>
        <p:spPr>
          <a:xfrm rot="18943450">
            <a:off x="3609142" y="2073127"/>
            <a:ext cx="100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5 km/</a:t>
            </a:r>
            <a:r>
              <a:rPr lang="en-US" sz="1600" b="1" dirty="0" err="1">
                <a:solidFill>
                  <a:prstClr val="black"/>
                </a:solidFill>
              </a:rPr>
              <a:t>hr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097666">
            <a:off x="3885647" y="3910589"/>
            <a:ext cx="100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16 km/</a:t>
            </a:r>
            <a:r>
              <a:rPr lang="en-US" sz="1600" b="1" dirty="0" err="1">
                <a:solidFill>
                  <a:prstClr val="black"/>
                </a:solidFill>
              </a:rPr>
              <a:t>hr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791200" y="1352366"/>
            <a:ext cx="2052569" cy="609784"/>
            <a:chOff x="2241925" y="3694425"/>
            <a:chExt cx="2437689" cy="337057"/>
          </a:xfrm>
        </p:grpSpPr>
        <p:sp>
          <p:nvSpPr>
            <p:cNvPr id="38" name="Rounded Rectangle 37"/>
            <p:cNvSpPr/>
            <p:nvPr/>
          </p:nvSpPr>
          <p:spPr>
            <a:xfrm>
              <a:off x="2241925" y="3694425"/>
              <a:ext cx="2437689" cy="337057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67957" y="3713971"/>
              <a:ext cx="2385622" cy="289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/>
                </a:rPr>
                <a:t>Lets consider direction over here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78735" y="1284212"/>
            <a:ext cx="1506587" cy="1506585"/>
            <a:chOff x="3325093" y="1257208"/>
            <a:chExt cx="1884219" cy="1884220"/>
          </a:xfrm>
        </p:grpSpPr>
        <p:sp>
          <p:nvSpPr>
            <p:cNvPr id="51" name="Oval 50"/>
            <p:cNvSpPr/>
            <p:nvPr/>
          </p:nvSpPr>
          <p:spPr>
            <a:xfrm>
              <a:off x="3351847" y="1285875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53" name="Picture 3" descr="C:\Users\ADMIN\Desktop\SA2 TAT\nTBBLrpkc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5093" y="1257208"/>
              <a:ext cx="1884219" cy="188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/>
          <p:cNvGrpSpPr/>
          <p:nvPr/>
        </p:nvGrpSpPr>
        <p:grpSpPr>
          <a:xfrm rot="12629245">
            <a:off x="1410944" y="1610558"/>
            <a:ext cx="196400" cy="885897"/>
            <a:chOff x="1347139" y="2751742"/>
            <a:chExt cx="150129" cy="1182237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1418599" y="3366790"/>
              <a:ext cx="1" cy="56718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12" descr="C:\Users\ADMIN\Desktop\SA2 TAT\LcKrLyg7i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86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8735" b="12967"/>
            <a:stretch/>
          </p:blipFill>
          <p:spPr bwMode="auto">
            <a:xfrm>
              <a:off x="1347139" y="2751742"/>
              <a:ext cx="150129" cy="61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>
            <a:off x="1456939" y="1399389"/>
            <a:ext cx="150129" cy="1278577"/>
            <a:chOff x="1347136" y="2751738"/>
            <a:chExt cx="150129" cy="1278577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1417438" y="3397517"/>
              <a:ext cx="1" cy="6327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12" descr="C:\Users\ADMIN\Desktop\SA2 TAT\LcKrLyg7i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286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8735"/>
            <a:stretch/>
          </p:blipFill>
          <p:spPr bwMode="auto">
            <a:xfrm>
              <a:off x="1347136" y="2751738"/>
              <a:ext cx="150129" cy="705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Oval 69"/>
          <p:cNvSpPr/>
          <p:nvPr/>
        </p:nvSpPr>
        <p:spPr>
          <a:xfrm rot="578361">
            <a:off x="2509216" y="3270594"/>
            <a:ext cx="223728" cy="156244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74140" y="3209835"/>
            <a:ext cx="43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BBB59">
                    <a:lumMod val="40000"/>
                    <a:lumOff val="60000"/>
                  </a:srgbClr>
                </a:solidFill>
                <a:effectLst>
                  <a:glow rad="101600">
                    <a:srgbClr val="EEECE1">
                      <a:lumMod val="10000"/>
                      <a:alpha val="40000"/>
                    </a:srgbClr>
                  </a:glow>
                </a:effectLst>
              </a:rPr>
              <a:t>O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3400" y="2838450"/>
            <a:ext cx="1665516" cy="413664"/>
            <a:chOff x="2471762" y="3680188"/>
            <a:chExt cx="1978015" cy="228651"/>
          </a:xfrm>
        </p:grpSpPr>
        <p:sp>
          <p:nvSpPr>
            <p:cNvPr id="77" name="Rounded Rectangle 76"/>
            <p:cNvSpPr/>
            <p:nvPr/>
          </p:nvSpPr>
          <p:spPr>
            <a:xfrm>
              <a:off x="2471762" y="3680188"/>
              <a:ext cx="1978015" cy="22865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92884" y="3713971"/>
              <a:ext cx="1935769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/>
                </a:rPr>
                <a:t>At 8 am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990165" y="1395591"/>
            <a:ext cx="1616534" cy="628266"/>
            <a:chOff x="2500848" y="3753554"/>
            <a:chExt cx="1919843" cy="347271"/>
          </a:xfrm>
        </p:grpSpPr>
        <p:sp>
          <p:nvSpPr>
            <p:cNvPr id="82" name="Rounded Rectangle 81"/>
            <p:cNvSpPr/>
            <p:nvPr/>
          </p:nvSpPr>
          <p:spPr>
            <a:xfrm>
              <a:off x="2500848" y="3753554"/>
              <a:ext cx="1919843" cy="34727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83175" y="3773992"/>
              <a:ext cx="1555188" cy="289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/>
                </a:rPr>
                <a:t>Lets see the animation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81129" y="1303657"/>
            <a:ext cx="1665516" cy="413664"/>
            <a:chOff x="2471762" y="3680188"/>
            <a:chExt cx="1978015" cy="228651"/>
          </a:xfrm>
        </p:grpSpPr>
        <p:sp>
          <p:nvSpPr>
            <p:cNvPr id="85" name="Rounded Rectangle 84"/>
            <p:cNvSpPr/>
            <p:nvPr/>
          </p:nvSpPr>
          <p:spPr>
            <a:xfrm>
              <a:off x="2471762" y="3680188"/>
              <a:ext cx="1978015" cy="22865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95222" y="3713971"/>
              <a:ext cx="1131093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/>
                </a:rPr>
                <a:t>At 7 am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 rot="12629245">
            <a:off x="1406767" y="1568889"/>
            <a:ext cx="196400" cy="918080"/>
            <a:chOff x="1347139" y="2751742"/>
            <a:chExt cx="150129" cy="1225185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1418599" y="3366790"/>
              <a:ext cx="1" cy="61013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12" descr="C:\Users\ADMIN\Desktop\SA2 TAT\LcKrLyg7i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86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8735" b="12967"/>
            <a:stretch/>
          </p:blipFill>
          <p:spPr bwMode="auto">
            <a:xfrm>
              <a:off x="1347139" y="2751742"/>
              <a:ext cx="150129" cy="61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/>
          <p:cNvGrpSpPr/>
          <p:nvPr/>
        </p:nvGrpSpPr>
        <p:grpSpPr>
          <a:xfrm>
            <a:off x="1456939" y="1398270"/>
            <a:ext cx="150129" cy="1278577"/>
            <a:chOff x="1347136" y="2751738"/>
            <a:chExt cx="150129" cy="1278577"/>
          </a:xfrm>
        </p:grpSpPr>
        <p:cxnSp>
          <p:nvCxnSpPr>
            <p:cNvPr id="92" name="Straight Connector 91"/>
            <p:cNvCxnSpPr/>
            <p:nvPr/>
          </p:nvCxnSpPr>
          <p:spPr>
            <a:xfrm flipH="1">
              <a:off x="1417438" y="3397517"/>
              <a:ext cx="1" cy="6327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Picture 12" descr="C:\Users\ADMIN\Desktop\SA2 TAT\LcKrLyg7i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286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8735"/>
            <a:stretch/>
          </p:blipFill>
          <p:spPr bwMode="auto">
            <a:xfrm>
              <a:off x="1347136" y="2751738"/>
              <a:ext cx="150129" cy="705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TextBox 94"/>
          <p:cNvSpPr txBox="1"/>
          <p:nvPr/>
        </p:nvSpPr>
        <p:spPr>
          <a:xfrm>
            <a:off x="1169371" y="1276350"/>
            <a:ext cx="80151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rgbClr val="C00000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BrowalliaUPC" pitchFamily="34" charset="-34"/>
                <a:cs typeface="BrowalliaUPC" pitchFamily="34" charset="-34"/>
              </a:rPr>
              <a:t>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73230" y="1327369"/>
            <a:ext cx="764300" cy="2949356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206402" y="2461796"/>
            <a:ext cx="7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52 km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77193" y="3352740"/>
            <a:ext cx="43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BBB59">
                    <a:lumMod val="40000"/>
                    <a:lumOff val="60000"/>
                  </a:srgbClr>
                </a:solidFill>
                <a:effectLst>
                  <a:glow rad="101600">
                    <a:srgbClr val="EEECE1">
                      <a:lumMod val="10000"/>
                      <a:alpha val="40000"/>
                    </a:srgbClr>
                  </a:glow>
                </a:effectLst>
              </a:rPr>
              <a:t>B</a:t>
            </a:r>
          </a:p>
        </p:txBody>
      </p:sp>
      <p:sp>
        <p:nvSpPr>
          <p:cNvPr id="87" name="Freeform 86"/>
          <p:cNvSpPr/>
          <p:nvPr/>
        </p:nvSpPr>
        <p:spPr>
          <a:xfrm rot="2307545">
            <a:off x="2863684" y="3148691"/>
            <a:ext cx="244630" cy="243600"/>
          </a:xfrm>
          <a:custGeom>
            <a:avLst/>
            <a:gdLst>
              <a:gd name="connsiteX0" fmla="*/ 0 w 411983"/>
              <a:gd name="connsiteY0" fmla="*/ 40193 h 341644"/>
              <a:gd name="connsiteX1" fmla="*/ 411983 w 411983"/>
              <a:gd name="connsiteY1" fmla="*/ 0 h 341644"/>
              <a:gd name="connsiteX2" fmla="*/ 361741 w 411983"/>
              <a:gd name="connsiteY2" fmla="*/ 341644 h 341644"/>
              <a:gd name="connsiteX0" fmla="*/ 0 w 430271"/>
              <a:gd name="connsiteY0" fmla="*/ 90169 h 341644"/>
              <a:gd name="connsiteX1" fmla="*/ 430271 w 430271"/>
              <a:gd name="connsiteY1" fmla="*/ 0 h 341644"/>
              <a:gd name="connsiteX2" fmla="*/ 380029 w 430271"/>
              <a:gd name="connsiteY2" fmla="*/ 341644 h 341644"/>
              <a:gd name="connsiteX0" fmla="*/ 0 w 430271"/>
              <a:gd name="connsiteY0" fmla="*/ 90169 h 341021"/>
              <a:gd name="connsiteX1" fmla="*/ 430271 w 430271"/>
              <a:gd name="connsiteY1" fmla="*/ 0 h 341021"/>
              <a:gd name="connsiteX2" fmla="*/ 325237 w 430271"/>
              <a:gd name="connsiteY2" fmla="*/ 341021 h 341021"/>
              <a:gd name="connsiteX0" fmla="*/ 0 w 403101"/>
              <a:gd name="connsiteY0" fmla="*/ 73253 h 324105"/>
              <a:gd name="connsiteX1" fmla="*/ 403101 w 403101"/>
              <a:gd name="connsiteY1" fmla="*/ 0 h 324105"/>
              <a:gd name="connsiteX2" fmla="*/ 325237 w 403101"/>
              <a:gd name="connsiteY2" fmla="*/ 324105 h 324105"/>
              <a:gd name="connsiteX0" fmla="*/ 0 w 403101"/>
              <a:gd name="connsiteY0" fmla="*/ 73253 h 309137"/>
              <a:gd name="connsiteX1" fmla="*/ 403101 w 403101"/>
              <a:gd name="connsiteY1" fmla="*/ 0 h 309137"/>
              <a:gd name="connsiteX2" fmla="*/ 374076 w 403101"/>
              <a:gd name="connsiteY2" fmla="*/ 309137 h 309137"/>
              <a:gd name="connsiteX0" fmla="*/ 0 w 396079"/>
              <a:gd name="connsiteY0" fmla="*/ 119050 h 309137"/>
              <a:gd name="connsiteX1" fmla="*/ 396079 w 396079"/>
              <a:gd name="connsiteY1" fmla="*/ 0 h 309137"/>
              <a:gd name="connsiteX2" fmla="*/ 367054 w 396079"/>
              <a:gd name="connsiteY2" fmla="*/ 309137 h 30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079" h="309137">
                <a:moveTo>
                  <a:pt x="0" y="119050"/>
                </a:moveTo>
                <a:lnTo>
                  <a:pt x="396079" y="0"/>
                </a:lnTo>
                <a:lnTo>
                  <a:pt x="367054" y="309137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38311" y="3181290"/>
            <a:ext cx="43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BBB59">
                    <a:lumMod val="40000"/>
                    <a:lumOff val="60000"/>
                  </a:srgbClr>
                </a:solidFill>
                <a:effectLst>
                  <a:glow rad="101600">
                    <a:srgbClr val="EEECE1">
                      <a:lumMod val="10000"/>
                      <a:alpha val="40000"/>
                    </a:srgbClr>
                  </a:glow>
                </a:effectLst>
              </a:rPr>
              <a:t>A</a:t>
            </a:r>
          </a:p>
        </p:txBody>
      </p:sp>
      <p:pic>
        <p:nvPicPr>
          <p:cNvPr id="1008643" name="Picture 3" descr="C:\Users\ADMIN\Desktop\SA2 TAT\man-riding-bicycle-animated.gif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94627" y="2443390"/>
            <a:ext cx="611305" cy="92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8649" name="Picture 9" descr="C:\Users\ADMIN\Desktop\SA2 TAT\manWalking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5458" flipH="1">
            <a:off x="2210291" y="2636322"/>
            <a:ext cx="623210" cy="7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100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08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5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6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5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2" presetClass="path" presetSubtype="0" accel="23077" decel="7692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59259E-6 L 0.22917 -0.36482 " pathEditMode="relative" rAng="0" ptsTypes="AA">
                                      <p:cBhvr>
                                        <p:cTn id="211" dur="9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18241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2" presetClass="path" presetSubtype="0" accel="23077" decel="7692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82716E-6 L 0.22951 -0.36605 " pathEditMode="relative" rAng="0" ptsTypes="AA">
                                      <p:cBhvr>
                                        <p:cTn id="213" dur="9000" fill="hold"/>
                                        <p:tgtEl>
                                          <p:spTgt spid="1008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6" y="-18302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17" dur="4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0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6" presetClass="emph" presetSubtype="0" repeatCount="4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2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42" presetClass="path" presetSubtype="0" accel="14286" decel="8571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312 0.0071 L 0.3158 0.18673 " pathEditMode="relative" rAng="0" ptsTypes="AA">
                                      <p:cBhvr>
                                        <p:cTn id="224" dur="7000" fill="hold"/>
                                        <p:tgtEl>
                                          <p:spTgt spid="1008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8981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42" presetClass="path" presetSubtype="0" accel="14286" decel="8571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66667E-6 4.44444E-6 L 0.31146 0.16666 " pathEditMode="relative" rAng="0" ptsTypes="AA">
                                      <p:cBhvr>
                                        <p:cTn id="226" dur="7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8333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6" presetClass="emph" presetSubtype="0" repeatCount="indefinite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7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900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9000"/>
                            </p:stCondLst>
                            <p:childTnLst>
                              <p:par>
                                <p:cTn id="2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4" grpId="0" animBg="1"/>
      <p:bldP spid="80" grpId="0" animBg="1"/>
      <p:bldP spid="80" grpId="1" animBg="1"/>
      <p:bldP spid="79" grpId="0" animBg="1"/>
      <p:bldP spid="79" grpId="1" animBg="1"/>
      <p:bldP spid="75" grpId="0" animBg="1"/>
      <p:bldP spid="75" grpId="1" animBg="1"/>
      <p:bldP spid="74" grpId="0" animBg="1"/>
      <p:bldP spid="74" grpId="1" animBg="1"/>
      <p:bldP spid="73" grpId="0" animBg="1"/>
      <p:bldP spid="73" grpId="1" animBg="1"/>
      <p:bldP spid="72" grpId="0" animBg="1"/>
      <p:bldP spid="72" grpId="1" animBg="1"/>
      <p:bldP spid="69" grpId="0" animBg="1"/>
      <p:bldP spid="69" grpId="1" animBg="1"/>
      <p:bldP spid="33" grpId="0" animBg="1"/>
      <p:bldP spid="33" grpId="1" animBg="1"/>
      <p:bldP spid="33" grpId="2" animBg="1"/>
      <p:bldP spid="36" grpId="0" animBg="1"/>
      <p:bldP spid="36" grpId="1" animBg="1"/>
      <p:bldP spid="36" grpId="2" animBg="1"/>
      <p:bldP spid="22" grpId="0"/>
      <p:bldP spid="64" grpId="0" animBg="1"/>
      <p:bldP spid="29" grpId="0" animBg="1"/>
      <p:bldP spid="29" grpId="1" animBg="1"/>
      <p:bldP spid="15" grpId="0" animBg="1"/>
      <p:bldP spid="15" grpId="1" animBg="1"/>
      <p:bldP spid="63" grpId="0" animBg="1"/>
      <p:bldP spid="31" grpId="0"/>
      <p:bldP spid="66" grpId="0"/>
      <p:bldP spid="67" grpId="0"/>
      <p:bldP spid="68" grpId="0"/>
      <p:bldP spid="25" grpId="0"/>
      <p:bldP spid="27" grpId="0"/>
      <p:bldP spid="32" grpId="0"/>
      <p:bldP spid="70" grpId="0" animBg="1"/>
      <p:bldP spid="70" grpId="1" animBg="1"/>
      <p:bldP spid="71" grpId="0"/>
      <p:bldP spid="95" grpId="0"/>
      <p:bldP spid="95" grpId="1"/>
      <p:bldP spid="97" grpId="0"/>
      <p:bldP spid="28" grpId="0"/>
      <p:bldP spid="28" grpId="1"/>
      <p:bldP spid="87" grpId="0" animBg="1"/>
      <p:bldP spid="26" grpId="0"/>
      <p:bldP spid="2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567922" y="939921"/>
            <a:ext cx="1315127" cy="2519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36" y="1099435"/>
            <a:ext cx="9421072" cy="4112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5236" y="476250"/>
            <a:ext cx="8305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From the same place at 7 am ‘A’ started walking in the north at the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speed of 5 km/hr. After 1 hour B started cycling in the east at a speed of 16 km/hr.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At what time they will be at distance of 52 km apart from each other.</a:t>
            </a:r>
          </a:p>
        </p:txBody>
      </p:sp>
      <p:sp>
        <p:nvSpPr>
          <p:cNvPr id="64" name="Trapezoid 63"/>
          <p:cNvSpPr/>
          <p:nvPr/>
        </p:nvSpPr>
        <p:spPr>
          <a:xfrm rot="17224194">
            <a:off x="1688394" y="2100661"/>
            <a:ext cx="100656" cy="1951656"/>
          </a:xfrm>
          <a:prstGeom prst="trapezoid">
            <a:avLst>
              <a:gd name="adj" fmla="val 2844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Trapezoid 28"/>
          <p:cNvSpPr/>
          <p:nvPr/>
        </p:nvSpPr>
        <p:spPr>
          <a:xfrm rot="6424194">
            <a:off x="4046111" y="2212132"/>
            <a:ext cx="101663" cy="3209759"/>
          </a:xfrm>
          <a:prstGeom prst="trapezoid">
            <a:avLst>
              <a:gd name="adj" fmla="val 2844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rapezoid 14"/>
          <p:cNvSpPr/>
          <p:nvPr/>
        </p:nvSpPr>
        <p:spPr>
          <a:xfrm rot="2866516">
            <a:off x="3690811" y="810895"/>
            <a:ext cx="99965" cy="3084515"/>
          </a:xfrm>
          <a:prstGeom prst="trapezoid">
            <a:avLst>
              <a:gd name="adj" fmla="val 2844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576883" y="1294880"/>
            <a:ext cx="314920" cy="300189"/>
          </a:xfrm>
          <a:custGeom>
            <a:avLst/>
            <a:gdLst>
              <a:gd name="connsiteX0" fmla="*/ 0 w 411983"/>
              <a:gd name="connsiteY0" fmla="*/ 40193 h 341644"/>
              <a:gd name="connsiteX1" fmla="*/ 411983 w 411983"/>
              <a:gd name="connsiteY1" fmla="*/ 0 h 341644"/>
              <a:gd name="connsiteX2" fmla="*/ 361741 w 411983"/>
              <a:gd name="connsiteY2" fmla="*/ 341644 h 34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983" h="341644">
                <a:moveTo>
                  <a:pt x="0" y="40193"/>
                </a:moveTo>
                <a:lnTo>
                  <a:pt x="411983" y="0"/>
                </a:lnTo>
                <a:lnTo>
                  <a:pt x="361741" y="341644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 rot="3988583">
            <a:off x="5264879" y="4051796"/>
            <a:ext cx="324462" cy="334912"/>
          </a:xfrm>
          <a:custGeom>
            <a:avLst/>
            <a:gdLst>
              <a:gd name="connsiteX0" fmla="*/ 0 w 411983"/>
              <a:gd name="connsiteY0" fmla="*/ 40193 h 341644"/>
              <a:gd name="connsiteX1" fmla="*/ 411983 w 411983"/>
              <a:gd name="connsiteY1" fmla="*/ 0 h 341644"/>
              <a:gd name="connsiteX2" fmla="*/ 361741 w 411983"/>
              <a:gd name="connsiteY2" fmla="*/ 341644 h 34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983" h="341644">
                <a:moveTo>
                  <a:pt x="0" y="40193"/>
                </a:moveTo>
                <a:lnTo>
                  <a:pt x="411983" y="0"/>
                </a:lnTo>
                <a:lnTo>
                  <a:pt x="361741" y="341644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Trapezoid 62"/>
          <p:cNvSpPr/>
          <p:nvPr/>
        </p:nvSpPr>
        <p:spPr>
          <a:xfrm rot="13634039">
            <a:off x="1812880" y="2999428"/>
            <a:ext cx="97995" cy="2113364"/>
          </a:xfrm>
          <a:prstGeom prst="trapezoid">
            <a:avLst>
              <a:gd name="adj" fmla="val 2844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89606" y="1140857"/>
            <a:ext cx="43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57850" y="4065563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78735" y="4398317"/>
            <a:ext cx="4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3002" y="2480327"/>
            <a:ext cx="620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W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31076" y="1163143"/>
            <a:ext cx="535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400" b="1">
                <a:latin typeface="Bookman Old Style" pitchFamily="18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Sol.</a:t>
            </a:r>
          </a:p>
        </p:txBody>
      </p:sp>
      <p:sp>
        <p:nvSpPr>
          <p:cNvPr id="27" name="TextBox 26"/>
          <p:cNvSpPr txBox="1"/>
          <p:nvPr/>
        </p:nvSpPr>
        <p:spPr>
          <a:xfrm rot="18943450">
            <a:off x="3609142" y="2073127"/>
            <a:ext cx="100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5 km/</a:t>
            </a:r>
            <a:r>
              <a:rPr lang="en-US" sz="1600" b="1" dirty="0" err="1">
                <a:solidFill>
                  <a:prstClr val="black"/>
                </a:solidFill>
              </a:rPr>
              <a:t>hr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65636" y="4260850"/>
            <a:ext cx="43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BBB59">
                    <a:lumMod val="40000"/>
                    <a:lumOff val="60000"/>
                  </a:srgbClr>
                </a:solidFill>
                <a:effectLst>
                  <a:glow rad="101600">
                    <a:srgbClr val="EEECE1">
                      <a:lumMod val="10000"/>
                      <a:alpha val="40000"/>
                    </a:srgbClr>
                  </a:glow>
                </a:effectLst>
              </a:rPr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 rot="1097666">
            <a:off x="3885647" y="3910589"/>
            <a:ext cx="100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16 km/</a:t>
            </a:r>
            <a:r>
              <a:rPr lang="en-US" sz="1600" b="1" dirty="0" err="1">
                <a:solidFill>
                  <a:prstClr val="black"/>
                </a:solidFill>
              </a:rPr>
              <a:t>hr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 rot="578361">
            <a:off x="2509216" y="3270594"/>
            <a:ext cx="223728" cy="156244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74140" y="3209835"/>
            <a:ext cx="43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BBB59">
                    <a:lumMod val="40000"/>
                    <a:lumOff val="60000"/>
                  </a:srgbClr>
                </a:solidFill>
                <a:effectLst>
                  <a:glow rad="101600">
                    <a:srgbClr val="EEECE1">
                      <a:lumMod val="10000"/>
                      <a:alpha val="40000"/>
                    </a:srgbClr>
                  </a:glow>
                </a:effectLst>
              </a:rPr>
              <a:t>O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3400" y="2838450"/>
            <a:ext cx="1665516" cy="413664"/>
            <a:chOff x="2471762" y="3680188"/>
            <a:chExt cx="1978015" cy="228651"/>
          </a:xfrm>
        </p:grpSpPr>
        <p:sp>
          <p:nvSpPr>
            <p:cNvPr id="77" name="Rounded Rectangle 76"/>
            <p:cNvSpPr/>
            <p:nvPr/>
          </p:nvSpPr>
          <p:spPr>
            <a:xfrm>
              <a:off x="2471762" y="3680188"/>
              <a:ext cx="1978015" cy="22865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92884" y="3713971"/>
              <a:ext cx="1935769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/>
                </a:rPr>
                <a:t>At 8 am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81129" y="1303657"/>
            <a:ext cx="1665516" cy="413664"/>
            <a:chOff x="2471762" y="3680188"/>
            <a:chExt cx="1978015" cy="228651"/>
          </a:xfrm>
        </p:grpSpPr>
        <p:sp>
          <p:nvSpPr>
            <p:cNvPr id="85" name="Rounded Rectangle 84"/>
            <p:cNvSpPr/>
            <p:nvPr/>
          </p:nvSpPr>
          <p:spPr>
            <a:xfrm>
              <a:off x="2471762" y="3680188"/>
              <a:ext cx="1978015" cy="22865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95222" y="3713971"/>
              <a:ext cx="1131093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/>
                </a:rPr>
                <a:t>At 7 am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873230" y="1327369"/>
            <a:ext cx="764300" cy="2949356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206402" y="2461796"/>
            <a:ext cx="7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52 km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30636" y="1327150"/>
            <a:ext cx="43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BBB59">
                    <a:lumMod val="40000"/>
                    <a:lumOff val="60000"/>
                  </a:srgbClr>
                </a:solidFill>
                <a:effectLst>
                  <a:glow rad="101600">
                    <a:srgbClr val="EEECE1">
                      <a:lumMod val="10000"/>
                      <a:alpha val="40000"/>
                    </a:srgbClr>
                  </a:glow>
                </a:effectLst>
              </a:rPr>
              <a:t>A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823588" y="2133603"/>
            <a:ext cx="7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52 km</a:t>
            </a:r>
          </a:p>
        </p:txBody>
      </p:sp>
      <p:sp>
        <p:nvSpPr>
          <p:cNvPr id="49" name="Freeform 48"/>
          <p:cNvSpPr/>
          <p:nvPr/>
        </p:nvSpPr>
        <p:spPr>
          <a:xfrm rot="2307545">
            <a:off x="2866036" y="3143928"/>
            <a:ext cx="244630" cy="243600"/>
          </a:xfrm>
          <a:custGeom>
            <a:avLst/>
            <a:gdLst>
              <a:gd name="connsiteX0" fmla="*/ 0 w 411983"/>
              <a:gd name="connsiteY0" fmla="*/ 40193 h 341644"/>
              <a:gd name="connsiteX1" fmla="*/ 411983 w 411983"/>
              <a:gd name="connsiteY1" fmla="*/ 0 h 341644"/>
              <a:gd name="connsiteX2" fmla="*/ 361741 w 411983"/>
              <a:gd name="connsiteY2" fmla="*/ 341644 h 341644"/>
              <a:gd name="connsiteX0" fmla="*/ 0 w 430271"/>
              <a:gd name="connsiteY0" fmla="*/ 90169 h 341644"/>
              <a:gd name="connsiteX1" fmla="*/ 430271 w 430271"/>
              <a:gd name="connsiteY1" fmla="*/ 0 h 341644"/>
              <a:gd name="connsiteX2" fmla="*/ 380029 w 430271"/>
              <a:gd name="connsiteY2" fmla="*/ 341644 h 341644"/>
              <a:gd name="connsiteX0" fmla="*/ 0 w 430271"/>
              <a:gd name="connsiteY0" fmla="*/ 90169 h 341021"/>
              <a:gd name="connsiteX1" fmla="*/ 430271 w 430271"/>
              <a:gd name="connsiteY1" fmla="*/ 0 h 341021"/>
              <a:gd name="connsiteX2" fmla="*/ 325237 w 430271"/>
              <a:gd name="connsiteY2" fmla="*/ 341021 h 341021"/>
              <a:gd name="connsiteX0" fmla="*/ 0 w 403101"/>
              <a:gd name="connsiteY0" fmla="*/ 73253 h 324105"/>
              <a:gd name="connsiteX1" fmla="*/ 403101 w 403101"/>
              <a:gd name="connsiteY1" fmla="*/ 0 h 324105"/>
              <a:gd name="connsiteX2" fmla="*/ 325237 w 403101"/>
              <a:gd name="connsiteY2" fmla="*/ 324105 h 324105"/>
              <a:gd name="connsiteX0" fmla="*/ 0 w 403101"/>
              <a:gd name="connsiteY0" fmla="*/ 73253 h 309137"/>
              <a:gd name="connsiteX1" fmla="*/ 403101 w 403101"/>
              <a:gd name="connsiteY1" fmla="*/ 0 h 309137"/>
              <a:gd name="connsiteX2" fmla="*/ 374076 w 403101"/>
              <a:gd name="connsiteY2" fmla="*/ 309137 h 309137"/>
              <a:gd name="connsiteX0" fmla="*/ 0 w 396079"/>
              <a:gd name="connsiteY0" fmla="*/ 119050 h 309137"/>
              <a:gd name="connsiteX1" fmla="*/ 396079 w 396079"/>
              <a:gd name="connsiteY1" fmla="*/ 0 h 309137"/>
              <a:gd name="connsiteX2" fmla="*/ 367054 w 396079"/>
              <a:gd name="connsiteY2" fmla="*/ 309137 h 30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079" h="309137">
                <a:moveTo>
                  <a:pt x="0" y="119050"/>
                </a:moveTo>
                <a:lnTo>
                  <a:pt x="396079" y="0"/>
                </a:lnTo>
                <a:lnTo>
                  <a:pt x="367054" y="309137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2362200" y="1200150"/>
            <a:ext cx="3230990" cy="2488913"/>
            <a:chOff x="3479800" y="871121"/>
            <a:chExt cx="3230990" cy="2488913"/>
          </a:xfrm>
        </p:grpSpPr>
        <p:sp>
          <p:nvSpPr>
            <p:cNvPr id="99" name="Right Triangle 98"/>
            <p:cNvSpPr/>
            <p:nvPr/>
          </p:nvSpPr>
          <p:spPr>
            <a:xfrm>
              <a:off x="3733800" y="1209674"/>
              <a:ext cx="2710991" cy="1829523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3524684" y="871121"/>
              <a:ext cx="3369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6373838" y="3021480"/>
              <a:ext cx="3369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3479800" y="2988074"/>
              <a:ext cx="3481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733780" y="2858350"/>
              <a:ext cx="160452" cy="180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37140"/>
              </p:ext>
            </p:extLst>
          </p:nvPr>
        </p:nvGraphicFramePr>
        <p:xfrm>
          <a:off x="636287" y="1626870"/>
          <a:ext cx="3783313" cy="162632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{1E171933-4619-4E11-9A3F-F7608DF75F80}</a:tableStyleId>
              </a:tblPr>
              <a:tblGrid>
                <a:gridCol w="142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3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u="none" dirty="0"/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520505" y="1641383"/>
            <a:ext cx="3369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654329" y="1641383"/>
            <a:ext cx="332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989769" y="2297430"/>
            <a:ext cx="74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Speed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999505" y="1977390"/>
            <a:ext cx="657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Time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811840" y="2713264"/>
            <a:ext cx="13016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Distance = 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588002" y="2967327"/>
            <a:ext cx="1828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Speed × Time</a:t>
            </a:r>
            <a:endParaRPr lang="en-US" sz="1400" b="1" u="sng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34343" y="2266950"/>
            <a:ext cx="100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5 km/</a:t>
            </a:r>
            <a:r>
              <a:rPr lang="en-US" sz="1600" b="1" dirty="0" err="1">
                <a:solidFill>
                  <a:prstClr val="black"/>
                </a:solidFill>
              </a:rPr>
              <a:t>hr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48400" y="3323137"/>
            <a:ext cx="100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16 km/</a:t>
            </a:r>
            <a:r>
              <a:rPr lang="en-US" sz="1600" b="1" dirty="0" err="1">
                <a:solidFill>
                  <a:prstClr val="black"/>
                </a:solidFill>
              </a:rPr>
              <a:t>hr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868884" y="3616426"/>
            <a:ext cx="1665516" cy="413664"/>
            <a:chOff x="2471762" y="3680188"/>
            <a:chExt cx="1978015" cy="228651"/>
          </a:xfrm>
        </p:grpSpPr>
        <p:sp>
          <p:nvSpPr>
            <p:cNvPr id="60" name="Rounded Rectangle 59"/>
            <p:cNvSpPr/>
            <p:nvPr/>
          </p:nvSpPr>
          <p:spPr>
            <a:xfrm>
              <a:off x="2471762" y="3680188"/>
              <a:ext cx="1978015" cy="22865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92884" y="3713971"/>
              <a:ext cx="1935769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/>
                </a:rPr>
                <a:t>At 8 am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87975" y="1214914"/>
            <a:ext cx="1665516" cy="413664"/>
            <a:chOff x="2471762" y="3680188"/>
            <a:chExt cx="1978015" cy="228651"/>
          </a:xfrm>
        </p:grpSpPr>
        <p:sp>
          <p:nvSpPr>
            <p:cNvPr id="69" name="Rounded Rectangle 68"/>
            <p:cNvSpPr/>
            <p:nvPr/>
          </p:nvSpPr>
          <p:spPr>
            <a:xfrm>
              <a:off x="2471762" y="3680188"/>
              <a:ext cx="1978015" cy="22865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95222" y="3713971"/>
              <a:ext cx="1131093" cy="17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/>
                </a:rPr>
                <a:t>At 7 am</a:t>
              </a:r>
            </a:p>
          </p:txBody>
        </p:sp>
      </p:grpSp>
      <p:sp>
        <p:nvSpPr>
          <p:cNvPr id="73" name="Cloud 72"/>
          <p:cNvSpPr/>
          <p:nvPr/>
        </p:nvSpPr>
        <p:spPr>
          <a:xfrm>
            <a:off x="3481708" y="487903"/>
            <a:ext cx="2604767" cy="1163900"/>
          </a:xfrm>
          <a:prstGeom prst="cloud">
            <a:avLst/>
          </a:prstGeom>
          <a:solidFill>
            <a:srgbClr val="66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At what time A started walking?</a:t>
            </a:r>
          </a:p>
        </p:txBody>
      </p:sp>
      <p:sp>
        <p:nvSpPr>
          <p:cNvPr id="74" name="Cloud 73"/>
          <p:cNvSpPr/>
          <p:nvPr/>
        </p:nvSpPr>
        <p:spPr>
          <a:xfrm>
            <a:off x="4379367" y="2867152"/>
            <a:ext cx="2604767" cy="1163900"/>
          </a:xfrm>
          <a:prstGeom prst="cloud">
            <a:avLst/>
          </a:prstGeom>
          <a:solidFill>
            <a:srgbClr val="66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At what time B started cycling?</a:t>
            </a:r>
          </a:p>
        </p:txBody>
      </p:sp>
      <p:sp>
        <p:nvSpPr>
          <p:cNvPr id="75" name="Cloud 74"/>
          <p:cNvSpPr/>
          <p:nvPr/>
        </p:nvSpPr>
        <p:spPr>
          <a:xfrm>
            <a:off x="3264884" y="487903"/>
            <a:ext cx="2938918" cy="1163900"/>
          </a:xfrm>
          <a:prstGeom prst="cloud">
            <a:avLst/>
          </a:prstGeom>
          <a:solidFill>
            <a:srgbClr val="66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That means A travelled 1 hour more than B 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503004" y="1710593"/>
            <a:ext cx="3490791" cy="647076"/>
          </a:xfrm>
          <a:prstGeom prst="roundRect">
            <a:avLst/>
          </a:prstGeom>
          <a:solidFill>
            <a:srgbClr val="66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If B travelled for 5 </a:t>
            </a:r>
            <a:r>
              <a:rPr lang="en-US" sz="1600" b="1" kern="0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hrs</a:t>
            </a:r>
            <a:r>
              <a:rPr lang="en-US" sz="16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,</a:t>
            </a:r>
          </a:p>
          <a:p>
            <a:pPr algn="ctr"/>
            <a:r>
              <a:rPr lang="en-US" sz="16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then A travelled for 6 hrs.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4524375" y="2362918"/>
            <a:ext cx="3505200" cy="700691"/>
          </a:xfrm>
          <a:prstGeom prst="roundRect">
            <a:avLst/>
          </a:prstGeom>
          <a:solidFill>
            <a:srgbClr val="66FF99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If B travelled for x </a:t>
            </a:r>
            <a:r>
              <a:rPr lang="en-US" sz="1600" b="1" kern="0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hrs</a:t>
            </a:r>
            <a:r>
              <a:rPr lang="en-US" sz="16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,</a:t>
            </a:r>
          </a:p>
          <a:p>
            <a:pPr algn="ctr"/>
            <a:r>
              <a:rPr lang="en-US" sz="16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then A travelled for (x + 1)hrs.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533775" y="1957070"/>
            <a:ext cx="56220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</a:rPr>
              <a:t>x </a:t>
            </a:r>
            <a:r>
              <a:rPr lang="en-US" sz="1500" b="1" dirty="0" err="1">
                <a:solidFill>
                  <a:prstClr val="black"/>
                </a:solidFill>
              </a:rPr>
              <a:t>hrs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2133600" y="1967230"/>
            <a:ext cx="91807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</a:rPr>
              <a:t>(x + 1)</a:t>
            </a:r>
            <a:r>
              <a:rPr lang="en-US" sz="1500" b="1" dirty="0" err="1">
                <a:solidFill>
                  <a:prstClr val="black"/>
                </a:solidFill>
              </a:rPr>
              <a:t>hrs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2016986" y="2728928"/>
            <a:ext cx="109677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</a:rPr>
              <a:t>5(x + 1)</a:t>
            </a:r>
            <a:r>
              <a:rPr lang="en-US" sz="1500" b="1" dirty="0" err="1">
                <a:solidFill>
                  <a:prstClr val="black"/>
                </a:solidFill>
              </a:rPr>
              <a:t>kms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3253501" y="2738453"/>
            <a:ext cx="83869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</a:rPr>
              <a:t>16x </a:t>
            </a:r>
            <a:r>
              <a:rPr lang="en-US" sz="1500" b="1" dirty="0" err="1">
                <a:solidFill>
                  <a:prstClr val="black"/>
                </a:solidFill>
              </a:rPr>
              <a:t>kms</a:t>
            </a:r>
            <a:endParaRPr lang="en-US" sz="15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7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08645 -0.01451 C 0.10468 -0.0179 0.13194 -0.01944 0.16024 -0.01944 C 0.19253 -0.01944 0.2184 -0.0179 0.23663 -0.01451 L 0.32343 -7.40741E-7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63" y="-98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124 L -0.28282 0.01111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49" y="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0.00339 L -0.3243 -0.19506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-9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2.96296E-6 L 0.27465 -0.08704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-4352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32099E-6 L 0.32865 0.11296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9" grpId="0" animBg="1"/>
      <p:bldP spid="15" grpId="0" animBg="1"/>
      <p:bldP spid="30" grpId="0" animBg="1"/>
      <p:bldP spid="62" grpId="0" animBg="1"/>
      <p:bldP spid="63" grpId="0" animBg="1"/>
      <p:bldP spid="31" grpId="0"/>
      <p:bldP spid="66" grpId="0"/>
      <p:bldP spid="67" grpId="0"/>
      <p:bldP spid="68" grpId="0"/>
      <p:bldP spid="27" grpId="0"/>
      <p:bldP spid="28" grpId="0"/>
      <p:bldP spid="32" grpId="0"/>
      <p:bldP spid="70" grpId="0" animBg="1"/>
      <p:bldP spid="71" grpId="0"/>
      <p:bldP spid="97" grpId="0"/>
      <p:bldP spid="26" grpId="0"/>
      <p:bldP spid="106" grpId="0"/>
      <p:bldP spid="49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7" grpId="1"/>
      <p:bldP spid="58" grpId="0"/>
      <p:bldP spid="58" grpId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9" grpId="0" animBg="1"/>
      <p:bldP spid="79" grpId="1" animBg="1"/>
      <p:bldP spid="80" grpId="0" animBg="1"/>
      <p:bldP spid="80" grpId="1" animBg="1"/>
      <p:bldP spid="81" grpId="0"/>
      <p:bldP spid="82" grpId="0"/>
      <p:bldP spid="83" grpId="0"/>
      <p:bldP spid="83" grpId="1"/>
      <p:bldP spid="87" grpId="0"/>
      <p:bldP spid="8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736129" y="2535734"/>
            <a:ext cx="426713" cy="2444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330235" y="2528424"/>
            <a:ext cx="552703" cy="2444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76970" y="2240553"/>
            <a:ext cx="847834" cy="2444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5236" y="476250"/>
            <a:ext cx="8305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From the same place at 7 am ‘A’ started walking in the north at the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speed of 5 km/hr. After 1 hour B started cycling in the east at a speed of 16 km/hr.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Arial" charset="0"/>
                <a:cs typeface="Arial" charset="0"/>
              </a:rPr>
              <a:t>At what time they will be at distance of 52 km apart from each other.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531076" y="1163143"/>
            <a:ext cx="535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400" b="1">
                <a:latin typeface="Bookman Old Style" pitchFamily="18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Sol.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20874" y="1200150"/>
            <a:ext cx="3230990" cy="2488913"/>
            <a:chOff x="3479800" y="871121"/>
            <a:chExt cx="3230990" cy="2488913"/>
          </a:xfrm>
        </p:grpSpPr>
        <p:sp>
          <p:nvSpPr>
            <p:cNvPr id="5" name="Right Triangle 4"/>
            <p:cNvSpPr/>
            <p:nvPr/>
          </p:nvSpPr>
          <p:spPr>
            <a:xfrm>
              <a:off x="3733800" y="1209674"/>
              <a:ext cx="2710991" cy="1829523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24684" y="871121"/>
              <a:ext cx="3369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373838" y="3021480"/>
              <a:ext cx="3369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479800" y="2988074"/>
              <a:ext cx="3481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3780" y="2858350"/>
              <a:ext cx="160452" cy="180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20166" y="2289177"/>
            <a:ext cx="109677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</a:rPr>
              <a:t>5(x + 1)</a:t>
            </a:r>
            <a:r>
              <a:rPr lang="en-US" sz="1500" b="1" dirty="0" err="1">
                <a:solidFill>
                  <a:prstClr val="black"/>
                </a:solidFill>
              </a:rPr>
              <a:t>kms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48400" y="3321519"/>
            <a:ext cx="83869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</a:rPr>
              <a:t>16x </a:t>
            </a:r>
            <a:r>
              <a:rPr lang="en-US" sz="1500" b="1" dirty="0" err="1">
                <a:solidFill>
                  <a:prstClr val="black"/>
                </a:solidFill>
              </a:rPr>
              <a:t>kms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3588" y="2133603"/>
            <a:ext cx="78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52 km</a:t>
            </a:r>
          </a:p>
        </p:txBody>
      </p:sp>
      <p:sp>
        <p:nvSpPr>
          <p:cNvPr id="13" name="Right Triangle 12"/>
          <p:cNvSpPr/>
          <p:nvPr/>
        </p:nvSpPr>
        <p:spPr>
          <a:xfrm>
            <a:off x="5575938" y="1541880"/>
            <a:ext cx="2713102" cy="1824794"/>
          </a:xfrm>
          <a:prstGeom prst="rtTriangle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80456" y="3179782"/>
            <a:ext cx="187348" cy="180038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54913" y="1162050"/>
            <a:ext cx="23769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Ins="18288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In right angled </a:t>
            </a:r>
            <a:r>
              <a:rPr lang="el-GR" sz="1400" b="1" dirty="0">
                <a:solidFill>
                  <a:prstClr val="black"/>
                </a:solidFill>
                <a:latin typeface="Bookman Old Style" pitchFamily="18" charset="0"/>
              </a:rPr>
              <a:t>Δ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AOB,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943770" y="1657350"/>
            <a:ext cx="7469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Bookman Old Style" pitchFamily="18" charset="0"/>
              </a:rPr>
              <a:t>(OA)</a:t>
            </a:r>
            <a:r>
              <a:rPr lang="en-US" sz="1400" b="1" baseline="30000" dirty="0">
                <a:solidFill>
                  <a:srgbClr val="002060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55422" y="1400175"/>
            <a:ext cx="2521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Ins="18288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By Pythagoras theorem,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13968" y="1657350"/>
            <a:ext cx="10965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Bookman Old Style" pitchFamily="18" charset="0"/>
              </a:rPr>
              <a:t>+  (OB)</a:t>
            </a:r>
            <a:r>
              <a:rPr lang="en-US" sz="1400" b="1" baseline="30000" dirty="0">
                <a:solidFill>
                  <a:srgbClr val="002060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323846" y="1657350"/>
            <a:ext cx="10765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Bookman Old Style" pitchFamily="18" charset="0"/>
              </a:rPr>
              <a:t>=  (AB)</a:t>
            </a:r>
            <a:r>
              <a:rPr lang="en-US" sz="1400" b="1" baseline="30000" dirty="0">
                <a:solidFill>
                  <a:srgbClr val="002060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574855" y="1532040"/>
            <a:ext cx="0" cy="1848357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>
            <a:off x="6928060" y="2010792"/>
            <a:ext cx="0" cy="271604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3" idx="4"/>
          </p:cNvCxnSpPr>
          <p:nvPr/>
        </p:nvCxnSpPr>
        <p:spPr>
          <a:xfrm>
            <a:off x="5569825" y="1532040"/>
            <a:ext cx="2719215" cy="1834634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47675" y="1910702"/>
            <a:ext cx="14905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[5(x + 1)]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587826" y="1910702"/>
            <a:ext cx="9839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+ (16x)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339164" y="1910702"/>
            <a:ext cx="9374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= 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(52)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39512" y="2191493"/>
            <a:ext cx="13797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[5x + 5]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579799" y="2191493"/>
            <a:ext cx="9839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+ (16x)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39819" y="2191493"/>
            <a:ext cx="9374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= 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(52)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200400" y="1891777"/>
            <a:ext cx="1608531" cy="628266"/>
            <a:chOff x="2510353" y="3753554"/>
            <a:chExt cx="1910338" cy="347271"/>
          </a:xfrm>
        </p:grpSpPr>
        <p:sp>
          <p:nvSpPr>
            <p:cNvPr id="37" name="Rounded Rectangle 36"/>
            <p:cNvSpPr/>
            <p:nvPr/>
          </p:nvSpPr>
          <p:spPr>
            <a:xfrm>
              <a:off x="2568075" y="3753554"/>
              <a:ext cx="1852616" cy="347271"/>
            </a:xfrm>
            <a:prstGeom prst="roundRect">
              <a:avLst>
                <a:gd name="adj" fmla="val 26370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10353" y="3790639"/>
              <a:ext cx="1900835" cy="27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Which identity to be used?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188062" y="1919592"/>
            <a:ext cx="1600529" cy="574449"/>
            <a:chOff x="2510353" y="3774044"/>
            <a:chExt cx="1900835" cy="317524"/>
          </a:xfrm>
        </p:grpSpPr>
        <p:sp>
          <p:nvSpPr>
            <p:cNvPr id="41" name="Rounded Rectangle 40"/>
            <p:cNvSpPr/>
            <p:nvPr/>
          </p:nvSpPr>
          <p:spPr>
            <a:xfrm>
              <a:off x="2609693" y="3774044"/>
              <a:ext cx="1745247" cy="317524"/>
            </a:xfrm>
            <a:prstGeom prst="roundRect">
              <a:avLst>
                <a:gd name="adj" fmla="val 26370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10353" y="3790639"/>
              <a:ext cx="1900835" cy="289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(a + b)</a:t>
              </a:r>
              <a:r>
                <a:rPr lang="en-US" sz="14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 =</a:t>
              </a:r>
            </a:p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</a:rPr>
                <a:t> + 2ab + b</a:t>
              </a:r>
              <a:r>
                <a:rPr lang="en-US" sz="14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57835" y="2504092"/>
            <a:ext cx="968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25x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105007" y="2504092"/>
            <a:ext cx="7775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+ 50x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645124" y="2504092"/>
            <a:ext cx="7775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+ 25 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113534" y="2504092"/>
            <a:ext cx="968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+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256x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857026" y="2504092"/>
            <a:ext cx="968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=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2704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57835" y="2793354"/>
            <a:ext cx="11669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281x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225524" y="2793354"/>
            <a:ext cx="7775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+ 50x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765641" y="2793354"/>
            <a:ext cx="7775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+ 25 </a:t>
            </a:r>
          </a:p>
        </p:txBody>
      </p:sp>
      <p:sp>
        <p:nvSpPr>
          <p:cNvPr id="54" name="Curved Down Arrow 53"/>
          <p:cNvSpPr/>
          <p:nvPr/>
        </p:nvSpPr>
        <p:spPr>
          <a:xfrm flipH="1">
            <a:off x="2748474" y="2362798"/>
            <a:ext cx="609600" cy="211443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193463" y="2793354"/>
            <a:ext cx="968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2704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855595" y="2793354"/>
            <a:ext cx="6349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= 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722618" y="3057380"/>
            <a:ext cx="11669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281x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657947" y="3057380"/>
            <a:ext cx="7775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+ 50x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199166" y="3057380"/>
            <a:ext cx="968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2679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2861298" y="3057380"/>
            <a:ext cx="6349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288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= 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61" name="Curved Down Arrow 60"/>
          <p:cNvSpPr/>
          <p:nvPr/>
        </p:nvSpPr>
        <p:spPr>
          <a:xfrm flipH="1">
            <a:off x="1371268" y="2844737"/>
            <a:ext cx="1219200" cy="256394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2" name="Rectangle 44"/>
          <p:cNvSpPr>
            <a:spLocks noChangeArrowheads="1"/>
          </p:cNvSpPr>
          <p:nvPr/>
        </p:nvSpPr>
        <p:spPr bwMode="auto">
          <a:xfrm>
            <a:off x="6396102" y="1362763"/>
            <a:ext cx="578004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Bookman Old Style" pitchFamily="18" charset="0"/>
              </a:rPr>
              <a:t>281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62152" y="1740811"/>
            <a:ext cx="739" cy="42639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44"/>
          <p:cNvSpPr>
            <a:spLocks noChangeArrowheads="1"/>
          </p:cNvSpPr>
          <p:nvPr/>
        </p:nvSpPr>
        <p:spPr bwMode="auto">
          <a:xfrm>
            <a:off x="7386702" y="1362763"/>
            <a:ext cx="806604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Bookman Old Style" pitchFamily="18" charset="0"/>
              </a:rPr>
              <a:t> 2679</a:t>
            </a:r>
          </a:p>
        </p:txBody>
      </p:sp>
      <p:sp>
        <p:nvSpPr>
          <p:cNvPr id="65" name="Rectangle 44"/>
          <p:cNvSpPr>
            <a:spLocks noChangeArrowheads="1"/>
          </p:cNvSpPr>
          <p:nvPr/>
        </p:nvSpPr>
        <p:spPr bwMode="auto">
          <a:xfrm>
            <a:off x="6091302" y="2172393"/>
            <a:ext cx="654204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Bookman Old Style" pitchFamily="18" charset="0"/>
              </a:rPr>
              <a:t>281</a:t>
            </a:r>
          </a:p>
        </p:txBody>
      </p:sp>
      <p:sp>
        <p:nvSpPr>
          <p:cNvPr id="66" name="Rectangle 44"/>
          <p:cNvSpPr>
            <a:spLocks noChangeArrowheads="1"/>
          </p:cNvSpPr>
          <p:nvPr/>
        </p:nvSpPr>
        <p:spPr bwMode="auto">
          <a:xfrm>
            <a:off x="7120002" y="2176951"/>
            <a:ext cx="381000" cy="3285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67" name="Rectangle 44"/>
          <p:cNvSpPr>
            <a:spLocks noChangeArrowheads="1"/>
          </p:cNvSpPr>
          <p:nvPr/>
        </p:nvSpPr>
        <p:spPr bwMode="auto">
          <a:xfrm>
            <a:off x="7081902" y="1405209"/>
            <a:ext cx="381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68" name="Oval 67"/>
          <p:cNvSpPr/>
          <p:nvPr/>
        </p:nvSpPr>
        <p:spPr>
          <a:xfrm>
            <a:off x="7569582" y="1972363"/>
            <a:ext cx="731520" cy="7289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628728" y="2167209"/>
            <a:ext cx="564578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Bookman Old Style" pitchFamily="18" charset="0"/>
              </a:rPr>
              <a:t>893</a:t>
            </a:r>
          </a:p>
        </p:txBody>
      </p:sp>
      <p:sp>
        <p:nvSpPr>
          <p:cNvPr id="70" name="Arc 69"/>
          <p:cNvSpPr/>
          <p:nvPr/>
        </p:nvSpPr>
        <p:spPr>
          <a:xfrm>
            <a:off x="6424677" y="2200963"/>
            <a:ext cx="914400" cy="609600"/>
          </a:xfrm>
          <a:prstGeom prst="arc">
            <a:avLst>
              <a:gd name="adj1" fmla="val 437356"/>
              <a:gd name="adj2" fmla="val 1036226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6548502" y="2853712"/>
            <a:ext cx="564578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843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7422850" y="2853712"/>
            <a:ext cx="564578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893</a:t>
            </a:r>
          </a:p>
        </p:txBody>
      </p:sp>
      <p:cxnSp>
        <p:nvCxnSpPr>
          <p:cNvPr id="73" name="Straight Arrow Connector 72"/>
          <p:cNvCxnSpPr>
            <a:endCxn id="69" idx="0"/>
          </p:cNvCxnSpPr>
          <p:nvPr/>
        </p:nvCxnSpPr>
        <p:spPr>
          <a:xfrm>
            <a:off x="7910278" y="1740811"/>
            <a:ext cx="739" cy="42639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44"/>
          <p:cNvSpPr>
            <a:spLocks noChangeArrowheads="1"/>
          </p:cNvSpPr>
          <p:nvPr/>
        </p:nvSpPr>
        <p:spPr bwMode="auto">
          <a:xfrm>
            <a:off x="6767278" y="214815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75" name="Rectangle 44"/>
          <p:cNvSpPr>
            <a:spLocks noChangeArrowheads="1"/>
          </p:cNvSpPr>
          <p:nvPr/>
        </p:nvSpPr>
        <p:spPr bwMode="auto">
          <a:xfrm>
            <a:off x="6286504" y="2805121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76" name="Rectangle 44"/>
          <p:cNvSpPr>
            <a:spLocks noChangeArrowheads="1"/>
          </p:cNvSpPr>
          <p:nvPr/>
        </p:nvSpPr>
        <p:spPr bwMode="auto">
          <a:xfrm>
            <a:off x="7162632" y="282995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466725" y="3332976"/>
            <a:ext cx="32367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281x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– 843x + 893x – 2679 = 0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907457" y="3600450"/>
            <a:ext cx="956069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248053" y="3600450"/>
            <a:ext cx="990726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685800" y="3616583"/>
            <a:ext cx="9460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281x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1508874" y="3616583"/>
            <a:ext cx="7104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(x – 3)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2109228" y="3616583"/>
            <a:ext cx="6815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+ 893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2638425" y="3616583"/>
            <a:ext cx="10438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(x – 3) = 0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643782" y="3905310"/>
            <a:ext cx="435613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784262" y="3905310"/>
            <a:ext cx="451403" cy="0"/>
          </a:xfrm>
          <a:prstGeom prst="line">
            <a:avLst/>
          </a:prstGeom>
          <a:ln w="28575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035021" y="3905250"/>
            <a:ext cx="12121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  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(x – 3)</a:t>
            </a: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077529" y="3905249"/>
            <a:ext cx="16145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(281x + 893) = 0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695325" y="4171950"/>
            <a:ext cx="11480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x – 3 = 0</a:t>
            </a: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1842972" y="4177903"/>
            <a:ext cx="18582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or   281x + 893 = 0</a:t>
            </a: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716116" y="4451152"/>
            <a:ext cx="13412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  x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= 3 </a:t>
            </a:r>
            <a:endParaRPr lang="en-US" sz="1400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1832316" y="4450557"/>
            <a:ext cx="11496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or       x   =</a:t>
            </a:r>
          </a:p>
        </p:txBody>
      </p:sp>
      <p:sp>
        <p:nvSpPr>
          <p:cNvPr id="92" name="Rectangle 32"/>
          <p:cNvSpPr>
            <a:spLocks noChangeArrowheads="1"/>
          </p:cNvSpPr>
          <p:nvPr/>
        </p:nvSpPr>
        <p:spPr bwMode="auto">
          <a:xfrm>
            <a:off x="2877214" y="4380905"/>
            <a:ext cx="7043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400" u="sng" dirty="0">
                <a:solidFill>
                  <a:prstClr val="black"/>
                </a:solidFill>
                <a:latin typeface="Bookman Old Style" pitchFamily="18" charset="0"/>
              </a:rPr>
              <a:t>893 </a:t>
            </a:r>
          </a:p>
        </p:txBody>
      </p:sp>
      <p:sp>
        <p:nvSpPr>
          <p:cNvPr id="93" name="Rectangle 33"/>
          <p:cNvSpPr>
            <a:spLocks noChangeArrowheads="1"/>
          </p:cNvSpPr>
          <p:nvPr/>
        </p:nvSpPr>
        <p:spPr bwMode="auto">
          <a:xfrm>
            <a:off x="2962940" y="4580930"/>
            <a:ext cx="5741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 281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539845" y="1309817"/>
            <a:ext cx="22685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x is the time taken by B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 rot="10800000">
            <a:off x="4226035" y="1364347"/>
            <a:ext cx="3978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Rectangle 25"/>
          <p:cNvSpPr>
            <a:spLocks noChangeArrowheads="1"/>
          </p:cNvSpPr>
          <p:nvPr/>
        </p:nvSpPr>
        <p:spPr bwMode="auto">
          <a:xfrm>
            <a:off x="4309745" y="1611630"/>
            <a:ext cx="11192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x ≠ </a:t>
            </a:r>
            <a:r>
              <a:rPr lang="en-US" sz="1400" u="sng" dirty="0">
                <a:solidFill>
                  <a:prstClr val="black"/>
                </a:solidFill>
                <a:latin typeface="Bookman Old Style" pitchFamily="18" charset="0"/>
              </a:rPr>
              <a:t>-893</a:t>
            </a:r>
          </a:p>
        </p:txBody>
      </p:sp>
      <p:sp>
        <p:nvSpPr>
          <p:cNvPr id="97" name="Rectangle 26"/>
          <p:cNvSpPr>
            <a:spLocks noChangeArrowheads="1"/>
          </p:cNvSpPr>
          <p:nvPr/>
        </p:nvSpPr>
        <p:spPr bwMode="auto">
          <a:xfrm>
            <a:off x="5703609" y="1652131"/>
            <a:ext cx="12763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Hence, x = 3</a:t>
            </a:r>
          </a:p>
        </p:txBody>
      </p:sp>
      <p:sp>
        <p:nvSpPr>
          <p:cNvPr id="98" name="Rectangle 44"/>
          <p:cNvSpPr>
            <a:spLocks noChangeArrowheads="1"/>
          </p:cNvSpPr>
          <p:nvPr/>
        </p:nvSpPr>
        <p:spPr bwMode="auto">
          <a:xfrm>
            <a:off x="4890770" y="1791831"/>
            <a:ext cx="685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281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4305300" y="2010785"/>
            <a:ext cx="2819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B did the cycling for 3hrs.</a:t>
            </a: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305300" y="2337552"/>
            <a:ext cx="31983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B started his journey at 8 a.m.</a:t>
            </a: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305300" y="2633839"/>
            <a:ext cx="31983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He will be at point B at 11 a.m.</a:t>
            </a: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4545905" y="2979420"/>
            <a:ext cx="3645595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 and B will be at distance of 52 </a:t>
            </a:r>
            <a:r>
              <a:rPr lang="en-US" sz="1400" b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kms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apart from each other at 11 a.m.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49224" y="1274926"/>
            <a:ext cx="1616534" cy="628266"/>
            <a:chOff x="2500848" y="3753554"/>
            <a:chExt cx="1919843" cy="347271"/>
          </a:xfrm>
        </p:grpSpPr>
        <p:sp>
          <p:nvSpPr>
            <p:cNvPr id="17" name="Rounded Rectangle 16"/>
            <p:cNvSpPr/>
            <p:nvPr/>
          </p:nvSpPr>
          <p:spPr>
            <a:xfrm>
              <a:off x="2500848" y="3753554"/>
              <a:ext cx="1919843" cy="34727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00848" y="3773992"/>
              <a:ext cx="1919843" cy="289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l-GR" sz="1400" b="1" dirty="0">
                  <a:solidFill>
                    <a:prstClr val="white"/>
                  </a:solidFill>
                  <a:latin typeface="Bookman Old Style" pitchFamily="18" charset="0"/>
                </a:rPr>
                <a:t>Δ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 AOB is a right angled </a:t>
              </a:r>
              <a:r>
                <a:rPr lang="el-GR" sz="1400" b="1" dirty="0">
                  <a:solidFill>
                    <a:prstClr val="white"/>
                  </a:solidFill>
                  <a:latin typeface="Bookman Old Style" pitchFamily="18" charset="0"/>
                </a:rPr>
                <a:t>Δ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05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500"/>
                            </p:stCondLst>
                            <p:childTnLst>
                              <p:par>
                                <p:cTn id="4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000"/>
                            </p:stCondLst>
                            <p:childTnLst>
                              <p:par>
                                <p:cTn id="4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39" grpId="0" animBg="1"/>
      <p:bldP spid="39" grpId="1" animBg="1"/>
      <p:bldP spid="10" grpId="0"/>
      <p:bldP spid="11" grpId="0"/>
      <p:bldP spid="12" grpId="0"/>
      <p:bldP spid="13" grpId="0" animBg="1"/>
      <p:bldP spid="13" grpId="1" animBg="1"/>
      <p:bldP spid="14" grpId="0" animBg="1"/>
      <p:bldP spid="14" grpId="1" animBg="1"/>
      <p:bldP spid="14" grpId="2" animBg="1"/>
      <p:bldP spid="15" grpId="0"/>
      <p:bldP spid="19" grpId="0"/>
      <p:bldP spid="20" grpId="0"/>
      <p:bldP spid="21" grpId="0"/>
      <p:bldP spid="22" grpId="0"/>
      <p:bldP spid="30" grpId="0"/>
      <p:bldP spid="31" grpId="0"/>
      <p:bldP spid="32" grpId="0"/>
      <p:bldP spid="34" grpId="0"/>
      <p:bldP spid="35" grpId="0"/>
      <p:bldP spid="36" grpId="0"/>
      <p:bldP spid="43" grpId="0"/>
      <p:bldP spid="44" grpId="0"/>
      <p:bldP spid="45" grpId="0"/>
      <p:bldP spid="47" grpId="0"/>
      <p:bldP spid="48" grpId="0"/>
      <p:bldP spid="51" grpId="0"/>
      <p:bldP spid="52" grpId="0"/>
      <p:bldP spid="53" grpId="0"/>
      <p:bldP spid="54" grpId="0" animBg="1"/>
      <p:bldP spid="54" grpId="1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1" grpId="1" animBg="1"/>
      <p:bldP spid="62" grpId="0" animBg="1"/>
      <p:bldP spid="62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/>
      <p:bldP spid="67" grpId="1"/>
      <p:bldP spid="68" grpId="0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4" grpId="0"/>
      <p:bldP spid="74" grpId="1"/>
      <p:bldP spid="75" grpId="0"/>
      <p:bldP spid="75" grpId="1"/>
      <p:bldP spid="76" grpId="0"/>
      <p:bldP spid="76" grpId="1"/>
      <p:bldP spid="77" grpId="0"/>
      <p:bldP spid="80" grpId="0"/>
      <p:bldP spid="81" grpId="0"/>
      <p:bldP spid="82" grpId="0"/>
      <p:bldP spid="83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0" grpId="0"/>
      <p:bldP spid="101" grpId="0"/>
      <p:bldP spid="102" grpId="0"/>
      <p:bldP spid="10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63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801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83569" y="2913189"/>
            <a:ext cx="4536504" cy="123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Word Problem based on Speed, Distance and Time </a:t>
            </a:r>
          </a:p>
          <a:p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   (Car)</a:t>
            </a: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3569" y="1975104"/>
            <a:ext cx="3742184" cy="116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571500" indent="-571500">
              <a:tabLst>
                <a:tab pos="142875" algn="l"/>
                <a:tab pos="62865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 	QUADRATIC </a:t>
            </a:r>
            <a:b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EQUATIONS</a:t>
            </a:r>
          </a:p>
        </p:txBody>
      </p:sp>
    </p:spTree>
    <p:extLst>
      <p:ext uri="{BB962C8B-B14F-4D97-AF65-F5344CB8AC3E}">
        <p14:creationId xmlns:p14="http://schemas.microsoft.com/office/powerpoint/2010/main" val="281591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SDT sum based on Train</a:t>
            </a:r>
          </a:p>
        </p:txBody>
      </p:sp>
    </p:spTree>
    <p:extLst>
      <p:ext uri="{BB962C8B-B14F-4D97-AF65-F5344CB8AC3E}">
        <p14:creationId xmlns:p14="http://schemas.microsoft.com/office/powerpoint/2010/main" val="274199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1340019" y="4269181"/>
            <a:ext cx="1165085" cy="24449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732310" y="3900411"/>
            <a:ext cx="582543" cy="24449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554932" y="4539820"/>
            <a:ext cx="855681" cy="24449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525841" y="3493949"/>
            <a:ext cx="715042" cy="24449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330126" y="4263863"/>
            <a:ext cx="1174977" cy="24449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836681" y="3900411"/>
            <a:ext cx="472458" cy="24449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547991" y="4535239"/>
            <a:ext cx="862622" cy="24449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823603" y="3496829"/>
            <a:ext cx="286879" cy="24449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632560" y="4247640"/>
            <a:ext cx="1216646" cy="490299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025676" y="4230800"/>
            <a:ext cx="1029332" cy="500154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1"/>
          <a:stretch/>
        </p:blipFill>
        <p:spPr>
          <a:xfrm>
            <a:off x="391521" y="3564711"/>
            <a:ext cx="8408013" cy="102090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1"/>
          <a:stretch/>
        </p:blipFill>
        <p:spPr>
          <a:xfrm>
            <a:off x="412458" y="2386444"/>
            <a:ext cx="8408013" cy="975881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539551" y="1180642"/>
            <a:ext cx="7513195" cy="30557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611064" y="943330"/>
            <a:ext cx="1531767" cy="30557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93191" y="1184449"/>
            <a:ext cx="3307609" cy="30557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19094" y="1165399"/>
            <a:ext cx="2540738" cy="30557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590606" y="928087"/>
            <a:ext cx="1531767" cy="30557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04188" y="955573"/>
            <a:ext cx="3611827" cy="27779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9094" y="1430667"/>
            <a:ext cx="2745900" cy="25253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6" name="Picture 5" descr="indigo1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976"/>
          <a:stretch>
            <a:fillRect/>
          </a:stretch>
        </p:blipFill>
        <p:spPr bwMode="auto">
          <a:xfrm>
            <a:off x="530027" y="2425471"/>
            <a:ext cx="160020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5" y="2120661"/>
            <a:ext cx="1047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Garamond" pitchFamily="18" charset="0"/>
              </a:rPr>
              <a:t>x Km/hr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41455" y="1683206"/>
            <a:ext cx="2226532" cy="67746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What do we have to find ?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00173" y="1611927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Sol.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913565" y="1611927"/>
            <a:ext cx="3754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Let the speed of the car be x km/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hr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36960" y="1873123"/>
            <a:ext cx="41472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 New speed of the car = (x + 20)km/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hr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071859" y="2101259"/>
            <a:ext cx="28664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As per the given condition,</a:t>
            </a: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77008" y="2423205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 </a:t>
            </a: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2720017" y="2423205"/>
            <a:ext cx="5661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2 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347489" y="1683206"/>
            <a:ext cx="2814464" cy="67746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For example if the old time taken = 10 </a:t>
            </a:r>
            <a:r>
              <a:rPr lang="en-US" sz="1600" b="1" kern="0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hrs</a:t>
            </a:r>
            <a:endParaRPr lang="en-US" sz="16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591719" y="1683206"/>
            <a:ext cx="2326004" cy="67746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What will be the new time taken ?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5314853" y="1669551"/>
            <a:ext cx="2847100" cy="67746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New time taken = </a:t>
            </a:r>
          </a:p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                  = 8 </a:t>
            </a:r>
            <a:r>
              <a:rPr lang="en-US" sz="1400" b="1" kern="0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hrs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691255" y="1167998"/>
            <a:ext cx="1380561" cy="305572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56181" y="1756850"/>
            <a:ext cx="752129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10 – 2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1043608" y="2347015"/>
            <a:ext cx="76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u="sng" dirty="0">
                <a:solidFill>
                  <a:prstClr val="black"/>
                </a:solidFill>
                <a:latin typeface="Bookman Old Style" pitchFamily="18" charset="0"/>
              </a:rPr>
              <a:t>240</a:t>
            </a: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x</a:t>
            </a:r>
            <a:endParaRPr lang="en-US" sz="1600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881808" y="2347015"/>
            <a:ext cx="106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u="sng" dirty="0">
                <a:solidFill>
                  <a:prstClr val="black"/>
                </a:solidFill>
                <a:latin typeface="Bookman Old Style" pitchFamily="18" charset="0"/>
              </a:rPr>
              <a:t>  240 </a:t>
            </a: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+ 20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59590"/>
              </p:ext>
            </p:extLst>
          </p:nvPr>
        </p:nvGraphicFramePr>
        <p:xfrm>
          <a:off x="562949" y="3050406"/>
          <a:ext cx="5724145" cy="17465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50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9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u="none" dirty="0"/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33819" y="3282538"/>
            <a:ext cx="9188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Garamond" pitchFamily="18" charset="0"/>
              </a:rPr>
              <a:t>240 Km</a:t>
            </a:r>
          </a:p>
        </p:txBody>
      </p:sp>
      <p:pic>
        <p:nvPicPr>
          <p:cNvPr id="9" name="Picture 8" descr="indigo1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976"/>
          <a:stretch>
            <a:fillRect/>
          </a:stretch>
        </p:blipFill>
        <p:spPr bwMode="auto">
          <a:xfrm>
            <a:off x="530027" y="3629424"/>
            <a:ext cx="160020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3396964"/>
            <a:ext cx="1633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Garamond" pitchFamily="18" charset="0"/>
              </a:rPr>
              <a:t>(x+20) Km/</a:t>
            </a:r>
            <a:r>
              <a:rPr lang="en-US" b="1" dirty="0" err="1">
                <a:solidFill>
                  <a:prstClr val="black"/>
                </a:solidFill>
                <a:latin typeface="Garamond" pitchFamily="18" charset="0"/>
              </a:rPr>
              <a:t>hr</a:t>
            </a:r>
            <a:endParaRPr lang="en-US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733819" y="4546288"/>
            <a:ext cx="9188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Garamond" pitchFamily="18" charset="0"/>
              </a:rPr>
              <a:t>240 Km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123605" y="3853380"/>
            <a:ext cx="13067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DISTANCE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167147" y="3449798"/>
            <a:ext cx="9124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SPEED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38496" y="4353046"/>
            <a:ext cx="9617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TIME= 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157169" y="4242852"/>
            <a:ext cx="152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290513" algn="l"/>
                <a:tab pos="1320800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600" b="1" u="sng" dirty="0">
                <a:solidFill>
                  <a:prstClr val="black"/>
                </a:solidFill>
                <a:latin typeface="Bookman Old Style" pitchFamily="18" charset="0"/>
              </a:rPr>
              <a:t>DISTANCE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         	 SPEED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410613" y="3109239"/>
            <a:ext cx="18780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Old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554584" y="3112275"/>
            <a:ext cx="12404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New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778914" y="3449798"/>
            <a:ext cx="12913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 km/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778914" y="3853380"/>
            <a:ext cx="10323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240 km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2756559" y="4209217"/>
            <a:ext cx="12984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   240       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499992" y="3449798"/>
            <a:ext cx="16547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 + 20 km/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745156" y="3853380"/>
            <a:ext cx="12490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240 km</a:t>
            </a: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4598616" y="4209217"/>
            <a:ext cx="10428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  240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110482" y="4506441"/>
            <a:ext cx="416365" cy="1588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58637" y="4506441"/>
            <a:ext cx="670560" cy="1588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9502" y="902687"/>
            <a:ext cx="8131098" cy="830997"/>
          </a:xfrm>
          <a:prstGeom prst="rect">
            <a:avLst/>
          </a:prstGeom>
          <a:noFill/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(Q)    A car covers a distance of 240km with some speed. If its speed is increased by 20 km/hr, it will cover the same distance in 2 hours less. Find the speed of the car.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680953" y="1517135"/>
            <a:ext cx="3651225" cy="434077"/>
          </a:xfrm>
          <a:prstGeom prst="roundRect">
            <a:avLst/>
          </a:prstGeom>
          <a:solidFill>
            <a:srgbClr val="66FFFF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878259" y="1617718"/>
            <a:ext cx="386248" cy="244492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400219" y="1611927"/>
            <a:ext cx="1458348" cy="244492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781071" y="1608657"/>
            <a:ext cx="1458348" cy="244492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57128" y="1580284"/>
            <a:ext cx="39379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Old time taken – New time taken = 2</a:t>
            </a:r>
          </a:p>
        </p:txBody>
      </p:sp>
      <p:sp>
        <p:nvSpPr>
          <p:cNvPr id="5" name="Rectangle 4"/>
          <p:cNvSpPr/>
          <p:nvPr/>
        </p:nvSpPr>
        <p:spPr>
          <a:xfrm>
            <a:off x="3155090" y="443748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8171" y="4311600"/>
            <a:ext cx="5261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70598" y="4467965"/>
            <a:ext cx="845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 + 20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92173" y="4323512"/>
            <a:ext cx="5261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2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31 L 0.71145 -0.00062 " pathEditMode="relative" rAng="0" ptsTypes="AA">
                                      <p:cBhvr>
                                        <p:cTn id="60" dur="1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56" y="-3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3.48471E-6 L 0.72205 0.00031 " pathEditMode="relative" rAng="0" ptsTypes="AA">
                                      <p:cBhvr>
                                        <p:cTn id="62" dur="1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65246E-6 L 0.70885 -0.0034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34" y="-185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30151E-6 L 0.70087 -0.00247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5" y="-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"/>
                            </p:stCondLst>
                            <p:childTnLst>
                              <p:par>
                                <p:cTn id="37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000"/>
                            </p:stCondLst>
                            <p:childTnLst>
                              <p:par>
                                <p:cTn id="3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000"/>
                            </p:stCondLst>
                            <p:childTnLst>
                              <p:par>
                                <p:cTn id="4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000"/>
                            </p:stCondLst>
                            <p:childTnLst>
                              <p:par>
                                <p:cTn id="4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9" grpId="0" animBg="1"/>
      <p:bldP spid="69" grpId="1" animBg="1"/>
      <p:bldP spid="71" grpId="0" animBg="1"/>
      <p:bldP spid="71" grpId="1" animBg="1"/>
      <p:bldP spid="72" grpId="0" animBg="1"/>
      <p:bldP spid="72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56" grpId="0" animBg="1"/>
      <p:bldP spid="56" grpId="1" animBg="1"/>
      <p:bldP spid="55" grpId="0" animBg="1"/>
      <p:bldP spid="55" grpId="1" animBg="1"/>
      <p:bldP spid="46" grpId="0" animBg="1"/>
      <p:bldP spid="46" grpId="1" animBg="1"/>
      <p:bldP spid="47" grpId="0" animBg="1"/>
      <p:bldP spid="47" grpId="1" animBg="1"/>
      <p:bldP spid="22" grpId="0" animBg="1"/>
      <p:bldP spid="22" grpId="1" animBg="1"/>
      <p:bldP spid="20" grpId="0" animBg="1"/>
      <p:bldP spid="20" grpId="1" animBg="1"/>
      <p:bldP spid="19" grpId="0" animBg="1"/>
      <p:bldP spid="19" grpId="1" animBg="1"/>
      <p:bldP spid="18" grpId="0" animBg="1"/>
      <p:bldP spid="18" grpId="1" animBg="1"/>
      <p:bldP spid="15" grpId="0" animBg="1"/>
      <p:bldP spid="15" grpId="1" animBg="1"/>
      <p:bldP spid="10" grpId="0"/>
      <p:bldP spid="10" grpId="1"/>
      <p:bldP spid="10" grpId="2"/>
      <p:bldP spid="13" grpId="0" animBg="1"/>
      <p:bldP spid="13" grpId="1" animBg="1"/>
      <p:bldP spid="16" grpId="0"/>
      <p:bldP spid="17" grpId="0"/>
      <p:bldP spid="21" grpId="0"/>
      <p:bldP spid="41" grpId="0"/>
      <p:bldP spid="44" grpId="0"/>
      <p:bldP spid="45" grpId="0"/>
      <p:bldP spid="48" grpId="0" animBg="1"/>
      <p:bldP spid="48" grpId="1" animBg="1"/>
      <p:bldP spid="49" grpId="0" animBg="1"/>
      <p:bldP spid="49" grpId="1" animBg="1"/>
      <p:bldP spid="51" grpId="0" animBg="1"/>
      <p:bldP spid="51" grpId="1" animBg="1"/>
      <p:bldP spid="51" grpId="2" build="allAtOnce" animBg="1"/>
      <p:bldP spid="50" grpId="0" animBg="1"/>
      <p:bldP spid="50" grpId="1" animBg="1"/>
      <p:bldP spid="14" grpId="0"/>
      <p:bldP spid="14" grpId="1"/>
      <p:bldP spid="42" grpId="0"/>
      <p:bldP spid="43" grpId="0"/>
      <p:bldP spid="7" grpId="0"/>
      <p:bldP spid="7" grpId="1"/>
      <p:bldP spid="11" grpId="0"/>
      <p:bldP spid="11" grpId="1"/>
      <p:bldP spid="11" grpId="2"/>
      <p:bldP spid="23" grpId="0"/>
      <p:bldP spid="23" grpId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52" grpId="0" animBg="1"/>
      <p:bldP spid="52" grpId="1" animBg="1"/>
      <p:bldP spid="59" grpId="0" animBg="1"/>
      <p:bldP spid="59" grpId="1" animBg="1"/>
      <p:bldP spid="58" grpId="0" animBg="1"/>
      <p:bldP spid="58" grpId="1" animBg="1"/>
      <p:bldP spid="54" grpId="0" animBg="1"/>
      <p:bldP spid="54" grpId="1" animBg="1"/>
      <p:bldP spid="2" grpId="0"/>
      <p:bldP spid="2" grpId="1"/>
      <p:bldP spid="5" grpId="0"/>
      <p:bldP spid="8" grpId="0"/>
      <p:bldP spid="24" grpId="0"/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79502" y="902687"/>
            <a:ext cx="8131098" cy="830997"/>
          </a:xfrm>
          <a:prstGeom prst="rect">
            <a:avLst/>
          </a:prstGeom>
          <a:noFill/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(Q)  A car covers a distance of 240km with some speed. If its speed is increased by 20 km/hr, it will cover the same distance in 2 hours less. Find the speed of the car.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00173" y="1611927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Sol.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913565" y="1611927"/>
            <a:ext cx="3754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Let the speed of the car be x km/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hr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36960" y="1873123"/>
            <a:ext cx="41472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 New speed of the car = (x + 20)km/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hr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71859" y="2101259"/>
            <a:ext cx="28664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As per the given condition,</a:t>
            </a:r>
          </a:p>
        </p:txBody>
      </p:sp>
      <p:sp>
        <p:nvSpPr>
          <p:cNvPr id="131" name="Rectangle 5"/>
          <p:cNvSpPr>
            <a:spLocks noChangeArrowheads="1"/>
          </p:cNvSpPr>
          <p:nvPr/>
        </p:nvSpPr>
        <p:spPr bwMode="auto">
          <a:xfrm>
            <a:off x="1577008" y="2423205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 </a:t>
            </a:r>
          </a:p>
        </p:txBody>
      </p:sp>
      <p:sp>
        <p:nvSpPr>
          <p:cNvPr id="159" name="Rectangle 6"/>
          <p:cNvSpPr>
            <a:spLocks noChangeArrowheads="1"/>
          </p:cNvSpPr>
          <p:nvPr/>
        </p:nvSpPr>
        <p:spPr bwMode="auto">
          <a:xfrm>
            <a:off x="2720017" y="2423205"/>
            <a:ext cx="5661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2 </a:t>
            </a:r>
          </a:p>
        </p:txBody>
      </p:sp>
      <p:sp>
        <p:nvSpPr>
          <p:cNvPr id="163" name="Rectangle 3"/>
          <p:cNvSpPr>
            <a:spLocks noChangeArrowheads="1"/>
          </p:cNvSpPr>
          <p:nvPr/>
        </p:nvSpPr>
        <p:spPr bwMode="auto">
          <a:xfrm>
            <a:off x="1043608" y="2347015"/>
            <a:ext cx="76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u="sng" dirty="0">
                <a:solidFill>
                  <a:prstClr val="black"/>
                </a:solidFill>
                <a:latin typeface="Bookman Old Style" pitchFamily="18" charset="0"/>
              </a:rPr>
              <a:t>240</a:t>
            </a: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x</a:t>
            </a:r>
            <a:endParaRPr lang="en-US" sz="1600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4" name="Rectangle 4"/>
          <p:cNvSpPr>
            <a:spLocks noChangeArrowheads="1"/>
          </p:cNvSpPr>
          <p:nvPr/>
        </p:nvSpPr>
        <p:spPr bwMode="auto">
          <a:xfrm>
            <a:off x="1881808" y="2347015"/>
            <a:ext cx="106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u="sng" dirty="0">
                <a:solidFill>
                  <a:prstClr val="black"/>
                </a:solidFill>
                <a:latin typeface="Bookman Old Style" pitchFamily="18" charset="0"/>
              </a:rPr>
              <a:t>  240 </a:t>
            </a: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+ 20</a:t>
            </a:r>
          </a:p>
        </p:txBody>
      </p:sp>
    </p:spTree>
    <p:extLst>
      <p:ext uri="{BB962C8B-B14F-4D97-AF65-F5344CB8AC3E}">
        <p14:creationId xmlns:p14="http://schemas.microsoft.com/office/powerpoint/2010/main" val="3149204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51"/>
          <p:cNvSpPr>
            <a:spLocks noChangeArrowheads="1"/>
          </p:cNvSpPr>
          <p:nvPr/>
        </p:nvSpPr>
        <p:spPr bwMode="auto">
          <a:xfrm>
            <a:off x="5373614" y="2047144"/>
            <a:ext cx="7425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+ 20x</a:t>
            </a:r>
          </a:p>
        </p:txBody>
      </p:sp>
      <p:sp>
        <p:nvSpPr>
          <p:cNvPr id="146" name="Rectangle 51"/>
          <p:cNvSpPr>
            <a:spLocks noChangeArrowheads="1"/>
          </p:cNvSpPr>
          <p:nvPr/>
        </p:nvSpPr>
        <p:spPr bwMode="auto">
          <a:xfrm>
            <a:off x="5988147" y="2047144"/>
            <a:ext cx="8595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2400</a:t>
            </a:r>
          </a:p>
        </p:txBody>
      </p:sp>
      <p:sp>
        <p:nvSpPr>
          <p:cNvPr id="147" name="Rectangle 51"/>
          <p:cNvSpPr>
            <a:spLocks noChangeArrowheads="1"/>
          </p:cNvSpPr>
          <p:nvPr/>
        </p:nvSpPr>
        <p:spPr bwMode="auto">
          <a:xfrm>
            <a:off x="6732240" y="2047144"/>
            <a:ext cx="50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9502" y="902687"/>
            <a:ext cx="8131098" cy="830997"/>
          </a:xfrm>
          <a:prstGeom prst="rect">
            <a:avLst/>
          </a:prstGeom>
          <a:noFill/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(Q)   A car covers a distance of 240km with some speed. If its speed is increased by 20 km/hr, it will cover the same distance in 2 hours less. Find the speed of the car.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00173" y="1611927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Sol.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913565" y="1611927"/>
            <a:ext cx="3754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Let the speed of the car be x km/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</a:rPr>
              <a:t>hr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36960" y="1873123"/>
            <a:ext cx="41472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 New speed of the car = (x + 20)km/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ea typeface="Arial" charset="0"/>
                <a:cs typeface="Arial" charset="0"/>
                <a:sym typeface="Symbol"/>
              </a:rPr>
              <a:t>hr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Arial" charset="0"/>
              <a:cs typeface="Aria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71859" y="2101259"/>
            <a:ext cx="28664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As per the given condition,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043608" y="2347015"/>
            <a:ext cx="76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u="sng" dirty="0">
                <a:solidFill>
                  <a:prstClr val="black"/>
                </a:solidFill>
                <a:latin typeface="Bookman Old Style" pitchFamily="18" charset="0"/>
              </a:rPr>
              <a:t>240</a:t>
            </a: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x</a:t>
            </a:r>
            <a:endParaRPr lang="en-US" sz="1600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81808" y="2347015"/>
            <a:ext cx="106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u="sng" dirty="0">
                <a:solidFill>
                  <a:prstClr val="black"/>
                </a:solidFill>
                <a:latin typeface="Bookman Old Style" pitchFamily="18" charset="0"/>
              </a:rPr>
              <a:t>  240       </a:t>
            </a: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+ 20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77008" y="2423205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 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720017" y="2423205"/>
            <a:ext cx="5661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2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044899" y="2113806"/>
            <a:ext cx="175173" cy="22735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IN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035100" y="2955407"/>
            <a:ext cx="564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1645959" y="2771175"/>
                <a:ext cx="381000" cy="5745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5959" y="2771175"/>
                <a:ext cx="381000" cy="5745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893976" y="2897163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 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113051" y="2782873"/>
            <a:ext cx="83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1</a:t>
            </a:r>
            <a:r>
              <a:rPr lang="en-US" sz="1600" u="sng" dirty="0">
                <a:solidFill>
                  <a:prstClr val="black"/>
                </a:solidFill>
                <a:latin typeface="Bookman Old Style" pitchFamily="18" charset="0"/>
              </a:rPr>
              <a:t>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+20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908196" y="2933105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144286" y="2933105"/>
            <a:ext cx="3113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33" name="Double Bracket 32"/>
          <p:cNvSpPr/>
          <p:nvPr/>
        </p:nvSpPr>
        <p:spPr>
          <a:xfrm>
            <a:off x="1629297" y="2807678"/>
            <a:ext cx="1246909" cy="559970"/>
          </a:xfrm>
          <a:prstGeom prst="bracketPair">
            <a:avLst>
              <a:gd name="adj" fmla="val 13265"/>
            </a:avLst>
          </a:prstGeom>
          <a:ln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189251" y="3088450"/>
            <a:ext cx="609600" cy="14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081297" y="3385329"/>
            <a:ext cx="8082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+ 20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082883" y="3704855"/>
            <a:ext cx="1066800" cy="56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1025793" y="3685039"/>
            <a:ext cx="11809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x (x + 20)</a:t>
            </a:r>
          </a:p>
        </p:txBody>
      </p: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2196044" y="3511585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2627481" y="3392939"/>
            <a:ext cx="3113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6433" y="3704855"/>
            <a:ext cx="533400" cy="56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2241479" y="4228928"/>
            <a:ext cx="564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120</a:t>
            </a:r>
          </a:p>
        </p:txBody>
      </p:sp>
      <p:sp>
        <p:nvSpPr>
          <p:cNvPr id="42" name="Rectangle 27"/>
          <p:cNvSpPr>
            <a:spLocks noChangeArrowheads="1"/>
          </p:cNvSpPr>
          <p:nvPr/>
        </p:nvSpPr>
        <p:spPr bwMode="auto">
          <a:xfrm>
            <a:off x="1302403" y="3943330"/>
            <a:ext cx="4379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20</a:t>
            </a: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1005508" y="4228928"/>
            <a:ext cx="450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1102273" y="4260824"/>
            <a:ext cx="838200" cy="1588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 33"/>
          <p:cNvSpPr>
            <a:spLocks noChangeArrowheads="1"/>
          </p:cNvSpPr>
          <p:nvPr/>
        </p:nvSpPr>
        <p:spPr bwMode="auto">
          <a:xfrm>
            <a:off x="2368116" y="3943330"/>
            <a:ext cx="3113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333268" y="4261584"/>
            <a:ext cx="381000" cy="68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38"/>
          <p:cNvSpPr>
            <a:spLocks noChangeArrowheads="1"/>
          </p:cNvSpPr>
          <p:nvPr/>
        </p:nvSpPr>
        <p:spPr bwMode="auto">
          <a:xfrm>
            <a:off x="2500844" y="3685039"/>
            <a:ext cx="564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240</a:t>
            </a:r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577691" y="3392939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1967857" y="4130441"/>
            <a:ext cx="308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0" name="Rectangle 41"/>
          <p:cNvSpPr>
            <a:spLocks noChangeArrowheads="1"/>
          </p:cNvSpPr>
          <p:nvPr/>
        </p:nvSpPr>
        <p:spPr bwMode="auto">
          <a:xfrm>
            <a:off x="880634" y="4524526"/>
            <a:ext cx="12025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20 (120)  </a:t>
            </a:r>
          </a:p>
        </p:txBody>
      </p:sp>
      <p:sp>
        <p:nvSpPr>
          <p:cNvPr id="51" name="Rectangle 43"/>
          <p:cNvSpPr>
            <a:spLocks noChangeArrowheads="1"/>
          </p:cNvSpPr>
          <p:nvPr/>
        </p:nvSpPr>
        <p:spPr bwMode="auto">
          <a:xfrm>
            <a:off x="5143399" y="1516013"/>
            <a:ext cx="19014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2400  =  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+ 20x</a:t>
            </a:r>
          </a:p>
        </p:txBody>
      </p:sp>
      <p:sp>
        <p:nvSpPr>
          <p:cNvPr id="52" name="Rectangle 44"/>
          <p:cNvSpPr>
            <a:spLocks noChangeArrowheads="1"/>
          </p:cNvSpPr>
          <p:nvPr/>
        </p:nvSpPr>
        <p:spPr bwMode="auto">
          <a:xfrm>
            <a:off x="577691" y="4054241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45"/>
          <p:cNvSpPr>
            <a:spLocks noChangeArrowheads="1"/>
          </p:cNvSpPr>
          <p:nvPr/>
        </p:nvSpPr>
        <p:spPr bwMode="auto">
          <a:xfrm>
            <a:off x="577691" y="4520010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Rectangle 46"/>
          <p:cNvSpPr>
            <a:spLocks noChangeArrowheads="1"/>
          </p:cNvSpPr>
          <p:nvPr/>
        </p:nvSpPr>
        <p:spPr bwMode="auto">
          <a:xfrm>
            <a:off x="4691820" y="1516013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Rectangle 47"/>
          <p:cNvSpPr>
            <a:spLocks noChangeArrowheads="1"/>
          </p:cNvSpPr>
          <p:nvPr/>
        </p:nvSpPr>
        <p:spPr bwMode="auto">
          <a:xfrm>
            <a:off x="5130532" y="1753245"/>
            <a:ext cx="619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56" name="Rectangle 50"/>
          <p:cNvSpPr>
            <a:spLocks noChangeArrowheads="1"/>
          </p:cNvSpPr>
          <p:nvPr/>
        </p:nvSpPr>
        <p:spPr bwMode="auto">
          <a:xfrm>
            <a:off x="4691820" y="1753245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1"/>
          <p:cNvSpPr>
            <a:spLocks noChangeArrowheads="1"/>
          </p:cNvSpPr>
          <p:nvPr/>
        </p:nvSpPr>
        <p:spPr bwMode="auto">
          <a:xfrm>
            <a:off x="5101084" y="2047144"/>
            <a:ext cx="3850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2"/>
          <p:cNvSpPr>
            <a:spLocks noChangeArrowheads="1"/>
          </p:cNvSpPr>
          <p:nvPr/>
        </p:nvSpPr>
        <p:spPr bwMode="auto">
          <a:xfrm>
            <a:off x="5101084" y="2306601"/>
            <a:ext cx="3850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Rectangle 53"/>
          <p:cNvSpPr>
            <a:spLocks noChangeArrowheads="1"/>
          </p:cNvSpPr>
          <p:nvPr/>
        </p:nvSpPr>
        <p:spPr bwMode="auto">
          <a:xfrm>
            <a:off x="5101084" y="2583213"/>
            <a:ext cx="3658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</a:t>
            </a:r>
          </a:p>
        </p:txBody>
      </p:sp>
      <p:sp>
        <p:nvSpPr>
          <p:cNvPr id="60" name="Rectangle 54"/>
          <p:cNvSpPr>
            <a:spLocks noChangeArrowheads="1"/>
          </p:cNvSpPr>
          <p:nvPr/>
        </p:nvSpPr>
        <p:spPr bwMode="auto">
          <a:xfrm>
            <a:off x="4696964" y="2047144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4691820" y="2306601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4691820" y="2583213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5187327" y="2581275"/>
            <a:ext cx="885139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372200" y="2581275"/>
            <a:ext cx="1173480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1"/>
          <p:cNvSpPr>
            <a:spLocks noChangeArrowheads="1"/>
          </p:cNvSpPr>
          <p:nvPr/>
        </p:nvSpPr>
        <p:spPr bwMode="auto">
          <a:xfrm>
            <a:off x="5101084" y="2850257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+ 60)</a:t>
            </a: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5186449" y="3115241"/>
            <a:ext cx="1255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+ 60 = 0 </a:t>
            </a:r>
          </a:p>
        </p:txBody>
      </p:sp>
      <p:sp>
        <p:nvSpPr>
          <p:cNvPr id="67" name="Rectangle 63"/>
          <p:cNvSpPr>
            <a:spLocks noChangeArrowheads="1"/>
          </p:cNvSpPr>
          <p:nvPr/>
        </p:nvSpPr>
        <p:spPr bwMode="auto">
          <a:xfrm>
            <a:off x="5218953" y="3401416"/>
            <a:ext cx="10422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= – 60 </a:t>
            </a:r>
          </a:p>
        </p:txBody>
      </p:sp>
      <p:sp>
        <p:nvSpPr>
          <p:cNvPr id="68" name="Rectangle 73"/>
          <p:cNvSpPr>
            <a:spLocks noChangeArrowheads="1"/>
          </p:cNvSpPr>
          <p:nvPr/>
        </p:nvSpPr>
        <p:spPr bwMode="auto">
          <a:xfrm>
            <a:off x="4691820" y="3401416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Rectangle 74"/>
          <p:cNvSpPr>
            <a:spLocks noChangeArrowheads="1"/>
          </p:cNvSpPr>
          <p:nvPr/>
        </p:nvSpPr>
        <p:spPr bwMode="auto">
          <a:xfrm>
            <a:off x="4691820" y="3113384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Rectangle 75"/>
          <p:cNvSpPr>
            <a:spLocks noChangeArrowheads="1"/>
          </p:cNvSpPr>
          <p:nvPr/>
        </p:nvSpPr>
        <p:spPr bwMode="auto">
          <a:xfrm>
            <a:off x="4691820" y="2850257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Rectangle 64"/>
          <p:cNvSpPr>
            <a:spLocks noChangeArrowheads="1"/>
          </p:cNvSpPr>
          <p:nvPr/>
        </p:nvSpPr>
        <p:spPr bwMode="auto">
          <a:xfrm>
            <a:off x="4975450" y="3683695"/>
            <a:ext cx="40591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The speed of car can never be negative</a:t>
            </a:r>
          </a:p>
        </p:txBody>
      </p:sp>
      <p:sp>
        <p:nvSpPr>
          <p:cNvPr id="72" name="Rectangle 67"/>
          <p:cNvSpPr>
            <a:spLocks noChangeArrowheads="1"/>
          </p:cNvSpPr>
          <p:nvPr/>
        </p:nvSpPr>
        <p:spPr bwMode="auto">
          <a:xfrm rot="10800000">
            <a:off x="4691821" y="3683695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Rectangle 65"/>
          <p:cNvSpPr>
            <a:spLocks noChangeArrowheads="1"/>
          </p:cNvSpPr>
          <p:nvPr/>
        </p:nvSpPr>
        <p:spPr bwMode="auto">
          <a:xfrm>
            <a:off x="5182473" y="3981835"/>
            <a:ext cx="9653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≠ – 60</a:t>
            </a:r>
          </a:p>
        </p:txBody>
      </p:sp>
      <p:sp>
        <p:nvSpPr>
          <p:cNvPr id="74" name="Rectangle 68"/>
          <p:cNvSpPr>
            <a:spLocks noChangeArrowheads="1"/>
          </p:cNvSpPr>
          <p:nvPr/>
        </p:nvSpPr>
        <p:spPr bwMode="auto">
          <a:xfrm>
            <a:off x="6063420" y="3981835"/>
            <a:ext cx="1495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Hence x = 40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04050" y="4266553"/>
            <a:ext cx="2880318" cy="584775"/>
          </a:xfrm>
          <a:prstGeom prst="rect">
            <a:avLst/>
          </a:prstGeom>
          <a:solidFill>
            <a:srgbClr val="FF9933"/>
          </a:solidFill>
          <a:ln w="1905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The original speed of car is 40 km/hr.</a:t>
            </a:r>
          </a:p>
        </p:txBody>
      </p:sp>
      <p:sp>
        <p:nvSpPr>
          <p:cNvPr id="76" name="Rectangle 72"/>
          <p:cNvSpPr>
            <a:spLocks noChangeArrowheads="1"/>
          </p:cNvSpPr>
          <p:nvPr/>
        </p:nvSpPr>
        <p:spPr bwMode="auto">
          <a:xfrm>
            <a:off x="4691820" y="4252622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4741051" y="1551626"/>
            <a:ext cx="365" cy="331601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8" name="Curved Down Arrow 77"/>
          <p:cNvSpPr>
            <a:spLocks noChangeArrowheads="1"/>
          </p:cNvSpPr>
          <p:nvPr/>
        </p:nvSpPr>
        <p:spPr bwMode="auto">
          <a:xfrm rot="10800000" flipV="1">
            <a:off x="5121852" y="1876054"/>
            <a:ext cx="1374805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6027084" y="2135442"/>
            <a:ext cx="214554" cy="214422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sysDash"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365795" y="2867072"/>
            <a:ext cx="1332707" cy="1103167"/>
            <a:chOff x="7246341" y="2896043"/>
            <a:chExt cx="1332707" cy="1103167"/>
          </a:xfrm>
          <a:effectLst/>
        </p:grpSpPr>
        <p:sp>
          <p:nvSpPr>
            <p:cNvPr id="109" name="Rectangle 108"/>
            <p:cNvSpPr/>
            <p:nvPr/>
          </p:nvSpPr>
          <p:spPr bwMode="auto">
            <a:xfrm>
              <a:off x="7246341" y="2896043"/>
              <a:ext cx="1332707" cy="110316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7433330" y="2916102"/>
              <a:ext cx="1058196" cy="1067345"/>
              <a:chOff x="4365829" y="-1460698"/>
              <a:chExt cx="1058196" cy="1067345"/>
            </a:xfrm>
          </p:grpSpPr>
          <p:sp>
            <p:nvSpPr>
              <p:cNvPr id="111" name="Rectangle 110"/>
              <p:cNvSpPr>
                <a:spLocks noChangeArrowheads="1"/>
              </p:cNvSpPr>
              <p:nvPr/>
            </p:nvSpPr>
            <p:spPr bwMode="auto">
              <a:xfrm>
                <a:off x="4365829" y="-701130"/>
                <a:ext cx="3032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6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2" name="Rectangle 111"/>
              <p:cNvSpPr>
                <a:spLocks noChangeArrowheads="1"/>
              </p:cNvSpPr>
              <p:nvPr/>
            </p:nvSpPr>
            <p:spPr bwMode="auto">
              <a:xfrm>
                <a:off x="5120737" y="-701130"/>
                <a:ext cx="3032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4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113" name="Group 28"/>
              <p:cNvGrpSpPr/>
              <p:nvPr/>
            </p:nvGrpSpPr>
            <p:grpSpPr>
              <a:xfrm>
                <a:off x="4587165" y="-1206559"/>
                <a:ext cx="685800" cy="526462"/>
                <a:chOff x="1524000" y="4876800"/>
                <a:chExt cx="990600" cy="762000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 rot="5400000">
                  <a:off x="1371600" y="5029200"/>
                  <a:ext cx="762000" cy="457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16200000" flipV="1">
                  <a:off x="1866900" y="4991100"/>
                  <a:ext cx="762000" cy="5334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>
                <a:off x="4626561" y="-1460698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24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17" name="Rectangle 116"/>
          <p:cNvSpPr/>
          <p:nvPr/>
        </p:nvSpPr>
        <p:spPr>
          <a:xfrm>
            <a:off x="3359277" y="3609071"/>
            <a:ext cx="322524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155006" y="3594557"/>
            <a:ext cx="300082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–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5393896" y="2110925"/>
            <a:ext cx="254495" cy="234878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245495" y="2409054"/>
            <a:ext cx="1456290" cy="42065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endParaRPr lang="en-US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764306" y="2485513"/>
            <a:ext cx="421910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40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571537" y="2485513"/>
            <a:ext cx="274434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–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115883" y="2485513"/>
            <a:ext cx="590226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= 20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209627" y="2485513"/>
            <a:ext cx="421910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60</a:t>
            </a:r>
          </a:p>
        </p:txBody>
      </p:sp>
      <p:sp>
        <p:nvSpPr>
          <p:cNvPr id="137" name="Rectangle 39"/>
          <p:cNvSpPr>
            <a:spLocks noChangeArrowheads="1"/>
          </p:cNvSpPr>
          <p:nvPr/>
        </p:nvSpPr>
        <p:spPr bwMode="auto">
          <a:xfrm>
            <a:off x="577691" y="2955407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3" name="Rectangle 232"/>
          <p:cNvSpPr>
            <a:spLocks noChangeArrowheads="1"/>
          </p:cNvSpPr>
          <p:nvPr/>
        </p:nvSpPr>
        <p:spPr bwMode="auto">
          <a:xfrm>
            <a:off x="1757338" y="3385329"/>
            <a:ext cx="4683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x</a:t>
            </a:r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1846932" y="2950841"/>
            <a:ext cx="362929" cy="26918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1865933" y="2960684"/>
            <a:ext cx="451460" cy="26275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398868" y="2882007"/>
            <a:ext cx="665018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698863" y="2882007"/>
            <a:ext cx="662399" cy="0"/>
          </a:xfrm>
          <a:prstGeom prst="line">
            <a:avLst/>
          </a:prstGeom>
          <a:ln w="19050">
            <a:solidFill>
              <a:srgbClr val="FF0000"/>
            </a:solidFill>
          </a:ln>
          <a:effectLst/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61"/>
          <p:cNvSpPr>
            <a:spLocks noChangeArrowheads="1"/>
          </p:cNvSpPr>
          <p:nvPr/>
        </p:nvSpPr>
        <p:spPr bwMode="auto">
          <a:xfrm>
            <a:off x="5900045" y="2850257"/>
            <a:ext cx="12907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– 40) = 0</a:t>
            </a:r>
          </a:p>
        </p:txBody>
      </p:sp>
      <p:sp>
        <p:nvSpPr>
          <p:cNvPr id="140" name="Rectangle 53"/>
          <p:cNvSpPr>
            <a:spLocks noChangeArrowheads="1"/>
          </p:cNvSpPr>
          <p:nvPr/>
        </p:nvSpPr>
        <p:spPr bwMode="auto">
          <a:xfrm>
            <a:off x="6098247" y="2583213"/>
            <a:ext cx="6062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40</a:t>
            </a:r>
          </a:p>
        </p:txBody>
      </p:sp>
      <p:sp>
        <p:nvSpPr>
          <p:cNvPr id="141" name="Rectangle 52"/>
          <p:cNvSpPr>
            <a:spLocks noChangeArrowheads="1"/>
          </p:cNvSpPr>
          <p:nvPr/>
        </p:nvSpPr>
        <p:spPr bwMode="auto">
          <a:xfrm>
            <a:off x="5443435" y="2306601"/>
            <a:ext cx="7425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+ 60x</a:t>
            </a:r>
          </a:p>
        </p:txBody>
      </p:sp>
      <p:sp>
        <p:nvSpPr>
          <p:cNvPr id="142" name="Rectangle 52"/>
          <p:cNvSpPr>
            <a:spLocks noChangeArrowheads="1"/>
          </p:cNvSpPr>
          <p:nvPr/>
        </p:nvSpPr>
        <p:spPr bwMode="auto">
          <a:xfrm>
            <a:off x="6103218" y="2306601"/>
            <a:ext cx="7216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40x</a:t>
            </a:r>
          </a:p>
        </p:txBody>
      </p:sp>
      <p:sp>
        <p:nvSpPr>
          <p:cNvPr id="143" name="Rectangle 52"/>
          <p:cNvSpPr>
            <a:spLocks noChangeArrowheads="1"/>
          </p:cNvSpPr>
          <p:nvPr/>
        </p:nvSpPr>
        <p:spPr bwMode="auto">
          <a:xfrm>
            <a:off x="6788865" y="2306601"/>
            <a:ext cx="8595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2400</a:t>
            </a:r>
          </a:p>
        </p:txBody>
      </p:sp>
      <p:sp>
        <p:nvSpPr>
          <p:cNvPr id="144" name="Rectangle 52"/>
          <p:cNvSpPr>
            <a:spLocks noChangeArrowheads="1"/>
          </p:cNvSpPr>
          <p:nvPr/>
        </p:nvSpPr>
        <p:spPr bwMode="auto">
          <a:xfrm>
            <a:off x="7524328" y="2306601"/>
            <a:ext cx="50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5675905" y="2286994"/>
            <a:ext cx="2784528" cy="122481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Since we are subtracting the factors give middle term sign to the bigger factor and the opposite sign to the smaller factor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 flipH="1" flipV="1">
            <a:off x="2000448" y="4131276"/>
            <a:ext cx="330002" cy="28832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1914722" y="4140200"/>
            <a:ext cx="517328" cy="2514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40522" y="4524526"/>
            <a:ext cx="1511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1 (x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+ 20x)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3276" y="364438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429688" y="364438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4115425" y="2942652"/>
            <a:ext cx="143562" cy="19197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235911" y="2942865"/>
            <a:ext cx="143562" cy="19197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40064" y="2888810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00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3" name="Rectangle 73"/>
          <p:cNvSpPr>
            <a:spLocks noChangeArrowheads="1"/>
          </p:cNvSpPr>
          <p:nvPr/>
        </p:nvSpPr>
        <p:spPr bwMode="auto">
          <a:xfrm>
            <a:off x="4716016" y="3973200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 flipH="1">
            <a:off x="2694663" y="3503033"/>
            <a:ext cx="208376" cy="14135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55" name="Straight Connector 154"/>
          <p:cNvCxnSpPr/>
          <p:nvPr/>
        </p:nvCxnSpPr>
        <p:spPr>
          <a:xfrm flipH="1">
            <a:off x="2575560" y="3775278"/>
            <a:ext cx="415949" cy="17950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56" name="Rectangle 33"/>
          <p:cNvSpPr>
            <a:spLocks noChangeArrowheads="1"/>
          </p:cNvSpPr>
          <p:nvPr/>
        </p:nvSpPr>
        <p:spPr bwMode="auto">
          <a:xfrm>
            <a:off x="2815541" y="3373306"/>
            <a:ext cx="2808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57" name="Rectangle 33"/>
          <p:cNvSpPr>
            <a:spLocks noChangeArrowheads="1"/>
          </p:cNvSpPr>
          <p:nvPr/>
        </p:nvSpPr>
        <p:spPr bwMode="auto">
          <a:xfrm>
            <a:off x="2915816" y="3806919"/>
            <a:ext cx="4732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120</a:t>
            </a:r>
          </a:p>
        </p:txBody>
      </p:sp>
      <p:cxnSp>
        <p:nvCxnSpPr>
          <p:cNvPr id="158" name="Straight Connector 157"/>
          <p:cNvCxnSpPr/>
          <p:nvPr/>
        </p:nvCxnSpPr>
        <p:spPr>
          <a:xfrm flipH="1">
            <a:off x="1109013" y="3481186"/>
            <a:ext cx="208376" cy="14135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60" name="Straight Connector 159"/>
          <p:cNvCxnSpPr/>
          <p:nvPr/>
        </p:nvCxnSpPr>
        <p:spPr>
          <a:xfrm flipH="1">
            <a:off x="1991537" y="3500017"/>
            <a:ext cx="208376" cy="14135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61" name="Curved Down Arrow 160"/>
          <p:cNvSpPr/>
          <p:nvPr/>
        </p:nvSpPr>
        <p:spPr>
          <a:xfrm>
            <a:off x="1261071" y="3575140"/>
            <a:ext cx="281560" cy="211443"/>
          </a:xfrm>
          <a:prstGeom prst="curvedDownArrow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2813"/>
            <a:endParaRPr lang="en-US" sz="1600" b="1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62" name="Curved Down Arrow 161"/>
          <p:cNvSpPr/>
          <p:nvPr/>
        </p:nvSpPr>
        <p:spPr>
          <a:xfrm>
            <a:off x="1257838" y="3569748"/>
            <a:ext cx="733699" cy="211443"/>
          </a:xfrm>
          <a:prstGeom prst="curvedDownArrow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2813"/>
            <a:endParaRPr lang="en-US" sz="1600" b="1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78792" y="4228928"/>
            <a:ext cx="873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+ 20x  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5629201" y="2340233"/>
            <a:ext cx="2543199" cy="102741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Find two factors of 2400 in such a way that by subtracting factors we get middle no. 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63869" y="2581584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+ 60)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7383910" y="2584778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6586645" y="2579370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+ 60)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6243424" y="3102382"/>
            <a:ext cx="1439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or x – 40 = 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6094140" y="3382584"/>
            <a:ext cx="1079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or x = 40</a:t>
            </a:r>
          </a:p>
        </p:txBody>
      </p:sp>
      <p:sp>
        <p:nvSpPr>
          <p:cNvPr id="2" name="Rectangle 1"/>
          <p:cNvSpPr/>
          <p:nvPr/>
        </p:nvSpPr>
        <p:spPr>
          <a:xfrm>
            <a:off x="5531306" y="1749127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20x </a:t>
            </a:r>
          </a:p>
        </p:txBody>
      </p:sp>
      <p:sp>
        <p:nvSpPr>
          <p:cNvPr id="3" name="Rectangle 2"/>
          <p:cNvSpPr/>
          <p:nvPr/>
        </p:nvSpPr>
        <p:spPr>
          <a:xfrm>
            <a:off x="6160254" y="1749127"/>
            <a:ext cx="946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+ 2400 </a:t>
            </a:r>
          </a:p>
        </p:txBody>
      </p:sp>
      <p:sp>
        <p:nvSpPr>
          <p:cNvPr id="4" name="Rectangle 3"/>
          <p:cNvSpPr/>
          <p:nvPr/>
        </p:nvSpPr>
        <p:spPr>
          <a:xfrm>
            <a:off x="6967229" y="1749127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27" name="Curved Down Arrow 126"/>
          <p:cNvSpPr>
            <a:spLocks noChangeArrowheads="1"/>
          </p:cNvSpPr>
          <p:nvPr/>
        </p:nvSpPr>
        <p:spPr bwMode="auto">
          <a:xfrm rot="10800000" flipV="1">
            <a:off x="5486126" y="1391652"/>
            <a:ext cx="723809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9" name="Curved Down Arrow 128"/>
          <p:cNvSpPr>
            <a:spLocks noChangeArrowheads="1"/>
          </p:cNvSpPr>
          <p:nvPr/>
        </p:nvSpPr>
        <p:spPr bwMode="auto">
          <a:xfrm rot="10800000" flipV="1">
            <a:off x="5486126" y="1350518"/>
            <a:ext cx="1225830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2742302" y="1331868"/>
            <a:ext cx="1992906" cy="60221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Multiplying throughout by – 1</a:t>
            </a:r>
          </a:p>
        </p:txBody>
      </p:sp>
    </p:spTree>
    <p:extLst>
      <p:ext uri="{BB962C8B-B14F-4D97-AF65-F5344CB8AC3E}">
        <p14:creationId xmlns:p14="http://schemas.microsoft.com/office/powerpoint/2010/main" val="182324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2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500"/>
                            </p:stCondLst>
                            <p:childTnLst>
                              <p:par>
                                <p:cTn id="5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8" fill="hold">
                            <p:stCondLst>
                              <p:cond delay="500"/>
                            </p:stCondLst>
                            <p:childTnLst>
                              <p:par>
                                <p:cTn id="6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/>
      <p:bldP spid="147" grpId="0"/>
      <p:bldP spid="26" grpId="0" animBg="1"/>
      <p:bldP spid="26" grpId="1" animBg="1"/>
      <p:bldP spid="27" grpId="0"/>
      <p:bldP spid="28" grpId="0"/>
      <p:bldP spid="29" grpId="0"/>
      <p:bldP spid="33" grpId="0" animBg="1"/>
      <p:bldP spid="35" grpId="0"/>
      <p:bldP spid="37" grpId="0"/>
      <p:bldP spid="38" grpId="0"/>
      <p:bldP spid="39" grpId="0"/>
      <p:bldP spid="41" grpId="0"/>
      <p:bldP spid="42" grpId="0"/>
      <p:bldP spid="43" grpId="0"/>
      <p:bldP spid="45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 animBg="1"/>
      <p:bldP spid="76" grpId="0"/>
      <p:bldP spid="78" grpId="0" animBg="1"/>
      <p:bldP spid="78" grpId="1" animBg="1"/>
      <p:bldP spid="104" grpId="0" animBg="1"/>
      <p:bldP spid="104" grpId="1" animBg="1"/>
      <p:bldP spid="104" grpId="2" animBg="1"/>
      <p:bldP spid="117" grpId="0"/>
      <p:bldP spid="117" grpId="1"/>
      <p:bldP spid="118" grpId="0"/>
      <p:bldP spid="118" grpId="1"/>
      <p:bldP spid="119" grpId="0" animBg="1"/>
      <p:bldP spid="119" grpId="1" animBg="1"/>
      <p:bldP spid="119" grpId="2" animBg="1"/>
      <p:bldP spid="132" grpId="0" animBg="1"/>
      <p:bldP spid="132" grpId="1" animBg="1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233" grpId="0"/>
      <p:bldP spid="139" grpId="0"/>
      <p:bldP spid="140" grpId="0"/>
      <p:bldP spid="141" grpId="0"/>
      <p:bldP spid="142" grpId="0"/>
      <p:bldP spid="143" grpId="0"/>
      <p:bldP spid="144" grpId="0"/>
      <p:bldP spid="107" grpId="0" animBg="1"/>
      <p:bldP spid="107" grpId="1" animBg="1"/>
      <p:bldP spid="6" grpId="0"/>
      <p:bldP spid="8" grpId="0"/>
      <p:bldP spid="8" grpId="1"/>
      <p:bldP spid="150" grpId="0"/>
      <p:bldP spid="150" grpId="1"/>
      <p:bldP spid="151" grpId="0" animBg="1"/>
      <p:bldP spid="151" grpId="1" animBg="1"/>
      <p:bldP spid="152" grpId="0" animBg="1"/>
      <p:bldP spid="152" grpId="1" animBg="1"/>
      <p:bldP spid="7" grpId="0"/>
      <p:bldP spid="7" grpId="1"/>
      <p:bldP spid="153" grpId="0"/>
      <p:bldP spid="156" grpId="0"/>
      <p:bldP spid="157" grpId="0"/>
      <p:bldP spid="161" grpId="0" animBg="1"/>
      <p:bldP spid="161" grpId="1" animBg="1"/>
      <p:bldP spid="162" grpId="0" animBg="1"/>
      <p:bldP spid="162" grpId="1" animBg="1"/>
      <p:bldP spid="24" grpId="0"/>
      <p:bldP spid="103" grpId="0" animBg="1"/>
      <p:bldP spid="103" grpId="1" animBg="1"/>
      <p:bldP spid="25" grpId="0"/>
      <p:bldP spid="224" grpId="0"/>
      <p:bldP spid="166" grpId="0"/>
      <p:bldP spid="225" grpId="0"/>
      <p:bldP spid="226" grpId="0"/>
      <p:bldP spid="2" grpId="0"/>
      <p:bldP spid="3" grpId="0"/>
      <p:bldP spid="4" grpId="0"/>
      <p:bldP spid="127" grpId="0" animBg="1"/>
      <p:bldP spid="127" grpId="1" animBg="1"/>
      <p:bldP spid="129" grpId="0" animBg="1"/>
      <p:bldP spid="129" grpId="1" animBg="1"/>
      <p:bldP spid="130" grpId="0" animBg="1"/>
      <p:bldP spid="13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64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49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83569" y="3426321"/>
            <a:ext cx="439248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Word problem based on Speed, Distance and Time </a:t>
            </a: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3569" y="1975104"/>
            <a:ext cx="3742184" cy="116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571500" indent="-571500">
              <a:tabLst>
                <a:tab pos="142875" algn="l"/>
                <a:tab pos="62865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    QUADRATIC </a:t>
            </a:r>
            <a:b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EQUATIONS</a:t>
            </a:r>
          </a:p>
        </p:txBody>
      </p:sp>
    </p:spTree>
    <p:extLst>
      <p:ext uri="{BB962C8B-B14F-4D97-AF65-F5344CB8AC3E}">
        <p14:creationId xmlns:p14="http://schemas.microsoft.com/office/powerpoint/2010/main" val="1283584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937" y="916781"/>
            <a:ext cx="9510713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7" name="Rounded Rectangle 206"/>
          <p:cNvSpPr/>
          <p:nvPr/>
        </p:nvSpPr>
        <p:spPr>
          <a:xfrm>
            <a:off x="5835694" y="662004"/>
            <a:ext cx="1698581" cy="27982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849709" y="666768"/>
            <a:ext cx="2361216" cy="27982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846816" y="657346"/>
            <a:ext cx="4536182" cy="279826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7672594" y="659702"/>
            <a:ext cx="603332" cy="25438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</a:endParaRP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469" y="913739"/>
            <a:ext cx="9510713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Group 81"/>
          <p:cNvGrpSpPr/>
          <p:nvPr/>
        </p:nvGrpSpPr>
        <p:grpSpPr>
          <a:xfrm>
            <a:off x="-131529" y="1253464"/>
            <a:ext cx="9239402" cy="3695700"/>
            <a:chOff x="-148750" y="-692150"/>
            <a:chExt cx="9239402" cy="5708650"/>
          </a:xfrm>
        </p:grpSpPr>
        <p:grpSp>
          <p:nvGrpSpPr>
            <p:cNvPr id="83" name="Group 82"/>
            <p:cNvGrpSpPr/>
            <p:nvPr/>
          </p:nvGrpSpPr>
          <p:grpSpPr>
            <a:xfrm>
              <a:off x="-148750" y="-121188"/>
              <a:ext cx="9076850" cy="4779803"/>
              <a:chOff x="-148750" y="-127538"/>
              <a:chExt cx="9076850" cy="4779803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-148750" y="-127538"/>
                <a:ext cx="8970380" cy="4779803"/>
                <a:chOff x="2727938" y="422797"/>
                <a:chExt cx="4041163" cy="3174676"/>
              </a:xfrm>
            </p:grpSpPr>
            <p:sp>
              <p:nvSpPr>
                <p:cNvPr id="90" name="Freeform 89"/>
                <p:cNvSpPr/>
                <p:nvPr/>
              </p:nvSpPr>
              <p:spPr>
                <a:xfrm>
                  <a:off x="2851151" y="1958179"/>
                  <a:ext cx="3917950" cy="1106082"/>
                </a:xfrm>
                <a:custGeom>
                  <a:avLst/>
                  <a:gdLst>
                    <a:gd name="connsiteX0" fmla="*/ 37386 w 3904536"/>
                    <a:gd name="connsiteY0" fmla="*/ 0 h 1035050"/>
                    <a:gd name="connsiteX1" fmla="*/ 5636 w 3904536"/>
                    <a:gd name="connsiteY1" fmla="*/ 971550 h 1035050"/>
                    <a:gd name="connsiteX2" fmla="*/ 3891836 w 3904536"/>
                    <a:gd name="connsiteY2" fmla="*/ 1035050 h 1035050"/>
                    <a:gd name="connsiteX3" fmla="*/ 3904536 w 3904536"/>
                    <a:gd name="connsiteY3" fmla="*/ 317500 h 1035050"/>
                    <a:gd name="connsiteX4" fmla="*/ 37386 w 3904536"/>
                    <a:gd name="connsiteY4" fmla="*/ 0 h 1035050"/>
                    <a:gd name="connsiteX0" fmla="*/ 48011 w 3903255"/>
                    <a:gd name="connsiteY0" fmla="*/ 0 h 1051719"/>
                    <a:gd name="connsiteX1" fmla="*/ 4355 w 3903255"/>
                    <a:gd name="connsiteY1" fmla="*/ 988219 h 1051719"/>
                    <a:gd name="connsiteX2" fmla="*/ 3890555 w 3903255"/>
                    <a:gd name="connsiteY2" fmla="*/ 1051719 h 1051719"/>
                    <a:gd name="connsiteX3" fmla="*/ 3903255 w 3903255"/>
                    <a:gd name="connsiteY3" fmla="*/ 334169 h 1051719"/>
                    <a:gd name="connsiteX4" fmla="*/ 48011 w 3903255"/>
                    <a:gd name="connsiteY4" fmla="*/ 0 h 1051719"/>
                    <a:gd name="connsiteX0" fmla="*/ 65874 w 3921118"/>
                    <a:gd name="connsiteY0" fmla="*/ 0 h 1051719"/>
                    <a:gd name="connsiteX1" fmla="*/ 3168 w 3921118"/>
                    <a:gd name="connsiteY1" fmla="*/ 985838 h 1051719"/>
                    <a:gd name="connsiteX2" fmla="*/ 3908418 w 3921118"/>
                    <a:gd name="connsiteY2" fmla="*/ 1051719 h 1051719"/>
                    <a:gd name="connsiteX3" fmla="*/ 3921118 w 3921118"/>
                    <a:gd name="connsiteY3" fmla="*/ 334169 h 1051719"/>
                    <a:gd name="connsiteX4" fmla="*/ 65874 w 3921118"/>
                    <a:gd name="connsiteY4" fmla="*/ 0 h 1051719"/>
                    <a:gd name="connsiteX0" fmla="*/ 355392 w 4210636"/>
                    <a:gd name="connsiteY0" fmla="*/ 0 h 1051719"/>
                    <a:gd name="connsiteX1" fmla="*/ 289511 w 4210636"/>
                    <a:gd name="connsiteY1" fmla="*/ 787401 h 1051719"/>
                    <a:gd name="connsiteX2" fmla="*/ 292686 w 4210636"/>
                    <a:gd name="connsiteY2" fmla="*/ 985838 h 1051719"/>
                    <a:gd name="connsiteX3" fmla="*/ 4197936 w 4210636"/>
                    <a:gd name="connsiteY3" fmla="*/ 1051719 h 1051719"/>
                    <a:gd name="connsiteX4" fmla="*/ 4210636 w 4210636"/>
                    <a:gd name="connsiteY4" fmla="*/ 334169 h 1051719"/>
                    <a:gd name="connsiteX5" fmla="*/ 355392 w 4210636"/>
                    <a:gd name="connsiteY5" fmla="*/ 0 h 1051719"/>
                    <a:gd name="connsiteX0" fmla="*/ 306019 w 4161263"/>
                    <a:gd name="connsiteY0" fmla="*/ 0 h 1051719"/>
                    <a:gd name="connsiteX1" fmla="*/ 240138 w 4161263"/>
                    <a:gd name="connsiteY1" fmla="*/ 787401 h 1051719"/>
                    <a:gd name="connsiteX2" fmla="*/ 243313 w 4161263"/>
                    <a:gd name="connsiteY2" fmla="*/ 985838 h 1051719"/>
                    <a:gd name="connsiteX3" fmla="*/ 4148563 w 4161263"/>
                    <a:gd name="connsiteY3" fmla="*/ 1051719 h 1051719"/>
                    <a:gd name="connsiteX4" fmla="*/ 4161263 w 4161263"/>
                    <a:gd name="connsiteY4" fmla="*/ 334169 h 1051719"/>
                    <a:gd name="connsiteX5" fmla="*/ 306019 w 4161263"/>
                    <a:gd name="connsiteY5" fmla="*/ 0 h 1051719"/>
                    <a:gd name="connsiteX0" fmla="*/ 303976 w 4159220"/>
                    <a:gd name="connsiteY0" fmla="*/ 0 h 1051719"/>
                    <a:gd name="connsiteX1" fmla="*/ 245239 w 4159220"/>
                    <a:gd name="connsiteY1" fmla="*/ 789782 h 1051719"/>
                    <a:gd name="connsiteX2" fmla="*/ 241270 w 4159220"/>
                    <a:gd name="connsiteY2" fmla="*/ 985838 h 1051719"/>
                    <a:gd name="connsiteX3" fmla="*/ 4146520 w 4159220"/>
                    <a:gd name="connsiteY3" fmla="*/ 1051719 h 1051719"/>
                    <a:gd name="connsiteX4" fmla="*/ 4159220 w 4159220"/>
                    <a:gd name="connsiteY4" fmla="*/ 334169 h 1051719"/>
                    <a:gd name="connsiteX5" fmla="*/ 303976 w 4159220"/>
                    <a:gd name="connsiteY5" fmla="*/ 0 h 1051719"/>
                    <a:gd name="connsiteX0" fmla="*/ 303976 w 4159220"/>
                    <a:gd name="connsiteY0" fmla="*/ 0 h 1051719"/>
                    <a:gd name="connsiteX1" fmla="*/ 245239 w 4159220"/>
                    <a:gd name="connsiteY1" fmla="*/ 789782 h 1051719"/>
                    <a:gd name="connsiteX2" fmla="*/ 241270 w 4159220"/>
                    <a:gd name="connsiteY2" fmla="*/ 985838 h 1051719"/>
                    <a:gd name="connsiteX3" fmla="*/ 4146520 w 4159220"/>
                    <a:gd name="connsiteY3" fmla="*/ 1051719 h 1051719"/>
                    <a:gd name="connsiteX4" fmla="*/ 4159220 w 4159220"/>
                    <a:gd name="connsiteY4" fmla="*/ 334169 h 1051719"/>
                    <a:gd name="connsiteX5" fmla="*/ 303976 w 4159220"/>
                    <a:gd name="connsiteY5" fmla="*/ 0 h 1051719"/>
                    <a:gd name="connsiteX0" fmla="*/ 303976 w 4159220"/>
                    <a:gd name="connsiteY0" fmla="*/ 0 h 1051719"/>
                    <a:gd name="connsiteX1" fmla="*/ 245239 w 4159220"/>
                    <a:gd name="connsiteY1" fmla="*/ 789782 h 1051719"/>
                    <a:gd name="connsiteX2" fmla="*/ 241270 w 4159220"/>
                    <a:gd name="connsiteY2" fmla="*/ 985838 h 1051719"/>
                    <a:gd name="connsiteX3" fmla="*/ 4146520 w 4159220"/>
                    <a:gd name="connsiteY3" fmla="*/ 1051719 h 1051719"/>
                    <a:gd name="connsiteX4" fmla="*/ 4159220 w 4159220"/>
                    <a:gd name="connsiteY4" fmla="*/ 334169 h 1051719"/>
                    <a:gd name="connsiteX5" fmla="*/ 303976 w 4159220"/>
                    <a:gd name="connsiteY5" fmla="*/ 0 h 1051719"/>
                    <a:gd name="connsiteX0" fmla="*/ 62706 w 3917950"/>
                    <a:gd name="connsiteY0" fmla="*/ 0 h 1051719"/>
                    <a:gd name="connsiteX1" fmla="*/ 3969 w 3917950"/>
                    <a:gd name="connsiteY1" fmla="*/ 789782 h 1051719"/>
                    <a:gd name="connsiteX2" fmla="*/ 0 w 3917950"/>
                    <a:gd name="connsiteY2" fmla="*/ 985838 h 1051719"/>
                    <a:gd name="connsiteX3" fmla="*/ 3905250 w 3917950"/>
                    <a:gd name="connsiteY3" fmla="*/ 1051719 h 1051719"/>
                    <a:gd name="connsiteX4" fmla="*/ 3917950 w 3917950"/>
                    <a:gd name="connsiteY4" fmla="*/ 334169 h 1051719"/>
                    <a:gd name="connsiteX5" fmla="*/ 62706 w 3917950"/>
                    <a:gd name="connsiteY5" fmla="*/ 0 h 105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17950" h="1051719">
                      <a:moveTo>
                        <a:pt x="62706" y="0"/>
                      </a:moveTo>
                      <a:cubicBezTo>
                        <a:pt x="9260" y="672836"/>
                        <a:pt x="14420" y="625476"/>
                        <a:pt x="3969" y="789782"/>
                      </a:cubicBezTo>
                      <a:cubicBezTo>
                        <a:pt x="-4101" y="992188"/>
                        <a:pt x="3440" y="786607"/>
                        <a:pt x="0" y="985838"/>
                      </a:cubicBezTo>
                      <a:lnTo>
                        <a:pt x="3905250" y="1051719"/>
                      </a:lnTo>
                      <a:lnTo>
                        <a:pt x="3917950" y="334169"/>
                      </a:lnTo>
                      <a:lnTo>
                        <a:pt x="62706" y="0"/>
                      </a:lnTo>
                      <a:close/>
                    </a:path>
                  </a:pathLst>
                </a:custGeom>
                <a:solidFill>
                  <a:srgbClr val="00B0F0">
                    <a:alpha val="8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1" name="Group 90"/>
                <p:cNvGrpSpPr/>
                <p:nvPr/>
              </p:nvGrpSpPr>
              <p:grpSpPr>
                <a:xfrm rot="232403" flipH="1">
                  <a:off x="2727938" y="422797"/>
                  <a:ext cx="4027275" cy="3174676"/>
                  <a:chOff x="1807111" y="787635"/>
                  <a:chExt cx="5896333" cy="4648022"/>
                </a:xfrm>
              </p:grpSpPr>
              <p:pic>
                <p:nvPicPr>
                  <p:cNvPr id="92" name="Picture 9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32403">
                    <a:off x="1988446" y="1094710"/>
                    <a:ext cx="5714998" cy="4340947"/>
                  </a:xfrm>
                  <a:prstGeom prst="rect">
                    <a:avLst/>
                  </a:prstGeom>
                  <a:ln>
                    <a:solidFill>
                      <a:srgbClr val="00B0F0"/>
                    </a:solidFill>
                  </a:ln>
                </p:spPr>
              </p:pic>
              <p:pic>
                <p:nvPicPr>
                  <p:cNvPr id="93" name="Picture 9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32403">
                    <a:off x="1847816" y="1110905"/>
                    <a:ext cx="5715000" cy="3571875"/>
                  </a:xfrm>
                  <a:prstGeom prst="rect">
                    <a:avLst/>
                  </a:prstGeom>
                  <a:ln>
                    <a:solidFill>
                      <a:srgbClr val="00B0F0"/>
                    </a:solidFill>
                  </a:ln>
                </p:spPr>
              </p:pic>
              <p:pic>
                <p:nvPicPr>
                  <p:cNvPr id="94" name="Picture 9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07111" y="787635"/>
                    <a:ext cx="5715000" cy="3571876"/>
                  </a:xfrm>
                  <a:prstGeom prst="rect">
                    <a:avLst/>
                  </a:prstGeom>
                  <a:ln>
                    <a:solidFill>
                      <a:srgbClr val="00B0F0"/>
                    </a:solidFill>
                  </a:ln>
                </p:spPr>
              </p:pic>
            </p:grpSp>
          </p:grpSp>
          <p:sp>
            <p:nvSpPr>
              <p:cNvPr id="89" name="Freeform 88"/>
              <p:cNvSpPr/>
              <p:nvPr/>
            </p:nvSpPr>
            <p:spPr>
              <a:xfrm>
                <a:off x="101600" y="308692"/>
                <a:ext cx="8826500" cy="2630423"/>
              </a:xfrm>
              <a:custGeom>
                <a:avLst/>
                <a:gdLst>
                  <a:gd name="connsiteX0" fmla="*/ 0 w 8826500"/>
                  <a:gd name="connsiteY0" fmla="*/ 2654300 h 3238500"/>
                  <a:gd name="connsiteX1" fmla="*/ 165100 w 8826500"/>
                  <a:gd name="connsiteY1" fmla="*/ 0 h 3238500"/>
                  <a:gd name="connsiteX2" fmla="*/ 8826500 w 8826500"/>
                  <a:gd name="connsiteY2" fmla="*/ 609600 h 3238500"/>
                  <a:gd name="connsiteX3" fmla="*/ 8610600 w 8826500"/>
                  <a:gd name="connsiteY3" fmla="*/ 3238500 h 3238500"/>
                  <a:gd name="connsiteX4" fmla="*/ 0 w 8826500"/>
                  <a:gd name="connsiteY4" fmla="*/ 2654300 h 3238500"/>
                  <a:gd name="connsiteX0" fmla="*/ 0 w 8826500"/>
                  <a:gd name="connsiteY0" fmla="*/ 2654300 h 3410170"/>
                  <a:gd name="connsiteX1" fmla="*/ 165100 w 8826500"/>
                  <a:gd name="connsiteY1" fmla="*/ 0 h 3410170"/>
                  <a:gd name="connsiteX2" fmla="*/ 8826500 w 8826500"/>
                  <a:gd name="connsiteY2" fmla="*/ 609600 h 3410170"/>
                  <a:gd name="connsiteX3" fmla="*/ 8820150 w 8826500"/>
                  <a:gd name="connsiteY3" fmla="*/ 3410170 h 3410170"/>
                  <a:gd name="connsiteX4" fmla="*/ 0 w 8826500"/>
                  <a:gd name="connsiteY4" fmla="*/ 2654300 h 3410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500" h="3410170">
                    <a:moveTo>
                      <a:pt x="0" y="2654300"/>
                    </a:moveTo>
                    <a:lnTo>
                      <a:pt x="165100" y="0"/>
                    </a:lnTo>
                    <a:lnTo>
                      <a:pt x="8826500" y="609600"/>
                    </a:lnTo>
                    <a:cubicBezTo>
                      <a:pt x="8824383" y="1543123"/>
                      <a:pt x="8822267" y="2476647"/>
                      <a:pt x="8820150" y="3410170"/>
                    </a:cubicBezTo>
                    <a:lnTo>
                      <a:pt x="0" y="2654300"/>
                    </a:lnTo>
                    <a:close/>
                  </a:path>
                </a:pathLst>
              </a:cu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8686800" y="1852090"/>
              <a:ext cx="300712" cy="20574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6201" y="-692150"/>
              <a:ext cx="405010" cy="570865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640088" y="-692150"/>
              <a:ext cx="450564" cy="570865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 rot="5400000">
            <a:off x="4189907" y="-3122456"/>
            <a:ext cx="1128341" cy="95081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86800" y="1845740"/>
            <a:ext cx="300712" cy="20574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40088" y="1790624"/>
            <a:ext cx="450564" cy="32195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6240" y="-428450"/>
            <a:ext cx="807544" cy="543859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43934" y="-428450"/>
            <a:ext cx="807544" cy="2543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444" y="1432598"/>
            <a:ext cx="789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Sol: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8097" y="1889772"/>
            <a:ext cx="472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600" dirty="0">
                <a:solidFill>
                  <a:srgbClr val="000000"/>
                </a:solidFill>
                <a:latin typeface="Bookman Old Style"/>
              </a:rPr>
              <a:t> Speed of boat in still water  =  12 km/hr.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1649" y="1629435"/>
            <a:ext cx="4375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600" dirty="0">
                <a:solidFill>
                  <a:srgbClr val="000000"/>
                </a:solidFill>
                <a:latin typeface="Bookman Old Style"/>
              </a:rPr>
              <a:t>Let speed of river current  =  x km/hr.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502923" y="4209672"/>
            <a:ext cx="7726680" cy="440270"/>
            <a:chOff x="3061297" y="2387827"/>
            <a:chExt cx="2537444" cy="248521"/>
          </a:xfrm>
        </p:grpSpPr>
        <p:sp>
          <p:nvSpPr>
            <p:cNvPr id="171" name="Right Arrow 170"/>
            <p:cNvSpPr/>
            <p:nvPr/>
          </p:nvSpPr>
          <p:spPr>
            <a:xfrm rot="19899650">
              <a:off x="3061297" y="2387827"/>
              <a:ext cx="572502" cy="136031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72" name="Right Arrow 171"/>
            <p:cNvSpPr/>
            <p:nvPr/>
          </p:nvSpPr>
          <p:spPr>
            <a:xfrm rot="19899650">
              <a:off x="3719578" y="2429909"/>
              <a:ext cx="572502" cy="136031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73" name="Right Arrow 172"/>
            <p:cNvSpPr/>
            <p:nvPr/>
          </p:nvSpPr>
          <p:spPr>
            <a:xfrm rot="19899650">
              <a:off x="4377859" y="2471991"/>
              <a:ext cx="572502" cy="136031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74" name="Right Arrow 173"/>
            <p:cNvSpPr/>
            <p:nvPr/>
          </p:nvSpPr>
          <p:spPr>
            <a:xfrm rot="19899650">
              <a:off x="5026239" y="2500317"/>
              <a:ext cx="572502" cy="136031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508536" y="3218133"/>
            <a:ext cx="1045977" cy="278606"/>
          </a:xfrm>
          <a:prstGeom prst="roundRect">
            <a:avLst/>
          </a:prstGeom>
          <a:solidFill>
            <a:schemeClr val="tx1">
              <a:lumMod val="95000"/>
              <a:alpha val="61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tabLst>
                <a:tab pos="169863" algn="l"/>
                <a:tab pos="635000" algn="l"/>
                <a:tab pos="4168775" algn="l"/>
                <a:tab pos="4741863" algn="l"/>
              </a:tabLst>
              <a:defRPr sz="1200" b="1">
                <a:solidFill>
                  <a:srgbClr val="000000"/>
                </a:solidFill>
                <a:latin typeface="Bookman Old Style"/>
              </a:defRPr>
            </a:lvl1pPr>
          </a:lstStyle>
          <a:p>
            <a:r>
              <a:rPr lang="en-US" dirty="0"/>
              <a:t>12 km/hr.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7366461" y="3563427"/>
            <a:ext cx="1045977" cy="278606"/>
          </a:xfrm>
          <a:prstGeom prst="roundRect">
            <a:avLst/>
          </a:prstGeom>
          <a:solidFill>
            <a:schemeClr val="tx1">
              <a:lumMod val="95000"/>
              <a:alpha val="61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Bookman Old Style"/>
              </a:rPr>
              <a:t>12 km/hr.</a:t>
            </a:r>
          </a:p>
        </p:txBody>
      </p:sp>
      <p:sp>
        <p:nvSpPr>
          <p:cNvPr id="189" name="Rounded Rectangle 188"/>
          <p:cNvSpPr/>
          <p:nvPr/>
        </p:nvSpPr>
        <p:spPr>
          <a:xfrm>
            <a:off x="6254514" y="944767"/>
            <a:ext cx="2252628" cy="25438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948414" y="1208215"/>
            <a:ext cx="1398705" cy="25438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5488750" y="1325666"/>
            <a:ext cx="3073494" cy="81724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River current means moving water or running water from higher level to lower level 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576036" y="4558757"/>
            <a:ext cx="7977414" cy="281421"/>
            <a:chOff x="534170" y="4886465"/>
            <a:chExt cx="8061146" cy="281421"/>
          </a:xfrm>
          <a:effectLst>
            <a:glow>
              <a:schemeClr val="accent1">
                <a:alpha val="40000"/>
              </a:schemeClr>
            </a:glow>
          </a:effectLst>
        </p:grpSpPr>
        <p:sp>
          <p:nvSpPr>
            <p:cNvPr id="201" name="TextBox 200"/>
            <p:cNvSpPr txBox="1"/>
            <p:nvPr/>
          </p:nvSpPr>
          <p:spPr>
            <a:xfrm>
              <a:off x="4174831" y="4886465"/>
              <a:ext cx="838921" cy="281421"/>
            </a:xfrm>
            <a:prstGeom prst="roundRect">
              <a:avLst/>
            </a:prstGeom>
            <a:solidFill>
              <a:schemeClr val="tx1">
                <a:lumMod val="95000"/>
                <a:alpha val="61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tabLst>
                  <a:tab pos="169863" algn="l"/>
                  <a:tab pos="635000" algn="l"/>
                  <a:tab pos="4168775" algn="l"/>
                  <a:tab pos="4741863" algn="l"/>
                </a:tabLst>
                <a:defRPr sz="1200" b="1">
                  <a:solidFill>
                    <a:srgbClr val="000000"/>
                  </a:solidFill>
                  <a:latin typeface="Bookman Old Style"/>
                </a:defRPr>
              </a:lvl1pPr>
            </a:lstStyle>
            <a:p>
              <a:r>
                <a:rPr lang="en-US" sz="1400" dirty="0"/>
                <a:t>36 km</a:t>
              </a:r>
            </a:p>
          </p:txBody>
        </p:sp>
        <p:cxnSp>
          <p:nvCxnSpPr>
            <p:cNvPr id="200" name="Straight Arrow Connector 199"/>
            <p:cNvCxnSpPr/>
            <p:nvPr/>
          </p:nvCxnSpPr>
          <p:spPr>
            <a:xfrm>
              <a:off x="4985383" y="5027175"/>
              <a:ext cx="360993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diamond" w="med" len="med"/>
              <a:tailEnd type="diamond" w="med" len="med"/>
            </a:ln>
            <a:effectLst>
              <a:glow rad="635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534170" y="5027175"/>
              <a:ext cx="361188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diamond" w="med" len="med"/>
              <a:tailEnd type="diamond" w="med" len="med"/>
            </a:ln>
            <a:effectLst>
              <a:glow rad="635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Rounded Rectangle 203"/>
          <p:cNvSpPr/>
          <p:nvPr/>
        </p:nvSpPr>
        <p:spPr>
          <a:xfrm>
            <a:off x="894455" y="948393"/>
            <a:ext cx="5289036" cy="25438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</a:endParaRPr>
          </a:p>
        </p:txBody>
      </p:sp>
      <p:sp>
        <p:nvSpPr>
          <p:cNvPr id="190" name="Rounded Rectangular Callout 189"/>
          <p:cNvSpPr/>
          <p:nvPr/>
        </p:nvSpPr>
        <p:spPr>
          <a:xfrm>
            <a:off x="6096406" y="1547455"/>
            <a:ext cx="2361794" cy="374571"/>
          </a:xfrm>
          <a:prstGeom prst="wedgeRoundRectCallout">
            <a:avLst>
              <a:gd name="adj1" fmla="val -13977"/>
              <a:gd name="adj2" fmla="val 34528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What we have to find ?</a:t>
            </a:r>
          </a:p>
        </p:txBody>
      </p:sp>
      <p:sp>
        <p:nvSpPr>
          <p:cNvPr id="195" name="Rounded Rectangular Callout 194"/>
          <p:cNvSpPr/>
          <p:nvPr/>
        </p:nvSpPr>
        <p:spPr>
          <a:xfrm>
            <a:off x="6330088" y="1516827"/>
            <a:ext cx="2052133" cy="434923"/>
          </a:xfrm>
          <a:prstGeom prst="wedgeRoundRectCallout">
            <a:avLst>
              <a:gd name="adj1" fmla="val -15333"/>
              <a:gd name="adj2" fmla="val 23010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Eg</a:t>
            </a:r>
            <a:r>
              <a:rPr lang="en-IN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: Sea, River </a:t>
            </a:r>
            <a:r>
              <a:rPr lang="en-IN" sz="1400" b="1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etc</a:t>
            </a:r>
            <a:endParaRPr lang="en-IN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0" name="Oval Callout 209"/>
          <p:cNvSpPr/>
          <p:nvPr/>
        </p:nvSpPr>
        <p:spPr>
          <a:xfrm>
            <a:off x="5784548" y="2228326"/>
            <a:ext cx="2627890" cy="1066067"/>
          </a:xfrm>
          <a:prstGeom prst="wedgeEllipseCallout">
            <a:avLst>
              <a:gd name="adj1" fmla="val 31161"/>
              <a:gd name="adj2" fmla="val 76303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Speed of the boat down the river </a:t>
            </a:r>
          </a:p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= (12 + x)km/</a:t>
            </a:r>
            <a:r>
              <a:rPr lang="en-US" sz="1400" b="1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hr</a:t>
            </a:r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1" name="Oval Callout 210"/>
          <p:cNvSpPr/>
          <p:nvPr/>
        </p:nvSpPr>
        <p:spPr>
          <a:xfrm>
            <a:off x="1251156" y="2152533"/>
            <a:ext cx="2467404" cy="1066067"/>
          </a:xfrm>
          <a:prstGeom prst="wedgeEllipseCallout">
            <a:avLst>
              <a:gd name="adj1" fmla="val -48122"/>
              <a:gd name="adj2" fmla="val 43594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Speed of the boat up the river </a:t>
            </a:r>
          </a:p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= (12 – x)km/</a:t>
            </a:r>
            <a:r>
              <a:rPr lang="en-US" sz="1400" b="1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hr</a:t>
            </a:r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0000">
            <a:off x="525050" y="3405264"/>
            <a:ext cx="1210518" cy="968414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" flipH="1">
            <a:off x="7103634" y="3579434"/>
            <a:ext cx="1210518" cy="968414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5743195" y="2186958"/>
            <a:ext cx="2880633" cy="719094"/>
          </a:xfrm>
          <a:prstGeom prst="rect">
            <a:avLst/>
          </a:prstGeom>
          <a:solidFill>
            <a:srgbClr val="00B0F0">
              <a:alpha val="22000"/>
            </a:srgbClr>
          </a:solidFill>
          <a:ln w="28575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ysClr val="windowText" lastClr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8" name="Rounded Rectangular Callout 207"/>
          <p:cNvSpPr/>
          <p:nvPr/>
        </p:nvSpPr>
        <p:spPr>
          <a:xfrm>
            <a:off x="5652120" y="1951236"/>
            <a:ext cx="3108378" cy="728138"/>
          </a:xfrm>
          <a:prstGeom prst="wedgeRoundRectCallout">
            <a:avLst>
              <a:gd name="adj1" fmla="val 36304"/>
              <a:gd name="adj2" fmla="val -6747"/>
              <a:gd name="adj3" fmla="val 16667"/>
            </a:avLst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Travelling down a river means 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596155" y="4535631"/>
            <a:ext cx="967696" cy="306467"/>
          </a:xfrm>
          <a:prstGeom prst="roundRect">
            <a:avLst/>
          </a:prstGeom>
          <a:solidFill>
            <a:schemeClr val="tx1">
              <a:lumMod val="95000"/>
              <a:alpha val="61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tabLst>
                <a:tab pos="169863" algn="l"/>
                <a:tab pos="635000" algn="l"/>
                <a:tab pos="4168775" algn="l"/>
                <a:tab pos="4741863" algn="l"/>
              </a:tabLst>
              <a:defRPr sz="1200" b="1">
                <a:solidFill>
                  <a:srgbClr val="000000"/>
                </a:solidFill>
                <a:latin typeface="Bookman Old Style"/>
              </a:defRPr>
            </a:lvl1pPr>
          </a:lstStyle>
          <a:p>
            <a:r>
              <a:rPr lang="en-US" dirty="0"/>
              <a:t>x km/hr.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501386" y="4209672"/>
            <a:ext cx="7728173" cy="440270"/>
            <a:chOff x="3061297" y="2387827"/>
            <a:chExt cx="2537444" cy="248521"/>
          </a:xfrm>
        </p:grpSpPr>
        <p:sp>
          <p:nvSpPr>
            <p:cNvPr id="182" name="Right Arrow 181"/>
            <p:cNvSpPr/>
            <p:nvPr/>
          </p:nvSpPr>
          <p:spPr>
            <a:xfrm rot="19899650">
              <a:off x="3061297" y="2387827"/>
              <a:ext cx="572502" cy="136031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83" name="Right Arrow 182"/>
            <p:cNvSpPr/>
            <p:nvPr/>
          </p:nvSpPr>
          <p:spPr>
            <a:xfrm rot="19899650">
              <a:off x="3719578" y="2429909"/>
              <a:ext cx="572502" cy="136031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84" name="Right Arrow 183"/>
            <p:cNvSpPr/>
            <p:nvPr/>
          </p:nvSpPr>
          <p:spPr>
            <a:xfrm rot="19899650">
              <a:off x="4377859" y="2471991"/>
              <a:ext cx="572502" cy="136031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85" name="Right Arrow 184"/>
            <p:cNvSpPr/>
            <p:nvPr/>
          </p:nvSpPr>
          <p:spPr>
            <a:xfrm rot="19899650">
              <a:off x="5026239" y="2500317"/>
              <a:ext cx="572502" cy="136031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5690220" y="2258318"/>
            <a:ext cx="2997916" cy="728138"/>
          </a:xfrm>
          <a:prstGeom prst="rect">
            <a:avLst/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the boat and the river current travel in same direction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84580" y="2187860"/>
            <a:ext cx="2341690" cy="904422"/>
          </a:xfrm>
          <a:prstGeom prst="rect">
            <a:avLst/>
          </a:prstGeom>
          <a:solidFill>
            <a:srgbClr val="00B0F0">
              <a:alpha val="22000"/>
            </a:srgbClr>
          </a:solidFill>
          <a:ln w="28575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278984" y="2067694"/>
            <a:ext cx="2498264" cy="671003"/>
          </a:xfrm>
          <a:prstGeom prst="rect">
            <a:avLst/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Travelling up a river means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284580" y="2364143"/>
            <a:ext cx="2553628" cy="728138"/>
          </a:xfrm>
          <a:prstGeom prst="rect">
            <a:avLst/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          the boat and the river current travel in opposite direction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716180" y="1420751"/>
            <a:ext cx="2794085" cy="67540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Still water means the water which is not moving</a:t>
            </a:r>
          </a:p>
        </p:txBody>
      </p:sp>
      <p:sp>
        <p:nvSpPr>
          <p:cNvPr id="66" name="Rounded Rectangular Callout 65"/>
          <p:cNvSpPr/>
          <p:nvPr/>
        </p:nvSpPr>
        <p:spPr>
          <a:xfrm>
            <a:off x="6012975" y="1495327"/>
            <a:ext cx="2200494" cy="526257"/>
          </a:xfrm>
          <a:prstGeom prst="wedgeRoundRectCallout">
            <a:avLst>
              <a:gd name="adj1" fmla="val -15333"/>
              <a:gd name="adj2" fmla="val 23010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Eg</a:t>
            </a:r>
            <a:r>
              <a:rPr lang="en-IN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: Swimming pool, pond </a:t>
            </a:r>
            <a:r>
              <a:rPr lang="en-IN" sz="1400" b="1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etc</a:t>
            </a:r>
            <a:r>
              <a:rPr lang="en-IN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68" y="3646210"/>
            <a:ext cx="1280054" cy="1054521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3611" y="3209914"/>
            <a:ext cx="1280054" cy="1054521"/>
          </a:xfrm>
          <a:prstGeom prst="rect">
            <a:avLst/>
          </a:prstGeom>
        </p:spPr>
      </p:pic>
      <p:sp>
        <p:nvSpPr>
          <p:cNvPr id="69" name="Rounded Rectangle 68"/>
          <p:cNvSpPr/>
          <p:nvPr/>
        </p:nvSpPr>
        <p:spPr>
          <a:xfrm>
            <a:off x="5861794" y="669227"/>
            <a:ext cx="563419" cy="254387"/>
          </a:xfrm>
          <a:prstGeom prst="roundRect">
            <a:avLst/>
          </a:prstGeom>
          <a:solidFill>
            <a:srgbClr val="66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5340" y="626485"/>
            <a:ext cx="81369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Q.  A man travels by boat 36 km down a river and back in 8 hours. If the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     speed of his boat in still water is 12 km per hour, find the speed of the   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     river current.</a:t>
            </a:r>
          </a:p>
        </p:txBody>
      </p:sp>
      <p:sp>
        <p:nvSpPr>
          <p:cNvPr id="68" name="Rounded Rectangular Callout 67"/>
          <p:cNvSpPr/>
          <p:nvPr/>
        </p:nvSpPr>
        <p:spPr>
          <a:xfrm>
            <a:off x="4482570" y="1299918"/>
            <a:ext cx="2200494" cy="526257"/>
          </a:xfrm>
          <a:prstGeom prst="wedgeRoundRectCallout">
            <a:avLst>
              <a:gd name="adj1" fmla="val 27029"/>
              <a:gd name="adj2" fmla="val -13047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Means travelling up the river </a:t>
            </a:r>
          </a:p>
        </p:txBody>
      </p:sp>
    </p:spTree>
    <p:extLst>
      <p:ext uri="{BB962C8B-B14F-4D97-AF65-F5344CB8AC3E}">
        <p14:creationId xmlns:p14="http://schemas.microsoft.com/office/powerpoint/2010/main" val="401507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84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511 -0.02842 L 3.61111E-6 1.54464E-8 " pathEditMode="relative" ptsTypes="AA">
                                      <p:cBhvr>
                                        <p:cTn id="123" dur="18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1668 C 0.01684 -0.01544 0.02969 -0.01235 0.04653 -0.0105 C 0.06302 -0.01204 0.06615 -0.01174 0.07847 -0.01668 C 0.08976 -0.01575 0.09271 -0.01668 0.10122 -0.01235 C 0.11059 -0.00772 0.11962 0.00031 0.12917 0.00278 C 0.14184 0.00155 0.1599 0.0034 0.17327 -0.0037 C 0.18351 -0.00123 0.19219 0.00804 0.20243 0.01391 C 0.2125 0.01978 0.22379 0.0173 0.23438 0.01854 C 0.24288 0.02317 0.25243 0.02935 0.26111 0.02935 L 0.35156 0.02194 L 0.43715 0.04325 L 0.51875 0.03924 L 0.59392 0.05129 L 0.67361 0.04325 L 0.72309 0.05685 " pathEditMode="relative" rAng="0" ptsTypes="ffffffffAAAAAAf">
                                      <p:cBhvr>
                                        <p:cTn id="128" dur="9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46" y="3676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105 C 0.01684 -0.00926 0.02969 -0.00618 0.04653 -0.00432 C 0.06302 -0.00587 0.06615 -0.00556 0.07848 -0.0105 C 0.08976 -0.00957 0.09271 -0.0105 0.10122 -0.00618 C 0.11059 -0.00155 0.11962 0.00648 0.12917 0.00895 C 0.14184 0.00771 0.1599 0.00957 0.17327 0.00247 C 0.18351 0.00494 0.19219 0.0142 0.20243 0.02006 C 0.2125 0.02592 0.22379 0.02345 0.23438 0.02469 C 0.24289 0.02932 0.25243 0.03549 0.26111 0.03549 L 0.35157 0.02808 L 0.43716 0.04938 L 0.51875 0.04537 L 0.59393 0.05741 L 0.67361 0.04938 L 0.72309 0.06296 " pathEditMode="relative" rAng="0" ptsTypes="ffffffffAAAAAAf">
                                      <p:cBhvr>
                                        <p:cTn id="133" dur="91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46" y="3673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repeatCount="9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309 -0.06287 C -0.70625 -0.06164 -0.69341 -0.05856 -0.67657 -0.05671 C -0.66007 -0.05825 -0.65695 -0.05794 -0.64462 -0.06287 C -0.63334 -0.06195 -0.63039 -0.06287 -0.62188 -0.05856 C -0.6125 -0.05393 -0.60348 -0.04592 -0.59393 -0.04346 C -0.58125 -0.04469 -0.5632 -0.04284 -0.54983 -0.04993 C -0.53959 -0.04746 -0.53091 -0.03822 -0.52066 -0.03236 C -0.51059 -0.02651 -0.49931 -0.02897 -0.48872 -0.02774 C -0.48021 -0.02312 -0.47066 -0.01695 -0.46198 -0.01695 L -0.37153 -0.02435 L -0.28594 -0.00309 L -0.20434 -0.00709 L -0.12917 0.00493 L -0.04948 -0.00309 L 4.44444E-6 0.01047 " pathEditMode="relative" rAng="0" ptsTypes="ffffffffAAAAAAf">
                                      <p:cBhvr>
                                        <p:cTn id="235" dur="9100" spd="-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46" y="3667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309 -0.09916 C -0.70625 -0.09793 -0.6934 -0.09484 -0.67656 -0.09298 C -0.66007 -0.09453 -0.65694 -0.09422 -0.64461 -0.09916 C -0.63333 -0.09824 -0.63038 -0.09916 -0.62187 -0.09484 C -0.6125 -0.0902 -0.60347 -0.08217 -0.59392 -0.0797 C -0.58125 -0.08094 -0.56319 -0.07908 -0.54982 -0.08619 C -0.53958 -0.08372 -0.5309 -0.07445 -0.52066 -0.06858 C -0.51059 -0.06271 -0.4993 -0.06518 -0.48871 -0.06395 C -0.4802 -0.05931 -0.47066 -0.05313 -0.46198 -0.05313 L -0.37152 -0.06055 L -0.28593 -0.03923 L -0.20434 -0.04325 L -0.12916 -0.0312 L -0.04948 -0.03923 L -3.61111E-6 -0.02564 " pathEditMode="relative" rAng="0" ptsTypes="ffffffffAAAAAAf">
                                      <p:cBhvr>
                                        <p:cTn id="240" dur="9100" spd="-100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46" y="3676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206" grpId="0" animBg="1"/>
      <p:bldP spid="205" grpId="0" animBg="1"/>
      <p:bldP spid="205" grpId="1" animBg="1"/>
      <p:bldP spid="203" grpId="0" animBg="1"/>
      <p:bldP spid="203" grpId="1" animBg="1"/>
      <p:bldP spid="3" grpId="0"/>
      <p:bldP spid="20" grpId="0"/>
      <p:bldP spid="21" grpId="0"/>
      <p:bldP spid="187" grpId="0" animBg="1"/>
      <p:bldP spid="187" grpId="1" animBg="1"/>
      <p:bldP spid="187" grpId="2" animBg="1"/>
      <p:bldP spid="187" grpId="3" animBg="1"/>
      <p:bldP spid="188" grpId="0" animBg="1"/>
      <p:bldP spid="188" grpId="1" animBg="1"/>
      <p:bldP spid="189" grpId="0" animBg="1"/>
      <p:bldP spid="189" grpId="1" animBg="1"/>
      <p:bldP spid="191" grpId="0" animBg="1"/>
      <p:bldP spid="191" grpId="1" animBg="1"/>
      <p:bldP spid="194" grpId="0" animBg="1"/>
      <p:bldP spid="204" grpId="0" animBg="1"/>
      <p:bldP spid="204" grpId="1" animBg="1"/>
      <p:bldP spid="190" grpId="0" animBg="1"/>
      <p:bldP spid="190" grpId="1" animBg="1"/>
      <p:bldP spid="195" grpId="0" animBg="1"/>
      <p:bldP spid="210" grpId="0" animBg="1"/>
      <p:bldP spid="210" grpId="1" animBg="1"/>
      <p:bldP spid="211" grpId="0" animBg="1"/>
      <p:bldP spid="63" grpId="0" animBg="1"/>
      <p:bldP spid="63" grpId="1" animBg="1"/>
      <p:bldP spid="208" grpId="0"/>
      <p:bldP spid="208" grpId="1"/>
      <p:bldP spid="186" grpId="0" animBg="1"/>
      <p:bldP spid="186" grpId="1" animBg="1"/>
      <p:bldP spid="186" grpId="2" animBg="1"/>
      <p:bldP spid="186" grpId="3" animBg="1"/>
      <p:bldP spid="60" grpId="0"/>
      <p:bldP spid="60" grpId="1"/>
      <p:bldP spid="61" grpId="0" animBg="1"/>
      <p:bldP spid="61" grpId="1" animBg="1"/>
      <p:bldP spid="209" grpId="0"/>
      <p:bldP spid="209" grpId="1"/>
      <p:bldP spid="62" grpId="0"/>
      <p:bldP spid="62" grpId="1"/>
      <p:bldP spid="65" grpId="0" animBg="1"/>
      <p:bldP spid="66" grpId="0" animBg="1"/>
      <p:bldP spid="69" grpId="0" animBg="1"/>
      <p:bldP spid="69" grpId="1" animBg="1"/>
      <p:bldP spid="2" grpId="0"/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1446669" y="3844976"/>
            <a:ext cx="851083" cy="22998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552312" y="4074956"/>
            <a:ext cx="639432" cy="22998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406461" y="3504840"/>
            <a:ext cx="357995" cy="22321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064146" y="3153865"/>
            <a:ext cx="716421" cy="22998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438232" y="3840923"/>
            <a:ext cx="851083" cy="22998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281696" y="3486218"/>
            <a:ext cx="357995" cy="22998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543875" y="4070903"/>
            <a:ext cx="639432" cy="22998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984597" y="3147386"/>
            <a:ext cx="775781" cy="22998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bg1"/>
            </a:solidFill>
            <a:prstDash val="solid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905889" y="680455"/>
            <a:ext cx="6690427" cy="254387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444" y="1432598"/>
            <a:ext cx="789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Sol: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2573" y="1889772"/>
            <a:ext cx="472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600" dirty="0">
                <a:solidFill>
                  <a:srgbClr val="000000"/>
                </a:solidFill>
                <a:latin typeface="Bookman Old Style"/>
              </a:rPr>
              <a:t> Speed of boat in still water  =  12 km/hr.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8667" y="1629435"/>
            <a:ext cx="4375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600" dirty="0">
                <a:solidFill>
                  <a:srgbClr val="000000"/>
                </a:solidFill>
                <a:latin typeface="Bookman Old Style"/>
              </a:rPr>
              <a:t>Let speed of river current  =  x km/hr.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3678" y="2139888"/>
            <a:ext cx="3627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600" dirty="0">
                <a:solidFill>
                  <a:srgbClr val="000000"/>
                </a:solidFill>
                <a:latin typeface="Bookman Old Style"/>
              </a:rPr>
              <a:t>Speed of boat down the river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2964" y="2369627"/>
            <a:ext cx="3627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600" dirty="0">
                <a:solidFill>
                  <a:srgbClr val="000000"/>
                </a:solidFill>
                <a:latin typeface="Bookman Old Style"/>
              </a:rPr>
              <a:t>Speed of boat up the 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22464" y="2139888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=  (12 + x) km/hr.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18556" y="2369627"/>
            <a:ext cx="1963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=  (12 – x) km/hr.</a:t>
            </a:r>
          </a:p>
        </p:txBody>
      </p:sp>
      <p:graphicFrame>
        <p:nvGraphicFramePr>
          <p:cNvPr id="233" name="Table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31603"/>
              </p:ext>
            </p:extLst>
          </p:nvPr>
        </p:nvGraphicFramePr>
        <p:xfrm>
          <a:off x="651004" y="2698186"/>
          <a:ext cx="6009228" cy="16763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9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9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24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36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36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41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4" name="TextBox 233"/>
          <p:cNvSpPr txBox="1"/>
          <p:nvPr/>
        </p:nvSpPr>
        <p:spPr>
          <a:xfrm>
            <a:off x="2235928" y="2740621"/>
            <a:ext cx="2540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Down the river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830690" y="2740621"/>
            <a:ext cx="1735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Up the river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944620" y="3108488"/>
            <a:ext cx="89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Bookman Old Style" pitchFamily="18" charset="0"/>
              </a:rPr>
              <a:t>Speed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2423907" y="3108488"/>
            <a:ext cx="2540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Bookman Old Style" pitchFamily="18" charset="0"/>
              </a:rPr>
              <a:t>(12 + x) km/</a:t>
            </a:r>
            <a:r>
              <a:rPr lang="en-US" sz="1400" b="1" dirty="0" err="1">
                <a:solidFill>
                  <a:srgbClr val="000000"/>
                </a:solidFill>
                <a:latin typeface="Bookman Old Style" pitchFamily="18" charset="0"/>
              </a:rPr>
              <a:t>hr</a:t>
            </a:r>
            <a:r>
              <a:rPr lang="en-US" sz="1400" b="1" dirty="0">
                <a:solidFill>
                  <a:srgbClr val="000000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4884967" y="3108488"/>
            <a:ext cx="1735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Bookman Old Style" pitchFamily="18" charset="0"/>
              </a:rPr>
              <a:t>(12 – x) km/</a:t>
            </a:r>
            <a:r>
              <a:rPr lang="en-US" sz="1400" b="1" dirty="0" err="1">
                <a:solidFill>
                  <a:srgbClr val="000000"/>
                </a:solidFill>
                <a:latin typeface="Bookman Old Style" pitchFamily="18" charset="0"/>
              </a:rPr>
              <a:t>hr</a:t>
            </a:r>
            <a:r>
              <a:rPr lang="en-US" sz="1400" b="1" dirty="0">
                <a:solidFill>
                  <a:srgbClr val="000000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845707" y="3447320"/>
            <a:ext cx="118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Bookman Old Style" pitchFamily="18" charset="0"/>
              </a:rPr>
              <a:t>Distance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2369272" y="3447320"/>
            <a:ext cx="2540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Bookman Old Style" pitchFamily="18" charset="0"/>
              </a:rPr>
              <a:t>36 km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911239" y="3447320"/>
            <a:ext cx="173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36 km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651004" y="3942423"/>
            <a:ext cx="1027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 pitchFamily="18" charset="0"/>
              </a:rPr>
              <a:t>Time = </a:t>
            </a:r>
          </a:p>
        </p:txBody>
      </p:sp>
      <p:graphicFrame>
        <p:nvGraphicFramePr>
          <p:cNvPr id="24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483377"/>
              </p:ext>
            </p:extLst>
          </p:nvPr>
        </p:nvGraphicFramePr>
        <p:xfrm>
          <a:off x="1462865" y="3873257"/>
          <a:ext cx="823002" cy="446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406080" progId="Equation.DSMT4">
                  <p:embed/>
                </p:oleObj>
              </mc:Choice>
              <mc:Fallback>
                <p:oleObj name="Equation" r:id="rId2" imgW="698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865" y="3873257"/>
                        <a:ext cx="823002" cy="4461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" name="Rounded Rectangle 246"/>
          <p:cNvSpPr/>
          <p:nvPr/>
        </p:nvSpPr>
        <p:spPr>
          <a:xfrm>
            <a:off x="5361342" y="1509029"/>
            <a:ext cx="2516751" cy="38074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Let us tabulate the data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1979712" y="4418818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man Old Style"/>
              </a:rPr>
              <a:t>+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3419872" y="44649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779912" y="44649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/>
              <p:cNvSpPr txBox="1"/>
              <p:nvPr/>
            </p:nvSpPr>
            <p:spPr>
              <a:xfrm>
                <a:off x="1072484" y="4370118"/>
                <a:ext cx="907228" cy="559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600" dirty="0" smtClean="0">
                              <a:solidFill>
                                <a:srgbClr val="000000"/>
                              </a:solidFill>
                              <a:latin typeface="Cambria Math"/>
                              <a:sym typeface="Symbol"/>
                            </a:rPr>
                            <m:t>36</m:t>
                          </m:r>
                        </m:num>
                        <m:den>
                          <m:r>
                            <a:rPr lang="en-US" sz="1600" dirty="0" smtClean="0">
                              <a:solidFill>
                                <a:srgbClr val="000000"/>
                              </a:solidFill>
                              <a:latin typeface="Cambria Math"/>
                              <a:sym typeface="Symbol"/>
                            </a:rPr>
                            <m:t>12+</m:t>
                          </m:r>
                          <m:r>
                            <m:rPr>
                              <m:sty m:val="p"/>
                            </m:rPr>
                            <a:rPr lang="en-US" sz="1600" dirty="0" smtClean="0">
                              <a:solidFill>
                                <a:srgbClr val="000000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84" y="4370118"/>
                <a:ext cx="907228" cy="5590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/>
              <p:cNvSpPr txBox="1"/>
              <p:nvPr/>
            </p:nvSpPr>
            <p:spPr>
              <a:xfrm>
                <a:off x="2555776" y="4370118"/>
                <a:ext cx="907228" cy="559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600" dirty="0" smtClean="0">
                              <a:solidFill>
                                <a:srgbClr val="000000"/>
                              </a:solidFill>
                              <a:latin typeface="Cambria Math"/>
                              <a:sym typeface="Symbol"/>
                            </a:rPr>
                            <m:t>36</m:t>
                          </m:r>
                        </m:num>
                        <m:den>
                          <m:r>
                            <a:rPr lang="en-US" sz="1600" dirty="0" smtClean="0">
                              <a:solidFill>
                                <a:srgbClr val="000000"/>
                              </a:solidFill>
                              <a:latin typeface="Cambria Math"/>
                              <a:sym typeface="Symbol"/>
                            </a:rPr>
                            <m:t>12−</m:t>
                          </m:r>
                          <m:r>
                            <m:rPr>
                              <m:sty m:val="p"/>
                            </m:rPr>
                            <a:rPr lang="en-US" sz="1600" dirty="0" smtClean="0">
                              <a:solidFill>
                                <a:srgbClr val="000000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58" name="TextBox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370118"/>
                <a:ext cx="907228" cy="55906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Rounded Rectangle 259"/>
          <p:cNvSpPr/>
          <p:nvPr/>
        </p:nvSpPr>
        <p:spPr>
          <a:xfrm>
            <a:off x="2982876" y="3819021"/>
            <a:ext cx="1520926" cy="52242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sz="1600" kern="0">
              <a:solidFill>
                <a:prstClr val="white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5000901" y="3828358"/>
            <a:ext cx="1464783" cy="52689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sz="1600" kern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20618" y="378184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36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066074" y="4069668"/>
            <a:ext cx="94702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09866" y="403008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12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96010" y="4030080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+ x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ight Bracket 37"/>
          <p:cNvSpPr/>
          <p:nvPr/>
        </p:nvSpPr>
        <p:spPr>
          <a:xfrm>
            <a:off x="3978266" y="3839755"/>
            <a:ext cx="72009" cy="482337"/>
          </a:xfrm>
          <a:prstGeom prst="rightBracket">
            <a:avLst>
              <a:gd name="adj" fmla="val 143915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9" name="Left Bracket 38"/>
          <p:cNvSpPr/>
          <p:nvPr/>
        </p:nvSpPr>
        <p:spPr>
          <a:xfrm>
            <a:off x="3035056" y="3839755"/>
            <a:ext cx="73152" cy="482337"/>
          </a:xfrm>
          <a:prstGeom prst="leftBracket">
            <a:avLst>
              <a:gd name="adj" fmla="val 138542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0654" y="391164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hrs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08660" y="3793571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36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5054116" y="4081395"/>
            <a:ext cx="94702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97908" y="4041807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12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84052" y="4041807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– x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Right Bracket 44"/>
          <p:cNvSpPr/>
          <p:nvPr/>
        </p:nvSpPr>
        <p:spPr>
          <a:xfrm>
            <a:off x="5966308" y="3851482"/>
            <a:ext cx="72009" cy="482337"/>
          </a:xfrm>
          <a:prstGeom prst="rightBracket">
            <a:avLst>
              <a:gd name="adj" fmla="val 143915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6" name="Left Bracket 45"/>
          <p:cNvSpPr/>
          <p:nvPr/>
        </p:nvSpPr>
        <p:spPr>
          <a:xfrm>
            <a:off x="5023098" y="3851482"/>
            <a:ext cx="73152" cy="482337"/>
          </a:xfrm>
          <a:prstGeom prst="leftBracket">
            <a:avLst>
              <a:gd name="adj" fmla="val 138542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8696" y="392337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hrs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304094" y="1523543"/>
            <a:ext cx="2758823" cy="38074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Total time taken = 8 hours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425340" y="626485"/>
            <a:ext cx="81369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Q.   A man travels by boat 36 km down a river and back in 8 hours. If the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     speed of his boat in still water is 12 km per hour, find the speed of the   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     river current.</a:t>
            </a:r>
          </a:p>
        </p:txBody>
      </p:sp>
    </p:spTree>
    <p:extLst>
      <p:ext uri="{BB962C8B-B14F-4D97-AF65-F5344CB8AC3E}">
        <p14:creationId xmlns:p14="http://schemas.microsoft.com/office/powerpoint/2010/main" val="233311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41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5" dur="41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4" grpId="0" animBg="1"/>
      <p:bldP spid="54" grpId="1" animBg="1"/>
      <p:bldP spid="54" grpId="2" animBg="1"/>
      <p:bldP spid="53" grpId="0" animBg="1"/>
      <p:bldP spid="53" grpId="1" animBg="1"/>
      <p:bldP spid="53" grpId="2" animBg="1"/>
      <p:bldP spid="55" grpId="0" animBg="1"/>
      <p:bldP spid="55" grpId="1" animBg="1"/>
      <p:bldP spid="55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82" grpId="0" animBg="1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7" grpId="0" animBg="1"/>
      <p:bldP spid="247" grpId="1" animBg="1"/>
      <p:bldP spid="254" grpId="0"/>
      <p:bldP spid="255" grpId="0"/>
      <p:bldP spid="256" grpId="0"/>
      <p:bldP spid="257" grpId="0"/>
      <p:bldP spid="258" grpId="0"/>
      <p:bldP spid="260" grpId="0" animBg="1"/>
      <p:bldP spid="260" grpId="1" animBg="1"/>
      <p:bldP spid="260" grpId="2" animBg="1"/>
      <p:bldP spid="261" grpId="0" animBg="1"/>
      <p:bldP spid="261" grpId="1" animBg="1"/>
      <p:bldP spid="261" grpId="2" animBg="1"/>
      <p:bldP spid="34" grpId="0"/>
      <p:bldP spid="36" grpId="0"/>
      <p:bldP spid="37" grpId="0"/>
      <p:bldP spid="38" grpId="0" animBg="1"/>
      <p:bldP spid="39" grpId="0" animBg="1"/>
      <p:bldP spid="40" grpId="0"/>
      <p:bldP spid="41" grpId="0"/>
      <p:bldP spid="43" grpId="0"/>
      <p:bldP spid="44" grpId="0"/>
      <p:bldP spid="45" grpId="0" animBg="1"/>
      <p:bldP spid="46" grpId="0" animBg="1"/>
      <p:bldP spid="47" grpId="0"/>
      <p:bldP spid="56" grpId="0" animBg="1"/>
      <p:bldP spid="5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472" y="1333217"/>
            <a:ext cx="789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Sol: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5314" y="1566118"/>
            <a:ext cx="391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400" dirty="0">
                <a:solidFill>
                  <a:srgbClr val="000000"/>
                </a:solidFill>
                <a:latin typeface="Bookman Old Style"/>
              </a:rPr>
              <a:t> Speed of boat in still water  =  12 km/hr.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92" y="1348606"/>
            <a:ext cx="354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400" dirty="0">
                <a:solidFill>
                  <a:srgbClr val="000000"/>
                </a:solidFill>
                <a:latin typeface="Bookman Old Style"/>
              </a:rPr>
              <a:t>Let speed of river current  =  x km/hr.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1560" y="1790266"/>
            <a:ext cx="275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400" dirty="0">
                <a:solidFill>
                  <a:srgbClr val="000000"/>
                </a:solidFill>
                <a:latin typeface="Bookman Old Style"/>
              </a:rPr>
              <a:t>Speed of boat down the river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750" y="2026472"/>
            <a:ext cx="2519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400" dirty="0">
                <a:solidFill>
                  <a:srgbClr val="000000"/>
                </a:solidFill>
                <a:latin typeface="Bookman Old Style"/>
              </a:rPr>
              <a:t>Speed of boat up the 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08767" y="1790266"/>
            <a:ext cx="177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Bookman Old Style"/>
              </a:rPr>
              <a:t>=  (12 + x) km/hr.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23428" y="2035996"/>
            <a:ext cx="1742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Bookman Old Style"/>
              </a:rPr>
              <a:t>=  (12 – x) km/hr.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407384" y="3128069"/>
            <a:ext cx="68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400" dirty="0">
                <a:solidFill>
                  <a:srgbClr val="000000"/>
                </a:solidFill>
                <a:latin typeface="Bookman Old Style"/>
              </a:rPr>
              <a:t>x 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6156176" y="2384916"/>
                <a:ext cx="3791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384916"/>
                <a:ext cx="379102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/>
          <p:cNvSpPr txBox="1"/>
          <p:nvPr/>
        </p:nvSpPr>
        <p:spPr>
          <a:xfrm>
            <a:off x="6407384" y="2384916"/>
            <a:ext cx="2341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400" dirty="0">
                <a:solidFill>
                  <a:srgbClr val="000000"/>
                </a:solidFill>
                <a:latin typeface="Bookman Old Style"/>
              </a:rPr>
              <a:t>x = – 6 is not acceptable because speed cannot be negative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32180" y="2263973"/>
            <a:ext cx="283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169863" algn="l"/>
                <a:tab pos="635000" algn="l"/>
                <a:tab pos="4168775" algn="l"/>
                <a:tab pos="4741863" algn="l"/>
              </a:tabLst>
            </a:pPr>
            <a:r>
              <a:rPr lang="en-US" sz="1400" dirty="0">
                <a:solidFill>
                  <a:srgbClr val="000000"/>
                </a:solidFill>
                <a:latin typeface="Bookman Old Style"/>
              </a:rPr>
              <a:t>As per the given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875451" y="2499742"/>
                <a:ext cx="893900" cy="5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36</m:t>
                          </m:r>
                        </m:num>
                        <m:den>
                          <m:r>
                            <a:rPr lang="en-US" sz="1400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12+</m:t>
                          </m:r>
                          <m:r>
                            <m:rPr>
                              <m:sty m:val="p"/>
                            </m:rPr>
                            <a:rPr lang="en-US" sz="1400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51" y="2499742"/>
                <a:ext cx="893900" cy="500650"/>
              </a:xfrm>
              <a:prstGeom prst="rect">
                <a:avLst/>
              </a:prstGeom>
              <a:blipFill rotWithShape="1"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1561835" y="2617755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35" y="2617755"/>
                <a:ext cx="37910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1818277" y="2499742"/>
                <a:ext cx="893900" cy="495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36</m:t>
                          </m:r>
                        </m:num>
                        <m:den>
                          <m:r>
                            <a:rPr lang="en-US" sz="1400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12 – </m:t>
                          </m:r>
                          <m:r>
                            <m:rPr>
                              <m:sty m:val="p"/>
                            </m:rPr>
                            <a:rPr lang="en-US" sz="1400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277" y="2499742"/>
                <a:ext cx="893900" cy="495713"/>
              </a:xfrm>
              <a:prstGeom prst="rect">
                <a:avLst/>
              </a:prstGeom>
              <a:blipFill rotWithShape="1"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2621108" y="2617755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08" y="2617755"/>
                <a:ext cx="379101" cy="307777"/>
              </a:xfrm>
              <a:prstGeom prst="rect">
                <a:avLst/>
              </a:prstGeom>
              <a:blipFill rotWithShape="1">
                <a:blip r:embed="rId6"/>
                <a:stretch>
                  <a:fillRect r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81468" y="3124380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68" y="3124380"/>
                <a:ext cx="379101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689603" y="3124380"/>
                <a:ext cx="394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36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03" y="3124380"/>
                <a:ext cx="394011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2621108" y="3124380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08" y="3124380"/>
                <a:ext cx="379101" cy="307777"/>
              </a:xfrm>
              <a:prstGeom prst="rect">
                <a:avLst/>
              </a:prstGeom>
              <a:blipFill rotWithShape="1">
                <a:blip r:embed="rId9"/>
                <a:stretch>
                  <a:fillRect r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381468" y="3652740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68" y="3652740"/>
                <a:ext cx="37910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667378" y="3652740"/>
                <a:ext cx="4596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36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8" y="3652740"/>
                <a:ext cx="459606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2621108" y="3652740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08" y="3652740"/>
                <a:ext cx="379101" cy="307777"/>
              </a:xfrm>
              <a:prstGeom prst="rect">
                <a:avLst/>
              </a:prstGeom>
              <a:blipFill rotWithShape="1">
                <a:blip r:embed="rId6"/>
                <a:stretch>
                  <a:fillRect r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81468" y="4231235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68" y="4231235"/>
                <a:ext cx="37910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1210299" y="4231235"/>
                <a:ext cx="5010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36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99" y="4231235"/>
                <a:ext cx="501019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2621108" y="4231235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08" y="4231235"/>
                <a:ext cx="379101" cy="307777"/>
              </a:xfrm>
              <a:prstGeom prst="rect">
                <a:avLst/>
              </a:prstGeom>
              <a:blipFill rotWithShape="1">
                <a:blip r:embed="rId6"/>
                <a:stretch>
                  <a:fillRect r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Connector 198"/>
          <p:cNvCxnSpPr/>
          <p:nvPr/>
        </p:nvCxnSpPr>
        <p:spPr>
          <a:xfrm>
            <a:off x="3135372" y="2417861"/>
            <a:ext cx="0" cy="24839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127613" y="2742563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613" y="2742563"/>
                <a:ext cx="379101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3353274" y="2742563"/>
                <a:ext cx="7229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36 </m:t>
                      </m:r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274" y="2742563"/>
                <a:ext cx="722949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904953" y="2742563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953" y="2742563"/>
                <a:ext cx="379101" cy="307777"/>
              </a:xfrm>
              <a:prstGeom prst="rect">
                <a:avLst/>
              </a:prstGeom>
              <a:blipFill rotWithShape="1">
                <a:blip r:embed="rId9"/>
                <a:stretch>
                  <a:fillRect r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3127613" y="3268033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613" y="3268033"/>
                <a:ext cx="37910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04953" y="3356933"/>
                <a:ext cx="1284373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=144−</m:t>
                      </m:r>
                      <m:r>
                        <m:rPr>
                          <m:sty m:val="p"/>
                        </m:rP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x</m:t>
                      </m:r>
                      <m:r>
                        <a:rPr lang="en-US" sz="1400" baseline="300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baseline="300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953" y="3356933"/>
                <a:ext cx="1284373" cy="30284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3127613" y="3676356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613" y="3676356"/>
                <a:ext cx="37910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324226" y="3676356"/>
                <a:ext cx="6379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108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226" y="3676356"/>
                <a:ext cx="637948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2388" y="3676356"/>
                <a:ext cx="1284373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=144−</m:t>
                      </m:r>
                      <m:r>
                        <m:rPr>
                          <m:sty m:val="p"/>
                        </m:rP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x</m:t>
                      </m:r>
                      <m:r>
                        <a:rPr lang="en-US" sz="1400" baseline="300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baseline="300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388" y="3676356"/>
                <a:ext cx="1284373" cy="30284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3127613" y="3975995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613" y="3975995"/>
                <a:ext cx="37910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/>
              <p:cNvSpPr txBox="1"/>
              <p:nvPr/>
            </p:nvSpPr>
            <p:spPr>
              <a:xfrm>
                <a:off x="4324226" y="3975995"/>
                <a:ext cx="637948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400" baseline="300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2</m:t>
                      </m:r>
                    </m:oMath>
                  </m:oMathPara>
                </a14:m>
                <a:endParaRPr lang="en-US" sz="1400" baseline="300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21" name="TextBox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226" y="3975995"/>
                <a:ext cx="637948" cy="30284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4902389" y="3975995"/>
                <a:ext cx="642185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=144</m:t>
                      </m:r>
                    </m:oMath>
                  </m:oMathPara>
                </a14:m>
                <a:endParaRPr lang="en-US" sz="1400" baseline="300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389" y="3975995"/>
                <a:ext cx="642185" cy="30284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5440859" y="3975995"/>
                <a:ext cx="625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</a:rPr>
                  <a:t>– </a:t>
                </a:r>
                <a14:m>
                  <m:oMath xmlns:m="http://schemas.openxmlformats.org/officeDocument/2006/math">
                    <m:r>
                      <a:rPr lang="en-US" sz="1400" dirty="0" smtClean="0">
                        <a:solidFill>
                          <a:srgbClr val="000000"/>
                        </a:solidFill>
                        <a:latin typeface="Cambria Math"/>
                      </a:rPr>
                      <m:t>108</m:t>
                    </m:r>
                  </m:oMath>
                </a14:m>
                <a:endParaRPr lang="en-US" sz="1400" baseline="300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59" y="3975995"/>
                <a:ext cx="625958" cy="307777"/>
              </a:xfrm>
              <a:prstGeom prst="rect">
                <a:avLst/>
              </a:prstGeom>
              <a:blipFill rotWithShape="1">
                <a:blip r:embed="rId18"/>
                <a:stretch>
                  <a:fillRect l="-2941" t="-196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127613" y="4275634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613" y="4275634"/>
                <a:ext cx="37910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/>
              <p:cNvSpPr txBox="1"/>
              <p:nvPr/>
            </p:nvSpPr>
            <p:spPr>
              <a:xfrm>
                <a:off x="4324226" y="4275634"/>
                <a:ext cx="637948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400" baseline="300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2</m:t>
                      </m:r>
                    </m:oMath>
                  </m:oMathPara>
                </a14:m>
                <a:endParaRPr lang="en-US" sz="1400" baseline="300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25" name="TextBox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226" y="4275634"/>
                <a:ext cx="637948" cy="30284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902389" y="4275634"/>
                <a:ext cx="538470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=36</m:t>
                      </m:r>
                    </m:oMath>
                  </m:oMathPara>
                </a14:m>
                <a:endParaRPr lang="en-US" sz="1400" baseline="300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389" y="4275634"/>
                <a:ext cx="538470" cy="30284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3127613" y="4594054"/>
                <a:ext cx="3791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613" y="4594054"/>
                <a:ext cx="37910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/>
              <p:cNvSpPr txBox="1"/>
              <p:nvPr/>
            </p:nvSpPr>
            <p:spPr>
              <a:xfrm>
                <a:off x="4324226" y="4575274"/>
                <a:ext cx="637948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x</m:t>
                      </m:r>
                    </m:oMath>
                  </m:oMathPara>
                </a14:m>
                <a:endParaRPr lang="en-US" sz="1400" baseline="300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226" y="4575274"/>
                <a:ext cx="637948" cy="30284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/>
              <p:cNvSpPr txBox="1"/>
              <p:nvPr/>
            </p:nvSpPr>
            <p:spPr>
              <a:xfrm>
                <a:off x="4902389" y="4575274"/>
                <a:ext cx="1008112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sz="1400" baseline="300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29" name="TextBox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389" y="4575274"/>
                <a:ext cx="1008112" cy="302840"/>
              </a:xfrm>
              <a:prstGeom prst="rect">
                <a:avLst/>
              </a:prstGeom>
              <a:blipFill rotWithShape="1">
                <a:blip r:embed="rId21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/>
              <p:cNvSpPr txBox="1"/>
              <p:nvPr/>
            </p:nvSpPr>
            <p:spPr>
              <a:xfrm>
                <a:off x="5293916" y="4575274"/>
                <a:ext cx="19986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  <a:defRPr sz="1600">
                    <a:solidFill>
                      <a:srgbClr val="000000"/>
                    </a:solidFill>
                    <a:latin typeface="Bookman Old Style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/>
                        </a:rPr>
                        <m:t>Taking</m:t>
                      </m:r>
                      <m:r>
                        <a:rPr lang="en-US" sz="1400" dirty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/>
                        </a:rPr>
                        <m:t>Square</m:t>
                      </m:r>
                      <m:r>
                        <a:rPr lang="en-US" sz="1400" dirty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/>
                        </a:rPr>
                        <m:t>root</m:t>
                      </m:r>
                      <m:r>
                        <a:rPr lang="en-US" sz="1400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30" name="TextBox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16" y="4575274"/>
                <a:ext cx="1998650" cy="307777"/>
              </a:xfrm>
              <a:prstGeom prst="rect">
                <a:avLst/>
              </a:prstGeom>
              <a:blipFill rotWithShape="1">
                <a:blip r:embed="rId2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Straight Connector 230"/>
          <p:cNvCxnSpPr/>
          <p:nvPr/>
        </p:nvCxnSpPr>
        <p:spPr>
          <a:xfrm>
            <a:off x="6126796" y="2411866"/>
            <a:ext cx="0" cy="21271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6158819" y="3448546"/>
            <a:ext cx="2185955" cy="505393"/>
          </a:xfrm>
          <a:prstGeom prst="rect">
            <a:avLst/>
          </a:prstGeom>
          <a:solidFill>
            <a:srgbClr val="FF9933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rtlCol="0" anchor="ctr"/>
          <a:lstStyle/>
          <a:p>
            <a:pPr marL="298450" indent="-292100">
              <a:tabLst>
                <a:tab pos="457200" algn="ctr"/>
                <a:tab pos="2462213" algn="r"/>
                <a:tab pos="2743200" algn="ctr"/>
                <a:tab pos="3082925" algn="l"/>
              </a:tabLst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The speed of river current is 6km/</a:t>
            </a:r>
            <a:r>
              <a:rPr lang="en-US" sz="1400" b="1" kern="0" dirty="0" err="1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hr</a:t>
            </a:r>
            <a:endParaRPr lang="en-US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4139952" y="3545954"/>
                <a:ext cx="26546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400" b="1" baseline="30000" dirty="0">
                  <a:solidFill>
                    <a:srgbClr val="C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545954"/>
                <a:ext cx="265467" cy="30284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Curved Down Arrow 251"/>
          <p:cNvSpPr>
            <a:spLocks noChangeArrowheads="1"/>
          </p:cNvSpPr>
          <p:nvPr/>
        </p:nvSpPr>
        <p:spPr bwMode="auto">
          <a:xfrm rot="10800000" flipV="1">
            <a:off x="4600279" y="3507854"/>
            <a:ext cx="1182116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53" name="Curved Down Arrow 252"/>
          <p:cNvSpPr>
            <a:spLocks noChangeArrowheads="1"/>
          </p:cNvSpPr>
          <p:nvPr/>
        </p:nvSpPr>
        <p:spPr bwMode="auto">
          <a:xfrm rot="10800000" flipH="1" flipV="1">
            <a:off x="4658470" y="3507854"/>
            <a:ext cx="1182116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/>
              <p:cNvSpPr txBox="1"/>
              <p:nvPr/>
            </p:nvSpPr>
            <p:spPr>
              <a:xfrm>
                <a:off x="6182724" y="3128069"/>
                <a:ext cx="379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4" y="3128069"/>
                <a:ext cx="37910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1236152" y="300379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108822" y="3271986"/>
            <a:ext cx="5880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90650" y="3232398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12 + 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679654" y="3107084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055186" y="300379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1908808" y="3271986"/>
            <a:ext cx="5880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781106" y="323239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12 – x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83614" y="354754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12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1126984" y="3815729"/>
            <a:ext cx="147832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38845" y="3776141"/>
            <a:ext cx="933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(12 + x)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383525" y="354835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 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697725" y="3549171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+ 12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183097" y="3549986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+ 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785009" y="3773905"/>
            <a:ext cx="95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(12 – x)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912239" y="4110206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24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1657695" y="4398030"/>
            <a:ext cx="94702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569286" y="4358442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(12)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87631" y="435844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 x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8973" y="2656842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24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4047476" y="2944666"/>
            <a:ext cx="8609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931260" y="2905078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144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67329" y="290507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– x</a:t>
            </a:r>
            <a:r>
              <a:rPr lang="en-US" sz="14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508879" y="3153627"/>
            <a:ext cx="404879" cy="248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1711318" y="3184179"/>
            <a:ext cx="471971" cy="2093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2455196" y="3686464"/>
            <a:ext cx="132573" cy="951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1609158" y="3683244"/>
            <a:ext cx="160272" cy="1023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Left Bracket 100"/>
          <p:cNvSpPr/>
          <p:nvPr/>
        </p:nvSpPr>
        <p:spPr>
          <a:xfrm>
            <a:off x="1036465" y="3059866"/>
            <a:ext cx="73152" cy="426682"/>
          </a:xfrm>
          <a:prstGeom prst="leftBracket">
            <a:avLst>
              <a:gd name="adj" fmla="val 91147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10" name="Left Bracket 109"/>
          <p:cNvSpPr/>
          <p:nvPr/>
        </p:nvSpPr>
        <p:spPr>
          <a:xfrm flipH="1">
            <a:off x="2494529" y="3059866"/>
            <a:ext cx="73152" cy="426682"/>
          </a:xfrm>
          <a:prstGeom prst="leftBracket">
            <a:avLst>
              <a:gd name="adj" fmla="val 11719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11" name="Left Bracket 110"/>
          <p:cNvSpPr/>
          <p:nvPr/>
        </p:nvSpPr>
        <p:spPr>
          <a:xfrm>
            <a:off x="1069799" y="3594191"/>
            <a:ext cx="73152" cy="482337"/>
          </a:xfrm>
          <a:prstGeom prst="leftBracket">
            <a:avLst>
              <a:gd name="adj" fmla="val 133465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12" name="Left Bracket 111"/>
          <p:cNvSpPr/>
          <p:nvPr/>
        </p:nvSpPr>
        <p:spPr>
          <a:xfrm flipH="1">
            <a:off x="2570331" y="4168117"/>
            <a:ext cx="73152" cy="482337"/>
          </a:xfrm>
          <a:prstGeom prst="leftBracket">
            <a:avLst>
              <a:gd name="adj" fmla="val 78125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13" name="Left Bracket 112"/>
          <p:cNvSpPr/>
          <p:nvPr/>
        </p:nvSpPr>
        <p:spPr>
          <a:xfrm>
            <a:off x="1604452" y="4168117"/>
            <a:ext cx="73152" cy="482337"/>
          </a:xfrm>
          <a:prstGeom prst="leftBracket">
            <a:avLst>
              <a:gd name="adj" fmla="val 7812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14" name="Left Bracket 113"/>
          <p:cNvSpPr/>
          <p:nvPr/>
        </p:nvSpPr>
        <p:spPr>
          <a:xfrm flipH="1">
            <a:off x="4871606" y="2703497"/>
            <a:ext cx="73152" cy="482337"/>
          </a:xfrm>
          <a:prstGeom prst="leftBracket">
            <a:avLst>
              <a:gd name="adj" fmla="val 126955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16" name="Left Bracket 115"/>
          <p:cNvSpPr/>
          <p:nvPr/>
        </p:nvSpPr>
        <p:spPr>
          <a:xfrm>
            <a:off x="3984300" y="2703497"/>
            <a:ext cx="73152" cy="482337"/>
          </a:xfrm>
          <a:prstGeom prst="leftBracket">
            <a:avLst>
              <a:gd name="adj" fmla="val 110679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4570983" y="3069456"/>
                <a:ext cx="26546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169863" algn="l"/>
                    <a:tab pos="635000" algn="l"/>
                    <a:tab pos="4168775" algn="l"/>
                    <a:tab pos="47418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1400" b="1" baseline="30000" dirty="0">
                  <a:solidFill>
                    <a:srgbClr val="C00000"/>
                  </a:solidFill>
                  <a:latin typeface="Bookman Old Style"/>
                </a:endParaRPr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983" y="3069456"/>
                <a:ext cx="265467" cy="30284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Left Bracket 117"/>
          <p:cNvSpPr/>
          <p:nvPr/>
        </p:nvSpPr>
        <p:spPr>
          <a:xfrm flipH="1">
            <a:off x="2596538" y="3594191"/>
            <a:ext cx="73152" cy="482337"/>
          </a:xfrm>
          <a:prstGeom prst="leftBracket">
            <a:avLst>
              <a:gd name="adj" fmla="val 91147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995936" y="3209096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36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4038022" y="3496920"/>
            <a:ext cx="8609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4283968" y="3209096"/>
                <a:ext cx="59003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×24</m:t>
                      </m:r>
                    </m:oMath>
                  </m:oMathPara>
                </a14:m>
                <a:endParaRPr lang="en-US" sz="1400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209096"/>
                <a:ext cx="590033" cy="30284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/>
          <p:cNvSpPr txBox="1"/>
          <p:nvPr/>
        </p:nvSpPr>
        <p:spPr>
          <a:xfrm>
            <a:off x="4312837" y="345733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8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 flipH="1">
            <a:off x="4582330" y="3336855"/>
            <a:ext cx="222581" cy="1230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4330700" y="3560068"/>
            <a:ext cx="269323" cy="163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425340" y="626485"/>
            <a:ext cx="81369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Q.   A man travels by boat 36 km down a river and back in 8 hours. If the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     speed of his boat in still water is 12 km per hour, find the speed of the   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ea typeface="Arial" charset="0"/>
                <a:cs typeface="Arial" charset="0"/>
              </a:rPr>
              <a:t>      river current.</a:t>
            </a:r>
          </a:p>
        </p:txBody>
      </p:sp>
    </p:spTree>
    <p:extLst>
      <p:ext uri="{BB962C8B-B14F-4D97-AF65-F5344CB8AC3E}">
        <p14:creationId xmlns:p14="http://schemas.microsoft.com/office/powerpoint/2010/main" val="351541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/>
      <p:bldP spid="165" grpId="0"/>
      <p:bldP spid="177" grpId="0"/>
      <p:bldP spid="178" grpId="0"/>
      <p:bldP spid="179" grpId="0"/>
      <p:bldP spid="180" grpId="0"/>
      <p:bldP spid="192" grpId="0"/>
      <p:bldP spid="193" grpId="0"/>
      <p:bldP spid="196" grpId="0"/>
      <p:bldP spid="197" grpId="0"/>
      <p:bldP spid="198" grpId="0"/>
      <p:bldP spid="202" grpId="0"/>
      <p:bldP spid="212" grpId="0"/>
      <p:bldP spid="213" grpId="0"/>
      <p:bldP spid="214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2" grpId="0" animBg="1"/>
      <p:bldP spid="251" grpId="0"/>
      <p:bldP spid="252" grpId="0" animBg="1"/>
      <p:bldP spid="252" grpId="1" animBg="1"/>
      <p:bldP spid="253" grpId="0" animBg="1"/>
      <p:bldP spid="253" grpId="1" animBg="1"/>
      <p:bldP spid="259" grpId="0"/>
      <p:bldP spid="83" grpId="0"/>
      <p:bldP spid="85" grpId="0"/>
      <p:bldP spid="88" grpId="0"/>
      <p:bldP spid="89" grpId="0"/>
      <p:bldP spid="91" grpId="0"/>
      <p:bldP spid="93" grpId="0"/>
      <p:bldP spid="95" grpId="0"/>
      <p:bldP spid="96" grpId="0"/>
      <p:bldP spid="97" grpId="0"/>
      <p:bldP spid="98" grpId="0"/>
      <p:bldP spid="100" grpId="0"/>
      <p:bldP spid="102" grpId="0"/>
      <p:bldP spid="104" grpId="0"/>
      <p:bldP spid="105" grpId="0"/>
      <p:bldP spid="106" grpId="0"/>
      <p:bldP spid="108" grpId="0"/>
      <p:bldP spid="109" grpId="0"/>
      <p:bldP spid="101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6" grpId="0" animBg="1"/>
      <p:bldP spid="250" grpId="0"/>
      <p:bldP spid="118" grpId="0" animBg="1"/>
      <p:bldP spid="119" grpId="0"/>
      <p:bldP spid="121" grpId="0"/>
      <p:bldP spid="1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/>
              <a:t>T</a:t>
            </a:r>
            <a:r>
              <a:rPr lang="en-US" sz="4400" b="1" dirty="0" err="1">
                <a:solidFill>
                  <a:schemeClr val="bg1"/>
                </a:solidFill>
              </a:rPr>
              <a:t>Thank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You</a:t>
            </a:r>
            <a:r>
              <a:rPr lang="en-US" sz="4400" b="1" dirty="0" err="1"/>
              <a:t>k</a:t>
            </a:r>
            <a:r>
              <a:rPr lang="en-US" sz="4400" b="1" dirty="0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274784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4" r="1612" b="15334"/>
          <a:stretch/>
        </p:blipFill>
        <p:spPr bwMode="auto">
          <a:xfrm>
            <a:off x="1388641" y="2837972"/>
            <a:ext cx="6688559" cy="48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3" r="1121" b="17539"/>
          <a:stretch/>
        </p:blipFill>
        <p:spPr bwMode="auto">
          <a:xfrm>
            <a:off x="1355269" y="2048464"/>
            <a:ext cx="6721931" cy="40300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0" name="Straight Connector 89"/>
          <p:cNvCxnSpPr/>
          <p:nvPr/>
        </p:nvCxnSpPr>
        <p:spPr>
          <a:xfrm>
            <a:off x="666038" y="3677368"/>
            <a:ext cx="4972762" cy="26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36354" y="3401427"/>
            <a:ext cx="92054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Old</a:t>
            </a:r>
            <a:endParaRPr lang="en-IN" dirty="0"/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4488293" y="3411259"/>
            <a:ext cx="5709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New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973005" y="1031969"/>
            <a:ext cx="2297264" cy="249406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951949" y="798409"/>
            <a:ext cx="6349921" cy="249406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642374" y="517846"/>
            <a:ext cx="1304071" cy="249406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83" name="Rectangle 64"/>
          <p:cNvSpPr>
            <a:spLocks noChangeArrowheads="1"/>
          </p:cNvSpPr>
          <p:nvPr/>
        </p:nvSpPr>
        <p:spPr bwMode="auto">
          <a:xfrm>
            <a:off x="746760" y="1543128"/>
            <a:ext cx="44989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The new speed of train is (x + 5) km/ 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hr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960659" y="784629"/>
            <a:ext cx="2719802" cy="249406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651899" y="522409"/>
            <a:ext cx="1304071" cy="249406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886200" y="1031969"/>
            <a:ext cx="2421318" cy="249406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158048" y="3673078"/>
            <a:ext cx="15808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(x+5) Km/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51150" y="3673078"/>
            <a:ext cx="1219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 Km/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81236" y="3146314"/>
            <a:ext cx="1013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cs typeface="Times New Roman" pitchFamily="18" charset="0"/>
              </a:rPr>
              <a:t>360Km</a:t>
            </a:r>
            <a:endParaRPr lang="en-IN" sz="1400" dirty="0">
              <a:solidFill>
                <a:prstClr val="black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46874" y="4205718"/>
            <a:ext cx="23598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Garamond" pitchFamily="18" charset="0"/>
              </a:rPr>
              <a:t>PROBLEM SET - 2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87132" y="4005663"/>
            <a:ext cx="26697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Garamond" pitchFamily="18" charset="0"/>
              </a:rPr>
              <a:t>30.Solve the following :</a:t>
            </a:r>
          </a:p>
        </p:txBody>
      </p:sp>
      <p:sp>
        <p:nvSpPr>
          <p:cNvPr id="4" name="Rectangle 3"/>
          <p:cNvSpPr/>
          <p:nvPr/>
        </p:nvSpPr>
        <p:spPr>
          <a:xfrm>
            <a:off x="514711" y="493834"/>
            <a:ext cx="7181489" cy="83099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Q.   A train travels 360 km at a uniform speed . If the speed 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     is increased by  5 km/hr, it would have taken 1 hours less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     for the same journey. Find the speed of the train.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90599" y="2410295"/>
            <a:ext cx="1914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(x+5) Km/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092525" y="3703855"/>
            <a:ext cx="821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SPEED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073579" y="3979916"/>
            <a:ext cx="1400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DISTANCE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79041" y="4318470"/>
            <a:ext cx="83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TIME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679418" y="3900858"/>
            <a:ext cx="10070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prstClr val="white"/>
                </a:solidFill>
                <a:latin typeface="Garamond" pitchFamily="18" charset="0"/>
              </a:rPr>
              <a:t>x Km/hr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488293" y="3955211"/>
            <a:ext cx="1068021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Times New Roman" pitchFamily="18" charset="0"/>
              </a:rPr>
              <a:t>360 Km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407795" y="4318470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sz="1400" b="1" u="sng" dirty="0">
                <a:solidFill>
                  <a:prstClr val="black"/>
                </a:solidFill>
                <a:latin typeface="Bookman Old Style" pitchFamily="18" charset="0"/>
              </a:rPr>
              <a:t>DISTANCE</a:t>
            </a:r>
          </a:p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    SPEED</a:t>
            </a:r>
            <a:endParaRPr lang="en-US" sz="14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46400" y="4295758"/>
            <a:ext cx="76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u="sng" dirty="0">
                <a:solidFill>
                  <a:prstClr val="black"/>
                </a:solidFill>
                <a:latin typeface="Bookman Old Style" pitchFamily="18" charset="0"/>
              </a:rPr>
              <a:t>360     </a:t>
            </a:r>
          </a:p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 x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004434" y="4367188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422242" y="4295758"/>
            <a:ext cx="76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u="sng" dirty="0">
                <a:solidFill>
                  <a:prstClr val="black"/>
                </a:solidFill>
                <a:latin typeface="Bookman Old Style" pitchFamily="18" charset="0"/>
              </a:rPr>
              <a:t> 360</a:t>
            </a:r>
          </a:p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x+5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3473552" y="4367188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5904" y="1806012"/>
            <a:ext cx="1680496" cy="48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63183" y="2314200"/>
            <a:ext cx="985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360 Km</a:t>
            </a:r>
            <a:endParaRPr lang="en-IN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45" name="Picture 4"/>
          <p:cNvPicPr>
            <a:picLocks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5904" y="2704486"/>
            <a:ext cx="1682496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666038" y="3416741"/>
            <a:ext cx="4972762" cy="26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66038" y="3980050"/>
            <a:ext cx="4972762" cy="29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42127" y="3432174"/>
            <a:ext cx="0" cy="1435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5600" y="3955211"/>
            <a:ext cx="97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Times New Roman" pitchFamily="18" charset="0"/>
              </a:rPr>
              <a:t>360Km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66038" y="4295029"/>
            <a:ext cx="4972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61327" y="3432174"/>
            <a:ext cx="0" cy="1435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990600" y="1516618"/>
            <a:ext cx="1633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 Km/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633877" y="3440047"/>
            <a:ext cx="0" cy="1420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56611" y="4849702"/>
            <a:ext cx="4971689" cy="17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67608" y="3409726"/>
            <a:ext cx="0" cy="1439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2595" y="127190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 :</a:t>
            </a:r>
          </a:p>
        </p:txBody>
      </p:sp>
      <p:sp>
        <p:nvSpPr>
          <p:cNvPr id="58" name="Rounded Rectangle 57"/>
          <p:cNvSpPr/>
          <p:nvPr/>
        </p:nvSpPr>
        <p:spPr>
          <a:xfrm rot="20913">
            <a:off x="2624265" y="2004262"/>
            <a:ext cx="2355646" cy="1379485"/>
          </a:xfrm>
          <a:prstGeom prst="roundRect">
            <a:avLst/>
          </a:prstGeom>
          <a:solidFill>
            <a:srgbClr val="66FF99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790227" y="1870481"/>
            <a:ext cx="18355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  <a:p>
            <a:pPr algn="ctr" eaLnBrk="1" hangingPunct="1"/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OLD TIME = 10 </a:t>
            </a:r>
            <a:r>
              <a:rPr lang="en-US" sz="1400" b="1" dirty="0" err="1">
                <a:solidFill>
                  <a:prstClr val="black"/>
                </a:solidFill>
                <a:latin typeface="Garamond" pitchFamily="18" charset="0"/>
              </a:rPr>
              <a:t>Hrs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416006" y="2151799"/>
            <a:ext cx="28131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  <a:p>
            <a:pPr algn="ctr" eaLnBrk="1" hangingPunct="1"/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NEW TIME = 10 – 1 = 9 hours</a:t>
            </a:r>
          </a:p>
        </p:txBody>
      </p:sp>
      <p:sp>
        <p:nvSpPr>
          <p:cNvPr id="62" name="Rectangle 18"/>
          <p:cNvSpPr>
            <a:spLocks noChangeArrowheads="1"/>
          </p:cNvSpPr>
          <p:nvPr/>
        </p:nvSpPr>
        <p:spPr bwMode="auto">
          <a:xfrm>
            <a:off x="2514600" y="2863850"/>
            <a:ext cx="14850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   i.e. Old time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2654131" y="2406202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  <a:p>
            <a:pPr algn="ctr" eaLnBrk="1" hangingPunct="1"/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10 – 9 = 1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487473" y="2080254"/>
            <a:ext cx="2259631" cy="810146"/>
            <a:chOff x="1822605" y="3614270"/>
            <a:chExt cx="2591062" cy="542798"/>
          </a:xfrm>
        </p:grpSpPr>
        <p:sp>
          <p:nvSpPr>
            <p:cNvPr id="72" name="Rounded Rectangle 71"/>
            <p:cNvSpPr/>
            <p:nvPr/>
          </p:nvSpPr>
          <p:spPr>
            <a:xfrm>
              <a:off x="1822605" y="3614270"/>
              <a:ext cx="2591062" cy="54279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21623" y="3671296"/>
              <a:ext cx="2303565" cy="35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What we have to find in this </a:t>
              </a:r>
              <a:r>
                <a:rPr lang="en-US" sz="1400" b="1" kern="0" dirty="0" err="1">
                  <a:solidFill>
                    <a:prstClr val="white"/>
                  </a:solidFill>
                  <a:latin typeface="Bookman Old Style"/>
                </a:rPr>
                <a:t>su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m ?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862734" y="2091690"/>
            <a:ext cx="1867464" cy="891161"/>
            <a:chOff x="2022482" y="3599894"/>
            <a:chExt cx="2141374" cy="597078"/>
          </a:xfrm>
        </p:grpSpPr>
        <p:sp>
          <p:nvSpPr>
            <p:cNvPr id="75" name="Rounded Rectangle 74"/>
            <p:cNvSpPr/>
            <p:nvPr/>
          </p:nvSpPr>
          <p:spPr>
            <a:xfrm>
              <a:off x="2022482" y="3599894"/>
              <a:ext cx="2141374" cy="59707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21519" y="3671296"/>
              <a:ext cx="1903773" cy="49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Do we know the speed of the train ?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43000" y="3028287"/>
            <a:ext cx="1118857" cy="457305"/>
            <a:chOff x="2427644" y="3618100"/>
            <a:chExt cx="1282965" cy="370738"/>
          </a:xfrm>
        </p:grpSpPr>
        <p:sp>
          <p:nvSpPr>
            <p:cNvPr id="78" name="Rounded Rectangle 77"/>
            <p:cNvSpPr/>
            <p:nvPr/>
          </p:nvSpPr>
          <p:spPr>
            <a:xfrm>
              <a:off x="2619329" y="3618100"/>
              <a:ext cx="908151" cy="37073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27644" y="3678590"/>
              <a:ext cx="1282965" cy="206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No</a:t>
              </a:r>
            </a:p>
          </p:txBody>
        </p:sp>
      </p:grpSp>
      <p:sp>
        <p:nvSpPr>
          <p:cNvPr id="80" name="Rectangle 64"/>
          <p:cNvSpPr>
            <a:spLocks noChangeArrowheads="1"/>
          </p:cNvSpPr>
          <p:nvPr/>
        </p:nvSpPr>
        <p:spPr bwMode="auto">
          <a:xfrm>
            <a:off x="1023256" y="1271906"/>
            <a:ext cx="403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Let the speed of the train be x km/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6049409" y="3299202"/>
            <a:ext cx="1697695" cy="810146"/>
            <a:chOff x="2097973" y="3583292"/>
            <a:chExt cx="1946704" cy="542798"/>
          </a:xfrm>
        </p:grpSpPr>
        <p:sp>
          <p:nvSpPr>
            <p:cNvPr id="88" name="Rounded Rectangle 87"/>
            <p:cNvSpPr/>
            <p:nvPr/>
          </p:nvSpPr>
          <p:spPr>
            <a:xfrm>
              <a:off x="2097973" y="3583292"/>
              <a:ext cx="1946704" cy="54279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21519" y="3671296"/>
              <a:ext cx="1903773" cy="35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Let us tabulate the data</a:t>
              </a:r>
            </a:p>
          </p:txBody>
        </p:sp>
      </p:grpSp>
      <p:sp>
        <p:nvSpPr>
          <p:cNvPr id="64" name="Rectangle 18"/>
          <p:cNvSpPr>
            <a:spLocks noChangeArrowheads="1"/>
          </p:cNvSpPr>
          <p:nvPr/>
        </p:nvSpPr>
        <p:spPr bwMode="auto">
          <a:xfrm>
            <a:off x="3645403" y="2863850"/>
            <a:ext cx="2605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–</a:t>
            </a:r>
          </a:p>
        </p:txBody>
      </p:sp>
      <p:sp>
        <p:nvSpPr>
          <p:cNvPr id="65" name="Rectangle 18"/>
          <p:cNvSpPr>
            <a:spLocks noChangeArrowheads="1"/>
          </p:cNvSpPr>
          <p:nvPr/>
        </p:nvSpPr>
        <p:spPr bwMode="auto">
          <a:xfrm>
            <a:off x="3677314" y="2863850"/>
            <a:ext cx="1100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   New time</a:t>
            </a:r>
          </a:p>
        </p:txBody>
      </p:sp>
      <p:sp>
        <p:nvSpPr>
          <p:cNvPr id="66" name="Rectangle 18"/>
          <p:cNvSpPr>
            <a:spLocks noChangeArrowheads="1"/>
          </p:cNvSpPr>
          <p:nvPr/>
        </p:nvSpPr>
        <p:spPr bwMode="auto">
          <a:xfrm>
            <a:off x="4591050" y="2863850"/>
            <a:ext cx="5846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= 1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857500" y="-11620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68" name="Rectangle 67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/>
                <a:t>EX 4.3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50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56528 1.85185E-6 " pathEditMode="relative" rAng="0" ptsTypes="AA">
                                      <p:cBhvr>
                                        <p:cTn id="72" dur="3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4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0.64827 -0.00834 " pathEditMode="relative" rAng="0" ptsTypes="AA">
                                      <p:cBhvr>
                                        <p:cTn id="74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13" y="-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6454E-7 L 0.57864 -0.00277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24" y="-154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8.64198E-7 L 0.62153 -0.00617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55" y="-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736 -0.42747 L 0.00382 -0.0071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77" y="2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13 -0.25432 L -0.02032 -0.00555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2" y="12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3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8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3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86" grpId="0" animBg="1"/>
      <p:bldP spid="86" grpId="1" animBg="1"/>
      <p:bldP spid="86" grpId="2" animBg="1"/>
      <p:bldP spid="86" grpId="3" animBg="1"/>
      <p:bldP spid="85" grpId="0" animBg="1"/>
      <p:bldP spid="85" grpId="1" animBg="1"/>
      <p:bldP spid="85" grpId="2" animBg="1"/>
      <p:bldP spid="85" grpId="3" animBg="1"/>
      <p:bldP spid="84" grpId="0" animBg="1"/>
      <p:bldP spid="84" grpId="1" animBg="1"/>
      <p:bldP spid="84" grpId="2" animBg="1"/>
      <p:bldP spid="84" grpId="3" animBg="1"/>
      <p:bldP spid="83" grpId="0"/>
      <p:bldP spid="82" grpId="0" animBg="1"/>
      <p:bldP spid="82" grpId="1" animBg="1"/>
      <p:bldP spid="82" grpId="2" animBg="1"/>
      <p:bldP spid="82" grpId="3" animBg="1"/>
      <p:bldP spid="81" grpId="0" animBg="1"/>
      <p:bldP spid="81" grpId="1" animBg="1"/>
      <p:bldP spid="81" grpId="2" animBg="1"/>
      <p:bldP spid="81" grpId="3" animBg="1"/>
      <p:bldP spid="70" grpId="0" animBg="1"/>
      <p:bldP spid="70" grpId="1" animBg="1"/>
      <p:bldP spid="70" grpId="2" animBg="1"/>
      <p:bldP spid="70" grpId="3" animBg="1"/>
      <p:bldP spid="38" grpId="0"/>
      <p:bldP spid="38" grpId="1"/>
      <p:bldP spid="39" grpId="0"/>
      <p:bldP spid="39" grpId="1"/>
      <p:bldP spid="30" grpId="0"/>
      <p:bldP spid="25" grpId="0"/>
      <p:bldP spid="25" grpId="1"/>
      <p:bldP spid="35" grpId="0"/>
      <p:bldP spid="36" grpId="0"/>
      <p:bldP spid="40" grpId="0"/>
      <p:bldP spid="41" grpId="0"/>
      <p:bldP spid="42" grpId="0"/>
      <p:bldP spid="43" grpId="0"/>
      <p:bldP spid="44" grpId="0"/>
      <p:bldP spid="46" grpId="0"/>
      <p:bldP spid="6" grpId="0"/>
      <p:bldP spid="15" grpId="0"/>
      <p:bldP spid="63" grpId="0"/>
      <p:bldP spid="63" grpId="1"/>
      <p:bldP spid="51" grpId="0"/>
      <p:bldP spid="58" grpId="0" animBg="1"/>
      <p:bldP spid="59" grpId="0"/>
      <p:bldP spid="61" grpId="0"/>
      <p:bldP spid="62" grpId="0"/>
      <p:bldP spid="60" grpId="0"/>
      <p:bldP spid="80" grpId="0"/>
      <p:bldP spid="64" grpId="0"/>
      <p:bldP spid="65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ounded Rectangle 174"/>
          <p:cNvSpPr/>
          <p:nvPr/>
        </p:nvSpPr>
        <p:spPr>
          <a:xfrm>
            <a:off x="5726344" y="2441327"/>
            <a:ext cx="1785253" cy="496137"/>
          </a:xfrm>
          <a:prstGeom prst="roundRect">
            <a:avLst/>
          </a:prstGeom>
          <a:gradFill>
            <a:gsLst>
              <a:gs pos="0">
                <a:srgbClr val="008000">
                  <a:lumMod val="84000"/>
                  <a:lumOff val="16000"/>
                </a:srgbClr>
              </a:gs>
              <a:gs pos="68000">
                <a:srgbClr val="A3E7A3"/>
              </a:gs>
              <a:gs pos="100000">
                <a:sysClr val="window" lastClr="FFFFFF"/>
              </a:gs>
            </a:gsLst>
            <a:lin ang="5400000" scaled="0"/>
          </a:gra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735870" y="2517527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45 - 40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645507" y="251752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974330" y="2517527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546089" y="4282375"/>
            <a:ext cx="182236" cy="226733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62" name="Rectangle 43"/>
          <p:cNvSpPr>
            <a:spLocks noChangeArrowheads="1"/>
          </p:cNvSpPr>
          <p:nvPr/>
        </p:nvSpPr>
        <p:spPr bwMode="auto">
          <a:xfrm>
            <a:off x="1905000" y="3877781"/>
            <a:ext cx="1049226" cy="33855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+ 5x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2000" y="1373994"/>
            <a:ext cx="990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  360</a:t>
            </a: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    x</a:t>
            </a:r>
            <a:endParaRPr lang="en-US" sz="1600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37908" y="1450194"/>
            <a:ext cx="3044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62519" y="1482460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 1 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1818" y="2063873"/>
            <a:ext cx="564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360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62100" y="1961575"/>
            <a:ext cx="914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 1</a:t>
            </a: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 x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20992" y="2037775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321050" y="206387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67100" y="2063873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46232" y="2598910"/>
            <a:ext cx="6815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+ 5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175471" y="2927992"/>
            <a:ext cx="1000751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914400" y="2910726"/>
            <a:ext cx="12474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  x (x + 5)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2206502" y="2739615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2607480" y="2598910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525030" y="2927992"/>
            <a:ext cx="5334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2496455" y="2910726"/>
            <a:ext cx="5645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360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1343294" y="3259356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1114694" y="3574297"/>
            <a:ext cx="3850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114694" y="3593221"/>
            <a:ext cx="8382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2597668" y="3259356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555740" y="3593221"/>
            <a:ext cx="416694" cy="149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2470668" y="3574297"/>
            <a:ext cx="6839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360</a:t>
            </a: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627696" y="2739615"/>
            <a:ext cx="360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2206502" y="3386187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0" name="Rectangle 43"/>
          <p:cNvSpPr>
            <a:spLocks noChangeArrowheads="1"/>
          </p:cNvSpPr>
          <p:nvPr/>
        </p:nvSpPr>
        <p:spPr bwMode="auto">
          <a:xfrm>
            <a:off x="609600" y="4226396"/>
            <a:ext cx="8441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44"/>
          <p:cNvSpPr>
            <a:spLocks noChangeArrowheads="1"/>
          </p:cNvSpPr>
          <p:nvPr/>
        </p:nvSpPr>
        <p:spPr bwMode="auto">
          <a:xfrm>
            <a:off x="609600" y="3376760"/>
            <a:ext cx="360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47"/>
          <p:cNvSpPr>
            <a:spLocks noChangeArrowheads="1"/>
          </p:cNvSpPr>
          <p:nvPr/>
        </p:nvSpPr>
        <p:spPr bwMode="auto">
          <a:xfrm>
            <a:off x="609600" y="4501721"/>
            <a:ext cx="8441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53"/>
          <p:cNvSpPr>
            <a:spLocks noChangeArrowheads="1"/>
          </p:cNvSpPr>
          <p:nvPr/>
        </p:nvSpPr>
        <p:spPr bwMode="auto">
          <a:xfrm>
            <a:off x="4593772" y="1414236"/>
            <a:ext cx="6036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473493" y="1477644"/>
            <a:ext cx="0" cy="3333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ectangle 61"/>
          <p:cNvSpPr>
            <a:spLocks noChangeArrowheads="1"/>
          </p:cNvSpPr>
          <p:nvPr/>
        </p:nvSpPr>
        <p:spPr bwMode="auto">
          <a:xfrm>
            <a:off x="4593772" y="1734276"/>
            <a:ext cx="11987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+ 45)</a:t>
            </a: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4593772" y="2019182"/>
            <a:ext cx="14398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+ 45 = 0</a:t>
            </a:r>
          </a:p>
        </p:txBody>
      </p:sp>
      <p:sp>
        <p:nvSpPr>
          <p:cNvPr id="37" name="Rectangle 63"/>
          <p:cNvSpPr>
            <a:spLocks noChangeArrowheads="1"/>
          </p:cNvSpPr>
          <p:nvPr/>
        </p:nvSpPr>
        <p:spPr bwMode="auto">
          <a:xfrm>
            <a:off x="4593771" y="2343876"/>
            <a:ext cx="18366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      x = –45</a:t>
            </a:r>
          </a:p>
        </p:txBody>
      </p:sp>
      <p:sp>
        <p:nvSpPr>
          <p:cNvPr id="38" name="Rectangle 64"/>
          <p:cNvSpPr>
            <a:spLocks noChangeArrowheads="1"/>
          </p:cNvSpPr>
          <p:nvPr/>
        </p:nvSpPr>
        <p:spPr bwMode="auto">
          <a:xfrm>
            <a:off x="4593772" y="2613041"/>
            <a:ext cx="403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The speed cannot be negative</a:t>
            </a:r>
          </a:p>
        </p:txBody>
      </p:sp>
      <p:sp>
        <p:nvSpPr>
          <p:cNvPr id="39" name="Rectangle 65"/>
          <p:cNvSpPr>
            <a:spLocks noChangeArrowheads="1"/>
          </p:cNvSpPr>
          <p:nvPr/>
        </p:nvSpPr>
        <p:spPr bwMode="auto">
          <a:xfrm>
            <a:off x="4593772" y="2899048"/>
            <a:ext cx="1668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 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≠ – 45</a:t>
            </a:r>
          </a:p>
        </p:txBody>
      </p:sp>
      <p:sp>
        <p:nvSpPr>
          <p:cNvPr id="41" name="Rectangle 68"/>
          <p:cNvSpPr>
            <a:spLocks noChangeArrowheads="1"/>
          </p:cNvSpPr>
          <p:nvPr/>
        </p:nvSpPr>
        <p:spPr bwMode="auto">
          <a:xfrm>
            <a:off x="5932179" y="2899048"/>
            <a:ext cx="16930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Hence,  x = 40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93773" y="3298459"/>
            <a:ext cx="355962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The speed of the Train is 40 km/hr.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1139536" y="4811247"/>
            <a:ext cx="838200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278940" y="4811247"/>
            <a:ext cx="1047274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28700" y="1678794"/>
            <a:ext cx="6096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1762027" y="1373994"/>
            <a:ext cx="12417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360</a:t>
            </a: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x + 5 </a:t>
            </a:r>
            <a:endParaRPr lang="en-US" sz="1600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42708" y="1669367"/>
            <a:ext cx="6096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806652" y="2266375"/>
            <a:ext cx="2350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1041818" y="3877781"/>
            <a:ext cx="691215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1800</a:t>
            </a:r>
          </a:p>
        </p:txBody>
      </p:sp>
      <p:sp>
        <p:nvSpPr>
          <p:cNvPr id="60" name="Rectangle 44"/>
          <p:cNvSpPr>
            <a:spLocks noChangeArrowheads="1"/>
          </p:cNvSpPr>
          <p:nvPr/>
        </p:nvSpPr>
        <p:spPr bwMode="auto">
          <a:xfrm>
            <a:off x="609600" y="3877781"/>
            <a:ext cx="360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Rectangle 40"/>
          <p:cNvSpPr>
            <a:spLocks noChangeArrowheads="1"/>
          </p:cNvSpPr>
          <p:nvPr/>
        </p:nvSpPr>
        <p:spPr bwMode="auto">
          <a:xfrm>
            <a:off x="1676400" y="3877781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356004" y="1961575"/>
            <a:ext cx="914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   1</a:t>
            </a:r>
          </a:p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 x + 5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2552700" y="2266375"/>
            <a:ext cx="6096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162758" y="1743348"/>
            <a:ext cx="629752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347589" y="1743348"/>
            <a:ext cx="650275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914400" y="4258827"/>
            <a:ext cx="190045" cy="252332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73" name="Curved Down Arrow 72"/>
          <p:cNvSpPr/>
          <p:nvPr/>
        </p:nvSpPr>
        <p:spPr>
          <a:xfrm flipH="1">
            <a:off x="914399" y="4009325"/>
            <a:ext cx="1446151" cy="256394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669377" y="3810570"/>
            <a:ext cx="2259631" cy="891162"/>
            <a:chOff x="1672298" y="3284221"/>
            <a:chExt cx="2591062" cy="597078"/>
          </a:xfrm>
        </p:grpSpPr>
        <p:sp>
          <p:nvSpPr>
            <p:cNvPr id="75" name="Rounded Rectangular Callout 74"/>
            <p:cNvSpPr/>
            <p:nvPr/>
          </p:nvSpPr>
          <p:spPr>
            <a:xfrm>
              <a:off x="1672298" y="3284221"/>
              <a:ext cx="2591062" cy="597078"/>
            </a:xfrm>
            <a:prstGeom prst="wedgeRoundRectCallout">
              <a:avLst>
                <a:gd name="adj1" fmla="val -80690"/>
                <a:gd name="adj2" fmla="val 2081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49790" y="3370765"/>
              <a:ext cx="2303565" cy="494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/>
                  <a:sym typeface="Symbol"/>
                </a:rPr>
                <a:t>Let us do the prime factorization of 1800</a:t>
              </a:r>
              <a:endParaRPr lang="en-US" sz="1400" b="1" kern="0" dirty="0">
                <a:solidFill>
                  <a:sysClr val="window" lastClr="FFFFFF"/>
                </a:solidFill>
                <a:latin typeface="Bookman Old Style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972719" y="1327150"/>
            <a:ext cx="1772585" cy="310990"/>
            <a:chOff x="6779419" y="1348740"/>
            <a:chExt cx="1772585" cy="310990"/>
          </a:xfrm>
        </p:grpSpPr>
        <p:sp>
          <p:nvSpPr>
            <p:cNvPr id="111" name="Rectangle 110"/>
            <p:cNvSpPr/>
            <p:nvPr/>
          </p:nvSpPr>
          <p:spPr>
            <a:xfrm>
              <a:off x="6946939" y="1348740"/>
              <a:ext cx="1433576" cy="308610"/>
            </a:xfrm>
            <a:prstGeom prst="rect">
              <a:avLst/>
            </a:prstGeom>
            <a:solidFill>
              <a:srgbClr val="9933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" lastClr="FFFFFF"/>
                  </a:solidFill>
                  <a:latin typeface="Cambria Math" panose="02040503050406030204" pitchFamily="18" charset="0"/>
                </a:rPr>
                <a:t>Calculation</a:t>
              </a: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6779419" y="1352549"/>
              <a:ext cx="169068" cy="307181"/>
            </a:xfrm>
            <a:custGeom>
              <a:avLst/>
              <a:gdLst>
                <a:gd name="connsiteX0" fmla="*/ 166687 w 169068"/>
                <a:gd name="connsiteY0" fmla="*/ 0 h 309562"/>
                <a:gd name="connsiteX1" fmla="*/ 0 w 169068"/>
                <a:gd name="connsiteY1" fmla="*/ 309562 h 309562"/>
                <a:gd name="connsiteX2" fmla="*/ 169068 w 169068"/>
                <a:gd name="connsiteY2" fmla="*/ 307181 h 309562"/>
                <a:gd name="connsiteX3" fmla="*/ 166687 w 169068"/>
                <a:gd name="connsiteY3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68" h="309562">
                  <a:moveTo>
                    <a:pt x="166687" y="0"/>
                  </a:moveTo>
                  <a:lnTo>
                    <a:pt x="0" y="309562"/>
                  </a:lnTo>
                  <a:lnTo>
                    <a:pt x="169068" y="307181"/>
                  </a:lnTo>
                  <a:cubicBezTo>
                    <a:pt x="168274" y="204787"/>
                    <a:pt x="167481" y="102394"/>
                    <a:pt x="166687" y="0"/>
                  </a:cubicBezTo>
                  <a:close/>
                </a:path>
              </a:pathLst>
            </a:custGeom>
            <a:solidFill>
              <a:srgbClr val="663300"/>
            </a:solidFill>
            <a:ln w="9525" cap="flat" cmpd="sng" algn="ctr">
              <a:solidFill>
                <a:srgbClr val="663300"/>
              </a:solidFill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 flipH="1">
              <a:off x="8382936" y="1352549"/>
              <a:ext cx="169068" cy="307181"/>
            </a:xfrm>
            <a:custGeom>
              <a:avLst/>
              <a:gdLst>
                <a:gd name="connsiteX0" fmla="*/ 166687 w 169068"/>
                <a:gd name="connsiteY0" fmla="*/ 0 h 309562"/>
                <a:gd name="connsiteX1" fmla="*/ 0 w 169068"/>
                <a:gd name="connsiteY1" fmla="*/ 309562 h 309562"/>
                <a:gd name="connsiteX2" fmla="*/ 169068 w 169068"/>
                <a:gd name="connsiteY2" fmla="*/ 307181 h 309562"/>
                <a:gd name="connsiteX3" fmla="*/ 166687 w 169068"/>
                <a:gd name="connsiteY3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68" h="309562">
                  <a:moveTo>
                    <a:pt x="166687" y="0"/>
                  </a:moveTo>
                  <a:lnTo>
                    <a:pt x="0" y="309562"/>
                  </a:lnTo>
                  <a:lnTo>
                    <a:pt x="169068" y="307181"/>
                  </a:lnTo>
                  <a:cubicBezTo>
                    <a:pt x="168274" y="204787"/>
                    <a:pt x="167481" y="102394"/>
                    <a:pt x="166687" y="0"/>
                  </a:cubicBezTo>
                  <a:close/>
                </a:path>
              </a:pathLst>
            </a:custGeom>
            <a:solidFill>
              <a:srgbClr val="663300"/>
            </a:solidFill>
            <a:ln w="9525" cap="flat" cmpd="sng" algn="ctr">
              <a:solidFill>
                <a:srgbClr val="663300"/>
              </a:solidFill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</a:endParaRPr>
            </a:p>
          </p:txBody>
        </p:sp>
      </p:grpSp>
      <p:pic>
        <p:nvPicPr>
          <p:cNvPr id="114" name="Picture 1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35760"/>
            <a:ext cx="1789254" cy="2663190"/>
          </a:xfrm>
          <a:prstGeom prst="rect">
            <a:avLst/>
          </a:prstGeom>
        </p:spPr>
      </p:pic>
      <p:grpSp>
        <p:nvGrpSpPr>
          <p:cNvPr id="115" name="Group 114"/>
          <p:cNvGrpSpPr/>
          <p:nvPr/>
        </p:nvGrpSpPr>
        <p:grpSpPr>
          <a:xfrm>
            <a:off x="4400721" y="1753242"/>
            <a:ext cx="990606" cy="2383522"/>
            <a:chOff x="5888126" y="1829598"/>
            <a:chExt cx="1600199" cy="2383522"/>
          </a:xfrm>
        </p:grpSpPr>
        <p:cxnSp>
          <p:nvCxnSpPr>
            <p:cNvPr id="116" name="Straight Connector 115"/>
            <p:cNvCxnSpPr/>
            <p:nvPr/>
          </p:nvCxnSpPr>
          <p:spPr>
            <a:xfrm flipV="1">
              <a:off x="6631458" y="1829598"/>
              <a:ext cx="0" cy="2383522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7" name="Straight Connector 116"/>
            <p:cNvCxnSpPr/>
            <p:nvPr/>
          </p:nvCxnSpPr>
          <p:spPr>
            <a:xfrm>
              <a:off x="5888126" y="2102546"/>
              <a:ext cx="1600199" cy="1588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8" name="Rectangle 117"/>
          <p:cNvSpPr/>
          <p:nvPr/>
        </p:nvSpPr>
        <p:spPr>
          <a:xfrm>
            <a:off x="4935477" y="1721391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1800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935477" y="1983333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900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935477" y="2261934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450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444941" y="1721391"/>
            <a:ext cx="4151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444941" y="1983333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4400727" y="2292023"/>
            <a:ext cx="99060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4" name="Rectangle 123"/>
          <p:cNvSpPr/>
          <p:nvPr/>
        </p:nvSpPr>
        <p:spPr>
          <a:xfrm>
            <a:off x="4444941" y="2261934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4400727" y="2559591"/>
            <a:ext cx="99060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6" name="Rectangle 125"/>
          <p:cNvSpPr/>
          <p:nvPr/>
        </p:nvSpPr>
        <p:spPr>
          <a:xfrm>
            <a:off x="4935477" y="2575308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225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444941" y="2575308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128" name="Straight Connector 127"/>
          <p:cNvCxnSpPr/>
          <p:nvPr/>
        </p:nvCxnSpPr>
        <p:spPr>
          <a:xfrm>
            <a:off x="4400727" y="2872965"/>
            <a:ext cx="99060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9" name="Rectangle 128"/>
          <p:cNvSpPr/>
          <p:nvPr/>
        </p:nvSpPr>
        <p:spPr>
          <a:xfrm>
            <a:off x="4935477" y="2881459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75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444941" y="2881459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4400727" y="3179117"/>
            <a:ext cx="99060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2" name="Rectangle 131"/>
          <p:cNvSpPr/>
          <p:nvPr/>
        </p:nvSpPr>
        <p:spPr>
          <a:xfrm>
            <a:off x="4935477" y="3186629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4444941" y="3186629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cxnSp>
        <p:nvCxnSpPr>
          <p:cNvPr id="134" name="Straight Connector 133"/>
          <p:cNvCxnSpPr/>
          <p:nvPr/>
        </p:nvCxnSpPr>
        <p:spPr>
          <a:xfrm>
            <a:off x="4400727" y="3501184"/>
            <a:ext cx="99060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5" name="Rectangle 134"/>
          <p:cNvSpPr/>
          <p:nvPr/>
        </p:nvSpPr>
        <p:spPr>
          <a:xfrm>
            <a:off x="4935477" y="3508696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444941" y="3494479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4400727" y="3818974"/>
            <a:ext cx="99060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8" name="Rectangle 137"/>
          <p:cNvSpPr/>
          <p:nvPr/>
        </p:nvSpPr>
        <p:spPr>
          <a:xfrm>
            <a:off x="4935477" y="3826486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368125" y="3491905"/>
            <a:ext cx="426575" cy="318095"/>
          </a:xfrm>
          <a:prstGeom prst="rect">
            <a:avLst/>
          </a:prstGeom>
          <a:noFill/>
          <a:ln w="28575" cap="flat" cmpd="sng" algn="ctr">
            <a:solidFill>
              <a:sysClr val="window" lastClr="FFFFFF"/>
            </a:solidFill>
            <a:prstDash val="sysDash"/>
          </a:ln>
          <a:effectLst>
            <a:glow rad="25400">
              <a:sysClr val="windowText" lastClr="000000"/>
            </a:glow>
          </a:effectLst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40" name="Curved Down Arrow 139"/>
          <p:cNvSpPr/>
          <p:nvPr/>
        </p:nvSpPr>
        <p:spPr>
          <a:xfrm rot="16200000">
            <a:off x="3302378" y="2655295"/>
            <a:ext cx="1756847" cy="412924"/>
          </a:xfrm>
          <a:prstGeom prst="curvedDownArrow">
            <a:avLst/>
          </a:prstGeom>
          <a:solidFill>
            <a:srgbClr val="FF0066"/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381531" y="1784350"/>
            <a:ext cx="426575" cy="758386"/>
          </a:xfrm>
          <a:prstGeom prst="rect">
            <a:avLst/>
          </a:prstGeom>
          <a:noFill/>
          <a:ln w="28575" cap="flat" cmpd="sng" algn="ctr">
            <a:solidFill>
              <a:sysClr val="window" lastClr="FFFFFF"/>
            </a:solidFill>
            <a:prstDash val="sysDash"/>
          </a:ln>
          <a:effectLst>
            <a:glow rad="25400">
              <a:sysClr val="windowText" lastClr="000000"/>
            </a:glo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381531" y="2545471"/>
            <a:ext cx="426575" cy="946433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ysDash"/>
          </a:ln>
          <a:effectLst>
            <a:glow rad="25400">
              <a:sysClr val="windowText" lastClr="000000"/>
            </a:glow>
          </a:effectLst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808677" y="4324955"/>
            <a:ext cx="207818" cy="188925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3304089" y="3607067"/>
            <a:ext cx="1656044" cy="695816"/>
            <a:chOff x="2302567" y="3555800"/>
            <a:chExt cx="1966764" cy="349646"/>
          </a:xfrm>
        </p:grpSpPr>
        <p:sp>
          <p:nvSpPr>
            <p:cNvPr id="155" name="Rounded Rectangular Callout 154"/>
            <p:cNvSpPr/>
            <p:nvPr/>
          </p:nvSpPr>
          <p:spPr>
            <a:xfrm>
              <a:off x="2308259" y="3555800"/>
              <a:ext cx="1868284" cy="349646"/>
            </a:xfrm>
            <a:prstGeom prst="wedgeRoundRectCallout">
              <a:avLst>
                <a:gd name="adj1" fmla="val -71088"/>
                <a:gd name="adj2" fmla="val 7071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302567" y="3578983"/>
              <a:ext cx="196676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/>
                </a:rPr>
                <a:t>‘-’ sign means subtracting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730400" y="2665390"/>
            <a:ext cx="2303208" cy="1689065"/>
            <a:chOff x="1950721" y="3558752"/>
            <a:chExt cx="2735355" cy="848753"/>
          </a:xfrm>
        </p:grpSpPr>
        <p:sp>
          <p:nvSpPr>
            <p:cNvPr id="151" name="Rounded Rectangular Callout 150"/>
            <p:cNvSpPr/>
            <p:nvPr/>
          </p:nvSpPr>
          <p:spPr>
            <a:xfrm>
              <a:off x="1950721" y="3558752"/>
              <a:ext cx="2735355" cy="824449"/>
            </a:xfrm>
            <a:prstGeom prst="wedgeRoundRectCallout">
              <a:avLst>
                <a:gd name="adj1" fmla="val -81625"/>
                <a:gd name="adj2" fmla="val 595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204229" y="3603287"/>
              <a:ext cx="2163440" cy="804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/>
                </a:rPr>
                <a:t>Find two factors of 1800 in such a way that by subtracting factors we get middle number.</a:t>
              </a: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514711" y="501453"/>
            <a:ext cx="7181489" cy="83099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Q.   A train travels 360 km at a uniform speed . If the speed 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     is increased by  5 km/hr, it would have taken 1 hours less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     for the same journey. Find the speed of the train.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82595" y="127952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Sol :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3290266" y="3223219"/>
            <a:ext cx="2401031" cy="1278502"/>
            <a:chOff x="2050164" y="3638765"/>
            <a:chExt cx="2851532" cy="642445"/>
          </a:xfrm>
        </p:grpSpPr>
        <p:sp>
          <p:nvSpPr>
            <p:cNvPr id="168" name="Rounded Rectangular Callout 167"/>
            <p:cNvSpPr/>
            <p:nvPr/>
          </p:nvSpPr>
          <p:spPr>
            <a:xfrm>
              <a:off x="2120305" y="3638765"/>
              <a:ext cx="2701598" cy="642445"/>
            </a:xfrm>
            <a:prstGeom prst="wedgeRoundRectCallout">
              <a:avLst>
                <a:gd name="adj1" fmla="val -63642"/>
                <a:gd name="adj2" fmla="val 4383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050164" y="3671968"/>
              <a:ext cx="2851532" cy="58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Since last sign is ‘-’ Give middle sign to the bigger factor &amp; opposite sign to smaller factor.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4134030" y="1666381"/>
            <a:ext cx="1274376" cy="1103167"/>
            <a:chOff x="7320892" y="2892868"/>
            <a:chExt cx="1274376" cy="1103167"/>
          </a:xfrm>
        </p:grpSpPr>
        <p:sp>
          <p:nvSpPr>
            <p:cNvPr id="171" name="Rectangle 170"/>
            <p:cNvSpPr/>
            <p:nvPr/>
          </p:nvSpPr>
          <p:spPr bwMode="auto">
            <a:xfrm>
              <a:off x="7320892" y="2892868"/>
              <a:ext cx="1237423" cy="1103167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b="1" kern="0">
                <a:solidFill>
                  <a:prstClr val="white"/>
                </a:solidFill>
              </a:endParaRP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7433330" y="2916102"/>
              <a:ext cx="1161938" cy="1067345"/>
              <a:chOff x="4365829" y="-1460698"/>
              <a:chExt cx="1161938" cy="1067345"/>
            </a:xfrm>
          </p:grpSpPr>
          <p:sp>
            <p:nvSpPr>
              <p:cNvPr id="173" name="Rectangle 172"/>
              <p:cNvSpPr>
                <a:spLocks noChangeArrowheads="1"/>
              </p:cNvSpPr>
              <p:nvPr/>
            </p:nvSpPr>
            <p:spPr bwMode="auto">
              <a:xfrm>
                <a:off x="4365829" y="-701130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45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4" name="Rectangle 173"/>
              <p:cNvSpPr>
                <a:spLocks noChangeArrowheads="1"/>
              </p:cNvSpPr>
              <p:nvPr/>
            </p:nvSpPr>
            <p:spPr bwMode="auto">
              <a:xfrm>
                <a:off x="5105857" y="-701130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40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182" name="Group 28"/>
              <p:cNvGrpSpPr/>
              <p:nvPr/>
            </p:nvGrpSpPr>
            <p:grpSpPr>
              <a:xfrm>
                <a:off x="4587166" y="-1206557"/>
                <a:ext cx="685800" cy="526463"/>
                <a:chOff x="1524000" y="4876800"/>
                <a:chExt cx="990599" cy="762001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rot="5400000">
                  <a:off x="1371600" y="5029200"/>
                  <a:ext cx="762000" cy="457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85" name="Straight Connector 184"/>
                <p:cNvCxnSpPr/>
                <p:nvPr/>
              </p:nvCxnSpPr>
              <p:spPr>
                <a:xfrm rot="16200000" flipV="1">
                  <a:off x="1866900" y="4991100"/>
                  <a:ext cx="762000" cy="5334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83" name="Rectangle 182"/>
              <p:cNvSpPr>
                <a:spLocks noChangeArrowheads="1"/>
              </p:cNvSpPr>
              <p:nvPr/>
            </p:nvSpPr>
            <p:spPr bwMode="auto">
              <a:xfrm>
                <a:off x="4578807" y="-1460698"/>
                <a:ext cx="659155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1800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86" name="Rectangle 185"/>
          <p:cNvSpPr/>
          <p:nvPr/>
        </p:nvSpPr>
        <p:spPr>
          <a:xfrm>
            <a:off x="4065661" y="241155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rgbClr val="C00000"/>
                </a:solidFill>
                <a:latin typeface="Bookman Old Style" pitchFamily="18" charset="0"/>
              </a:rPr>
              <a:t>+</a:t>
            </a:r>
            <a:endParaRPr lang="en-US" b="1" kern="0" dirty="0">
              <a:solidFill>
                <a:srgbClr val="C0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854679" y="2411556"/>
            <a:ext cx="246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rgbClr val="C00000"/>
                </a:solidFill>
                <a:latin typeface="Bookman Old Style" pitchFamily="18" charset="0"/>
              </a:rPr>
              <a:t>–</a:t>
            </a:r>
            <a:endParaRPr lang="en-US" b="1" kern="0" dirty="0">
              <a:solidFill>
                <a:srgbClr val="C00000"/>
              </a:solidFill>
            </a:endParaRPr>
          </a:p>
          <a:p>
            <a:pPr>
              <a:defRPr/>
            </a:pPr>
            <a:endParaRPr lang="en-US" b="1" kern="0" dirty="0">
              <a:solidFill>
                <a:srgbClr val="C00000"/>
              </a:solidFill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1794581" y="4314828"/>
            <a:ext cx="236009" cy="222091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1346502" y="4319854"/>
            <a:ext cx="214554" cy="19801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90" name="Rectangle 47"/>
          <p:cNvSpPr>
            <a:spLocks noChangeArrowheads="1"/>
          </p:cNvSpPr>
          <p:nvPr/>
        </p:nvSpPr>
        <p:spPr bwMode="auto">
          <a:xfrm>
            <a:off x="1306889" y="4501721"/>
            <a:ext cx="8441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+ 45x</a:t>
            </a:r>
          </a:p>
        </p:txBody>
      </p:sp>
      <p:sp>
        <p:nvSpPr>
          <p:cNvPr id="191" name="Rectangle 47"/>
          <p:cNvSpPr>
            <a:spLocks noChangeArrowheads="1"/>
          </p:cNvSpPr>
          <p:nvPr/>
        </p:nvSpPr>
        <p:spPr bwMode="auto">
          <a:xfrm>
            <a:off x="1934210" y="4501721"/>
            <a:ext cx="8441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40x</a:t>
            </a:r>
          </a:p>
        </p:txBody>
      </p:sp>
      <p:sp>
        <p:nvSpPr>
          <p:cNvPr id="192" name="Rectangle 47"/>
          <p:cNvSpPr>
            <a:spLocks noChangeArrowheads="1"/>
          </p:cNvSpPr>
          <p:nvPr/>
        </p:nvSpPr>
        <p:spPr bwMode="auto">
          <a:xfrm>
            <a:off x="2547933" y="4501721"/>
            <a:ext cx="9016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1800</a:t>
            </a:r>
          </a:p>
        </p:txBody>
      </p:sp>
      <p:sp>
        <p:nvSpPr>
          <p:cNvPr id="193" name="Rectangle 47"/>
          <p:cNvSpPr>
            <a:spLocks noChangeArrowheads="1"/>
          </p:cNvSpPr>
          <p:nvPr/>
        </p:nvSpPr>
        <p:spPr bwMode="auto">
          <a:xfrm>
            <a:off x="3290290" y="4501721"/>
            <a:ext cx="6086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94" name="Rectangle 61"/>
          <p:cNvSpPr>
            <a:spLocks noChangeArrowheads="1"/>
          </p:cNvSpPr>
          <p:nvPr/>
        </p:nvSpPr>
        <p:spPr bwMode="auto">
          <a:xfrm>
            <a:off x="5617577" y="1734276"/>
            <a:ext cx="976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– 40)</a:t>
            </a:r>
          </a:p>
        </p:txBody>
      </p:sp>
      <p:sp>
        <p:nvSpPr>
          <p:cNvPr id="195" name="Rectangle 61"/>
          <p:cNvSpPr>
            <a:spLocks noChangeArrowheads="1"/>
          </p:cNvSpPr>
          <p:nvPr/>
        </p:nvSpPr>
        <p:spPr bwMode="auto">
          <a:xfrm>
            <a:off x="6426200" y="1734276"/>
            <a:ext cx="5769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196" name="Rectangle 53"/>
          <p:cNvSpPr>
            <a:spLocks noChangeArrowheads="1"/>
          </p:cNvSpPr>
          <p:nvPr/>
        </p:nvSpPr>
        <p:spPr bwMode="auto">
          <a:xfrm>
            <a:off x="4991100" y="1414236"/>
            <a:ext cx="9300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+ 45)</a:t>
            </a:r>
          </a:p>
        </p:txBody>
      </p:sp>
      <p:sp>
        <p:nvSpPr>
          <p:cNvPr id="197" name="Rectangle 53"/>
          <p:cNvSpPr>
            <a:spLocks noChangeArrowheads="1"/>
          </p:cNvSpPr>
          <p:nvPr/>
        </p:nvSpPr>
        <p:spPr bwMode="auto">
          <a:xfrm>
            <a:off x="5797550" y="1414236"/>
            <a:ext cx="6328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- 40</a:t>
            </a:r>
          </a:p>
        </p:txBody>
      </p:sp>
      <p:sp>
        <p:nvSpPr>
          <p:cNvPr id="198" name="Rectangle 53"/>
          <p:cNvSpPr>
            <a:spLocks noChangeArrowheads="1"/>
          </p:cNvSpPr>
          <p:nvPr/>
        </p:nvSpPr>
        <p:spPr bwMode="auto">
          <a:xfrm>
            <a:off x="6235700" y="1414236"/>
            <a:ext cx="10284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(x + 45)</a:t>
            </a:r>
          </a:p>
        </p:txBody>
      </p:sp>
      <p:sp>
        <p:nvSpPr>
          <p:cNvPr id="199" name="Rectangle 53"/>
          <p:cNvSpPr>
            <a:spLocks noChangeArrowheads="1"/>
          </p:cNvSpPr>
          <p:nvPr/>
        </p:nvSpPr>
        <p:spPr bwMode="auto">
          <a:xfrm>
            <a:off x="7071360" y="1414236"/>
            <a:ext cx="514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200" name="Rounded Rectangular Callout 199"/>
          <p:cNvSpPr/>
          <p:nvPr/>
        </p:nvSpPr>
        <p:spPr>
          <a:xfrm>
            <a:off x="3390328" y="4071998"/>
            <a:ext cx="1783080" cy="420651"/>
          </a:xfrm>
          <a:prstGeom prst="wedgeRoundRectCallout">
            <a:avLst>
              <a:gd name="adj1" fmla="val -72306"/>
              <a:gd name="adj2" fmla="val 3155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1800 × 1 = 1800</a:t>
            </a:r>
          </a:p>
        </p:txBody>
      </p:sp>
      <p:sp>
        <p:nvSpPr>
          <p:cNvPr id="143" name="Rectangle 62"/>
          <p:cNvSpPr>
            <a:spLocks noChangeArrowheads="1"/>
          </p:cNvSpPr>
          <p:nvPr/>
        </p:nvSpPr>
        <p:spPr bwMode="auto">
          <a:xfrm>
            <a:off x="6187291" y="2019182"/>
            <a:ext cx="4912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or</a:t>
            </a:r>
          </a:p>
        </p:txBody>
      </p:sp>
      <p:sp>
        <p:nvSpPr>
          <p:cNvPr id="144" name="Rectangle 62"/>
          <p:cNvSpPr>
            <a:spLocks noChangeArrowheads="1"/>
          </p:cNvSpPr>
          <p:nvPr/>
        </p:nvSpPr>
        <p:spPr bwMode="auto">
          <a:xfrm>
            <a:off x="6645206" y="1997392"/>
            <a:ext cx="1328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– 40 = 0</a:t>
            </a:r>
          </a:p>
        </p:txBody>
      </p:sp>
      <p:sp>
        <p:nvSpPr>
          <p:cNvPr id="145" name="Rectangle 63"/>
          <p:cNvSpPr>
            <a:spLocks noChangeArrowheads="1"/>
          </p:cNvSpPr>
          <p:nvPr/>
        </p:nvSpPr>
        <p:spPr bwMode="auto">
          <a:xfrm>
            <a:off x="6243150" y="2343876"/>
            <a:ext cx="4431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or</a:t>
            </a:r>
          </a:p>
        </p:txBody>
      </p:sp>
      <p:sp>
        <p:nvSpPr>
          <p:cNvPr id="146" name="Rectangle 62"/>
          <p:cNvSpPr>
            <a:spLocks noChangeArrowheads="1"/>
          </p:cNvSpPr>
          <p:nvPr/>
        </p:nvSpPr>
        <p:spPr bwMode="auto">
          <a:xfrm>
            <a:off x="7129428" y="2343876"/>
            <a:ext cx="10239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x = 40</a:t>
            </a:r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1215950" y="2725941"/>
            <a:ext cx="155650" cy="1371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1910960" y="2725941"/>
            <a:ext cx="155650" cy="1371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rved Down Arrow 148"/>
          <p:cNvSpPr/>
          <p:nvPr/>
        </p:nvSpPr>
        <p:spPr>
          <a:xfrm>
            <a:off x="1397000" y="3714750"/>
            <a:ext cx="742105" cy="256394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7" name="Rectangle 43"/>
          <p:cNvSpPr>
            <a:spLocks noChangeArrowheads="1"/>
          </p:cNvSpPr>
          <p:nvPr/>
        </p:nvSpPr>
        <p:spPr bwMode="auto">
          <a:xfrm>
            <a:off x="1222431" y="4226396"/>
            <a:ext cx="682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+ 5x</a:t>
            </a:r>
          </a:p>
        </p:txBody>
      </p:sp>
      <p:sp>
        <p:nvSpPr>
          <p:cNvPr id="159" name="Rectangle 43"/>
          <p:cNvSpPr>
            <a:spLocks noChangeArrowheads="1"/>
          </p:cNvSpPr>
          <p:nvPr/>
        </p:nvSpPr>
        <p:spPr bwMode="auto">
          <a:xfrm>
            <a:off x="1768475" y="4226396"/>
            <a:ext cx="885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1800</a:t>
            </a:r>
          </a:p>
        </p:txBody>
      </p:sp>
      <p:sp>
        <p:nvSpPr>
          <p:cNvPr id="160" name="Rectangle 43"/>
          <p:cNvSpPr>
            <a:spLocks noChangeArrowheads="1"/>
          </p:cNvSpPr>
          <p:nvPr/>
        </p:nvSpPr>
        <p:spPr bwMode="auto">
          <a:xfrm>
            <a:off x="2467293" y="4226396"/>
            <a:ext cx="885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 flipH="1" flipV="1">
            <a:off x="2006754" y="2086177"/>
            <a:ext cx="585104" cy="3297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2082953" y="2104409"/>
            <a:ext cx="505006" cy="3149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1624242" y="2598910"/>
            <a:ext cx="599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– x </a:t>
            </a:r>
          </a:p>
        </p:txBody>
      </p:sp>
      <p:sp>
        <p:nvSpPr>
          <p:cNvPr id="164" name="Rectangle 28"/>
          <p:cNvSpPr>
            <a:spLocks noChangeArrowheads="1"/>
          </p:cNvSpPr>
          <p:nvPr/>
        </p:nvSpPr>
        <p:spPr bwMode="auto">
          <a:xfrm>
            <a:off x="1422400" y="3574297"/>
            <a:ext cx="6557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+ 5x   </a:t>
            </a:r>
          </a:p>
        </p:txBody>
      </p:sp>
      <p:cxnSp>
        <p:nvCxnSpPr>
          <p:cNvPr id="165" name="Straight Arrow Connector 164"/>
          <p:cNvCxnSpPr/>
          <p:nvPr/>
        </p:nvCxnSpPr>
        <p:spPr>
          <a:xfrm flipH="1" flipV="1">
            <a:off x="1922838" y="3422207"/>
            <a:ext cx="585104" cy="3297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1999037" y="3440439"/>
            <a:ext cx="505006" cy="3149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>
            <a:off x="1600200" y="2000250"/>
            <a:ext cx="155448" cy="5278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0" name="Left Brace 179"/>
          <p:cNvSpPr/>
          <p:nvPr/>
        </p:nvSpPr>
        <p:spPr>
          <a:xfrm flipH="1">
            <a:off x="3181350" y="2000250"/>
            <a:ext cx="155448" cy="5278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65" name="Straight Connector 264"/>
          <p:cNvCxnSpPr/>
          <p:nvPr/>
        </p:nvCxnSpPr>
        <p:spPr>
          <a:xfrm>
            <a:off x="666038" y="3677368"/>
            <a:ext cx="4972762" cy="26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3036354" y="3401427"/>
            <a:ext cx="92054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Old</a:t>
            </a:r>
            <a:endParaRPr lang="en-IN" dirty="0"/>
          </a:p>
        </p:txBody>
      </p:sp>
      <p:sp>
        <p:nvSpPr>
          <p:cNvPr id="267" name="Rectangle 266"/>
          <p:cNvSpPr>
            <a:spLocks noChangeArrowheads="1"/>
          </p:cNvSpPr>
          <p:nvPr/>
        </p:nvSpPr>
        <p:spPr bwMode="auto">
          <a:xfrm>
            <a:off x="4488293" y="3411259"/>
            <a:ext cx="5709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New</a:t>
            </a:r>
          </a:p>
        </p:txBody>
      </p:sp>
      <p:sp>
        <p:nvSpPr>
          <p:cNvPr id="268" name="Rectangle 267"/>
          <p:cNvSpPr>
            <a:spLocks noChangeArrowheads="1"/>
          </p:cNvSpPr>
          <p:nvPr/>
        </p:nvSpPr>
        <p:spPr bwMode="auto">
          <a:xfrm>
            <a:off x="4158048" y="3673078"/>
            <a:ext cx="15808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(x+5) Km/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9" name="Rectangle 268"/>
          <p:cNvSpPr>
            <a:spLocks noChangeArrowheads="1"/>
          </p:cNvSpPr>
          <p:nvPr/>
        </p:nvSpPr>
        <p:spPr bwMode="auto">
          <a:xfrm>
            <a:off x="2851150" y="3673078"/>
            <a:ext cx="1219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 Km/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0" name="Rectangle 269"/>
          <p:cNvSpPr>
            <a:spLocks noChangeArrowheads="1"/>
          </p:cNvSpPr>
          <p:nvPr/>
        </p:nvSpPr>
        <p:spPr bwMode="auto">
          <a:xfrm>
            <a:off x="2046874" y="4205718"/>
            <a:ext cx="23598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Garamond" pitchFamily="18" charset="0"/>
              </a:rPr>
              <a:t>PROBLEM SET - 2</a:t>
            </a:r>
          </a:p>
        </p:txBody>
      </p:sp>
      <p:sp>
        <p:nvSpPr>
          <p:cNvPr id="271" name="Rectangle 270"/>
          <p:cNvSpPr>
            <a:spLocks noChangeArrowheads="1"/>
          </p:cNvSpPr>
          <p:nvPr/>
        </p:nvSpPr>
        <p:spPr bwMode="auto">
          <a:xfrm>
            <a:off x="1287132" y="4005663"/>
            <a:ext cx="26697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Garamond" pitchFamily="18" charset="0"/>
              </a:rPr>
              <a:t>30.Solve the following :</a:t>
            </a:r>
          </a:p>
        </p:txBody>
      </p:sp>
      <p:sp>
        <p:nvSpPr>
          <p:cNvPr id="272" name="Rectangle 271"/>
          <p:cNvSpPr>
            <a:spLocks noChangeArrowheads="1"/>
          </p:cNvSpPr>
          <p:nvPr/>
        </p:nvSpPr>
        <p:spPr bwMode="auto">
          <a:xfrm>
            <a:off x="1092525" y="3703855"/>
            <a:ext cx="821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SPEED</a:t>
            </a:r>
          </a:p>
        </p:txBody>
      </p:sp>
      <p:sp>
        <p:nvSpPr>
          <p:cNvPr id="273" name="Rectangle 272"/>
          <p:cNvSpPr>
            <a:spLocks noChangeArrowheads="1"/>
          </p:cNvSpPr>
          <p:nvPr/>
        </p:nvSpPr>
        <p:spPr bwMode="auto">
          <a:xfrm>
            <a:off x="1073579" y="3979916"/>
            <a:ext cx="1400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DISTANCE</a:t>
            </a:r>
          </a:p>
        </p:txBody>
      </p:sp>
      <p:sp>
        <p:nvSpPr>
          <p:cNvPr id="274" name="Rectangle 273"/>
          <p:cNvSpPr>
            <a:spLocks noChangeArrowheads="1"/>
          </p:cNvSpPr>
          <p:nvPr/>
        </p:nvSpPr>
        <p:spPr bwMode="auto">
          <a:xfrm>
            <a:off x="779041" y="4318470"/>
            <a:ext cx="83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TIME</a:t>
            </a:r>
          </a:p>
        </p:txBody>
      </p:sp>
      <p:sp>
        <p:nvSpPr>
          <p:cNvPr id="275" name="Rectangle 274"/>
          <p:cNvSpPr>
            <a:spLocks noChangeArrowheads="1"/>
          </p:cNvSpPr>
          <p:nvPr/>
        </p:nvSpPr>
        <p:spPr bwMode="auto">
          <a:xfrm>
            <a:off x="4679418" y="3900858"/>
            <a:ext cx="10070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prstClr val="white"/>
                </a:solidFill>
                <a:latin typeface="Garamond" pitchFamily="18" charset="0"/>
              </a:rPr>
              <a:t>x Km/hr</a:t>
            </a:r>
          </a:p>
        </p:txBody>
      </p:sp>
      <p:sp>
        <p:nvSpPr>
          <p:cNvPr id="276" name="Rectangle 275"/>
          <p:cNvSpPr>
            <a:spLocks noChangeArrowheads="1"/>
          </p:cNvSpPr>
          <p:nvPr/>
        </p:nvSpPr>
        <p:spPr bwMode="auto">
          <a:xfrm>
            <a:off x="4488293" y="3955211"/>
            <a:ext cx="1068021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Times New Roman" pitchFamily="18" charset="0"/>
              </a:rPr>
              <a:t>360 Km</a:t>
            </a:r>
          </a:p>
        </p:txBody>
      </p:sp>
      <p:sp>
        <p:nvSpPr>
          <p:cNvPr id="277" name="Rectangle 276"/>
          <p:cNvSpPr>
            <a:spLocks noChangeArrowheads="1"/>
          </p:cNvSpPr>
          <p:nvPr/>
        </p:nvSpPr>
        <p:spPr bwMode="auto">
          <a:xfrm>
            <a:off x="1407795" y="4318470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en-US" sz="1400" b="1" u="sng" dirty="0">
                <a:solidFill>
                  <a:prstClr val="black"/>
                </a:solidFill>
                <a:latin typeface="Bookman Old Style" pitchFamily="18" charset="0"/>
              </a:rPr>
              <a:t>DISTANCE</a:t>
            </a:r>
          </a:p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    SPEED</a:t>
            </a:r>
            <a:endParaRPr lang="en-US" sz="14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9" name="Rectangle 278"/>
          <p:cNvSpPr>
            <a:spLocks noChangeArrowheads="1"/>
          </p:cNvSpPr>
          <p:nvPr/>
        </p:nvSpPr>
        <p:spPr bwMode="auto">
          <a:xfrm>
            <a:off x="5004434" y="4367188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3473552" y="4367188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hrs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82" name="Straight Connector 281"/>
          <p:cNvCxnSpPr/>
          <p:nvPr/>
        </p:nvCxnSpPr>
        <p:spPr>
          <a:xfrm>
            <a:off x="666038" y="3416741"/>
            <a:ext cx="4972762" cy="26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666038" y="3980050"/>
            <a:ext cx="4972762" cy="29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742127" y="3432174"/>
            <a:ext cx="0" cy="1435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2895600" y="3955211"/>
            <a:ext cx="97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Times New Roman" pitchFamily="18" charset="0"/>
              </a:rPr>
              <a:t>360Km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cxnSp>
        <p:nvCxnSpPr>
          <p:cNvPr id="286" name="Straight Connector 285"/>
          <p:cNvCxnSpPr/>
          <p:nvPr/>
        </p:nvCxnSpPr>
        <p:spPr>
          <a:xfrm>
            <a:off x="666038" y="4295029"/>
            <a:ext cx="4972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961327" y="3432174"/>
            <a:ext cx="0" cy="1435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5633877" y="3440047"/>
            <a:ext cx="0" cy="1420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656611" y="4849702"/>
            <a:ext cx="4971689" cy="17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667608" y="3409726"/>
            <a:ext cx="0" cy="1439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ounded Rectangle 290"/>
          <p:cNvSpPr/>
          <p:nvPr/>
        </p:nvSpPr>
        <p:spPr>
          <a:xfrm rot="20913">
            <a:off x="2624265" y="2004262"/>
            <a:ext cx="2355646" cy="1379485"/>
          </a:xfrm>
          <a:prstGeom prst="roundRect">
            <a:avLst/>
          </a:prstGeom>
          <a:solidFill>
            <a:srgbClr val="66FF99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92" name="TextBox 291"/>
          <p:cNvSpPr txBox="1">
            <a:spLocks noChangeArrowheads="1"/>
          </p:cNvSpPr>
          <p:nvPr/>
        </p:nvSpPr>
        <p:spPr bwMode="auto">
          <a:xfrm>
            <a:off x="2790227" y="1870481"/>
            <a:ext cx="18355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  <a:p>
            <a:pPr algn="ctr" eaLnBrk="1" hangingPunct="1"/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OLD TIME = 10 </a:t>
            </a:r>
            <a:r>
              <a:rPr lang="en-US" sz="1400" b="1" dirty="0" err="1">
                <a:solidFill>
                  <a:prstClr val="black"/>
                </a:solidFill>
                <a:latin typeface="Garamond" pitchFamily="18" charset="0"/>
              </a:rPr>
              <a:t>Hrs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93" name="TextBox 292"/>
          <p:cNvSpPr txBox="1">
            <a:spLocks noChangeArrowheads="1"/>
          </p:cNvSpPr>
          <p:nvPr/>
        </p:nvSpPr>
        <p:spPr bwMode="auto">
          <a:xfrm>
            <a:off x="2416006" y="2151799"/>
            <a:ext cx="28131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  <a:p>
            <a:pPr algn="ctr" eaLnBrk="1" hangingPunct="1"/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NEW TIME = 10 – 1 = 9 hours</a:t>
            </a:r>
          </a:p>
        </p:txBody>
      </p:sp>
      <p:sp>
        <p:nvSpPr>
          <p:cNvPr id="295" name="TextBox 294"/>
          <p:cNvSpPr txBox="1">
            <a:spLocks noChangeArrowheads="1"/>
          </p:cNvSpPr>
          <p:nvPr/>
        </p:nvSpPr>
        <p:spPr bwMode="auto">
          <a:xfrm>
            <a:off x="2654131" y="2406202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  <a:p>
            <a:pPr algn="ctr" eaLnBrk="1" hangingPunct="1"/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10 – 9 = 1</a:t>
            </a:r>
          </a:p>
        </p:txBody>
      </p:sp>
      <p:sp>
        <p:nvSpPr>
          <p:cNvPr id="297" name="Rectangle 18"/>
          <p:cNvSpPr>
            <a:spLocks noChangeArrowheads="1"/>
          </p:cNvSpPr>
          <p:nvPr/>
        </p:nvSpPr>
        <p:spPr bwMode="auto">
          <a:xfrm>
            <a:off x="4591050" y="2863850"/>
            <a:ext cx="5846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= 1</a:t>
            </a:r>
          </a:p>
        </p:txBody>
      </p:sp>
      <p:sp>
        <p:nvSpPr>
          <p:cNvPr id="298" name="Rectangle 18"/>
          <p:cNvSpPr>
            <a:spLocks noChangeArrowheads="1"/>
          </p:cNvSpPr>
          <p:nvPr/>
        </p:nvSpPr>
        <p:spPr bwMode="auto">
          <a:xfrm>
            <a:off x="3645403" y="2863850"/>
            <a:ext cx="2605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–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983762" y="2910372"/>
            <a:ext cx="747244" cy="2256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94" name="Rectangle 18"/>
          <p:cNvSpPr>
            <a:spLocks noChangeArrowheads="1"/>
          </p:cNvSpPr>
          <p:nvPr/>
        </p:nvSpPr>
        <p:spPr bwMode="auto">
          <a:xfrm>
            <a:off x="2514600" y="2863850"/>
            <a:ext cx="14850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   i.e. Old time</a:t>
            </a:r>
          </a:p>
        </p:txBody>
      </p:sp>
      <p:sp>
        <p:nvSpPr>
          <p:cNvPr id="299" name="Rounded Rectangle 298"/>
          <p:cNvSpPr/>
          <p:nvPr/>
        </p:nvSpPr>
        <p:spPr>
          <a:xfrm>
            <a:off x="2971800" y="4351596"/>
            <a:ext cx="561415" cy="4836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78" name="Rectangle 277"/>
          <p:cNvSpPr>
            <a:spLocks noChangeArrowheads="1"/>
          </p:cNvSpPr>
          <p:nvPr/>
        </p:nvSpPr>
        <p:spPr bwMode="auto">
          <a:xfrm>
            <a:off x="2946400" y="4295758"/>
            <a:ext cx="76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u="sng" dirty="0">
                <a:solidFill>
                  <a:prstClr val="black"/>
                </a:solidFill>
                <a:latin typeface="Bookman Old Style" pitchFamily="18" charset="0"/>
              </a:rPr>
              <a:t>360     </a:t>
            </a:r>
          </a:p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 x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0" name="Rounded Rectangle 299"/>
          <p:cNvSpPr/>
          <p:nvPr/>
        </p:nvSpPr>
        <p:spPr>
          <a:xfrm>
            <a:off x="3874770" y="2900460"/>
            <a:ext cx="785598" cy="2256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4480560" y="4346300"/>
            <a:ext cx="561415" cy="4836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96" name="Rectangle 18"/>
          <p:cNvSpPr>
            <a:spLocks noChangeArrowheads="1"/>
          </p:cNvSpPr>
          <p:nvPr/>
        </p:nvSpPr>
        <p:spPr bwMode="auto">
          <a:xfrm>
            <a:off x="3677314" y="2863850"/>
            <a:ext cx="1100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   New time</a:t>
            </a:r>
          </a:p>
        </p:txBody>
      </p:sp>
      <p:sp>
        <p:nvSpPr>
          <p:cNvPr id="280" name="Rectangle 279"/>
          <p:cNvSpPr>
            <a:spLocks noChangeArrowheads="1"/>
          </p:cNvSpPr>
          <p:nvPr/>
        </p:nvSpPr>
        <p:spPr bwMode="auto">
          <a:xfrm>
            <a:off x="4422242" y="4295758"/>
            <a:ext cx="76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u="sng" dirty="0">
                <a:solidFill>
                  <a:prstClr val="black"/>
                </a:solidFill>
                <a:latin typeface="Bookman Old Style" pitchFamily="18" charset="0"/>
              </a:rPr>
              <a:t> 360</a:t>
            </a:r>
          </a:p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x+5</a:t>
            </a:r>
          </a:p>
        </p:txBody>
      </p:sp>
    </p:spTree>
    <p:extLst>
      <p:ext uri="{BB962C8B-B14F-4D97-AF65-F5344CB8AC3E}">
        <p14:creationId xmlns:p14="http://schemas.microsoft.com/office/powerpoint/2010/main" val="71748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000"/>
                            </p:stCondLst>
                            <p:childTnLst>
                              <p:par>
                                <p:cTn id="3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9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500"/>
                            </p:stCondLst>
                            <p:childTnLst>
                              <p:par>
                                <p:cTn id="4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00"/>
                            </p:stCondLst>
                            <p:childTnLst>
                              <p:par>
                                <p:cTn id="4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00"/>
                            </p:stCondLst>
                            <p:childTnLst>
                              <p:par>
                                <p:cTn id="4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00"/>
                            </p:stCondLst>
                            <p:childTnLst>
                              <p:par>
                                <p:cTn id="5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 tmFilter="0, 0; .2, .5; .8, .5; 1, 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9" dur="250" autoRev="1" fill="hold"/>
                                        <p:tgtEl>
                                          <p:spTgt spid="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500"/>
                            </p:stCondLst>
                            <p:childTnLst>
                              <p:par>
                                <p:cTn id="5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7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0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8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500"/>
                            </p:stCondLst>
                            <p:childTnLst>
                              <p:par>
                                <p:cTn id="5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hold">
                            <p:stCondLst>
                              <p:cond delay="500"/>
                            </p:stCondLst>
                            <p:childTnLst>
                              <p:par>
                                <p:cTn id="7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5" dur="500" tmFilter="0, 0; .2, .5; .8, .5; 1, 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6" dur="250" autoRev="1" fill="hold"/>
                                        <p:tgtEl>
                                          <p:spTgt spid="1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500"/>
                            </p:stCondLst>
                            <p:childTnLst>
                              <p:par>
                                <p:cTn id="7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1" dur="500" tmFilter="0, 0; .2, .5; .8, .5; 1, 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2" dur="250" autoRev="1" fill="hold"/>
                                        <p:tgtEl>
                                          <p:spTgt spid="1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500"/>
                            </p:stCondLst>
                            <p:childTnLst>
                              <p:par>
                                <p:cTn id="7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6" fill="hold">
                            <p:stCondLst>
                              <p:cond delay="500"/>
                            </p:stCondLst>
                            <p:childTnLst>
                              <p:par>
                                <p:cTn id="7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500"/>
                            </p:stCondLst>
                            <p:childTnLst>
                              <p:par>
                                <p:cTn id="8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0" fill="hold">
                      <p:stCondLst>
                        <p:cond delay="indefinite"/>
                      </p:stCondLst>
                      <p:childTnLst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500"/>
                            </p:stCondLst>
                            <p:childTnLst>
                              <p:par>
                                <p:cTn id="8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2" fill="hold">
                      <p:stCondLst>
                        <p:cond delay="indefinite"/>
                      </p:stCondLst>
                      <p:childTnLst>
                        <p:par>
                          <p:cTn id="883" fill="hold">
                            <p:stCondLst>
                              <p:cond delay="0"/>
                            </p:stCondLst>
                            <p:childTnLst>
                              <p:par>
                                <p:cTn id="8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2" fill="hold">
                      <p:stCondLst>
                        <p:cond delay="indefinite"/>
                      </p:stCondLst>
                      <p:childTnLst>
                        <p:par>
                          <p:cTn id="893" fill="hold">
                            <p:stCondLst>
                              <p:cond delay="0"/>
                            </p:stCondLst>
                            <p:childTnLst>
                              <p:par>
                                <p:cTn id="8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58" grpId="0" animBg="1"/>
      <p:bldP spid="158" grpId="1" animBg="1"/>
      <p:bldP spid="158" grpId="2" animBg="1"/>
      <p:bldP spid="158" grpId="3" animBg="1"/>
      <p:bldP spid="62" grpId="0"/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  <p:bldP spid="14" grpId="0"/>
      <p:bldP spid="16" grpId="0"/>
      <p:bldP spid="17" grpId="0"/>
      <p:bldP spid="18" grpId="0"/>
      <p:bldP spid="20" grpId="0"/>
      <p:bldP spid="21" grpId="0"/>
      <p:bldP spid="22" grpId="0"/>
      <p:bldP spid="24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1" grpId="0"/>
      <p:bldP spid="47" grpId="0"/>
      <p:bldP spid="59" grpId="0"/>
      <p:bldP spid="60" grpId="0"/>
      <p:bldP spid="61" grpId="0"/>
      <p:bldP spid="52" grpId="0"/>
      <p:bldP spid="72" grpId="0" animBg="1"/>
      <p:bldP spid="72" grpId="1" animBg="1"/>
      <p:bldP spid="72" grpId="2" animBg="1"/>
      <p:bldP spid="73" grpId="0" animBg="1"/>
      <p:bldP spid="73" grpId="1" animBg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2" grpId="1"/>
      <p:bldP spid="124" grpId="0"/>
      <p:bldP spid="124" grpId="1"/>
      <p:bldP spid="126" grpId="0"/>
      <p:bldP spid="126" grpId="1"/>
      <p:bldP spid="127" grpId="0"/>
      <p:bldP spid="127" grpId="1"/>
      <p:bldP spid="129" grpId="0"/>
      <p:bldP spid="129" grpId="1"/>
      <p:bldP spid="130" grpId="0"/>
      <p:bldP spid="130" grpId="1"/>
      <p:bldP spid="132" grpId="0"/>
      <p:bldP spid="132" grpId="1"/>
      <p:bldP spid="133" grpId="0"/>
      <p:bldP spid="133" grpId="1"/>
      <p:bldP spid="135" grpId="0"/>
      <p:bldP spid="135" grpId="1"/>
      <p:bldP spid="136" grpId="0"/>
      <p:bldP spid="136" grpId="1"/>
      <p:bldP spid="138" grpId="0"/>
      <p:bldP spid="138" grpId="1"/>
      <p:bldP spid="139" grpId="0" animBg="1"/>
      <p:bldP spid="139" grpId="1" animBg="1"/>
      <p:bldP spid="139" grpId="2" animBg="1"/>
      <p:bldP spid="140" grpId="0" animBg="1"/>
      <p:bldP spid="140" grpId="1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53" grpId="0" animBg="1"/>
      <p:bldP spid="153" grpId="1" animBg="1"/>
      <p:bldP spid="186" grpId="0"/>
      <p:bldP spid="186" grpId="1"/>
      <p:bldP spid="187" grpId="0"/>
      <p:bldP spid="187" grpId="1"/>
      <p:bldP spid="188" grpId="0" animBg="1"/>
      <p:bldP spid="188" grpId="1" animBg="1"/>
      <p:bldP spid="188" grpId="2" animBg="1"/>
      <p:bldP spid="189" grpId="0" animBg="1"/>
      <p:bldP spid="189" grpId="1" animBg="1"/>
      <p:bldP spid="189" grpId="2" animBg="1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 animBg="1"/>
      <p:bldP spid="200" grpId="1" animBg="1"/>
      <p:bldP spid="143" grpId="0"/>
      <p:bldP spid="144" grpId="0"/>
      <p:bldP spid="145" grpId="0"/>
      <p:bldP spid="146" grpId="0"/>
      <p:bldP spid="149" grpId="0" animBg="1"/>
      <p:bldP spid="149" grpId="1" animBg="1"/>
      <p:bldP spid="157" grpId="0"/>
      <p:bldP spid="159" grpId="0"/>
      <p:bldP spid="160" grpId="0"/>
      <p:bldP spid="163" grpId="0"/>
      <p:bldP spid="164" grpId="0"/>
      <p:bldP spid="9" grpId="0" animBg="1"/>
      <p:bldP spid="180" grpId="0" animBg="1"/>
      <p:bldP spid="266" grpId="0"/>
      <p:bldP spid="267" grpId="0"/>
      <p:bldP spid="268" grpId="0"/>
      <p:bldP spid="269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279" grpId="0"/>
      <p:bldP spid="281" grpId="0"/>
      <p:bldP spid="285" grpId="0"/>
      <p:bldP spid="291" grpId="0" animBg="1"/>
      <p:bldP spid="292" grpId="0"/>
      <p:bldP spid="293" grpId="0"/>
      <p:bldP spid="295" grpId="0"/>
      <p:bldP spid="297" grpId="0"/>
      <p:bldP spid="298" grpId="0"/>
      <p:bldP spid="29" grpId="0" animBg="1"/>
      <p:bldP spid="29" grpId="1" animBg="1"/>
      <p:bldP spid="29" grpId="2" animBg="1"/>
      <p:bldP spid="294" grpId="0"/>
      <p:bldP spid="299" grpId="0" animBg="1"/>
      <p:bldP spid="299" grpId="1" animBg="1"/>
      <p:bldP spid="299" grpId="2" animBg="1"/>
      <p:bldP spid="278" grpId="0"/>
      <p:bldP spid="300" grpId="0" animBg="1"/>
      <p:bldP spid="300" grpId="1" animBg="1"/>
      <p:bldP spid="300" grpId="2" animBg="1"/>
      <p:bldP spid="301" grpId="0" animBg="1"/>
      <p:bldP spid="301" grpId="1" animBg="1"/>
      <p:bldP spid="301" grpId="2" animBg="1"/>
      <p:bldP spid="296" grpId="0"/>
      <p:bldP spid="2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60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0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QUADRATIC EQUATIONS</a:t>
            </a: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57190"/>
            <a:ext cx="770262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SDT sum based on Train</a:t>
            </a:r>
          </a:p>
        </p:txBody>
      </p:sp>
    </p:spTree>
    <p:extLst>
      <p:ext uri="{BB962C8B-B14F-4D97-AF65-F5344CB8AC3E}">
        <p14:creationId xmlns:p14="http://schemas.microsoft.com/office/powerpoint/2010/main" val="24198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1215212" y="872832"/>
            <a:ext cx="6713220" cy="222968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791201" y="498962"/>
            <a:ext cx="2527232" cy="232070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006394" y="692063"/>
            <a:ext cx="1148190" cy="232070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60119" y="508064"/>
            <a:ext cx="5999533" cy="222968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351821" y="1051214"/>
            <a:ext cx="2608064" cy="245265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19200" y="878850"/>
            <a:ext cx="6713220" cy="222968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IN" kern="0">
              <a:solidFill>
                <a:sysClr val="window" lastClr="FFFFFF"/>
              </a:solidFill>
              <a:latin typeface="Arial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52236"/>
              </p:ext>
            </p:extLst>
          </p:nvPr>
        </p:nvGraphicFramePr>
        <p:xfrm>
          <a:off x="689863" y="3232132"/>
          <a:ext cx="4680858" cy="1587518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528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2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3733800" y="3298722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Express train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038600" y="4307853"/>
                <a:ext cx="1295400" cy="492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𝟏𝟑𝟐</m:t>
                        </m:r>
                      </m:num>
                      <m:den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𝐱</m:t>
                        </m:r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+</m:t>
                        </m:r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en-US" sz="1050" b="1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Bookman Old Style" pitchFamily="18" charset="0"/>
                  </a:rPr>
                  <a:t>hrs</a:t>
                </a:r>
                <a:endParaRPr lang="en-US" sz="105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307853"/>
                <a:ext cx="1295400" cy="492507"/>
              </a:xfrm>
              <a:prstGeom prst="rect">
                <a:avLst/>
              </a:prstGeom>
              <a:blipFill rotWithShape="1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3282043" y="1448598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(x + 11) km/</a:t>
            </a:r>
            <a:r>
              <a:rPr lang="en-US" sz="1200" b="1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hr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415643" y="3109667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132 Km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485775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Q .    An express train takes 1 hour less than a passenger train to travel 132 km between Mysore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        and Bangalore (without taking into consideration the time they stop at intermediate stations).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         If the average speed of express train is 11km/h more than that of the passenger train, find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         the average speed of the two trains.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595" y="123881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Sol 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10200" y="3109861"/>
            <a:ext cx="1013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cs typeface="Times New Roman" pitchFamily="18" charset="0"/>
              </a:rPr>
              <a:t>132 Km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04749" y="2347055"/>
            <a:ext cx="99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132 Km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95351" y="1448623"/>
            <a:ext cx="266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   Speed of Express train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79712" y="365192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Speed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47900" y="3298722"/>
            <a:ext cx="176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Passenger train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79712" y="405119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Distance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85800" y="4307853"/>
                <a:ext cx="2057400" cy="527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Time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𝐃𝐢𝐬𝐭𝐚𝐧𝐜𝐞</m:t>
                        </m:r>
                      </m:num>
                      <m:den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𝐬𝐩𝐞𝐞𝐝</m:t>
                        </m:r>
                      </m:den>
                    </m:f>
                  </m:oMath>
                </a14:m>
                <a:endParaRPr lang="en-US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307853"/>
                <a:ext cx="2057400" cy="527324"/>
              </a:xfrm>
              <a:prstGeom prst="rect">
                <a:avLst/>
              </a:prstGeom>
              <a:blipFill rotWithShape="1">
                <a:blip r:embed="rId4"/>
                <a:stretch>
                  <a:fillRect l="-297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4495799" y="1238773"/>
            <a:ext cx="114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ym typeface="Symbol"/>
              </a:rPr>
              <a:t>x km/</a:t>
            </a:r>
            <a:r>
              <a:rPr lang="en-US" dirty="0" err="1">
                <a:sym typeface="Symbol"/>
              </a:rPr>
              <a:t>hr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000499" y="2345266"/>
            <a:ext cx="114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132 Km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2743201" y="4307853"/>
                <a:ext cx="878983" cy="491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𝟏𝟑𝟐</m:t>
                        </m:r>
                      </m:num>
                      <m:den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sz="1050" b="1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Bookman Old Style" pitchFamily="18" charset="0"/>
                  </a:rPr>
                  <a:t>hrs</a:t>
                </a:r>
                <a:endParaRPr lang="en-US" sz="105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4307853"/>
                <a:ext cx="878983" cy="4910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5334000" y="1260229"/>
            <a:ext cx="2673858" cy="669541"/>
            <a:chOff x="1534182" y="3498644"/>
            <a:chExt cx="3066045" cy="448593"/>
          </a:xfrm>
        </p:grpSpPr>
        <p:sp>
          <p:nvSpPr>
            <p:cNvPr id="36" name="Rounded Rectangle 35"/>
            <p:cNvSpPr/>
            <p:nvPr/>
          </p:nvSpPr>
          <p:spPr>
            <a:xfrm>
              <a:off x="1653988" y="3498644"/>
              <a:ext cx="2850167" cy="44859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34182" y="3557649"/>
              <a:ext cx="3066045" cy="35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What we have to find in this sum ?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308236" y="1141427"/>
            <a:ext cx="2673858" cy="736495"/>
            <a:chOff x="1508608" y="3476214"/>
            <a:chExt cx="3066045" cy="493452"/>
          </a:xfrm>
        </p:grpSpPr>
        <p:sp>
          <p:nvSpPr>
            <p:cNvPr id="39" name="Rounded Rectangle 38"/>
            <p:cNvSpPr/>
            <p:nvPr/>
          </p:nvSpPr>
          <p:spPr>
            <a:xfrm>
              <a:off x="1653988" y="3476214"/>
              <a:ext cx="2850167" cy="49345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08608" y="3557649"/>
              <a:ext cx="3066045" cy="35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Do we know the speed of two trains ?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12180" y="2033183"/>
            <a:ext cx="774524" cy="369282"/>
            <a:chOff x="2529138" y="3516441"/>
            <a:chExt cx="888125" cy="247419"/>
          </a:xfrm>
        </p:grpSpPr>
        <p:sp>
          <p:nvSpPr>
            <p:cNvPr id="42" name="Rounded Rectangle 41"/>
            <p:cNvSpPr/>
            <p:nvPr/>
          </p:nvSpPr>
          <p:spPr>
            <a:xfrm>
              <a:off x="2557226" y="3516441"/>
              <a:ext cx="830845" cy="24741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29138" y="3536921"/>
              <a:ext cx="888125" cy="206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No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53648" y="3345634"/>
            <a:ext cx="2054210" cy="810146"/>
            <a:chOff x="1901317" y="3451541"/>
            <a:chExt cx="2355511" cy="542798"/>
          </a:xfrm>
        </p:grpSpPr>
        <p:sp>
          <p:nvSpPr>
            <p:cNvPr id="46" name="Rounded Rectangle 45"/>
            <p:cNvSpPr/>
            <p:nvPr/>
          </p:nvSpPr>
          <p:spPr>
            <a:xfrm>
              <a:off x="1901317" y="3451541"/>
              <a:ext cx="2355511" cy="54279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94555" y="3557649"/>
              <a:ext cx="2094151" cy="350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Let us tabulate the data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08236" y="1132961"/>
            <a:ext cx="2699622" cy="862032"/>
            <a:chOff x="1994555" y="3505812"/>
            <a:chExt cx="3095587" cy="577561"/>
          </a:xfrm>
        </p:grpSpPr>
        <p:sp>
          <p:nvSpPr>
            <p:cNvPr id="49" name="Rounded Rectangle 48"/>
            <p:cNvSpPr/>
            <p:nvPr/>
          </p:nvSpPr>
          <p:spPr>
            <a:xfrm>
              <a:off x="2073677" y="3505812"/>
              <a:ext cx="3016465" cy="57756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4555" y="3557649"/>
              <a:ext cx="3064062" cy="49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In a comparative statement whatever comes later is taken as x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626099" y="1386739"/>
            <a:ext cx="2231093" cy="431017"/>
            <a:chOff x="1994555" y="3505812"/>
            <a:chExt cx="3095587" cy="288781"/>
          </a:xfrm>
        </p:grpSpPr>
        <p:sp>
          <p:nvSpPr>
            <p:cNvPr id="52" name="Rounded Rectangle 51"/>
            <p:cNvSpPr/>
            <p:nvPr/>
          </p:nvSpPr>
          <p:spPr>
            <a:xfrm>
              <a:off x="2073677" y="3505812"/>
              <a:ext cx="3016465" cy="28878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94555" y="3557649"/>
              <a:ext cx="3064061" cy="20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It is given that…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1232" y="1205108"/>
            <a:ext cx="1140368" cy="1205613"/>
            <a:chOff x="231232" y="1205108"/>
            <a:chExt cx="1140368" cy="120561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44" t="31759" r="24073" b="17712"/>
            <a:stretch/>
          </p:blipFill>
          <p:spPr>
            <a:xfrm>
              <a:off x="381000" y="1296479"/>
              <a:ext cx="990600" cy="1114242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31232" y="1205108"/>
              <a:ext cx="761747" cy="710867"/>
              <a:chOff x="231232" y="1205108"/>
              <a:chExt cx="761747" cy="710867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383" y="1205108"/>
                <a:ext cx="710867" cy="710867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31232" y="1334320"/>
                <a:ext cx="7617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FF00"/>
                    </a:solidFill>
                    <a:latin typeface="Bookman Old Style" pitchFamily="18" charset="0"/>
                  </a:rPr>
                  <a:t>Mysore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7467600" y="1197111"/>
            <a:ext cx="1201880" cy="1212711"/>
            <a:chOff x="7854954" y="1197111"/>
            <a:chExt cx="1201880" cy="121271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44" t="31759" r="24073" b="17712"/>
            <a:stretch/>
          </p:blipFill>
          <p:spPr>
            <a:xfrm>
              <a:off x="8066234" y="1295580"/>
              <a:ext cx="990600" cy="1114242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>
              <a:off x="7854954" y="1197111"/>
              <a:ext cx="893193" cy="710867"/>
              <a:chOff x="222722" y="1205108"/>
              <a:chExt cx="893193" cy="710867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383" y="1205108"/>
                <a:ext cx="825635" cy="710867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222722" y="1346994"/>
                <a:ext cx="8931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rgbClr val="FFFF00"/>
                    </a:solidFill>
                    <a:latin typeface="Bookman Old Style" pitchFamily="18" charset="0"/>
                  </a:rPr>
                  <a:t>Bangalore</a:t>
                </a:r>
              </a:p>
            </p:txBody>
          </p:sp>
        </p:grpSp>
      </p:grp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338262" y="1615214"/>
            <a:ext cx="16335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x Km/</a:t>
            </a:r>
            <a:r>
              <a:rPr lang="en-US" sz="1400" b="1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91" name="Picture 3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3"/>
          <a:stretch/>
        </p:blipFill>
        <p:spPr bwMode="auto">
          <a:xfrm>
            <a:off x="381000" y="1994992"/>
            <a:ext cx="8288480" cy="56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DF6"/>
              </a:clrFrom>
              <a:clrTo>
                <a:srgbClr val="FFFD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" t="3466" r="8922" b="81571"/>
          <a:stretch/>
        </p:blipFill>
        <p:spPr>
          <a:xfrm flipH="1">
            <a:off x="664343" y="1892300"/>
            <a:ext cx="1850257" cy="45296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343025" y="1238818"/>
            <a:ext cx="475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Let the speed of the passenger train be x km/</a:t>
            </a:r>
            <a:r>
              <a:rPr lang="en-US" sz="1200" b="1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62965" y="1988378"/>
            <a:ext cx="1140368" cy="1205613"/>
            <a:chOff x="231232" y="1205108"/>
            <a:chExt cx="1140368" cy="1205613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44" t="31759" r="24073" b="17712"/>
            <a:stretch/>
          </p:blipFill>
          <p:spPr>
            <a:xfrm>
              <a:off x="381000" y="1296479"/>
              <a:ext cx="990600" cy="1114242"/>
            </a:xfrm>
            <a:prstGeom prst="rect">
              <a:avLst/>
            </a:prstGeom>
          </p:spPr>
        </p:pic>
        <p:grpSp>
          <p:nvGrpSpPr>
            <p:cNvPr id="68" name="Group 67"/>
            <p:cNvGrpSpPr/>
            <p:nvPr/>
          </p:nvGrpSpPr>
          <p:grpSpPr>
            <a:xfrm>
              <a:off x="231232" y="1205108"/>
              <a:ext cx="761747" cy="710867"/>
              <a:chOff x="231232" y="1205108"/>
              <a:chExt cx="761747" cy="710867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383" y="1205108"/>
                <a:ext cx="710867" cy="710867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231232" y="1334320"/>
                <a:ext cx="7617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FF00"/>
                    </a:solidFill>
                    <a:latin typeface="Bookman Old Style" pitchFamily="18" charset="0"/>
                  </a:rPr>
                  <a:t>Mysore</a:t>
                </a: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7499333" y="1980381"/>
            <a:ext cx="1201880" cy="1212711"/>
            <a:chOff x="7854954" y="1197111"/>
            <a:chExt cx="1201880" cy="1212711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44" t="31759" r="24073" b="17712"/>
            <a:stretch/>
          </p:blipFill>
          <p:spPr>
            <a:xfrm>
              <a:off x="8066234" y="1295580"/>
              <a:ext cx="990600" cy="1114242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7854954" y="1197111"/>
              <a:ext cx="893193" cy="710867"/>
              <a:chOff x="222722" y="1205108"/>
              <a:chExt cx="893193" cy="710867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383" y="1205108"/>
                <a:ext cx="825635" cy="710867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222722" y="1346994"/>
                <a:ext cx="8931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rgbClr val="FFFF00"/>
                    </a:solidFill>
                    <a:latin typeface="Bookman Old Style" pitchFamily="18" charset="0"/>
                  </a:rPr>
                  <a:t>Bangalore</a:t>
                </a:r>
              </a:p>
            </p:txBody>
          </p:sp>
        </p:grpSp>
      </p:grpSp>
      <p:pic>
        <p:nvPicPr>
          <p:cNvPr id="92" name="Picture 3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5"/>
          <a:stretch/>
        </p:blipFill>
        <p:spPr bwMode="auto">
          <a:xfrm>
            <a:off x="381001" y="2762250"/>
            <a:ext cx="8320212" cy="55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048" y="2685314"/>
            <a:ext cx="1609352" cy="45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990599" y="2405582"/>
            <a:ext cx="18239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(x+11) Km/</a:t>
            </a:r>
            <a:r>
              <a:rPr lang="en-US" sz="1400" b="1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3281" y="1455451"/>
            <a:ext cx="1499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(x + 11) km/</a:t>
            </a:r>
            <a:r>
              <a:rPr lang="en-US" sz="1200" b="1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hr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966514" y="1948995"/>
            <a:ext cx="2355646" cy="1160866"/>
          </a:xfrm>
          <a:prstGeom prst="roundRect">
            <a:avLst/>
          </a:prstGeom>
          <a:solidFill>
            <a:srgbClr val="66FF99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031305" y="1761832"/>
            <a:ext cx="229277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  <a:p>
            <a:pPr algn="ctr" eaLnBrk="1" hangingPunct="1"/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Time taken by the passenger train  = 10 </a:t>
            </a:r>
            <a:r>
              <a:rPr lang="en-US" sz="1400" b="1" dirty="0" err="1">
                <a:solidFill>
                  <a:prstClr val="black"/>
                </a:solidFill>
                <a:latin typeface="Garamond" pitchFamily="18" charset="0"/>
              </a:rPr>
              <a:t>Hrs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84328" y="2180931"/>
            <a:ext cx="25044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  <a:p>
            <a:pPr algn="ctr" eaLnBrk="1" hangingPunct="1"/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Time taken by the express train  = 10 – 1 = 9 </a:t>
            </a:r>
            <a:r>
              <a:rPr lang="en-US" sz="1400" b="1" dirty="0" err="1">
                <a:solidFill>
                  <a:prstClr val="black"/>
                </a:solidFill>
                <a:latin typeface="Garamond" pitchFamily="18" charset="0"/>
              </a:rPr>
              <a:t>Hrs</a:t>
            </a:r>
            <a:endParaRPr lang="en-US" sz="1400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2372853" y="2801308"/>
            <a:ext cx="1545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10 – 9 = 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809334" y="3109861"/>
            <a:ext cx="3816766" cy="665278"/>
          </a:xfrm>
          <a:prstGeom prst="roundRect">
            <a:avLst/>
          </a:prstGeom>
          <a:solidFill>
            <a:srgbClr val="66FF99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635512" y="3173777"/>
            <a:ext cx="20369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Time taken by the passenger train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10528" y="3173777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–  Time taken by the express train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25832" y="3221402"/>
            <a:ext cx="465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=  1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2857500" y="-1238250"/>
            <a:ext cx="3429000" cy="800100"/>
            <a:chOff x="5562600" y="4248150"/>
            <a:chExt cx="3429000" cy="800100"/>
          </a:xfrm>
          <a:solidFill>
            <a:srgbClr val="FF0066"/>
          </a:solidFill>
        </p:grpSpPr>
        <p:sp>
          <p:nvSpPr>
            <p:cNvPr id="82" name="Rectangle 81"/>
            <p:cNvSpPr/>
            <p:nvPr/>
          </p:nvSpPr>
          <p:spPr>
            <a:xfrm>
              <a:off x="5562600" y="4248150"/>
              <a:ext cx="3429000" cy="800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" name="TextBox 43"/>
            <p:cNvSpPr txBox="1"/>
            <p:nvPr/>
          </p:nvSpPr>
          <p:spPr>
            <a:xfrm>
              <a:off x="5715000" y="4248150"/>
              <a:ext cx="300945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/>
                <a:t>EX 4.3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70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60494E-6 L 0.64289 0.00339 " pathEditMode="relative" rAng="0" ptsTypes="AA">
                                      <p:cBhvr>
                                        <p:cTn id="13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35" y="154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2.83951E-6 L 0.61441 -0.00803 " pathEditMode="relative" rAng="0" ptsTypes="AA">
                                      <p:cBhvr>
                                        <p:cTn id="132" dur="3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95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6.17284E-7 L 0.66302 0.00247 " pathEditMode="relative" rAng="0" ptsTypes="AA">
                                      <p:cBhvr>
                                        <p:cTn id="177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42" y="123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97531E-6 L 0.6191 -0.00617 " pathEditMode="relative" rAng="0" ptsTypes="AA">
                                      <p:cBhvr>
                                        <p:cTn id="179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55" y="-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21806 0.46667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3" y="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95062E-6 L -0.15833 0.32345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16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97531E-6 L 0.07171 0.42315 " pathEditMode="relative" rAng="0" ptsTypes="AA">
                                      <p:cBhvr>
                                        <p:cTn id="23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" y="21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48148E-6 L -0.18056 0.16852 " pathEditMode="relative" rAng="0" ptsTypes="AA">
                                      <p:cBhvr>
                                        <p:cTn id="24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8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4" grpId="2" animBg="1"/>
      <p:bldP spid="63" grpId="0" animBg="1"/>
      <p:bldP spid="63" grpId="1" animBg="1"/>
      <p:bldP spid="63" grpId="2" animBg="1"/>
      <p:bldP spid="65" grpId="0" animBg="1"/>
      <p:bldP spid="65" grpId="1" animBg="1"/>
      <p:bldP spid="65" grpId="2" animBg="1"/>
      <p:bldP spid="44" grpId="0" animBg="1"/>
      <p:bldP spid="44" grpId="1" animBg="1"/>
      <p:bldP spid="34" grpId="0" animBg="1"/>
      <p:bldP spid="34" grpId="1" animBg="1"/>
      <p:bldP spid="34" grpId="2" animBg="1"/>
      <p:bldP spid="33" grpId="0" animBg="1"/>
      <p:bldP spid="33" grpId="1" animBg="1"/>
      <p:bldP spid="33" grpId="2" animBg="1"/>
      <p:bldP spid="106" grpId="0"/>
      <p:bldP spid="112" grpId="0"/>
      <p:bldP spid="116" grpId="0"/>
      <p:bldP spid="116" grpId="1"/>
      <p:bldP spid="117" grpId="0"/>
      <p:bldP spid="117" grpId="1"/>
      <p:bldP spid="2" grpId="0"/>
      <p:bldP spid="3" grpId="0"/>
      <p:bldP spid="60" grpId="0"/>
      <p:bldP spid="79" grpId="0"/>
      <p:bldP spid="101" grpId="0"/>
      <p:bldP spid="104" grpId="0"/>
      <p:bldP spid="105" grpId="0"/>
      <p:bldP spid="107" grpId="0"/>
      <p:bldP spid="108" grpId="0"/>
      <p:bldP spid="109" grpId="0"/>
      <p:bldP spid="109" grpId="1"/>
      <p:bldP spid="110" grpId="0"/>
      <p:bldP spid="110" grpId="1"/>
      <p:bldP spid="111" grpId="0"/>
      <p:bldP spid="87" grpId="0"/>
      <p:bldP spid="87" grpId="1"/>
      <p:bldP spid="100" grpId="0"/>
      <p:bldP spid="64" grpId="0"/>
      <p:bldP spid="64" grpId="1"/>
      <p:bldP spid="11" grpId="0"/>
      <p:bldP spid="94" grpId="0" animBg="1"/>
      <p:bldP spid="95" grpId="0"/>
      <p:bldP spid="96" grpId="0"/>
      <p:bldP spid="98" grpId="0"/>
      <p:bldP spid="85" grpId="0" animBg="1"/>
      <p:bldP spid="86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eft Bracket 163"/>
          <p:cNvSpPr/>
          <p:nvPr/>
        </p:nvSpPr>
        <p:spPr>
          <a:xfrm flipH="1">
            <a:off x="2062163" y="4070510"/>
            <a:ext cx="73152" cy="352541"/>
          </a:xfrm>
          <a:prstGeom prst="leftBracke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83192"/>
              </p:ext>
            </p:extLst>
          </p:nvPr>
        </p:nvGraphicFramePr>
        <p:xfrm>
          <a:off x="620691" y="1685494"/>
          <a:ext cx="4299858" cy="17373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404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6261" y="2838450"/>
                <a:ext cx="2057400" cy="527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Time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𝐃𝐢𝐬𝐭𝐚𝐧𝐜𝐞</m:t>
                        </m:r>
                      </m:num>
                      <m:den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𝐬𝐩𝐞𝐞𝐝</m:t>
                        </m:r>
                      </m:den>
                    </m:f>
                  </m:oMath>
                </a14:m>
                <a:endParaRPr lang="en-US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61" y="2838450"/>
                <a:ext cx="2057400" cy="527324"/>
              </a:xfrm>
              <a:prstGeom prst="rect">
                <a:avLst/>
              </a:prstGeom>
              <a:blipFill rotWithShape="1">
                <a:blip r:embed="rId3"/>
                <a:stretch>
                  <a:fillRect l="-297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Rounded Rectangle 180"/>
          <p:cNvSpPr/>
          <p:nvPr/>
        </p:nvSpPr>
        <p:spPr>
          <a:xfrm>
            <a:off x="2234305" y="2877943"/>
            <a:ext cx="355685" cy="45642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77350" y="2856564"/>
                <a:ext cx="878983" cy="491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𝟏𝟑𝟐</m:t>
                        </m:r>
                      </m:num>
                      <m:den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sz="1050" b="1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Bookman Old Style" pitchFamily="18" charset="0"/>
                  </a:rPr>
                  <a:t>hrs</a:t>
                </a:r>
                <a:endParaRPr lang="en-US" sz="105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350" y="2856564"/>
                <a:ext cx="878983" cy="4910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Rounded Rectangle 181"/>
          <p:cNvSpPr/>
          <p:nvPr/>
        </p:nvSpPr>
        <p:spPr>
          <a:xfrm>
            <a:off x="3523686" y="2886930"/>
            <a:ext cx="470464" cy="47342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72749" y="2855859"/>
                <a:ext cx="1295400" cy="492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𝟏𝟑𝟐</m:t>
                        </m:r>
                      </m:num>
                      <m:den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𝐱</m:t>
                        </m:r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+</m:t>
                        </m:r>
                        <m:r>
                          <a:rPr lang="en-US" b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en-US" sz="1050" b="1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Bookman Old Style" pitchFamily="18" charset="0"/>
                  </a:rPr>
                  <a:t>hrs</a:t>
                </a:r>
                <a:endParaRPr lang="en-US" sz="105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749" y="2855859"/>
                <a:ext cx="1295400" cy="492507"/>
              </a:xfrm>
              <a:prstGeom prst="rect">
                <a:avLst/>
              </a:prstGeom>
              <a:blipFill rotWithShape="1"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ounded Rectangle 176"/>
          <p:cNvSpPr/>
          <p:nvPr/>
        </p:nvSpPr>
        <p:spPr>
          <a:xfrm>
            <a:off x="971124" y="470930"/>
            <a:ext cx="6006825" cy="25253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74750" y="3646170"/>
                <a:ext cx="420211" cy="398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132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0" y="3646170"/>
                <a:ext cx="420211" cy="39805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1479550" y="3691311"/>
                <a:ext cx="315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−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550" y="3691311"/>
                <a:ext cx="315711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1676400" y="3646170"/>
                <a:ext cx="450188" cy="398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132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+11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Bookman Old Style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646170"/>
                <a:ext cx="450188" cy="39805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/>
          <p:cNvSpPr txBox="1"/>
          <p:nvPr/>
        </p:nvSpPr>
        <p:spPr>
          <a:xfrm>
            <a:off x="2089171" y="3691311"/>
            <a:ext cx="501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71486" y="4463127"/>
                <a:ext cx="1738314" cy="425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4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               </m:t>
                    </m:r>
                    <m:f>
                      <m:f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  <m: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+11 −</m:t>
                        </m:r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</m:num>
                      <m:den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  <m: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  <m: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+11)</m:t>
                        </m:r>
                      </m:den>
                    </m:f>
                  </m:oMath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6" y="4463127"/>
                <a:ext cx="1738314" cy="425437"/>
              </a:xfrm>
              <a:prstGeom prst="rect">
                <a:avLst/>
              </a:prstGeom>
              <a:blipFill rotWithShape="1">
                <a:blip r:embed="rId9"/>
                <a:stretch>
                  <a:fillRect l="-699"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TextBox 167"/>
          <p:cNvSpPr txBox="1"/>
          <p:nvPr/>
        </p:nvSpPr>
        <p:spPr>
          <a:xfrm>
            <a:off x="506637" y="4483491"/>
            <a:ext cx="4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1289814" y="4469351"/>
                <a:ext cx="6621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+11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814" y="4469351"/>
                <a:ext cx="662111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1283462" y="4621055"/>
                <a:ext cx="8453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+11)</m:t>
                      </m:r>
                    </m:oMath>
                  </m:oMathPara>
                </a14:m>
                <a:endParaRPr lang="en-US" sz="1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462" y="4621055"/>
                <a:ext cx="845375" cy="246221"/>
              </a:xfrm>
              <a:prstGeom prst="rect">
                <a:avLst/>
              </a:prstGeom>
              <a:blipFill rotWithShape="1">
                <a:blip r:embed="rId11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/>
          <p:cNvCxnSpPr/>
          <p:nvPr/>
        </p:nvCxnSpPr>
        <p:spPr>
          <a:xfrm flipH="1">
            <a:off x="1416050" y="4543425"/>
            <a:ext cx="96646" cy="11331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1933572" y="4550569"/>
            <a:ext cx="96646" cy="11331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746139" y="4469607"/>
                <a:ext cx="3088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  <a:latin typeface="Bookman Old Style" pitchFamily="18" charset="0"/>
                </a:endParaRPr>
              </a:p>
              <a:p>
                <a:endParaRPr lang="en-US" sz="1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139" y="4469607"/>
                <a:ext cx="308880" cy="400110"/>
              </a:xfrm>
              <a:prstGeom prst="rect">
                <a:avLst/>
              </a:prstGeom>
              <a:blipFill rotWithShape="1">
                <a:blip r:embed="rId12"/>
                <a:stretch>
                  <a:fillRect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083413" y="4495854"/>
            <a:ext cx="507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1371600" y="4469767"/>
                <a:ext cx="1435100" cy="407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4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               </m:t>
                    </m:r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</m:t>
                    </m:r>
                    <m:f>
                      <m:f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  <m: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  </m:t>
                        </m:r>
                      </m:num>
                      <m:den>
                        <m:r>
                          <a:rPr lang="en-US" sz="1400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1)  </m:t>
                        </m:r>
                      </m:den>
                    </m:f>
                  </m:oMath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469767"/>
                <a:ext cx="1435100" cy="407035"/>
              </a:xfrm>
              <a:prstGeom prst="rect">
                <a:avLst/>
              </a:prstGeom>
              <a:blipFill rotWithShape="1">
                <a:blip r:embed="rId13"/>
                <a:stretch>
                  <a:fillRect l="-851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2309064" y="4627695"/>
                <a:ext cx="3943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132</m:t>
                      </m:r>
                    </m:oMath>
                  </m:oMathPara>
                </a14:m>
                <a:endParaRPr lang="en-US" sz="1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064" y="4627695"/>
                <a:ext cx="394375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2345923" y="4436906"/>
                <a:ext cx="2448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1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923" y="4436906"/>
                <a:ext cx="244877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00948" y="4095750"/>
            <a:ext cx="1018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  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132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2800" y="4100615"/>
            <a:ext cx="509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1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1249103" y="4047490"/>
                <a:ext cx="445532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</m:den>
                    </m:f>
                  </m:oMath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103" y="4047490"/>
                <a:ext cx="445532" cy="39651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1454150" y="4034790"/>
                <a:ext cx="914400" cy="413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10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x</m:t>
                          </m:r>
                          <m:r>
                            <a:rPr lang="en-US" sz="110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+11</m:t>
                          </m:r>
                        </m:den>
                      </m:f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150" y="4034790"/>
                <a:ext cx="914400" cy="41312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1441945" y="4081780"/>
                <a:ext cx="3043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−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45" y="4081780"/>
                <a:ext cx="304305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H="1" flipV="1">
            <a:off x="1471422" y="4159065"/>
            <a:ext cx="232346" cy="199561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V="1">
            <a:off x="1519238" y="4158614"/>
            <a:ext cx="232346" cy="199561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5918054" y="1700540"/>
                <a:ext cx="11360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  <m:r>
                      <a:rPr lang="en-US" sz="1100" baseline="300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2</m:t>
                    </m:r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+11</m:t>
                    </m:r>
                    <m:r>
                      <m:rPr>
                        <m:sty m:val="p"/>
                      </m:rP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054" y="1700540"/>
                <a:ext cx="1136095" cy="261610"/>
              </a:xfrm>
              <a:prstGeom prst="rect">
                <a:avLst/>
              </a:prstGeom>
              <a:blipFill rotWithShape="1">
                <a:blip r:embed="rId19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5245100" y="1211420"/>
                <a:ext cx="1330351" cy="407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4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               </m:t>
                    </m:r>
                    <m:f>
                      <m:f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  <m: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  </m:t>
                        </m:r>
                      </m:num>
                      <m:den>
                        <m:r>
                          <a:rPr lang="en-US" sz="1400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1)  </m:t>
                        </m:r>
                      </m:den>
                    </m:f>
                  </m:oMath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00" y="1211420"/>
                <a:ext cx="1330351" cy="407035"/>
              </a:xfrm>
              <a:prstGeom prst="rect">
                <a:avLst/>
              </a:prstGeom>
              <a:blipFill rotWithShape="1">
                <a:blip r:embed="rId20"/>
                <a:stretch>
                  <a:fillRect l="-913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ounded Rectangle 142"/>
          <p:cNvSpPr/>
          <p:nvPr/>
        </p:nvSpPr>
        <p:spPr>
          <a:xfrm>
            <a:off x="3727276" y="3737708"/>
            <a:ext cx="1209678" cy="338868"/>
          </a:xfrm>
          <a:prstGeom prst="roundRect">
            <a:avLst/>
          </a:prstGeom>
          <a:gradFill>
            <a:gsLst>
              <a:gs pos="0">
                <a:srgbClr val="008000">
                  <a:lumMod val="84000"/>
                  <a:lumOff val="16000"/>
                </a:srgbClr>
              </a:gs>
              <a:gs pos="68000">
                <a:srgbClr val="A3E7A3"/>
              </a:gs>
              <a:gs pos="100000">
                <a:sysClr val="window" lastClr="FFFFFF"/>
              </a:gs>
            </a:gsLst>
            <a:lin ang="5400000" scaled="0"/>
          </a:gra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668697" y="374289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44 - 33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418899" y="374289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596699" y="3742894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11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5627778" y="1959854"/>
            <a:ext cx="165669" cy="187383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211361" y="1964097"/>
            <a:ext cx="118004" cy="172346"/>
          </a:xfrm>
          <a:prstGeom prst="roundRect">
            <a:avLst/>
          </a:prstGeom>
          <a:solidFill>
            <a:srgbClr val="FFBDD3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000" kern="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1949" y="1179121"/>
            <a:ext cx="475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Let the speed of the passenger train be x km/</a:t>
            </a:r>
            <a:r>
              <a:rPr lang="en-US" sz="1200" b="1" dirty="0" err="1">
                <a:solidFill>
                  <a:prstClr val="black"/>
                </a:solidFill>
                <a:latin typeface="Bookman Old Style" pitchFamily="18" charset="0"/>
              </a:rPr>
              <a:t>hr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949" y="1388926"/>
            <a:ext cx="266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   Speed of Express train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5549" y="1388926"/>
            <a:ext cx="266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(x + 11) km/</a:t>
            </a:r>
            <a:r>
              <a:rPr lang="en-US" sz="1200" b="1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hr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261" y="206649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Speed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4449" y="1713295"/>
            <a:ext cx="176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Passenger train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20349" y="1713295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Express train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261" y="246577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Distance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7348" y="2066494"/>
            <a:ext cx="114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 km/</a:t>
            </a:r>
            <a:r>
              <a:rPr lang="en-US" sz="1200" b="1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hr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2749" y="2066494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(x + 11) km/</a:t>
            </a:r>
            <a:r>
              <a:rPr lang="en-US" sz="1200" b="1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hr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7348" y="2465770"/>
            <a:ext cx="114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132 km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2749" y="2465770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132 km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1949" y="3417570"/>
            <a:ext cx="262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According to the given condition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989817" y="1302586"/>
            <a:ext cx="0" cy="3430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918054" y="1504950"/>
                <a:ext cx="11360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  <m:r>
                      <a:rPr lang="en-US" sz="1100" baseline="300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2</m:t>
                    </m:r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+11</m:t>
                    </m:r>
                    <m:r>
                      <m:rPr>
                        <m:sty m:val="p"/>
                      </m:rP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054" y="1504950"/>
                <a:ext cx="1136095" cy="261610"/>
              </a:xfrm>
              <a:prstGeom prst="rect">
                <a:avLst/>
              </a:prstGeom>
              <a:blipFill rotWithShape="1">
                <a:blip r:embed="rId19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996753" y="1919615"/>
                <a:ext cx="1524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</m:t>
                    </m:r>
                    <m:r>
                      <m:rPr>
                        <m:sty m:val="p"/>
                      </m:rP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  <m:r>
                      <a:rPr lang="en-US" sz="1100" baseline="300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2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53" y="1919615"/>
                <a:ext cx="1524000" cy="261610"/>
              </a:xfrm>
              <a:prstGeom prst="rect">
                <a:avLst/>
              </a:prstGeom>
              <a:blipFill rotWithShape="1">
                <a:blip r:embed="rId21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00254" y="1919615"/>
                <a:ext cx="5680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+ 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11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𝑥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254" y="1919615"/>
                <a:ext cx="568047" cy="26161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715886" y="1919615"/>
                <a:ext cx="838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− 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1452 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886" y="1919615"/>
                <a:ext cx="838200" cy="26161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92127" y="1919615"/>
                <a:ext cx="838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=0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127" y="1919615"/>
                <a:ext cx="838200" cy="26161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96749" y="2131472"/>
                <a:ext cx="609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</m:t>
                    </m:r>
                    <m:r>
                      <m:rPr>
                        <m:sty m:val="p"/>
                      </m:rP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  <m:r>
                      <a:rPr lang="en-US" sz="1100" baseline="300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2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49" y="2131472"/>
                <a:ext cx="609600" cy="261610"/>
              </a:xfrm>
              <a:prstGeom prst="rect">
                <a:avLst/>
              </a:prstGeom>
              <a:blipFill rotWithShape="1">
                <a:blip r:embed="rId25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406319" y="2131472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+ 44x 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15897" y="2131472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- 33x 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87364" y="2131472"/>
                <a:ext cx="838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− 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1452 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364" y="2131472"/>
                <a:ext cx="838200" cy="26161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439786" y="2131472"/>
                <a:ext cx="838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=0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786" y="2131472"/>
                <a:ext cx="838200" cy="26161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996748" y="2393082"/>
                <a:ext cx="4654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</m:t>
                    </m:r>
                    <m:r>
                      <m:rPr>
                        <m:sty m:val="p"/>
                      </m:rP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48" y="2393082"/>
                <a:ext cx="465413" cy="261610"/>
              </a:xfrm>
              <a:prstGeom prst="rect">
                <a:avLst/>
              </a:prstGeom>
              <a:blipFill rotWithShape="1">
                <a:blip r:embed="rId26"/>
                <a:stretch>
                  <a:fillRect t="-238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5854001" y="2393082"/>
            <a:ext cx="552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- 33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96965" y="2393082"/>
            <a:ext cx="1066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1100" i="1">
                <a:solidFill>
                  <a:prstClr val="black"/>
                </a:solidFill>
                <a:latin typeface="Cambria Math"/>
              </a:defRPr>
            </a:lvl1pPr>
          </a:lstStyle>
          <a:p>
            <a:r>
              <a:rPr lang="en-US" i="0" dirty="0">
                <a:sym typeface="Symbol"/>
              </a:rPr>
              <a:t>= 0</a:t>
            </a:r>
            <a:endParaRPr lang="en-US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06269" y="2621682"/>
                <a:ext cx="8586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(</m:t>
                    </m:r>
                    <m:r>
                      <m:rPr>
                        <m:sty m:val="p"/>
                      </m:rP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+44)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69" y="2621682"/>
                <a:ext cx="858620" cy="261610"/>
              </a:xfrm>
              <a:prstGeom prst="rect">
                <a:avLst/>
              </a:prstGeom>
              <a:blipFill rotWithShape="1">
                <a:blip r:embed="rId27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6219823" y="2621682"/>
            <a:ext cx="439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1100" i="1">
                <a:solidFill>
                  <a:prstClr val="black"/>
                </a:solidFill>
                <a:latin typeface="Cambria Math"/>
              </a:defRPr>
            </a:lvl1pPr>
          </a:lstStyle>
          <a:p>
            <a:r>
              <a:rPr lang="en-US" i="0" dirty="0">
                <a:sym typeface="Symbol"/>
              </a:rPr>
              <a:t>= 0</a:t>
            </a:r>
            <a:endParaRPr lang="en-US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006268" y="2893472"/>
                <a:ext cx="120968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  </m:t>
                    </m:r>
                    <m:r>
                      <m:rPr>
                        <m:sty m:val="p"/>
                      </m:rPr>
                      <a:rPr lang="en-US" sz="110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  <m:r>
                      <a:rPr lang="en-US" sz="110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+44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=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latin typeface="Bookman Old Style" pitchFamily="18" charset="0"/>
                  </a:rPr>
                  <a:t> 0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68" y="2893472"/>
                <a:ext cx="1209681" cy="261610"/>
              </a:xfrm>
              <a:prstGeom prst="rect">
                <a:avLst/>
              </a:prstGeom>
              <a:blipFill rotWithShape="1">
                <a:blip r:embed="rId28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189663" y="2893472"/>
            <a:ext cx="34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or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424613" y="2893472"/>
                <a:ext cx="9858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  <a:latin typeface="Bookman Old Style" pitchFamily="18" charset="0"/>
                  </a:rPr>
                  <a:t>x – 33 </a:t>
                </a:r>
                <a14:m>
                  <m:oMath xmlns:m="http://schemas.openxmlformats.org/officeDocument/2006/math">
                    <m:r>
                      <a:rPr lang="en-US" sz="110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=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latin typeface="Bookman Old Style" pitchFamily="18" charset="0"/>
                  </a:rPr>
                  <a:t> 0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613" y="2893472"/>
                <a:ext cx="985837" cy="261610"/>
              </a:xfrm>
              <a:prstGeom prst="rect">
                <a:avLst/>
              </a:prstGeom>
              <a:blipFill rotWithShape="1">
                <a:blip r:embed="rId29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006268" y="3198272"/>
                <a:ext cx="13811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            </m:t>
                    </m:r>
                    <m:r>
                      <m:rPr>
                        <m:sty m:val="p"/>
                      </m:rP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x</m:t>
                    </m:r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=− 44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68" y="3198272"/>
                <a:ext cx="1381102" cy="261610"/>
              </a:xfrm>
              <a:prstGeom prst="rect">
                <a:avLst/>
              </a:prstGeom>
              <a:blipFill rotWithShape="1">
                <a:blip r:embed="rId30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6188070" y="3198272"/>
            <a:ext cx="44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or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612711" y="3198272"/>
                <a:ext cx="62075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1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=33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11" y="3198272"/>
                <a:ext cx="620758" cy="261610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006268" y="3426872"/>
            <a:ext cx="2271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The speed cannot be negative 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6268" y="3665622"/>
            <a:ext cx="911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x  - 44  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54001" y="3665622"/>
            <a:ext cx="1123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Hence, x = 33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6268" y="3912870"/>
            <a:ext cx="911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x + 11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54001" y="3912870"/>
            <a:ext cx="842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33 + 11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58866" y="3912870"/>
            <a:ext cx="842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44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25323" y="4221882"/>
            <a:ext cx="3566227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prstClr val="black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050" dirty="0">
                <a:sym typeface="Symbol"/>
              </a:rPr>
              <a:t> The speed of the passenger train is 33 km/</a:t>
            </a:r>
            <a:r>
              <a:rPr lang="en-US" sz="1050" dirty="0" err="1">
                <a:sym typeface="Symbol"/>
              </a:rPr>
              <a:t>hr</a:t>
            </a:r>
            <a:r>
              <a:rPr lang="en-US" sz="1050" dirty="0">
                <a:sym typeface="Symbol"/>
              </a:rPr>
              <a:t> and speed of express train is 44 km/hr.</a:t>
            </a:r>
            <a:endParaRPr lang="en-US" sz="105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328445" y="2383556"/>
            <a:ext cx="537417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062233" y="2383556"/>
            <a:ext cx="650275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438350" y="2621244"/>
            <a:ext cx="444146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309515" y="2621244"/>
            <a:ext cx="444146" cy="0"/>
          </a:xfrm>
          <a:prstGeom prst="line">
            <a:avLst/>
          </a:prstGeom>
          <a:ln w="38100">
            <a:solidFill>
              <a:srgbClr val="FF006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rved Down Arrow 65"/>
          <p:cNvSpPr/>
          <p:nvPr/>
        </p:nvSpPr>
        <p:spPr>
          <a:xfrm flipH="1">
            <a:off x="5194977" y="1679822"/>
            <a:ext cx="1020971" cy="256394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79293" y="2902545"/>
            <a:ext cx="2054210" cy="891162"/>
            <a:chOff x="1811917" y="3303367"/>
            <a:chExt cx="2355511" cy="597078"/>
          </a:xfrm>
        </p:grpSpPr>
        <p:sp>
          <p:nvSpPr>
            <p:cNvPr id="68" name="Rounded Rectangular Callout 67"/>
            <p:cNvSpPr/>
            <p:nvPr/>
          </p:nvSpPr>
          <p:spPr>
            <a:xfrm>
              <a:off x="1811917" y="3303367"/>
              <a:ext cx="2355511" cy="597078"/>
            </a:xfrm>
            <a:prstGeom prst="wedgeRoundRectCallout">
              <a:avLst>
                <a:gd name="adj1" fmla="val 7915"/>
                <a:gd name="adj2" fmla="val -14164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49790" y="3370765"/>
              <a:ext cx="2303565" cy="494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/>
                  <a:sym typeface="Symbol"/>
                </a:rPr>
                <a:t>Let us do the prime factorization of 1452</a:t>
              </a:r>
              <a:endParaRPr lang="en-US" sz="1400" b="1" kern="0" dirty="0">
                <a:solidFill>
                  <a:sysClr val="window" lastClr="FFFFFF"/>
                </a:solidFill>
                <a:latin typeface="Bookman Old Style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959068" y="2523694"/>
            <a:ext cx="1753300" cy="310990"/>
            <a:chOff x="6779419" y="1348740"/>
            <a:chExt cx="1753300" cy="310990"/>
          </a:xfrm>
        </p:grpSpPr>
        <p:sp>
          <p:nvSpPr>
            <p:cNvPr id="98" name="Rectangle 97"/>
            <p:cNvSpPr/>
            <p:nvPr/>
          </p:nvSpPr>
          <p:spPr>
            <a:xfrm>
              <a:off x="6946939" y="1348740"/>
              <a:ext cx="1433576" cy="308610"/>
            </a:xfrm>
            <a:prstGeom prst="rect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mbria Math" panose="02040503050406030204" pitchFamily="18" charset="0"/>
                </a:rPr>
                <a:t>Calculation</a:t>
              </a:r>
            </a:p>
          </p:txBody>
        </p:sp>
        <p:sp>
          <p:nvSpPr>
            <p:cNvPr id="99" name="Freeform 98"/>
            <p:cNvSpPr/>
            <p:nvPr/>
          </p:nvSpPr>
          <p:spPr>
            <a:xfrm>
              <a:off x="6779419" y="1352549"/>
              <a:ext cx="169068" cy="307181"/>
            </a:xfrm>
            <a:custGeom>
              <a:avLst/>
              <a:gdLst>
                <a:gd name="connsiteX0" fmla="*/ 166687 w 169068"/>
                <a:gd name="connsiteY0" fmla="*/ 0 h 309562"/>
                <a:gd name="connsiteX1" fmla="*/ 0 w 169068"/>
                <a:gd name="connsiteY1" fmla="*/ 309562 h 309562"/>
                <a:gd name="connsiteX2" fmla="*/ 169068 w 169068"/>
                <a:gd name="connsiteY2" fmla="*/ 307181 h 309562"/>
                <a:gd name="connsiteX3" fmla="*/ 166687 w 169068"/>
                <a:gd name="connsiteY3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68" h="309562">
                  <a:moveTo>
                    <a:pt x="166687" y="0"/>
                  </a:moveTo>
                  <a:lnTo>
                    <a:pt x="0" y="309562"/>
                  </a:lnTo>
                  <a:lnTo>
                    <a:pt x="169068" y="307181"/>
                  </a:lnTo>
                  <a:cubicBezTo>
                    <a:pt x="168274" y="204787"/>
                    <a:pt x="167481" y="102394"/>
                    <a:pt x="166687" y="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66330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flipH="1">
              <a:off x="8363651" y="1352549"/>
              <a:ext cx="169068" cy="307181"/>
            </a:xfrm>
            <a:custGeom>
              <a:avLst/>
              <a:gdLst>
                <a:gd name="connsiteX0" fmla="*/ 166687 w 169068"/>
                <a:gd name="connsiteY0" fmla="*/ 0 h 309562"/>
                <a:gd name="connsiteX1" fmla="*/ 0 w 169068"/>
                <a:gd name="connsiteY1" fmla="*/ 309562 h 309562"/>
                <a:gd name="connsiteX2" fmla="*/ 169068 w 169068"/>
                <a:gd name="connsiteY2" fmla="*/ 307181 h 309562"/>
                <a:gd name="connsiteX3" fmla="*/ 166687 w 169068"/>
                <a:gd name="connsiteY3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68" h="309562">
                  <a:moveTo>
                    <a:pt x="166687" y="0"/>
                  </a:moveTo>
                  <a:lnTo>
                    <a:pt x="0" y="309562"/>
                  </a:lnTo>
                  <a:lnTo>
                    <a:pt x="169068" y="307181"/>
                  </a:lnTo>
                  <a:cubicBezTo>
                    <a:pt x="168274" y="204787"/>
                    <a:pt x="167481" y="102394"/>
                    <a:pt x="166687" y="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66330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1" name="Picture 10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32" y="2832304"/>
            <a:ext cx="1719888" cy="1960676"/>
          </a:xfrm>
          <a:prstGeom prst="rect">
            <a:avLst/>
          </a:prstGeom>
        </p:spPr>
      </p:pic>
      <p:grpSp>
        <p:nvGrpSpPr>
          <p:cNvPr id="102" name="Group 101"/>
          <p:cNvGrpSpPr/>
          <p:nvPr/>
        </p:nvGrpSpPr>
        <p:grpSpPr>
          <a:xfrm>
            <a:off x="2387070" y="2949786"/>
            <a:ext cx="990606" cy="1783708"/>
            <a:chOff x="5888126" y="1829598"/>
            <a:chExt cx="1600199" cy="1783708"/>
          </a:xfrm>
        </p:grpSpPr>
        <p:cxnSp>
          <p:nvCxnSpPr>
            <p:cNvPr id="103" name="Straight Connector 102"/>
            <p:cNvCxnSpPr/>
            <p:nvPr/>
          </p:nvCxnSpPr>
          <p:spPr>
            <a:xfrm flipV="1">
              <a:off x="6631458" y="1829598"/>
              <a:ext cx="0" cy="17837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888126" y="2102546"/>
              <a:ext cx="1600199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2921826" y="2917935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1452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921826" y="3179877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726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921826" y="3458478"/>
            <a:ext cx="685800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363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431290" y="2917935"/>
            <a:ext cx="4151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431290" y="3179877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2387076" y="3488567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431290" y="3458478"/>
            <a:ext cx="33893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2387076" y="3756135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2921826" y="3771852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386803" y="3771852"/>
            <a:ext cx="412086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2387076" y="4069509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2921826" y="4078003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392489" y="4078003"/>
            <a:ext cx="415941" cy="332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387076" y="4375661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921826" y="4383173"/>
            <a:ext cx="685800" cy="3102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354474" y="4066744"/>
            <a:ext cx="426575" cy="318095"/>
          </a:xfrm>
          <a:prstGeom prst="rect">
            <a:avLst/>
          </a:prstGeom>
          <a:noFill/>
          <a:ln w="28575" cap="flat" cmpd="sng" algn="ctr">
            <a:solidFill>
              <a:sysClr val="window" lastClr="FFFFFF"/>
            </a:solidFill>
            <a:prstDash val="sysDash"/>
          </a:ln>
          <a:effectLst>
            <a:glow rad="25400">
              <a:sysClr val="windowText" lastClr="000000"/>
            </a:glow>
          </a:effectLst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21" name="Curved Down Arrow 120"/>
          <p:cNvSpPr/>
          <p:nvPr/>
        </p:nvSpPr>
        <p:spPr>
          <a:xfrm rot="16200000">
            <a:off x="1481351" y="3460232"/>
            <a:ext cx="1371600" cy="412924"/>
          </a:xfrm>
          <a:prstGeom prst="curvedDownArrow">
            <a:avLst/>
          </a:prstGeom>
          <a:solidFill>
            <a:srgbClr val="FF0066"/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367880" y="2980894"/>
            <a:ext cx="426575" cy="477584"/>
          </a:xfrm>
          <a:prstGeom prst="rect">
            <a:avLst/>
          </a:prstGeom>
          <a:noFill/>
          <a:ln w="28575" cap="flat" cmpd="sng" algn="ctr">
            <a:solidFill>
              <a:sysClr val="window" lastClr="FFFFFF"/>
            </a:solidFill>
            <a:prstDash val="sysDash"/>
          </a:ln>
          <a:effectLst>
            <a:glow rad="25400">
              <a:sysClr val="windowText" lastClr="000000"/>
            </a:glo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367880" y="3450794"/>
            <a:ext cx="426575" cy="620207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ysDash"/>
          </a:ln>
          <a:effectLst>
            <a:glow rad="25400">
              <a:schemeClr val="tx1"/>
            </a:glow>
          </a:effectLst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Arial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4110841" y="2867026"/>
            <a:ext cx="2093825" cy="1651079"/>
            <a:chOff x="2075056" y="3563108"/>
            <a:chExt cx="2486686" cy="829665"/>
          </a:xfrm>
        </p:grpSpPr>
        <p:sp>
          <p:nvSpPr>
            <p:cNvPr id="125" name="Rounded Rectangular Callout 124"/>
            <p:cNvSpPr/>
            <p:nvPr/>
          </p:nvSpPr>
          <p:spPr>
            <a:xfrm>
              <a:off x="2075056" y="3563108"/>
              <a:ext cx="2486686" cy="749499"/>
            </a:xfrm>
            <a:prstGeom prst="wedgeRoundRectCallout">
              <a:avLst>
                <a:gd name="adj1" fmla="val 26932"/>
                <a:gd name="adj2" fmla="val -10225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226853" y="3588555"/>
              <a:ext cx="2163440" cy="804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/>
                </a:rPr>
                <a:t>Find two factors of 1452 in such a way that by subtracting factors we get middle number.</a:t>
              </a:r>
            </a:p>
          </p:txBody>
        </p:sp>
      </p:grpSp>
      <p:sp>
        <p:nvSpPr>
          <p:cNvPr id="127" name="Oval 126"/>
          <p:cNvSpPr/>
          <p:nvPr/>
        </p:nvSpPr>
        <p:spPr>
          <a:xfrm>
            <a:off x="5864888" y="1977706"/>
            <a:ext cx="171750" cy="156136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6954556" y="1133021"/>
            <a:ext cx="1656044" cy="695816"/>
            <a:chOff x="2302567" y="3560586"/>
            <a:chExt cx="1966764" cy="349646"/>
          </a:xfrm>
        </p:grpSpPr>
        <p:sp>
          <p:nvSpPr>
            <p:cNvPr id="129" name="Rounded Rectangular Callout 128"/>
            <p:cNvSpPr/>
            <p:nvPr/>
          </p:nvSpPr>
          <p:spPr>
            <a:xfrm>
              <a:off x="2308259" y="3560586"/>
              <a:ext cx="1868284" cy="349646"/>
            </a:xfrm>
            <a:prstGeom prst="wedgeRoundRectCallout">
              <a:avLst>
                <a:gd name="adj1" fmla="val -71088"/>
                <a:gd name="adj2" fmla="val 7755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2567" y="3578983"/>
              <a:ext cx="1966764" cy="26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sysClr val="window" lastClr="FFFFFF"/>
                  </a:solidFill>
                  <a:latin typeface="Bookman Old Style"/>
                </a:rPr>
                <a:t>‘-’ sign means subtracting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457200" y="455084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Q.     An express train takes 1 hour less than a passenger train to travel 132 km between Mysore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        and Bangalore (without taking into consideration the time they stop at intermediate stations).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         If the average speed of express train is 11km/h more than that of the passenger train, find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         the average speed of the two trains.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57200" y="117912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Sol :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3532294" y="3463844"/>
            <a:ext cx="1295323" cy="1103167"/>
            <a:chOff x="7292317" y="2892868"/>
            <a:chExt cx="1295323" cy="1103167"/>
          </a:xfrm>
        </p:grpSpPr>
        <p:sp>
          <p:nvSpPr>
            <p:cNvPr id="139" name="Rectangle 138"/>
            <p:cNvSpPr/>
            <p:nvPr/>
          </p:nvSpPr>
          <p:spPr bwMode="auto">
            <a:xfrm>
              <a:off x="7292317" y="2892868"/>
              <a:ext cx="1237423" cy="1103167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b="1" kern="0">
                <a:solidFill>
                  <a:prstClr val="white"/>
                </a:solidFill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7433330" y="2916102"/>
              <a:ext cx="1154310" cy="1067345"/>
              <a:chOff x="4365829" y="-1460698"/>
              <a:chExt cx="1154310" cy="1067345"/>
            </a:xfrm>
          </p:grpSpPr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4365829" y="-701130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44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2" name="Rectangle 141"/>
              <p:cNvSpPr>
                <a:spLocks noChangeArrowheads="1"/>
              </p:cNvSpPr>
              <p:nvPr/>
            </p:nvSpPr>
            <p:spPr bwMode="auto">
              <a:xfrm>
                <a:off x="5098229" y="-701130"/>
                <a:ext cx="4219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33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147" name="Group 28"/>
              <p:cNvGrpSpPr/>
              <p:nvPr/>
            </p:nvGrpSpPr>
            <p:grpSpPr>
              <a:xfrm>
                <a:off x="4587166" y="-1206557"/>
                <a:ext cx="685800" cy="526463"/>
                <a:chOff x="1524000" y="4876800"/>
                <a:chExt cx="990599" cy="762001"/>
              </a:xfrm>
            </p:grpSpPr>
            <p:cxnSp>
              <p:nvCxnSpPr>
                <p:cNvPr id="149" name="Straight Connector 148"/>
                <p:cNvCxnSpPr/>
                <p:nvPr/>
              </p:nvCxnSpPr>
              <p:spPr>
                <a:xfrm rot="5400000">
                  <a:off x="1371600" y="5029200"/>
                  <a:ext cx="762000" cy="457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53" name="Straight Connector 152"/>
                <p:cNvCxnSpPr/>
                <p:nvPr/>
              </p:nvCxnSpPr>
              <p:spPr>
                <a:xfrm rot="16200000" flipV="1">
                  <a:off x="1866900" y="4991100"/>
                  <a:ext cx="762000" cy="5334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48" name="Rectangle 147"/>
              <p:cNvSpPr>
                <a:spLocks noChangeArrowheads="1"/>
              </p:cNvSpPr>
              <p:nvPr/>
            </p:nvSpPr>
            <p:spPr bwMode="auto">
              <a:xfrm>
                <a:off x="4607092" y="-1460698"/>
                <a:ext cx="659155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sz="1400" b="1" kern="0" dirty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1452</a:t>
                </a:r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54" name="Rectangle 153"/>
          <p:cNvSpPr/>
          <p:nvPr/>
        </p:nvSpPr>
        <p:spPr>
          <a:xfrm>
            <a:off x="3492500" y="420901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rgbClr val="C00000"/>
                </a:solidFill>
                <a:latin typeface="Bookman Old Style" pitchFamily="18" charset="0"/>
              </a:rPr>
              <a:t>+</a:t>
            </a:r>
            <a:endParaRPr lang="en-US" b="1" kern="0" dirty="0">
              <a:solidFill>
                <a:srgbClr val="C000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219578" y="420901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rgbClr val="C00000"/>
                </a:solidFill>
                <a:latin typeface="Bookman Old Style" pitchFamily="18" charset="0"/>
              </a:rPr>
              <a:t>–</a:t>
            </a:r>
            <a:endParaRPr lang="en-US" b="1" kern="0" dirty="0">
              <a:solidFill>
                <a:srgbClr val="C00000"/>
              </a:solidFill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5857567" y="1979928"/>
            <a:ext cx="195049" cy="151691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5439078" y="1975675"/>
            <a:ext cx="214554" cy="180014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5205410" y="2393082"/>
                <a:ext cx="896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1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+44)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410" y="2393082"/>
                <a:ext cx="896127" cy="261610"/>
              </a:xfrm>
              <a:prstGeom prst="rect">
                <a:avLst/>
              </a:prstGeom>
              <a:blipFill rotWithShape="1">
                <a:blip r:embed="rId3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048370" y="2393082"/>
                <a:ext cx="8961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1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+44)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370" y="2393082"/>
                <a:ext cx="896127" cy="261610"/>
              </a:xfrm>
              <a:prstGeom prst="rect">
                <a:avLst/>
              </a:prstGeom>
              <a:blipFill rotWithShape="1">
                <a:blip r:embed="rId3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/>
          <p:nvPr/>
        </p:nvSpPr>
        <p:spPr>
          <a:xfrm>
            <a:off x="5686624" y="2621682"/>
            <a:ext cx="734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Bookman Old Style" pitchFamily="18" charset="0"/>
              </a:rPr>
              <a:t>(x – 33)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5898342" y="2508595"/>
            <a:ext cx="2401031" cy="1278502"/>
            <a:chOff x="2038852" y="3638765"/>
            <a:chExt cx="2851532" cy="642445"/>
          </a:xfrm>
        </p:grpSpPr>
        <p:sp>
          <p:nvSpPr>
            <p:cNvPr id="136" name="Rounded Rectangular Callout 135"/>
            <p:cNvSpPr/>
            <p:nvPr/>
          </p:nvSpPr>
          <p:spPr>
            <a:xfrm>
              <a:off x="2120305" y="3638765"/>
              <a:ext cx="2701598" cy="642445"/>
            </a:xfrm>
            <a:prstGeom prst="wedgeRoundRectCallout">
              <a:avLst>
                <a:gd name="adj1" fmla="val -38758"/>
                <a:gd name="adj2" fmla="val -8331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038852" y="3671968"/>
              <a:ext cx="2851532" cy="58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Since last sign is ‘-’ Give middle sign to the bigger factor &amp; opposite sign to smaller factor.</a:t>
              </a:r>
            </a:p>
          </p:txBody>
        </p:sp>
      </p:grpSp>
      <p:sp>
        <p:nvSpPr>
          <p:cNvPr id="161" name="Rounded Rectangular Callout 160"/>
          <p:cNvSpPr/>
          <p:nvPr/>
        </p:nvSpPr>
        <p:spPr>
          <a:xfrm>
            <a:off x="6751320" y="1182053"/>
            <a:ext cx="1783080" cy="420651"/>
          </a:xfrm>
          <a:prstGeom prst="wedgeRoundRectCallout">
            <a:avLst>
              <a:gd name="adj1" fmla="val -55746"/>
              <a:gd name="adj2" fmla="val 144771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1452 × 1 = 1452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4419600" y="1195590"/>
                <a:ext cx="1609725" cy="43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4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               </m:t>
                    </m:r>
                    <m:f>
                      <m:f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  <m: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+11 −</m:t>
                        </m:r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  <m: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x</m:t>
                        </m:r>
                        <m:r>
                          <a:rPr lang="en-US" sz="140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+11)</m:t>
                        </m:r>
                      </m:den>
                    </m:f>
                  </m:oMath>
                </a14:m>
                <a:endParaRPr lang="en-US" sz="14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195590"/>
                <a:ext cx="1609725" cy="431400"/>
              </a:xfrm>
              <a:prstGeom prst="rect">
                <a:avLst/>
              </a:prstGeom>
              <a:blipFill rotWithShape="1">
                <a:blip r:embed="rId34"/>
                <a:stretch>
                  <a:fillRect l="-758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TextBox 171"/>
          <p:cNvSpPr txBox="1"/>
          <p:nvPr/>
        </p:nvSpPr>
        <p:spPr>
          <a:xfrm>
            <a:off x="5894971" y="1237507"/>
            <a:ext cx="507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987181" y="1200869"/>
            <a:ext cx="4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5225132" y="1178559"/>
                <a:ext cx="8453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11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32" y="1178559"/>
                <a:ext cx="845375" cy="246221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5211638" y="1369348"/>
                <a:ext cx="8453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  <m:r>
                        <a:rPr lang="en-US" sz="1000" baseline="30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2</m:t>
                      </m:r>
                      <m: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+11</m:t>
                      </m:r>
                      <m:r>
                        <m:rPr>
                          <m:sty m:val="p"/>
                        </m:rPr>
                        <a:rPr lang="en-US" sz="100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x</m:t>
                      </m:r>
                    </m:oMath>
                  </m:oMathPara>
                </a14:m>
                <a:endParaRPr lang="en-US" sz="1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638" y="1369348"/>
                <a:ext cx="845375" cy="246221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5880833" y="1369348"/>
                <a:ext cx="8453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132</m:t>
                      </m:r>
                    </m:oMath>
                  </m:oMathPara>
                </a14:m>
                <a:endParaRPr lang="en-US" sz="1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833" y="1369348"/>
                <a:ext cx="845375" cy="246221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5880100" y="1178559"/>
                <a:ext cx="8453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1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00" y="1178559"/>
                <a:ext cx="845375" cy="246221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4996749" y="1703201"/>
                <a:ext cx="88335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</m:t>
                    </m:r>
                    <m:r>
                      <a:rPr lang="en-US" sz="1100" i="1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1452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49" y="1703201"/>
                <a:ext cx="883351" cy="261610"/>
              </a:xfrm>
              <a:prstGeom prst="rect">
                <a:avLst/>
              </a:prstGeom>
              <a:blipFill rotWithShape="1">
                <a:blip r:embed="rId39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996749" y="1509712"/>
                <a:ext cx="1524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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  </m:t>
                    </m:r>
                    <m:r>
                      <a:rPr lang="en-US" sz="1100" i="1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11 </m:t>
                    </m:r>
                    <m:r>
                      <a:rPr lang="en-US" sz="11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×132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49" y="1509712"/>
                <a:ext cx="1524000" cy="261610"/>
              </a:xfrm>
              <a:prstGeom prst="rect">
                <a:avLst/>
              </a:prstGeom>
              <a:blipFill rotWithShape="1">
                <a:blip r:embed="rId40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Curved Down Arrow 210"/>
          <p:cNvSpPr/>
          <p:nvPr/>
        </p:nvSpPr>
        <p:spPr>
          <a:xfrm>
            <a:off x="5410200" y="1529541"/>
            <a:ext cx="767070" cy="256394"/>
          </a:xfrm>
          <a:prstGeom prst="curvedDownArrow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5" name="Left Bracket 24"/>
          <p:cNvSpPr/>
          <p:nvPr/>
        </p:nvSpPr>
        <p:spPr>
          <a:xfrm>
            <a:off x="1355596" y="4070510"/>
            <a:ext cx="73152" cy="352541"/>
          </a:xfrm>
          <a:prstGeom prst="leftBracke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4900053" y="1203192"/>
            <a:ext cx="3816766" cy="665278"/>
          </a:xfrm>
          <a:prstGeom prst="roundRect">
            <a:avLst/>
          </a:prstGeom>
          <a:solidFill>
            <a:srgbClr val="66FF99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8216551" y="1314733"/>
            <a:ext cx="465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=  1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5017703" y="1284067"/>
            <a:ext cx="1468398" cy="5239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4726231" y="1267108"/>
            <a:ext cx="20369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Time taken by the passenger train 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6715561" y="1291002"/>
            <a:ext cx="1468398" cy="5239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201247" y="1267108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Garamond" pitchFamily="18" charset="0"/>
              </a:rPr>
              <a:t>–  Time taken by the express train </a:t>
            </a:r>
          </a:p>
        </p:txBody>
      </p:sp>
    </p:spTree>
    <p:extLst>
      <p:ext uri="{BB962C8B-B14F-4D97-AF65-F5344CB8AC3E}">
        <p14:creationId xmlns:p14="http://schemas.microsoft.com/office/powerpoint/2010/main" val="233838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2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00"/>
                            </p:stCondLst>
                            <p:childTnLst>
                              <p:par>
                                <p:cTn id="3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500"/>
                            </p:stCondLst>
                            <p:childTnLst>
                              <p:par>
                                <p:cTn id="3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2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3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6" dur="25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4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0"/>
                            </p:stCondLst>
                            <p:childTnLst>
                              <p:par>
                                <p:cTn id="4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500"/>
                            </p:stCondLst>
                            <p:childTnLst>
                              <p:par>
                                <p:cTn id="5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500" tmFilter="0, 0; .2, .5; .8, .5; 1, 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2" dur="250" autoRev="1" fill="hold"/>
                                        <p:tgtEl>
                                          <p:spTgt spid="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500"/>
                            </p:stCondLst>
                            <p:childTnLst>
                              <p:par>
                                <p:cTn id="5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50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8" dur="250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500"/>
                            </p:stCondLst>
                            <p:childTnLst>
                              <p:par>
                                <p:cTn id="6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00"/>
                            </p:stCondLst>
                            <p:childTnLst>
                              <p:par>
                                <p:cTn id="6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500"/>
                            </p:stCondLst>
                            <p:childTnLst>
                              <p:par>
                                <p:cTn id="6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2" fill="hold">
                            <p:stCondLst>
                              <p:cond delay="500"/>
                            </p:stCondLst>
                            <p:childTnLst>
                              <p:par>
                                <p:cTn id="7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81" grpId="0" animBg="1"/>
      <p:bldP spid="181" grpId="1" animBg="1"/>
      <p:bldP spid="181" grpId="2" animBg="1"/>
      <p:bldP spid="182" grpId="0" animBg="1"/>
      <p:bldP spid="182" grpId="1" animBg="1"/>
      <p:bldP spid="182" grpId="2" animBg="1"/>
      <p:bldP spid="177" grpId="0" animBg="1"/>
      <p:bldP spid="177" grpId="1" animBg="1"/>
      <p:bldP spid="20" grpId="0"/>
      <p:bldP spid="134" grpId="0"/>
      <p:bldP spid="150" grpId="0"/>
      <p:bldP spid="151" grpId="0"/>
      <p:bldP spid="24" grpId="0"/>
      <p:bldP spid="168" grpId="0"/>
      <p:bldP spid="169" grpId="0"/>
      <p:bldP spid="170" grpId="0"/>
      <p:bldP spid="206" grpId="0"/>
      <p:bldP spid="197" grpId="0"/>
      <p:bldP spid="201" grpId="0"/>
      <p:bldP spid="202" grpId="0"/>
      <p:bldP spid="203" grpId="0"/>
      <p:bldP spid="21" grpId="0"/>
      <p:bldP spid="22" grpId="0"/>
      <p:bldP spid="162" grpId="0"/>
      <p:bldP spid="166" grpId="0"/>
      <p:bldP spid="167" grpId="0"/>
      <p:bldP spid="210" grpId="0"/>
      <p:bldP spid="176" grpId="0"/>
      <p:bldP spid="143" grpId="0" animBg="1"/>
      <p:bldP spid="143" grpId="1" animBg="1"/>
      <p:bldP spid="144" grpId="0"/>
      <p:bldP spid="144" grpId="1"/>
      <p:bldP spid="145" grpId="0"/>
      <p:bldP spid="145" grpId="1"/>
      <p:bldP spid="146" grpId="0"/>
      <p:bldP spid="146" grpId="1"/>
      <p:bldP spid="131" grpId="0" animBg="1"/>
      <p:bldP spid="131" grpId="1" animBg="1"/>
      <p:bldP spid="131" grpId="2" animBg="1"/>
      <p:bldP spid="131" grpId="3" animBg="1"/>
      <p:bldP spid="65" grpId="0" animBg="1"/>
      <p:bldP spid="65" grpId="1" animBg="1"/>
      <p:bldP spid="65" grpId="2" animBg="1"/>
      <p:bldP spid="19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2" grpId="0"/>
      <p:bldP spid="43" grpId="0"/>
      <p:bldP spid="4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 animBg="1"/>
      <p:bldP spid="66" grpId="0" animBg="1"/>
      <p:bldP spid="66" grpId="1" animBg="1"/>
      <p:bldP spid="105" grpId="0"/>
      <p:bldP spid="105" grpId="1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09" grpId="1"/>
      <p:bldP spid="111" grpId="0"/>
      <p:bldP spid="111" grpId="1"/>
      <p:bldP spid="113" grpId="0"/>
      <p:bldP spid="113" grpId="1"/>
      <p:bldP spid="114" grpId="0"/>
      <p:bldP spid="114" grpId="1"/>
      <p:bldP spid="116" grpId="0"/>
      <p:bldP spid="116" grpId="1"/>
      <p:bldP spid="117" grpId="0"/>
      <p:bldP spid="117" grpId="1"/>
      <p:bldP spid="119" grpId="0"/>
      <p:bldP spid="119" grpId="1"/>
      <p:bldP spid="120" grpId="0" animBg="1"/>
      <p:bldP spid="120" grpId="1" animBg="1"/>
      <p:bldP spid="120" grpId="2" animBg="1"/>
      <p:bldP spid="121" grpId="0" animBg="1"/>
      <p:bldP spid="121" grpId="1" animBg="1"/>
      <p:bldP spid="122" grpId="0" animBg="1"/>
      <p:bldP spid="122" grpId="1" animBg="1"/>
      <p:bldP spid="122" grpId="2" animBg="1"/>
      <p:bldP spid="123" grpId="0" animBg="1"/>
      <p:bldP spid="123" grpId="1" animBg="1"/>
      <p:bldP spid="123" grpId="2" animBg="1"/>
      <p:bldP spid="127" grpId="0" animBg="1"/>
      <p:bldP spid="127" grpId="1" animBg="1"/>
      <p:bldP spid="154" grpId="0"/>
      <p:bldP spid="154" grpId="1"/>
      <p:bldP spid="155" grpId="0"/>
      <p:bldP spid="155" grpId="1"/>
      <p:bldP spid="156" grpId="0" animBg="1"/>
      <p:bldP spid="156" grpId="1" animBg="1"/>
      <p:bldP spid="156" grpId="2" animBg="1"/>
      <p:bldP spid="157" grpId="0" animBg="1"/>
      <p:bldP spid="157" grpId="1" animBg="1"/>
      <p:bldP spid="157" grpId="2" animBg="1"/>
      <p:bldP spid="158" grpId="0"/>
      <p:bldP spid="159" grpId="0"/>
      <p:bldP spid="160" grpId="0"/>
      <p:bldP spid="161" grpId="0" animBg="1"/>
      <p:bldP spid="161" grpId="1" animBg="1"/>
      <p:bldP spid="171" grpId="0"/>
      <p:bldP spid="172" grpId="0"/>
      <p:bldP spid="173" grpId="0"/>
      <p:bldP spid="174" grpId="0"/>
      <p:bldP spid="175" grpId="0"/>
      <p:bldP spid="178" grpId="0"/>
      <p:bldP spid="179" grpId="0"/>
      <p:bldP spid="207" grpId="0"/>
      <p:bldP spid="28" grpId="0"/>
      <p:bldP spid="211" grpId="0" animBg="1"/>
      <p:bldP spid="211" grpId="1" animBg="1"/>
      <p:bldP spid="25" grpId="0" animBg="1"/>
      <p:bldP spid="163" grpId="0" animBg="1"/>
      <p:bldP spid="163" grpId="1" animBg="1"/>
      <p:bldP spid="184" grpId="0"/>
      <p:bldP spid="184" grpId="1"/>
      <p:bldP spid="185" grpId="0" animBg="1"/>
      <p:bldP spid="185" grpId="1" animBg="1"/>
      <p:bldP spid="185" grpId="2" animBg="1"/>
      <p:bldP spid="165" grpId="0"/>
      <p:bldP spid="165" grpId="1"/>
      <p:bldP spid="186" grpId="0" animBg="1"/>
      <p:bldP spid="186" grpId="1" animBg="1"/>
      <p:bldP spid="186" grpId="2" animBg="1"/>
      <p:bldP spid="183" grpId="0"/>
      <p:bldP spid="18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61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51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69d46fc8e844ae2ec656df218efb62b4d9f4a8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round/>
          <a:headEnd/>
          <a:tailEnd/>
        </a:ln>
      </a:spPr>
      <a:bodyPr wrap="square">
        <a:spAutoFit/>
      </a:bodyPr>
      <a:lstStyle>
        <a:defPPr>
          <a:defRPr/>
        </a:defPPr>
      </a:lst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19244</TotalTime>
  <Words>3494</Words>
  <Application>Microsoft Office PowerPoint</Application>
  <PresentationFormat>On-screen Show (16:9)</PresentationFormat>
  <Paragraphs>878</Paragraphs>
  <Slides>28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Book Antiqua</vt:lpstr>
      <vt:lpstr>Bookman Old Style</vt:lpstr>
      <vt:lpstr>BrowalliaUPC</vt:lpstr>
      <vt:lpstr>Calibri</vt:lpstr>
      <vt:lpstr>Cambria Math</vt:lpstr>
      <vt:lpstr>Garamond</vt:lpstr>
      <vt:lpstr>Symbol</vt:lpstr>
      <vt:lpstr>Wingdings 2</vt:lpstr>
      <vt:lpstr>3_Office Theme</vt:lpstr>
      <vt:lpstr>Technic</vt:lpstr>
      <vt:lpstr>4_Office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S.S</dc:creator>
  <cp:lastModifiedBy>Debashish Nath</cp:lastModifiedBy>
  <cp:revision>3372</cp:revision>
  <cp:lastPrinted>2024-01-27T08:34:49Z</cp:lastPrinted>
  <dcterms:created xsi:type="dcterms:W3CDTF">2010-03-27T01:47:36Z</dcterms:created>
  <dcterms:modified xsi:type="dcterms:W3CDTF">2024-01-27T08:34:54Z</dcterms:modified>
</cp:coreProperties>
</file>