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0" r:id="rId2"/>
    <p:sldId id="349" r:id="rId3"/>
    <p:sldId id="337" r:id="rId4"/>
    <p:sldId id="350" r:id="rId5"/>
    <p:sldId id="351" r:id="rId6"/>
    <p:sldId id="375" r:id="rId7"/>
    <p:sldId id="352" r:id="rId8"/>
    <p:sldId id="32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  <a:srgbClr val="006600"/>
    <a:srgbClr val="CC00CC"/>
    <a:srgbClr val="FF3300"/>
    <a:srgbClr val="9933FF"/>
    <a:srgbClr val="6600CC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2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17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e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532447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OUR ENVIRONMENT</a:t>
            </a: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1654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Ecosystem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, Types of ecosystems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2471" y="734504"/>
            <a:ext cx="1731962" cy="2142046"/>
            <a:chOff x="682471" y="2209594"/>
            <a:chExt cx="1731962" cy="2142046"/>
          </a:xfrm>
        </p:grpSpPr>
        <p:sp>
          <p:nvSpPr>
            <p:cNvPr id="5" name="Oval 4"/>
            <p:cNvSpPr/>
            <p:nvPr/>
          </p:nvSpPr>
          <p:spPr bwMode="auto">
            <a:xfrm rot="255573">
              <a:off x="682471" y="2209594"/>
              <a:ext cx="1731962" cy="1731962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1101856" y="3997697"/>
              <a:ext cx="893193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Plants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99733" y="779171"/>
            <a:ext cx="1731962" cy="2097379"/>
            <a:chOff x="2499733" y="2254261"/>
            <a:chExt cx="1731962" cy="2097379"/>
          </a:xfrm>
        </p:grpSpPr>
        <p:sp>
          <p:nvSpPr>
            <p:cNvPr id="8" name="Oval 7"/>
            <p:cNvSpPr/>
            <p:nvPr/>
          </p:nvSpPr>
          <p:spPr bwMode="auto">
            <a:xfrm>
              <a:off x="2499733" y="2254261"/>
              <a:ext cx="1731962" cy="173196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814922" y="3997697"/>
              <a:ext cx="1101584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Animals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1749" y="753505"/>
            <a:ext cx="2279051" cy="2123045"/>
            <a:chOff x="4121749" y="2234383"/>
            <a:chExt cx="2279051" cy="2123045"/>
          </a:xfrm>
        </p:grpSpPr>
        <p:sp>
          <p:nvSpPr>
            <p:cNvPr id="11" name="Oval 10"/>
            <p:cNvSpPr/>
            <p:nvPr/>
          </p:nvSpPr>
          <p:spPr bwMode="auto">
            <a:xfrm rot="21083644">
              <a:off x="4351529" y="2234383"/>
              <a:ext cx="1731962" cy="1731962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4121749" y="4003485"/>
              <a:ext cx="2279051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Micro-organisms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72200" y="753505"/>
            <a:ext cx="2279051" cy="2123045"/>
            <a:chOff x="4222170" y="2234383"/>
            <a:chExt cx="2279051" cy="2123045"/>
          </a:xfrm>
        </p:grpSpPr>
        <p:sp>
          <p:nvSpPr>
            <p:cNvPr id="14" name="Oval 13"/>
            <p:cNvSpPr/>
            <p:nvPr/>
          </p:nvSpPr>
          <p:spPr bwMode="auto">
            <a:xfrm>
              <a:off x="4351529" y="2234383"/>
              <a:ext cx="1731962" cy="1731962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6600CC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4222170" y="4003485"/>
              <a:ext cx="2279051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Human beings 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89857" y="285750"/>
            <a:ext cx="3015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00FF"/>
                </a:solidFill>
                <a:latin typeface="Bookman Old Style" panose="02050604050505020204" pitchFamily="18" charset="0"/>
              </a:rPr>
              <a:t>All organisms such </a:t>
            </a:r>
            <a:r>
              <a:rPr lang="en-US" b="1" dirty="0" smtClean="0">
                <a:solidFill>
                  <a:srgbClr val="CC00FF"/>
                </a:solidFill>
                <a:latin typeface="Bookman Old Style" panose="02050604050505020204" pitchFamily="18" charset="0"/>
              </a:rPr>
              <a:t>as</a:t>
            </a:r>
            <a:endParaRPr lang="en-US" b="1" dirty="0">
              <a:solidFill>
                <a:srgbClr val="CC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1800" y="2943820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As </a:t>
            </a:r>
            <a:r>
              <a:rPr lang="en-US" dirty="0">
                <a:latin typeface="Bookman Old Style" panose="02050604050505020204" pitchFamily="18" charset="0"/>
              </a:rPr>
              <a:t>well as the </a:t>
            </a:r>
            <a:r>
              <a:rPr lang="en-US" b="1" i="1" dirty="0">
                <a:solidFill>
                  <a:srgbClr val="CC00FF"/>
                </a:solidFill>
                <a:latin typeface="Bookman Old Style" panose="02050604050505020204" pitchFamily="18" charset="0"/>
              </a:rPr>
              <a:t>physical surroundings </a:t>
            </a:r>
            <a:r>
              <a:rPr lang="en-US" dirty="0">
                <a:latin typeface="Bookman Old Style" panose="02050604050505020204" pitchFamily="18" charset="0"/>
              </a:rPr>
              <a:t>interact with each </a:t>
            </a:r>
            <a:r>
              <a:rPr lang="en-US" dirty="0" smtClean="0">
                <a:latin typeface="Bookman Old Style" panose="02050604050505020204" pitchFamily="18" charset="0"/>
              </a:rPr>
              <a:t>other and </a:t>
            </a:r>
            <a:r>
              <a:rPr lang="en-US" dirty="0">
                <a:latin typeface="Bookman Old Style" panose="02050604050505020204" pitchFamily="18" charset="0"/>
              </a:rPr>
              <a:t>maintain a balance in nature.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0" y="2918158"/>
            <a:ext cx="2351259" cy="1763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80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" t="2415" r="1393" b="4903"/>
          <a:stretch/>
        </p:blipFill>
        <p:spPr>
          <a:xfrm>
            <a:off x="609600" y="1107034"/>
            <a:ext cx="6063343" cy="3598316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489857" y="300990"/>
            <a:ext cx="6901543" cy="1021556"/>
          </a:xfrm>
          <a:prstGeom prst="wedgeRoundRectCallout">
            <a:avLst>
              <a:gd name="adj1" fmla="val -20117"/>
              <a:gd name="adj2" fmla="val 76566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All the interacting organisms in </a:t>
            </a:r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an area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together with </a:t>
            </a:r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r>
              <a:rPr lang="en-US" b="1" i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non-living</a:t>
            </a:r>
            <a:r>
              <a:rPr lang="en-US" b="1" i="1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constituents of the </a:t>
            </a:r>
            <a:r>
              <a:rPr lang="en-US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environment form an ecosystem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46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3817" y="267606"/>
            <a:ext cx="6368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All these living </a:t>
            </a:r>
            <a:r>
              <a:rPr lang="en-US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organisms interact </a:t>
            </a:r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with each other and their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growth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b="1" i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reproduction</a:t>
            </a:r>
            <a:r>
              <a:rPr lang="en-US" b="1" i="1" dirty="0" smtClean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and other activities,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2" y="1270379"/>
            <a:ext cx="2212514" cy="1662545"/>
          </a:xfrm>
          <a:prstGeom prst="round2Diag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70378"/>
            <a:ext cx="2211015" cy="1662545"/>
          </a:xfrm>
          <a:prstGeom prst="round2Diag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Group 11"/>
          <p:cNvGrpSpPr/>
          <p:nvPr/>
        </p:nvGrpSpPr>
        <p:grpSpPr>
          <a:xfrm>
            <a:off x="228600" y="1276350"/>
            <a:ext cx="1731962" cy="2142046"/>
            <a:chOff x="682471" y="2209594"/>
            <a:chExt cx="1731962" cy="2142046"/>
          </a:xfrm>
        </p:grpSpPr>
        <p:sp>
          <p:nvSpPr>
            <p:cNvPr id="13" name="Oval 12"/>
            <p:cNvSpPr/>
            <p:nvPr/>
          </p:nvSpPr>
          <p:spPr bwMode="auto">
            <a:xfrm rot="255573">
              <a:off x="682471" y="2209594"/>
              <a:ext cx="1731962" cy="1731962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724349" y="3997697"/>
              <a:ext cx="1648208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Temperature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81200" y="1321017"/>
            <a:ext cx="1731962" cy="2097379"/>
            <a:chOff x="2499733" y="2254261"/>
            <a:chExt cx="1731962" cy="2097379"/>
          </a:xfrm>
        </p:grpSpPr>
        <p:sp>
          <p:nvSpPr>
            <p:cNvPr id="16" name="Oval 15"/>
            <p:cNvSpPr/>
            <p:nvPr/>
          </p:nvSpPr>
          <p:spPr bwMode="auto">
            <a:xfrm>
              <a:off x="2499733" y="2254261"/>
              <a:ext cx="1731962" cy="1731962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814922" y="3997697"/>
              <a:ext cx="1101584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Rainfall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1295351"/>
            <a:ext cx="2279051" cy="2123045"/>
            <a:chOff x="4222170" y="2234383"/>
            <a:chExt cx="2279051" cy="2123045"/>
          </a:xfrm>
        </p:grpSpPr>
        <p:sp>
          <p:nvSpPr>
            <p:cNvPr id="19" name="Oval 18"/>
            <p:cNvSpPr/>
            <p:nvPr/>
          </p:nvSpPr>
          <p:spPr bwMode="auto">
            <a:xfrm rot="21083644">
              <a:off x="4351529" y="2234383"/>
              <a:ext cx="1731962" cy="1731962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222170" y="4003485"/>
              <a:ext cx="2279051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Wind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10200" y="1295351"/>
            <a:ext cx="2279051" cy="2123045"/>
            <a:chOff x="4222170" y="2234383"/>
            <a:chExt cx="2279051" cy="2123045"/>
          </a:xfrm>
        </p:grpSpPr>
        <p:sp>
          <p:nvSpPr>
            <p:cNvPr id="22" name="Oval 21"/>
            <p:cNvSpPr/>
            <p:nvPr/>
          </p:nvSpPr>
          <p:spPr bwMode="auto">
            <a:xfrm>
              <a:off x="4351529" y="2234383"/>
              <a:ext cx="1731962" cy="1731962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4222170" y="4003485"/>
              <a:ext cx="2279051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Soil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98425" y="1295351"/>
            <a:ext cx="2279051" cy="2123045"/>
            <a:chOff x="4222170" y="2234383"/>
            <a:chExt cx="2279051" cy="2123045"/>
          </a:xfrm>
        </p:grpSpPr>
        <p:sp>
          <p:nvSpPr>
            <p:cNvPr id="25" name="Oval 24"/>
            <p:cNvSpPr/>
            <p:nvPr/>
          </p:nvSpPr>
          <p:spPr bwMode="auto">
            <a:xfrm rot="554211">
              <a:off x="4351529" y="2234383"/>
              <a:ext cx="1731962" cy="1731962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4222170" y="4003485"/>
              <a:ext cx="2279051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Minerals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63817" y="880836"/>
            <a:ext cx="6423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are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affected by the </a:t>
            </a:r>
            <a:r>
              <a:rPr lang="en-US" b="1" i="1" dirty="0">
                <a:solidFill>
                  <a:srgbClr val="CC00CC"/>
                </a:solidFill>
                <a:latin typeface="Bookman Old Style" panose="02050604050505020204" pitchFamily="18" charset="0"/>
              </a:rPr>
              <a:t>abiotic components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of ecosystem.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770406" y="1250168"/>
            <a:ext cx="3051966" cy="762000"/>
          </a:xfrm>
          <a:prstGeom prst="wedgeRoundRectCallout">
            <a:avLst>
              <a:gd name="adj1" fmla="val 60675"/>
              <a:gd name="adj2" fmla="val -5413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man Old Style" pitchFamily="18" charset="0"/>
              </a:rPr>
              <a:t>Non living environmental factors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7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82904"/>
            <a:ext cx="6423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Bookman Old Style" panose="02050604050505020204" pitchFamily="18" charset="0"/>
              </a:rPr>
              <a:t>For example a garden is </a:t>
            </a:r>
            <a:r>
              <a:rPr lang="en-US" dirty="0">
                <a:solidFill>
                  <a:srgbClr val="006600"/>
                </a:solidFill>
                <a:latin typeface="Bookman Old Style" panose="02050604050505020204" pitchFamily="18" charset="0"/>
              </a:rPr>
              <a:t>an </a:t>
            </a:r>
            <a:r>
              <a:rPr lang="en-US" b="1" i="1" dirty="0">
                <a:solidFill>
                  <a:srgbClr val="CC00CC"/>
                </a:solidFill>
                <a:latin typeface="Bookman Old Style" panose="02050604050505020204" pitchFamily="18" charset="0"/>
              </a:rPr>
              <a:t>ecosystem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54911" y="742950"/>
            <a:ext cx="1731962" cy="2142046"/>
            <a:chOff x="682471" y="2209594"/>
            <a:chExt cx="1731962" cy="2142046"/>
          </a:xfrm>
        </p:grpSpPr>
        <p:sp>
          <p:nvSpPr>
            <p:cNvPr id="7" name="Oval 6"/>
            <p:cNvSpPr/>
            <p:nvPr/>
          </p:nvSpPr>
          <p:spPr bwMode="auto">
            <a:xfrm rot="21410653">
              <a:off x="682471" y="2209594"/>
              <a:ext cx="1731962" cy="1731962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049758" y="3997697"/>
              <a:ext cx="997389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Garden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65834" y="742950"/>
            <a:ext cx="1731962" cy="2142046"/>
            <a:chOff x="682471" y="2209594"/>
            <a:chExt cx="1731962" cy="2142046"/>
          </a:xfrm>
        </p:grpSpPr>
        <p:sp>
          <p:nvSpPr>
            <p:cNvPr id="11" name="Oval 10"/>
            <p:cNvSpPr/>
            <p:nvPr/>
          </p:nvSpPr>
          <p:spPr bwMode="auto">
            <a:xfrm rot="21410653">
              <a:off x="682471" y="2209594"/>
              <a:ext cx="1731962" cy="1731962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143534" y="3997697"/>
              <a:ext cx="809838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Grass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742950"/>
            <a:ext cx="1731962" cy="2142046"/>
            <a:chOff x="682471" y="2209594"/>
            <a:chExt cx="1731962" cy="2142046"/>
          </a:xfrm>
        </p:grpSpPr>
        <p:sp>
          <p:nvSpPr>
            <p:cNvPr id="14" name="Oval 13"/>
            <p:cNvSpPr/>
            <p:nvPr/>
          </p:nvSpPr>
          <p:spPr bwMode="auto">
            <a:xfrm rot="21410653">
              <a:off x="682471" y="2209594"/>
              <a:ext cx="1731962" cy="1731962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104261" y="3997697"/>
              <a:ext cx="888385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Insect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514" y="742950"/>
            <a:ext cx="1731962" cy="2142046"/>
            <a:chOff x="682471" y="2209594"/>
            <a:chExt cx="1731962" cy="2142046"/>
          </a:xfrm>
        </p:grpSpPr>
        <p:sp>
          <p:nvSpPr>
            <p:cNvPr id="17" name="Oval 16"/>
            <p:cNvSpPr/>
            <p:nvPr/>
          </p:nvSpPr>
          <p:spPr bwMode="auto">
            <a:xfrm rot="21410653">
              <a:off x="682471" y="2209594"/>
              <a:ext cx="1731962" cy="1731962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1218074" y="3997697"/>
              <a:ext cx="660757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Bird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05200" y="2724150"/>
            <a:ext cx="1731962" cy="2142046"/>
            <a:chOff x="682471" y="2209594"/>
            <a:chExt cx="1731962" cy="2142046"/>
          </a:xfrm>
        </p:grpSpPr>
        <p:sp>
          <p:nvSpPr>
            <p:cNvPr id="20" name="Oval 19"/>
            <p:cNvSpPr/>
            <p:nvPr/>
          </p:nvSpPr>
          <p:spPr bwMode="auto">
            <a:xfrm rot="21410653">
              <a:off x="682471" y="2209594"/>
              <a:ext cx="1731962" cy="1731962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1200443" y="3997697"/>
              <a:ext cx="696023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Frog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71600" y="2724150"/>
            <a:ext cx="1827743" cy="2142046"/>
            <a:chOff x="634586" y="2209594"/>
            <a:chExt cx="1827743" cy="2142046"/>
          </a:xfrm>
        </p:grpSpPr>
        <p:sp>
          <p:nvSpPr>
            <p:cNvPr id="23" name="Oval 22"/>
            <p:cNvSpPr/>
            <p:nvPr/>
          </p:nvSpPr>
          <p:spPr bwMode="auto">
            <a:xfrm rot="21410653">
              <a:off x="682471" y="2209594"/>
              <a:ext cx="1731962" cy="1731962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634586" y="3997697"/>
              <a:ext cx="1827743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Flowering tree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4251141" y="675986"/>
            <a:ext cx="4361409" cy="1508176"/>
          </a:xfrm>
          <a:prstGeom prst="wedgeRoundRectCallout">
            <a:avLst>
              <a:gd name="adj1" fmla="val -56678"/>
              <a:gd name="adj2" fmla="val -5649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 pitchFamily="18" charset="0"/>
              </a:rPr>
              <a:t>All these living organisms</a:t>
            </a:r>
          </a:p>
          <a:p>
            <a:pPr algn="ctr"/>
            <a:r>
              <a:rPr lang="en-US" dirty="0">
                <a:latin typeface="Bookman Old Style" pitchFamily="18" charset="0"/>
              </a:rPr>
              <a:t>interact with each other and their growth, reproduction and other</a:t>
            </a:r>
          </a:p>
          <a:p>
            <a:pPr algn="ctr"/>
            <a:r>
              <a:rPr lang="en-US" dirty="0">
                <a:latin typeface="Bookman Old Style" pitchFamily="18" charset="0"/>
              </a:rPr>
              <a:t>activities are affected by the abiotic components of ecosystem.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4038" y="841702"/>
            <a:ext cx="1731962" cy="2203975"/>
            <a:chOff x="715371" y="803613"/>
            <a:chExt cx="1731962" cy="2203975"/>
          </a:xfrm>
        </p:grpSpPr>
        <p:sp>
          <p:nvSpPr>
            <p:cNvPr id="26" name="Oval 25"/>
            <p:cNvSpPr/>
            <p:nvPr/>
          </p:nvSpPr>
          <p:spPr bwMode="auto">
            <a:xfrm>
              <a:off x="715371" y="803613"/>
              <a:ext cx="1731962" cy="1731962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1125939" y="2653645"/>
              <a:ext cx="910827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Forest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06638" y="841702"/>
            <a:ext cx="1731962" cy="2203975"/>
            <a:chOff x="2616085" y="803613"/>
            <a:chExt cx="1731962" cy="2203975"/>
          </a:xfrm>
        </p:grpSpPr>
        <p:sp>
          <p:nvSpPr>
            <p:cNvPr id="29" name="Oval 28"/>
            <p:cNvSpPr/>
            <p:nvPr/>
          </p:nvSpPr>
          <p:spPr bwMode="auto">
            <a:xfrm>
              <a:off x="2616085" y="803613"/>
              <a:ext cx="1731962" cy="1731962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3049095" y="2653645"/>
              <a:ext cx="865943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Ponds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59238" y="841702"/>
            <a:ext cx="1731962" cy="2203975"/>
            <a:chOff x="4574849" y="803613"/>
            <a:chExt cx="1731962" cy="2203975"/>
          </a:xfrm>
        </p:grpSpPr>
        <p:sp>
          <p:nvSpPr>
            <p:cNvPr id="38" name="Oval 37"/>
            <p:cNvSpPr/>
            <p:nvPr/>
          </p:nvSpPr>
          <p:spPr bwMode="auto">
            <a:xfrm>
              <a:off x="4574849" y="803613"/>
              <a:ext cx="1731962" cy="1731962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831230" y="2653645"/>
              <a:ext cx="121920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Lakes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457200" y="282904"/>
            <a:ext cx="6423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00FF"/>
                </a:solidFill>
                <a:latin typeface="Bookman Old Style" panose="02050604050505020204" pitchFamily="18" charset="0"/>
              </a:rPr>
              <a:t>Some other </a:t>
            </a:r>
            <a:r>
              <a:rPr lang="en-US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examples of ecosystems </a:t>
            </a:r>
            <a:r>
              <a:rPr lang="en-US" dirty="0" smtClean="0">
                <a:solidFill>
                  <a:srgbClr val="CC00FF"/>
                </a:solidFill>
                <a:latin typeface="Bookman Old Style" panose="02050604050505020204" pitchFamily="18" charset="0"/>
              </a:rPr>
              <a:t>are</a:t>
            </a:r>
            <a:endParaRPr lang="en-US" dirty="0">
              <a:solidFill>
                <a:srgbClr val="CC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ight Brace 52"/>
          <p:cNvSpPr/>
          <p:nvPr/>
        </p:nvSpPr>
        <p:spPr>
          <a:xfrm rot="5400000">
            <a:off x="2940388" y="884672"/>
            <a:ext cx="503802" cy="4685061"/>
          </a:xfrm>
          <a:prstGeom prst="rightBrace">
            <a:avLst>
              <a:gd name="adj1" fmla="val 29584"/>
              <a:gd name="adj2" fmla="val 49638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651512" y="3421618"/>
            <a:ext cx="1146468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effectLst>
                  <a:glow rad="127000">
                    <a:schemeClr val="tx1"/>
                  </a:glow>
                </a:effectLst>
                <a:latin typeface="Bookman Old Style" panose="02050604050505020204" pitchFamily="18" charset="0"/>
              </a:rPr>
              <a:t>Natural </a:t>
            </a:r>
            <a:endParaRPr lang="en-IN" b="1" dirty="0">
              <a:solidFill>
                <a:srgbClr val="FFC000"/>
              </a:solidFill>
              <a:effectLst>
                <a:glow rad="127000">
                  <a:schemeClr val="tx1"/>
                </a:glo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3" grpId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82904"/>
            <a:ext cx="6423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Some other </a:t>
            </a:r>
            <a:r>
              <a:rPr lang="en-US" b="1" i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examples of ecosystems </a:t>
            </a:r>
            <a:r>
              <a:rPr lang="en-US" dirty="0" smtClean="0">
                <a:latin typeface="Bookman Old Style" panose="02050604050505020204" pitchFamily="18" charset="0"/>
              </a:rPr>
              <a:t>are</a:t>
            </a:r>
            <a:endParaRPr lang="en-US" dirty="0">
              <a:latin typeface="Bookman Old Style" panose="0205060405050502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8200" y="819150"/>
            <a:ext cx="1731962" cy="2153618"/>
            <a:chOff x="6580356" y="803613"/>
            <a:chExt cx="1731962" cy="2153618"/>
          </a:xfrm>
        </p:grpSpPr>
        <p:sp>
          <p:nvSpPr>
            <p:cNvPr id="35" name="Oval 34"/>
            <p:cNvSpPr/>
            <p:nvPr/>
          </p:nvSpPr>
          <p:spPr bwMode="auto">
            <a:xfrm>
              <a:off x="6580356" y="803613"/>
              <a:ext cx="1731962" cy="173196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6738451" y="2603288"/>
              <a:ext cx="1415773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Crop-fields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611438" y="819150"/>
            <a:ext cx="1731962" cy="2142046"/>
            <a:chOff x="682471" y="2209594"/>
            <a:chExt cx="1731962" cy="2142046"/>
          </a:xfrm>
        </p:grpSpPr>
        <p:sp>
          <p:nvSpPr>
            <p:cNvPr id="57" name="Oval 56"/>
            <p:cNvSpPr/>
            <p:nvPr/>
          </p:nvSpPr>
          <p:spPr bwMode="auto">
            <a:xfrm rot="255573">
              <a:off x="682471" y="2209594"/>
              <a:ext cx="1731962" cy="1731962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992852" y="3997697"/>
              <a:ext cx="1111202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Gardens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endParaRPr>
            </a:p>
          </p:txBody>
        </p:sp>
      </p:grpSp>
      <p:sp>
        <p:nvSpPr>
          <p:cNvPr id="59" name="Right Brace 58"/>
          <p:cNvSpPr/>
          <p:nvPr/>
        </p:nvSpPr>
        <p:spPr>
          <a:xfrm rot="5400000">
            <a:off x="2336110" y="1589688"/>
            <a:ext cx="503802" cy="3194821"/>
          </a:xfrm>
          <a:prstGeom prst="rightBrace">
            <a:avLst>
              <a:gd name="adj1" fmla="val 29584"/>
              <a:gd name="adj2" fmla="val 49638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57400" y="3480265"/>
            <a:ext cx="1249061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effectLst>
                  <a:glow rad="127000">
                    <a:schemeClr val="tx1"/>
                  </a:glow>
                </a:effectLst>
                <a:latin typeface="Bookman Old Style" panose="02050604050505020204" pitchFamily="18" charset="0"/>
              </a:rPr>
              <a:t>Artificial</a:t>
            </a:r>
            <a:endParaRPr lang="en-IN" b="1" dirty="0">
              <a:solidFill>
                <a:srgbClr val="FFC000"/>
              </a:solidFill>
              <a:effectLst>
                <a:glow rad="127000">
                  <a:schemeClr val="tx1"/>
                </a:glo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8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09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151</Words>
  <Application>Microsoft Office PowerPoint</Application>
  <PresentationFormat>On-screen Show (16:9)</PresentationFormat>
  <Paragraphs>44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243</cp:revision>
  <dcterms:created xsi:type="dcterms:W3CDTF">2013-07-31T12:47:49Z</dcterms:created>
  <dcterms:modified xsi:type="dcterms:W3CDTF">2022-04-25T02:26:13Z</dcterms:modified>
</cp:coreProperties>
</file>