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1" r:id="rId2"/>
    <p:sldId id="272" r:id="rId3"/>
    <p:sldId id="273" r:id="rId4"/>
    <p:sldId id="274" r:id="rId5"/>
    <p:sldId id="275" r:id="rId6"/>
    <p:sldId id="276" r:id="rId7"/>
    <p:sldId id="277" r:id="rId8"/>
    <p:sldId id="278" r:id="rId9"/>
    <p:sldId id="279" r:id="rId10"/>
    <p:sldId id="280" r:id="rId11"/>
    <p:sldId id="281" r:id="rId1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0000CC"/>
    <a:srgbClr val="EC2095"/>
    <a:srgbClr val="FF99FF"/>
    <a:srgbClr val="FFFFFF"/>
    <a:srgbClr val="FF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53" autoAdjust="0"/>
  </p:normalViewPr>
  <p:slideViewPr>
    <p:cSldViewPr showGuides="1">
      <p:cViewPr varScale="1">
        <p:scale>
          <a:sx n="138" d="100"/>
          <a:sy n="138" d="100"/>
        </p:scale>
        <p:origin x="83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1AA009A-1934-431F-957E-FADBD2FEF089}" type="datetimeFigureOut">
              <a:rPr lang="en-US"/>
              <a:pPr>
                <a:defRPr/>
              </a:pPr>
              <a:t>4/24/2022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BA6C7D5-893E-4103-BBC0-BEF252B3173A}" type="slidenum">
              <a:rPr lang="en-US"/>
              <a:pPr>
                <a:defRPr/>
              </a:pPr>
              <a:t>‹#›</a:t>
            </a:fld>
            <a:endParaRPr lang="en-US"/>
          </a:p>
        </p:txBody>
      </p:sp>
    </p:spTree>
    <p:extLst>
      <p:ext uri="{BB962C8B-B14F-4D97-AF65-F5344CB8AC3E}">
        <p14:creationId xmlns:p14="http://schemas.microsoft.com/office/powerpoint/2010/main" val="2230442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E4E0BA38-4256-415E-AF72-4CB5504F93F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A2B30DF-5054-4664-AE34-38566C845D28}"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48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6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90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82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65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05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89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06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86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79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38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75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200569\Desktop\Sceicne.jpg"/>
          <p:cNvPicPr>
            <a:picLocks noChangeAspect="1" noChangeArrowheads="1"/>
          </p:cNvPicPr>
          <p:nvPr/>
        </p:nvPicPr>
        <p:blipFill>
          <a:blip r:embed="rId2" cstate="email">
            <a:extLst>
              <a:ext uri="{28A0092B-C50C-407E-A947-70E740481C1C}">
                <a14:useLocalDpi xmlns:a14="http://schemas.microsoft.com/office/drawing/2010/main"/>
              </a:ext>
            </a:extLst>
          </a:blip>
          <a:srcRect r="381"/>
          <a:stretch>
            <a:fillRect/>
          </a:stretch>
        </p:blipFill>
        <p:spPr bwMode="auto">
          <a:xfrm>
            <a:off x="-6350" y="0"/>
            <a:ext cx="915035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7"/>
          <p:cNvSpPr txBox="1">
            <a:spLocks/>
          </p:cNvSpPr>
          <p:nvPr/>
        </p:nvSpPr>
        <p:spPr bwMode="auto">
          <a:xfrm>
            <a:off x="695325" y="2514600"/>
            <a:ext cx="54768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1pPr>
            <a:lvl2pPr marL="742950" indent="-285750" eaLnBrk="0" hangingPunct="0">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2pPr>
            <a:lvl3pPr marL="1143000" indent="-228600" eaLnBrk="0" hangingPunct="0">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3pPr>
            <a:lvl4pPr marL="1600200" indent="-228600" eaLnBrk="0" hangingPunct="0">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4pPr>
            <a:lvl5pPr marL="2057400" indent="-228600" eaLnBrk="0" hangingPunct="0">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42875" algn="l"/>
                <a:tab pos="457200" algn="l"/>
                <a:tab pos="755650" algn="l"/>
                <a:tab pos="1085850" algn="l"/>
                <a:tab pos="1400175" algn="l"/>
                <a:tab pos="1714500" algn="l"/>
                <a:tab pos="2028825" algn="l"/>
                <a:tab pos="2343150" algn="l"/>
                <a:tab pos="2657475" algn="l"/>
                <a:tab pos="2971800" algn="l"/>
                <a:tab pos="3286125" algn="l"/>
                <a:tab pos="3600450" algn="l"/>
                <a:tab pos="3914775" algn="l"/>
                <a:tab pos="4229100" algn="l"/>
                <a:tab pos="4543425" algn="l"/>
                <a:tab pos="4857750" algn="l"/>
                <a:tab pos="5172075" algn="l"/>
                <a:tab pos="5486400" algn="l"/>
              </a:tabLst>
              <a:defRPr>
                <a:solidFill>
                  <a:schemeClr val="tx1"/>
                </a:solidFill>
                <a:latin typeface="Arial" charset="0"/>
                <a:cs typeface="Arial" charset="0"/>
              </a:defRPr>
            </a:lvl9pPr>
          </a:lstStyle>
          <a:p>
            <a:pPr eaLnBrk="1" hangingPunct="1"/>
            <a:r>
              <a:rPr lang="en-US" altLang="en-US" sz="3600" b="1">
                <a:solidFill>
                  <a:srgbClr val="034EA2"/>
                </a:solidFill>
                <a:latin typeface="Bookman Old Style" pitchFamily="18" charset="0"/>
              </a:rPr>
              <a:t>How do Organisms</a:t>
            </a:r>
          </a:p>
          <a:p>
            <a:pPr eaLnBrk="1" hangingPunct="1"/>
            <a:r>
              <a:rPr lang="en-US" altLang="en-US" sz="3600" b="1">
                <a:solidFill>
                  <a:srgbClr val="034EA2"/>
                </a:solidFill>
                <a:latin typeface="Bookman Old Style" pitchFamily="18" charset="0"/>
              </a:rPr>
              <a:t>Reproduce?</a:t>
            </a:r>
          </a:p>
        </p:txBody>
      </p:sp>
      <p:sp>
        <p:nvSpPr>
          <p:cNvPr id="16388" name="Rectangle 3"/>
          <p:cNvSpPr>
            <a:spLocks noChangeArrowheads="1"/>
          </p:cNvSpPr>
          <p:nvPr/>
        </p:nvSpPr>
        <p:spPr bwMode="auto">
          <a:xfrm>
            <a:off x="815975" y="3140075"/>
            <a:ext cx="5988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pt-BR" altLang="en-US" b="1" dirty="0">
                <a:solidFill>
                  <a:srgbClr val="FF6600"/>
                </a:solidFill>
                <a:latin typeface="Bookman Old Style" pitchFamily="18" charset="0"/>
              </a:rPr>
              <a:t>The importance of variation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533400" y="303213"/>
            <a:ext cx="7086600" cy="4589462"/>
            <a:chOff x="533400" y="302683"/>
            <a:chExt cx="7086600" cy="4589992"/>
          </a:xfrm>
        </p:grpSpPr>
        <p:pic>
          <p:nvPicPr>
            <p:cNvPr id="2560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47950"/>
              <a:ext cx="22860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loud Callout 2"/>
            <p:cNvSpPr/>
            <p:nvPr/>
          </p:nvSpPr>
          <p:spPr>
            <a:xfrm>
              <a:off x="2917698" y="302683"/>
              <a:ext cx="4702302" cy="2639995"/>
            </a:xfrm>
            <a:prstGeom prst="cloudCallout">
              <a:avLst>
                <a:gd name="adj1" fmla="val -54286"/>
                <a:gd name="adj2" fmla="val 77542"/>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defRPr/>
              </a:pPr>
              <a:r>
                <a:rPr lang="en-US" sz="2400" b="1" i="1" dirty="0">
                  <a:solidFill>
                    <a:srgbClr val="FFFFFF"/>
                  </a:solidFill>
                  <a:latin typeface="Bookman Old Style" panose="02050604050505020204" pitchFamily="18" charset="0"/>
                </a:rPr>
                <a:t>Variation is thus useful for the survival of species over time.</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187029"/>
            <a:ext cx="45720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6720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267200" y="2809009"/>
            <a:ext cx="1828800" cy="182880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auto">
          <a:xfrm>
            <a:off x="632169" y="797133"/>
            <a:ext cx="3519144" cy="182880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bwMode="auto">
          <a:xfrm>
            <a:off x="4267200" y="797133"/>
            <a:ext cx="3053519" cy="182880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l="9814" r="7875"/>
          <a:stretch/>
        </p:blipFill>
        <p:spPr bwMode="auto">
          <a:xfrm>
            <a:off x="632169" y="2809009"/>
            <a:ext cx="3562598" cy="182880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53" presetClass="entr" presetSubtype="16"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sp>
        <p:nvSpPr>
          <p:cNvPr id="14" name="TextBox 13"/>
          <p:cNvSpPr txBox="1"/>
          <p:nvPr/>
        </p:nvSpPr>
        <p:spPr>
          <a:xfrm>
            <a:off x="477838" y="590550"/>
            <a:ext cx="8285162" cy="369888"/>
          </a:xfrm>
          <a:prstGeom prst="rect">
            <a:avLst/>
          </a:prstGeom>
          <a:noFill/>
        </p:spPr>
        <p:txBody>
          <a:bodyPr>
            <a:spAutoFit/>
          </a:bodyPr>
          <a:lstStyle/>
          <a:p>
            <a:pPr marL="285750" indent="-285750" fontAlgn="auto">
              <a:spcBef>
                <a:spcPts val="0"/>
              </a:spcBef>
              <a:spcAft>
                <a:spcPts val="0"/>
              </a:spcAft>
              <a:buFont typeface="Wingdings" pitchFamily="2" charset="2"/>
              <a:buChar char="§"/>
              <a:defRPr/>
            </a:pPr>
            <a:r>
              <a:rPr lang="en-US" kern="0" dirty="0">
                <a:solidFill>
                  <a:sysClr val="windowText" lastClr="000000"/>
                </a:solidFill>
                <a:latin typeface="Bookman Old Style" pitchFamily="18" charset="0"/>
                <a:cs typeface="+mn-cs"/>
              </a:rPr>
              <a:t>Populations of organisms live in well-defined places - </a:t>
            </a:r>
            <a:r>
              <a:rPr lang="en-US" i="1" kern="0" dirty="0">
                <a:solidFill>
                  <a:srgbClr val="0000FF"/>
                </a:solidFill>
                <a:latin typeface="Bookman Old Style" pitchFamily="18" charset="0"/>
                <a:cs typeface="+mn-cs"/>
              </a:rPr>
              <a:t>Niches</a:t>
            </a:r>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21760" y="971550"/>
            <a:ext cx="2894167" cy="192774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745960" y="971550"/>
            <a:ext cx="2807240" cy="192774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2161377" y="2941325"/>
            <a:ext cx="3009218" cy="1927740"/>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sp>
        <p:nvSpPr>
          <p:cNvPr id="14" name="TextBox 13"/>
          <p:cNvSpPr txBox="1"/>
          <p:nvPr/>
        </p:nvSpPr>
        <p:spPr>
          <a:xfrm>
            <a:off x="477838" y="590550"/>
            <a:ext cx="8285162" cy="646113"/>
          </a:xfrm>
          <a:prstGeom prst="rect">
            <a:avLst/>
          </a:prstGeom>
          <a:noFill/>
        </p:spPr>
        <p:txBody>
          <a:bodyPr>
            <a:spAutoFit/>
          </a:bodyPr>
          <a:lstStyle/>
          <a:p>
            <a:pPr marL="285750" indent="-285750" fontAlgn="auto">
              <a:spcBef>
                <a:spcPts val="0"/>
              </a:spcBef>
              <a:spcAft>
                <a:spcPts val="0"/>
              </a:spcAft>
              <a:buFont typeface="Wingdings" pitchFamily="2" charset="2"/>
              <a:buChar char="§"/>
              <a:defRPr/>
            </a:pPr>
            <a:r>
              <a:rPr lang="en-US" kern="0" dirty="0">
                <a:solidFill>
                  <a:srgbClr val="0000FF"/>
                </a:solidFill>
                <a:latin typeface="Bookman Old Style" pitchFamily="18" charset="0"/>
                <a:cs typeface="+mn-cs"/>
              </a:rPr>
              <a:t>Populations of organisms live in well define places </a:t>
            </a:r>
            <a:r>
              <a:rPr lang="en-US" kern="0" dirty="0">
                <a:solidFill>
                  <a:sysClr val="windowText" lastClr="000000"/>
                </a:solidFill>
                <a:latin typeface="Bookman Old Style" pitchFamily="18" charset="0"/>
                <a:cs typeface="+mn-cs"/>
              </a:rPr>
              <a:t>- </a:t>
            </a:r>
            <a:r>
              <a:rPr lang="en-US" b="1" i="1" kern="0" dirty="0">
                <a:solidFill>
                  <a:srgbClr val="FF00FF"/>
                </a:solidFill>
                <a:latin typeface="Bookman Old Style" pitchFamily="18" charset="0"/>
                <a:cs typeface="+mn-cs"/>
              </a:rPr>
              <a:t>Niches</a:t>
            </a:r>
          </a:p>
          <a:p>
            <a:pPr marL="285750" indent="-285750" fontAlgn="auto">
              <a:spcBef>
                <a:spcPts val="0"/>
              </a:spcBef>
              <a:spcAft>
                <a:spcPts val="0"/>
              </a:spcAft>
              <a:buFont typeface="Wingdings" pitchFamily="2" charset="2"/>
              <a:buChar char="§"/>
              <a:defRPr/>
            </a:pPr>
            <a:r>
              <a:rPr lang="en-US" i="1" kern="0" dirty="0">
                <a:solidFill>
                  <a:srgbClr val="FF0066"/>
                </a:solidFill>
                <a:latin typeface="Bookman Old Style" pitchFamily="18" charset="0"/>
                <a:cs typeface="+mn-cs"/>
              </a:rPr>
              <a:t>Their body design allows them to use that particular niche.</a:t>
            </a:r>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r="19626"/>
          <a:stretch/>
        </p:blipFill>
        <p:spPr>
          <a:xfrm>
            <a:off x="520774" y="1556904"/>
            <a:ext cx="3635425" cy="2563091"/>
          </a:xfrm>
          <a:prstGeom prst="round2DiagRect">
            <a:avLst>
              <a:gd name="adj1" fmla="val 5295"/>
              <a:gd name="adj2" fmla="val 0"/>
            </a:avLst>
          </a:prstGeom>
          <a:ln>
            <a:noFill/>
          </a:ln>
          <a:effectLst>
            <a:outerShdw blurRad="292100" dist="139700" dir="2700000" algn="tl" rotWithShape="0">
              <a:srgbClr val="333333">
                <a:alpha val="65000"/>
              </a:srgbClr>
            </a:outerShdw>
          </a:effectLst>
        </p:spPr>
      </p:pic>
      <p:sp>
        <p:nvSpPr>
          <p:cNvPr id="8" name="Rounded Rectangular Callout 7"/>
          <p:cNvSpPr/>
          <p:nvPr/>
        </p:nvSpPr>
        <p:spPr>
          <a:xfrm>
            <a:off x="4495800" y="1200150"/>
            <a:ext cx="4114800" cy="1940957"/>
          </a:xfrm>
          <a:prstGeom prst="wedgeRoundRectCallout">
            <a:avLst>
              <a:gd name="adj1" fmla="val -71369"/>
              <a:gd name="adj2" fmla="val 55155"/>
              <a:gd name="adj3" fmla="val 16667"/>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defRPr/>
            </a:pPr>
            <a:r>
              <a:rPr lang="en-US" dirty="0">
                <a:latin typeface="Bookman Old Style" panose="02050604050505020204" pitchFamily="18" charset="0"/>
              </a:rPr>
              <a:t>The polar bear is well adapted to its Arctic environment as their white fur helps them blend in with the snow and ice and has a layer of fat under its skin which helps it stay warm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sp>
        <p:nvSpPr>
          <p:cNvPr id="14" name="TextBox 13"/>
          <p:cNvSpPr txBox="1"/>
          <p:nvPr/>
        </p:nvSpPr>
        <p:spPr>
          <a:xfrm>
            <a:off x="477838" y="661988"/>
            <a:ext cx="8132762" cy="646112"/>
          </a:xfrm>
          <a:prstGeom prst="rect">
            <a:avLst/>
          </a:prstGeom>
          <a:noFill/>
        </p:spPr>
        <p:txBody>
          <a:bodyPr>
            <a:spAutoFit/>
          </a:bodyPr>
          <a:lstStyle/>
          <a:p>
            <a:pPr marL="285750" indent="-285750" fontAlgn="auto">
              <a:spcBef>
                <a:spcPts val="0"/>
              </a:spcBef>
              <a:spcAft>
                <a:spcPts val="0"/>
              </a:spcAft>
              <a:buFont typeface="Wingdings" pitchFamily="2" charset="2"/>
              <a:buChar char="§"/>
              <a:defRPr/>
            </a:pPr>
            <a:r>
              <a:rPr lang="en-US" kern="0" dirty="0">
                <a:solidFill>
                  <a:sysClr val="windowText" lastClr="000000"/>
                </a:solidFill>
                <a:latin typeface="Bookman Old Style" pitchFamily="18" charset="0"/>
                <a:cs typeface="+mn-cs"/>
              </a:rPr>
              <a:t>However, niches can change </a:t>
            </a:r>
            <a:r>
              <a:rPr lang="en-US" i="1" kern="0" dirty="0">
                <a:solidFill>
                  <a:srgbClr val="0000FF"/>
                </a:solidFill>
                <a:latin typeface="Bookman Old Style" pitchFamily="18" charset="0"/>
                <a:cs typeface="+mn-cs"/>
              </a:rPr>
              <a:t>because of reasons beyond the control of organisms.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b="20216"/>
          <a:stretch>
            <a:fillRect/>
          </a:stretch>
        </p:blipFill>
        <p:spPr bwMode="auto">
          <a:xfrm>
            <a:off x="477838" y="1262063"/>
            <a:ext cx="5046662"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8655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27616" y="1130337"/>
            <a:ext cx="3013364" cy="1828800"/>
          </a:xfrm>
          <a:prstGeom prst="roundRect">
            <a:avLst/>
          </a:prstGeom>
        </p:spPr>
      </p:pic>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2984" y="2724150"/>
            <a:ext cx="2825637" cy="2057400"/>
          </a:xfrm>
          <a:prstGeom prst="round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7775" y="707324"/>
            <a:ext cx="2712465" cy="1940625"/>
          </a:xfrm>
          <a:prstGeom prst="roundRect">
            <a:avLst/>
          </a:prstGeom>
          <a:ln>
            <a:solidFill>
              <a:schemeClr val="tx1"/>
            </a:solidFill>
          </a:ln>
        </p:spPr>
      </p:pic>
      <p:sp>
        <p:nvSpPr>
          <p:cNvPr id="10" name="TextBox 9"/>
          <p:cNvSpPr txBox="1"/>
          <p:nvPr/>
        </p:nvSpPr>
        <p:spPr>
          <a:xfrm>
            <a:off x="3535384" y="643031"/>
            <a:ext cx="4506191" cy="408623"/>
          </a:xfrm>
          <a:prstGeom prst="wedgeRoundRectCallout">
            <a:avLst>
              <a:gd name="adj1" fmla="val -64277"/>
              <a:gd name="adj2" fmla="val 56687"/>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fontAlgn="auto">
              <a:spcBef>
                <a:spcPts val="0"/>
              </a:spcBef>
              <a:spcAft>
                <a:spcPts val="0"/>
              </a:spcAft>
              <a:defRPr/>
            </a:pPr>
            <a:r>
              <a:rPr lang="en-US" kern="0" dirty="0">
                <a:solidFill>
                  <a:sysClr val="windowText" lastClr="000000"/>
                </a:solidFill>
                <a:latin typeface="Bookman Old Style" pitchFamily="18" charset="0"/>
                <a:cs typeface="+mn-cs"/>
              </a:rPr>
              <a:t>Temperatures can go up and down</a:t>
            </a:r>
          </a:p>
        </p:txBody>
      </p:sp>
      <p:sp>
        <p:nvSpPr>
          <p:cNvPr id="11" name="TextBox 10"/>
          <p:cNvSpPr txBox="1"/>
          <p:nvPr/>
        </p:nvSpPr>
        <p:spPr>
          <a:xfrm>
            <a:off x="3398621" y="3016780"/>
            <a:ext cx="2438400" cy="715089"/>
          </a:xfrm>
          <a:prstGeom prst="wedgeRoundRectCallout">
            <a:avLst>
              <a:gd name="adj1" fmla="val -64177"/>
              <a:gd name="adj2" fmla="val 49215"/>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fontAlgn="auto">
              <a:spcBef>
                <a:spcPts val="0"/>
              </a:spcBef>
              <a:spcAft>
                <a:spcPts val="0"/>
              </a:spcAft>
              <a:defRPr/>
            </a:pPr>
            <a:r>
              <a:rPr lang="en-US" kern="0" dirty="0">
                <a:solidFill>
                  <a:sysClr val="windowText" lastClr="000000"/>
                </a:solidFill>
                <a:latin typeface="Bookman Old Style" pitchFamily="18" charset="0"/>
                <a:cs typeface="+mn-cs"/>
              </a:rPr>
              <a:t>water levels can vary</a:t>
            </a:r>
          </a:p>
        </p:txBody>
      </p:sp>
      <p:sp>
        <p:nvSpPr>
          <p:cNvPr id="14" name="TextBox 13"/>
          <p:cNvSpPr txBox="1"/>
          <p:nvPr/>
        </p:nvSpPr>
        <p:spPr>
          <a:xfrm>
            <a:off x="3276600" y="1469325"/>
            <a:ext cx="1686792" cy="715089"/>
          </a:xfrm>
          <a:prstGeom prst="wedgeRoundRectCallout">
            <a:avLst>
              <a:gd name="adj1" fmla="val 68577"/>
              <a:gd name="adj2" fmla="val -10570"/>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fontAlgn="auto">
              <a:spcBef>
                <a:spcPts val="0"/>
              </a:spcBef>
              <a:spcAft>
                <a:spcPts val="0"/>
              </a:spcAft>
              <a:defRPr/>
            </a:pPr>
            <a:r>
              <a:rPr lang="en-US" kern="0" dirty="0">
                <a:solidFill>
                  <a:sysClr val="windowText" lastClr="000000"/>
                </a:solidFill>
                <a:latin typeface="Bookman Old Style" pitchFamily="18" charset="0"/>
                <a:cs typeface="+mn-cs"/>
              </a:rPr>
              <a:t>or meteorite hits.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22" presetClass="entr" presetSubtype="8"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nodeType="afterGroup">
                            <p:stCondLst>
                              <p:cond delay="500"/>
                            </p:stCondLst>
                            <p:childTnLst>
                              <p:par>
                                <p:cTn id="32" presetID="22" presetClass="entr" presetSubtype="2"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pic>
        <p:nvPicPr>
          <p:cNvPr id="24582" name="Picture 4"/>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7538" y="2038350"/>
            <a:ext cx="3217862" cy="1828800"/>
          </a:xfrm>
          <a:prstGeom prst="round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583" name="Picture 5"/>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57550" y="3016250"/>
            <a:ext cx="2249488" cy="1828800"/>
          </a:xfrm>
          <a:prstGeom prst="round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584" name="Picture 6"/>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3965575" y="1093788"/>
            <a:ext cx="2667000" cy="1828800"/>
          </a:xfrm>
          <a:prstGeom prst="round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7838" y="788194"/>
            <a:ext cx="3408362" cy="1021556"/>
          </a:xfrm>
          <a:prstGeom prst="wedgeRoundRectCallout">
            <a:avLst>
              <a:gd name="adj1" fmla="val -625"/>
              <a:gd name="adj2" fmla="val 81100"/>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defPPr>
              <a:defRPr lang="en-US"/>
            </a:defPPr>
            <a:lvl1pPr algn="ctr" fontAlgn="auto">
              <a:spcBef>
                <a:spcPts val="0"/>
              </a:spcBef>
              <a:spcAft>
                <a:spcPts val="0"/>
              </a:spcAft>
              <a:defRPr kern="0">
                <a:solidFill>
                  <a:sysClr val="windowText" lastClr="000000"/>
                </a:solidFill>
                <a:latin typeface="Bookman Old Style" pitchFamily="18" charset="0"/>
                <a:cs typeface="+mn-cs"/>
              </a:defRPr>
            </a:lvl1pPr>
          </a:lstStyle>
          <a:p>
            <a:pPr>
              <a:defRPr/>
            </a:pPr>
            <a:r>
              <a:rPr lang="en-US" dirty="0" smtClean="0"/>
              <a:t>If </a:t>
            </a:r>
            <a:r>
              <a:rPr lang="en-US" dirty="0"/>
              <a:t>this is drastically altered – </a:t>
            </a:r>
            <a:r>
              <a:rPr lang="en-US" dirty="0" smtClean="0"/>
              <a:t>population </a:t>
            </a:r>
            <a:r>
              <a:rPr lang="en-US" dirty="0"/>
              <a:t>will be wiped out</a:t>
            </a:r>
            <a:r>
              <a:rPr lang="en-US"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fade">
                                      <p:cBhvr>
                                        <p:cTn id="7" dur="500"/>
                                        <p:tgtEl>
                                          <p:spTgt spid="24582"/>
                                        </p:tgtEl>
                                      </p:cBhvr>
                                    </p:animEffect>
                                  </p:childTnLst>
                                </p:cTn>
                              </p:par>
                              <p:par>
                                <p:cTn id="8" presetID="10" presetClass="entr" presetSubtype="0" fill="hold" nodeType="withEffect">
                                  <p:stCondLst>
                                    <p:cond delay="0"/>
                                  </p:stCondLst>
                                  <p:childTnLst>
                                    <p:set>
                                      <p:cBhvr>
                                        <p:cTn id="9" dur="1" fill="hold">
                                          <p:stCondLst>
                                            <p:cond delay="0"/>
                                          </p:stCondLst>
                                        </p:cTn>
                                        <p:tgtEl>
                                          <p:spTgt spid="24584"/>
                                        </p:tgtEl>
                                        <p:attrNameLst>
                                          <p:attrName>style.visibility</p:attrName>
                                        </p:attrNameLst>
                                      </p:cBhvr>
                                      <p:to>
                                        <p:strVal val="visible"/>
                                      </p:to>
                                    </p:set>
                                    <p:animEffect transition="in" filter="fade">
                                      <p:cBhvr>
                                        <p:cTn id="10" dur="500"/>
                                        <p:tgtEl>
                                          <p:spTgt spid="24584"/>
                                        </p:tgtEl>
                                      </p:cBhvr>
                                    </p:animEffect>
                                  </p:childTnLst>
                                </p:cTn>
                              </p:par>
                              <p:par>
                                <p:cTn id="11" presetID="10" presetClass="entr" presetSubtype="0" fill="hold" nodeType="withEffect">
                                  <p:stCondLst>
                                    <p:cond delay="0"/>
                                  </p:stCondLst>
                                  <p:childTnLst>
                                    <p:set>
                                      <p:cBhvr>
                                        <p:cTn id="12" dur="1" fill="hold">
                                          <p:stCondLst>
                                            <p:cond delay="0"/>
                                          </p:stCondLst>
                                        </p:cTn>
                                        <p:tgtEl>
                                          <p:spTgt spid="24583"/>
                                        </p:tgtEl>
                                        <p:attrNameLst>
                                          <p:attrName>style.visibility</p:attrName>
                                        </p:attrNameLst>
                                      </p:cBhvr>
                                      <p:to>
                                        <p:strVal val="visible"/>
                                      </p:to>
                                    </p:set>
                                    <p:animEffect transition="in" filter="fade">
                                      <p:cBhvr>
                                        <p:cTn id="13" dur="500"/>
                                        <p:tgtEl>
                                          <p:spTgt spid="245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9600" y="663538"/>
            <a:ext cx="2221230" cy="3352800"/>
          </a:xfrm>
          <a:prstGeom prst="rect">
            <a:avLst/>
          </a:prstGeom>
          <a:ln w="3175" cap="sq" cmpd="thickThin">
            <a:solidFill>
              <a:srgbClr val="000000"/>
            </a:solidFill>
            <a:prstDash val="solid"/>
            <a:miter lim="800000"/>
          </a:ln>
          <a:effectLst>
            <a:innerShdw blurRad="76200">
              <a:srgbClr val="000000"/>
            </a:innerShdw>
          </a:effectLst>
        </p:spPr>
      </p:pic>
      <p:sp>
        <p:nvSpPr>
          <p:cNvPr id="14" name="TextBox 13"/>
          <p:cNvSpPr txBox="1"/>
          <p:nvPr/>
        </p:nvSpPr>
        <p:spPr>
          <a:xfrm>
            <a:off x="591787" y="4121823"/>
            <a:ext cx="4856162" cy="715089"/>
          </a:xfrm>
          <a:prstGeom prst="wedgeRoundRectCallout">
            <a:avLst>
              <a:gd name="adj1" fmla="val -19610"/>
              <a:gd name="adj2" fmla="val -35480"/>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defPPr>
              <a:defRPr lang="en-US"/>
            </a:defPPr>
            <a:lvl1pPr algn="ctr" fontAlgn="auto">
              <a:spcBef>
                <a:spcPts val="0"/>
              </a:spcBef>
              <a:spcAft>
                <a:spcPts val="0"/>
              </a:spcAft>
              <a:defRPr kern="0">
                <a:solidFill>
                  <a:sysClr val="windowText" lastClr="000000"/>
                </a:solidFill>
                <a:latin typeface="Bookman Old Style" pitchFamily="18" charset="0"/>
                <a:cs typeface="+mn-cs"/>
              </a:defRPr>
            </a:lvl1pPr>
          </a:lstStyle>
          <a:p>
            <a:pPr>
              <a:defRPr/>
            </a:pPr>
            <a:r>
              <a:rPr lang="en-US" dirty="0" smtClean="0"/>
              <a:t>However </a:t>
            </a:r>
            <a:r>
              <a:rPr lang="en-US" dirty="0"/>
              <a:t>if some variations are </a:t>
            </a:r>
            <a:r>
              <a:rPr lang="en-US" dirty="0" smtClean="0"/>
              <a:t>present population </a:t>
            </a:r>
            <a:r>
              <a:rPr lang="en-US" dirty="0"/>
              <a:t>can survive.</a:t>
            </a:r>
            <a:endParaRPr lang="en-IN" dirty="0"/>
          </a:p>
        </p:txBody>
      </p:sp>
      <p:sp>
        <p:nvSpPr>
          <p:cNvPr id="11" name="Rounded Rectangular Callout 10"/>
          <p:cNvSpPr/>
          <p:nvPr/>
        </p:nvSpPr>
        <p:spPr>
          <a:xfrm>
            <a:off x="3102006" y="666750"/>
            <a:ext cx="5496719" cy="1940957"/>
          </a:xfrm>
          <a:prstGeom prst="wedgeRoundRectCallout">
            <a:avLst>
              <a:gd name="adj1" fmla="val -68102"/>
              <a:gd name="adj2" fmla="val 64063"/>
              <a:gd name="adj3" fmla="val 16667"/>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defRPr/>
            </a:pPr>
            <a:r>
              <a:rPr lang="en-US" i="1" dirty="0">
                <a:latin typeface="Bookman Old Style" panose="02050604050505020204" pitchFamily="18" charset="0"/>
              </a:rPr>
              <a:t>For </a:t>
            </a:r>
            <a:r>
              <a:rPr lang="en-US" i="1" dirty="0" err="1">
                <a:latin typeface="Bookman Old Style" panose="02050604050505020204" pitchFamily="18" charset="0"/>
              </a:rPr>
              <a:t>eg</a:t>
            </a:r>
            <a:r>
              <a:rPr lang="en-US" i="1" dirty="0">
                <a:latin typeface="Bookman Old Style" panose="02050604050505020204" pitchFamily="18" charset="0"/>
              </a:rPr>
              <a:t>. The Indian Pipe Plant earlier  was photosynthetic due to the presence of chlorophyll. During the course of evolution, it lost its chlorophyll and  became saprophytic. This variation in the plant mode of nutrition has helped it to survive till 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up)">
                                      <p:cBhvr>
                                        <p:cTn id="9" dur="5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7455" y="1657350"/>
            <a:ext cx="2627061" cy="1970296"/>
          </a:xfrm>
          <a:prstGeom prst="round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l="4650" t="5947" r="8544" b="7589"/>
          <a:stretch/>
        </p:blipFill>
        <p:spPr>
          <a:xfrm>
            <a:off x="557150" y="1623951"/>
            <a:ext cx="1927493" cy="2395599"/>
          </a:xfrm>
          <a:prstGeom prst="round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6258" y="2600450"/>
            <a:ext cx="2440142"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547455" y="721443"/>
            <a:ext cx="4572000" cy="715089"/>
          </a:xfrm>
          <a:prstGeom prst="wedgeRoundRectCallout">
            <a:avLst>
              <a:gd name="adj1" fmla="val -19014"/>
              <a:gd name="adj2" fmla="val 19322"/>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342900" indent="-342900" fontAlgn="auto">
              <a:spcBef>
                <a:spcPts val="0"/>
              </a:spcBef>
              <a:spcAft>
                <a:spcPts val="0"/>
              </a:spcAft>
              <a:buFont typeface="Wingdings" pitchFamily="2" charset="2"/>
              <a:buChar char="§"/>
              <a:defRPr/>
            </a:pPr>
            <a:r>
              <a:rPr lang="en-US" kern="0" dirty="0">
                <a:solidFill>
                  <a:sysClr val="windowText" lastClr="000000"/>
                </a:solidFill>
                <a:latin typeface="Bookman Old Style" pitchFamily="18" charset="0"/>
                <a:cs typeface="+mn-cs"/>
              </a:rPr>
              <a:t>E.g. if there were a population of bacteria living in temperate water,</a:t>
            </a:r>
            <a:endParaRPr lang="en-IN" kern="0" dirty="0">
              <a:solidFill>
                <a:sysClr val="windowText" lastClr="000000"/>
              </a:solidFill>
              <a:latin typeface="Bookman Old Style" pitchFamily="18" charset="0"/>
              <a:cs typeface="+mn-cs"/>
            </a:endParaRPr>
          </a:p>
        </p:txBody>
      </p:sp>
      <p:sp>
        <p:nvSpPr>
          <p:cNvPr id="10" name="TextBox 9"/>
          <p:cNvSpPr txBox="1"/>
          <p:nvPr/>
        </p:nvSpPr>
        <p:spPr>
          <a:xfrm>
            <a:off x="3197277" y="1505977"/>
            <a:ext cx="4905323" cy="1021556"/>
          </a:xfrm>
          <a:prstGeom prst="wedgeRoundRectCallout">
            <a:avLst>
              <a:gd name="adj1" fmla="val -22510"/>
              <a:gd name="adj2" fmla="val 6037"/>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fontAlgn="auto">
              <a:spcBef>
                <a:spcPts val="0"/>
              </a:spcBef>
              <a:spcAft>
                <a:spcPts val="0"/>
              </a:spcAft>
              <a:defRPr/>
            </a:pPr>
            <a:r>
              <a:rPr lang="en-US" kern="0" dirty="0">
                <a:solidFill>
                  <a:sysClr val="windowText" lastClr="000000"/>
                </a:solidFill>
                <a:latin typeface="Bookman Old Style" pitchFamily="18" charset="0"/>
              </a:rPr>
              <a:t>and if the water temperature was increased by global warming, most of them would die.</a:t>
            </a:r>
            <a:endParaRPr lang="en-IN" kern="0" dirty="0">
              <a:solidFill>
                <a:sysClr val="windowText" lastClr="000000"/>
              </a:solidFill>
              <a:latin typeface="Bookman Old Style" pitchFamily="18" charset="0"/>
              <a:cs typeface="+mn-cs"/>
            </a:endParaRPr>
          </a:p>
        </p:txBody>
      </p:sp>
      <p:sp>
        <p:nvSpPr>
          <p:cNvPr id="11" name="TextBox 10"/>
          <p:cNvSpPr txBox="1"/>
          <p:nvPr/>
        </p:nvSpPr>
        <p:spPr>
          <a:xfrm>
            <a:off x="547455" y="4066461"/>
            <a:ext cx="4572000" cy="715089"/>
          </a:xfrm>
          <a:prstGeom prst="wedgeRoundRectCallout">
            <a:avLst>
              <a:gd name="adj1" fmla="val -17456"/>
              <a:gd name="adj2" fmla="val -75336"/>
              <a:gd name="adj3" fmla="val 16667"/>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marL="342900" indent="-342900" fontAlgn="auto">
              <a:spcBef>
                <a:spcPts val="0"/>
              </a:spcBef>
              <a:spcAft>
                <a:spcPts val="0"/>
              </a:spcAft>
              <a:buFont typeface="Wingdings" pitchFamily="2" charset="2"/>
              <a:buChar char="§"/>
              <a:defRPr/>
            </a:pPr>
            <a:r>
              <a:rPr lang="en-US" kern="0" dirty="0">
                <a:solidFill>
                  <a:sysClr val="windowText" lastClr="000000"/>
                </a:solidFill>
                <a:latin typeface="Bookman Old Style" pitchFamily="18" charset="0"/>
                <a:cs typeface="+mn-cs"/>
              </a:rPr>
              <a:t>But few variants resistant to heat would survive and grow further</a:t>
            </a:r>
            <a:endParaRPr lang="en-IN" kern="0" dirty="0">
              <a:solidFill>
                <a:sysClr val="windowText" lastClr="000000"/>
              </a:solidFill>
              <a:latin typeface="Bookman Old Style" pitchFamily="18" charset="0"/>
              <a:cs typeface="+mn-cs"/>
            </a:endParaRPr>
          </a:p>
        </p:txBody>
      </p:sp>
      <p:pic>
        <p:nvPicPr>
          <p:cNvPr id="8" name="Picture 7"/>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36322" y="2202036"/>
            <a:ext cx="2035678" cy="1828800"/>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ultiply 5"/>
          <p:cNvSpPr/>
          <p:nvPr/>
        </p:nvSpPr>
        <p:spPr>
          <a:xfrm>
            <a:off x="959335" y="1806198"/>
            <a:ext cx="1800918" cy="1588505"/>
          </a:xfrm>
          <a:prstGeom prst="mathMultiply">
            <a:avLst>
              <a:gd name="adj1" fmla="val 17224"/>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Box 11"/>
          <p:cNvSpPr txBox="1"/>
          <p:nvPr/>
        </p:nvSpPr>
        <p:spPr>
          <a:xfrm>
            <a:off x="477838" y="261938"/>
            <a:ext cx="3649662" cy="369887"/>
          </a:xfrm>
          <a:prstGeom prst="rect">
            <a:avLst/>
          </a:prstGeom>
          <a:noFill/>
        </p:spPr>
        <p:txBody>
          <a:bodyPr>
            <a:spAutoFit/>
          </a:bodyPr>
          <a:lstStyle/>
          <a:p>
            <a:pPr fontAlgn="auto">
              <a:spcBef>
                <a:spcPts val="0"/>
              </a:spcBef>
              <a:spcAft>
                <a:spcPts val="0"/>
              </a:spcAft>
              <a:defRPr/>
            </a:pPr>
            <a:r>
              <a:rPr lang="en-US" b="1" kern="0" dirty="0">
                <a:solidFill>
                  <a:srgbClr val="EC2095"/>
                </a:solidFill>
                <a:latin typeface="Bookman Old Style" pitchFamily="18" charset="0"/>
                <a:cs typeface="+mn-cs"/>
              </a:rPr>
              <a:t>The importance of variation</a:t>
            </a:r>
            <a:endParaRPr lang="en-IN" b="1" kern="0" dirty="0">
              <a:solidFill>
                <a:srgbClr val="EC2095"/>
              </a:solidFill>
              <a:latin typeface="Bookman Old Style"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xit" presetSubtype="0" fill="hold" nodeType="click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22" presetClass="entr" presetSubtype="1"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2698</TotalTime>
  <Words>263</Words>
  <Application>Microsoft Office PowerPoint</Application>
  <PresentationFormat>On-screen Show (16:9)</PresentationFormat>
  <Paragraphs>29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T.S BORA</cp:lastModifiedBy>
  <cp:revision>239</cp:revision>
  <dcterms:created xsi:type="dcterms:W3CDTF">2013-07-31T12:47:49Z</dcterms:created>
  <dcterms:modified xsi:type="dcterms:W3CDTF">2022-04-24T13:24:42Z</dcterms:modified>
</cp:coreProperties>
</file>