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92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88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5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8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4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15975" y="3140075"/>
            <a:ext cx="7464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Modes of reproduction used by single</a:t>
            </a:r>
          </a:p>
          <a:p>
            <a:pPr eaLnBrk="1" hangingPunct="1"/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   organisms </a:t>
            </a:r>
          </a:p>
          <a:p>
            <a:pPr eaLnBrk="1" hangingPunct="1"/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   (Budding, Vegetative propagation)</a:t>
            </a:r>
            <a:endParaRPr lang="pt-BR" altLang="en-US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750" t="16699" r="41875" b="49609"/>
          <a:stretch>
            <a:fillRect/>
          </a:stretch>
        </p:blipFill>
        <p:spPr bwMode="auto">
          <a:xfrm>
            <a:off x="520700" y="1238250"/>
            <a:ext cx="5009322" cy="3429000"/>
          </a:xfrm>
          <a:prstGeom prst="roundRect">
            <a:avLst>
              <a:gd name="adj" fmla="val 111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82600" y="788988"/>
            <a:ext cx="8280400" cy="711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Seen in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hydra.</a:t>
            </a:r>
          </a:p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Regenerative cells. 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9650" y="245175"/>
            <a:ext cx="1728726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Budding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936" t="53626"/>
          <a:stretch/>
        </p:blipFill>
        <p:spPr bwMode="auto">
          <a:xfrm>
            <a:off x="3048000" y="373082"/>
            <a:ext cx="2123504" cy="4408468"/>
          </a:xfrm>
          <a:prstGeom prst="roundRect">
            <a:avLst>
              <a:gd name="adj" fmla="val 111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9" b="30446"/>
          <a:stretch>
            <a:fillRect/>
          </a:stretch>
        </p:blipFill>
        <p:spPr bwMode="auto">
          <a:xfrm>
            <a:off x="534988" y="1211263"/>
            <a:ext cx="7354887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82600" y="788988"/>
            <a:ext cx="828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Due to repeated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cell division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at one </a:t>
            </a: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specific site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248400" y="928171"/>
            <a:ext cx="228600" cy="1524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42075" y="819150"/>
            <a:ext cx="144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Outgrowth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7837206" y="928171"/>
            <a:ext cx="222272" cy="15240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10525" y="819150"/>
            <a:ext cx="6873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Bud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9650" y="245175"/>
            <a:ext cx="1728726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Budding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143000" y="3564937"/>
            <a:ext cx="2891227" cy="604847"/>
          </a:xfrm>
          <a:prstGeom prst="wedgeRoundRectCallout">
            <a:avLst>
              <a:gd name="adj1" fmla="val 67974"/>
              <a:gd name="adj2" fmla="val -184116"/>
              <a:gd name="adj3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These buds develop into tiny individuals.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828800" y="3126032"/>
            <a:ext cx="837486" cy="499874"/>
          </a:xfrm>
          <a:prstGeom prst="wedgeRoundRectCallout">
            <a:avLst>
              <a:gd name="adj1" fmla="val 102202"/>
              <a:gd name="adj2" fmla="val -117696"/>
              <a:gd name="adj3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Bud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588613" y="3530600"/>
            <a:ext cx="3202587" cy="1250950"/>
          </a:xfrm>
          <a:prstGeom prst="wedgeRoundRectCallout">
            <a:avLst>
              <a:gd name="adj1" fmla="val 90389"/>
              <a:gd name="adj2" fmla="val -77375"/>
              <a:gd name="adj3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When fully mature- detach from parent body- become new independent individuals. 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509390" y="3103563"/>
            <a:ext cx="1614810" cy="499874"/>
          </a:xfrm>
          <a:prstGeom prst="wedgeRoundRectCallout">
            <a:avLst>
              <a:gd name="adj1" fmla="val -61211"/>
              <a:gd name="adj2" fmla="val -143829"/>
              <a:gd name="adj3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specific site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3573780" y="438141"/>
            <a:ext cx="2382448" cy="421158"/>
          </a:xfrm>
          <a:prstGeom prst="wedgeRoundRectCallout">
            <a:avLst>
              <a:gd name="adj1" fmla="val -56452"/>
              <a:gd name="adj2" fmla="val 5599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Regenerative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9650" y="245175"/>
            <a:ext cx="337655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Vegetative propagation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020" y="1352550"/>
            <a:ext cx="475395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533400" y="819150"/>
            <a:ext cx="1368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Plants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31032" y="981168"/>
            <a:ext cx="602568" cy="13908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2975" y="819150"/>
            <a:ext cx="2663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Roots, stem, leaves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731432" y="981168"/>
            <a:ext cx="602568" cy="13908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8150" y="858838"/>
            <a:ext cx="31686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Develop into new plants</a:t>
            </a:r>
            <a:endParaRPr lang="en-IN" i="1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497138" y="1377950"/>
            <a:ext cx="1731962" cy="1731963"/>
            <a:chOff x="3392218" y="5344318"/>
            <a:chExt cx="1731126" cy="1731126"/>
          </a:xfrm>
        </p:grpSpPr>
        <p:sp>
          <p:nvSpPr>
            <p:cNvPr id="15" name="Oval Callout 14"/>
            <p:cNvSpPr/>
            <p:nvPr/>
          </p:nvSpPr>
          <p:spPr>
            <a:xfrm rot="13848768">
              <a:off x="3392218" y="5344318"/>
              <a:ext cx="1731126" cy="1731126"/>
            </a:xfrm>
            <a:prstGeom prst="wedgeEllipseCallout">
              <a:avLst>
                <a:gd name="adj1" fmla="val 48643"/>
                <a:gd name="adj2" fmla="val 39765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6" name="Picture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480000">
              <a:off x="3405785" y="5354458"/>
              <a:ext cx="1703990" cy="167559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222750" y="1120775"/>
            <a:ext cx="1731963" cy="1731963"/>
            <a:chOff x="3392218" y="5344318"/>
            <a:chExt cx="1731126" cy="1731126"/>
          </a:xfrm>
        </p:grpSpPr>
        <p:sp>
          <p:nvSpPr>
            <p:cNvPr id="18" name="Oval Callout 17"/>
            <p:cNvSpPr/>
            <p:nvPr/>
          </p:nvSpPr>
          <p:spPr>
            <a:xfrm rot="11208768">
              <a:off x="3392218" y="5344318"/>
              <a:ext cx="1731126" cy="1731126"/>
            </a:xfrm>
            <a:prstGeom prst="wedgeEllipseCallout">
              <a:avLst>
                <a:gd name="adj1" fmla="val 48643"/>
                <a:gd name="adj2" fmla="val 39765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07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480" y="5553277"/>
              <a:ext cx="1682711" cy="124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7400" y="1120775"/>
            <a:ext cx="1731963" cy="1731963"/>
            <a:chOff x="3392218" y="5344318"/>
            <a:chExt cx="1731126" cy="1731126"/>
          </a:xfrm>
        </p:grpSpPr>
        <p:sp>
          <p:nvSpPr>
            <p:cNvPr id="21" name="Oval Callout 20"/>
            <p:cNvSpPr/>
            <p:nvPr/>
          </p:nvSpPr>
          <p:spPr>
            <a:xfrm rot="16188768">
              <a:off x="3392218" y="5344318"/>
              <a:ext cx="1731126" cy="1731126"/>
            </a:xfrm>
            <a:prstGeom prst="wedgeEllipseCallout">
              <a:avLst>
                <a:gd name="adj1" fmla="val 48643"/>
                <a:gd name="adj2" fmla="val 39765"/>
              </a:avLst>
            </a:prstGeom>
            <a:solidFill>
              <a:schemeClr val="bg1"/>
            </a:solidFill>
            <a:ln w="1270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077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521" y="5514938"/>
              <a:ext cx="1550518" cy="155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ounded Rectangular Callout 8"/>
          <p:cNvSpPr/>
          <p:nvPr/>
        </p:nvSpPr>
        <p:spPr>
          <a:xfrm>
            <a:off x="533400" y="1352550"/>
            <a:ext cx="2978793" cy="416365"/>
          </a:xfrm>
          <a:prstGeom prst="wedgeRoundRectCallout">
            <a:avLst>
              <a:gd name="adj1" fmla="val -37691"/>
              <a:gd name="adj2" fmla="val -101097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Vegetative organs like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1276350"/>
            <a:ext cx="23368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9650" y="245175"/>
            <a:ext cx="337655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Vegetative propagation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24200" y="843990"/>
            <a:ext cx="2477105" cy="1650443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7485" y="2290121"/>
            <a:ext cx="3191412" cy="408623"/>
          </a:xfrm>
          <a:prstGeom prst="wedgeRoundRectCallout">
            <a:avLst>
              <a:gd name="adj1" fmla="val -63015"/>
              <a:gd name="adj2" fmla="val -6182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Develop into a new plant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752475"/>
            <a:ext cx="1871663" cy="408623"/>
          </a:xfrm>
          <a:prstGeom prst="wedgeRoundRectCallout">
            <a:avLst>
              <a:gd name="adj1" fmla="val -19476"/>
              <a:gd name="adj2" fmla="val 71824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Bryophyllum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650" y="1276350"/>
            <a:ext cx="2590930" cy="1828800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650" y="3117850"/>
            <a:ext cx="3246120" cy="1828800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755770" y="3649552"/>
            <a:ext cx="1925830" cy="963512"/>
          </a:xfrm>
          <a:prstGeom prst="wedgeRoundRectCallout">
            <a:avLst>
              <a:gd name="adj1" fmla="val -77640"/>
              <a:gd name="adj2" fmla="val -38519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 </a:t>
            </a:r>
            <a:r>
              <a:rPr lang="en-US" dirty="0"/>
              <a:t>the notches along the leaf margin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86201" y="2724144"/>
            <a:ext cx="1795400" cy="598265"/>
          </a:xfrm>
          <a:prstGeom prst="wedgeRoundRectCallout">
            <a:avLst>
              <a:gd name="adj1" fmla="val -90848"/>
              <a:gd name="adj2" fmla="val 42022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ookman Old Style" panose="02050604050505020204" pitchFamily="18" charset="0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Buds </a:t>
            </a:r>
            <a:r>
              <a:rPr lang="en-US" dirty="0" smtClean="0"/>
              <a:t>are produced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9650" y="245175"/>
            <a:ext cx="337655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Vegetative propagation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5918" y="779550"/>
            <a:ext cx="8041669" cy="9848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This property of vegetative propagation is used in methods such as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layering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or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grafting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to grow many plants like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sugarcane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,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roses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, or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grapes for agricultural purposes.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822450"/>
            <a:ext cx="387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1822450"/>
            <a:ext cx="20050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9650" y="245175"/>
            <a:ext cx="337655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Vegetative propagation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5918" y="779550"/>
            <a:ext cx="8041669" cy="9848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This property of vegetative propagation is used in methods such as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layering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or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grafting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to grow many plants like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sugarcane, roses, or grapes for agricultural purposes.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1"/>
          <a:stretch>
            <a:fillRect/>
          </a:stretch>
        </p:blipFill>
        <p:spPr bwMode="auto">
          <a:xfrm>
            <a:off x="3059113" y="1822450"/>
            <a:ext cx="29638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82245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675" y="2211388"/>
            <a:ext cx="1825625" cy="2435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7925" y="2216150"/>
            <a:ext cx="3632200" cy="24257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0" y="2219325"/>
            <a:ext cx="3003550" cy="1828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888" y="2219325"/>
            <a:ext cx="2817812" cy="1828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263" y="1447800"/>
            <a:ext cx="2840037" cy="20113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0438" y="1447800"/>
            <a:ext cx="3232150" cy="20113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175" y="287338"/>
            <a:ext cx="18113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0066"/>
                </a:solidFill>
                <a:latin typeface="Bookman Old Style" pitchFamily="18" charset="0"/>
                <a:cs typeface="+mn-cs"/>
              </a:rPr>
              <a:t>Advantages</a:t>
            </a:r>
            <a:endParaRPr lang="en-US" kern="0" dirty="0">
              <a:solidFill>
                <a:srgbClr val="FF0066"/>
              </a:solidFill>
              <a:latin typeface="Bookman Old Style" pitchFamily="18" charset="0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9650" y="245175"/>
            <a:ext cx="3376550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Vegetative propagation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029" y="748320"/>
            <a:ext cx="8041669" cy="67710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Plants can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bear flowers and fruits earlier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than those produced from seeds.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029" y="1468400"/>
            <a:ext cx="804166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Also use to propagate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plants that have lost the capacity to produced seeds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– banana, orange, rose, jasmine.</a:t>
            </a:r>
            <a:endParaRPr lang="en-US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029" y="2188480"/>
            <a:ext cx="5541770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Plants produced are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genetically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similar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to the </a:t>
            </a:r>
            <a:r>
              <a:rPr lang="en-US" sz="2000" i="1" kern="0" dirty="0">
                <a:solidFill>
                  <a:srgbClr val="0000FF"/>
                </a:solidFill>
                <a:latin typeface="Bookman Old Style" pitchFamily="18" charset="0"/>
              </a:rPr>
              <a:t>parent plant 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to have all its characteristics.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971800"/>
            <a:ext cx="36671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693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214</Words>
  <Application>Microsoft Office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2022-04-24T13:25:34Z</dcterms:modified>
</cp:coreProperties>
</file>