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43" r:id="rId2"/>
    <p:sldId id="375" r:id="rId3"/>
    <p:sldId id="320" r:id="rId4"/>
    <p:sldId id="321" r:id="rId5"/>
    <p:sldId id="54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BD"/>
    <a:srgbClr val="F4EC84"/>
    <a:srgbClr val="FFFF79"/>
    <a:srgbClr val="E6AF00"/>
    <a:srgbClr val="A80C87"/>
    <a:srgbClr val="BA6006"/>
    <a:srgbClr val="EC3C72"/>
    <a:srgbClr val="FF4343"/>
    <a:srgbClr val="423D26"/>
    <a:srgbClr val="743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3" autoAdjust="0"/>
    <p:restoredTop sz="98168" autoAdjust="0"/>
  </p:normalViewPr>
  <p:slideViewPr>
    <p:cSldViewPr>
      <p:cViewPr varScale="1">
        <p:scale>
          <a:sx n="145" d="100"/>
          <a:sy n="145" d="100"/>
        </p:scale>
        <p:origin x="312" y="12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746C5-62DC-4A2F-8ED0-B79AD48534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17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759200" cy="3429000"/>
            <a:chOff x="584200" y="1047750"/>
            <a:chExt cx="364490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/>
              <a:srcRect/>
              <a:stretch>
                <a:fillRect l="-15000" t="-7000" r="-12000" b="-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1000" t="-13000" b="-18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>
              <a:blip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16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lowchart: Direct Access Storage 67"/>
          <p:cNvSpPr/>
          <p:nvPr/>
        </p:nvSpPr>
        <p:spPr>
          <a:xfrm rot="18020495">
            <a:off x="5434992" y="2523037"/>
            <a:ext cx="3055180" cy="506795"/>
          </a:xfrm>
          <a:prstGeom prst="flowChartMagneticDrum">
            <a:avLst/>
          </a:prstGeom>
          <a:solidFill>
            <a:srgbClr val="00B050"/>
          </a:solidFill>
          <a:effectLst>
            <a:outerShdw blurRad="571500" dist="25400" dir="11820000" sx="148000" sy="148000" algn="tr" rotWithShape="0">
              <a:prstClr val="black">
                <a:alpha val="22000"/>
              </a:prstClr>
            </a:outerShdw>
          </a:effectLst>
          <a:scene3d>
            <a:camera prst="orthographicFront"/>
            <a:lightRig rig="twoPt" dir="t"/>
          </a:scene3d>
          <a:sp3d extrusionH="6350" contourW="6350" prstMaterial="dkEdge">
            <a:bevelT w="152400" h="146050"/>
            <a:bevelB w="69850" h="127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Bookman Old Style" pitchFamily="18" charset="0"/>
            </a:endParaRPr>
          </a:p>
        </p:txBody>
      </p:sp>
      <p:sp>
        <p:nvSpPr>
          <p:cNvPr id="56" name="Flowchart: Delay 55"/>
          <p:cNvSpPr/>
          <p:nvPr/>
        </p:nvSpPr>
        <p:spPr>
          <a:xfrm flipH="1">
            <a:off x="4495800" y="275689"/>
            <a:ext cx="1295400" cy="455295"/>
          </a:xfrm>
          <a:prstGeom prst="flowChartDela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Bookman Old Style" pitchFamily="18" charset="0"/>
            </a:endParaRPr>
          </a:p>
        </p:txBody>
      </p:sp>
      <p:sp>
        <p:nvSpPr>
          <p:cNvPr id="5" name="Pie 4"/>
          <p:cNvSpPr/>
          <p:nvPr/>
        </p:nvSpPr>
        <p:spPr>
          <a:xfrm flipH="1">
            <a:off x="2514602" y="1647825"/>
            <a:ext cx="4270421" cy="3143250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6" name="Pie 5"/>
          <p:cNvSpPr/>
          <p:nvPr/>
        </p:nvSpPr>
        <p:spPr>
          <a:xfrm>
            <a:off x="2514600" y="1647825"/>
            <a:ext cx="4267200" cy="3143250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7" name="Pie 6"/>
          <p:cNvSpPr/>
          <p:nvPr/>
        </p:nvSpPr>
        <p:spPr>
          <a:xfrm flipH="1" flipV="1">
            <a:off x="2514602" y="1647825"/>
            <a:ext cx="4270421" cy="3143250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Pie 3"/>
          <p:cNvSpPr/>
          <p:nvPr/>
        </p:nvSpPr>
        <p:spPr>
          <a:xfrm flipV="1">
            <a:off x="2514600" y="1647825"/>
            <a:ext cx="4267200" cy="3143250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2162175"/>
            <a:ext cx="762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okman Old Style" pitchFamily="18" charset="0"/>
              </a:rPr>
              <a:t>1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2162175"/>
            <a:ext cx="762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okman Old Style" pitchFamily="18" charset="0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0" y="3590925"/>
            <a:ext cx="762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okman Old Style" pitchFamily="18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3590925"/>
            <a:ext cx="762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okman Old Style" pitchFamily="18" charset="0"/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2514600" y="1647825"/>
            <a:ext cx="4267200" cy="31432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14" name="Straight Connector 13"/>
          <p:cNvCxnSpPr>
            <a:stCxn id="12" idx="0"/>
            <a:endCxn id="12" idx="4"/>
          </p:cNvCxnSpPr>
          <p:nvPr/>
        </p:nvCxnSpPr>
        <p:spPr>
          <a:xfrm rot="16200000" flipH="1">
            <a:off x="3076575" y="3219252"/>
            <a:ext cx="3143250" cy="1588"/>
          </a:xfrm>
          <a:prstGeom prst="line">
            <a:avLst/>
          </a:prstGeom>
          <a:ln w="539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6"/>
            <a:endCxn id="12" idx="2"/>
          </p:cNvCxnSpPr>
          <p:nvPr/>
        </p:nvCxnSpPr>
        <p:spPr>
          <a:xfrm flipH="1">
            <a:off x="2514600" y="3219451"/>
            <a:ext cx="4267200" cy="1191"/>
          </a:xfrm>
          <a:prstGeom prst="line">
            <a:avLst/>
          </a:prstGeom>
          <a:ln w="539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irect Access Storage 18"/>
          <p:cNvSpPr/>
          <p:nvPr/>
        </p:nvSpPr>
        <p:spPr>
          <a:xfrm rot="1637494">
            <a:off x="-309431" y="959752"/>
            <a:ext cx="4063445" cy="272408"/>
          </a:xfrm>
          <a:prstGeom prst="flowChartMagneticDrum">
            <a:avLst/>
          </a:prstGeom>
          <a:solidFill>
            <a:srgbClr val="00B050"/>
          </a:solidFill>
          <a:effectLst>
            <a:outerShdw blurRad="571500" dist="25400" dir="11820000" sx="148000" sy="148000" algn="tr" rotWithShape="0">
              <a:prstClr val="black">
                <a:alpha val="22000"/>
              </a:prstClr>
            </a:outerShdw>
          </a:effectLst>
          <a:scene3d>
            <a:camera prst="orthographicFront"/>
            <a:lightRig rig="twoPt" dir="t"/>
          </a:scene3d>
          <a:sp3d extrusionH="6350" contourW="6350" prstMaterial="dkEdge">
            <a:bevelT w="152400" h="146050"/>
            <a:bevelB w="69850" h="127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Bookman Old Style" pitchFamily="18" charset="0"/>
            </a:endParaRPr>
          </a:p>
        </p:txBody>
      </p:sp>
      <p:sp>
        <p:nvSpPr>
          <p:cNvPr id="20" name="Flowchart: Direct Access Storage 19"/>
          <p:cNvSpPr/>
          <p:nvPr/>
        </p:nvSpPr>
        <p:spPr>
          <a:xfrm rot="1637494">
            <a:off x="-1358700" y="1608469"/>
            <a:ext cx="4286457" cy="274121"/>
          </a:xfrm>
          <a:prstGeom prst="flowChartMagneticDrum">
            <a:avLst/>
          </a:prstGeom>
          <a:solidFill>
            <a:srgbClr val="00B050"/>
          </a:solidFill>
          <a:effectLst>
            <a:outerShdw blurRad="571500" dist="25400" dir="11820000" sx="148000" sy="148000" algn="tr" rotWithShape="0">
              <a:prstClr val="black">
                <a:alpha val="22000"/>
              </a:prstClr>
            </a:outerShdw>
          </a:effectLst>
          <a:scene3d>
            <a:camera prst="orthographicFront"/>
            <a:lightRig rig="twoPt" dir="t"/>
          </a:scene3d>
          <a:sp3d extrusionH="6350" contourW="6350" prstMaterial="dkEdge">
            <a:bevelT w="152400" h="146050"/>
            <a:bevelB w="69850" h="127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Bookman Old Style" pitchFamily="18" charset="0"/>
            </a:endParaRPr>
          </a:p>
        </p:txBody>
      </p:sp>
      <p:grpSp>
        <p:nvGrpSpPr>
          <p:cNvPr id="2" name="Group 26"/>
          <p:cNvGrpSpPr/>
          <p:nvPr/>
        </p:nvGrpSpPr>
        <p:grpSpPr>
          <a:xfrm rot="17985923">
            <a:off x="2137541" y="1882418"/>
            <a:ext cx="260053" cy="1307370"/>
            <a:chOff x="5257804" y="2133600"/>
            <a:chExt cx="838200" cy="838200"/>
          </a:xfrm>
        </p:grpSpPr>
        <p:cxnSp>
          <p:nvCxnSpPr>
            <p:cNvPr id="22" name="Straight Connector 21"/>
            <p:cNvCxnSpPr/>
            <p:nvPr/>
          </p:nvCxnSpPr>
          <p:spPr>
            <a:xfrm rot="5400000">
              <a:off x="4953004" y="2514600"/>
              <a:ext cx="685800" cy="76200"/>
            </a:xfrm>
            <a:prstGeom prst="line">
              <a:avLst/>
            </a:prstGeom>
            <a:ln w="47625" cap="rnd" cmpd="sng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5104609" y="2513806"/>
              <a:ext cx="762000" cy="1588"/>
            </a:xfrm>
            <a:prstGeom prst="line">
              <a:avLst/>
            </a:prstGeom>
            <a:ln w="47625" cap="rnd" cmpd="sng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5219705" y="2552699"/>
              <a:ext cx="838200" cy="1"/>
            </a:xfrm>
            <a:prstGeom prst="line">
              <a:avLst/>
            </a:prstGeom>
            <a:ln w="47625" cap="rnd" cmpd="sng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5448301" y="2476499"/>
              <a:ext cx="762002" cy="76204"/>
            </a:xfrm>
            <a:prstGeom prst="line">
              <a:avLst/>
            </a:prstGeom>
            <a:ln w="47625" cap="rnd" cmpd="sng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5676902" y="2400298"/>
              <a:ext cx="685800" cy="152404"/>
            </a:xfrm>
            <a:prstGeom prst="line">
              <a:avLst/>
            </a:prstGeom>
            <a:ln w="47625" cap="rnd" cmpd="sng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3"/>
          <p:cNvGrpSpPr/>
          <p:nvPr/>
        </p:nvGrpSpPr>
        <p:grpSpPr>
          <a:xfrm rot="18487265">
            <a:off x="3105027" y="1188438"/>
            <a:ext cx="275458" cy="1607500"/>
            <a:chOff x="5257804" y="2133600"/>
            <a:chExt cx="838200" cy="838200"/>
          </a:xfrm>
        </p:grpSpPr>
        <p:cxnSp>
          <p:nvCxnSpPr>
            <p:cNvPr id="35" name="Straight Connector 34"/>
            <p:cNvCxnSpPr/>
            <p:nvPr/>
          </p:nvCxnSpPr>
          <p:spPr>
            <a:xfrm rot="5400000">
              <a:off x="4953004" y="2514600"/>
              <a:ext cx="685800" cy="76200"/>
            </a:xfrm>
            <a:prstGeom prst="line">
              <a:avLst/>
            </a:prstGeom>
            <a:ln w="47625" cap="rnd" cmpd="sng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5104609" y="2513806"/>
              <a:ext cx="762000" cy="1588"/>
            </a:xfrm>
            <a:prstGeom prst="line">
              <a:avLst/>
            </a:prstGeom>
            <a:ln w="47625" cap="rnd" cmpd="sng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5219705" y="2552699"/>
              <a:ext cx="838200" cy="1"/>
            </a:xfrm>
            <a:prstGeom prst="line">
              <a:avLst/>
            </a:prstGeom>
            <a:ln w="47625" cap="rnd" cmpd="sng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448301" y="2476499"/>
              <a:ext cx="762002" cy="76204"/>
            </a:xfrm>
            <a:prstGeom prst="line">
              <a:avLst/>
            </a:prstGeom>
            <a:ln w="47625" cap="rnd" cmpd="sng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5676902" y="2400298"/>
              <a:ext cx="685800" cy="152404"/>
            </a:xfrm>
            <a:prstGeom prst="line">
              <a:avLst/>
            </a:prstGeom>
            <a:ln w="47625" cap="rnd" cmpd="sng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 40"/>
          <p:cNvSpPr/>
          <p:nvPr/>
        </p:nvSpPr>
        <p:spPr>
          <a:xfrm flipH="1">
            <a:off x="2514600" y="1620173"/>
            <a:ext cx="2121408" cy="1570703"/>
          </a:xfrm>
          <a:custGeom>
            <a:avLst/>
            <a:gdLst>
              <a:gd name="connsiteX0" fmla="*/ 0 w 2123768"/>
              <a:gd name="connsiteY0" fmla="*/ 0 h 2094271"/>
              <a:gd name="connsiteX1" fmla="*/ 0 w 2123768"/>
              <a:gd name="connsiteY1" fmla="*/ 2094271 h 2094271"/>
              <a:gd name="connsiteX2" fmla="*/ 2094271 w 2123768"/>
              <a:gd name="connsiteY2" fmla="*/ 2079522 h 2094271"/>
              <a:gd name="connsiteX3" fmla="*/ 2123768 w 2123768"/>
              <a:gd name="connsiteY3" fmla="*/ 2064774 h 2094271"/>
              <a:gd name="connsiteX4" fmla="*/ 2094271 w 2123768"/>
              <a:gd name="connsiteY4" fmla="*/ 1710813 h 2094271"/>
              <a:gd name="connsiteX5" fmla="*/ 1976284 w 2123768"/>
              <a:gd name="connsiteY5" fmla="*/ 1283110 h 2094271"/>
              <a:gd name="connsiteX6" fmla="*/ 1710813 w 2123768"/>
              <a:gd name="connsiteY6" fmla="*/ 811161 h 2094271"/>
              <a:gd name="connsiteX7" fmla="*/ 1430593 w 2123768"/>
              <a:gd name="connsiteY7" fmla="*/ 516193 h 2094271"/>
              <a:gd name="connsiteX8" fmla="*/ 1120877 w 2123768"/>
              <a:gd name="connsiteY8" fmla="*/ 309716 h 2094271"/>
              <a:gd name="connsiteX9" fmla="*/ 796413 w 2123768"/>
              <a:gd name="connsiteY9" fmla="*/ 132735 h 2094271"/>
              <a:gd name="connsiteX10" fmla="*/ 471948 w 2123768"/>
              <a:gd name="connsiteY10" fmla="*/ 58993 h 2094271"/>
              <a:gd name="connsiteX11" fmla="*/ 147484 w 2123768"/>
              <a:gd name="connsiteY11" fmla="*/ 0 h 2094271"/>
              <a:gd name="connsiteX12" fmla="*/ 0 w 2123768"/>
              <a:gd name="connsiteY12" fmla="*/ 0 h 209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3768" h="2094271">
                <a:moveTo>
                  <a:pt x="0" y="0"/>
                </a:moveTo>
                <a:lnTo>
                  <a:pt x="0" y="2094271"/>
                </a:lnTo>
                <a:lnTo>
                  <a:pt x="2094271" y="2079522"/>
                </a:lnTo>
                <a:lnTo>
                  <a:pt x="2123768" y="2064774"/>
                </a:lnTo>
                <a:lnTo>
                  <a:pt x="2094271" y="1710813"/>
                </a:lnTo>
                <a:lnTo>
                  <a:pt x="1976284" y="1283110"/>
                </a:lnTo>
                <a:lnTo>
                  <a:pt x="1710813" y="811161"/>
                </a:lnTo>
                <a:lnTo>
                  <a:pt x="1430593" y="516193"/>
                </a:lnTo>
                <a:lnTo>
                  <a:pt x="1120877" y="309716"/>
                </a:lnTo>
                <a:lnTo>
                  <a:pt x="796413" y="132735"/>
                </a:lnTo>
                <a:lnTo>
                  <a:pt x="471948" y="58993"/>
                </a:lnTo>
                <a:lnTo>
                  <a:pt x="1474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effectLst>
            <a:outerShdw blurRad="1066800" dist="1333500" dir="15660000" algn="ctr" rotWithShape="0">
              <a:srgbClr val="000000">
                <a:alpha val="16000"/>
              </a:srgbClr>
            </a:outerShdw>
          </a:effectLst>
          <a:scene3d>
            <a:camera prst="orthographicFront"/>
            <a:lightRig rig="fla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Bookman Old Style" pitchFamily="18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4648200" y="1647827"/>
            <a:ext cx="2123768" cy="1570703"/>
          </a:xfrm>
          <a:custGeom>
            <a:avLst/>
            <a:gdLst>
              <a:gd name="connsiteX0" fmla="*/ 0 w 2123768"/>
              <a:gd name="connsiteY0" fmla="*/ 0 h 2094271"/>
              <a:gd name="connsiteX1" fmla="*/ 0 w 2123768"/>
              <a:gd name="connsiteY1" fmla="*/ 2094271 h 2094271"/>
              <a:gd name="connsiteX2" fmla="*/ 2094271 w 2123768"/>
              <a:gd name="connsiteY2" fmla="*/ 2079522 h 2094271"/>
              <a:gd name="connsiteX3" fmla="*/ 2123768 w 2123768"/>
              <a:gd name="connsiteY3" fmla="*/ 2064774 h 2094271"/>
              <a:gd name="connsiteX4" fmla="*/ 2094271 w 2123768"/>
              <a:gd name="connsiteY4" fmla="*/ 1710813 h 2094271"/>
              <a:gd name="connsiteX5" fmla="*/ 1976284 w 2123768"/>
              <a:gd name="connsiteY5" fmla="*/ 1283110 h 2094271"/>
              <a:gd name="connsiteX6" fmla="*/ 1710813 w 2123768"/>
              <a:gd name="connsiteY6" fmla="*/ 811161 h 2094271"/>
              <a:gd name="connsiteX7" fmla="*/ 1430593 w 2123768"/>
              <a:gd name="connsiteY7" fmla="*/ 516193 h 2094271"/>
              <a:gd name="connsiteX8" fmla="*/ 1120877 w 2123768"/>
              <a:gd name="connsiteY8" fmla="*/ 309716 h 2094271"/>
              <a:gd name="connsiteX9" fmla="*/ 796413 w 2123768"/>
              <a:gd name="connsiteY9" fmla="*/ 132735 h 2094271"/>
              <a:gd name="connsiteX10" fmla="*/ 471948 w 2123768"/>
              <a:gd name="connsiteY10" fmla="*/ 58993 h 2094271"/>
              <a:gd name="connsiteX11" fmla="*/ 147484 w 2123768"/>
              <a:gd name="connsiteY11" fmla="*/ 0 h 2094271"/>
              <a:gd name="connsiteX12" fmla="*/ 0 w 2123768"/>
              <a:gd name="connsiteY12" fmla="*/ 0 h 209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3768" h="2094271">
                <a:moveTo>
                  <a:pt x="0" y="0"/>
                </a:moveTo>
                <a:lnTo>
                  <a:pt x="0" y="2094271"/>
                </a:lnTo>
                <a:lnTo>
                  <a:pt x="2094271" y="2079522"/>
                </a:lnTo>
                <a:lnTo>
                  <a:pt x="2123768" y="2064774"/>
                </a:lnTo>
                <a:lnTo>
                  <a:pt x="2094271" y="1710813"/>
                </a:lnTo>
                <a:lnTo>
                  <a:pt x="1976284" y="1283110"/>
                </a:lnTo>
                <a:lnTo>
                  <a:pt x="1710813" y="811161"/>
                </a:lnTo>
                <a:lnTo>
                  <a:pt x="1430593" y="516193"/>
                </a:lnTo>
                <a:lnTo>
                  <a:pt x="1120877" y="309716"/>
                </a:lnTo>
                <a:lnTo>
                  <a:pt x="796413" y="132735"/>
                </a:lnTo>
                <a:lnTo>
                  <a:pt x="471948" y="58993"/>
                </a:lnTo>
                <a:lnTo>
                  <a:pt x="147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14D97"/>
          </a:solidFill>
          <a:ln>
            <a:solidFill>
              <a:srgbClr val="F14D97"/>
            </a:solidFill>
          </a:ln>
          <a:effectLst>
            <a:outerShdw blurRad="1066800" dist="1333500" dir="15660000" algn="ctr" rotWithShape="0">
              <a:srgbClr val="000000">
                <a:alpha val="16000"/>
              </a:srgbClr>
            </a:outerShdw>
          </a:effectLst>
          <a:scene3d>
            <a:camera prst="orthographicFront"/>
            <a:lightRig rig="fla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Bookman Old Style" pitchFamily="18" charset="0"/>
            </a:endParaRPr>
          </a:p>
        </p:txBody>
      </p:sp>
      <p:sp>
        <p:nvSpPr>
          <p:cNvPr id="43" name="Freeform 42"/>
          <p:cNvSpPr/>
          <p:nvPr/>
        </p:nvSpPr>
        <p:spPr>
          <a:xfrm flipV="1">
            <a:off x="4648200" y="3220593"/>
            <a:ext cx="2123768" cy="1570482"/>
          </a:xfrm>
          <a:custGeom>
            <a:avLst/>
            <a:gdLst>
              <a:gd name="connsiteX0" fmla="*/ 0 w 2123768"/>
              <a:gd name="connsiteY0" fmla="*/ 0 h 2094271"/>
              <a:gd name="connsiteX1" fmla="*/ 0 w 2123768"/>
              <a:gd name="connsiteY1" fmla="*/ 2094271 h 2094271"/>
              <a:gd name="connsiteX2" fmla="*/ 2094271 w 2123768"/>
              <a:gd name="connsiteY2" fmla="*/ 2079522 h 2094271"/>
              <a:gd name="connsiteX3" fmla="*/ 2123768 w 2123768"/>
              <a:gd name="connsiteY3" fmla="*/ 2064774 h 2094271"/>
              <a:gd name="connsiteX4" fmla="*/ 2094271 w 2123768"/>
              <a:gd name="connsiteY4" fmla="*/ 1710813 h 2094271"/>
              <a:gd name="connsiteX5" fmla="*/ 1976284 w 2123768"/>
              <a:gd name="connsiteY5" fmla="*/ 1283110 h 2094271"/>
              <a:gd name="connsiteX6" fmla="*/ 1710813 w 2123768"/>
              <a:gd name="connsiteY6" fmla="*/ 811161 h 2094271"/>
              <a:gd name="connsiteX7" fmla="*/ 1430593 w 2123768"/>
              <a:gd name="connsiteY7" fmla="*/ 516193 h 2094271"/>
              <a:gd name="connsiteX8" fmla="*/ 1120877 w 2123768"/>
              <a:gd name="connsiteY8" fmla="*/ 309716 h 2094271"/>
              <a:gd name="connsiteX9" fmla="*/ 796413 w 2123768"/>
              <a:gd name="connsiteY9" fmla="*/ 132735 h 2094271"/>
              <a:gd name="connsiteX10" fmla="*/ 471948 w 2123768"/>
              <a:gd name="connsiteY10" fmla="*/ 58993 h 2094271"/>
              <a:gd name="connsiteX11" fmla="*/ 147484 w 2123768"/>
              <a:gd name="connsiteY11" fmla="*/ 0 h 2094271"/>
              <a:gd name="connsiteX12" fmla="*/ 0 w 2123768"/>
              <a:gd name="connsiteY12" fmla="*/ 0 h 209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3768" h="2094271">
                <a:moveTo>
                  <a:pt x="0" y="0"/>
                </a:moveTo>
                <a:lnTo>
                  <a:pt x="0" y="2094271"/>
                </a:lnTo>
                <a:lnTo>
                  <a:pt x="2094271" y="2079522"/>
                </a:lnTo>
                <a:lnTo>
                  <a:pt x="2123768" y="2064774"/>
                </a:lnTo>
                <a:lnTo>
                  <a:pt x="2094271" y="1710813"/>
                </a:lnTo>
                <a:lnTo>
                  <a:pt x="1976284" y="1283110"/>
                </a:lnTo>
                <a:lnTo>
                  <a:pt x="1710813" y="811161"/>
                </a:lnTo>
                <a:lnTo>
                  <a:pt x="1430593" y="516193"/>
                </a:lnTo>
                <a:lnTo>
                  <a:pt x="1120877" y="309716"/>
                </a:lnTo>
                <a:lnTo>
                  <a:pt x="796413" y="132735"/>
                </a:lnTo>
                <a:lnTo>
                  <a:pt x="471948" y="58993"/>
                </a:lnTo>
                <a:lnTo>
                  <a:pt x="147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14D97"/>
          </a:solidFill>
          <a:ln>
            <a:solidFill>
              <a:srgbClr val="F14D97"/>
            </a:solidFill>
          </a:ln>
          <a:effectLst>
            <a:outerShdw blurRad="1066800" dist="1333500" dir="15660000" algn="ctr" rotWithShape="0">
              <a:srgbClr val="000000">
                <a:alpha val="16000"/>
              </a:srgbClr>
            </a:outerShdw>
          </a:effectLst>
          <a:scene3d>
            <a:camera prst="orthographicFront"/>
            <a:lightRig rig="fla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Bookman Old Style" pitchFamily="18" charset="0"/>
            </a:endParaRPr>
          </a:p>
        </p:txBody>
      </p:sp>
      <p:sp>
        <p:nvSpPr>
          <p:cNvPr id="44" name="Freeform 43"/>
          <p:cNvSpPr/>
          <p:nvPr/>
        </p:nvSpPr>
        <p:spPr>
          <a:xfrm flipH="1" flipV="1">
            <a:off x="2514600" y="3220593"/>
            <a:ext cx="2121408" cy="1570482"/>
          </a:xfrm>
          <a:custGeom>
            <a:avLst/>
            <a:gdLst>
              <a:gd name="connsiteX0" fmla="*/ 0 w 2123768"/>
              <a:gd name="connsiteY0" fmla="*/ 0 h 2094271"/>
              <a:gd name="connsiteX1" fmla="*/ 0 w 2123768"/>
              <a:gd name="connsiteY1" fmla="*/ 2094271 h 2094271"/>
              <a:gd name="connsiteX2" fmla="*/ 2094271 w 2123768"/>
              <a:gd name="connsiteY2" fmla="*/ 2079522 h 2094271"/>
              <a:gd name="connsiteX3" fmla="*/ 2123768 w 2123768"/>
              <a:gd name="connsiteY3" fmla="*/ 2064774 h 2094271"/>
              <a:gd name="connsiteX4" fmla="*/ 2094271 w 2123768"/>
              <a:gd name="connsiteY4" fmla="*/ 1710813 h 2094271"/>
              <a:gd name="connsiteX5" fmla="*/ 1976284 w 2123768"/>
              <a:gd name="connsiteY5" fmla="*/ 1283110 h 2094271"/>
              <a:gd name="connsiteX6" fmla="*/ 1710813 w 2123768"/>
              <a:gd name="connsiteY6" fmla="*/ 811161 h 2094271"/>
              <a:gd name="connsiteX7" fmla="*/ 1430593 w 2123768"/>
              <a:gd name="connsiteY7" fmla="*/ 516193 h 2094271"/>
              <a:gd name="connsiteX8" fmla="*/ 1120877 w 2123768"/>
              <a:gd name="connsiteY8" fmla="*/ 309716 h 2094271"/>
              <a:gd name="connsiteX9" fmla="*/ 796413 w 2123768"/>
              <a:gd name="connsiteY9" fmla="*/ 132735 h 2094271"/>
              <a:gd name="connsiteX10" fmla="*/ 471948 w 2123768"/>
              <a:gd name="connsiteY10" fmla="*/ 58993 h 2094271"/>
              <a:gd name="connsiteX11" fmla="*/ 147484 w 2123768"/>
              <a:gd name="connsiteY11" fmla="*/ 0 h 2094271"/>
              <a:gd name="connsiteX12" fmla="*/ 0 w 2123768"/>
              <a:gd name="connsiteY12" fmla="*/ 0 h 209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3768" h="2094271">
                <a:moveTo>
                  <a:pt x="0" y="0"/>
                </a:moveTo>
                <a:lnTo>
                  <a:pt x="0" y="2094271"/>
                </a:lnTo>
                <a:lnTo>
                  <a:pt x="2094271" y="2079522"/>
                </a:lnTo>
                <a:lnTo>
                  <a:pt x="2123768" y="2064774"/>
                </a:lnTo>
                <a:lnTo>
                  <a:pt x="2094271" y="1710813"/>
                </a:lnTo>
                <a:lnTo>
                  <a:pt x="1976284" y="1283110"/>
                </a:lnTo>
                <a:lnTo>
                  <a:pt x="1710813" y="811161"/>
                </a:lnTo>
                <a:lnTo>
                  <a:pt x="1430593" y="516193"/>
                </a:lnTo>
                <a:lnTo>
                  <a:pt x="1120877" y="309716"/>
                </a:lnTo>
                <a:lnTo>
                  <a:pt x="796413" y="132735"/>
                </a:lnTo>
                <a:lnTo>
                  <a:pt x="471948" y="58993"/>
                </a:lnTo>
                <a:lnTo>
                  <a:pt x="1474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effectLst>
            <a:outerShdw blurRad="1066800" dist="1333500" dir="15660000" algn="ctr" rotWithShape="0">
              <a:srgbClr val="000000">
                <a:alpha val="16000"/>
              </a:srgbClr>
            </a:outerShdw>
          </a:effectLst>
          <a:scene3d>
            <a:camera prst="orthographicFront"/>
            <a:lightRig rig="fla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Bookman Old Style" pitchFamily="18" charset="0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 rot="16976089">
            <a:off x="3021114" y="1716192"/>
            <a:ext cx="3055180" cy="506795"/>
          </a:xfrm>
          <a:prstGeom prst="flowChartMagneticDrum">
            <a:avLst/>
          </a:prstGeom>
          <a:solidFill>
            <a:srgbClr val="00B050"/>
          </a:solidFill>
          <a:effectLst>
            <a:outerShdw blurRad="571500" dist="25400" dir="11820000" sx="148000" sy="148000" algn="tr" rotWithShape="0">
              <a:prstClr val="black">
                <a:alpha val="22000"/>
              </a:prstClr>
            </a:outerShdw>
          </a:effectLst>
          <a:scene3d>
            <a:camera prst="orthographicFront"/>
            <a:lightRig rig="twoPt" dir="t"/>
          </a:scene3d>
          <a:sp3d extrusionH="6350" contourW="6350" prstMaterial="dkEdge">
            <a:bevelT w="152400" h="146050"/>
            <a:bevelB w="69850" h="127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Bookman Old Style" pitchFamily="18" charset="0"/>
            </a:endParaRPr>
          </a:p>
        </p:txBody>
      </p:sp>
      <p:grpSp>
        <p:nvGrpSpPr>
          <p:cNvPr id="16" name="Group 48"/>
          <p:cNvGrpSpPr/>
          <p:nvPr/>
        </p:nvGrpSpPr>
        <p:grpSpPr>
          <a:xfrm rot="11941065">
            <a:off x="4660637" y="311114"/>
            <a:ext cx="334759" cy="1037133"/>
            <a:chOff x="5257804" y="2133600"/>
            <a:chExt cx="838200" cy="838200"/>
          </a:xfrm>
        </p:grpSpPr>
        <p:cxnSp>
          <p:nvCxnSpPr>
            <p:cNvPr id="50" name="Straight Connector 49"/>
            <p:cNvCxnSpPr/>
            <p:nvPr/>
          </p:nvCxnSpPr>
          <p:spPr>
            <a:xfrm rot="5400000">
              <a:off x="4953004" y="2514600"/>
              <a:ext cx="685800" cy="76200"/>
            </a:xfrm>
            <a:prstGeom prst="line">
              <a:avLst/>
            </a:prstGeom>
            <a:ln w="47625" cap="rnd" cmpd="sng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5104609" y="2513806"/>
              <a:ext cx="762000" cy="1588"/>
            </a:xfrm>
            <a:prstGeom prst="line">
              <a:avLst/>
            </a:prstGeom>
            <a:ln w="47625" cap="rnd" cmpd="sng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5219705" y="2552699"/>
              <a:ext cx="838200" cy="1"/>
            </a:xfrm>
            <a:prstGeom prst="line">
              <a:avLst/>
            </a:prstGeom>
            <a:ln w="47625" cap="rnd" cmpd="sng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5448303" y="2476499"/>
              <a:ext cx="762002" cy="76205"/>
            </a:xfrm>
            <a:prstGeom prst="line">
              <a:avLst/>
            </a:prstGeom>
            <a:ln w="47625" cap="rnd" cmpd="sng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5676902" y="2400298"/>
              <a:ext cx="685800" cy="152404"/>
            </a:xfrm>
            <a:prstGeom prst="line">
              <a:avLst/>
            </a:prstGeom>
            <a:ln w="47625" cap="rnd" cmpd="sng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Flowchart: Delay 54"/>
          <p:cNvSpPr/>
          <p:nvPr/>
        </p:nvSpPr>
        <p:spPr>
          <a:xfrm>
            <a:off x="5791200" y="275689"/>
            <a:ext cx="1219200" cy="45529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Bookman Old Style" pitchFamily="18" charset="0"/>
            </a:endParaRPr>
          </a:p>
        </p:txBody>
      </p:sp>
      <p:sp>
        <p:nvSpPr>
          <p:cNvPr id="57" name="Flowchart: Delay 56"/>
          <p:cNvSpPr/>
          <p:nvPr/>
        </p:nvSpPr>
        <p:spPr>
          <a:xfrm flipH="1">
            <a:off x="4495800" y="275689"/>
            <a:ext cx="1295400" cy="455295"/>
          </a:xfrm>
          <a:prstGeom prst="flowChartDela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Bookman Old Style" pitchFamily="18" charset="0"/>
            </a:endParaRPr>
          </a:p>
        </p:txBody>
      </p:sp>
      <p:sp>
        <p:nvSpPr>
          <p:cNvPr id="58" name="Flowchart: Delay 57"/>
          <p:cNvSpPr/>
          <p:nvPr/>
        </p:nvSpPr>
        <p:spPr>
          <a:xfrm>
            <a:off x="5791200" y="275689"/>
            <a:ext cx="1219200" cy="455295"/>
          </a:xfrm>
          <a:prstGeom prst="flowChartDelay">
            <a:avLst/>
          </a:prstGeom>
          <a:solidFill>
            <a:srgbClr val="F14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Bookman Old Style" pitchFamily="18" charset="0"/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 rot="6137727">
            <a:off x="4765994" y="1425812"/>
            <a:ext cx="1665980" cy="191581"/>
          </a:xfrm>
          <a:prstGeom prst="flowChartMagneticDrum">
            <a:avLst/>
          </a:prstGeom>
          <a:solidFill>
            <a:srgbClr val="00B050"/>
          </a:solidFill>
          <a:effectLst>
            <a:outerShdw blurRad="571500" dist="25400" dir="11820000" sx="148000" sy="148000" algn="tr" rotWithShape="0">
              <a:prstClr val="black">
                <a:alpha val="22000"/>
              </a:prstClr>
            </a:outerShdw>
          </a:effectLst>
          <a:scene3d>
            <a:camera prst="orthographicFront"/>
            <a:lightRig rig="twoPt" dir="t"/>
          </a:scene3d>
          <a:sp3d extrusionH="6350" contourW="6350" prstMaterial="dkEdge">
            <a:bevelT w="152400" h="146050"/>
            <a:bevelB w="69850" h="127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Bookman Old Style" pitchFamily="18" charset="0"/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3352800" y="2847975"/>
            <a:ext cx="381000" cy="4000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Bookman Old Style" pitchFamily="18" charset="0"/>
            </a:endParaRPr>
          </a:p>
        </p:txBody>
      </p:sp>
      <p:sp>
        <p:nvSpPr>
          <p:cNvPr id="67" name="Down Arrow 66"/>
          <p:cNvSpPr/>
          <p:nvPr/>
        </p:nvSpPr>
        <p:spPr>
          <a:xfrm>
            <a:off x="5334000" y="2905125"/>
            <a:ext cx="381000" cy="4000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Bookman Old Style" pitchFamily="18" charset="0"/>
            </a:endParaRPr>
          </a:p>
        </p:txBody>
      </p:sp>
      <p:grpSp>
        <p:nvGrpSpPr>
          <p:cNvPr id="18" name="Group 68"/>
          <p:cNvGrpSpPr/>
          <p:nvPr/>
        </p:nvGrpSpPr>
        <p:grpSpPr>
          <a:xfrm rot="12612630">
            <a:off x="7407929" y="1083821"/>
            <a:ext cx="367277" cy="1205625"/>
            <a:chOff x="5257804" y="2133600"/>
            <a:chExt cx="838200" cy="838200"/>
          </a:xfrm>
        </p:grpSpPr>
        <p:cxnSp>
          <p:nvCxnSpPr>
            <p:cNvPr id="70" name="Straight Connector 69"/>
            <p:cNvCxnSpPr/>
            <p:nvPr/>
          </p:nvCxnSpPr>
          <p:spPr>
            <a:xfrm rot="5400000">
              <a:off x="4953004" y="2514600"/>
              <a:ext cx="685800" cy="76200"/>
            </a:xfrm>
            <a:prstGeom prst="line">
              <a:avLst/>
            </a:prstGeom>
            <a:ln w="47625" cap="rnd" cmpd="sng">
              <a:solidFill>
                <a:srgbClr val="C0000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5104609" y="2513806"/>
              <a:ext cx="762000" cy="1588"/>
            </a:xfrm>
            <a:prstGeom prst="line">
              <a:avLst/>
            </a:prstGeom>
            <a:ln w="47625" cap="rnd" cmpd="sng">
              <a:solidFill>
                <a:srgbClr val="C0000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219705" y="2552699"/>
              <a:ext cx="838200" cy="1"/>
            </a:xfrm>
            <a:prstGeom prst="line">
              <a:avLst/>
            </a:prstGeom>
            <a:ln w="47625" cap="rnd" cmpd="sng">
              <a:solidFill>
                <a:srgbClr val="C0000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448301" y="2476499"/>
              <a:ext cx="762002" cy="76204"/>
            </a:xfrm>
            <a:prstGeom prst="line">
              <a:avLst/>
            </a:prstGeom>
            <a:ln w="47625" cap="rnd" cmpd="sng">
              <a:solidFill>
                <a:srgbClr val="C0000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676902" y="2400298"/>
              <a:ext cx="685800" cy="152404"/>
            </a:xfrm>
            <a:prstGeom prst="line">
              <a:avLst/>
            </a:prstGeom>
            <a:ln w="47625" cap="rnd" cmpd="sng">
              <a:solidFill>
                <a:srgbClr val="C0000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7696200" y="2121658"/>
            <a:ext cx="8499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ookman Old Style" pitchFamily="18" charset="0"/>
              </a:rPr>
              <a:t>Body</a:t>
            </a:r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967510" y="104239"/>
            <a:ext cx="14686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/>
                <a:latin typeface="Bookman Old Style" pitchFamily="18" charset="0"/>
              </a:rPr>
              <a:t>lungs</a:t>
            </a:r>
            <a:endParaRPr 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/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705600" y="2390777"/>
            <a:ext cx="9140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Aorta</a:t>
            </a:r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1252" y="1526829"/>
            <a:ext cx="16161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Vena cava</a:t>
            </a:r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638604" y="2235114"/>
            <a:ext cx="16202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Pulmonary artery</a:t>
            </a:r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934200" y="3305177"/>
            <a:ext cx="8771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valve</a:t>
            </a:r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33993" y="2800350"/>
            <a:ext cx="9637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valve</a:t>
            </a:r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85" name="Flowchart: Direct Access Storage 84"/>
          <p:cNvSpPr/>
          <p:nvPr/>
        </p:nvSpPr>
        <p:spPr>
          <a:xfrm rot="6137727">
            <a:off x="5070794" y="1368662"/>
            <a:ext cx="1665980" cy="191581"/>
          </a:xfrm>
          <a:prstGeom prst="flowChartMagneticDrum">
            <a:avLst/>
          </a:prstGeom>
          <a:solidFill>
            <a:srgbClr val="00B050"/>
          </a:solidFill>
          <a:effectLst>
            <a:outerShdw blurRad="571500" dist="25400" dir="11820000" sx="148000" sy="148000" algn="tr" rotWithShape="0">
              <a:prstClr val="black">
                <a:alpha val="22000"/>
              </a:prstClr>
            </a:outerShdw>
          </a:effectLst>
          <a:scene3d>
            <a:camera prst="orthographicFront"/>
            <a:lightRig rig="twoPt" dir="t"/>
          </a:scene3d>
          <a:sp3d extrusionH="6350" contourW="6350" prstMaterial="dkEdge">
            <a:bevelT w="152400" h="146050"/>
            <a:bevelB w="69850" h="127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Bookman Old Style" pitchFamily="18" charset="0"/>
            </a:endParaRPr>
          </a:p>
        </p:txBody>
      </p:sp>
      <p:sp>
        <p:nvSpPr>
          <p:cNvPr id="86" name="Flowchart: Direct Access Storage 85"/>
          <p:cNvSpPr/>
          <p:nvPr/>
        </p:nvSpPr>
        <p:spPr>
          <a:xfrm rot="6137727">
            <a:off x="5299394" y="1425812"/>
            <a:ext cx="1665980" cy="191581"/>
          </a:xfrm>
          <a:prstGeom prst="flowChartMagneticDrum">
            <a:avLst/>
          </a:prstGeom>
          <a:solidFill>
            <a:srgbClr val="00B050"/>
          </a:solidFill>
          <a:effectLst>
            <a:outerShdw blurRad="571500" dist="25400" dir="11820000" sx="148000" sy="148000" algn="tr" rotWithShape="0">
              <a:prstClr val="black">
                <a:alpha val="22000"/>
              </a:prstClr>
            </a:outerShdw>
          </a:effectLst>
          <a:scene3d>
            <a:camera prst="orthographicFront"/>
            <a:lightRig rig="twoPt" dir="t"/>
          </a:scene3d>
          <a:sp3d extrusionH="6350" contourW="6350" prstMaterial="dkEdge">
            <a:bevelT w="152400" h="146050"/>
            <a:bevelB w="69850" h="127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Bookman Old Style" pitchFamily="18" charset="0"/>
            </a:endParaRPr>
          </a:p>
        </p:txBody>
      </p:sp>
      <p:sp>
        <p:nvSpPr>
          <p:cNvPr id="87" name="Flowchart: Direct Access Storage 86"/>
          <p:cNvSpPr/>
          <p:nvPr/>
        </p:nvSpPr>
        <p:spPr>
          <a:xfrm rot="6137727">
            <a:off x="5527993" y="1597262"/>
            <a:ext cx="1665980" cy="191581"/>
          </a:xfrm>
          <a:prstGeom prst="flowChartMagneticDrum">
            <a:avLst/>
          </a:prstGeom>
          <a:solidFill>
            <a:srgbClr val="00B050"/>
          </a:solidFill>
          <a:effectLst>
            <a:outerShdw blurRad="571500" dist="25400" dir="11820000" sx="148000" sy="148000" algn="tr" rotWithShape="0">
              <a:prstClr val="black">
                <a:alpha val="22000"/>
              </a:prstClr>
            </a:outerShdw>
          </a:effectLst>
          <a:scene3d>
            <a:camera prst="orthographicFront"/>
            <a:lightRig rig="twoPt" dir="t"/>
          </a:scene3d>
          <a:sp3d extrusionH="6350" contourW="6350" prstMaterial="dkEdge">
            <a:bevelT w="152400" h="146050"/>
            <a:bevelB w="69850" h="127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Bookman Old Style" pitchFamily="18" charset="0"/>
            </a:endParaRPr>
          </a:p>
        </p:txBody>
      </p:sp>
      <p:grpSp>
        <p:nvGrpSpPr>
          <p:cNvPr id="27" name="Group 87"/>
          <p:cNvGrpSpPr/>
          <p:nvPr/>
        </p:nvGrpSpPr>
        <p:grpSpPr>
          <a:xfrm rot="623216">
            <a:off x="5879487" y="1673420"/>
            <a:ext cx="391904" cy="1407937"/>
            <a:chOff x="5257804" y="2133600"/>
            <a:chExt cx="838200" cy="838200"/>
          </a:xfrm>
        </p:grpSpPr>
        <p:cxnSp>
          <p:nvCxnSpPr>
            <p:cNvPr id="89" name="Straight Connector 88"/>
            <p:cNvCxnSpPr/>
            <p:nvPr/>
          </p:nvCxnSpPr>
          <p:spPr>
            <a:xfrm rot="5400000">
              <a:off x="4953004" y="2514600"/>
              <a:ext cx="685800" cy="76200"/>
            </a:xfrm>
            <a:prstGeom prst="line">
              <a:avLst/>
            </a:prstGeom>
            <a:ln w="47625" cap="rnd" cmpd="sng">
              <a:solidFill>
                <a:srgbClr val="C0000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5104609" y="2513806"/>
              <a:ext cx="762000" cy="1588"/>
            </a:xfrm>
            <a:prstGeom prst="line">
              <a:avLst/>
            </a:prstGeom>
            <a:ln w="47625" cap="rnd" cmpd="sng">
              <a:solidFill>
                <a:srgbClr val="C0000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H="1">
              <a:off x="5219705" y="2552699"/>
              <a:ext cx="838200" cy="1"/>
            </a:xfrm>
            <a:prstGeom prst="line">
              <a:avLst/>
            </a:prstGeom>
            <a:ln w="47625" cap="rnd" cmpd="sng">
              <a:solidFill>
                <a:srgbClr val="C0000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5448301" y="2476499"/>
              <a:ext cx="762002" cy="76204"/>
            </a:xfrm>
            <a:prstGeom prst="line">
              <a:avLst/>
            </a:prstGeom>
            <a:ln w="47625" cap="rnd" cmpd="sng">
              <a:solidFill>
                <a:srgbClr val="C0000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5676902" y="2400298"/>
              <a:ext cx="685800" cy="152404"/>
            </a:xfrm>
            <a:prstGeom prst="line">
              <a:avLst/>
            </a:prstGeom>
            <a:ln w="47625" cap="rnd" cmpd="sng">
              <a:solidFill>
                <a:srgbClr val="C0000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/>
          <p:cNvSpPr/>
          <p:nvPr/>
        </p:nvSpPr>
        <p:spPr>
          <a:xfrm>
            <a:off x="5257800" y="720864"/>
            <a:ext cx="19020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Pulmonary veins</a:t>
            </a:r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429000" y="2247840"/>
            <a:ext cx="6559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R A</a:t>
            </a:r>
            <a:endParaRPr lang="en-US" sz="20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172120" y="3626879"/>
            <a:ext cx="61908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L V</a:t>
            </a:r>
            <a:endParaRPr lang="en-US" sz="20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172120" y="2247840"/>
            <a:ext cx="61908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L A</a:t>
            </a:r>
            <a:endParaRPr lang="en-US" sz="20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429000" y="3626879"/>
            <a:ext cx="6559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R V</a:t>
            </a:r>
            <a:endParaRPr lang="en-US" sz="20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pic>
        <p:nvPicPr>
          <p:cNvPr id="98" name="Picture 7" descr="C:\Documents and Settings\Administrator\Desktop\Dand D1\tallguy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6815" y="668791"/>
            <a:ext cx="792185" cy="1452867"/>
          </a:xfrm>
          <a:prstGeom prst="rect">
            <a:avLst/>
          </a:prstGeom>
          <a:noFill/>
        </p:spPr>
      </p:pic>
      <p:sp>
        <p:nvSpPr>
          <p:cNvPr id="99" name="Rectangle 98"/>
          <p:cNvSpPr/>
          <p:nvPr/>
        </p:nvSpPr>
        <p:spPr>
          <a:xfrm>
            <a:off x="530019" y="228421"/>
            <a:ext cx="424565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ookman Old Style" pitchFamily="18" charset="0"/>
              </a:rPr>
              <a:t>Imagine this is a 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Bookman Old Style" pitchFamily="18" charset="0"/>
              </a:rPr>
              <a:t>heart…. </a:t>
            </a:r>
            <a:endParaRPr 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Bookman Old Style" pitchFamily="18" charset="0"/>
            </a:endParaRPr>
          </a:p>
        </p:txBody>
      </p:sp>
      <p:pic>
        <p:nvPicPr>
          <p:cNvPr id="100" name="Picture 7" descr="C:\Documents and Settings\Administrator\Desktop\Dand D1\tallguy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665" y="390526"/>
            <a:ext cx="900135" cy="1452867"/>
          </a:xfrm>
          <a:prstGeom prst="rect">
            <a:avLst/>
          </a:prstGeom>
          <a:noFill/>
        </p:spPr>
      </p:pic>
      <p:grpSp>
        <p:nvGrpSpPr>
          <p:cNvPr id="17" name="Group 59"/>
          <p:cNvGrpSpPr/>
          <p:nvPr/>
        </p:nvGrpSpPr>
        <p:grpSpPr>
          <a:xfrm rot="861857">
            <a:off x="5342199" y="1517480"/>
            <a:ext cx="498185" cy="1357478"/>
            <a:chOff x="5257804" y="2133600"/>
            <a:chExt cx="838200" cy="838200"/>
          </a:xfrm>
        </p:grpSpPr>
        <p:cxnSp>
          <p:nvCxnSpPr>
            <p:cNvPr id="61" name="Straight Connector 60"/>
            <p:cNvCxnSpPr/>
            <p:nvPr/>
          </p:nvCxnSpPr>
          <p:spPr>
            <a:xfrm rot="5400000">
              <a:off x="4953004" y="2514600"/>
              <a:ext cx="685800" cy="76200"/>
            </a:xfrm>
            <a:prstGeom prst="line">
              <a:avLst/>
            </a:prstGeom>
            <a:ln w="47625" cap="rnd" cmpd="sng">
              <a:solidFill>
                <a:srgbClr val="C0000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5104609" y="2513806"/>
              <a:ext cx="762000" cy="1588"/>
            </a:xfrm>
            <a:prstGeom prst="line">
              <a:avLst/>
            </a:prstGeom>
            <a:ln w="47625" cap="rnd" cmpd="sng">
              <a:solidFill>
                <a:srgbClr val="C0000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5219705" y="2552699"/>
              <a:ext cx="838200" cy="1"/>
            </a:xfrm>
            <a:prstGeom prst="line">
              <a:avLst/>
            </a:prstGeom>
            <a:ln w="47625" cap="rnd" cmpd="sng">
              <a:solidFill>
                <a:srgbClr val="C0000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5448301" y="2476499"/>
              <a:ext cx="762002" cy="76204"/>
            </a:xfrm>
            <a:prstGeom prst="line">
              <a:avLst/>
            </a:prstGeom>
            <a:ln w="47625" cap="rnd" cmpd="sng">
              <a:solidFill>
                <a:srgbClr val="C0000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 flipH="1">
              <a:off x="5676902" y="2400298"/>
              <a:ext cx="685800" cy="152404"/>
            </a:xfrm>
            <a:prstGeom prst="line">
              <a:avLst/>
            </a:prstGeom>
            <a:ln w="47625" cap="rnd" cmpd="sng">
              <a:solidFill>
                <a:srgbClr val="C0000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609600" y="342840"/>
            <a:ext cx="7731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Now let us study the working of the heart.</a:t>
            </a:r>
            <a:endParaRPr 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92808" y="3122474"/>
            <a:ext cx="2045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deoxygenated blood from the body is brought into the right atrium by both the vena cava.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82517" y="3122474"/>
            <a:ext cx="1839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the blood passes into the right ventricle through the valve.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11258" y="3122474"/>
            <a:ext cx="2249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right ventricle, the deoxygenated blood is carried to the lungs for oxygenation by the pulmonary artery.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82517" y="3122474"/>
            <a:ext cx="1839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oxygenated blood from the lungs is brought into the left atrium by the pulmonary veins.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82517" y="3122474"/>
            <a:ext cx="1839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the blood passes into the left ventricle through the valve.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499293" y="3122474"/>
            <a:ext cx="2175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left ventricle, the oxygenated blood is supplied to all the parts of the body through the aorta.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04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7" dur="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2" dur="1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" dur="1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2" dur="1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556E-6 L -3.33333E-6 0.04445 " pathEditMode="relative" ptsTypes="AA">
                                      <p:cBhvr>
                                        <p:cTn id="2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ntr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3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8" presetClass="entr" presetSubtype="1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8" presetClass="entr" presetSubtype="1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556E-6 L -3.33333E-6 0.04445 " pathEditMode="relative" ptsTypes="AA">
                                      <p:cBhvr>
                                        <p:cTn id="3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0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7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8" presetClass="entr" presetSubtype="9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56" grpId="0" animBg="1"/>
      <p:bldP spid="5" grpId="0" animBg="1"/>
      <p:bldP spid="6" grpId="0" animBg="1"/>
      <p:bldP spid="6" grpId="1" animBg="1"/>
      <p:bldP spid="7" grpId="0" animBg="1"/>
      <p:bldP spid="7" grpId="1" animBg="1"/>
      <p:bldP spid="4" grpId="0" animBg="1"/>
      <p:bldP spid="8" grpId="0"/>
      <p:bldP spid="9" grpId="0"/>
      <p:bldP spid="9" grpId="1"/>
      <p:bldP spid="10" grpId="0"/>
      <p:bldP spid="10" grpId="1"/>
      <p:bldP spid="11" grpId="0"/>
      <p:bldP spid="12" grpId="0" animBg="1"/>
      <p:bldP spid="12" grpId="1" animBg="1"/>
      <p:bldP spid="12" grpId="2" animBg="1"/>
      <p:bldP spid="19" grpId="0" animBg="1"/>
      <p:bldP spid="20" grpId="0" animBg="1"/>
      <p:bldP spid="2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4" grpId="1" animBg="1"/>
      <p:bldP spid="48" grpId="0" animBg="1"/>
      <p:bldP spid="48" grpId="1" animBg="1"/>
      <p:bldP spid="55" grpId="0" animBg="1"/>
      <p:bldP spid="57" grpId="0" animBg="1"/>
      <p:bldP spid="58" grpId="0" animBg="1"/>
      <p:bldP spid="59" grpId="0" animBg="1"/>
      <p:bldP spid="59" grpId="1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75" grpId="0"/>
      <p:bldP spid="75" grpId="1"/>
      <p:bldP spid="76" grpId="0"/>
      <p:bldP spid="76" grpId="1"/>
      <p:bldP spid="77" grpId="0"/>
      <p:bldP spid="77" grpId="1"/>
      <p:bldP spid="79" grpId="0"/>
      <p:bldP spid="79" grpId="1"/>
      <p:bldP spid="81" grpId="0"/>
      <p:bldP spid="81" grpId="1"/>
      <p:bldP spid="83" grpId="0"/>
      <p:bldP spid="83" grpId="1"/>
      <p:bldP spid="84" grpId="0"/>
      <p:bldP spid="84" grpId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2" grpId="0"/>
      <p:bldP spid="82" grpId="1"/>
      <p:bldP spid="94" grpId="0"/>
      <p:bldP spid="95" grpId="0"/>
      <p:bldP spid="96" grpId="0"/>
      <p:bldP spid="97" grpId="0"/>
      <p:bldP spid="99" grpId="0"/>
      <p:bldP spid="99" grpId="1"/>
      <p:bldP spid="88" grpId="0"/>
      <p:bldP spid="88" grpId="1"/>
      <p:bldP spid="101" grpId="0"/>
      <p:bldP spid="101" grpId="1"/>
      <p:bldP spid="102" grpId="0"/>
      <p:bldP spid="102" grpId="1"/>
      <p:bldP spid="103" grpId="0"/>
      <p:bldP spid="103" grpId="1"/>
      <p:bldP spid="104" grpId="0"/>
      <p:bldP spid="104" grpId="1"/>
      <p:bldP spid="105" grpId="0"/>
      <p:bldP spid="105" grpId="1"/>
      <p:bldP spid="106" grpId="0"/>
      <p:bldP spid="10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pacemakerproject.net/assets/img/heart_blood_circ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49942"/>
            <a:ext cx="4191000" cy="403635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743201" y="4381440"/>
            <a:ext cx="2819400" cy="40011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0"/>
            <a:tileRect/>
          </a:gra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Double Circulation</a:t>
            </a:r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704" y="266100"/>
            <a:ext cx="7731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one cycle the blood passes through the heart</a:t>
            </a:r>
            <a:r>
              <a:rPr lang="en-US" sz="2000" b="1" dirty="0" smtClean="0"/>
              <a:t> twice. 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9704" y="266100"/>
            <a:ext cx="7731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Therefore, the circulation in human beings is known as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1171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4" grpId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KSHITIJ\Desktop\shweta ppt\heart.png"/>
          <p:cNvPicPr>
            <a:picLocks noChangeAspect="1" noChangeArrowheads="1"/>
          </p:cNvPicPr>
          <p:nvPr/>
        </p:nvPicPr>
        <p:blipFill rotWithShape="1">
          <a:blip r:embed="rId2" cstate="print"/>
          <a:srcRect t="5955" r="3729" b="4067"/>
          <a:stretch/>
        </p:blipFill>
        <p:spPr bwMode="auto">
          <a:xfrm>
            <a:off x="609599" y="791406"/>
            <a:ext cx="4361412" cy="399014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98900" y="4381440"/>
            <a:ext cx="1663700" cy="40011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0"/>
            <a:tileRect/>
          </a:gra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..Diagram</a:t>
            </a:r>
            <a:endParaRPr 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85750"/>
            <a:ext cx="6781800" cy="461665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0"/>
            <a:tileRect/>
          </a:gra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Vertical section of human heart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3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0210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ctr" eaLnBrk="1" hangingPunct="1">
          <a:spcBef>
            <a:spcPct val="50000"/>
          </a:spcBef>
          <a:defRPr kumimoji="1" dirty="0" smtClean="0">
            <a:solidFill>
              <a:srgbClr val="000099"/>
            </a:solidFill>
            <a:latin typeface="Bookman Old Style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176</Words>
  <Application>Microsoft Office PowerPoint</Application>
  <PresentationFormat>On-screen Show (16:9)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777</cp:revision>
  <dcterms:created xsi:type="dcterms:W3CDTF">2013-07-31T12:47:49Z</dcterms:created>
  <dcterms:modified xsi:type="dcterms:W3CDTF">2022-04-24T13:13:18Z</dcterms:modified>
</cp:coreProperties>
</file>