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544" r:id="rId2"/>
    <p:sldId id="323" r:id="rId3"/>
    <p:sldId id="449" r:id="rId4"/>
    <p:sldId id="324" r:id="rId5"/>
    <p:sldId id="325" r:id="rId6"/>
    <p:sldId id="326" r:id="rId7"/>
    <p:sldId id="545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3BD"/>
    <a:srgbClr val="F4EC84"/>
    <a:srgbClr val="FFFF79"/>
    <a:srgbClr val="E6AF00"/>
    <a:srgbClr val="A80C87"/>
    <a:srgbClr val="BA6006"/>
    <a:srgbClr val="EC3C72"/>
    <a:srgbClr val="FF4343"/>
    <a:srgbClr val="423D26"/>
    <a:srgbClr val="743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83" autoAdjust="0"/>
    <p:restoredTop sz="98168" autoAdjust="0"/>
  </p:normalViewPr>
  <p:slideViewPr>
    <p:cSldViewPr>
      <p:cViewPr varScale="1">
        <p:scale>
          <a:sx n="145" d="100"/>
          <a:sy n="145" d="100"/>
        </p:scale>
        <p:origin x="312" y="120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8172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685800" y="1047750"/>
            <a:ext cx="3759200" cy="3429000"/>
            <a:chOff x="584200" y="1047750"/>
            <a:chExt cx="3644900" cy="3632200"/>
          </a:xfrm>
        </p:grpSpPr>
        <p:sp>
          <p:nvSpPr>
            <p:cNvPr id="9" name="Hexagon 8"/>
            <p:cNvSpPr/>
            <p:nvPr/>
          </p:nvSpPr>
          <p:spPr>
            <a:xfrm>
              <a:off x="609600" y="1047750"/>
              <a:ext cx="1981200" cy="1752600"/>
            </a:xfrm>
            <a:prstGeom prst="hexagon">
              <a:avLst/>
            </a:prstGeom>
            <a:blipFill dpi="0" rotWithShape="1">
              <a:blip r:embed="rId5"/>
              <a:srcRect/>
              <a:stretch>
                <a:fillRect l="-15000" t="-7000" r="-12000" b="-6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/>
            <p:cNvSpPr/>
            <p:nvPr/>
          </p:nvSpPr>
          <p:spPr>
            <a:xfrm>
              <a:off x="2247900" y="2038350"/>
              <a:ext cx="1981200" cy="1752600"/>
            </a:xfrm>
            <a:prstGeom prst="hexagon">
              <a:avLst/>
            </a:prstGeom>
            <a:blipFill dpi="0"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20000" contrast="2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1000" t="-13000" b="-18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/>
            <p:cNvSpPr/>
            <p:nvPr/>
          </p:nvSpPr>
          <p:spPr>
            <a:xfrm>
              <a:off x="584200" y="2927350"/>
              <a:ext cx="1981200" cy="1752600"/>
            </a:xfrm>
            <a:prstGeom prst="hexagon">
              <a:avLst/>
            </a:prstGeom>
            <a:blipFill>
              <a:blip r:embed="rId8"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2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2438400" y="2140863"/>
            <a:ext cx="4267200" cy="86177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sz="5000" b="1" dirty="0" smtClean="0">
                <a:solidFill>
                  <a:srgbClr val="000099"/>
                </a:solidFill>
                <a:latin typeface="Bookman Old Style" pitchFamily="18" charset="0"/>
              </a:rPr>
              <a:t>Module 17</a:t>
            </a:r>
          </a:p>
        </p:txBody>
      </p:sp>
    </p:spTree>
    <p:extLst>
      <p:ext uri="{BB962C8B-B14F-4D97-AF65-F5344CB8AC3E}">
        <p14:creationId xmlns:p14="http://schemas.microsoft.com/office/powerpoint/2010/main" val="242516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418852"/>
            <a:ext cx="3048000" cy="1786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61975" y="590550"/>
            <a:ext cx="8001000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Bookman Old Style" pitchFamily="18" charset="0"/>
                <a:cs typeface="Arabic Typesetting" pitchFamily="66" charset="-78"/>
              </a:rPr>
              <a:t>A pumping organ is needed to push the blood around the body along with a </a:t>
            </a:r>
            <a:r>
              <a:rPr lang="en-US" sz="2000" b="1" dirty="0" smtClean="0">
                <a:latin typeface="Bookman Old Style" pitchFamily="18" charset="0"/>
                <a:cs typeface="Arabic Typesetting" pitchFamily="66" charset="-78"/>
              </a:rPr>
              <a:t>network of tubes to reach all the tissues</a:t>
            </a:r>
            <a:endParaRPr lang="en-US" sz="2000" b="1" dirty="0">
              <a:latin typeface="Bookman Old Style" pitchFamily="18" charset="0"/>
              <a:cs typeface="Arabic Typesetting" pitchFamily="66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57300" y="4319885"/>
            <a:ext cx="34290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ookman Old Style" pitchFamily="18" charset="0"/>
              </a:rPr>
              <a:t>The Blood vessels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3257550"/>
            <a:ext cx="4114800" cy="1077218"/>
          </a:xfrm>
          <a:prstGeom prst="rect">
            <a:avLst/>
          </a:prstGeom>
          <a:noFill/>
          <a:effectLst>
            <a:softEdge rad="317500"/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ookman Old Style" pitchFamily="18" charset="0"/>
              </a:rPr>
              <a:t>Network of</a:t>
            </a:r>
          </a:p>
          <a:p>
            <a:pPr algn="ctr"/>
            <a:r>
              <a:rPr lang="en-US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ookman Old Style" pitchFamily="18" charset="0"/>
              </a:rPr>
              <a:t> tubes</a:t>
            </a:r>
          </a:p>
        </p:txBody>
      </p:sp>
    </p:spTree>
    <p:extLst>
      <p:ext uri="{BB962C8B-B14F-4D97-AF65-F5344CB8AC3E}">
        <p14:creationId xmlns:p14="http://schemas.microsoft.com/office/powerpoint/2010/main" val="219064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\\192.168.1.18\mt_school\2014_15\01 STATE_BOARD_MH\ENGLISH_MED\TAT_2014 - 15\10th std\Biology\Chapter 10\Images\blood_vessels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179" b="99502" l="0" r="50870">
                        <a14:backgroundMark x1="46957" y1="92869" x2="46957" y2="92869"/>
                        <a14:backgroundMark x1="44348" y1="92206" x2="44348" y2="92206"/>
                        <a14:backgroundMark x1="48478" y1="98839" x2="48478" y2="98839"/>
                        <a14:backgroundMark x1="43478" y1="92869" x2="43478" y2="92869"/>
                        <a14:backgroundMark x1="44783" y1="93367" x2="44783" y2="93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23862"/>
            <a:ext cx="2103438" cy="275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\\192.168.1.18\mt_school\2014_15\01 STATE_BOARD_MH\ENGLISH_MED\TAT_2014 - 15\10th std\Biology\Chapter 10\Images\blood_vessels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8773" b="100000" l="42174" r="90000">
                        <a14:foregroundMark x1="43913" y1="91874" x2="43913" y2="91874"/>
                        <a14:foregroundMark x1="57609" y1="93201" x2="57609" y2="93201"/>
                        <a14:backgroundMark x1="43261" y1="89552" x2="43261" y2="89552"/>
                        <a14:backgroundMark x1="43913" y1="96352" x2="43913" y2="96352"/>
                        <a14:backgroundMark x1="45217" y1="94030" x2="45217" y2="94030"/>
                        <a14:backgroundMark x1="45652" y1="97512" x2="45652" y2="97512"/>
                        <a14:backgroundMark x1="59565" y1="92703" x2="59565" y2="92703"/>
                        <a14:backgroundMark x1="61304" y1="92206" x2="61304" y2="92206"/>
                        <a14:backgroundMark x1="61304" y1="93367" x2="61304" y2="93367"/>
                        <a14:backgroundMark x1="58478" y1="92703" x2="58478" y2="92703"/>
                        <a14:backgroundMark x1="52174" y1="92703" x2="52174" y2="92703"/>
                        <a14:backgroundMark x1="49565" y1="92537" x2="49565" y2="925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23862"/>
            <a:ext cx="2103438" cy="275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\\192.168.1.18\mt_school\2014_15\01 STATE_BOARD_MH\ENGLISH_MED\TAT_2014 - 15\10th std\Biology\Chapter 10\Images\blood_vessels.jp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098" b="66667" l="0" r="310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23862"/>
            <a:ext cx="2103438" cy="275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\\192.168.1.18\mt_school\2014_15\01 STATE_BOARD_MH\ENGLISH_MED\TAT_2014 - 15\10th std\Biology\Chapter 10\Images\blood_vessels.jp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28192" l="16522" r="100000">
                        <a14:backgroundMark x1="24130" y1="17247" x2="50652" y2="43118"/>
                        <a14:backgroundMark x1="20000" y1="15257" x2="30652" y2="368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23862"/>
            <a:ext cx="2103438" cy="275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\\192.168.1.18\mt_school\2014_15\01 STATE_BOARD_MH\ENGLISH_MED\TAT_2014 - 15\10th std\Biology\Chapter 10\Images\blood_vessels.jp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789" b="49917" l="7174" r="90000">
                        <a14:foregroundMark x1="13261" y1="11277" x2="11957" y2="11277"/>
                        <a14:foregroundMark x1="11087" y1="11774" x2="10435" y2="11940"/>
                        <a14:foregroundMark x1="14348" y1="11277" x2="15435" y2="112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23862"/>
            <a:ext cx="2103438" cy="275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\\192.168.1.18\mt_school\2014_15\01 STATE_BOARD_MH\ENGLISH_MED\TAT_2014 - 15\10th std\Biology\Chapter 10\Images\blood_vessels.jpg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383" b="94030" l="16522" r="100000">
                        <a14:backgroundMark x1="24130" y1="17247" x2="50652" y2="43118"/>
                        <a14:backgroundMark x1="20000" y1="15257" x2="30652" y2="368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23862"/>
            <a:ext cx="2103438" cy="275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 bwMode="auto">
          <a:xfrm>
            <a:off x="1767840" y="849868"/>
            <a:ext cx="65774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sz="1400" b="1" dirty="0" smtClean="0">
                <a:solidFill>
                  <a:srgbClr val="000099"/>
                </a:solidFill>
                <a:latin typeface="+mj-lt"/>
              </a:rPr>
              <a:t>Artery</a:t>
            </a:r>
            <a:endParaRPr kumimoji="1" lang="en-IN" sz="1400" b="1" dirty="0" smtClean="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854974" y="1926466"/>
            <a:ext cx="5120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sz="1400" b="1" dirty="0" smtClean="0">
                <a:solidFill>
                  <a:srgbClr val="000099"/>
                </a:solidFill>
                <a:latin typeface="+mj-lt"/>
              </a:rPr>
              <a:t>Vein</a:t>
            </a:r>
            <a:endParaRPr kumimoji="1" lang="en-IN" sz="1400" b="1" dirty="0" smtClean="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997150" y="1202467"/>
            <a:ext cx="6030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sz="1400" b="1" dirty="0" smtClean="0">
                <a:solidFill>
                  <a:srgbClr val="000099"/>
                </a:solidFill>
                <a:latin typeface="+mj-lt"/>
              </a:rPr>
              <a:t>Heart</a:t>
            </a:r>
            <a:endParaRPr kumimoji="1" lang="en-IN" sz="1400" b="1" dirty="0" smtClean="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86556" y="590418"/>
            <a:ext cx="2900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aorta divides to form arteries.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786556" y="1218243"/>
            <a:ext cx="2900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reaching the tissues, the arteries divide and </a:t>
            </a:r>
            <a:r>
              <a:rPr lang="en-US" dirty="0" err="1" smtClean="0"/>
              <a:t>redivide</a:t>
            </a:r>
            <a:r>
              <a:rPr lang="en-US" dirty="0" smtClean="0"/>
              <a:t> into smaller vessels called capillaries. 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79911" y="3248620"/>
            <a:ext cx="5287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Exchange of materials takes place between the blood and the surrounding cells across the thin walls of the capillaries. 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79911" y="4135219"/>
            <a:ext cx="5287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capillaries join together to form veins which take the blood away from the organ towards the heart.</a:t>
            </a:r>
            <a:endParaRPr lang="en-US" b="1" dirty="0"/>
          </a:p>
        </p:txBody>
      </p:sp>
      <p:grpSp>
        <p:nvGrpSpPr>
          <p:cNvPr id="86" name="Group 85"/>
          <p:cNvGrpSpPr/>
          <p:nvPr/>
        </p:nvGrpSpPr>
        <p:grpSpPr>
          <a:xfrm>
            <a:off x="3630942" y="1423270"/>
            <a:ext cx="791752" cy="1397792"/>
            <a:chOff x="3630942" y="1423270"/>
            <a:chExt cx="791752" cy="1397792"/>
          </a:xfrm>
        </p:grpSpPr>
        <p:grpSp>
          <p:nvGrpSpPr>
            <p:cNvPr id="23" name="Group 22"/>
            <p:cNvGrpSpPr/>
            <p:nvPr/>
          </p:nvGrpSpPr>
          <p:grpSpPr>
            <a:xfrm>
              <a:off x="3807218" y="1423270"/>
              <a:ext cx="225618" cy="225618"/>
              <a:chOff x="3352800" y="1800730"/>
              <a:chExt cx="153888" cy="153888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3352800" y="1800730"/>
                <a:ext cx="153888" cy="153888"/>
              </a:xfrm>
              <a:prstGeom prst="ellipse">
                <a:avLst/>
              </a:prstGeom>
              <a:ln w="3175"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Oval 24"/>
              <p:cNvSpPr/>
              <p:nvPr/>
            </p:nvSpPr>
            <p:spPr>
              <a:xfrm flipV="1">
                <a:off x="3406884" y="1872436"/>
                <a:ext cx="45720" cy="45720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4067065" y="1435971"/>
              <a:ext cx="225618" cy="225618"/>
              <a:chOff x="3352800" y="1800730"/>
              <a:chExt cx="153888" cy="153888"/>
            </a:xfrm>
          </p:grpSpPr>
          <p:sp>
            <p:nvSpPr>
              <p:cNvPr id="143" name="Oval 142"/>
              <p:cNvSpPr/>
              <p:nvPr/>
            </p:nvSpPr>
            <p:spPr>
              <a:xfrm>
                <a:off x="3352800" y="1800730"/>
                <a:ext cx="153888" cy="153888"/>
              </a:xfrm>
              <a:prstGeom prst="ellipse">
                <a:avLst/>
              </a:prstGeom>
              <a:ln w="3175"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4" name="Oval 143"/>
              <p:cNvSpPr/>
              <p:nvPr/>
            </p:nvSpPr>
            <p:spPr>
              <a:xfrm flipV="1">
                <a:off x="3406884" y="1872436"/>
                <a:ext cx="45720" cy="45720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3823045" y="1663175"/>
              <a:ext cx="225618" cy="225618"/>
              <a:chOff x="3352800" y="1800730"/>
              <a:chExt cx="153888" cy="153888"/>
            </a:xfrm>
          </p:grpSpPr>
          <p:sp>
            <p:nvSpPr>
              <p:cNvPr id="146" name="Oval 145"/>
              <p:cNvSpPr/>
              <p:nvPr/>
            </p:nvSpPr>
            <p:spPr>
              <a:xfrm>
                <a:off x="3352800" y="1800730"/>
                <a:ext cx="153888" cy="153888"/>
              </a:xfrm>
              <a:prstGeom prst="ellipse">
                <a:avLst/>
              </a:prstGeom>
              <a:ln w="3175"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7" name="Oval 146"/>
              <p:cNvSpPr/>
              <p:nvPr/>
            </p:nvSpPr>
            <p:spPr>
              <a:xfrm flipV="1">
                <a:off x="3406884" y="1872436"/>
                <a:ext cx="45720" cy="45720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4197076" y="1637340"/>
              <a:ext cx="225618" cy="225618"/>
              <a:chOff x="3352800" y="1800730"/>
              <a:chExt cx="153888" cy="153888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3352800" y="1800730"/>
                <a:ext cx="153888" cy="153888"/>
              </a:xfrm>
              <a:prstGeom prst="ellipse">
                <a:avLst/>
              </a:prstGeom>
              <a:ln w="3175"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0" name="Oval 149"/>
              <p:cNvSpPr/>
              <p:nvPr/>
            </p:nvSpPr>
            <p:spPr>
              <a:xfrm flipV="1">
                <a:off x="3406884" y="1872436"/>
                <a:ext cx="45720" cy="45720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3807886" y="1927316"/>
              <a:ext cx="225618" cy="225618"/>
              <a:chOff x="3352800" y="1800730"/>
              <a:chExt cx="153888" cy="153888"/>
            </a:xfrm>
          </p:grpSpPr>
          <p:sp>
            <p:nvSpPr>
              <p:cNvPr id="152" name="Oval 151"/>
              <p:cNvSpPr/>
              <p:nvPr/>
            </p:nvSpPr>
            <p:spPr>
              <a:xfrm>
                <a:off x="3352800" y="1800730"/>
                <a:ext cx="153888" cy="153888"/>
              </a:xfrm>
              <a:prstGeom prst="ellipse">
                <a:avLst/>
              </a:prstGeom>
              <a:ln w="3175"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3" name="Oval 152"/>
              <p:cNvSpPr/>
              <p:nvPr/>
            </p:nvSpPr>
            <p:spPr>
              <a:xfrm flipV="1">
                <a:off x="3406884" y="1872436"/>
                <a:ext cx="45720" cy="45720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4117782" y="1913691"/>
              <a:ext cx="225618" cy="225618"/>
              <a:chOff x="3352800" y="1800730"/>
              <a:chExt cx="153888" cy="153888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3352800" y="1800730"/>
                <a:ext cx="153888" cy="153888"/>
              </a:xfrm>
              <a:prstGeom prst="ellipse">
                <a:avLst/>
              </a:prstGeom>
              <a:ln w="3175"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6" name="Oval 155"/>
              <p:cNvSpPr/>
              <p:nvPr/>
            </p:nvSpPr>
            <p:spPr>
              <a:xfrm flipV="1">
                <a:off x="3406884" y="1872436"/>
                <a:ext cx="45720" cy="45720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3630942" y="2165976"/>
              <a:ext cx="225618" cy="225618"/>
              <a:chOff x="3352800" y="1800730"/>
              <a:chExt cx="153888" cy="153888"/>
            </a:xfrm>
          </p:grpSpPr>
          <p:sp>
            <p:nvSpPr>
              <p:cNvPr id="158" name="Oval 157"/>
              <p:cNvSpPr/>
              <p:nvPr/>
            </p:nvSpPr>
            <p:spPr>
              <a:xfrm>
                <a:off x="3352800" y="1800730"/>
                <a:ext cx="153888" cy="153888"/>
              </a:xfrm>
              <a:prstGeom prst="ellipse">
                <a:avLst/>
              </a:prstGeom>
              <a:ln w="3175"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9" name="Oval 158"/>
              <p:cNvSpPr/>
              <p:nvPr/>
            </p:nvSpPr>
            <p:spPr>
              <a:xfrm flipV="1">
                <a:off x="3406884" y="1872436"/>
                <a:ext cx="45720" cy="45720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60" name="Group 159"/>
            <p:cNvGrpSpPr/>
            <p:nvPr/>
          </p:nvGrpSpPr>
          <p:grpSpPr>
            <a:xfrm>
              <a:off x="4032836" y="2165976"/>
              <a:ext cx="225618" cy="225618"/>
              <a:chOff x="3352800" y="1800730"/>
              <a:chExt cx="153888" cy="153888"/>
            </a:xfrm>
          </p:grpSpPr>
          <p:sp>
            <p:nvSpPr>
              <p:cNvPr id="161" name="Oval 160"/>
              <p:cNvSpPr/>
              <p:nvPr/>
            </p:nvSpPr>
            <p:spPr>
              <a:xfrm>
                <a:off x="3352800" y="1800730"/>
                <a:ext cx="153888" cy="153888"/>
              </a:xfrm>
              <a:prstGeom prst="ellipse">
                <a:avLst/>
              </a:prstGeom>
              <a:ln w="3175"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2" name="Oval 161"/>
              <p:cNvSpPr/>
              <p:nvPr/>
            </p:nvSpPr>
            <p:spPr>
              <a:xfrm flipV="1">
                <a:off x="3406884" y="1872436"/>
                <a:ext cx="45720" cy="45720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>
              <a:off x="3807218" y="2391594"/>
              <a:ext cx="225618" cy="225618"/>
              <a:chOff x="3352800" y="1800730"/>
              <a:chExt cx="153888" cy="153888"/>
            </a:xfrm>
          </p:grpSpPr>
          <p:sp>
            <p:nvSpPr>
              <p:cNvPr id="164" name="Oval 163"/>
              <p:cNvSpPr/>
              <p:nvPr/>
            </p:nvSpPr>
            <p:spPr>
              <a:xfrm>
                <a:off x="3352800" y="1800730"/>
                <a:ext cx="153888" cy="153888"/>
              </a:xfrm>
              <a:prstGeom prst="ellipse">
                <a:avLst/>
              </a:prstGeom>
              <a:ln w="3175"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5" name="Oval 164"/>
              <p:cNvSpPr/>
              <p:nvPr/>
            </p:nvSpPr>
            <p:spPr>
              <a:xfrm flipV="1">
                <a:off x="3406884" y="1872436"/>
                <a:ext cx="45720" cy="45720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4163561" y="2381073"/>
              <a:ext cx="225618" cy="225618"/>
              <a:chOff x="3352800" y="1800730"/>
              <a:chExt cx="153888" cy="153888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3352800" y="1800730"/>
                <a:ext cx="153888" cy="153888"/>
              </a:xfrm>
              <a:prstGeom prst="ellipse">
                <a:avLst/>
              </a:prstGeom>
              <a:ln w="3175"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8" name="Oval 167"/>
              <p:cNvSpPr/>
              <p:nvPr/>
            </p:nvSpPr>
            <p:spPr>
              <a:xfrm flipV="1">
                <a:off x="3406884" y="1872436"/>
                <a:ext cx="45720" cy="45720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3743751" y="2595444"/>
              <a:ext cx="225618" cy="225618"/>
              <a:chOff x="3352800" y="1800730"/>
              <a:chExt cx="153888" cy="153888"/>
            </a:xfrm>
          </p:grpSpPr>
          <p:sp>
            <p:nvSpPr>
              <p:cNvPr id="170" name="Oval 169"/>
              <p:cNvSpPr/>
              <p:nvPr/>
            </p:nvSpPr>
            <p:spPr>
              <a:xfrm>
                <a:off x="3352800" y="1800730"/>
                <a:ext cx="153888" cy="153888"/>
              </a:xfrm>
              <a:prstGeom prst="ellipse">
                <a:avLst/>
              </a:prstGeom>
              <a:ln w="3175"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1" name="Oval 170"/>
              <p:cNvSpPr/>
              <p:nvPr/>
            </p:nvSpPr>
            <p:spPr>
              <a:xfrm flipV="1">
                <a:off x="3406884" y="1872436"/>
                <a:ext cx="45720" cy="45720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3983818" y="2587764"/>
              <a:ext cx="225618" cy="225618"/>
              <a:chOff x="3352800" y="1800730"/>
              <a:chExt cx="153888" cy="153888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3352800" y="1800730"/>
                <a:ext cx="153888" cy="153888"/>
              </a:xfrm>
              <a:prstGeom prst="ellipse">
                <a:avLst/>
              </a:prstGeom>
              <a:ln w="3175"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4" name="Oval 173"/>
              <p:cNvSpPr/>
              <p:nvPr/>
            </p:nvSpPr>
            <p:spPr>
              <a:xfrm flipV="1">
                <a:off x="3406884" y="1872436"/>
                <a:ext cx="45720" cy="45720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pic>
        <p:nvPicPr>
          <p:cNvPr id="85" name="Picture 4" descr="http://www.biotech.iitm.ac.in/faculty/annlabweb/publication_files/capillary%20network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2879416" y="1479109"/>
            <a:ext cx="2367391" cy="1401633"/>
          </a:xfrm>
          <a:prstGeom prst="rect">
            <a:avLst/>
          </a:prstGeom>
          <a:ln>
            <a:noFill/>
          </a:ln>
          <a:effectLst/>
        </p:spPr>
      </p:pic>
      <p:sp>
        <p:nvSpPr>
          <p:cNvPr id="11" name="Right Arrow 10"/>
          <p:cNvSpPr/>
          <p:nvPr/>
        </p:nvSpPr>
        <p:spPr>
          <a:xfrm>
            <a:off x="1811770" y="2246943"/>
            <a:ext cx="1340358" cy="518033"/>
          </a:xfrm>
          <a:custGeom>
            <a:avLst/>
            <a:gdLst>
              <a:gd name="connsiteX0" fmla="*/ 0 w 978408"/>
              <a:gd name="connsiteY0" fmla="*/ 121158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7" fmla="*/ 0 w 978408"/>
              <a:gd name="connsiteY7" fmla="*/ 121158 h 484632"/>
              <a:gd name="connsiteX0" fmla="*/ 0 w 978408"/>
              <a:gd name="connsiteY0" fmla="*/ 121158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121158 h 484632"/>
              <a:gd name="connsiteX0" fmla="*/ 0 w 1060958"/>
              <a:gd name="connsiteY0" fmla="*/ 524383 h 524383"/>
              <a:gd name="connsiteX1" fmla="*/ 818642 w 1060958"/>
              <a:gd name="connsiteY1" fmla="*/ 121158 h 524383"/>
              <a:gd name="connsiteX2" fmla="*/ 818642 w 1060958"/>
              <a:gd name="connsiteY2" fmla="*/ 0 h 524383"/>
              <a:gd name="connsiteX3" fmla="*/ 1060958 w 1060958"/>
              <a:gd name="connsiteY3" fmla="*/ 242316 h 524383"/>
              <a:gd name="connsiteX4" fmla="*/ 818642 w 1060958"/>
              <a:gd name="connsiteY4" fmla="*/ 484632 h 524383"/>
              <a:gd name="connsiteX5" fmla="*/ 818642 w 1060958"/>
              <a:gd name="connsiteY5" fmla="*/ 363474 h 524383"/>
              <a:gd name="connsiteX6" fmla="*/ 0 w 1060958"/>
              <a:gd name="connsiteY6" fmla="*/ 524383 h 524383"/>
              <a:gd name="connsiteX0" fmla="*/ 0 w 1060958"/>
              <a:gd name="connsiteY0" fmla="*/ 524383 h 524383"/>
              <a:gd name="connsiteX1" fmla="*/ 818642 w 1060958"/>
              <a:gd name="connsiteY1" fmla="*/ 121158 h 524383"/>
              <a:gd name="connsiteX2" fmla="*/ 818642 w 1060958"/>
              <a:gd name="connsiteY2" fmla="*/ 0 h 524383"/>
              <a:gd name="connsiteX3" fmla="*/ 1060958 w 1060958"/>
              <a:gd name="connsiteY3" fmla="*/ 242316 h 524383"/>
              <a:gd name="connsiteX4" fmla="*/ 818642 w 1060958"/>
              <a:gd name="connsiteY4" fmla="*/ 484632 h 524383"/>
              <a:gd name="connsiteX5" fmla="*/ 818642 w 1060958"/>
              <a:gd name="connsiteY5" fmla="*/ 363474 h 524383"/>
              <a:gd name="connsiteX6" fmla="*/ 0 w 1060958"/>
              <a:gd name="connsiteY6" fmla="*/ 524383 h 524383"/>
              <a:gd name="connsiteX0" fmla="*/ 0 w 1060958"/>
              <a:gd name="connsiteY0" fmla="*/ 524383 h 524383"/>
              <a:gd name="connsiteX1" fmla="*/ 818642 w 1060958"/>
              <a:gd name="connsiteY1" fmla="*/ 121158 h 524383"/>
              <a:gd name="connsiteX2" fmla="*/ 818642 w 1060958"/>
              <a:gd name="connsiteY2" fmla="*/ 0 h 524383"/>
              <a:gd name="connsiteX3" fmla="*/ 1060958 w 1060958"/>
              <a:gd name="connsiteY3" fmla="*/ 242316 h 524383"/>
              <a:gd name="connsiteX4" fmla="*/ 818642 w 1060958"/>
              <a:gd name="connsiteY4" fmla="*/ 484632 h 524383"/>
              <a:gd name="connsiteX5" fmla="*/ 818642 w 1060958"/>
              <a:gd name="connsiteY5" fmla="*/ 363474 h 524383"/>
              <a:gd name="connsiteX6" fmla="*/ 0 w 1060958"/>
              <a:gd name="connsiteY6" fmla="*/ 524383 h 524383"/>
              <a:gd name="connsiteX0" fmla="*/ 0 w 1340358"/>
              <a:gd name="connsiteY0" fmla="*/ 518033 h 518033"/>
              <a:gd name="connsiteX1" fmla="*/ 1098042 w 1340358"/>
              <a:gd name="connsiteY1" fmla="*/ 121158 h 518033"/>
              <a:gd name="connsiteX2" fmla="*/ 1098042 w 1340358"/>
              <a:gd name="connsiteY2" fmla="*/ 0 h 518033"/>
              <a:gd name="connsiteX3" fmla="*/ 1340358 w 1340358"/>
              <a:gd name="connsiteY3" fmla="*/ 242316 h 518033"/>
              <a:gd name="connsiteX4" fmla="*/ 1098042 w 1340358"/>
              <a:gd name="connsiteY4" fmla="*/ 484632 h 518033"/>
              <a:gd name="connsiteX5" fmla="*/ 1098042 w 1340358"/>
              <a:gd name="connsiteY5" fmla="*/ 363474 h 518033"/>
              <a:gd name="connsiteX6" fmla="*/ 0 w 1340358"/>
              <a:gd name="connsiteY6" fmla="*/ 518033 h 518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0358" h="518033">
                <a:moveTo>
                  <a:pt x="0" y="518033"/>
                </a:moveTo>
                <a:cubicBezTo>
                  <a:pt x="187156" y="212175"/>
                  <a:pt x="825161" y="255566"/>
                  <a:pt x="1098042" y="121158"/>
                </a:cubicBezTo>
                <a:lnTo>
                  <a:pt x="1098042" y="0"/>
                </a:lnTo>
                <a:lnTo>
                  <a:pt x="1340358" y="242316"/>
                </a:lnTo>
                <a:lnTo>
                  <a:pt x="1098042" y="484632"/>
                </a:lnTo>
                <a:lnTo>
                  <a:pt x="1098042" y="363474"/>
                </a:lnTo>
                <a:cubicBezTo>
                  <a:pt x="825161" y="417110"/>
                  <a:pt x="199856" y="334222"/>
                  <a:pt x="0" y="518033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8" name="Group 87"/>
          <p:cNvGrpSpPr/>
          <p:nvPr/>
        </p:nvGrpSpPr>
        <p:grpSpPr>
          <a:xfrm>
            <a:off x="4766939" y="1462074"/>
            <a:ext cx="261610" cy="193795"/>
            <a:chOff x="5393277" y="1258729"/>
            <a:chExt cx="261610" cy="193795"/>
          </a:xfrm>
        </p:grpSpPr>
        <p:sp>
          <p:nvSpPr>
            <p:cNvPr id="89" name="Oval 88"/>
            <p:cNvSpPr/>
            <p:nvPr/>
          </p:nvSpPr>
          <p:spPr>
            <a:xfrm>
              <a:off x="5436008" y="1281113"/>
              <a:ext cx="171411" cy="171411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393277" y="1258729"/>
              <a:ext cx="261610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600" b="1" dirty="0" smtClean="0"/>
                <a:t>O</a:t>
              </a:r>
              <a:r>
                <a:rPr lang="en-US" sz="600" b="1" baseline="-25000" dirty="0" smtClean="0"/>
                <a:t>2</a:t>
              </a:r>
              <a:endParaRPr lang="en-IN" sz="600" b="1" baseline="-25000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989395" y="1921922"/>
            <a:ext cx="303288" cy="193795"/>
            <a:chOff x="5372438" y="1258729"/>
            <a:chExt cx="303288" cy="193795"/>
          </a:xfrm>
        </p:grpSpPr>
        <p:sp>
          <p:nvSpPr>
            <p:cNvPr id="24" name="Oval 23"/>
            <p:cNvSpPr/>
            <p:nvPr/>
          </p:nvSpPr>
          <p:spPr>
            <a:xfrm>
              <a:off x="5436008" y="1281113"/>
              <a:ext cx="171411" cy="17141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372438" y="1258729"/>
              <a:ext cx="303288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600" b="1" dirty="0"/>
                <a:t>CO</a:t>
              </a:r>
              <a:r>
                <a:rPr lang="en-US" sz="600" b="1" baseline="-25000" dirty="0"/>
                <a:t>2</a:t>
              </a:r>
              <a:endParaRPr lang="en-IN" sz="600" b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3552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58025E-6 L 0.01024 0.06358 C 0.01094 0.08024 0.00955 0.09691 0.00122 0.1 L -0.01198 0.1216 L -0.03455 0.10617 L -0.08299 0.09105 " pathEditMode="relative" rAng="0" ptsTypes="FfFAAF">
                                      <p:cBhvr>
                                        <p:cTn id="58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11" y="60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59259E-6 L -0.03403 0.00278 C -0.04861 0.01482 -0.05486 0.03488 -0.07049 0.04445 C -0.08299 0.04537 -0.104 -0.00185 -0.10955 0.00834 C -0.12535 0.05463 -0.07986 0.11636 -0.06597 0.13025 " pathEditMode="relative" rAng="0" ptsTypes="FfffF">
                                      <p:cBhvr>
                                        <p:cTn id="73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67" y="64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4" grpId="0"/>
      <p:bldP spid="18" grpId="0"/>
      <p:bldP spid="19" grpId="0"/>
      <p:bldP spid="20" grpId="0"/>
      <p:bldP spid="21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www.foryourlegs.com/skin1/images/bloodwork.gif"/>
          <p:cNvPicPr>
            <a:picLocks noChangeAspect="1" noChangeArrowheads="1" noCrop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10275" y="312433"/>
            <a:ext cx="1381125" cy="1954517"/>
          </a:xfrm>
          <a:prstGeom prst="rect">
            <a:avLst/>
          </a:prstGeom>
          <a:noFill/>
        </p:spPr>
      </p:pic>
      <p:sp>
        <p:nvSpPr>
          <p:cNvPr id="3" name="Double Wave 2"/>
          <p:cNvSpPr/>
          <p:nvPr/>
        </p:nvSpPr>
        <p:spPr>
          <a:xfrm>
            <a:off x="76202" y="381000"/>
            <a:ext cx="3586663" cy="1905000"/>
          </a:xfrm>
          <a:prstGeom prst="doubleWave">
            <a:avLst/>
          </a:prstGeom>
          <a:noFill/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Bookman Old Style" pitchFamily="18" charset="0"/>
            </a:endParaRPr>
          </a:p>
        </p:txBody>
      </p:sp>
      <p:pic>
        <p:nvPicPr>
          <p:cNvPr id="5" name="Picture 2" descr="http://bp1.blogger.com/_bq1X-Rc5e5E/R9JwVKYJEUI/AAAAAAAAAS0/qbOHfEsnvu4/s320/Capillaries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467"/>
          <a:stretch/>
        </p:blipFill>
        <p:spPr bwMode="auto">
          <a:xfrm>
            <a:off x="5489491" y="270005"/>
            <a:ext cx="2667000" cy="199694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64986" y="276255"/>
            <a:ext cx="3429000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1430"/>
                <a:latin typeface="Bookman Old Style" pitchFamily="18" charset="0"/>
              </a:rPr>
              <a:t>The Blood vessels</a:t>
            </a:r>
          </a:p>
        </p:txBody>
      </p:sp>
      <p:pic>
        <p:nvPicPr>
          <p:cNvPr id="7" name="Picture 15" descr="http://www.hobphotography.co.uk/images/Buttons%20etc/forward%20arrow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5400000">
            <a:off x="3562824" y="473668"/>
            <a:ext cx="1406643" cy="1221309"/>
          </a:xfrm>
          <a:prstGeom prst="rect">
            <a:avLst/>
          </a:prstGeom>
          <a:noFill/>
        </p:spPr>
      </p:pic>
      <p:pic>
        <p:nvPicPr>
          <p:cNvPr id="8" name="Picture 15" descr="http://www.hobphotography.co.uk/images/Buttons%20etc/forward%20arrow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5400000" flipV="1">
            <a:off x="1583073" y="398916"/>
            <a:ext cx="1406643" cy="137081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1127704" y="1504950"/>
            <a:ext cx="133349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1430"/>
                <a:solidFill>
                  <a:srgbClr val="FF0000"/>
                </a:solidFill>
                <a:latin typeface="Bookman Old Style" pitchFamily="18" charset="0"/>
              </a:rPr>
              <a:t>Arteries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40261" y="1504950"/>
            <a:ext cx="141587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1430"/>
                <a:solidFill>
                  <a:srgbClr val="0070C0"/>
                </a:solidFill>
                <a:latin typeface="Bookman Old Style" pitchFamily="18" charset="0"/>
              </a:rPr>
              <a:t>Veins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4915" y="1962150"/>
            <a:ext cx="2666998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11430"/>
                <a:solidFill>
                  <a:srgbClr val="FF0000"/>
                </a:solidFill>
                <a:latin typeface="Bookman Old Style" pitchFamily="18" charset="0"/>
              </a:rPr>
              <a:t>Carries blood away from heart.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86125" y="2002069"/>
            <a:ext cx="2724150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11430"/>
                <a:solidFill>
                  <a:srgbClr val="0070C0"/>
                </a:solidFill>
                <a:latin typeface="Bookman Old Style" pitchFamily="18" charset="0"/>
              </a:rPr>
              <a:t>Brings back blood to the heart.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2768" y="3724275"/>
            <a:ext cx="3091293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11430"/>
                <a:solidFill>
                  <a:srgbClr val="FF0000"/>
                </a:solidFill>
                <a:latin typeface="Bookman Old Style" pitchFamily="18" charset="0"/>
              </a:rPr>
              <a:t>Thick and elastic walls.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3381" y="2876550"/>
            <a:ext cx="2970066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11430"/>
                <a:solidFill>
                  <a:srgbClr val="FF0000"/>
                </a:solidFill>
                <a:latin typeface="Bookman Old Style" pitchFamily="18" charset="0"/>
              </a:rPr>
              <a:t>Have to tolerate high pressure.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57575" y="2879974"/>
            <a:ext cx="2381250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11430"/>
                <a:solidFill>
                  <a:srgbClr val="0070C0"/>
                </a:solidFill>
                <a:latin typeface="Bookman Old Style" pitchFamily="18" charset="0"/>
              </a:rPr>
              <a:t>Do not tolerate high pressure.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0" y="3757880"/>
            <a:ext cx="3200400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11430"/>
                <a:solidFill>
                  <a:srgbClr val="0070C0"/>
                </a:solidFill>
                <a:latin typeface="Bookman Old Style" pitchFamily="18" charset="0"/>
              </a:rPr>
              <a:t>Not thick walled, have valves to prevent back flow of blood.</a:t>
            </a:r>
          </a:p>
        </p:txBody>
      </p:sp>
    </p:spTree>
    <p:extLst>
      <p:ext uri="{BB962C8B-B14F-4D97-AF65-F5344CB8AC3E}">
        <p14:creationId xmlns:p14="http://schemas.microsoft.com/office/powerpoint/2010/main" val="423596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145548"/>
              </p:ext>
            </p:extLst>
          </p:nvPr>
        </p:nvGraphicFramePr>
        <p:xfrm>
          <a:off x="590548" y="361950"/>
          <a:ext cx="5800726" cy="4358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0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0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377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>
                          <a:solidFill>
                            <a:srgbClr val="0070C0"/>
                          </a:solidFill>
                          <a:latin typeface="Bookman Old Style" pitchFamily="18" charset="0"/>
                        </a:rPr>
                        <a:t>ARTERIES</a:t>
                      </a:r>
                      <a:endParaRPr lang="en-IN" sz="2000" i="1" dirty="0">
                        <a:solidFill>
                          <a:srgbClr val="0070C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>
                          <a:solidFill>
                            <a:srgbClr val="0070C0"/>
                          </a:solidFill>
                          <a:latin typeface="Bookman Old Style" pitchFamily="18" charset="0"/>
                        </a:rPr>
                        <a:t>VEINS</a:t>
                      </a:r>
                      <a:endParaRPr lang="en-IN" sz="2000" i="1" dirty="0">
                        <a:solidFill>
                          <a:srgbClr val="0070C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6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Bookman Old Style" pitchFamily="18" charset="0"/>
                        </a:rPr>
                        <a:t>Blood – from heart to different parts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Bookman Old Style" pitchFamily="18" charset="0"/>
                        </a:rPr>
                        <a:t>Blood – from different parts to heart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Bookman Old Style" pitchFamily="18" charset="0"/>
                        </a:rPr>
                        <a:t>Blood is under high pressure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Bookman Old Style" pitchFamily="18" charset="0"/>
                        </a:rPr>
                        <a:t>Blood is not under high pressure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Bookman Old Style" pitchFamily="18" charset="0"/>
                        </a:rPr>
                        <a:t>Thick and elastic walls 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Bookman Old Style" pitchFamily="18" charset="0"/>
                        </a:rPr>
                        <a:t>Thin wall and less elastic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6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Bookman Old Style" pitchFamily="18" charset="0"/>
                        </a:rPr>
                        <a:t>Valves are absent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Bookman Old Style" pitchFamily="18" charset="0"/>
                        </a:rPr>
                        <a:t>Valves are present to prevent back flow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64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Bookman Old Style" pitchFamily="18" charset="0"/>
                        </a:rPr>
                        <a:t>Carry oxygenated blood except </a:t>
                      </a:r>
                      <a:r>
                        <a:rPr lang="en-US" sz="2000" u="sng" dirty="0" smtClean="0">
                          <a:latin typeface="Bookman Old Style" pitchFamily="18" charset="0"/>
                        </a:rPr>
                        <a:t>pulmonary artery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Bookman Old Style" pitchFamily="18" charset="0"/>
                        </a:rPr>
                        <a:t>Carry deoxygenated blood except </a:t>
                      </a:r>
                      <a:r>
                        <a:rPr lang="en-US" sz="2000" u="sng" dirty="0" smtClean="0">
                          <a:latin typeface="Bookman Old Style" pitchFamily="18" charset="0"/>
                        </a:rPr>
                        <a:t>pulmonary veins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Cloud Callout 2"/>
          <p:cNvSpPr/>
          <p:nvPr/>
        </p:nvSpPr>
        <p:spPr>
          <a:xfrm>
            <a:off x="1448057" y="2853690"/>
            <a:ext cx="1314615" cy="733387"/>
          </a:xfrm>
          <a:prstGeom prst="cloudCallout">
            <a:avLst>
              <a:gd name="adj1" fmla="val 17190"/>
              <a:gd name="adj2" fmla="val 82502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man Old Style" pitchFamily="18" charset="0"/>
              </a:rPr>
              <a:t>Pure (O</a:t>
            </a:r>
            <a:r>
              <a:rPr lang="en-US" sz="2000" baseline="-25000" dirty="0" smtClean="0">
                <a:latin typeface="Bookman Old Style" pitchFamily="18" charset="0"/>
              </a:rPr>
              <a:t>2</a:t>
            </a:r>
            <a:r>
              <a:rPr lang="en-US" sz="2000" dirty="0" smtClean="0">
                <a:latin typeface="Bookman Old Style" pitchFamily="18" charset="0"/>
              </a:rPr>
              <a:t>)</a:t>
            </a:r>
            <a:endParaRPr lang="en-IN" sz="2000" baseline="-25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" name="Cloud Callout 3"/>
          <p:cNvSpPr/>
          <p:nvPr/>
        </p:nvSpPr>
        <p:spPr>
          <a:xfrm>
            <a:off x="3977108" y="2889923"/>
            <a:ext cx="1705270" cy="733387"/>
          </a:xfrm>
          <a:prstGeom prst="cloudCallout">
            <a:avLst>
              <a:gd name="adj1" fmla="val 11861"/>
              <a:gd name="adj2" fmla="val 84787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man Old Style" pitchFamily="18" charset="0"/>
              </a:rPr>
              <a:t>Impure (CO</a:t>
            </a:r>
            <a:r>
              <a:rPr lang="en-US" sz="2000" baseline="-25000" dirty="0" smtClean="0">
                <a:latin typeface="Bookman Old Style" pitchFamily="18" charset="0"/>
              </a:rPr>
              <a:t>2</a:t>
            </a:r>
            <a:r>
              <a:rPr lang="en-US" sz="2000" dirty="0" smtClean="0">
                <a:latin typeface="Bookman Old Style" pitchFamily="18" charset="0"/>
              </a:rPr>
              <a:t>)</a:t>
            </a:r>
            <a:endParaRPr lang="en-IN" sz="2000" baseline="-25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36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uble-blood-circulation-mammals-birds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609600"/>
            <a:ext cx="1494692" cy="35240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609600" y="312807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Bookman Old Style" pitchFamily="18" charset="0"/>
              </a:rPr>
              <a:t>Lung capillaries</a:t>
            </a:r>
            <a:endParaRPr lang="en-US" sz="2000" dirty="0">
              <a:latin typeface="Bookman Old Styl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38400" y="1143000"/>
            <a:ext cx="266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ookman Old Style" pitchFamily="18" charset="0"/>
              </a:rPr>
              <a:t>Pulmonary veins from lungs</a:t>
            </a:r>
            <a:endParaRPr lang="en-US" sz="2000" dirty="0">
              <a:latin typeface="Bookman Old Style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8401" y="259080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ookman Old Style" pitchFamily="18" charset="0"/>
              </a:rPr>
              <a:t>Aorta to body</a:t>
            </a:r>
            <a:endParaRPr lang="en-US" sz="2000" dirty="0"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4148257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Bookman Old Style" pitchFamily="18" charset="0"/>
              </a:rPr>
              <a:t>Capillaries in the body part from the lungs</a:t>
            </a:r>
            <a:endParaRPr lang="en-US" sz="2000" dirty="0">
              <a:latin typeface="Bookman Old Style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1372394" y="837406"/>
            <a:ext cx="304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>
            <a:off x="2057401" y="2790061"/>
            <a:ext cx="3810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>
            <a:off x="2057400" y="1408331"/>
            <a:ext cx="3810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1372394" y="4018756"/>
            <a:ext cx="304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27475" y="4448594"/>
            <a:ext cx="1803400" cy="400110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2700000" scaled="0"/>
            <a:tileRect/>
          </a:gradFill>
          <a:effectLst>
            <a:softEdge rad="317500"/>
          </a:effectLst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..Diagrams</a:t>
            </a:r>
            <a:endParaRPr lang="en-US" sz="2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00375" y="281285"/>
            <a:ext cx="3657600" cy="461665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2700000" scaled="0"/>
            <a:tileRect/>
          </a:gradFill>
          <a:effectLst>
            <a:softEdge rad="317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Double Circulation</a:t>
            </a:r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pic>
        <p:nvPicPr>
          <p:cNvPr id="13" name="Picture 4" descr="http://www.biotech.iitm.ac.in/faculty/annlabweb/publication_files/capillary%20networ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0808" y="666750"/>
            <a:ext cx="2367391" cy="14016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TextBox 13"/>
          <p:cNvSpPr txBox="1"/>
          <p:nvPr/>
        </p:nvSpPr>
        <p:spPr>
          <a:xfrm>
            <a:off x="5600700" y="1962150"/>
            <a:ext cx="3124200" cy="400110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2700000" scaled="0"/>
            <a:tileRect/>
          </a:gradFill>
          <a:effectLst>
            <a:softEdge rad="317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Network of capillaries</a:t>
            </a:r>
            <a:endParaRPr 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03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  <p:bldP spid="12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187029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436360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  <a:effectLst/>
      </a:spPr>
      <a:bodyPr wrap="square">
        <a:spAutoFit/>
      </a:bodyPr>
      <a:lstStyle>
        <a:defPPr algn="ctr" eaLnBrk="1" hangingPunct="1">
          <a:spcBef>
            <a:spcPct val="50000"/>
          </a:spcBef>
          <a:defRPr kumimoji="1" dirty="0" smtClean="0">
            <a:solidFill>
              <a:srgbClr val="000099"/>
            </a:solidFill>
            <a:latin typeface="Bookman Old Style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6883</TotalTime>
  <Words>239</Words>
  <Application>Microsoft Office PowerPoint</Application>
  <PresentationFormat>On-screen Show (16:9)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Arabic Typesetting</vt:lpstr>
      <vt:lpstr>Arial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777</cp:revision>
  <dcterms:created xsi:type="dcterms:W3CDTF">2013-07-31T12:47:49Z</dcterms:created>
  <dcterms:modified xsi:type="dcterms:W3CDTF">2022-04-24T13:13:34Z</dcterms:modified>
</cp:coreProperties>
</file>