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9" r:id="rId2"/>
    <p:sldId id="265" r:id="rId3"/>
    <p:sldId id="266" r:id="rId4"/>
    <p:sldId id="267" r:id="rId5"/>
    <p:sldId id="269" r:id="rId6"/>
    <p:sldId id="377" r:id="rId7"/>
    <p:sldId id="53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7.jpg"/><Relationship Id="rId7" Type="http://schemas.openxmlformats.org/officeDocument/2006/relationships/image" Target="../media/image18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rot="2823192">
            <a:off x="572826" y="1512887"/>
            <a:ext cx="2768600" cy="2692400"/>
          </a:xfrm>
          <a:prstGeom prst="pie">
            <a:avLst>
              <a:gd name="adj1" fmla="val 20761893"/>
              <a:gd name="adj2" fmla="val 1792891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86348" y="2786061"/>
            <a:ext cx="1440000" cy="93344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84146" y="2809875"/>
            <a:ext cx="12087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Bookman Old Style" pitchFamily="18" charset="0"/>
              </a:rPr>
              <a:t>Inorganic Substances from the surrounding</a:t>
            </a:r>
            <a:endParaRPr lang="en-IN" sz="12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67180" y="2297030"/>
            <a:ext cx="1222580" cy="978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0121" y="2482000"/>
            <a:ext cx="12572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Organic Food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05" y="285750"/>
            <a:ext cx="184150" cy="923925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600" y="1095362"/>
            <a:ext cx="3143272" cy="1857388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ORGANISM</a:t>
            </a:r>
          </a:p>
        </p:txBody>
      </p:sp>
      <p:sp>
        <p:nvSpPr>
          <p:cNvPr id="9" name="Oval 8"/>
          <p:cNvSpPr/>
          <p:nvPr/>
        </p:nvSpPr>
        <p:spPr>
          <a:xfrm>
            <a:off x="2255258" y="1928813"/>
            <a:ext cx="285750" cy="2857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7350" y="1047750"/>
            <a:ext cx="305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rgbClr val="7030A0"/>
                </a:solidFill>
                <a:latin typeface="Bookman Old Style" pitchFamily="18" charset="0"/>
              </a:rPr>
              <a:t>Takes in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1258" y="4259818"/>
            <a:ext cx="305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rgbClr val="7030A0"/>
                </a:solidFill>
                <a:latin typeface="Bookman Old Style" pitchFamily="18" charset="0"/>
              </a:rPr>
              <a:t>And converts it into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850" y="304757"/>
            <a:ext cx="3450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rgbClr val="7030A0"/>
                </a:solidFill>
                <a:latin typeface="Bookman Old Style" pitchFamily="18" charset="0"/>
              </a:rPr>
              <a:t>In autotrophic nutrition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C -0.01753 0.0105 -0.06857 0.07068 -0.10468 0.06296 C -0.14045 0.05525 -0.16371 -0.01944 -0.21545 -0.04691 C -0.26701 -0.07438 -0.37326 -0.09105 -0.41475 -0.10247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7" y="-160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C -0.01858 0.01049 -0.07483 0.07006 -0.11094 0.06296 C -0.14722 0.05586 -0.16563 -0.01636 -0.21667 -0.04352 C -0.26753 -0.07068 -0.37465 -0.08858 -0.41615 -0.1003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-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3" grpId="2" animBg="1"/>
      <p:bldP spid="4" grpId="0"/>
      <p:bldP spid="4" grpId="1"/>
      <p:bldP spid="4" grpId="2"/>
      <p:bldP spid="5" grpId="0" animBg="1"/>
      <p:bldP spid="6" grpId="0"/>
      <p:bldP spid="8" grpId="0"/>
      <p:bldP spid="9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30468" r="15000" b="18312"/>
          <a:stretch/>
        </p:blipFill>
        <p:spPr bwMode="auto">
          <a:xfrm>
            <a:off x="556260" y="289560"/>
            <a:ext cx="8046720" cy="45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30469" r="14965" b="18750"/>
          <a:stretch/>
        </p:blipFill>
        <p:spPr bwMode="auto">
          <a:xfrm>
            <a:off x="556260" y="292605"/>
            <a:ext cx="8054340" cy="448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30469" r="15000" b="18750"/>
          <a:stretch/>
        </p:blipFill>
        <p:spPr bwMode="auto">
          <a:xfrm>
            <a:off x="559203" y="294512"/>
            <a:ext cx="8038800" cy="448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30469" r="15000" b="18750"/>
          <a:stretch/>
        </p:blipFill>
        <p:spPr bwMode="auto">
          <a:xfrm>
            <a:off x="556261" y="295277"/>
            <a:ext cx="8046000" cy="448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86087" y="1507228"/>
            <a:ext cx="489236" cy="359999"/>
            <a:chOff x="6427016" y="1993582"/>
            <a:chExt cx="450857" cy="331756"/>
          </a:xfrm>
        </p:grpSpPr>
        <p:sp>
          <p:nvSpPr>
            <p:cNvPr id="7" name="Oval 6"/>
            <p:cNvSpPr/>
            <p:nvPr/>
          </p:nvSpPr>
          <p:spPr>
            <a:xfrm>
              <a:off x="6489671" y="1993582"/>
              <a:ext cx="331759" cy="3317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7016" y="2021490"/>
              <a:ext cx="450857" cy="25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itchFamily="18" charset="0"/>
                </a:rPr>
                <a:t>2</a:t>
              </a:r>
              <a:endParaRPr lang="en-IN" sz="1200" b="1" baseline="-25000" dirty="0">
                <a:latin typeface="Bookman Old Style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4151" y="3740942"/>
            <a:ext cx="502061" cy="360000"/>
            <a:chOff x="6431404" y="1987827"/>
            <a:chExt cx="462674" cy="331756"/>
          </a:xfrm>
        </p:grpSpPr>
        <p:sp>
          <p:nvSpPr>
            <p:cNvPr id="10" name="Oval 9"/>
            <p:cNvSpPr/>
            <p:nvPr/>
          </p:nvSpPr>
          <p:spPr>
            <a:xfrm>
              <a:off x="6485866" y="1987827"/>
              <a:ext cx="331758" cy="3317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Bookman Old Styl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1404" y="2016357"/>
              <a:ext cx="462674" cy="25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H</a:t>
              </a:r>
              <a:r>
                <a:rPr lang="en-US" sz="1200" b="1" baseline="-25000" dirty="0"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latin typeface="Bookman Old Style" pitchFamily="18" charset="0"/>
                </a:rPr>
                <a:t>O</a:t>
              </a:r>
              <a:endParaRPr lang="en-IN" sz="1200" b="1" baseline="-25000" dirty="0">
                <a:latin typeface="Bookman Old Style" pitchFamily="18" charset="0"/>
              </a:endParaRPr>
            </a:p>
          </p:txBody>
        </p:sp>
      </p:grpSp>
      <p:grpSp>
        <p:nvGrpSpPr>
          <p:cNvPr id="12" name="Group 11" hidden="1"/>
          <p:cNvGrpSpPr/>
          <p:nvPr/>
        </p:nvGrpSpPr>
        <p:grpSpPr>
          <a:xfrm>
            <a:off x="6285545" y="1501595"/>
            <a:ext cx="489236" cy="360000"/>
            <a:chOff x="6427015" y="1988689"/>
            <a:chExt cx="450857" cy="331756"/>
          </a:xfrm>
        </p:grpSpPr>
        <p:sp>
          <p:nvSpPr>
            <p:cNvPr id="13" name="Oval 12"/>
            <p:cNvSpPr/>
            <p:nvPr/>
          </p:nvSpPr>
          <p:spPr>
            <a:xfrm>
              <a:off x="6489746" y="1988689"/>
              <a:ext cx="331759" cy="3317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7015" y="2016356"/>
              <a:ext cx="450857" cy="25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itchFamily="18" charset="0"/>
                </a:rPr>
                <a:t>2</a:t>
              </a:r>
              <a:endParaRPr lang="en-IN" sz="1200" b="1" baseline="-25000" dirty="0">
                <a:latin typeface="Bookman Old Style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751500" y="1508700"/>
            <a:ext cx="14400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Inorganic</a:t>
            </a:r>
            <a:endParaRPr lang="en-IN" sz="2000" baseline="-250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5340" y="3748980"/>
            <a:ext cx="14400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Inorganic</a:t>
            </a:r>
            <a:endParaRPr lang="en-IN" sz="2000" baseline="-25000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39508" y="2171781"/>
            <a:ext cx="41426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434"/>
                </a:solidFill>
                <a:latin typeface="Bookman Old Style" pitchFamily="18" charset="0"/>
              </a:rPr>
              <a:t>TROPHIC</a:t>
            </a:r>
            <a:endParaRPr lang="en-IN" sz="2400" b="1" dirty="0">
              <a:solidFill>
                <a:srgbClr val="007434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097941" y="885888"/>
            <a:ext cx="500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Bookman Old Style" pitchFamily="18" charset="0"/>
              </a:rPr>
              <a:t>NUTRITION</a:t>
            </a:r>
            <a:endParaRPr lang="en-IN" sz="2400" b="1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26629" y="655869"/>
            <a:ext cx="4142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Bookman Old Style" pitchFamily="18" charset="0"/>
              </a:rPr>
              <a:t>AUTO</a:t>
            </a:r>
            <a:endParaRPr lang="en-IN" sz="2400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7775" y="1365626"/>
            <a:ext cx="923782" cy="400110"/>
          </a:xfrm>
          <a:prstGeom prst="rect">
            <a:avLst/>
          </a:prstGeom>
          <a:solidFill>
            <a:srgbClr val="FFFF66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Bookman Old Style" pitchFamily="18" charset="0"/>
              </a:rPr>
              <a:t>SELF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51099" y="3173037"/>
            <a:ext cx="1660458" cy="400110"/>
          </a:xfrm>
          <a:prstGeom prst="rect">
            <a:avLst/>
          </a:prstGeom>
          <a:solidFill>
            <a:srgbClr val="FFFF66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Bookman Old Style" pitchFamily="18" charset="0"/>
              </a:rPr>
              <a:t>NUTRITION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260" y="1986975"/>
            <a:ext cx="3755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5000" endA="300" endPos="45500" dir="5400000" sy="-100000" algn="bl" rotWithShape="0"/>
                </a:effectLst>
                <a:latin typeface="Bookman Old Style" pitchFamily="18" charset="0"/>
              </a:rPr>
              <a:t>Photosynthesis</a:t>
            </a:r>
            <a:endParaRPr lang="en-US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55000" endA="300" endPos="45500" dir="5400000" sy="-100000" algn="bl" rotWithShape="0"/>
              </a:effectLst>
              <a:latin typeface="Bookman Old Style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95640" y="662285"/>
            <a:ext cx="2873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Green plants</a:t>
            </a:r>
            <a:endParaRPr lang="en-IN" sz="2400" b="1" dirty="0">
              <a:solidFill>
                <a:srgbClr val="92D05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3545" y="1035241"/>
            <a:ext cx="305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Bookman Old Style" pitchFamily="18" charset="0"/>
              </a:rPr>
              <a:t>In the presence of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35595" y="1650652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 smtClean="0">
                <a:latin typeface="Bookman Old Style" pitchFamily="18" charset="0"/>
              </a:rPr>
              <a:t>Take in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0726" y="3072937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>
                <a:latin typeface="Bookman Old Style" pitchFamily="18" charset="0"/>
              </a:rPr>
              <a:t>Convert it into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84800" y="3153927"/>
            <a:ext cx="688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 smtClean="0">
                <a:latin typeface="Bookman Old Style" pitchFamily="18" charset="0"/>
              </a:rPr>
              <a:t>And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" y="1657350"/>
            <a:ext cx="3060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By a process known as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1665" y="320216"/>
            <a:ext cx="1776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This mode of nutrition is known as</a:t>
            </a:r>
            <a:endParaRPr lang="en-IN" sz="2000" dirty="0"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906228" y="2925300"/>
            <a:ext cx="1348907" cy="732297"/>
            <a:chOff x="2063750" y="2196192"/>
            <a:chExt cx="1348907" cy="732297"/>
          </a:xfrm>
        </p:grpSpPr>
        <p:sp>
          <p:nvSpPr>
            <p:cNvPr id="25" name="Rounded Rectangle 24"/>
            <p:cNvSpPr/>
            <p:nvPr/>
          </p:nvSpPr>
          <p:spPr>
            <a:xfrm>
              <a:off x="2167546" y="2267392"/>
              <a:ext cx="1157600" cy="661097"/>
            </a:xfrm>
            <a:prstGeom prst="roundRect">
              <a:avLst>
                <a:gd name="adj" fmla="val 44222"/>
              </a:avLst>
            </a:prstGeom>
            <a:gradFill>
              <a:gsLst>
                <a:gs pos="0">
                  <a:schemeClr val="accent3">
                    <a:shade val="51000"/>
                    <a:satMod val="130000"/>
                    <a:alpha val="0"/>
                  </a:schemeClr>
                </a:gs>
                <a:gs pos="81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63750" y="2196192"/>
              <a:ext cx="13489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Food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(Organic)</a:t>
              </a:r>
              <a:endPara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59464" y="427937"/>
            <a:ext cx="305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latin typeface="Bookman Old Style" pitchFamily="18" charset="0"/>
              </a:rPr>
              <a:t>For example :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repeatCount="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1.85185E-6 C -0.00209 0.00525 -0.01389 0.04383 -0.02066 0.05895 C -0.02743 0.07438 -0.02865 0.07809 -0.04045 0.0929 C -0.05209 0.11142 -0.07726 0.13642 -0.09115 0.14846 C -0.11302 0.16605 -0.15157 0.18241 -0.17032 0.18796 " pathEditMode="relative" rAng="0" ptsTypes="fafff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9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C 0.0007 -0.00062 -0.021 0.06636 -0.02934 0.07932 C -0.03767 0.09229 -0.05625 0.1142 -0.07309 0.13303 C -0.08975 0.15062 -0.10746 0.16019 -0.12343 0.16883 C -0.13941 0.17747 -0.15816 0.18611 -0.16927 0.18796 " pathEditMode="relative" rAng="0" ptsTypes="fsssf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93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0.00092 C -0.00538 0.0037 -0.01996 0.01882 -0.03159 0.02592 C -0.04323 0.03302 -0.05451 0.04136 -0.0717 0.04444 C -0.08958 0.05277 -0.11875 0.04629 -0.13472 0.04537 C -0.15833 0.04136 -0.19305 0.02129 -0.21024 0.01111 " pathEditMode="relative" rAng="0" ptsTypes="fafff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19" grpId="0"/>
      <p:bldP spid="20" grpId="0"/>
      <p:bldP spid="20" grpId="1"/>
      <p:bldP spid="21" grpId="0" animBg="1"/>
      <p:bldP spid="22" grpId="0" animBg="1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1502" y="485894"/>
            <a:ext cx="78581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Autotrophic nutrition </a:t>
            </a:r>
            <a:r>
              <a:rPr lang="en-US" sz="2000" b="1" dirty="0">
                <a:latin typeface="Bookman Old Style" pitchFamily="18" charset="0"/>
              </a:rPr>
              <a:t>is a mode of nutrition in which organisms synthesize their own </a:t>
            </a:r>
            <a:r>
              <a:rPr lang="en-US" sz="2000" b="1" dirty="0">
                <a:solidFill>
                  <a:srgbClr val="7030A0"/>
                </a:solidFill>
                <a:latin typeface="Bookman Old Style" pitchFamily="18" charset="0"/>
              </a:rPr>
              <a:t>organic </a:t>
            </a:r>
            <a:r>
              <a:rPr lang="en-US" sz="2000" b="1" dirty="0">
                <a:latin typeface="Bookman Old Style" pitchFamily="18" charset="0"/>
              </a:rPr>
              <a:t>food</a:t>
            </a:r>
            <a:r>
              <a:rPr lang="en-US" sz="2000" dirty="0">
                <a:latin typeface="Bookman Old Style" pitchFamily="18" charset="0"/>
              </a:rPr>
              <a:t>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7364" y="2495550"/>
            <a:ext cx="50292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itchFamily="18" charset="0"/>
              </a:rPr>
              <a:t>Such </a:t>
            </a:r>
            <a:r>
              <a:rPr lang="en-US" sz="2000" b="1" dirty="0" smtClean="0">
                <a:latin typeface="Bookman Old Style" pitchFamily="18" charset="0"/>
              </a:rPr>
              <a:t>organisms are called as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AUTOTROPHS</a:t>
            </a:r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1100" dirty="0">
              <a:latin typeface="Bookman Old Style" pitchFamily="18" charset="0"/>
            </a:endParaRPr>
          </a:p>
          <a:p>
            <a:pPr algn="ctr"/>
            <a:r>
              <a:rPr lang="en-US" sz="2000" dirty="0">
                <a:latin typeface="Bookman Old Style" pitchFamily="18" charset="0"/>
              </a:rPr>
              <a:t>e.g.  </a:t>
            </a:r>
            <a:r>
              <a:rPr lang="en-US" sz="2000" dirty="0">
                <a:solidFill>
                  <a:srgbClr val="008000"/>
                </a:solidFill>
                <a:latin typeface="Bookman Old Style" pitchFamily="18" charset="0"/>
              </a:rPr>
              <a:t>Most </a:t>
            </a:r>
            <a:r>
              <a:rPr lang="en-US" sz="2000" dirty="0" smtClean="0">
                <a:solidFill>
                  <a:srgbClr val="008000"/>
                </a:solidFill>
                <a:latin typeface="Bookman Old Style" pitchFamily="18" charset="0"/>
              </a:rPr>
              <a:t>PLANTS and some bacteria</a:t>
            </a:r>
            <a:endParaRPr lang="en-IN" sz="2000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424748" y="1448456"/>
            <a:ext cx="1976755" cy="639152"/>
          </a:xfrm>
          <a:prstGeom prst="cloudCallout">
            <a:avLst>
              <a:gd name="adj1" fmla="val 19332"/>
              <a:gd name="adj2" fmla="val -8304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Produce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3074" name="Picture 2" descr="\\192.168.1.18\mt_school\2014_15\01STATE_BOARD_MH\ENGLISH_MED\TAT_2014 - 15\10th std\Biology\Chapter 10\Images\imgr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4079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1872347" y="1508556"/>
            <a:ext cx="4071179" cy="1301219"/>
          </a:xfrm>
          <a:prstGeom prst="cloudCallout">
            <a:avLst>
              <a:gd name="adj1" fmla="val -48954"/>
              <a:gd name="adj2" fmla="val 7799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itchFamily="18" charset="0"/>
              </a:rPr>
              <a:t>So how do we define autotrophic </a:t>
            </a:r>
            <a:r>
              <a:rPr lang="en-US" sz="2000" dirty="0" smtClean="0">
                <a:latin typeface="Bookman Old Style" pitchFamily="18" charset="0"/>
              </a:rPr>
              <a:t>nutrition ?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986536" y="3818449"/>
            <a:ext cx="2527883" cy="888750"/>
          </a:xfrm>
          <a:prstGeom prst="cloudCallout">
            <a:avLst>
              <a:gd name="adj1" fmla="val -20114"/>
              <a:gd name="adj2" fmla="val -5825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Only green plants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8" grpId="0" animBg="1"/>
      <p:bldP spid="8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192.168.1.18\mt_school\2014_15\01STATE_BOARD_MH\ENGLISH_MED\TAT_2014 - 15\10th std\Biology\Chapter 10\Images\90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" y="895350"/>
            <a:ext cx="2469416" cy="254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192.168.1.18\mt_school\2014_15\01STATE_BOARD_MH\ENGLISH_MED\TAT_2014 - 15\10th std\Biology\Chapter 10\Images\lion9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46" y="3469909"/>
            <a:ext cx="1942654" cy="7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192.168.1.18\mt_school\2014_15\01STATE_BOARD_MH\ENGLISH_MED\TAT_2014 - 15\10th std\Biology\Chapter 10\Images\deer97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33" y="3409399"/>
            <a:ext cx="967150" cy="7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192.168.1.18\mt_school\2014_15\01STATE_BOARD_MH\ENGLISH_MED\TAT_2014 - 15\10th std\Biology\Chapter 10\Images\monkey44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393523"/>
            <a:ext cx="1263650" cy="16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192.168.1.18\mt_school\2014_15\01STATE_BOARD_MH\ENGLISH_MED\TAT_2014 - 15\10th std\Biology\Chapter 10\Images\108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2" y="3251134"/>
            <a:ext cx="926541" cy="11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192.168.1.18\mt_school\2014_15\01STATE_BOARD_MH\ENGLISH_MED\TAT_2014 - 15\10th std\Biology\Chapter 10\Images\b99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69" y="1563115"/>
            <a:ext cx="958632" cy="9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\192.168.1.18\mt_school\2014_15\01STATE_BOARD_MH\ENGLISH_MED\TAT_2014 - 15\10th std\Biology\Chapter 10\Images\formiga08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52" y="2330162"/>
            <a:ext cx="979540" cy="86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502" y="285929"/>
            <a:ext cx="78581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Bookman Old Style" pitchFamily="18" charset="0"/>
              </a:rPr>
              <a:t>However there are some organisms which can not prepare their own food.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1502" y="886385"/>
            <a:ext cx="7858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Bookman Old Style" pitchFamily="18" charset="0"/>
              </a:rPr>
              <a:t>They depend on other organisms for their food.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502" y="2190750"/>
            <a:ext cx="4914898" cy="363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Heterotrophic Nutrition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41114" y="4186239"/>
            <a:ext cx="316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1503" y="1790640"/>
            <a:ext cx="4902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This mode of nutrition is known as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6866" y="2195455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Hetero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6676" y="2195455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trophic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870" y="3425653"/>
            <a:ext cx="2649680" cy="440121"/>
          </a:xfrm>
          <a:prstGeom prst="rect">
            <a:avLst/>
          </a:prstGeom>
          <a:solidFill>
            <a:srgbClr val="FFFF66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Book Antiqua" pitchFamily="18" charset="0"/>
              </a:rPr>
              <a:t>Depending on others</a:t>
            </a:r>
            <a:endParaRPr lang="en-IN" sz="2000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3425653"/>
            <a:ext cx="1696030" cy="440121"/>
          </a:xfrm>
          <a:prstGeom prst="rect">
            <a:avLst/>
          </a:prstGeom>
          <a:solidFill>
            <a:srgbClr val="FFFF66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Book Antiqua" pitchFamily="18" charset="0"/>
              </a:rPr>
              <a:t>Nutrition</a:t>
            </a:r>
            <a:endParaRPr lang="en-IN" sz="2000" dirty="0">
              <a:latin typeface="Book Antiqua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600" y="3993518"/>
            <a:ext cx="3854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  <a:latin typeface="Bookman Old Style" pitchFamily="18" charset="0"/>
              </a:rPr>
              <a:t>Eg</a:t>
            </a: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. All Animals and Fungi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1502" y="1191185"/>
            <a:ext cx="7858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Let us see some examples :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15278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0.15399 0.1527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7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" grpId="0"/>
      <p:bldP spid="4" grpId="0"/>
      <p:bldP spid="4" grpId="1"/>
      <p:bldP spid="4" grpId="2"/>
      <p:bldP spid="16" grpId="0"/>
      <p:bldP spid="16" grpId="1"/>
      <p:bldP spid="16" grpId="2"/>
      <p:bldP spid="17" grpId="0" animBg="1"/>
      <p:bldP spid="18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248" y="278629"/>
            <a:ext cx="399584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Bookman Old Style" pitchFamily="18" charset="0"/>
                <a:ea typeface="Ami R" pitchFamily="18" charset="-127"/>
              </a:rPr>
              <a:t>In heterotrophic Nutrition :</a:t>
            </a:r>
            <a:endParaRPr lang="en-IN" sz="2000" b="1" dirty="0">
              <a:latin typeface="Bookman Old Style" pitchFamily="18" charset="0"/>
              <a:ea typeface="Ami R" pitchFamily="18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2" y="742950"/>
            <a:ext cx="80390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Bookman Old Style" pitchFamily="18" charset="0"/>
              </a:rPr>
              <a:t>Different organisms use different strategies to obtain food depending upon :</a:t>
            </a:r>
            <a:endParaRPr lang="en-IN" sz="2000" dirty="0">
              <a:solidFill>
                <a:srgbClr val="00B0F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1502" y="1524346"/>
            <a:ext cx="445769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7675" indent="-447675">
              <a:buBlip>
                <a:blip r:embed="rId2"/>
              </a:buBlip>
            </a:pP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Body design</a:t>
            </a:r>
          </a:p>
          <a:p>
            <a:pPr marL="447675" indent="-447675">
              <a:buBlip>
                <a:blip r:embed="rId2"/>
              </a:buBlip>
            </a:pP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Organization</a:t>
            </a:r>
          </a:p>
          <a:p>
            <a:pPr marL="447675" indent="-447675">
              <a:buBlip>
                <a:blip r:embed="rId2"/>
              </a:buBlip>
            </a:pP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Functioning</a:t>
            </a:r>
          </a:p>
          <a:p>
            <a:pPr marL="447675" indent="-447675">
              <a:buBlip>
                <a:blip r:embed="rId2"/>
              </a:buBlip>
            </a:pP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Availability of food material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86207"/>
            <a:ext cx="1976755" cy="480205"/>
          </a:xfrm>
          <a:prstGeom prst="cloudCallout">
            <a:avLst>
              <a:gd name="adj1" fmla="val -37044"/>
              <a:gd name="adj2" fmla="val 6373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Methods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513512" y="1123950"/>
            <a:ext cx="2951834" cy="1460764"/>
          </a:xfrm>
          <a:prstGeom prst="cloudCallout">
            <a:avLst>
              <a:gd name="adj1" fmla="val -73564"/>
              <a:gd name="adj2" fmla="val -712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Depending on the type of body system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448966" y="895350"/>
            <a:ext cx="5085434" cy="1747830"/>
          </a:xfrm>
          <a:prstGeom prst="cloudCallout">
            <a:avLst>
              <a:gd name="adj1" fmla="val -63637"/>
              <a:gd name="adj2" fmla="val 105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Bookman Old Style" pitchFamily="18" charset="0"/>
              </a:rPr>
              <a:t>Eg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. Herbivores need different food compared to carnivores based on their digestive system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5"/>
          <a:stretch/>
        </p:blipFill>
        <p:spPr bwMode="auto">
          <a:xfrm>
            <a:off x="1334688" y="2335443"/>
            <a:ext cx="1401898" cy="24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53373" y="1907758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Herbivores have</a:t>
            </a:r>
            <a:endParaRPr lang="en-US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427" y="4044324"/>
            <a:ext cx="1231538" cy="635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Long intestine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4" r="2861"/>
          <a:stretch/>
        </p:blipFill>
        <p:spPr bwMode="auto">
          <a:xfrm>
            <a:off x="3705225" y="2335444"/>
            <a:ext cx="1884250" cy="24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13738" y="2001399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Carnivores have</a:t>
            </a:r>
            <a:endParaRPr lang="en-US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44118" y="4041084"/>
            <a:ext cx="1180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Short intestine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9015" y="3250820"/>
            <a:ext cx="1231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Where as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14981" y="1967477"/>
            <a:ext cx="1490161" cy="401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Therefore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24" name="Picture 2" descr="\\192.168.1.18\mt_school\2014_15\01STATE_BOARD_MH\ENGLISH_MED\TAT_2014 - 15\10th std\Biology\Chapter 10\Images\lion9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56" y="3001198"/>
            <a:ext cx="1942654" cy="7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\\192.168.1.18\mt_school\2014_15\01STATE_BOARD_MH\ENGLISH_MED\TAT_2014 - 15\10th std\Biology\Chapter 10\Images\deer97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43" y="2940688"/>
            <a:ext cx="967150" cy="7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\\192.168.1.18\mt_school\2014_15\01STATE_BOARD_MH\ENGLISH_MED\TAT_2014 - 15\10th std\Biology\Chapter 10\Images\108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0" y="2649073"/>
            <a:ext cx="926541" cy="11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2354824" y="3717528"/>
            <a:ext cx="316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4834" y="3948699"/>
            <a:ext cx="1490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Herbivores eat grass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86734" y="4009211"/>
            <a:ext cx="1231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Where as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8948" y="3948699"/>
            <a:ext cx="1490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itchFamily="18" charset="0"/>
              </a:rPr>
              <a:t>Carnivoreseat</a:t>
            </a:r>
            <a:r>
              <a:rPr lang="en-US" dirty="0" smtClean="0">
                <a:latin typeface="Bookman Old Style" pitchFamily="18" charset="0"/>
              </a:rPr>
              <a:t> flesh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1930039" y="2731343"/>
            <a:ext cx="3184916" cy="1627362"/>
          </a:xfrm>
          <a:prstGeom prst="cloudCallout">
            <a:avLst>
              <a:gd name="adj1" fmla="val -33104"/>
              <a:gd name="adj2" fmla="val -7921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Whether the organism is unicellular or multicellular 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1026" name="Picture 2" descr="\\192.168.1.18\mt_school\2014_15\01STATE_BOARD_MH\ENGLISH_MED\TAT_2014 - 15\10th std\Biology\Chapter 10\Images\Virus_2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6" y="2563348"/>
            <a:ext cx="19335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\\192.168.1.18\mt_school\2014_15\01STATE_BOARD_MH\ENGLISH_MED\TAT_2014 - 15\10th std\Biology\Man_eats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26" y="2692686"/>
            <a:ext cx="1905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83126" y="3849223"/>
            <a:ext cx="2235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Multicellular </a:t>
            </a:r>
            <a:r>
              <a:rPr lang="en-US" dirty="0">
                <a:latin typeface="Bookman Old Style" pitchFamily="18" charset="0"/>
              </a:rPr>
              <a:t>organism has different mode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2726" y="3849223"/>
            <a:ext cx="21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Unicellular organism has different mode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1707" y="4126222"/>
            <a:ext cx="1231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Where as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6" name="Cloud Callout 35"/>
          <p:cNvSpPr/>
          <p:nvPr/>
        </p:nvSpPr>
        <p:spPr>
          <a:xfrm>
            <a:off x="762000" y="2820523"/>
            <a:ext cx="4800600" cy="1341176"/>
          </a:xfrm>
          <a:prstGeom prst="cloudCallout">
            <a:avLst>
              <a:gd name="adj1" fmla="val -15492"/>
              <a:gd name="adj2" fmla="val -8009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Depending on whether the organism is saprophytic or parasitic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612829" y="3292761"/>
            <a:ext cx="5073596" cy="1477534"/>
          </a:xfrm>
          <a:prstGeom prst="cloudCallout">
            <a:avLst>
              <a:gd name="adj1" fmla="val -15492"/>
              <a:gd name="adj2" fmla="val -8009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Depending on what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is the type of food available around the organism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000" y="2001399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For e.g.</a:t>
            </a:r>
            <a:endParaRPr lang="en-US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uiExpand="1" build="allAtOnce"/>
      <p:bldP spid="5" grpId="0" animBg="1"/>
      <p:bldP spid="5" grpId="1" animBg="1"/>
      <p:bldP spid="7" grpId="0" uiExpand="1" animBg="1"/>
      <p:bldP spid="7" grpId="1" uiExpand="1" animBg="1"/>
      <p:bldP spid="8" grpId="0" uiExpand="1" animBg="1"/>
      <p:bldP spid="8" grpId="1" uiExpand="1" animBg="1"/>
      <p:bldP spid="6" grpId="0" uiExpand="1"/>
      <p:bldP spid="6" grpId="1" uiExpand="1"/>
      <p:bldP spid="16" grpId="0" uiExpand="1"/>
      <p:bldP spid="16" grpId="1" uiExpand="1"/>
      <p:bldP spid="12" grpId="0" uiExpand="1"/>
      <p:bldP spid="12" grpId="1" uiExpand="1"/>
      <p:bldP spid="17" grpId="0" uiExpand="1"/>
      <p:bldP spid="17" grpId="1" uiExpand="1"/>
      <p:bldP spid="22" grpId="0" uiExpand="1"/>
      <p:bldP spid="22" grpId="1" uiExpand="1"/>
      <p:bldP spid="23" grpId="0" uiExpand="1"/>
      <p:bldP spid="23" grpId="1" uiExpand="1"/>
      <p:bldP spid="28" grpId="0" uiExpand="1"/>
      <p:bldP spid="28" grpId="1" uiExpand="1"/>
      <p:bldP spid="29" grpId="0" uiExpand="1"/>
      <p:bldP spid="29" grpId="1" uiExpand="1"/>
      <p:bldP spid="30" grpId="0" uiExpand="1"/>
      <p:bldP spid="30" grpId="1" uiExpand="1"/>
      <p:bldP spid="31" grpId="0" uiExpand="1" animBg="1"/>
      <p:bldP spid="31" grpId="1" uiExpand="1" animBg="1"/>
      <p:bldP spid="33" grpId="0" uiExpand="1"/>
      <p:bldP spid="33" grpId="1" uiExpand="1"/>
      <p:bldP spid="34" grpId="0" uiExpand="1"/>
      <p:bldP spid="34" grpId="1" uiExpand="1"/>
      <p:bldP spid="35" grpId="0" uiExpand="1"/>
      <p:bldP spid="35" grpId="1" uiExpand="1"/>
      <p:bldP spid="36" grpId="0" uiExpand="1" animBg="1"/>
      <p:bldP spid="36" grpId="1" uiExpand="1" animBg="1"/>
      <p:bldP spid="39" grpId="0" animBg="1"/>
      <p:bldP spid="39" grpId="1" animBg="1"/>
      <p:bldP spid="40" grpId="0"/>
      <p:bldP spid="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119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259</Words>
  <Application>Microsoft Office PowerPoint</Application>
  <PresentationFormat>On-screen Show (16:9)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Ami R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2022-04-24T13:09:32Z</dcterms:modified>
</cp:coreProperties>
</file>