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6" r:id="rId2"/>
    <p:sldId id="492" r:id="rId3"/>
    <p:sldId id="491" r:id="rId4"/>
    <p:sldId id="489" r:id="rId5"/>
    <p:sldId id="490" r:id="rId6"/>
    <p:sldId id="54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8C8"/>
    <a:srgbClr val="B45608"/>
    <a:srgbClr val="0099FF"/>
    <a:srgbClr val="33CC33"/>
    <a:srgbClr val="B88C00"/>
    <a:srgbClr val="FFCC99"/>
    <a:srgbClr val="D2A000"/>
    <a:srgbClr val="EAB200"/>
    <a:srgbClr val="FF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9267" autoAdjust="0"/>
  </p:normalViewPr>
  <p:slideViewPr>
    <p:cSldViewPr>
      <p:cViewPr varScale="1">
        <p:scale>
          <a:sx n="151" d="100"/>
          <a:sy n="151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48555-18CF-40D6-9E4D-8B90BBF072F2}" type="datetimeFigureOut">
              <a:rPr lang="en-US" smtClean="0"/>
              <a:pPr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A6647-7CE1-40E8-B790-00A458F125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97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387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2438400" y="2140863"/>
            <a:ext cx="4267200" cy="8617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sz="5000" b="1" smtClean="0">
                <a:solidFill>
                  <a:srgbClr val="000099"/>
                </a:solidFill>
                <a:latin typeface="Bookman Old Style" pitchFamily="18" charset="0"/>
              </a:rPr>
              <a:t>Module 18</a:t>
            </a:r>
          </a:p>
        </p:txBody>
      </p:sp>
    </p:spTree>
    <p:extLst>
      <p:ext uri="{BB962C8B-B14F-4D97-AF65-F5344CB8AC3E}">
        <p14:creationId xmlns:p14="http://schemas.microsoft.com/office/powerpoint/2010/main" val="4859268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902434"/>
            <a:ext cx="3276600" cy="831116"/>
          </a:xfrm>
          <a:prstGeom prst="round2DiagRect">
            <a:avLst>
              <a:gd name="adj1" fmla="val 26336"/>
              <a:gd name="adj2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Let’s see some interesting facts about brain</a:t>
            </a:r>
            <a:endParaRPr lang="en-US" sz="2000" dirty="0"/>
          </a:p>
        </p:txBody>
      </p:sp>
      <p:pic>
        <p:nvPicPr>
          <p:cNvPr id="2050" name="Picture 2" descr="C:\Users\STB-FAC-DT-015\Desktop\boycartoon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9376" r="7500" b="7077"/>
          <a:stretch/>
        </p:blipFill>
        <p:spPr bwMode="auto">
          <a:xfrm>
            <a:off x="533400" y="1035050"/>
            <a:ext cx="26543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B-FAC-DT-015\Desktop\Your Brain.gif"/>
          <p:cNvPicPr>
            <a:picLocks noChangeAspect="1" noChangeArrowheads="1" noCrop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87700" y="2330450"/>
            <a:ext cx="2527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:\bra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0127" y="1038928"/>
            <a:ext cx="2289860" cy="278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82697" y="325219"/>
            <a:ext cx="4384342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hemisphere of the brain has 186 million </a:t>
            </a:r>
          </a:p>
          <a:p>
            <a:r>
              <a:rPr lang="en-US" dirty="0" smtClean="0"/>
              <a:t>more neurons than the right hemisphere</a:t>
            </a:r>
            <a:endParaRPr lang="en-US" dirty="0"/>
          </a:p>
        </p:txBody>
      </p:sp>
      <p:pic>
        <p:nvPicPr>
          <p:cNvPr id="1026" name="Picture 2" descr="C:\Users\STB-FAC-DT-015\Desktop\brain-opener-top-455v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63" y="742950"/>
            <a:ext cx="2960020" cy="34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8047" y="449818"/>
            <a:ext cx="59024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750 – 1000 ml of blood flows through the brain every minute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175" y="4095750"/>
            <a:ext cx="4505326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Brain can stay alive for 4 – 6 minutes without </a:t>
            </a:r>
          </a:p>
          <a:p>
            <a:pPr algn="ctr"/>
            <a:r>
              <a:rPr lang="en-US" dirty="0" smtClean="0"/>
              <a:t>oxygen after that cells begins to die</a:t>
            </a:r>
            <a:endParaRPr lang="en-US" dirty="0"/>
          </a:p>
        </p:txBody>
      </p:sp>
      <p:pic>
        <p:nvPicPr>
          <p:cNvPr id="1027" name="Picture 3" descr="C:\Users\STB-FAC-DT-015\Desktop\10fd5b3b36060adb3e803ee8e9069fec_albert-einstein-saham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897" y="1049226"/>
            <a:ext cx="2754086" cy="289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10379" y="672584"/>
            <a:ext cx="2914421" cy="1634490"/>
          </a:xfrm>
          <a:prstGeom prst="wedgeRoundRectCallout">
            <a:avLst>
              <a:gd name="adj1" fmla="val -76829"/>
              <a:gd name="adj2" fmla="val 34722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Einstein’s brain weighed </a:t>
            </a:r>
          </a:p>
          <a:p>
            <a:r>
              <a:rPr lang="en-US" dirty="0" smtClean="0"/>
              <a:t>1230 gm, less than average </a:t>
            </a:r>
          </a:p>
          <a:p>
            <a:r>
              <a:rPr lang="en-US" dirty="0" smtClean="0"/>
              <a:t>Wight of human brain </a:t>
            </a:r>
          </a:p>
          <a:p>
            <a:r>
              <a:rPr lang="en-US" dirty="0" smtClean="0"/>
              <a:t>which is approximately </a:t>
            </a:r>
          </a:p>
          <a:p>
            <a:r>
              <a:rPr lang="en-US" dirty="0" smtClean="0"/>
              <a:t>1300 to 1400 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27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:\brai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30" y="1038928"/>
            <a:ext cx="2289860" cy="278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01715" y="3453492"/>
            <a:ext cx="29320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side of the brain controls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4069" y="4238046"/>
            <a:ext cx="220073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right part of the </a:t>
            </a:r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40630" y="3921578"/>
            <a:ext cx="1491342" cy="4136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058" y="3442606"/>
            <a:ext cx="305705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Right side of the brain controls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1639" y="4248150"/>
            <a:ext cx="212064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/>
              <a:t>part of the </a:t>
            </a:r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985991" y="3867150"/>
            <a:ext cx="1511295" cy="4680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1276350"/>
            <a:ext cx="29320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Left side of the brain controls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5471" y="1733550"/>
            <a:ext cx="1026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Speaking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471" y="2190750"/>
            <a:ext cx="9505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Writting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2647950"/>
            <a:ext cx="20561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And Logical thought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10001" y="1276350"/>
            <a:ext cx="30570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Right side of the brain controls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23858" y="1744436"/>
            <a:ext cx="16215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Artistic abilities</a:t>
            </a:r>
            <a:endParaRPr lang="en-US" dirty="0"/>
          </a:p>
        </p:txBody>
      </p:sp>
      <p:pic>
        <p:nvPicPr>
          <p:cNvPr id="26" name="Picture 2" descr="C:\Users\Rajat\Desktop\presentation images\Funny laterality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3BBAE"/>
              </a:clrFrom>
              <a:clrTo>
                <a:srgbClr val="A3BB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666" y="590550"/>
            <a:ext cx="2735246" cy="345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2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19445" y="265187"/>
            <a:ext cx="4016041" cy="47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latin typeface="+mj-lt"/>
              </a:rPr>
              <a:t>MEMORY are of three types</a:t>
            </a:r>
            <a:endParaRPr lang="en-IN" sz="2200" b="1" dirty="0">
              <a:latin typeface="+mj-lt"/>
            </a:endParaRPr>
          </a:p>
        </p:txBody>
      </p:sp>
      <p:pic>
        <p:nvPicPr>
          <p:cNvPr id="3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5594863">
            <a:off x="3625057" y="1008856"/>
            <a:ext cx="15509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3252380">
            <a:off x="4921250" y="1074738"/>
            <a:ext cx="1431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02708" y="2038350"/>
            <a:ext cx="12171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SENSORY </a:t>
            </a:r>
          </a:p>
          <a:p>
            <a:r>
              <a:rPr lang="en-US" sz="2000" b="1" dirty="0" smtClean="0">
                <a:latin typeface="+mj-lt"/>
              </a:rPr>
              <a:t>MEMORY</a:t>
            </a:r>
            <a:endParaRPr lang="en-IN" sz="2000" b="1" dirty="0">
              <a:latin typeface="+mj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2038350"/>
            <a:ext cx="16811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SHORT  TERM MEMORY</a:t>
            </a:r>
            <a:endParaRPr lang="en-IN" sz="2000" b="1" dirty="0">
              <a:latin typeface="+mj-lt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63019" y="2038350"/>
            <a:ext cx="1475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+mj-lt"/>
              </a:rPr>
              <a:t>LONG TERM MEMORY</a:t>
            </a:r>
            <a:endParaRPr lang="en-IN" sz="2000" b="1" dirty="0">
              <a:latin typeface="+mj-lt"/>
            </a:endParaRPr>
          </a:p>
        </p:txBody>
      </p:sp>
      <p:pic>
        <p:nvPicPr>
          <p:cNvPr id="8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5400000">
            <a:off x="3405981" y="3066256"/>
            <a:ext cx="15509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7381108">
            <a:off x="2375694" y="1059656"/>
            <a:ext cx="1550988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5400000">
            <a:off x="1609439" y="3066256"/>
            <a:ext cx="15509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C:\Documents and Settings\Administrator\Desktop\shwetz\1.gif"/>
          <p:cNvPicPr>
            <a:picLocks noChangeAspect="1" noChangeArrowheads="1" noCrop="1"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 bwMode="auto">
          <a:xfrm rot="5400000">
            <a:off x="5818695" y="2981325"/>
            <a:ext cx="1381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76400" y="4117522"/>
            <a:ext cx="1461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+mj-lt"/>
              </a:rPr>
              <a:t>BRIEF MEMORY</a:t>
            </a:r>
            <a:endParaRPr lang="en-IN" b="1" dirty="0">
              <a:latin typeface="+mj-lt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429000" y="4191677"/>
            <a:ext cx="1785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30 SECONDS</a:t>
            </a:r>
            <a:endParaRPr lang="en-IN" b="1" dirty="0">
              <a:latin typeface="+mj-lt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53107" y="3943350"/>
            <a:ext cx="164675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b="1" dirty="0" smtClean="0">
                <a:latin typeface="+mj-lt"/>
              </a:rPr>
              <a:t>LEARNED </a:t>
            </a:r>
          </a:p>
          <a:p>
            <a:pPr algn="ctr">
              <a:lnSpc>
                <a:spcPts val="2200"/>
              </a:lnSpc>
            </a:pPr>
            <a:r>
              <a:rPr lang="en-US" b="1" dirty="0" smtClean="0">
                <a:latin typeface="+mj-lt"/>
              </a:rPr>
              <a:t>&amp;</a:t>
            </a:r>
          </a:p>
          <a:p>
            <a:pPr algn="ctr">
              <a:lnSpc>
                <a:spcPts val="2200"/>
              </a:lnSpc>
            </a:pPr>
            <a:r>
              <a:rPr lang="en-US" b="1" dirty="0" smtClean="0">
                <a:latin typeface="+mj-lt"/>
              </a:rPr>
              <a:t> MEMORIZED</a:t>
            </a:r>
            <a:endParaRPr lang="en-IN" b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2258" y="428203"/>
            <a:ext cx="3745493" cy="1991147"/>
            <a:chOff x="-760067" y="3190951"/>
            <a:chExt cx="3745493" cy="1991147"/>
          </a:xfrm>
        </p:grpSpPr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95453" y="3190951"/>
              <a:ext cx="1489973" cy="1991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val Callout 16"/>
            <p:cNvSpPr/>
            <p:nvPr/>
          </p:nvSpPr>
          <p:spPr>
            <a:xfrm>
              <a:off x="-760067" y="3198519"/>
              <a:ext cx="2511107" cy="1007295"/>
            </a:xfrm>
            <a:prstGeom prst="wedgeEllipseCallout">
              <a:avLst>
                <a:gd name="adj1" fmla="val 54186"/>
                <a:gd name="adj2" fmla="val 3739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chemeClr val="tx1"/>
                  </a:solidFill>
                  <a:latin typeface="+mj-lt"/>
                </a:rPr>
                <a:t>How does our memory work ?</a:t>
              </a:r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95400" y="2800350"/>
            <a:ext cx="99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Tells us</a:t>
            </a:r>
            <a:endParaRPr lang="en-IN" b="1" i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3019" y="3143719"/>
            <a:ext cx="177120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i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What is happing around us which is called as </a:t>
            </a:r>
            <a:endParaRPr lang="en-IN" sz="1700" b="1" i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727193" y="3116818"/>
            <a:ext cx="1463807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i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Lasts only for</a:t>
            </a:r>
            <a:endParaRPr lang="en-IN" sz="1700" b="1" i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257800" y="2992219"/>
            <a:ext cx="120975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700" b="1" i="1" dirty="0" smtClean="0">
                <a:ln w="1905"/>
                <a:solidFill>
                  <a:srgbClr val="C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Is what we have</a:t>
            </a:r>
            <a:endParaRPr lang="en-IN" sz="1700" b="1" i="1" dirty="0">
              <a:ln w="1905"/>
              <a:solidFill>
                <a:srgbClr val="C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435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75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75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2" grpId="0"/>
      <p:bldP spid="13" grpId="0"/>
      <p:bldP spid="14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1870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08870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2000" dirty="0">
            <a:solidFill>
              <a:schemeClr val="accent2">
                <a:lumMod val="50000"/>
              </a:schemeClr>
            </a:solidFill>
            <a:latin typeface="Bookman Old Style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8501</TotalTime>
  <Words>160</Words>
  <Application>Microsoft Office PowerPoint</Application>
  <PresentationFormat>On-screen Show (16:9)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1009</cp:revision>
  <dcterms:created xsi:type="dcterms:W3CDTF">2013-07-31T12:47:49Z</dcterms:created>
  <dcterms:modified xsi:type="dcterms:W3CDTF">2022-04-24T13:22:16Z</dcterms:modified>
</cp:coreProperties>
</file>