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7" r:id="rId2"/>
    <p:sldId id="358" r:id="rId3"/>
    <p:sldId id="359" r:id="rId4"/>
    <p:sldId id="360" r:id="rId5"/>
    <p:sldId id="361" r:id="rId6"/>
    <p:sldId id="362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EF4C77-4B40-4809-BA0D-FDB4D219F8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2266B-945F-40F3-BDF6-5F7F2827C4F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8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815975" y="3140075"/>
            <a:ext cx="474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b="1" dirty="0">
                <a:solidFill>
                  <a:srgbClr val="FF6600"/>
                </a:solidFill>
                <a:latin typeface="Bookman Old Style" pitchFamily="18" charset="0"/>
              </a:rPr>
              <a:t>Male Reproductive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18645"/>
          <a:stretch>
            <a:fillRect/>
          </a:stretch>
        </p:blipFill>
        <p:spPr bwMode="auto">
          <a:xfrm>
            <a:off x="1038225" y="1774825"/>
            <a:ext cx="35814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511175" y="244475"/>
            <a:ext cx="3756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Male Reproductive System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34988" y="666750"/>
            <a:ext cx="8047037" cy="1021556"/>
          </a:xfrm>
          <a:prstGeom prst="round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Bookman Old Style" panose="02050604050505020204" pitchFamily="18" charset="0"/>
              </a:rPr>
              <a:t>The male reproductive system consists of portions which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produce the germ-cells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</a:p>
          <a:p>
            <a:pPr>
              <a:defRPr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7000" y="985838"/>
            <a:ext cx="578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 i="1">
                <a:solidFill>
                  <a:srgbClr val="EC2095"/>
                </a:solidFill>
                <a:latin typeface="Bookman Old Style" pitchFamily="18" charset="0"/>
              </a:rPr>
              <a:t>other portions that deliver the germ-cells </a:t>
            </a:r>
            <a:r>
              <a:rPr lang="en-US" altLang="en-US">
                <a:latin typeface="Bookman Old Style" pitchFamily="18" charset="0"/>
              </a:rPr>
              <a:t>to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2613" y="1284288"/>
            <a:ext cx="272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latin typeface="Bookman Old Style" pitchFamily="18" charset="0"/>
              </a:rPr>
              <a:t>the site of fertilisation.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18645"/>
          <a:stretch>
            <a:fillRect/>
          </a:stretch>
        </p:blipFill>
        <p:spPr bwMode="auto">
          <a:xfrm>
            <a:off x="1038225" y="1774825"/>
            <a:ext cx="35814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81383" y="2335638"/>
            <a:ext cx="1565285" cy="340519"/>
            <a:chOff x="7010400" y="5037684"/>
            <a:chExt cx="1565285" cy="340519"/>
          </a:xfrm>
          <a:solidFill>
            <a:srgbClr val="002060"/>
          </a:solidFill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7857496" y="5211447"/>
              <a:ext cx="7181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7010400" y="5037684"/>
              <a:ext cx="894366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Bladder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45020" y="2339141"/>
            <a:ext cx="2315014" cy="340519"/>
            <a:chOff x="6482720" y="4742434"/>
            <a:chExt cx="2315014" cy="340519"/>
          </a:xfrm>
          <a:solidFill>
            <a:srgbClr val="002060"/>
          </a:solidFill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6482720" y="4928939"/>
              <a:ext cx="120775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086600" y="4742434"/>
              <a:ext cx="1711134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Seminal vesicles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23396" y="4365705"/>
            <a:ext cx="724614" cy="568245"/>
            <a:chOff x="7010400" y="4809958"/>
            <a:chExt cx="724614" cy="568245"/>
          </a:xfrm>
          <a:solidFill>
            <a:srgbClr val="002060"/>
          </a:solidFill>
        </p:grpSpPr>
        <p:cxnSp>
          <p:nvCxnSpPr>
            <p:cNvPr id="39" name="Straight Arrow Connector 38"/>
            <p:cNvCxnSpPr/>
            <p:nvPr/>
          </p:nvCxnSpPr>
          <p:spPr>
            <a:xfrm rot="16200000" flipH="1">
              <a:off x="7107451" y="5055225"/>
              <a:ext cx="490533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010400" y="5037684"/>
              <a:ext cx="724614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Testis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5519" y="4203780"/>
            <a:ext cx="1565875" cy="340519"/>
            <a:chOff x="6482720" y="4742434"/>
            <a:chExt cx="1565875" cy="340519"/>
          </a:xfrm>
          <a:solidFill>
            <a:srgbClr val="002060"/>
          </a:solidFill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6482720" y="4928939"/>
              <a:ext cx="120775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7086600" y="4742434"/>
              <a:ext cx="961995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Scrotum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511175" y="244475"/>
            <a:ext cx="3756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Male Reproductive System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559276" y="666750"/>
            <a:ext cx="7746524" cy="408623"/>
          </a:xfrm>
          <a:prstGeom prst="wedgeRoundRectCallout">
            <a:avLst>
              <a:gd name="adj1" fmla="val 12147"/>
              <a:gd name="adj2" fmla="val 48346"/>
              <a:gd name="adj3" fmla="val 16667"/>
            </a:avLst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Bookman Old Style" panose="02050604050505020204" pitchFamily="18" charset="0"/>
              </a:rPr>
              <a:t>The formation of germ-cells or sperms takes place in 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testes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1812925" y="1039813"/>
            <a:ext cx="5238750" cy="1327150"/>
          </a:xfrm>
          <a:prstGeom prst="wedgeRoundRectCallout">
            <a:avLst>
              <a:gd name="adj1" fmla="val 55956"/>
              <a:gd name="adj2" fmla="val -5508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Bookman Old Style" panose="02050604050505020204" pitchFamily="18" charset="0"/>
              </a:rPr>
              <a:t>These are located outside the abdominal cavity in scrotum because </a:t>
            </a:r>
            <a:r>
              <a:rPr lang="en-US" b="1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sperm formation requires a lower temperature than the normal body temperature.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4267200" y="1030288"/>
            <a:ext cx="3352800" cy="715962"/>
          </a:xfrm>
          <a:prstGeom prst="wedgeRoundRectCallout">
            <a:avLst>
              <a:gd name="adj1" fmla="val 55956"/>
              <a:gd name="adj2" fmla="val -5508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Bookman Old Style" panose="02050604050505020204" pitchFamily="18" charset="0"/>
              </a:rPr>
              <a:t>Testes secret a hormone called as </a:t>
            </a:r>
            <a:r>
              <a:rPr lang="en-US" b="1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Testosterone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US" b="1" i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600075" y="1665288"/>
            <a:ext cx="6105525" cy="1022350"/>
          </a:xfrm>
          <a:prstGeom prst="wedgeRoundRectCallout">
            <a:avLst>
              <a:gd name="adj1" fmla="val 54431"/>
              <a:gd name="adj2" fmla="val -5434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Testosterone</a:t>
            </a:r>
            <a:r>
              <a:rPr lang="en-US" dirty="0">
                <a:latin typeface="Bookman Old Style" panose="02050604050505020204" pitchFamily="18" charset="0"/>
              </a:rPr>
              <a:t>  regulates the </a:t>
            </a:r>
            <a:r>
              <a:rPr lang="en-US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formation of sperms</a:t>
            </a:r>
            <a:r>
              <a:rPr lang="en-US" dirty="0">
                <a:latin typeface="Bookman Old Style" panose="02050604050505020204" pitchFamily="18" charset="0"/>
              </a:rPr>
              <a:t>, and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brings about changes in appearance seen in boys at the time of puberty</a:t>
            </a:r>
            <a:r>
              <a:rPr lang="en-US" i="1" dirty="0">
                <a:latin typeface="Bookman Old Style" panose="020506040505050202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18645"/>
          <a:stretch>
            <a:fillRect/>
          </a:stretch>
        </p:blipFill>
        <p:spPr bwMode="auto">
          <a:xfrm>
            <a:off x="1038225" y="1774825"/>
            <a:ext cx="35814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81383" y="2335638"/>
            <a:ext cx="1565285" cy="340519"/>
            <a:chOff x="7010400" y="5037684"/>
            <a:chExt cx="1565285" cy="340519"/>
          </a:xfrm>
          <a:solidFill>
            <a:srgbClr val="002060"/>
          </a:solidFill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7857496" y="5211447"/>
              <a:ext cx="7181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7010400" y="5037684"/>
              <a:ext cx="894366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Bladder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" y="3778965"/>
            <a:ext cx="1214765" cy="340519"/>
            <a:chOff x="7010400" y="5037684"/>
            <a:chExt cx="1214765" cy="340519"/>
          </a:xfrm>
          <a:solidFill>
            <a:srgbClr val="002060"/>
          </a:solidFill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7506976" y="5199608"/>
              <a:ext cx="7181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010400" y="5037684"/>
              <a:ext cx="891067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Urethra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45020" y="2339141"/>
            <a:ext cx="2315014" cy="340519"/>
            <a:chOff x="6482720" y="4742434"/>
            <a:chExt cx="2315014" cy="340519"/>
          </a:xfrm>
          <a:solidFill>
            <a:srgbClr val="002060"/>
          </a:solidFill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6482720" y="4928939"/>
              <a:ext cx="120775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086600" y="4742434"/>
              <a:ext cx="1711134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Seminal vesicles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19404" y="2765505"/>
            <a:ext cx="2076449" cy="340519"/>
            <a:chOff x="6482720" y="4742434"/>
            <a:chExt cx="2076449" cy="340519"/>
          </a:xfrm>
          <a:solidFill>
            <a:srgbClr val="002060"/>
          </a:solidFill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6482720" y="4928939"/>
              <a:ext cx="120775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7086600" y="4742434"/>
              <a:ext cx="1472569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Prostate gland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8419" y="3375105"/>
            <a:ext cx="1053077" cy="340519"/>
            <a:chOff x="7188524" y="5037684"/>
            <a:chExt cx="1053077" cy="340519"/>
          </a:xfrm>
          <a:solidFill>
            <a:srgbClr val="002060"/>
          </a:solidFill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7873056" y="5211447"/>
              <a:ext cx="368545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7188524" y="5037684"/>
              <a:ext cx="706901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Penis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23396" y="4365705"/>
            <a:ext cx="724614" cy="568245"/>
            <a:chOff x="7010400" y="4809958"/>
            <a:chExt cx="724614" cy="568245"/>
          </a:xfrm>
          <a:solidFill>
            <a:srgbClr val="002060"/>
          </a:solidFill>
        </p:grpSpPr>
        <p:cxnSp>
          <p:nvCxnSpPr>
            <p:cNvPr id="39" name="Straight Arrow Connector 38"/>
            <p:cNvCxnSpPr/>
            <p:nvPr/>
          </p:nvCxnSpPr>
          <p:spPr>
            <a:xfrm rot="16200000" flipH="1">
              <a:off x="7107451" y="5055225"/>
              <a:ext cx="490533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010400" y="5037684"/>
              <a:ext cx="724614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Testis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5519" y="4203780"/>
            <a:ext cx="1565875" cy="340519"/>
            <a:chOff x="6482720" y="4742434"/>
            <a:chExt cx="1565875" cy="340519"/>
          </a:xfrm>
          <a:solidFill>
            <a:srgbClr val="002060"/>
          </a:solidFill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6482720" y="4928939"/>
              <a:ext cx="120775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7086600" y="4742434"/>
              <a:ext cx="961995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Scrotum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92644" y="3796586"/>
            <a:ext cx="1931022" cy="340519"/>
            <a:chOff x="6482720" y="4742434"/>
            <a:chExt cx="1931022" cy="340519"/>
          </a:xfrm>
          <a:solidFill>
            <a:srgbClr val="002060"/>
          </a:solidFill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6482720" y="4928939"/>
              <a:ext cx="120775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7086600" y="4742434"/>
              <a:ext cx="1327142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Vas deferens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511175" y="244475"/>
            <a:ext cx="3756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Male Reproductive System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559276" y="666750"/>
            <a:ext cx="7746524" cy="715089"/>
          </a:xfrm>
          <a:prstGeom prst="wedgeRoundRectCallout">
            <a:avLst>
              <a:gd name="adj1" fmla="val 12147"/>
              <a:gd name="adj2" fmla="val 48346"/>
              <a:gd name="adj3" fmla="val 16667"/>
            </a:avLst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Bookman Old Style" panose="02050604050505020204" pitchFamily="18" charset="0"/>
              </a:rPr>
              <a:t>The sperms formed are delivered through 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vas deferens </a:t>
            </a:r>
            <a:r>
              <a:rPr lang="en-US" dirty="0">
                <a:latin typeface="Bookman Old Style" panose="02050604050505020204" pitchFamily="18" charset="0"/>
              </a:rPr>
              <a:t>which unites with a tube coming from 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urinary bladder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577399" y="680818"/>
            <a:ext cx="7746524" cy="715089"/>
          </a:xfrm>
          <a:prstGeom prst="wedgeRoundRectCallout">
            <a:avLst>
              <a:gd name="adj1" fmla="val 12147"/>
              <a:gd name="adj2" fmla="val 48346"/>
              <a:gd name="adj3" fmla="val 16667"/>
            </a:avLst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urethra</a:t>
            </a:r>
            <a:r>
              <a:rPr lang="en-US" dirty="0">
                <a:latin typeface="Bookman Old Style" panose="02050604050505020204" pitchFamily="18" charset="0"/>
              </a:rPr>
              <a:t> thus forms a common passage for both 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sperms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urine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2" name="Rounded Rectangular Callout 51"/>
          <p:cNvSpPr/>
          <p:nvPr/>
        </p:nvSpPr>
        <p:spPr>
          <a:xfrm>
            <a:off x="570714" y="705125"/>
            <a:ext cx="7746524" cy="715089"/>
          </a:xfrm>
          <a:prstGeom prst="wedgeRoundRectCallout">
            <a:avLst>
              <a:gd name="adj1" fmla="val 12147"/>
              <a:gd name="adj2" fmla="val 48346"/>
              <a:gd name="adj3" fmla="val 16667"/>
            </a:avLst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Bookman Old Style" panose="02050604050505020204" pitchFamily="18" charset="0"/>
              </a:rPr>
              <a:t> Along the path of the vas deferens, </a:t>
            </a:r>
            <a:r>
              <a:rPr lang="en-US" b="1" i="1" dirty="0">
                <a:latin typeface="Bookman Old Style" panose="02050604050505020204" pitchFamily="18" charset="0"/>
              </a:rPr>
              <a:t>glands</a:t>
            </a:r>
            <a:r>
              <a:rPr lang="en-US" dirty="0">
                <a:latin typeface="Bookman Old Style" panose="02050604050505020204" pitchFamily="18" charset="0"/>
              </a:rPr>
              <a:t> like 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prostate</a:t>
            </a:r>
          </a:p>
          <a:p>
            <a:pPr>
              <a:defRPr/>
            </a:pPr>
            <a:r>
              <a:rPr lang="en-US" dirty="0">
                <a:latin typeface="Bookman Old Style" panose="02050604050505020204" pitchFamily="18" charset="0"/>
              </a:rPr>
              <a:t>and 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seminal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vesicles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3376613" y="1354138"/>
            <a:ext cx="5173662" cy="919162"/>
          </a:xfrm>
          <a:prstGeom prst="wedgeRoundRectCallout">
            <a:avLst>
              <a:gd name="adj1" fmla="val -21970"/>
              <a:gd name="adj2" fmla="val -8017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b="1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Add their secretions so that the sperms are now in a fluid which makes their transport easier and this fluid also provides nutrition.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573795" y="691057"/>
            <a:ext cx="7746524" cy="715089"/>
          </a:xfrm>
          <a:prstGeom prst="wedgeRoundRectCallout">
            <a:avLst>
              <a:gd name="adj1" fmla="val 12147"/>
              <a:gd name="adj2" fmla="val 48346"/>
              <a:gd name="adj3" fmla="val 16667"/>
            </a:avLst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Penis</a:t>
            </a:r>
            <a:r>
              <a:rPr lang="en-US" dirty="0">
                <a:latin typeface="Bookman Old Style" panose="02050604050505020204" pitchFamily="18" charset="0"/>
              </a:rPr>
              <a:t> is the portion of the reproductive system that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delivers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the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sperms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to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the site of fertilization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175" y="244475"/>
            <a:ext cx="3756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EC2095"/>
                </a:solidFill>
                <a:latin typeface="Bookman Old Style" pitchFamily="18" charset="0"/>
                <a:cs typeface="+mn-cs"/>
              </a:rPr>
              <a:t>Male Reproductive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520700" y="693738"/>
            <a:ext cx="8080375" cy="646112"/>
          </a:xfrm>
          <a:prstGeom prst="rect">
            <a:avLst/>
          </a:prstGeom>
          <a:gradFill flip="none" rotWithShape="1">
            <a:gsLst>
              <a:gs pos="72000">
                <a:srgbClr val="FFDC78"/>
              </a:gs>
              <a:gs pos="25000">
                <a:srgbClr val="FFD149"/>
              </a:gs>
              <a:gs pos="0">
                <a:srgbClr val="FFC000"/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sperms are tiny bodies </a:t>
            </a:r>
            <a:r>
              <a:rPr lang="en-US" dirty="0">
                <a:latin typeface="Bookman Old Style" panose="02050604050505020204" pitchFamily="18" charset="0"/>
              </a:rPr>
              <a:t>that consist of mainly </a:t>
            </a:r>
            <a:r>
              <a:rPr lang="en-US" b="1" i="1" dirty="0">
                <a:solidFill>
                  <a:srgbClr val="EC2095"/>
                </a:solidFill>
                <a:latin typeface="Bookman Old Style" panose="02050604050505020204" pitchFamily="18" charset="0"/>
              </a:rPr>
              <a:t>genetic material</a:t>
            </a:r>
          </a:p>
          <a:p>
            <a:pPr>
              <a:defRPr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8163" y="985838"/>
            <a:ext cx="8301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Bookman Old Style" pitchFamily="18" charset="0"/>
              </a:rPr>
              <a:t>and a </a:t>
            </a:r>
            <a:r>
              <a:rPr lang="en-US" altLang="en-US" b="1" i="1">
                <a:solidFill>
                  <a:srgbClr val="EC2095"/>
                </a:solidFill>
                <a:latin typeface="Bookman Old Style" pitchFamily="18" charset="0"/>
              </a:rPr>
              <a:t>long tail</a:t>
            </a:r>
            <a:endParaRPr lang="en-US" altLang="en-US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963613" y="1689100"/>
            <a:ext cx="3532187" cy="2635250"/>
            <a:chOff x="5231082" y="1384941"/>
            <a:chExt cx="3531918" cy="2634609"/>
          </a:xfrm>
        </p:grpSpPr>
        <p:sp>
          <p:nvSpPr>
            <p:cNvPr id="13" name="Oval 12"/>
            <p:cNvSpPr/>
            <p:nvPr/>
          </p:nvSpPr>
          <p:spPr>
            <a:xfrm>
              <a:off x="5231082" y="1427794"/>
              <a:ext cx="3531918" cy="25917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07535" name="Group 11"/>
            <p:cNvGrpSpPr>
              <a:grpSpLocks/>
            </p:cNvGrpSpPr>
            <p:nvPr/>
          </p:nvGrpSpPr>
          <p:grpSpPr bwMode="auto">
            <a:xfrm>
              <a:off x="5823591" y="1384941"/>
              <a:ext cx="2406009" cy="2406009"/>
              <a:chOff x="1328716" y="1894181"/>
              <a:chExt cx="2406009" cy="2406009"/>
            </a:xfrm>
          </p:grpSpPr>
          <p:grpSp>
            <p:nvGrpSpPr>
              <p:cNvPr id="107536" name="Group 6"/>
              <p:cNvGrpSpPr>
                <a:grpSpLocks/>
              </p:cNvGrpSpPr>
              <p:nvPr/>
            </p:nvGrpSpPr>
            <p:grpSpPr bwMode="auto">
              <a:xfrm>
                <a:off x="1458805" y="2286057"/>
                <a:ext cx="2148337" cy="1933459"/>
                <a:chOff x="3810000" y="2419350"/>
                <a:chExt cx="2148337" cy="1933459"/>
              </a:xfrm>
            </p:grpSpPr>
            <p:pic>
              <p:nvPicPr>
                <p:cNvPr id="107538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00" y="2419350"/>
                  <a:ext cx="2143125" cy="166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3814422" y="3714577"/>
                  <a:ext cx="2144549" cy="638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" name="Oval 9"/>
              <p:cNvSpPr/>
              <p:nvPr/>
            </p:nvSpPr>
            <p:spPr bwMode="auto">
              <a:xfrm rot="6168768">
                <a:off x="1328500" y="1893980"/>
                <a:ext cx="2406065" cy="2406467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91769" y="1543537"/>
            <a:ext cx="1706232" cy="746057"/>
            <a:chOff x="7092594" y="4465391"/>
            <a:chExt cx="1706232" cy="746057"/>
          </a:xfrm>
          <a:solidFill>
            <a:srgbClr val="002060"/>
          </a:solidFill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7737475" y="4677629"/>
              <a:ext cx="838212" cy="533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7092594" y="4465391"/>
              <a:ext cx="1706232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Female germ-cell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40436" y="2851568"/>
            <a:ext cx="862611" cy="778381"/>
            <a:chOff x="7092594" y="4027529"/>
            <a:chExt cx="862611" cy="778381"/>
          </a:xfrm>
          <a:solidFill>
            <a:srgbClr val="002060"/>
          </a:solidFill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7350159" y="4027529"/>
              <a:ext cx="605046" cy="52504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7092594" y="4465391"/>
              <a:ext cx="782890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Sperm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423988"/>
            <a:ext cx="45720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1327626" y="3605498"/>
            <a:ext cx="1034574" cy="1099852"/>
            <a:chOff x="7092594" y="3706058"/>
            <a:chExt cx="1034574" cy="1099852"/>
          </a:xfrm>
          <a:solidFill>
            <a:srgbClr val="002060"/>
          </a:solidFill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609945" y="3706058"/>
              <a:ext cx="0" cy="81191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7092594" y="4465391"/>
              <a:ext cx="1034574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Long tail 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95800" y="1731963"/>
            <a:ext cx="1665382" cy="687387"/>
            <a:chOff x="7092594" y="4465391"/>
            <a:chExt cx="1665382" cy="687387"/>
          </a:xfrm>
          <a:solidFill>
            <a:srgbClr val="002060"/>
          </a:solidFill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7092594" y="4677630"/>
              <a:ext cx="644881" cy="47514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stealth"/>
              <a:tailEnd type="none"/>
            </a:ln>
            <a:effectLst>
              <a:glow rad="50800">
                <a:schemeClr val="bg1">
                  <a:alpha val="82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7092594" y="4465391"/>
              <a:ext cx="1665382" cy="34051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FFFF00"/>
                  </a:solidFill>
                  <a:latin typeface="Bookman Old Style" pitchFamily="18" charset="0"/>
                </a:rPr>
                <a:t>Genetic material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332038" y="979488"/>
            <a:ext cx="6269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Bookman Old Style" pitchFamily="18" charset="0"/>
              </a:rPr>
              <a:t>that helps them to </a:t>
            </a:r>
            <a:r>
              <a:rPr lang="en-US" altLang="en-US" i="1">
                <a:solidFill>
                  <a:srgbClr val="0000FF"/>
                </a:solidFill>
                <a:latin typeface="Bookman Old Style" pitchFamily="18" charset="0"/>
              </a:rPr>
              <a:t>move towards the female germ-cell</a:t>
            </a:r>
            <a:r>
              <a:rPr lang="en-US" altLang="en-US">
                <a:solidFill>
                  <a:srgbClr val="000000"/>
                </a:solidFill>
                <a:latin typeface="Bookman Old Style" pitchFamily="18" charset="0"/>
              </a:rPr>
              <a:t>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710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253</Words>
  <Application>Microsoft Office PowerPoint</Application>
  <PresentationFormat>On-screen Show (16:9)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2022-04-24T13:27:12Z</dcterms:modified>
</cp:coreProperties>
</file>