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7" r:id="rId2"/>
    <p:sldId id="325" r:id="rId3"/>
    <p:sldId id="371" r:id="rId4"/>
    <p:sldId id="372" r:id="rId5"/>
    <p:sldId id="38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DBC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>
      <p:cViewPr varScale="1">
        <p:scale>
          <a:sx n="143" d="100"/>
          <a:sy n="143" d="100"/>
        </p:scale>
        <p:origin x="66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5203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pt-BR" altLang="en-US" sz="2000" b="1" dirty="0">
                <a:solidFill>
                  <a:srgbClr val="FF6600"/>
                </a:solidFill>
                <a:latin typeface="Bookman Old Style" pitchFamily="18" charset="0"/>
              </a:rPr>
              <a:t>Mendel’s </a:t>
            </a:r>
            <a:r>
              <a:rPr lang="pt-BR" alt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Monohybrid </a:t>
            </a:r>
            <a:r>
              <a:rPr lang="pt-BR" altLang="en-US" sz="2000" b="1" dirty="0">
                <a:solidFill>
                  <a:srgbClr val="FF6600"/>
                </a:solidFill>
                <a:latin typeface="Bookman Old Style" pitchFamily="18" charset="0"/>
              </a:rPr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18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5"/>
          <a:stretch/>
        </p:blipFill>
        <p:spPr>
          <a:xfrm>
            <a:off x="3349071" y="2170648"/>
            <a:ext cx="1173831" cy="2469679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12064" y="267462"/>
            <a:ext cx="3297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Mendel’s  Monohybrid cross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40292" y="916173"/>
            <a:ext cx="67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 </a:t>
            </a:r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89545" y="916173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 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44660" y="1716882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18053" y="1716882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59484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99142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918046" y="1326555"/>
            <a:ext cx="409792" cy="381000"/>
            <a:chOff x="2590800" y="1428750"/>
            <a:chExt cx="409792" cy="381000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2590800" y="1428750"/>
              <a:ext cx="194925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785725" y="1428750"/>
              <a:ext cx="214867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71385" y="1288455"/>
            <a:ext cx="409792" cy="381000"/>
            <a:chOff x="2590800" y="1428750"/>
            <a:chExt cx="409792" cy="381000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2590800" y="1428750"/>
              <a:ext cx="194925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785725" y="1428750"/>
              <a:ext cx="214867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ular Callout 81"/>
          <p:cNvSpPr/>
          <p:nvPr/>
        </p:nvSpPr>
        <p:spPr>
          <a:xfrm>
            <a:off x="1161131" y="1432991"/>
            <a:ext cx="1983529" cy="465625"/>
          </a:xfrm>
          <a:prstGeom prst="wedgeRoundRectCallout">
            <a:avLst>
              <a:gd name="adj1" fmla="val 60063"/>
              <a:gd name="adj2" fmla="val -89899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Tall  pea plant</a:t>
            </a:r>
            <a:endParaRPr lang="en-US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5601" y="957223"/>
            <a:ext cx="1551433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Parents (P1)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568822" y="2647950"/>
            <a:ext cx="1983529" cy="465625"/>
          </a:xfrm>
          <a:prstGeom prst="wedgeRoundRectCallout">
            <a:avLst>
              <a:gd name="adj1" fmla="val 4619"/>
              <a:gd name="adj2" fmla="val 100887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F1 generation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ounded Rectangular Callout 99"/>
          <p:cNvSpPr/>
          <p:nvPr/>
        </p:nvSpPr>
        <p:spPr>
          <a:xfrm>
            <a:off x="5712671" y="1420325"/>
            <a:ext cx="2212129" cy="465625"/>
          </a:xfrm>
          <a:prstGeom prst="wedgeRoundRectCallout">
            <a:avLst>
              <a:gd name="adj1" fmla="val -71016"/>
              <a:gd name="adj2" fmla="val -104095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Dwarf </a:t>
            </a:r>
            <a:r>
              <a:rPr lang="en-US" i="1" dirty="0">
                <a:solidFill>
                  <a:schemeClr val="bg1"/>
                </a:solidFill>
                <a:latin typeface="Bookman Old Style" panose="02050604050505020204" pitchFamily="18" charset="0"/>
              </a:rPr>
              <a:t>pea plant</a:t>
            </a:r>
          </a:p>
          <a:p>
            <a:pPr algn="ctr"/>
            <a:endParaRPr lang="en-US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601" y="1707555"/>
            <a:ext cx="1392937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Gametes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1" t="-735" r="2431" b="735"/>
          <a:stretch/>
        </p:blipFill>
        <p:spPr>
          <a:xfrm>
            <a:off x="4505740" y="2159497"/>
            <a:ext cx="828260" cy="2469679"/>
          </a:xfrm>
          <a:prstGeom prst="rect">
            <a:avLst/>
          </a:prstGeom>
        </p:spPr>
      </p:pic>
      <p:sp>
        <p:nvSpPr>
          <p:cNvPr id="47" name="Multiply 46"/>
          <p:cNvSpPr/>
          <p:nvPr/>
        </p:nvSpPr>
        <p:spPr>
          <a:xfrm>
            <a:off x="4064306" y="863617"/>
            <a:ext cx="557822" cy="566777"/>
          </a:xfrm>
          <a:prstGeom prst="mathMultiply">
            <a:avLst>
              <a:gd name="adj1" fmla="val 11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43250" y="1720850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43250" y="1720850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18053" y="1716882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59484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99142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43250" y="1720850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18053" y="1716882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59484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99142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5601" y="3366016"/>
            <a:ext cx="2329379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First filial generation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6031" y="276784"/>
            <a:ext cx="2769272" cy="646986"/>
          </a:xfrm>
          <a:prstGeom prst="wedgeRoundRectCallout">
            <a:avLst>
              <a:gd name="adj1" fmla="val -47843"/>
              <a:gd name="adj2" fmla="val 21219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Mendel crossed tall pea plant and dwarf pea plant 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5534" y="276784"/>
            <a:ext cx="3579769" cy="646986"/>
          </a:xfrm>
          <a:prstGeom prst="wedgeRoundRectCallout">
            <a:avLst>
              <a:gd name="adj1" fmla="val -47843"/>
              <a:gd name="adj2" fmla="val 21219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He </a:t>
            </a:r>
            <a:r>
              <a:rPr lang="en-US" sz="1600" b="1" i="1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symbolise</a:t>
            </a:r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tall pea plant as TT and dwarf pea plant as </a:t>
            </a:r>
            <a:r>
              <a:rPr lang="en-US" sz="1600" b="1" i="1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tt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064" y="394335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Mendel observed that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all the plants were tall as</a:t>
            </a:r>
            <a:r>
              <a:rPr lang="en-US" b="1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 ‘T’ </a:t>
            </a:r>
            <a:r>
              <a:rPr lang="en-US" b="1" dirty="0" smtClean="0">
                <a:solidFill>
                  <a:srgbClr val="FF0066"/>
                </a:solidFill>
                <a:latin typeface="Book Antiqua" panose="02040602050305030304" pitchFamily="18" charset="0"/>
              </a:rPr>
              <a:t>is dominant over </a:t>
            </a:r>
            <a:r>
              <a:rPr lang="en-US" b="1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 ‘t’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4" name="Straight Arrow Connector 3"/>
          <p:cNvCxnSpPr>
            <a:stCxn id="58" idx="2"/>
          </p:cNvCxnSpPr>
          <p:nvPr/>
        </p:nvCxnSpPr>
        <p:spPr>
          <a:xfrm flipH="1">
            <a:off x="3048000" y="2178547"/>
            <a:ext cx="291585" cy="118746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349071" y="2170648"/>
            <a:ext cx="268982" cy="119536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9" idx="2"/>
          </p:cNvCxnSpPr>
          <p:nvPr/>
        </p:nvCxnSpPr>
        <p:spPr>
          <a:xfrm>
            <a:off x="3812978" y="2178547"/>
            <a:ext cx="530422" cy="121578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2"/>
          </p:cNvCxnSpPr>
          <p:nvPr/>
        </p:nvCxnSpPr>
        <p:spPr>
          <a:xfrm>
            <a:off x="3812978" y="2178547"/>
            <a:ext cx="1299993" cy="122694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0" idx="2"/>
          </p:cNvCxnSpPr>
          <p:nvPr/>
        </p:nvCxnSpPr>
        <p:spPr>
          <a:xfrm flipH="1">
            <a:off x="3155693" y="2178547"/>
            <a:ext cx="1747420" cy="118746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" idx="3"/>
          </p:cNvCxnSpPr>
          <p:nvPr/>
        </p:nvCxnSpPr>
        <p:spPr>
          <a:xfrm flipH="1">
            <a:off x="4522902" y="2182515"/>
            <a:ext cx="366644" cy="122297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2" idx="2"/>
          </p:cNvCxnSpPr>
          <p:nvPr/>
        </p:nvCxnSpPr>
        <p:spPr>
          <a:xfrm flipH="1">
            <a:off x="3781177" y="2178547"/>
            <a:ext cx="1561594" cy="119677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220404" y="2182515"/>
            <a:ext cx="113596" cy="121182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87654E-7 L -0.04843 0.3132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1564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0.20278 0.3138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87654E-7 L 0.0349 0.31327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1564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16753 0.3138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85" y="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05799 0.3138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15679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0.04444 0.31389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0.14132 0.31389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15679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0092 0.31389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/>
      <p:bldP spid="57" grpId="0"/>
      <p:bldP spid="58" grpId="0"/>
      <p:bldP spid="59" grpId="0"/>
      <p:bldP spid="60" grpId="0"/>
      <p:bldP spid="62" grpId="0"/>
      <p:bldP spid="82" grpId="0" animBg="1"/>
      <p:bldP spid="82" grpId="1" animBg="1"/>
      <p:bldP spid="83" grpId="0" animBg="1"/>
      <p:bldP spid="107" grpId="0" animBg="1"/>
      <p:bldP spid="100" grpId="0" animBg="1"/>
      <p:bldP spid="100" grpId="1" animBg="1"/>
      <p:bldP spid="44" grpId="0" animBg="1"/>
      <p:bldP spid="47" grpId="0" animBg="1"/>
      <p:bldP spid="50" grpId="0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 animBg="1"/>
      <p:bldP spid="33" grpId="0" animBg="1"/>
      <p:bldP spid="3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00031"/>
              </p:ext>
            </p:extLst>
          </p:nvPr>
        </p:nvGraphicFramePr>
        <p:xfrm>
          <a:off x="2734155" y="2763798"/>
          <a:ext cx="2795469" cy="19431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0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88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1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985" marR="71985" marT="35992" marB="359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flipV="1">
            <a:off x="3700485" y="3858914"/>
            <a:ext cx="131502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708188" y="1716882"/>
            <a:ext cx="3898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708188" y="1716882"/>
            <a:ext cx="3898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69349" y="1716882"/>
            <a:ext cx="2872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69349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2064" y="267462"/>
            <a:ext cx="3297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Mendel’s  Monohybrid cross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91588" y="916173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 </a:t>
            </a:r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38248" y="916173"/>
            <a:ext cx="569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 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44660" y="1716882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99142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918046" y="1326555"/>
            <a:ext cx="409792" cy="381000"/>
            <a:chOff x="2590800" y="1428750"/>
            <a:chExt cx="409792" cy="381000"/>
          </a:xfrm>
        </p:grpSpPr>
        <p:cxnSp>
          <p:nvCxnSpPr>
            <p:cNvPr id="76" name="Straight Arrow Connector 75"/>
            <p:cNvCxnSpPr/>
            <p:nvPr/>
          </p:nvCxnSpPr>
          <p:spPr>
            <a:xfrm flipH="1">
              <a:off x="2590800" y="1428750"/>
              <a:ext cx="194925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785725" y="1428750"/>
              <a:ext cx="214867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71385" y="1288455"/>
            <a:ext cx="409792" cy="381000"/>
            <a:chOff x="2590800" y="1428750"/>
            <a:chExt cx="409792" cy="381000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2590800" y="1428750"/>
              <a:ext cx="194925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785725" y="1428750"/>
              <a:ext cx="214867" cy="381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355601" y="957223"/>
            <a:ext cx="1551433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Parents (P2)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601" y="1707555"/>
            <a:ext cx="1392937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Gametes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5"/>
          <a:stretch/>
        </p:blipFill>
        <p:spPr>
          <a:xfrm>
            <a:off x="3349071" y="2170648"/>
            <a:ext cx="1173831" cy="2469679"/>
          </a:xfrm>
          <a:prstGeom prst="rect">
            <a:avLst/>
          </a:prstGeom>
        </p:spPr>
      </p:pic>
      <p:pic>
        <p:nvPicPr>
          <p:cNvPr id="46" name="Picture 45" hidden="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1" t="-735" r="2431" b="735"/>
          <a:stretch/>
        </p:blipFill>
        <p:spPr>
          <a:xfrm>
            <a:off x="4505740" y="2159497"/>
            <a:ext cx="828260" cy="2469679"/>
          </a:xfrm>
          <a:prstGeom prst="rect">
            <a:avLst/>
          </a:prstGeom>
        </p:spPr>
      </p:pic>
      <p:sp>
        <p:nvSpPr>
          <p:cNvPr id="47" name="Multiply 46"/>
          <p:cNvSpPr/>
          <p:nvPr/>
        </p:nvSpPr>
        <p:spPr>
          <a:xfrm>
            <a:off x="4064306" y="863617"/>
            <a:ext cx="557822" cy="566777"/>
          </a:xfrm>
          <a:prstGeom prst="mathMultiply">
            <a:avLst>
              <a:gd name="adj1" fmla="val 11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43250" y="1720850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99142" y="1716882"/>
            <a:ext cx="287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43250" y="1720850"/>
            <a:ext cx="38985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5601" y="3594616"/>
            <a:ext cx="2329379" cy="57733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Second filial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generation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740883" y="2772411"/>
            <a:ext cx="692944" cy="495300"/>
            <a:chOff x="788194" y="757238"/>
            <a:chExt cx="692944" cy="495300"/>
          </a:xfrm>
        </p:grpSpPr>
        <p:pic>
          <p:nvPicPr>
            <p:cNvPr id="40" name="Picture 2" descr="http://www.clker.com/cliparts/5/3/9/6/11949849661308840073female_symbol_dan_gerhar_01.svg.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6716" y="958175"/>
              <a:ext cx="152400" cy="2588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788194" y="757238"/>
              <a:ext cx="692944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pic>
          <p:nvPicPr>
            <p:cNvPr id="42" name="Picture 4" descr="http://www.clker.com/cliparts/b/1/7/9/11949849671589982655male_symbol_dan_gerhards_01.svg.hi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91041" y="818475"/>
              <a:ext cx="180852" cy="1820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Rectangle 62"/>
          <p:cNvSpPr/>
          <p:nvPr/>
        </p:nvSpPr>
        <p:spPr>
          <a:xfrm>
            <a:off x="3629202" y="3397250"/>
            <a:ext cx="5950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99760" y="3397250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629202" y="4091285"/>
            <a:ext cx="4924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79455" y="4091285"/>
            <a:ext cx="3898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r>
              <a:rPr lang="en-US" sz="2400" b="1" dirty="0" err="1" smtClean="0">
                <a:solidFill>
                  <a:srgbClr val="002060"/>
                </a:solidFill>
                <a:latin typeface="Book Antiqua" panose="02040602050305030304" pitchFamily="18" charset="0"/>
              </a:rPr>
              <a:t>t</a:t>
            </a: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15534" y="276784"/>
            <a:ext cx="3579769" cy="646986"/>
          </a:xfrm>
          <a:prstGeom prst="wedgeRoundRectCallout">
            <a:avLst>
              <a:gd name="adj1" fmla="val -47843"/>
              <a:gd name="adj2" fmla="val 21219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Mendel self crossed the two tall plants of F1 generation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67400" y="1022469"/>
            <a:ext cx="2596830" cy="646986"/>
          </a:xfrm>
          <a:prstGeom prst="wedgeRoundRectCallout">
            <a:avLst>
              <a:gd name="adj1" fmla="val -47843"/>
              <a:gd name="adj2" fmla="val 21219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Mendel observed there are three tall plants 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152400" y="4312829"/>
            <a:ext cx="3189217" cy="480241"/>
          </a:xfrm>
          <a:prstGeom prst="wedgeRoundRectCallout">
            <a:avLst>
              <a:gd name="adj1" fmla="val 64380"/>
              <a:gd name="adj2" fmla="val -50828"/>
              <a:gd name="adj3" fmla="val 16667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As ‘T’ is dominant over ‘t’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67400" y="1687910"/>
            <a:ext cx="2596830" cy="374571"/>
          </a:xfrm>
          <a:prstGeom prst="wedgeRoundRectCallout">
            <a:avLst>
              <a:gd name="adj1" fmla="val -47843"/>
              <a:gd name="adj2" fmla="val 21219"/>
              <a:gd name="adj3" fmla="val 16667"/>
            </a:avLst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and one dwarf plant</a:t>
            </a:r>
            <a:endParaRPr lang="en-US" sz="16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5486401" y="3500729"/>
            <a:ext cx="2286000" cy="716371"/>
          </a:xfrm>
          <a:prstGeom prst="wedgeRoundRectCallout">
            <a:avLst>
              <a:gd name="adj1" fmla="val -70031"/>
              <a:gd name="adj2" fmla="val 53769"/>
              <a:gd name="adj3" fmla="val 16667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As ‘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t’ and ‘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t’ both are recessive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568822" y="2944325"/>
            <a:ext cx="1983529" cy="465625"/>
          </a:xfrm>
          <a:prstGeom prst="wedgeRoundRectCallout">
            <a:avLst>
              <a:gd name="adj1" fmla="val 4619"/>
              <a:gd name="adj2" fmla="val 100887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F2 generation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00485" y="3858915"/>
            <a:ext cx="43096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23681" y="3369518"/>
            <a:ext cx="557" cy="45019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181043" y="3361283"/>
            <a:ext cx="557" cy="450196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181600" y="3369518"/>
            <a:ext cx="0" cy="118343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676118" y="4596761"/>
            <a:ext cx="43096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223125" y="3369518"/>
            <a:ext cx="1113" cy="116661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675142" y="4600385"/>
            <a:ext cx="131502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  <a:effectLst>
            <a:glow rad="50800">
              <a:srgbClr val="FFFF0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9.87654E-7 L 0.0599 0.2243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1120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13316 0.225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11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25087 0.4768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2382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0.19444 0.3287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1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0" grpId="0"/>
      <p:bldP spid="70" grpId="1"/>
      <p:bldP spid="65" grpId="0"/>
      <p:bldP spid="69" grpId="0"/>
      <p:bldP spid="69" grpId="1"/>
      <p:bldP spid="56" grpId="0"/>
      <p:bldP spid="57" grpId="0"/>
      <p:bldP spid="58" grpId="0"/>
      <p:bldP spid="62" grpId="0"/>
      <p:bldP spid="83" grpId="0" animBg="1"/>
      <p:bldP spid="44" grpId="0" animBg="1"/>
      <p:bldP spid="47" grpId="0" animBg="1"/>
      <p:bldP spid="50" grpId="0"/>
      <p:bldP spid="67" grpId="0"/>
      <p:bldP spid="67" grpId="1"/>
      <p:bldP spid="68" grpId="0"/>
      <p:bldP spid="68" grpId="1"/>
      <p:bldP spid="72" grpId="0" animBg="1"/>
      <p:bldP spid="63" grpId="0"/>
      <p:bldP spid="63" grpId="1"/>
      <p:bldP spid="73" grpId="0"/>
      <p:bldP spid="73" grpId="1"/>
      <p:bldP spid="74" grpId="0"/>
      <p:bldP spid="74" grpId="1"/>
      <p:bldP spid="75" grpId="0"/>
      <p:bldP spid="75" grpId="1"/>
      <p:bldP spid="81" grpId="0" animBg="1"/>
      <p:bldP spid="81" grpId="1" animBg="1"/>
      <p:bldP spid="37" grpId="0" animBg="1"/>
      <p:bldP spid="38" grpId="0" animBg="1"/>
      <p:bldP spid="39" grpId="0" animBg="1"/>
      <p:bldP spid="43" grpId="0" animBg="1"/>
      <p:bldP spid="1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667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Mendel concluded his results of monohybrid cross as  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156853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Tall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2064" y="267462"/>
            <a:ext cx="3297936" cy="381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Mendel’s  Monohybrid cross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196" y="2377863"/>
            <a:ext cx="2047898" cy="43487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Phenotypic ratio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226" y="1062153"/>
            <a:ext cx="642949" cy="32673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TT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2059" y="1062153"/>
            <a:ext cx="642949" cy="32673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Tt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0892" y="1062153"/>
            <a:ext cx="642949" cy="32673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Tt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9724" y="1062153"/>
            <a:ext cx="642949" cy="32673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tt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24764" y="1029732"/>
            <a:ext cx="1983529" cy="465625"/>
          </a:xfrm>
          <a:prstGeom prst="wedgeRoundRectCallout">
            <a:avLst>
              <a:gd name="adj1" fmla="val 2698"/>
              <a:gd name="adj2" fmla="val -30034"/>
              <a:gd name="adj3" fmla="val 16667"/>
            </a:avLst>
          </a:prstGeom>
          <a:solidFill>
            <a:srgbClr val="00B0F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F2 generation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8600" y="156853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Tall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0396" y="1568536"/>
            <a:ext cx="81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Tall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196" y="1568536"/>
            <a:ext cx="104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Dwarf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143000" y="3041340"/>
            <a:ext cx="1561368" cy="444810"/>
          </a:xfrm>
          <a:prstGeom prst="wedgeRoundRectCallout">
            <a:avLst>
              <a:gd name="adj1" fmla="val -49899"/>
              <a:gd name="adj2" fmla="val -123965"/>
              <a:gd name="adj3" fmla="val 16667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Appearance 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190875" y="1925360"/>
            <a:ext cx="304800" cy="40455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324287" y="1925360"/>
            <a:ext cx="304800" cy="40455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457698" y="1925360"/>
            <a:ext cx="304800" cy="40455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8600" y="24286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3 Tall 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642477" y="1925360"/>
            <a:ext cx="304800" cy="40455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71383" y="2428651"/>
            <a:ext cx="104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1 </a:t>
            </a:r>
            <a:r>
              <a:rPr lang="en-US" b="1" dirty="0">
                <a:latin typeface="Book Antiqua" panose="02040602050305030304" pitchFamily="18" charset="0"/>
              </a:rPr>
              <a:t>Dwarf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1893" y="1058901"/>
            <a:ext cx="1043817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Ratio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1894" y="2428651"/>
            <a:ext cx="104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3:1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489" y="2987740"/>
            <a:ext cx="2047898" cy="434877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b="1" dirty="0" smtClean="0">
                <a:solidFill>
                  <a:schemeClr val="tx1"/>
                </a:solidFill>
              </a:rPr>
              <a:t>Genotypic ratio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152293" y="3651217"/>
            <a:ext cx="1561368" cy="444810"/>
          </a:xfrm>
          <a:prstGeom prst="wedgeRoundRectCallout">
            <a:avLst>
              <a:gd name="adj1" fmla="val -49899"/>
              <a:gd name="adj2" fmla="val -123965"/>
              <a:gd name="adj3" fmla="val 16667"/>
            </a:avLst>
          </a:prstGeom>
          <a:solidFill>
            <a:srgbClr val="002060">
              <a:alpha val="89000"/>
            </a:srgb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Genes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3226" y="2947317"/>
            <a:ext cx="642949" cy="32673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TT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2059" y="2947317"/>
            <a:ext cx="642949" cy="32673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Tt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10892" y="2947317"/>
            <a:ext cx="642949" cy="32673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Tt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9724" y="2947317"/>
            <a:ext cx="642949" cy="32673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 err="1" smtClean="0">
                <a:solidFill>
                  <a:schemeClr val="bg1"/>
                </a:solidFill>
              </a:rPr>
              <a:t>tt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3162300" y="3398067"/>
            <a:ext cx="304800" cy="40455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924175" y="38026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4890392" y="3398067"/>
            <a:ext cx="304800" cy="40455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52267" y="38026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6613902" y="3398067"/>
            <a:ext cx="304800" cy="404551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75777" y="38026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51892" y="2904715"/>
            <a:ext cx="1043817" cy="369332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b="1">
                <a:latin typeface="Book Antiqua" panose="0204060205030503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Ratio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51894" y="3688956"/>
            <a:ext cx="104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1:2:1</a:t>
            </a:r>
            <a:endParaRPr lang="en-US" b="1" dirty="0">
              <a:solidFill>
                <a:srgbClr val="00B05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1" grpId="0" animBg="1"/>
      <p:bldP spid="11" grpId="1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393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198</Words>
  <Application>Microsoft Office PowerPoint</Application>
  <PresentationFormat>On-screen Show (16:9)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285</cp:revision>
  <dcterms:created xsi:type="dcterms:W3CDTF">2013-07-31T12:47:49Z</dcterms:created>
  <dcterms:modified xsi:type="dcterms:W3CDTF">2022-04-25T02:19:45Z</dcterms:modified>
</cp:coreProperties>
</file>