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1" r:id="rId2"/>
    <p:sldId id="377" r:id="rId3"/>
    <p:sldId id="332" r:id="rId4"/>
    <p:sldId id="358" r:id="rId5"/>
    <p:sldId id="330" r:id="rId6"/>
    <p:sldId id="32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jpeg"/><Relationship Id="rId7" Type="http://schemas.openxmlformats.org/officeDocument/2006/relationships/image" Target="../media/image11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358" y="4400550"/>
            <a:ext cx="6957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altLang="en-US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Food chain, Unidirectional flow of energy</a:t>
            </a:r>
          </a:p>
        </p:txBody>
      </p:sp>
    </p:spTree>
    <p:extLst>
      <p:ext uri="{BB962C8B-B14F-4D97-AF65-F5344CB8AC3E}">
        <p14:creationId xmlns:p14="http://schemas.microsoft.com/office/powerpoint/2010/main" val="35304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3603" y="590550"/>
            <a:ext cx="4539615" cy="4248150"/>
            <a:chOff x="633603" y="590550"/>
            <a:chExt cx="4539615" cy="4248150"/>
          </a:xfrm>
        </p:grpSpPr>
        <p:grpSp>
          <p:nvGrpSpPr>
            <p:cNvPr id="5" name="Group 4"/>
            <p:cNvGrpSpPr/>
            <p:nvPr/>
          </p:nvGrpSpPr>
          <p:grpSpPr>
            <a:xfrm>
              <a:off x="2209800" y="1885951"/>
              <a:ext cx="2963418" cy="2952749"/>
              <a:chOff x="1828800" y="-557783"/>
              <a:chExt cx="2963418" cy="295274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91868" y="-405384"/>
                <a:ext cx="2800350" cy="2800350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1828800" y="-557783"/>
                <a:ext cx="1881378" cy="1693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loud Callout 5"/>
            <p:cNvSpPr/>
            <p:nvPr/>
          </p:nvSpPr>
          <p:spPr>
            <a:xfrm>
              <a:off x="633603" y="590550"/>
              <a:ext cx="3457575" cy="2294713"/>
            </a:xfrm>
            <a:prstGeom prst="cloudCallout">
              <a:avLst>
                <a:gd name="adj1" fmla="val 37983"/>
                <a:gd name="adj2" fmla="val 77869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Bookman Old Style" pitchFamily="18" charset="0"/>
                </a:rPr>
                <a:t>Now let us understand the concept of </a:t>
              </a:r>
              <a:r>
                <a:rPr lang="en-US" sz="2100" b="1" dirty="0" smtClean="0">
                  <a:solidFill>
                    <a:schemeClr val="tx1"/>
                  </a:solidFill>
                  <a:latin typeface="Bookman Old Style" pitchFamily="18" charset="0"/>
                </a:rPr>
                <a:t>‘Food </a:t>
              </a:r>
              <a:r>
                <a:rPr lang="en-US" sz="2100" b="1" dirty="0">
                  <a:solidFill>
                    <a:schemeClr val="tx1"/>
                  </a:solidFill>
                  <a:latin typeface="Bookman Old Style" pitchFamily="18" charset="0"/>
                </a:rPr>
                <a:t>C</a:t>
              </a:r>
              <a:r>
                <a:rPr lang="en-US" sz="2100" b="1" dirty="0" smtClean="0">
                  <a:solidFill>
                    <a:schemeClr val="tx1"/>
                  </a:solidFill>
                  <a:latin typeface="Bookman Old Style" pitchFamily="18" charset="0"/>
                </a:rPr>
                <a:t>hain’…</a:t>
              </a:r>
              <a:endParaRPr lang="en-IN" sz="2100" b="1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4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0"/>
          <a:stretch/>
        </p:blipFill>
        <p:spPr>
          <a:xfrm>
            <a:off x="482600" y="2807937"/>
            <a:ext cx="6680199" cy="754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2" y="2166164"/>
            <a:ext cx="1212443" cy="1032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353" y="1251963"/>
            <a:ext cx="778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A </a:t>
            </a:r>
            <a:r>
              <a:rPr lang="en-US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series of organisms </a:t>
            </a:r>
            <a:r>
              <a:rPr lang="en-US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feeding on one another </a:t>
            </a:r>
            <a:r>
              <a:rPr lang="en-US" dirty="0">
                <a:solidFill>
                  <a:srgbClr val="FF3300"/>
                </a:solidFill>
                <a:latin typeface="Bookman Old Style" panose="02050604050505020204" pitchFamily="18" charset="0"/>
              </a:rPr>
              <a:t>at various biotic levels </a:t>
            </a:r>
            <a:r>
              <a:rPr lang="en-US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form a </a:t>
            </a:r>
            <a:r>
              <a:rPr lang="en-US" b="1" dirty="0">
                <a:solidFill>
                  <a:srgbClr val="FF3300"/>
                </a:solidFill>
                <a:latin typeface="Bookman Old Style" panose="02050604050505020204" pitchFamily="18" charset="0"/>
              </a:rPr>
              <a:t>food</a:t>
            </a:r>
            <a:r>
              <a:rPr lang="en-US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Bookman Old Style" panose="02050604050505020204" pitchFamily="18" charset="0"/>
              </a:rPr>
              <a:t>chain</a:t>
            </a:r>
            <a:r>
              <a:rPr lang="en-US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endParaRPr lang="en-IN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2910" y="2115110"/>
            <a:ext cx="1245338" cy="998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70" y="2034730"/>
            <a:ext cx="1835129" cy="1079727"/>
          </a:xfrm>
          <a:prstGeom prst="rect">
            <a:avLst/>
          </a:prstGeom>
        </p:spPr>
      </p:pic>
      <p:sp>
        <p:nvSpPr>
          <p:cNvPr id="8" name="Right Arrow 2"/>
          <p:cNvSpPr/>
          <p:nvPr/>
        </p:nvSpPr>
        <p:spPr>
          <a:xfrm>
            <a:off x="1905000" y="2467881"/>
            <a:ext cx="775510" cy="348301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" name="Right Arrow 2"/>
          <p:cNvSpPr/>
          <p:nvPr/>
        </p:nvSpPr>
        <p:spPr>
          <a:xfrm>
            <a:off x="4114800" y="2493158"/>
            <a:ext cx="775510" cy="348301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7072" y="3113454"/>
            <a:ext cx="1174783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Producer</a:t>
            </a:r>
            <a:endParaRPr lang="en-US" sz="1600" b="1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2910" y="3109327"/>
            <a:ext cx="1359823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Herbivores</a:t>
            </a:r>
            <a:endParaRPr lang="en-US" sz="1600" b="1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45777" y="3113455"/>
            <a:ext cx="1359823" cy="374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ysClr val="windowText" lastClr="000000"/>
                </a:solidFill>
                <a:effectLst>
                  <a:glow rad="127000">
                    <a:srgbClr val="FFFF00"/>
                  </a:glow>
                </a:effectLst>
                <a:latin typeface="Bookman Old Style" panose="02050604050505020204" pitchFamily="18" charset="0"/>
              </a:rPr>
              <a:t>Carnivores</a:t>
            </a:r>
            <a:endParaRPr lang="en-US" sz="1600" b="1" dirty="0">
              <a:solidFill>
                <a:sysClr val="windowText" lastClr="000000"/>
              </a:solidFill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3531466" y="1967769"/>
            <a:ext cx="1246909" cy="507701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772123" y="1967769"/>
            <a:ext cx="1246909" cy="507701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rgbClr val="DDA31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5400000">
            <a:off x="1308105" y="-510752"/>
            <a:ext cx="385387" cy="1954893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115" y="266640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Food chain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576899" y="755294"/>
            <a:ext cx="1637356" cy="380406"/>
          </a:xfrm>
          <a:prstGeom prst="wedgeRoundRectCallout">
            <a:avLst>
              <a:gd name="adj1" fmla="val -61419"/>
              <a:gd name="adj2" fmla="val 115718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itchFamily="18" charset="0"/>
              </a:rPr>
              <a:t>A number </a:t>
            </a:r>
            <a:r>
              <a:rPr lang="en-US" dirty="0" smtClean="0">
                <a:latin typeface="Bookman Old Style" pitchFamily="18" charset="0"/>
              </a:rPr>
              <a:t>of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778375" y="871557"/>
            <a:ext cx="2105034" cy="380406"/>
          </a:xfrm>
          <a:prstGeom prst="wedgeRoundRectCallout">
            <a:avLst>
              <a:gd name="adj1" fmla="val 70061"/>
              <a:gd name="adj2" fmla="val 68144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itchFamily="18" charset="0"/>
              </a:rPr>
              <a:t>Interdependent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/>
        </p:nvSpPr>
        <p:spPr>
          <a:xfrm rot="5400000">
            <a:off x="1308105" y="-510752"/>
            <a:ext cx="385387" cy="1954893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5115" y="266640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Food chain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52" y="819150"/>
            <a:ext cx="808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Each step or level of the food chain </a:t>
            </a:r>
            <a:r>
              <a:rPr lang="en-US" b="1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TROPHIC </a:t>
            </a:r>
            <a:r>
              <a:rPr lang="en-US" b="1" dirty="0">
                <a:solidFill>
                  <a:srgbClr val="CC00FF"/>
                </a:solidFill>
                <a:latin typeface="Bookman Old Style" panose="02050604050505020204" pitchFamily="18" charset="0"/>
              </a:rPr>
              <a:t>LEVEL.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428750"/>
            <a:ext cx="2150647" cy="592145"/>
            <a:chOff x="685800" y="1508419"/>
            <a:chExt cx="2150647" cy="592145"/>
          </a:xfrm>
        </p:grpSpPr>
        <p:sp>
          <p:nvSpPr>
            <p:cNvPr id="7" name="Right Arrow 2"/>
            <p:cNvSpPr/>
            <p:nvPr/>
          </p:nvSpPr>
          <p:spPr>
            <a:xfrm rot="10800000" flipV="1">
              <a:off x="685800" y="1508419"/>
              <a:ext cx="2150647" cy="592145"/>
            </a:xfrm>
            <a:prstGeom prst="leftArrow">
              <a:avLst/>
            </a:prstGeom>
            <a:solidFill>
              <a:srgbClr val="FFFF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6337" y="1619826"/>
              <a:ext cx="1949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Trophic Levels</a:t>
              </a: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5410200" y="1153119"/>
            <a:ext cx="2590800" cy="380406"/>
          </a:xfrm>
          <a:prstGeom prst="wedgeRoundRectCallout">
            <a:avLst>
              <a:gd name="adj1" fmla="val -60029"/>
              <a:gd name="adj2" fmla="val -54548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Related to nutrition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1026" name="Picture 2" descr="C:\Users\ADMIN\Desktop\Smiley\food cha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" b="1"/>
          <a:stretch/>
        </p:blipFill>
        <p:spPr bwMode="auto">
          <a:xfrm>
            <a:off x="304800" y="2062164"/>
            <a:ext cx="6553200" cy="22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265968" y="2182656"/>
            <a:ext cx="1343269" cy="136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52331" y="2200226"/>
            <a:ext cx="1343269" cy="136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48000" y="2324055"/>
            <a:ext cx="1787892" cy="12382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38919" y="2200226"/>
            <a:ext cx="1966681" cy="136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88" y="3624877"/>
            <a:ext cx="914400" cy="49144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0"/>
          <a:stretch/>
        </p:blipFill>
        <p:spPr>
          <a:xfrm>
            <a:off x="453972" y="4228331"/>
            <a:ext cx="8156628" cy="754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ight Arrow 21"/>
          <p:cNvSpPr/>
          <p:nvPr/>
        </p:nvSpPr>
        <p:spPr>
          <a:xfrm rot="5851228" flipH="1">
            <a:off x="4351784" y="2717564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Right Arrow 21"/>
          <p:cNvSpPr/>
          <p:nvPr/>
        </p:nvSpPr>
        <p:spPr>
          <a:xfrm rot="5572656" flipH="1">
            <a:off x="2961120" y="3392531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Right Arrow 21"/>
          <p:cNvSpPr/>
          <p:nvPr/>
        </p:nvSpPr>
        <p:spPr>
          <a:xfrm rot="5741467" flipH="1">
            <a:off x="1625778" y="3900949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4" y="3515221"/>
            <a:ext cx="1200142" cy="1021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98" y="769461"/>
            <a:ext cx="945454" cy="1109554"/>
          </a:xfrm>
          <a:prstGeom prst="rect">
            <a:avLst/>
          </a:prstGeom>
        </p:spPr>
      </p:pic>
      <p:sp>
        <p:nvSpPr>
          <p:cNvPr id="10" name="Right Arrow 2"/>
          <p:cNvSpPr/>
          <p:nvPr/>
        </p:nvSpPr>
        <p:spPr>
          <a:xfrm rot="4774218">
            <a:off x="415616" y="2511655"/>
            <a:ext cx="1356800" cy="518247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8" y="1009585"/>
            <a:ext cx="1051754" cy="1067882"/>
          </a:xfrm>
          <a:prstGeom prst="rect">
            <a:avLst/>
          </a:prstGeom>
        </p:spPr>
      </p:pic>
      <p:sp>
        <p:nvSpPr>
          <p:cNvPr id="12" name="Right Arrow 2"/>
          <p:cNvSpPr/>
          <p:nvPr/>
        </p:nvSpPr>
        <p:spPr>
          <a:xfrm rot="19812561">
            <a:off x="1543480" y="3996319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ight Arrow 2"/>
          <p:cNvSpPr/>
          <p:nvPr/>
        </p:nvSpPr>
        <p:spPr>
          <a:xfrm rot="19812561">
            <a:off x="2928918" y="3450883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Right Arrow 2"/>
          <p:cNvSpPr/>
          <p:nvPr/>
        </p:nvSpPr>
        <p:spPr>
          <a:xfrm rot="19812561">
            <a:off x="4306395" y="2760861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1124747" y="3342323"/>
            <a:ext cx="1550871" cy="330577"/>
          </a:xfrm>
          <a:prstGeom prst="snip2DiagRect">
            <a:avLst/>
          </a:prstGeom>
          <a:solidFill>
            <a:srgbClr val="FFFF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Heat energy lost</a:t>
            </a:r>
          </a:p>
        </p:txBody>
      </p:sp>
      <p:sp>
        <p:nvSpPr>
          <p:cNvPr id="20" name="Snip Diagonal Corner Rectangle 19"/>
          <p:cNvSpPr/>
          <p:nvPr/>
        </p:nvSpPr>
        <p:spPr>
          <a:xfrm>
            <a:off x="2195075" y="4181531"/>
            <a:ext cx="1923997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Primary consumer </a:t>
            </a:r>
            <a:endParaRPr lang="en-US" altLang="en-US" sz="1200" b="1" dirty="0">
              <a:solidFill>
                <a:srgbClr val="C010A7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488543" y="3986499"/>
            <a:ext cx="534189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1 %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77" y="2869632"/>
            <a:ext cx="78681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96" y="2050458"/>
            <a:ext cx="800212" cy="609600"/>
          </a:xfrm>
          <a:prstGeom prst="rect">
            <a:avLst/>
          </a:prstGeom>
        </p:spPr>
      </p:pic>
      <p:sp>
        <p:nvSpPr>
          <p:cNvPr id="34" name="Snip Diagonal Corner Rectangle 33"/>
          <p:cNvSpPr/>
          <p:nvPr/>
        </p:nvSpPr>
        <p:spPr>
          <a:xfrm>
            <a:off x="3641664" y="3515221"/>
            <a:ext cx="1912114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Secondary consumer</a:t>
            </a:r>
          </a:p>
        </p:txBody>
      </p:sp>
      <p:sp>
        <p:nvSpPr>
          <p:cNvPr id="35" name="Snip Diagonal Corner Rectangle 34"/>
          <p:cNvSpPr/>
          <p:nvPr/>
        </p:nvSpPr>
        <p:spPr>
          <a:xfrm>
            <a:off x="5333665" y="2704343"/>
            <a:ext cx="1722421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Tertiary consumer</a:t>
            </a:r>
          </a:p>
        </p:txBody>
      </p:sp>
      <p:sp>
        <p:nvSpPr>
          <p:cNvPr id="36" name="Snip Diagonal Corner Rectangle 35"/>
          <p:cNvSpPr/>
          <p:nvPr/>
        </p:nvSpPr>
        <p:spPr>
          <a:xfrm>
            <a:off x="6495606" y="1879015"/>
            <a:ext cx="1806545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Top level consumer</a:t>
            </a:r>
          </a:p>
        </p:txBody>
      </p:sp>
      <p:sp>
        <p:nvSpPr>
          <p:cNvPr id="37" name="Right Arrow 21"/>
          <p:cNvSpPr/>
          <p:nvPr/>
        </p:nvSpPr>
        <p:spPr>
          <a:xfrm rot="5851228" flipH="1">
            <a:off x="5764704" y="1869455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8" name="Right Arrow 2"/>
          <p:cNvSpPr/>
          <p:nvPr/>
        </p:nvSpPr>
        <p:spPr>
          <a:xfrm rot="19812561">
            <a:off x="5719315" y="1912752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9" name="Snip Diagonal Corner Rectangle 38"/>
          <p:cNvSpPr/>
          <p:nvPr/>
        </p:nvSpPr>
        <p:spPr>
          <a:xfrm>
            <a:off x="4497219" y="1376203"/>
            <a:ext cx="1550871" cy="330577"/>
          </a:xfrm>
          <a:prstGeom prst="snip2DiagRect">
            <a:avLst/>
          </a:prstGeom>
          <a:solidFill>
            <a:srgbClr val="FFFF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Heat energy lost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2057400" y="2853990"/>
            <a:ext cx="1550871" cy="330577"/>
          </a:xfrm>
          <a:prstGeom prst="snip2DiagRect">
            <a:avLst/>
          </a:prstGeom>
          <a:solidFill>
            <a:srgbClr val="FFFF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Heat energy lost</a:t>
            </a:r>
          </a:p>
        </p:txBody>
      </p:sp>
      <p:sp>
        <p:nvSpPr>
          <p:cNvPr id="41" name="Snip Diagonal Corner Rectangle 40"/>
          <p:cNvSpPr/>
          <p:nvPr/>
        </p:nvSpPr>
        <p:spPr>
          <a:xfrm>
            <a:off x="3188815" y="2199745"/>
            <a:ext cx="1550871" cy="330577"/>
          </a:xfrm>
          <a:prstGeom prst="snip2DiagRect">
            <a:avLst/>
          </a:prstGeom>
          <a:solidFill>
            <a:srgbClr val="FFFF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Heat energy lost</a:t>
            </a:r>
          </a:p>
        </p:txBody>
      </p:sp>
      <p:sp>
        <p:nvSpPr>
          <p:cNvPr id="28" name="Snip Diagonal Corner Rectangle 27"/>
          <p:cNvSpPr/>
          <p:nvPr/>
        </p:nvSpPr>
        <p:spPr>
          <a:xfrm>
            <a:off x="568326" y="4498784"/>
            <a:ext cx="1626749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Chemical energy </a:t>
            </a:r>
          </a:p>
        </p:txBody>
      </p:sp>
      <p:sp>
        <p:nvSpPr>
          <p:cNvPr id="29" name="Snip Diagonal Corner Rectangle 28"/>
          <p:cNvSpPr/>
          <p:nvPr/>
        </p:nvSpPr>
        <p:spPr>
          <a:xfrm>
            <a:off x="1392462" y="1819247"/>
            <a:ext cx="1234109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Solar energy</a:t>
            </a:r>
          </a:p>
        </p:txBody>
      </p:sp>
      <p:sp>
        <p:nvSpPr>
          <p:cNvPr id="30" name="Right Arrow 2"/>
          <p:cNvSpPr/>
          <p:nvPr/>
        </p:nvSpPr>
        <p:spPr>
          <a:xfrm rot="5400000">
            <a:off x="6870252" y="2901824"/>
            <a:ext cx="1812555" cy="518247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1" name="Right Arrow 21"/>
          <p:cNvSpPr/>
          <p:nvPr/>
        </p:nvSpPr>
        <p:spPr>
          <a:xfrm rot="2664681" flipH="1" flipV="1">
            <a:off x="6647618" y="3932332"/>
            <a:ext cx="845926" cy="269784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2" name="Snip Diagonal Corner Rectangle 31"/>
          <p:cNvSpPr/>
          <p:nvPr/>
        </p:nvSpPr>
        <p:spPr>
          <a:xfrm>
            <a:off x="5898610" y="3342323"/>
            <a:ext cx="1550871" cy="330577"/>
          </a:xfrm>
          <a:prstGeom prst="snip2DiagRect">
            <a:avLst/>
          </a:prstGeom>
          <a:solidFill>
            <a:srgbClr val="FFFF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C010A7"/>
                </a:solidFill>
                <a:latin typeface="Bookman Old Style" panose="02050604050505020204" pitchFamily="18" charset="0"/>
              </a:rPr>
              <a:t>Heat energy lost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74944" y="4038768"/>
            <a:ext cx="1321417" cy="920031"/>
          </a:xfrm>
          <a:prstGeom prst="rect">
            <a:avLst/>
          </a:prstGeom>
        </p:spPr>
      </p:pic>
      <p:sp>
        <p:nvSpPr>
          <p:cNvPr id="33" name="Snip Diagonal Corner Rectangle 32"/>
          <p:cNvSpPr/>
          <p:nvPr/>
        </p:nvSpPr>
        <p:spPr>
          <a:xfrm>
            <a:off x="6203799" y="4498783"/>
            <a:ext cx="1214129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Decomposer</a:t>
            </a:r>
            <a:endParaRPr lang="en-US" altLang="en-US" sz="1200" b="1" dirty="0">
              <a:solidFill>
                <a:srgbClr val="C010A7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ight Arrow 2"/>
          <p:cNvSpPr/>
          <p:nvPr/>
        </p:nvSpPr>
        <p:spPr>
          <a:xfrm>
            <a:off x="2626571" y="4605692"/>
            <a:ext cx="3314790" cy="171360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975" y="248056"/>
            <a:ext cx="4006225" cy="369332"/>
          </a:xfrm>
          <a:prstGeom prst="rect">
            <a:avLst/>
          </a:prstGeom>
          <a:solidFill>
            <a:srgbClr val="002060"/>
          </a:solidFill>
          <a:ln w="1270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Flow of energy is unidirectional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 rot="5400000">
            <a:off x="1308105" y="-510752"/>
            <a:ext cx="385387" cy="1954893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5115" y="266640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Food chain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8350" y="734020"/>
            <a:ext cx="4896769" cy="923330"/>
          </a:xfrm>
          <a:prstGeom prst="rect">
            <a:avLst/>
          </a:prstGeom>
          <a:solidFill>
            <a:srgbClr val="FFC000">
              <a:alpha val="79000"/>
            </a:srgb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i="1" dirty="0">
                <a:latin typeface="Bookman Old Style" panose="02050604050505020204" pitchFamily="18" charset="0"/>
              </a:rPr>
              <a:t>autotrophs</a:t>
            </a:r>
            <a:r>
              <a:rPr lang="en-US" dirty="0">
                <a:latin typeface="Bookman Old Style" panose="02050604050505020204" pitchFamily="18" charset="0"/>
              </a:rPr>
              <a:t> or the producers fix </a:t>
            </a:r>
            <a:r>
              <a:rPr lang="en-US" b="1" i="1" dirty="0">
                <a:latin typeface="Bookman Old Style" panose="02050604050505020204" pitchFamily="18" charset="0"/>
              </a:rPr>
              <a:t>solar energy</a:t>
            </a:r>
            <a:r>
              <a:rPr lang="en-US" dirty="0">
                <a:latin typeface="Bookman Old Style" panose="02050604050505020204" pitchFamily="18" charset="0"/>
              </a:rPr>
              <a:t> and make it available for the </a:t>
            </a:r>
            <a:r>
              <a:rPr lang="en-US" b="1" i="1" dirty="0">
                <a:latin typeface="Bookman Old Style" panose="02050604050505020204" pitchFamily="18" charset="0"/>
              </a:rPr>
              <a:t>consumers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2923603" y="292775"/>
            <a:ext cx="1608683" cy="380406"/>
          </a:xfrm>
          <a:prstGeom prst="wedgeRoundRectCallout">
            <a:avLst>
              <a:gd name="adj1" fmla="val -55657"/>
              <a:gd name="adj2" fmla="val 103941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Self-feeders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98350" y="742950"/>
            <a:ext cx="4896769" cy="646331"/>
          </a:xfrm>
          <a:prstGeom prst="rect">
            <a:avLst/>
          </a:prstGeom>
          <a:solidFill>
            <a:srgbClr val="FFC000">
              <a:alpha val="79000"/>
            </a:srgb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Autotrophs </a:t>
            </a:r>
            <a:r>
              <a:rPr lang="en-US" b="1" dirty="0">
                <a:latin typeface="Bookman Old Style" panose="02050604050505020204" pitchFamily="18" charset="0"/>
              </a:rPr>
              <a:t>capture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the solar energy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dirty="0">
                <a:latin typeface="Bookman Old Style" panose="02050604050505020204" pitchFamily="18" charset="0"/>
              </a:rPr>
              <a:t>convert</a:t>
            </a:r>
            <a:r>
              <a:rPr lang="en-US" dirty="0">
                <a:latin typeface="Bookman Old Style" panose="02050604050505020204" pitchFamily="18" charset="0"/>
              </a:rPr>
              <a:t> it into chemical energy.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3544577" y="247149"/>
            <a:ext cx="1208627" cy="380406"/>
          </a:xfrm>
          <a:prstGeom prst="wedgeRoundRectCallout">
            <a:avLst>
              <a:gd name="adj1" fmla="val -58366"/>
              <a:gd name="adj2" fmla="val 125073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Harness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3017945" y="1319694"/>
            <a:ext cx="2141157" cy="608301"/>
          </a:xfrm>
          <a:prstGeom prst="wedgeRoundRectCallout">
            <a:avLst>
              <a:gd name="adj1" fmla="val -60029"/>
              <a:gd name="adj2" fmla="val -54548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by the process of photosynthesis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98351" y="734020"/>
            <a:ext cx="4508750" cy="646331"/>
          </a:xfrm>
          <a:prstGeom prst="rect">
            <a:avLst/>
          </a:prstGeom>
          <a:solidFill>
            <a:srgbClr val="FFC000">
              <a:alpha val="79000"/>
            </a:srgb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From autotrophs energy goes to </a:t>
            </a:r>
            <a:r>
              <a:rPr lang="en-US" b="1" dirty="0">
                <a:latin typeface="Bookman Old Style" panose="02050604050505020204" pitchFamily="18" charset="0"/>
              </a:rPr>
              <a:t>heterotrophs</a:t>
            </a:r>
            <a:r>
              <a:rPr lang="en-US" dirty="0">
                <a:latin typeface="Bookman Old Style" panose="02050604050505020204" pitchFamily="18" charset="0"/>
              </a:rPr>
              <a:t> and then decomposers.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3406140" y="1306830"/>
            <a:ext cx="2605074" cy="415477"/>
          </a:xfrm>
          <a:prstGeom prst="wedgeRoundRectCallout">
            <a:avLst>
              <a:gd name="adj1" fmla="val -60029"/>
              <a:gd name="adj2" fmla="val -54548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Different consumers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626655" y="709831"/>
            <a:ext cx="2590800" cy="380406"/>
          </a:xfrm>
          <a:prstGeom prst="wedgeRoundRectCallout">
            <a:avLst>
              <a:gd name="adj1" fmla="val 47814"/>
              <a:gd name="adj2" fmla="val -101288"/>
              <a:gd name="adj3" fmla="val 16667"/>
            </a:avLst>
          </a:prstGeom>
          <a:gradFill flip="none" rotWithShape="1"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 scaled="0"/>
            <a:tileRect l="-100000" b="-10000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man Old Style" pitchFamily="18" charset="0"/>
              </a:rPr>
              <a:t>Only in one direction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20" grpId="0" animBg="1"/>
      <p:bldP spid="2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  <p:bldP spid="6" grpId="0" animBg="1"/>
      <p:bldP spid="7" grpId="0" animBg="1"/>
      <p:bldP spid="7" grpId="1" animBg="1"/>
      <p:bldP spid="45" grpId="0" animBg="1"/>
      <p:bldP spid="45" grpId="1" animBg="1"/>
      <p:bldP spid="52" grpId="0" animBg="1"/>
      <p:bldP spid="52" grpId="1" animBg="1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156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2022-04-25T02:26:41Z</dcterms:modified>
</cp:coreProperties>
</file>