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382" r:id="rId2"/>
    <p:sldId id="266" r:id="rId3"/>
    <p:sldId id="368" r:id="rId4"/>
    <p:sldId id="367" r:id="rId5"/>
    <p:sldId id="369" r:id="rId6"/>
    <p:sldId id="267" r:id="rId7"/>
    <p:sldId id="327" r:id="rId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FF"/>
    <a:srgbClr val="0000FF"/>
    <a:srgbClr val="006600"/>
    <a:srgbClr val="CC00CC"/>
    <a:srgbClr val="FF3300"/>
    <a:srgbClr val="9933FF"/>
    <a:srgbClr val="6600CC"/>
    <a:srgbClr val="FFFF99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872" autoAdjust="0"/>
  </p:normalViewPr>
  <p:slideViewPr>
    <p:cSldViewPr>
      <p:cViewPr varScale="1">
        <p:scale>
          <a:sx n="143" d="100"/>
          <a:sy n="143" d="100"/>
        </p:scale>
        <p:origin x="68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D48555-18CF-40D6-9E4D-8B90BBF072F2}" type="datetimeFigureOut">
              <a:rPr lang="en-US" smtClean="0"/>
              <a:pPr/>
              <a:t>4/25/2022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DA6647-7CE1-40E8-B790-00A458F125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17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A6647-7CE1-40E8-B790-00A458F1253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5212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A6647-7CE1-40E8-B790-00A458F1253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5212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3197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4221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9421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0151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D33D2F3-CD15-4226-989F-7776B6A2A83A}" type="datetimeFigureOut">
              <a:rPr lang="en-IN" smtClean="0"/>
              <a:t>25-04-2022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BAB50AA-C583-492F-8182-CC0370464E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10173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0544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200569\Desktop\Sceicne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1"/>
          <a:stretch/>
        </p:blipFill>
        <p:spPr bwMode="auto">
          <a:xfrm>
            <a:off x="-6866" y="0"/>
            <a:ext cx="9150866" cy="3950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7"/>
          <p:cNvSpPr txBox="1">
            <a:spLocks/>
          </p:cNvSpPr>
          <p:nvPr/>
        </p:nvSpPr>
        <p:spPr bwMode="auto">
          <a:xfrm>
            <a:off x="695323" y="2514600"/>
            <a:ext cx="5324477" cy="625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r>
              <a:rPr lang="en-US" altLang="en-US" sz="3600" dirty="0">
                <a:solidFill>
                  <a:srgbClr val="034EA2"/>
                </a:solidFill>
                <a:latin typeface="Bookman Old Style" pitchFamily="18" charset="0"/>
              </a:rPr>
              <a:t>OUR ENVIRONMENT</a:t>
            </a:r>
          </a:p>
        </p:txBody>
      </p:sp>
      <p:sp>
        <p:nvSpPr>
          <p:cNvPr id="5" name="Title 7"/>
          <p:cNvSpPr txBox="1">
            <a:spLocks/>
          </p:cNvSpPr>
          <p:nvPr/>
        </p:nvSpPr>
        <p:spPr bwMode="auto">
          <a:xfrm>
            <a:off x="685800" y="3089276"/>
            <a:ext cx="6819900" cy="625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marL="342900" indent="-342900">
              <a:buFont typeface="Arial" pitchFamily="34" charset="0"/>
              <a:buChar char="•"/>
            </a:pPr>
            <a:r>
              <a:rPr lang="en-US" altLang="en-US" sz="2000" dirty="0">
                <a:solidFill>
                  <a:srgbClr val="FF6600"/>
                </a:solidFill>
                <a:latin typeface="Bookman Old Style" pitchFamily="18" charset="0"/>
              </a:rPr>
              <a:t>Food web, Biological magnification</a:t>
            </a:r>
          </a:p>
        </p:txBody>
      </p:sp>
    </p:spTree>
    <p:extLst>
      <p:ext uri="{BB962C8B-B14F-4D97-AF65-F5344CB8AC3E}">
        <p14:creationId xmlns:p14="http://schemas.microsoft.com/office/powerpoint/2010/main" val="1615604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95759" y="285750"/>
            <a:ext cx="70480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rgbClr val="6600CC"/>
                </a:solidFill>
                <a:latin typeface="Bookman Old Style" panose="02050604050505020204" pitchFamily="18" charset="0"/>
              </a:rPr>
              <a:t>The length and complexity of food </a:t>
            </a:r>
            <a:r>
              <a:rPr lang="en-US" i="1" dirty="0" smtClean="0">
                <a:solidFill>
                  <a:srgbClr val="6600CC"/>
                </a:solidFill>
                <a:latin typeface="Bookman Old Style" panose="02050604050505020204" pitchFamily="18" charset="0"/>
              </a:rPr>
              <a:t>chains vary </a:t>
            </a:r>
            <a:r>
              <a:rPr lang="en-US" i="1" dirty="0">
                <a:solidFill>
                  <a:srgbClr val="6600CC"/>
                </a:solidFill>
                <a:latin typeface="Bookman Old Style" panose="02050604050505020204" pitchFamily="18" charset="0"/>
              </a:rPr>
              <a:t>greatly. </a:t>
            </a:r>
            <a:endParaRPr lang="en-IN" i="1" dirty="0">
              <a:solidFill>
                <a:srgbClr val="6600CC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856" y="655082"/>
            <a:ext cx="4879272" cy="4078619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495759" y="590550"/>
            <a:ext cx="81031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rgbClr val="FF3300"/>
                </a:solidFill>
                <a:latin typeface="Bookman Old Style" panose="02050604050505020204" pitchFamily="18" charset="0"/>
              </a:rPr>
              <a:t>Each organism is generally eaten by two or more other kinds </a:t>
            </a:r>
            <a:r>
              <a:rPr lang="en-US" i="1" dirty="0" smtClean="0">
                <a:solidFill>
                  <a:srgbClr val="FF3300"/>
                </a:solidFill>
                <a:latin typeface="Bookman Old Style" panose="02050604050505020204" pitchFamily="18" charset="0"/>
              </a:rPr>
              <a:t>of organisms </a:t>
            </a:r>
            <a:r>
              <a:rPr lang="en-US" i="1" dirty="0">
                <a:solidFill>
                  <a:srgbClr val="0000FF"/>
                </a:solidFill>
                <a:latin typeface="Bookman Old Style" panose="02050604050505020204" pitchFamily="18" charset="0"/>
              </a:rPr>
              <a:t>which in turn are eaten by several other organisms. </a:t>
            </a:r>
            <a:endParaRPr lang="en-IN" i="1" dirty="0">
              <a:solidFill>
                <a:srgbClr val="0000FF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59" t="17925" r="10687" b="9795"/>
          <a:stretch/>
        </p:blipFill>
        <p:spPr>
          <a:xfrm>
            <a:off x="533401" y="1200150"/>
            <a:ext cx="2895600" cy="1828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02"/>
          <a:stretch/>
        </p:blipFill>
        <p:spPr>
          <a:xfrm>
            <a:off x="3527874" y="3070274"/>
            <a:ext cx="2513445" cy="18288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3070274"/>
            <a:ext cx="2922310" cy="1828800"/>
          </a:xfrm>
          <a:prstGeom prst="rect">
            <a:avLst/>
          </a:prstGeom>
        </p:spPr>
      </p:pic>
      <p:sp>
        <p:nvSpPr>
          <p:cNvPr id="3" name="Rounded Rectangular Callout 2"/>
          <p:cNvSpPr/>
          <p:nvPr/>
        </p:nvSpPr>
        <p:spPr>
          <a:xfrm>
            <a:off x="3886200" y="1763309"/>
            <a:ext cx="3165389" cy="1037041"/>
          </a:xfrm>
          <a:prstGeom prst="wedgeRoundRectCallout">
            <a:avLst>
              <a:gd name="adj1" fmla="val -66764"/>
              <a:gd name="adj2" fmla="val 54564"/>
              <a:gd name="adj3" fmla="val 16667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>
                <a:latin typeface="Bookman Old Style" panose="02050604050505020204" pitchFamily="18" charset="0"/>
              </a:rPr>
              <a:t>In this example we can see that a frog eats insects and in turn it is been eaten by a snake or by a crocodile</a:t>
            </a:r>
            <a:endParaRPr lang="en-US" sz="1500" dirty="0">
              <a:latin typeface="Bookman Old Style" panose="020506040505050202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3" grpId="0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loud Callout 1"/>
          <p:cNvSpPr/>
          <p:nvPr/>
        </p:nvSpPr>
        <p:spPr>
          <a:xfrm>
            <a:off x="424594" y="197788"/>
            <a:ext cx="2950472" cy="1670165"/>
          </a:xfrm>
          <a:prstGeom prst="cloudCallout">
            <a:avLst>
              <a:gd name="adj1" fmla="val 58860"/>
              <a:gd name="adj2" fmla="val 46146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 smtClean="0">
                <a:latin typeface="Bookman Old Style" panose="02050604050505020204" pitchFamily="18" charset="0"/>
              </a:rPr>
              <a:t>Let us understand this with one more example</a:t>
            </a:r>
            <a:endParaRPr lang="en-US" sz="1500" b="1" dirty="0">
              <a:latin typeface="Bookman Old Style" panose="020506040505050202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688525"/>
            <a:ext cx="2320119" cy="1554480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825" y="3074670"/>
            <a:ext cx="2061188" cy="1554480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3074670"/>
            <a:ext cx="2406936" cy="1554480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688525"/>
            <a:ext cx="2331720" cy="1554480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Rounded Rectangular Callout 6"/>
          <p:cNvSpPr/>
          <p:nvPr/>
        </p:nvSpPr>
        <p:spPr>
          <a:xfrm>
            <a:off x="4648194" y="2190750"/>
            <a:ext cx="2438406" cy="715089"/>
          </a:xfrm>
          <a:prstGeom prst="wedgeRoundRectCallout">
            <a:avLst>
              <a:gd name="adj1" fmla="val -22294"/>
              <a:gd name="adj2" fmla="val -74932"/>
              <a:gd name="adj3" fmla="val 16667"/>
            </a:avLst>
          </a:prstGeom>
          <a:gradFill>
            <a:gsLst>
              <a:gs pos="69000">
                <a:srgbClr val="F2AE76"/>
              </a:gs>
              <a:gs pos="14000">
                <a:schemeClr val="accent6">
                  <a:lumMod val="75000"/>
                </a:schemeClr>
              </a:gs>
              <a:gs pos="100000">
                <a:schemeClr val="accent6">
                  <a:tint val="15000"/>
                  <a:satMod val="350000"/>
                </a:schemeClr>
              </a:gs>
            </a:gsLst>
          </a:gradFill>
          <a:ln>
            <a:solidFill>
              <a:srgbClr val="FF33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dk1"/>
                </a:solidFill>
                <a:latin typeface="Bookman Old Style" panose="02050604050505020204" pitchFamily="18" charset="0"/>
              </a:rPr>
              <a:t>A rabbit eats carrots or lettuce</a:t>
            </a:r>
          </a:p>
        </p:txBody>
      </p:sp>
      <p:sp>
        <p:nvSpPr>
          <p:cNvPr id="8" name="Rounded Rectangular Callout 7"/>
          <p:cNvSpPr/>
          <p:nvPr/>
        </p:nvSpPr>
        <p:spPr>
          <a:xfrm>
            <a:off x="550003" y="2266236"/>
            <a:ext cx="2859947" cy="715089"/>
          </a:xfrm>
          <a:prstGeom prst="wedgeRoundRectCallout">
            <a:avLst>
              <a:gd name="adj1" fmla="val 20706"/>
              <a:gd name="adj2" fmla="val 69206"/>
              <a:gd name="adj3" fmla="val 16667"/>
            </a:avLst>
          </a:prstGeom>
          <a:gradFill>
            <a:gsLst>
              <a:gs pos="69000">
                <a:srgbClr val="F2AE76"/>
              </a:gs>
              <a:gs pos="14000">
                <a:schemeClr val="accent6">
                  <a:lumMod val="75000"/>
                </a:schemeClr>
              </a:gs>
              <a:gs pos="100000">
                <a:schemeClr val="accent6">
                  <a:tint val="15000"/>
                  <a:satMod val="350000"/>
                </a:schemeClr>
              </a:gs>
            </a:gsLst>
          </a:gradFill>
          <a:ln>
            <a:solidFill>
              <a:srgbClr val="FF33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dk1"/>
                </a:solidFill>
                <a:latin typeface="Bookman Old Style" panose="02050604050505020204" pitchFamily="18" charset="0"/>
              </a:rPr>
              <a:t>And in turn it is eaten by a fox or an eagle</a:t>
            </a:r>
          </a:p>
        </p:txBody>
      </p:sp>
    </p:spTree>
    <p:extLst>
      <p:ext uri="{BB962C8B-B14F-4D97-AF65-F5344CB8AC3E}">
        <p14:creationId xmlns:p14="http://schemas.microsoft.com/office/powerpoint/2010/main" val="2168933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33"/>
          <a:stretch/>
        </p:blipFill>
        <p:spPr bwMode="auto">
          <a:xfrm>
            <a:off x="457200" y="285750"/>
            <a:ext cx="3496392" cy="45869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ounded Rectangular Callout 1"/>
          <p:cNvSpPr/>
          <p:nvPr/>
        </p:nvSpPr>
        <p:spPr>
          <a:xfrm>
            <a:off x="3733800" y="666750"/>
            <a:ext cx="3932388" cy="1328023"/>
          </a:xfrm>
          <a:prstGeom prst="wedgeRoundRectCallout">
            <a:avLst>
              <a:gd name="adj1" fmla="val -50311"/>
              <a:gd name="adj2" fmla="val 102829"/>
              <a:gd name="adj3" fmla="val 16667"/>
            </a:avLst>
          </a:prstGeom>
          <a:gradFill>
            <a:gsLst>
              <a:gs pos="69000">
                <a:srgbClr val="F2AE76"/>
              </a:gs>
              <a:gs pos="14000">
                <a:schemeClr val="accent6">
                  <a:lumMod val="75000"/>
                </a:schemeClr>
              </a:gs>
              <a:gs pos="100000">
                <a:schemeClr val="accent6">
                  <a:tint val="15000"/>
                  <a:satMod val="350000"/>
                </a:schemeClr>
              </a:gs>
            </a:gsLst>
          </a:gradFill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dirty="0">
                <a:latin typeface="Bookman Old Style" panose="02050604050505020204" pitchFamily="18" charset="0"/>
              </a:rPr>
              <a:t>So instead of a straight line food chain, the relationship can be shown as a series of </a:t>
            </a:r>
            <a:r>
              <a:rPr lang="en-US" dirty="0" smtClean="0">
                <a:latin typeface="Bookman Old Style" panose="02050604050505020204" pitchFamily="18" charset="0"/>
              </a:rPr>
              <a:t>branching lines </a:t>
            </a:r>
            <a:r>
              <a:rPr lang="en-US" dirty="0">
                <a:latin typeface="Bookman Old Style" panose="02050604050505020204" pitchFamily="18" charset="0"/>
              </a:rPr>
              <a:t>called a </a:t>
            </a:r>
            <a:r>
              <a:rPr lang="en-US" b="1" i="1" dirty="0">
                <a:solidFill>
                  <a:srgbClr val="C00000"/>
                </a:solidFill>
                <a:latin typeface="Bookman Old Style" panose="02050604050505020204" pitchFamily="18" charset="0"/>
              </a:rPr>
              <a:t>food </a:t>
            </a:r>
            <a:r>
              <a:rPr lang="en-US" b="1" i="1" dirty="0" smtClean="0">
                <a:solidFill>
                  <a:srgbClr val="C00000"/>
                </a:solidFill>
                <a:latin typeface="Bookman Old Style" panose="02050604050505020204" pitchFamily="18" charset="0"/>
              </a:rPr>
              <a:t>web.</a:t>
            </a:r>
            <a:endParaRPr lang="en-IN" b="1" i="1" dirty="0">
              <a:solidFill>
                <a:srgbClr val="C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2515453" y="3289322"/>
            <a:ext cx="626645" cy="63544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chemeClr val="accent2">
                  <a:lumMod val="50000"/>
                </a:schemeClr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5064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4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711200"/>
            <a:ext cx="3781726" cy="40703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515419" y="3047077"/>
            <a:ext cx="4970981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i="1" dirty="0" smtClean="0">
                <a:solidFill>
                  <a:srgbClr val="FF3300"/>
                </a:solidFill>
                <a:latin typeface="Bookman Old Style" panose="02050604050505020204" pitchFamily="18" charset="0"/>
              </a:rPr>
              <a:t>Some times harmful chemicals enter our body through the food chain.</a:t>
            </a:r>
          </a:p>
          <a:p>
            <a:pPr>
              <a:spcAft>
                <a:spcPts val="600"/>
              </a:spcAft>
            </a:pPr>
            <a:r>
              <a:rPr lang="en-US" i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We use pesticides and other chemicals to protect our crops from diseases and pest.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3942" y="1504950"/>
            <a:ext cx="1632858" cy="1828800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5798569" y="303581"/>
            <a:ext cx="2028483" cy="1764515"/>
            <a:chOff x="500179" y="1724778"/>
            <a:chExt cx="2028483" cy="1764515"/>
          </a:xfrm>
        </p:grpSpPr>
        <p:sp>
          <p:nvSpPr>
            <p:cNvPr id="10" name="Isosceles Triangle 9"/>
            <p:cNvSpPr/>
            <p:nvPr/>
          </p:nvSpPr>
          <p:spPr>
            <a:xfrm rot="7641510">
              <a:off x="1080455" y="2041087"/>
              <a:ext cx="1299395" cy="1597018"/>
            </a:xfrm>
            <a:custGeom>
              <a:avLst/>
              <a:gdLst>
                <a:gd name="connsiteX0" fmla="*/ 0 w 1060704"/>
                <a:gd name="connsiteY0" fmla="*/ 914400 h 914400"/>
                <a:gd name="connsiteX1" fmla="*/ 530352 w 1060704"/>
                <a:gd name="connsiteY1" fmla="*/ 0 h 914400"/>
                <a:gd name="connsiteX2" fmla="*/ 1060704 w 1060704"/>
                <a:gd name="connsiteY2" fmla="*/ 914400 h 914400"/>
                <a:gd name="connsiteX3" fmla="*/ 0 w 1060704"/>
                <a:gd name="connsiteY3" fmla="*/ 914400 h 914400"/>
                <a:gd name="connsiteX0" fmla="*/ 0 w 1815574"/>
                <a:gd name="connsiteY0" fmla="*/ 1306931 h 1306931"/>
                <a:gd name="connsiteX1" fmla="*/ 1285222 w 1815574"/>
                <a:gd name="connsiteY1" fmla="*/ 0 h 1306931"/>
                <a:gd name="connsiteX2" fmla="*/ 1815574 w 1815574"/>
                <a:gd name="connsiteY2" fmla="*/ 914400 h 1306931"/>
                <a:gd name="connsiteX3" fmla="*/ 0 w 1815574"/>
                <a:gd name="connsiteY3" fmla="*/ 1306931 h 1306931"/>
                <a:gd name="connsiteX0" fmla="*/ 0 w 1298137"/>
                <a:gd name="connsiteY0" fmla="*/ 1306931 h 1597018"/>
                <a:gd name="connsiteX1" fmla="*/ 1285222 w 1298137"/>
                <a:gd name="connsiteY1" fmla="*/ 0 h 1597018"/>
                <a:gd name="connsiteX2" fmla="*/ 1298137 w 1298137"/>
                <a:gd name="connsiteY2" fmla="*/ 1597018 h 1597018"/>
                <a:gd name="connsiteX3" fmla="*/ 0 w 1298137"/>
                <a:gd name="connsiteY3" fmla="*/ 1306931 h 1597018"/>
                <a:gd name="connsiteX0" fmla="*/ 1258 w 1299395"/>
                <a:gd name="connsiteY0" fmla="*/ 1306931 h 1597018"/>
                <a:gd name="connsiteX1" fmla="*/ 1286480 w 1299395"/>
                <a:gd name="connsiteY1" fmla="*/ 0 h 1597018"/>
                <a:gd name="connsiteX2" fmla="*/ 1299395 w 1299395"/>
                <a:gd name="connsiteY2" fmla="*/ 1597018 h 1597018"/>
                <a:gd name="connsiteX3" fmla="*/ 1258 w 1299395"/>
                <a:gd name="connsiteY3" fmla="*/ 1306931 h 1597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99395" h="1597018">
                  <a:moveTo>
                    <a:pt x="1258" y="1306931"/>
                  </a:moveTo>
                  <a:cubicBezTo>
                    <a:pt x="-38160" y="1116585"/>
                    <a:pt x="858073" y="435644"/>
                    <a:pt x="1286480" y="0"/>
                  </a:cubicBezTo>
                  <a:lnTo>
                    <a:pt x="1299395" y="1597018"/>
                  </a:lnTo>
                  <a:lnTo>
                    <a:pt x="1258" y="1306931"/>
                  </a:lnTo>
                  <a:close/>
                </a:path>
              </a:pathLst>
            </a:custGeom>
            <a:solidFill>
              <a:schemeClr val="tx1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4435"/>
            <a:stretch/>
          </p:blipFill>
          <p:spPr>
            <a:xfrm>
              <a:off x="500179" y="1724778"/>
              <a:ext cx="1331848" cy="1331848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</p:pic>
      </p:grpSp>
      <p:pic>
        <p:nvPicPr>
          <p:cNvPr id="1026" name="Picture 2" descr="C:\Users\ADMIN\Desktop\Smiley\image6.jpe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659" y="727710"/>
            <a:ext cx="5222189" cy="2332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ound Same Side Corner Rectangle 12"/>
          <p:cNvSpPr/>
          <p:nvPr/>
        </p:nvSpPr>
        <p:spPr>
          <a:xfrm rot="5400000">
            <a:off x="2168292" y="-1360888"/>
            <a:ext cx="385387" cy="3655170"/>
          </a:xfrm>
          <a:prstGeom prst="round2SameRect">
            <a:avLst>
              <a:gd name="adj1" fmla="val 30417"/>
              <a:gd name="adj2" fmla="val 0"/>
            </a:avLst>
          </a:prstGeom>
          <a:gradFill>
            <a:gsLst>
              <a:gs pos="16000">
                <a:schemeClr val="bg1"/>
              </a:gs>
              <a:gs pos="100000">
                <a:srgbClr val="FFCCFF"/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09600" y="266640"/>
            <a:ext cx="34355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b="1" dirty="0">
                <a:latin typeface="Bookman Old Style" panose="02050604050505020204" pitchFamily="18" charset="0"/>
              </a:rPr>
              <a:t>Biological magnification</a:t>
            </a:r>
          </a:p>
        </p:txBody>
      </p:sp>
    </p:spTree>
    <p:extLst>
      <p:ext uri="{BB962C8B-B14F-4D97-AF65-F5344CB8AC3E}">
        <p14:creationId xmlns:p14="http://schemas.microsoft.com/office/powerpoint/2010/main" val="1253237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3856" y="401419"/>
            <a:ext cx="7028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 smtClean="0">
                <a:latin typeface="Bookman Old Style" panose="02050604050505020204" pitchFamily="18" charset="0"/>
              </a:rPr>
              <a:t>These chemicals are washed down into the </a:t>
            </a:r>
            <a:r>
              <a:rPr lang="en-US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soil or into the water bodies.</a:t>
            </a:r>
          </a:p>
        </p:txBody>
      </p:sp>
      <p:pic>
        <p:nvPicPr>
          <p:cNvPr id="2050" name="Picture 2" descr="C:\Users\ADMIN\Desktop\Smiley\img5605p149.jp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5000" contrast="2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175" y="1047750"/>
            <a:ext cx="4346625" cy="32901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34"/>
          <a:stretch/>
        </p:blipFill>
        <p:spPr>
          <a:xfrm>
            <a:off x="743857" y="1038752"/>
            <a:ext cx="2608943" cy="389519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286000" y="678418"/>
            <a:ext cx="63246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latin typeface="Bookman Old Style" panose="02050604050505020204" pitchFamily="18" charset="0"/>
              </a:rPr>
              <a:t>From there they are absorbed by </a:t>
            </a:r>
            <a:r>
              <a:rPr lang="en-US" dirty="0">
                <a:solidFill>
                  <a:srgbClr val="0000FF"/>
                </a:solidFill>
                <a:latin typeface="Bookman Old Style" panose="02050604050505020204" pitchFamily="18" charset="0"/>
              </a:rPr>
              <a:t>plants</a:t>
            </a:r>
            <a:r>
              <a:rPr lang="en-US" dirty="0">
                <a:latin typeface="Bookman Old Style" panose="02050604050505020204" pitchFamily="18" charset="0"/>
              </a:rPr>
              <a:t> and </a:t>
            </a:r>
            <a:r>
              <a:rPr lang="en-US" dirty="0">
                <a:solidFill>
                  <a:srgbClr val="0000FF"/>
                </a:solidFill>
                <a:latin typeface="Bookman Old Style" panose="02050604050505020204" pitchFamily="18" charset="0"/>
              </a:rPr>
              <a:t>animals</a:t>
            </a:r>
            <a:r>
              <a:rPr lang="en-US" dirty="0" smtClean="0">
                <a:latin typeface="Bookman Old Style" panose="02050604050505020204" pitchFamily="18" charset="0"/>
              </a:rPr>
              <a:t>.</a:t>
            </a:r>
            <a:endParaRPr lang="en-US" dirty="0">
              <a:latin typeface="Bookman Old Style" panose="020506040505050202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352800" y="1108537"/>
            <a:ext cx="5181600" cy="15542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i="1" dirty="0">
                <a:solidFill>
                  <a:srgbClr val="0000FF"/>
                </a:solidFill>
                <a:latin typeface="Bookman Old Style" panose="02050604050505020204" pitchFamily="18" charset="0"/>
              </a:rPr>
              <a:t>As these chemicals are not degradable, they accumulated progressively at each trophic level .</a:t>
            </a:r>
          </a:p>
          <a:p>
            <a:pPr>
              <a:spcAft>
                <a:spcPts val="600"/>
              </a:spcAft>
            </a:pPr>
            <a:r>
              <a:rPr lang="en-US" dirty="0">
                <a:latin typeface="Bookman Old Style" panose="02050604050505020204" pitchFamily="18" charset="0"/>
              </a:rPr>
              <a:t>This phenomena is known </a:t>
            </a:r>
            <a:r>
              <a:rPr lang="en-US" dirty="0" smtClean="0">
                <a:latin typeface="Bookman Old Style" panose="02050604050505020204" pitchFamily="18" charset="0"/>
              </a:rPr>
              <a:t>as </a:t>
            </a:r>
            <a:r>
              <a:rPr lang="en-US" b="1" dirty="0" smtClean="0">
                <a:solidFill>
                  <a:srgbClr val="FF3300"/>
                </a:solidFill>
                <a:latin typeface="Bookman Old Style" panose="02050604050505020204" pitchFamily="18" charset="0"/>
              </a:rPr>
              <a:t>‘Biological magnification’</a:t>
            </a:r>
            <a:endParaRPr lang="en-IN" b="1" dirty="0">
              <a:solidFill>
                <a:srgbClr val="FF3300"/>
              </a:solidFill>
              <a:latin typeface="Bookman Old Style" panose="020506040505050202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"/>
          <p:cNvSpPr txBox="1"/>
          <p:nvPr/>
        </p:nvSpPr>
        <p:spPr>
          <a:xfrm>
            <a:off x="2324100" y="2187029"/>
            <a:ext cx="449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="1" dirty="0" smtClean="0"/>
              <a:t>Thank You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609394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3182</TotalTime>
  <Words>197</Words>
  <Application>Microsoft Office PowerPoint</Application>
  <PresentationFormat>On-screen Show (16:9)</PresentationFormat>
  <Paragraphs>19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Bookman Old Style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T.S BORA</cp:lastModifiedBy>
  <cp:revision>243</cp:revision>
  <dcterms:created xsi:type="dcterms:W3CDTF">2013-07-31T12:47:49Z</dcterms:created>
  <dcterms:modified xsi:type="dcterms:W3CDTF">2022-04-25T02:27:05Z</dcterms:modified>
</cp:coreProperties>
</file>