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28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27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0000FF"/>
    <a:srgbClr val="006600"/>
    <a:srgbClr val="CC00CC"/>
    <a:srgbClr val="FF3300"/>
    <a:srgbClr val="9933FF"/>
    <a:srgbClr val="6600CC"/>
    <a:srgbClr val="FFFF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72" autoAdjust="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15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017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532447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OUR ENVIRONMENT</a:t>
            </a:r>
          </a:p>
        </p:txBody>
      </p:sp>
      <p:sp>
        <p:nvSpPr>
          <p:cNvPr id="5" name="Title 7"/>
          <p:cNvSpPr txBox="1">
            <a:spLocks/>
          </p:cNvSpPr>
          <p:nvPr/>
        </p:nvSpPr>
        <p:spPr bwMode="auto">
          <a:xfrm>
            <a:off x="685800" y="30892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Formation of Ozone, Ozone Layer,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Waste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Material Management</a:t>
            </a:r>
          </a:p>
        </p:txBody>
      </p:sp>
    </p:spTree>
    <p:extLst>
      <p:ext uri="{BB962C8B-B14F-4D97-AF65-F5344CB8AC3E}">
        <p14:creationId xmlns:p14="http://schemas.microsoft.com/office/powerpoint/2010/main" val="250362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093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0123" y="742950"/>
            <a:ext cx="8120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Ozone </a:t>
            </a:r>
            <a:r>
              <a:rPr lang="en-US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O</a:t>
            </a:r>
            <a:r>
              <a:rPr lang="en-US" b="1" baseline="-250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3</a:t>
            </a:r>
            <a:r>
              <a:rPr lang="en-US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) </a:t>
            </a:r>
            <a:r>
              <a:rPr lang="en-US" dirty="0">
                <a:latin typeface="Bookman Old Style" panose="02050604050505020204" pitchFamily="18" charset="0"/>
              </a:rPr>
              <a:t>is a molecule formed by </a:t>
            </a:r>
            <a:r>
              <a:rPr lang="en-US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three atoms of oxygen</a:t>
            </a:r>
            <a:r>
              <a:rPr lang="en-US" b="1" dirty="0">
                <a:latin typeface="Bookman Old Style" panose="02050604050505020204" pitchFamily="18" charset="0"/>
              </a:rPr>
              <a:t>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998" y="1378328"/>
            <a:ext cx="639294" cy="639294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 rot="5223340">
            <a:off x="5229362" y="1199478"/>
            <a:ext cx="716260" cy="953494"/>
            <a:chOff x="2857189" y="1114550"/>
            <a:chExt cx="716260" cy="95349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22671">
              <a:off x="2857189" y="1428750"/>
              <a:ext cx="639294" cy="63929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28593">
              <a:off x="2934155" y="1114550"/>
              <a:ext cx="639294" cy="639294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922" y="1399159"/>
            <a:ext cx="479557" cy="479557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6224594" y="1519125"/>
            <a:ext cx="717804" cy="286510"/>
          </a:xfrm>
          <a:prstGeom prst="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89000">
                <a:srgbClr val="F3AC72"/>
              </a:gs>
              <a:gs pos="34000">
                <a:srgbClr val="F3AF77"/>
              </a:gs>
              <a:gs pos="62000">
                <a:srgbClr val="E6751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8727284">
            <a:off x="7312508" y="1275769"/>
            <a:ext cx="934111" cy="953494"/>
            <a:chOff x="2639338" y="1114550"/>
            <a:chExt cx="934111" cy="95349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22671">
              <a:off x="2857189" y="1428750"/>
              <a:ext cx="639294" cy="639294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28593">
              <a:off x="2934155" y="1114550"/>
              <a:ext cx="639294" cy="639294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28593">
              <a:off x="2639338" y="1158071"/>
              <a:ext cx="639294" cy="639294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3878040" y="2071824"/>
            <a:ext cx="389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Bookman Old Style" panose="02050604050505020204" pitchFamily="18" charset="0"/>
              </a:rPr>
              <a:t>O</a:t>
            </a:r>
            <a:endParaRPr lang="en-US" sz="2000" b="1" dirty="0"/>
          </a:p>
        </p:txBody>
      </p:sp>
      <p:sp>
        <p:nvSpPr>
          <p:cNvPr id="27" name="Rectangle 26"/>
          <p:cNvSpPr/>
          <p:nvPr/>
        </p:nvSpPr>
        <p:spPr>
          <a:xfrm>
            <a:off x="5364503" y="2083564"/>
            <a:ext cx="502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Bookman Old Style" panose="02050604050505020204" pitchFamily="18" charset="0"/>
              </a:rPr>
              <a:t>O</a:t>
            </a:r>
            <a:r>
              <a:rPr lang="en-US" sz="2000" b="1" baseline="-25000" dirty="0" smtClean="0">
                <a:latin typeface="Bookman Old Style" panose="02050604050505020204" pitchFamily="18" charset="0"/>
              </a:rPr>
              <a:t>2</a:t>
            </a:r>
            <a:endParaRPr lang="en-US" sz="2000" b="1" baseline="-25000" dirty="0"/>
          </a:p>
        </p:txBody>
      </p:sp>
      <p:sp>
        <p:nvSpPr>
          <p:cNvPr id="28" name="Rectangle 27"/>
          <p:cNvSpPr/>
          <p:nvPr/>
        </p:nvSpPr>
        <p:spPr>
          <a:xfrm>
            <a:off x="7507137" y="2151648"/>
            <a:ext cx="502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Bookman Old Style" panose="02050604050505020204" pitchFamily="18" charset="0"/>
              </a:rPr>
              <a:t>O</a:t>
            </a:r>
            <a:r>
              <a:rPr lang="en-US" sz="2000" b="1" baseline="-25000" dirty="0" smtClean="0">
                <a:latin typeface="Bookman Old Style" panose="02050604050505020204" pitchFamily="18" charset="0"/>
              </a:rPr>
              <a:t>3</a:t>
            </a:r>
            <a:endParaRPr lang="en-US" sz="2000" b="1" baseline="-25000" dirty="0"/>
          </a:p>
        </p:txBody>
      </p:sp>
      <p:sp>
        <p:nvSpPr>
          <p:cNvPr id="29" name="Round Same Side Corner Rectangle 28"/>
          <p:cNvSpPr/>
          <p:nvPr/>
        </p:nvSpPr>
        <p:spPr>
          <a:xfrm rot="5400000">
            <a:off x="2986211" y="-2214233"/>
            <a:ext cx="423926" cy="5358576"/>
          </a:xfrm>
          <a:prstGeom prst="round2SameRect">
            <a:avLst>
              <a:gd name="adj1" fmla="val 30417"/>
              <a:gd name="adj2" fmla="val 0"/>
            </a:avLst>
          </a:prstGeom>
          <a:gradFill>
            <a:gsLst>
              <a:gs pos="16000">
                <a:schemeClr val="bg1"/>
              </a:gs>
              <a:gs pos="100000">
                <a:srgbClr val="FFCCFF"/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03580" y="265000"/>
            <a:ext cx="5067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Formation Of Ozone In Stratosphere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pic>
        <p:nvPicPr>
          <p:cNvPr id="3074" name="Picture 2" descr="C:\Users\ADMIN\Desktop\Smiley\form_ozone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31" y="112799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06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 animBg="1"/>
      <p:bldP spid="2" grpId="0"/>
      <p:bldP spid="27" grpId="0"/>
      <p:bldP spid="28" grpId="0"/>
      <p:bldP spid="29" grpId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90123" y="251420"/>
            <a:ext cx="70536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Bookman Old Style" panose="02050604050505020204" pitchFamily="18" charset="0"/>
              </a:rPr>
              <a:t>While </a:t>
            </a:r>
            <a:r>
              <a:rPr lang="en-US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O</a:t>
            </a:r>
            <a:r>
              <a:rPr lang="en-US" baseline="-250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2</a:t>
            </a:r>
            <a:r>
              <a:rPr lang="en-US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, which </a:t>
            </a:r>
            <a:r>
              <a:rPr lang="en-US" dirty="0">
                <a:solidFill>
                  <a:srgbClr val="0000FF"/>
                </a:solidFill>
                <a:latin typeface="Bookman Old Style" panose="02050604050505020204" pitchFamily="18" charset="0"/>
              </a:rPr>
              <a:t>we normally refer to as oxygen, is essential for all aerobic forms </a:t>
            </a:r>
            <a:r>
              <a:rPr lang="en-US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of life</a:t>
            </a:r>
            <a:r>
              <a:rPr lang="en-US" dirty="0">
                <a:solidFill>
                  <a:srgbClr val="0000FF"/>
                </a:solidFill>
                <a:latin typeface="Bookman Old Style" panose="02050604050505020204" pitchFamily="18" charset="0"/>
              </a:rPr>
              <a:t>.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0123" y="884019"/>
            <a:ext cx="3526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3300"/>
                </a:solidFill>
                <a:latin typeface="Bookman Old Style" panose="02050604050505020204" pitchFamily="18" charset="0"/>
              </a:rPr>
              <a:t>Ozone, is a </a:t>
            </a:r>
            <a:r>
              <a:rPr lang="en-US" b="1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deadly</a:t>
            </a: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solidFill>
                  <a:srgbClr val="FF3300"/>
                </a:solidFill>
                <a:latin typeface="Bookman Old Style" panose="02050604050505020204" pitchFamily="18" charset="0"/>
              </a:rPr>
              <a:t>poison. </a:t>
            </a:r>
            <a:endParaRPr lang="en-US" dirty="0">
              <a:solidFill>
                <a:srgbClr val="FF33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3" y="1657350"/>
            <a:ext cx="4024519" cy="308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61" y="708004"/>
            <a:ext cx="3352652" cy="239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7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Callout 1"/>
          <p:cNvSpPr/>
          <p:nvPr/>
        </p:nvSpPr>
        <p:spPr>
          <a:xfrm>
            <a:off x="2209800" y="229731"/>
            <a:ext cx="5334000" cy="2951619"/>
          </a:xfrm>
          <a:prstGeom prst="cloudCallout">
            <a:avLst>
              <a:gd name="adj1" fmla="val -63173"/>
              <a:gd name="adj2" fmla="val 46180"/>
            </a:avLst>
          </a:prstGeom>
          <a:gradFill flip="none" rotWithShape="1">
            <a:gsLst>
              <a:gs pos="0">
                <a:srgbClr val="9933FF">
                  <a:tint val="66000"/>
                  <a:satMod val="160000"/>
                </a:srgbClr>
              </a:gs>
              <a:gs pos="50000">
                <a:srgbClr val="9933FF">
                  <a:tint val="44500"/>
                  <a:satMod val="160000"/>
                </a:srgbClr>
              </a:gs>
              <a:gs pos="100000">
                <a:srgbClr val="9933FF">
                  <a:tint val="23500"/>
                  <a:satMod val="160000"/>
                </a:srgbClr>
              </a:gs>
            </a:gsLst>
            <a:lin ang="8100000" scaled="1"/>
            <a:tileRect/>
          </a:gradFill>
          <a:ln w="28575">
            <a:solidFill>
              <a:srgbClr val="9933FF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Bookman Old Style" panose="02050604050505020204" pitchFamily="18" charset="0"/>
              </a:rPr>
              <a:t>However, at the higher levels of </a:t>
            </a:r>
            <a:r>
              <a:rPr lang="en-US" sz="2400" dirty="0" smtClean="0">
                <a:latin typeface="Bookman Old Style" panose="02050604050505020204" pitchFamily="18" charset="0"/>
              </a:rPr>
              <a:t>the atmosphere</a:t>
            </a:r>
            <a:r>
              <a:rPr lang="en-US" sz="2400" dirty="0">
                <a:latin typeface="Bookman Old Style" panose="02050604050505020204" pitchFamily="18" charset="0"/>
              </a:rPr>
              <a:t>, ozone performs an essential function.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56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60" y="3056671"/>
            <a:ext cx="1068448" cy="106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rc 5"/>
          <p:cNvSpPr/>
          <p:nvPr/>
        </p:nvSpPr>
        <p:spPr>
          <a:xfrm>
            <a:off x="685800" y="2506411"/>
            <a:ext cx="2168968" cy="2168968"/>
          </a:xfrm>
          <a:prstGeom prst="arc">
            <a:avLst>
              <a:gd name="adj1" fmla="val 1782"/>
              <a:gd name="adj2" fmla="val 21593180"/>
            </a:avLst>
          </a:prstGeom>
          <a:ln w="0">
            <a:solidFill>
              <a:schemeClr val="accent1">
                <a:lumMod val="60000"/>
                <a:lumOff val="40000"/>
              </a:schemeClr>
            </a:solidFill>
          </a:ln>
          <a:effectLst>
            <a:glow rad="508000">
              <a:srgbClr val="FFC000">
                <a:alpha val="5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>
            <a:spLocks noChangeAspect="1"/>
          </p:cNvSpPr>
          <p:nvPr/>
        </p:nvSpPr>
        <p:spPr>
          <a:xfrm>
            <a:off x="1024096" y="2844707"/>
            <a:ext cx="1492376" cy="1492376"/>
          </a:xfrm>
          <a:prstGeom prst="arc">
            <a:avLst>
              <a:gd name="adj1" fmla="val 1782"/>
              <a:gd name="adj2" fmla="val 21593180"/>
            </a:avLst>
          </a:prstGeom>
          <a:ln w="0">
            <a:solidFill>
              <a:schemeClr val="accent1">
                <a:lumMod val="60000"/>
                <a:lumOff val="40000"/>
              </a:schemeClr>
            </a:solidFill>
          </a:ln>
          <a:effectLst>
            <a:glow rad="508000">
              <a:srgbClr val="92D050">
                <a:alpha val="5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309041" y="2978984"/>
            <a:ext cx="1654469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700" b="1" dirty="0" smtClean="0">
                <a:solidFill>
                  <a:srgbClr val="FF3300"/>
                </a:solidFill>
                <a:latin typeface="Calibri" panose="020F0502020204030204" pitchFamily="34" charset="0"/>
              </a:rPr>
              <a:t>STRATOSPHERE</a:t>
            </a:r>
            <a:endParaRPr lang="en-US" sz="1700" b="1" dirty="0">
              <a:solidFill>
                <a:srgbClr val="FF33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2854768" y="3003555"/>
            <a:ext cx="441991" cy="304800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693246" y="3943323"/>
            <a:ext cx="142444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700" b="1" dirty="0" smtClean="0">
                <a:solidFill>
                  <a:srgbClr val="FF3300"/>
                </a:solidFill>
                <a:latin typeface="Calibri" panose="020F0502020204030204" pitchFamily="34" charset="0"/>
              </a:rPr>
              <a:t>ATMOSPHERE</a:t>
            </a:r>
            <a:endParaRPr lang="en-US" sz="1700" b="1" dirty="0">
              <a:solidFill>
                <a:srgbClr val="FF3300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2251255" y="3967894"/>
            <a:ext cx="441991" cy="304800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276613" y="3390840"/>
            <a:ext cx="9873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EARTH</a:t>
            </a: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60769" y="1123949"/>
            <a:ext cx="1419030" cy="1932721"/>
            <a:chOff x="1542426" y="1123949"/>
            <a:chExt cx="1419030" cy="1932721"/>
          </a:xfrm>
        </p:grpSpPr>
        <p:sp>
          <p:nvSpPr>
            <p:cNvPr id="20" name="Freeform 19"/>
            <p:cNvSpPr>
              <a:spLocks noChangeAspect="1"/>
            </p:cNvSpPr>
            <p:nvPr/>
          </p:nvSpPr>
          <p:spPr>
            <a:xfrm flipV="1">
              <a:off x="1840120" y="1123949"/>
              <a:ext cx="79404" cy="1932721"/>
            </a:xfrm>
            <a:custGeom>
              <a:avLst/>
              <a:gdLst>
                <a:gd name="connsiteX0" fmla="*/ 76200 w 158807"/>
                <a:gd name="connsiteY0" fmla="*/ 0 h 2590800"/>
                <a:gd name="connsiteX1" fmla="*/ 19050 w 158807"/>
                <a:gd name="connsiteY1" fmla="*/ 692150 h 2590800"/>
                <a:gd name="connsiteX2" fmla="*/ 158750 w 158807"/>
                <a:gd name="connsiteY2" fmla="*/ 1905000 h 2590800"/>
                <a:gd name="connsiteX3" fmla="*/ 0 w 158807"/>
                <a:gd name="connsiteY3" fmla="*/ 2590800 h 25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807" h="2590800">
                  <a:moveTo>
                    <a:pt x="76200" y="0"/>
                  </a:moveTo>
                  <a:cubicBezTo>
                    <a:pt x="40746" y="187325"/>
                    <a:pt x="5292" y="374650"/>
                    <a:pt x="19050" y="692150"/>
                  </a:cubicBezTo>
                  <a:cubicBezTo>
                    <a:pt x="32808" y="1009650"/>
                    <a:pt x="161925" y="1588558"/>
                    <a:pt x="158750" y="1905000"/>
                  </a:cubicBezTo>
                  <a:cubicBezTo>
                    <a:pt x="155575" y="2221442"/>
                    <a:pt x="31750" y="2430992"/>
                    <a:pt x="0" y="259080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>
              <a:spLocks noChangeAspect="1"/>
            </p:cNvSpPr>
            <p:nvPr/>
          </p:nvSpPr>
          <p:spPr>
            <a:xfrm flipV="1">
              <a:off x="1691273" y="1123950"/>
              <a:ext cx="79404" cy="1932720"/>
            </a:xfrm>
            <a:custGeom>
              <a:avLst/>
              <a:gdLst>
                <a:gd name="connsiteX0" fmla="*/ 76200 w 158807"/>
                <a:gd name="connsiteY0" fmla="*/ 0 h 2590800"/>
                <a:gd name="connsiteX1" fmla="*/ 19050 w 158807"/>
                <a:gd name="connsiteY1" fmla="*/ 692150 h 2590800"/>
                <a:gd name="connsiteX2" fmla="*/ 158750 w 158807"/>
                <a:gd name="connsiteY2" fmla="*/ 1905000 h 2590800"/>
                <a:gd name="connsiteX3" fmla="*/ 0 w 158807"/>
                <a:gd name="connsiteY3" fmla="*/ 2590800 h 25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807" h="2590800">
                  <a:moveTo>
                    <a:pt x="76200" y="0"/>
                  </a:moveTo>
                  <a:cubicBezTo>
                    <a:pt x="40746" y="187325"/>
                    <a:pt x="5292" y="374650"/>
                    <a:pt x="19050" y="692150"/>
                  </a:cubicBezTo>
                  <a:cubicBezTo>
                    <a:pt x="32808" y="1009650"/>
                    <a:pt x="161925" y="1588558"/>
                    <a:pt x="158750" y="1905000"/>
                  </a:cubicBezTo>
                  <a:cubicBezTo>
                    <a:pt x="155575" y="2221442"/>
                    <a:pt x="31750" y="2430992"/>
                    <a:pt x="0" y="259080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>
              <a:spLocks noChangeAspect="1"/>
            </p:cNvSpPr>
            <p:nvPr/>
          </p:nvSpPr>
          <p:spPr>
            <a:xfrm flipV="1">
              <a:off x="1988967" y="1123950"/>
              <a:ext cx="79404" cy="1932720"/>
            </a:xfrm>
            <a:custGeom>
              <a:avLst/>
              <a:gdLst>
                <a:gd name="connsiteX0" fmla="*/ 76200 w 158807"/>
                <a:gd name="connsiteY0" fmla="*/ 0 h 2590800"/>
                <a:gd name="connsiteX1" fmla="*/ 19050 w 158807"/>
                <a:gd name="connsiteY1" fmla="*/ 692150 h 2590800"/>
                <a:gd name="connsiteX2" fmla="*/ 158750 w 158807"/>
                <a:gd name="connsiteY2" fmla="*/ 1905000 h 2590800"/>
                <a:gd name="connsiteX3" fmla="*/ 0 w 158807"/>
                <a:gd name="connsiteY3" fmla="*/ 2590800 h 25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807" h="2590800">
                  <a:moveTo>
                    <a:pt x="76200" y="0"/>
                  </a:moveTo>
                  <a:cubicBezTo>
                    <a:pt x="40746" y="187325"/>
                    <a:pt x="5292" y="374650"/>
                    <a:pt x="19050" y="692150"/>
                  </a:cubicBezTo>
                  <a:cubicBezTo>
                    <a:pt x="32808" y="1009650"/>
                    <a:pt x="161925" y="1588558"/>
                    <a:pt x="158750" y="1905000"/>
                  </a:cubicBezTo>
                  <a:cubicBezTo>
                    <a:pt x="155575" y="2221442"/>
                    <a:pt x="31750" y="2430992"/>
                    <a:pt x="0" y="259080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>
              <a:spLocks noChangeAspect="1"/>
            </p:cNvSpPr>
            <p:nvPr/>
          </p:nvSpPr>
          <p:spPr>
            <a:xfrm flipV="1">
              <a:off x="2137814" y="1123950"/>
              <a:ext cx="79404" cy="1932720"/>
            </a:xfrm>
            <a:custGeom>
              <a:avLst/>
              <a:gdLst>
                <a:gd name="connsiteX0" fmla="*/ 76200 w 158807"/>
                <a:gd name="connsiteY0" fmla="*/ 0 h 2590800"/>
                <a:gd name="connsiteX1" fmla="*/ 19050 w 158807"/>
                <a:gd name="connsiteY1" fmla="*/ 692150 h 2590800"/>
                <a:gd name="connsiteX2" fmla="*/ 158750 w 158807"/>
                <a:gd name="connsiteY2" fmla="*/ 1905000 h 2590800"/>
                <a:gd name="connsiteX3" fmla="*/ 0 w 158807"/>
                <a:gd name="connsiteY3" fmla="*/ 2590800 h 25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807" h="2590800">
                  <a:moveTo>
                    <a:pt x="76200" y="0"/>
                  </a:moveTo>
                  <a:cubicBezTo>
                    <a:pt x="40746" y="187325"/>
                    <a:pt x="5292" y="374650"/>
                    <a:pt x="19050" y="692150"/>
                  </a:cubicBezTo>
                  <a:cubicBezTo>
                    <a:pt x="32808" y="1009650"/>
                    <a:pt x="161925" y="1588558"/>
                    <a:pt x="158750" y="1905000"/>
                  </a:cubicBezTo>
                  <a:cubicBezTo>
                    <a:pt x="155575" y="2221442"/>
                    <a:pt x="31750" y="2430992"/>
                    <a:pt x="0" y="259080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>
              <a:spLocks noChangeAspect="1"/>
            </p:cNvSpPr>
            <p:nvPr/>
          </p:nvSpPr>
          <p:spPr>
            <a:xfrm flipV="1">
              <a:off x="1542426" y="1123949"/>
              <a:ext cx="79404" cy="1932721"/>
            </a:xfrm>
            <a:custGeom>
              <a:avLst/>
              <a:gdLst>
                <a:gd name="connsiteX0" fmla="*/ 76200 w 158807"/>
                <a:gd name="connsiteY0" fmla="*/ 0 h 2590800"/>
                <a:gd name="connsiteX1" fmla="*/ 19050 w 158807"/>
                <a:gd name="connsiteY1" fmla="*/ 692150 h 2590800"/>
                <a:gd name="connsiteX2" fmla="*/ 158750 w 158807"/>
                <a:gd name="connsiteY2" fmla="*/ 1905000 h 2590800"/>
                <a:gd name="connsiteX3" fmla="*/ 0 w 158807"/>
                <a:gd name="connsiteY3" fmla="*/ 2590800 h 25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807" h="2590800">
                  <a:moveTo>
                    <a:pt x="76200" y="0"/>
                  </a:moveTo>
                  <a:cubicBezTo>
                    <a:pt x="40746" y="187325"/>
                    <a:pt x="5292" y="374650"/>
                    <a:pt x="19050" y="692150"/>
                  </a:cubicBezTo>
                  <a:cubicBezTo>
                    <a:pt x="32808" y="1009650"/>
                    <a:pt x="161925" y="1588558"/>
                    <a:pt x="158750" y="1905000"/>
                  </a:cubicBezTo>
                  <a:cubicBezTo>
                    <a:pt x="155575" y="2221442"/>
                    <a:pt x="31750" y="2430992"/>
                    <a:pt x="0" y="259080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>
              <a:spLocks noChangeAspect="1"/>
            </p:cNvSpPr>
            <p:nvPr/>
          </p:nvSpPr>
          <p:spPr>
            <a:xfrm flipV="1">
              <a:off x="2584355" y="1123950"/>
              <a:ext cx="79404" cy="1932720"/>
            </a:xfrm>
            <a:custGeom>
              <a:avLst/>
              <a:gdLst>
                <a:gd name="connsiteX0" fmla="*/ 76200 w 158807"/>
                <a:gd name="connsiteY0" fmla="*/ 0 h 2590800"/>
                <a:gd name="connsiteX1" fmla="*/ 19050 w 158807"/>
                <a:gd name="connsiteY1" fmla="*/ 692150 h 2590800"/>
                <a:gd name="connsiteX2" fmla="*/ 158750 w 158807"/>
                <a:gd name="connsiteY2" fmla="*/ 1905000 h 2590800"/>
                <a:gd name="connsiteX3" fmla="*/ 0 w 158807"/>
                <a:gd name="connsiteY3" fmla="*/ 2590800 h 25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807" h="2590800">
                  <a:moveTo>
                    <a:pt x="76200" y="0"/>
                  </a:moveTo>
                  <a:cubicBezTo>
                    <a:pt x="40746" y="187325"/>
                    <a:pt x="5292" y="374650"/>
                    <a:pt x="19050" y="692150"/>
                  </a:cubicBezTo>
                  <a:cubicBezTo>
                    <a:pt x="32808" y="1009650"/>
                    <a:pt x="161925" y="1588558"/>
                    <a:pt x="158750" y="1905000"/>
                  </a:cubicBezTo>
                  <a:cubicBezTo>
                    <a:pt x="155575" y="2221442"/>
                    <a:pt x="31750" y="2430992"/>
                    <a:pt x="0" y="259080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>
              <a:spLocks noChangeAspect="1"/>
            </p:cNvSpPr>
            <p:nvPr/>
          </p:nvSpPr>
          <p:spPr>
            <a:xfrm flipV="1">
              <a:off x="2435508" y="1123949"/>
              <a:ext cx="79404" cy="1932721"/>
            </a:xfrm>
            <a:custGeom>
              <a:avLst/>
              <a:gdLst>
                <a:gd name="connsiteX0" fmla="*/ 76200 w 158807"/>
                <a:gd name="connsiteY0" fmla="*/ 0 h 2590800"/>
                <a:gd name="connsiteX1" fmla="*/ 19050 w 158807"/>
                <a:gd name="connsiteY1" fmla="*/ 692150 h 2590800"/>
                <a:gd name="connsiteX2" fmla="*/ 158750 w 158807"/>
                <a:gd name="connsiteY2" fmla="*/ 1905000 h 2590800"/>
                <a:gd name="connsiteX3" fmla="*/ 0 w 158807"/>
                <a:gd name="connsiteY3" fmla="*/ 2590800 h 25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807" h="2590800">
                  <a:moveTo>
                    <a:pt x="76200" y="0"/>
                  </a:moveTo>
                  <a:cubicBezTo>
                    <a:pt x="40746" y="187325"/>
                    <a:pt x="5292" y="374650"/>
                    <a:pt x="19050" y="692150"/>
                  </a:cubicBezTo>
                  <a:cubicBezTo>
                    <a:pt x="32808" y="1009650"/>
                    <a:pt x="161925" y="1588558"/>
                    <a:pt x="158750" y="1905000"/>
                  </a:cubicBezTo>
                  <a:cubicBezTo>
                    <a:pt x="155575" y="2221442"/>
                    <a:pt x="31750" y="2430992"/>
                    <a:pt x="0" y="259080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>
              <a:spLocks noChangeAspect="1"/>
            </p:cNvSpPr>
            <p:nvPr/>
          </p:nvSpPr>
          <p:spPr>
            <a:xfrm flipV="1">
              <a:off x="2733202" y="1123949"/>
              <a:ext cx="79404" cy="1932721"/>
            </a:xfrm>
            <a:custGeom>
              <a:avLst/>
              <a:gdLst>
                <a:gd name="connsiteX0" fmla="*/ 76200 w 158807"/>
                <a:gd name="connsiteY0" fmla="*/ 0 h 2590800"/>
                <a:gd name="connsiteX1" fmla="*/ 19050 w 158807"/>
                <a:gd name="connsiteY1" fmla="*/ 692150 h 2590800"/>
                <a:gd name="connsiteX2" fmla="*/ 158750 w 158807"/>
                <a:gd name="connsiteY2" fmla="*/ 1905000 h 2590800"/>
                <a:gd name="connsiteX3" fmla="*/ 0 w 158807"/>
                <a:gd name="connsiteY3" fmla="*/ 2590800 h 25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807" h="2590800">
                  <a:moveTo>
                    <a:pt x="76200" y="0"/>
                  </a:moveTo>
                  <a:cubicBezTo>
                    <a:pt x="40746" y="187325"/>
                    <a:pt x="5292" y="374650"/>
                    <a:pt x="19050" y="692150"/>
                  </a:cubicBezTo>
                  <a:cubicBezTo>
                    <a:pt x="32808" y="1009650"/>
                    <a:pt x="161925" y="1588558"/>
                    <a:pt x="158750" y="1905000"/>
                  </a:cubicBezTo>
                  <a:cubicBezTo>
                    <a:pt x="155575" y="2221442"/>
                    <a:pt x="31750" y="2430992"/>
                    <a:pt x="0" y="259080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>
              <a:spLocks noChangeAspect="1"/>
            </p:cNvSpPr>
            <p:nvPr/>
          </p:nvSpPr>
          <p:spPr>
            <a:xfrm flipV="1">
              <a:off x="2882052" y="1123949"/>
              <a:ext cx="79404" cy="1932721"/>
            </a:xfrm>
            <a:custGeom>
              <a:avLst/>
              <a:gdLst>
                <a:gd name="connsiteX0" fmla="*/ 76200 w 158807"/>
                <a:gd name="connsiteY0" fmla="*/ 0 h 2590800"/>
                <a:gd name="connsiteX1" fmla="*/ 19050 w 158807"/>
                <a:gd name="connsiteY1" fmla="*/ 692150 h 2590800"/>
                <a:gd name="connsiteX2" fmla="*/ 158750 w 158807"/>
                <a:gd name="connsiteY2" fmla="*/ 1905000 h 2590800"/>
                <a:gd name="connsiteX3" fmla="*/ 0 w 158807"/>
                <a:gd name="connsiteY3" fmla="*/ 2590800 h 25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807" h="2590800">
                  <a:moveTo>
                    <a:pt x="76200" y="0"/>
                  </a:moveTo>
                  <a:cubicBezTo>
                    <a:pt x="40746" y="187325"/>
                    <a:pt x="5292" y="374650"/>
                    <a:pt x="19050" y="692150"/>
                  </a:cubicBezTo>
                  <a:cubicBezTo>
                    <a:pt x="32808" y="1009650"/>
                    <a:pt x="161925" y="1588558"/>
                    <a:pt x="158750" y="1905000"/>
                  </a:cubicBezTo>
                  <a:cubicBezTo>
                    <a:pt x="155575" y="2221442"/>
                    <a:pt x="31750" y="2430992"/>
                    <a:pt x="0" y="259080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>
              <a:spLocks noChangeAspect="1"/>
            </p:cNvSpPr>
            <p:nvPr/>
          </p:nvSpPr>
          <p:spPr>
            <a:xfrm flipV="1">
              <a:off x="2286661" y="1123949"/>
              <a:ext cx="79404" cy="1932721"/>
            </a:xfrm>
            <a:custGeom>
              <a:avLst/>
              <a:gdLst>
                <a:gd name="connsiteX0" fmla="*/ 76200 w 158807"/>
                <a:gd name="connsiteY0" fmla="*/ 0 h 2590800"/>
                <a:gd name="connsiteX1" fmla="*/ 19050 w 158807"/>
                <a:gd name="connsiteY1" fmla="*/ 692150 h 2590800"/>
                <a:gd name="connsiteX2" fmla="*/ 158750 w 158807"/>
                <a:gd name="connsiteY2" fmla="*/ 1905000 h 2590800"/>
                <a:gd name="connsiteX3" fmla="*/ 0 w 158807"/>
                <a:gd name="connsiteY3" fmla="*/ 2590800 h 25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807" h="2590800">
                  <a:moveTo>
                    <a:pt x="76200" y="0"/>
                  </a:moveTo>
                  <a:cubicBezTo>
                    <a:pt x="40746" y="187325"/>
                    <a:pt x="5292" y="374650"/>
                    <a:pt x="19050" y="692150"/>
                  </a:cubicBezTo>
                  <a:cubicBezTo>
                    <a:pt x="32808" y="1009650"/>
                    <a:pt x="161925" y="1588558"/>
                    <a:pt x="158750" y="1905000"/>
                  </a:cubicBezTo>
                  <a:cubicBezTo>
                    <a:pt x="155575" y="2221442"/>
                    <a:pt x="31750" y="2430992"/>
                    <a:pt x="0" y="259080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263139" y="785396"/>
            <a:ext cx="1014290" cy="571566"/>
            <a:chOff x="1786029" y="785396"/>
            <a:chExt cx="1014290" cy="571566"/>
          </a:xfrm>
        </p:grpSpPr>
        <p:pic>
          <p:nvPicPr>
            <p:cNvPr id="31" name="Picture 7" descr="http://nierocks.areavoices.com/files/2011/06/sun03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1786029" y="842041"/>
              <a:ext cx="1014290" cy="514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 Box 6"/>
            <p:cNvSpPr txBox="1">
              <a:spLocks noChangeArrowheads="1"/>
            </p:cNvSpPr>
            <p:nvPr/>
          </p:nvSpPr>
          <p:spPr bwMode="auto">
            <a:xfrm>
              <a:off x="1970953" y="785396"/>
              <a:ext cx="6444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SUN</a:t>
              </a:r>
              <a:endParaRPr lang="en-US" sz="1600" b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486228" y="231088"/>
            <a:ext cx="6949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00CC"/>
                </a:solidFill>
                <a:latin typeface="Bookman Old Style" panose="02050604050505020204" pitchFamily="18" charset="0"/>
              </a:rPr>
              <a:t>It shields the surface of the earth </a:t>
            </a:r>
            <a:r>
              <a:rPr lang="en-US" dirty="0" smtClean="0">
                <a:solidFill>
                  <a:srgbClr val="CC00CC"/>
                </a:solidFill>
                <a:latin typeface="Bookman Old Style" panose="02050604050505020204" pitchFamily="18" charset="0"/>
              </a:rPr>
              <a:t>from </a:t>
            </a:r>
            <a:r>
              <a:rPr lang="en-US" b="1" i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ultraviolet</a:t>
            </a:r>
            <a:r>
              <a:rPr lang="en-US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solidFill>
                  <a:srgbClr val="CC00CC"/>
                </a:solidFill>
                <a:latin typeface="Bookman Old Style" panose="02050604050505020204" pitchFamily="18" charset="0"/>
              </a:rPr>
              <a:t>(UV) radiation from the Sun.</a:t>
            </a:r>
            <a:endParaRPr lang="en-US" dirty="0">
              <a:solidFill>
                <a:srgbClr val="CC00CC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43726" y="868098"/>
            <a:ext cx="6700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00CC"/>
                </a:solidFill>
                <a:latin typeface="Bookman Old Style" panose="02050604050505020204" pitchFamily="18" charset="0"/>
              </a:rPr>
              <a:t>Stratosphere-second layer of atmosphere </a:t>
            </a:r>
            <a:r>
              <a:rPr lang="en-US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48 </a:t>
            </a:r>
            <a:r>
              <a:rPr lang="en-US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km-ozone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769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/>
      <p:bldP spid="15" grpId="0" animBg="1"/>
      <p:bldP spid="16" grpId="0"/>
      <p:bldP spid="17" grpId="0" animBg="1"/>
      <p:bldP spid="18" grpId="0"/>
      <p:bldP spid="34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91"/>
          <a:stretch/>
        </p:blipFill>
        <p:spPr>
          <a:xfrm>
            <a:off x="533400" y="876300"/>
            <a:ext cx="4572000" cy="32775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" y="1246538"/>
            <a:ext cx="4900136" cy="2450068"/>
          </a:xfrm>
          <a:prstGeom prst="rect">
            <a:avLst/>
          </a:prstGeom>
          <a:ln w="952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Rectangle 1"/>
          <p:cNvSpPr/>
          <p:nvPr/>
        </p:nvSpPr>
        <p:spPr>
          <a:xfrm>
            <a:off x="533400" y="249019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This radiation is highly damaging to organisms, for example, it is known to cause skin cancer in human beings.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57" y="1498767"/>
            <a:ext cx="3124200" cy="2067043"/>
          </a:xfrm>
          <a:prstGeom prst="wedgeRoundRectCallout">
            <a:avLst>
              <a:gd name="adj1" fmla="val -66513"/>
              <a:gd name="adj2" fmla="val -52179"/>
              <a:gd name="adj3" fmla="val 16667"/>
            </a:avLst>
          </a:prstGeom>
        </p:spPr>
      </p:pic>
      <p:sp>
        <p:nvSpPr>
          <p:cNvPr id="5" name="Rectangle 4"/>
          <p:cNvSpPr/>
          <p:nvPr/>
        </p:nvSpPr>
        <p:spPr>
          <a:xfrm>
            <a:off x="533400" y="868918"/>
            <a:ext cx="5684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Ozone absorbs </a:t>
            </a:r>
            <a:r>
              <a:rPr lang="en-US" dirty="0">
                <a:latin typeface="Bookman Old Style" panose="02050604050505020204" pitchFamily="18" charset="0"/>
              </a:rPr>
              <a:t>harmful UV </a:t>
            </a:r>
            <a:r>
              <a:rPr lang="en-US" dirty="0" smtClean="0">
                <a:latin typeface="Bookman Old Style" panose="02050604050505020204" pitchFamily="18" charset="0"/>
              </a:rPr>
              <a:t>rays </a:t>
            </a:r>
            <a:r>
              <a:rPr lang="en-US" dirty="0">
                <a:latin typeface="Bookman Old Style" panose="02050604050505020204" pitchFamily="18" charset="0"/>
              </a:rPr>
              <a:t>from the </a:t>
            </a:r>
            <a:r>
              <a:rPr lang="en-US" dirty="0" smtClean="0">
                <a:latin typeface="Bookman Old Style" panose="02050604050505020204" pitchFamily="18" charset="0"/>
              </a:rPr>
              <a:t>sun.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1211818"/>
            <a:ext cx="335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Protects plant and animals.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81150"/>
            <a:ext cx="3671724" cy="1828800"/>
          </a:xfrm>
          <a:prstGeom prst="rect">
            <a:avLst/>
          </a:prstGeom>
          <a:ln w="952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7200" y="1581150"/>
            <a:ext cx="4333081" cy="1828800"/>
          </a:xfrm>
          <a:prstGeom prst="rect">
            <a:avLst/>
          </a:prstGeom>
          <a:ln w="952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79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06" y="932081"/>
            <a:ext cx="3814794" cy="3814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05"/>
          <a:stretch/>
        </p:blipFill>
        <p:spPr>
          <a:xfrm>
            <a:off x="717737" y="2037349"/>
            <a:ext cx="2711264" cy="2410172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978757"/>
            <a:ext cx="2878993" cy="287899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1" y="28575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The amount of ozone in the atmosphere began to drop sharply </a:t>
            </a:r>
            <a:r>
              <a:rPr lang="en-US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in the </a:t>
            </a:r>
            <a:r>
              <a:rPr lang="en-US" b="1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1980s</a:t>
            </a: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837081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00CC"/>
                </a:solidFill>
                <a:latin typeface="Bookman Old Style" panose="02050604050505020204" pitchFamily="18" charset="0"/>
              </a:rPr>
              <a:t>This decrease has been linked to synthetic chemicals </a:t>
            </a:r>
            <a:r>
              <a:rPr lang="en-US" dirty="0" smtClean="0">
                <a:solidFill>
                  <a:srgbClr val="CC00CC"/>
                </a:solidFill>
                <a:latin typeface="Bookman Old Style" panose="02050604050505020204" pitchFamily="18" charset="0"/>
              </a:rPr>
              <a:t>like </a:t>
            </a:r>
            <a:r>
              <a:rPr lang="en-US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chlorofluorocarbons </a:t>
            </a:r>
            <a:r>
              <a:rPr lang="en-US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(CFCs) </a:t>
            </a:r>
            <a:endParaRPr lang="en-US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Which </a:t>
            </a:r>
            <a:r>
              <a:rPr lang="en-US" dirty="0">
                <a:solidFill>
                  <a:srgbClr val="0000FF"/>
                </a:solidFill>
                <a:latin typeface="Bookman Old Style" panose="02050604050505020204" pitchFamily="18" charset="0"/>
              </a:rPr>
              <a:t>are used as </a:t>
            </a:r>
            <a:r>
              <a:rPr lang="en-US" b="1" i="1" dirty="0">
                <a:solidFill>
                  <a:srgbClr val="CC00CC"/>
                </a:solidFill>
                <a:latin typeface="Bookman Old Style" panose="02050604050505020204" pitchFamily="18" charset="0"/>
              </a:rPr>
              <a:t>refrigerants</a:t>
            </a:r>
            <a:r>
              <a:rPr lang="en-US" dirty="0">
                <a:solidFill>
                  <a:srgbClr val="CC00CC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Bookman Old Style" panose="02050604050505020204" pitchFamily="18" charset="0"/>
              </a:rPr>
              <a:t>and in </a:t>
            </a:r>
            <a:r>
              <a:rPr lang="en-US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fire </a:t>
            </a:r>
            <a:r>
              <a:rPr lang="en-US" b="1" i="1" dirty="0" smtClean="0">
                <a:solidFill>
                  <a:srgbClr val="CC00CC"/>
                </a:solidFill>
                <a:latin typeface="Bookman Old Style" panose="02050604050505020204" pitchFamily="18" charset="0"/>
              </a:rPr>
              <a:t>extinguishers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47" y="1978758"/>
            <a:ext cx="164942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6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6229" y="245175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00CC"/>
                </a:solidFill>
                <a:latin typeface="Bookman Old Style" panose="02050604050505020204" pitchFamily="18" charset="0"/>
              </a:rPr>
              <a:t>In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b="1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1987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>
                <a:solidFill>
                  <a:srgbClr val="CC00CC"/>
                </a:solidFill>
                <a:latin typeface="Bookman Old Style" panose="02050604050505020204" pitchFamily="18" charset="0"/>
              </a:rPr>
              <a:t>the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United Nations Environment </a:t>
            </a:r>
            <a:r>
              <a:rPr lang="en-US" b="1" i="1" dirty="0" err="1" smtClean="0">
                <a:solidFill>
                  <a:srgbClr val="0000FF"/>
                </a:solidFill>
                <a:latin typeface="Bookman Old Style" panose="02050604050505020204" pitchFamily="18" charset="0"/>
              </a:rPr>
              <a:t>Programme</a:t>
            </a:r>
            <a:r>
              <a:rPr lang="en-US" b="1" i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</a:p>
          <a:p>
            <a:r>
              <a:rPr lang="en-US" b="1" dirty="0" smtClean="0">
                <a:latin typeface="Bookman Old Style" panose="02050604050505020204" pitchFamily="18" charset="0"/>
              </a:rPr>
              <a:t>(</a:t>
            </a:r>
            <a:r>
              <a:rPr lang="en-US" b="1" dirty="0">
                <a:latin typeface="Bookman Old Style" panose="02050604050505020204" pitchFamily="18" charset="0"/>
              </a:rPr>
              <a:t>UNEP) </a:t>
            </a:r>
            <a:r>
              <a:rPr lang="en-US" dirty="0">
                <a:solidFill>
                  <a:srgbClr val="CC00CC"/>
                </a:solidFill>
                <a:latin typeface="Bookman Old Style" panose="02050604050505020204" pitchFamily="18" charset="0"/>
              </a:rPr>
              <a:t>succeeded in forging an agreement to freeze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b="1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CFC</a:t>
            </a: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solidFill>
                  <a:srgbClr val="CC00CC"/>
                </a:solidFill>
                <a:latin typeface="Bookman Old Style" panose="02050604050505020204" pitchFamily="18" charset="0"/>
              </a:rPr>
              <a:t>production </a:t>
            </a:r>
            <a:r>
              <a:rPr lang="en-US" dirty="0" smtClean="0">
                <a:solidFill>
                  <a:srgbClr val="CC00CC"/>
                </a:solidFill>
                <a:latin typeface="Bookman Old Style" panose="02050604050505020204" pitchFamily="18" charset="0"/>
              </a:rPr>
              <a:t>at </a:t>
            </a:r>
            <a:r>
              <a:rPr lang="en-US" b="1" i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1986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>
                <a:solidFill>
                  <a:srgbClr val="CC00CC"/>
                </a:solidFill>
                <a:latin typeface="Bookman Old Style" panose="02050604050505020204" pitchFamily="18" charset="0"/>
              </a:rPr>
              <a:t>levels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3" t="17057" r="5588"/>
          <a:stretch/>
        </p:blipFill>
        <p:spPr>
          <a:xfrm>
            <a:off x="304801" y="1132875"/>
            <a:ext cx="3091542" cy="1896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619004"/>
            <a:ext cx="311569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5889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1" y="1885950"/>
            <a:ext cx="5703217" cy="2286000"/>
          </a:xfrm>
          <a:prstGeom prst="rect">
            <a:avLst/>
          </a:prstGeom>
          <a:ln w="952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Round Same Side Corner Rectangle 7"/>
          <p:cNvSpPr/>
          <p:nvPr/>
        </p:nvSpPr>
        <p:spPr>
          <a:xfrm rot="5400000">
            <a:off x="2759837" y="-1940687"/>
            <a:ext cx="423926" cy="4876800"/>
          </a:xfrm>
          <a:prstGeom prst="round2SameRect">
            <a:avLst>
              <a:gd name="adj1" fmla="val 30417"/>
              <a:gd name="adj2" fmla="val 0"/>
            </a:avLst>
          </a:prstGeom>
          <a:gradFill>
            <a:gsLst>
              <a:gs pos="16000">
                <a:schemeClr val="bg1"/>
              </a:gs>
              <a:gs pos="100000">
                <a:srgbClr val="FFCCFF"/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297658"/>
            <a:ext cx="4754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Bookman Old Style" panose="02050604050505020204" pitchFamily="18" charset="0"/>
              </a:rPr>
              <a:t>Managing the Garbage we Produce</a:t>
            </a:r>
          </a:p>
        </p:txBody>
      </p:sp>
      <p:pic>
        <p:nvPicPr>
          <p:cNvPr id="12" name="Picture 11" descr="Standard of Liv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51" y="1352550"/>
            <a:ext cx="3404853" cy="2286000"/>
          </a:xfrm>
          <a:prstGeom prst="rect">
            <a:avLst/>
          </a:prstGeom>
          <a:ln w="952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52550"/>
            <a:ext cx="3810000" cy="2286000"/>
          </a:xfrm>
          <a:prstGeom prst="rect">
            <a:avLst/>
          </a:prstGeom>
          <a:ln w="952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Rectangle 10"/>
          <p:cNvSpPr/>
          <p:nvPr/>
        </p:nvSpPr>
        <p:spPr>
          <a:xfrm>
            <a:off x="541663" y="692825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Bookman Old Style" panose="02050604050505020204" pitchFamily="18" charset="0"/>
              </a:rPr>
              <a:t>Improvements in our life-style have resulted in greater amounts </a:t>
            </a:r>
            <a:r>
              <a:rPr lang="en-US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of waste </a:t>
            </a:r>
            <a:r>
              <a:rPr lang="en-US" dirty="0">
                <a:solidFill>
                  <a:srgbClr val="0000FF"/>
                </a:solidFill>
                <a:latin typeface="Bookman Old Style" panose="02050604050505020204" pitchFamily="18" charset="0"/>
              </a:rPr>
              <a:t>material generation</a:t>
            </a:r>
            <a:r>
              <a:rPr lang="en-US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</a:t>
            </a:r>
          </a:p>
          <a:p>
            <a:r>
              <a:rPr lang="en-US" dirty="0" smtClean="0">
                <a:solidFill>
                  <a:srgbClr val="CC00CC"/>
                </a:solidFill>
                <a:latin typeface="Bookman Old Style" panose="02050604050505020204" pitchFamily="18" charset="0"/>
              </a:rPr>
              <a:t>Changes </a:t>
            </a:r>
            <a:r>
              <a:rPr lang="en-US" dirty="0">
                <a:solidFill>
                  <a:srgbClr val="CC00CC"/>
                </a:solidFill>
                <a:latin typeface="Bookman Old Style" panose="02050604050505020204" pitchFamily="18" charset="0"/>
              </a:rPr>
              <a:t>in attitude also have a role to </a:t>
            </a:r>
            <a:r>
              <a:rPr lang="en-US" dirty="0" smtClean="0">
                <a:solidFill>
                  <a:srgbClr val="CC00CC"/>
                </a:solidFill>
                <a:latin typeface="Bookman Old Style" panose="02050604050505020204" pitchFamily="18" charset="0"/>
              </a:rPr>
              <a:t>play, with </a:t>
            </a:r>
            <a:r>
              <a:rPr lang="en-US" dirty="0">
                <a:solidFill>
                  <a:srgbClr val="CC00CC"/>
                </a:solidFill>
                <a:latin typeface="Bookman Old Style" panose="02050604050505020204" pitchFamily="18" charset="0"/>
              </a:rPr>
              <a:t>more and more things we use becoming disposable. </a:t>
            </a:r>
            <a:endParaRPr lang="en-US" dirty="0" smtClean="0">
              <a:solidFill>
                <a:srgbClr val="CC00CC"/>
              </a:solidFill>
              <a:latin typeface="Bookman Old Style" panose="02050604050505020204" pitchFamily="18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Changes in packaging </a:t>
            </a:r>
            <a:r>
              <a:rPr lang="en-US" dirty="0">
                <a:solidFill>
                  <a:srgbClr val="0000FF"/>
                </a:solidFill>
                <a:latin typeface="Bookman Old Style" panose="02050604050505020204" pitchFamily="18" charset="0"/>
              </a:rPr>
              <a:t>have resulted in much of our waste becoming </a:t>
            </a:r>
            <a:r>
              <a:rPr lang="en-US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non-biodegradable.</a:t>
            </a:r>
            <a:endParaRPr lang="en-US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53" y="2495550"/>
            <a:ext cx="1828800" cy="1828800"/>
          </a:xfrm>
          <a:prstGeom prst="rect">
            <a:avLst/>
          </a:prstGeom>
          <a:ln w="952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495550"/>
            <a:ext cx="1828800" cy="1828800"/>
          </a:xfrm>
          <a:prstGeom prst="rect">
            <a:avLst/>
          </a:prstGeom>
          <a:ln w="952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714" y="2495550"/>
            <a:ext cx="2747126" cy="1828800"/>
          </a:xfrm>
          <a:prstGeom prst="rect">
            <a:avLst/>
          </a:prstGeom>
          <a:ln w="952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1634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</TotalTime>
  <Words>258</Words>
  <Application>Microsoft Office PowerPoint</Application>
  <PresentationFormat>On-screen Show (16:9)</PresentationFormat>
  <Paragraphs>30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243</cp:revision>
  <dcterms:created xsi:type="dcterms:W3CDTF">2013-07-31T12:47:49Z</dcterms:created>
  <dcterms:modified xsi:type="dcterms:W3CDTF">2022-04-25T02:27:16Z</dcterms:modified>
</cp:coreProperties>
</file>