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71" r:id="rId2"/>
    <p:sldId id="304" r:id="rId3"/>
    <p:sldId id="315" r:id="rId4"/>
    <p:sldId id="316" r:id="rId5"/>
    <p:sldId id="317" r:id="rId6"/>
    <p:sldId id="47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91806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Laws and Regulation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54" y="666750"/>
            <a:ext cx="8139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Some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natural resources </a:t>
            </a:r>
            <a:r>
              <a:rPr lang="en-US" b="1" i="1" kern="0" dirty="0">
                <a:solidFill>
                  <a:srgbClr val="CC0099"/>
                </a:solidFill>
                <a:latin typeface="Bookman Old Style" pitchFamily="18" charset="0"/>
              </a:rPr>
              <a:t>like soil, </a:t>
            </a:r>
            <a:r>
              <a:rPr lang="en-US" b="1" i="1" kern="0" dirty="0" smtClean="0">
                <a:solidFill>
                  <a:srgbClr val="CC0099"/>
                </a:solidFill>
                <a:latin typeface="Bookman Old Style" pitchFamily="18" charset="0"/>
              </a:rPr>
              <a:t>air </a:t>
            </a:r>
            <a:r>
              <a:rPr lang="en-US" kern="0" dirty="0" smtClean="0">
                <a:latin typeface="Bookman Old Style" pitchFamily="18" charset="0"/>
              </a:rPr>
              <a:t>and</a:t>
            </a:r>
            <a:r>
              <a:rPr lang="en-US" b="1" i="1" kern="0" dirty="0" smtClean="0">
                <a:latin typeface="Bookman Old Style" pitchFamily="18" charset="0"/>
              </a:rPr>
              <a:t> </a:t>
            </a:r>
            <a:r>
              <a:rPr lang="en-US" b="1" i="1" kern="0" dirty="0">
                <a:solidFill>
                  <a:srgbClr val="CC0099"/>
                </a:solidFill>
                <a:latin typeface="Bookman Old Style" pitchFamily="18" charset="0"/>
              </a:rPr>
              <a:t>water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and 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various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components are cycled over and 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over again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in 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nature.</a:t>
            </a:r>
            <a:endParaRPr lang="en-IN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25829" y="1377175"/>
            <a:ext cx="1731962" cy="2250820"/>
            <a:chOff x="2872559" y="1377175"/>
            <a:chExt cx="1731962" cy="2250820"/>
          </a:xfrm>
        </p:grpSpPr>
        <p:sp>
          <p:nvSpPr>
            <p:cNvPr id="4" name="Oval 3"/>
            <p:cNvSpPr/>
            <p:nvPr/>
          </p:nvSpPr>
          <p:spPr bwMode="auto">
            <a:xfrm>
              <a:off x="2872559" y="1377175"/>
              <a:ext cx="1731962" cy="1731962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3153783" y="3274052"/>
              <a:ext cx="116951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Air 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9915" y="1377175"/>
            <a:ext cx="1731962" cy="2250820"/>
            <a:chOff x="729915" y="1377175"/>
            <a:chExt cx="1731962" cy="2250820"/>
          </a:xfrm>
        </p:grpSpPr>
        <p:sp>
          <p:nvSpPr>
            <p:cNvPr id="7" name="Oval 6"/>
            <p:cNvSpPr/>
            <p:nvPr/>
          </p:nvSpPr>
          <p:spPr bwMode="auto">
            <a:xfrm>
              <a:off x="729915" y="1377175"/>
              <a:ext cx="1731962" cy="1731962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011139" y="3274052"/>
              <a:ext cx="116951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Soil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21744" y="1380748"/>
            <a:ext cx="1731962" cy="2247247"/>
            <a:chOff x="4921744" y="1380748"/>
            <a:chExt cx="1731962" cy="2247247"/>
          </a:xfrm>
        </p:grpSpPr>
        <p:sp>
          <p:nvSpPr>
            <p:cNvPr id="10" name="Oval 9"/>
            <p:cNvSpPr/>
            <p:nvPr/>
          </p:nvSpPr>
          <p:spPr bwMode="auto">
            <a:xfrm rot="14211">
              <a:off x="4921744" y="1380748"/>
              <a:ext cx="1731962" cy="1731962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202968" y="3274052"/>
              <a:ext cx="1169514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kern="0" dirty="0" smtClean="0">
                  <a:solidFill>
                    <a:srgbClr val="0000CC"/>
                  </a:solidFill>
                  <a:effectLst>
                    <a:glow rad="165100">
                      <a:srgbClr val="FFC000">
                        <a:alpha val="74000"/>
                      </a:srgbClr>
                    </a:glow>
                  </a:effectLst>
                  <a:latin typeface="Bookman Old Style" pitchFamily="18" charset="0"/>
                </a:rPr>
                <a:t>Water </a:t>
              </a:r>
              <a:endPara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7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90550"/>
            <a:ext cx="8077200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There are </a:t>
            </a:r>
            <a:r>
              <a:rPr lang="en-US" b="1" i="1" kern="0" dirty="0">
                <a:solidFill>
                  <a:srgbClr val="CC0099"/>
                </a:solidFill>
                <a:latin typeface="Bookman Old Style" pitchFamily="18" charset="0"/>
              </a:rPr>
              <a:t>international laws and regulations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, and then there are our 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own </a:t>
            </a:r>
            <a:r>
              <a:rPr lang="en-US" i="1" kern="0" dirty="0" smtClean="0">
                <a:solidFill>
                  <a:srgbClr val="0000FF"/>
                </a:solidFill>
                <a:latin typeface="Bookman Old Style" pitchFamily="18" charset="0"/>
              </a:rPr>
              <a:t>national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laws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and acts for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environmental protection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. </a:t>
            </a:r>
            <a:endParaRPr lang="en-US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312228"/>
            <a:ext cx="4544797" cy="2104072"/>
          </a:xfrm>
          <a:prstGeom prst="roundRect">
            <a:avLst>
              <a:gd name="adj" fmla="val 902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ular Callout 4"/>
          <p:cNvSpPr/>
          <p:nvPr/>
        </p:nvSpPr>
        <p:spPr>
          <a:xfrm>
            <a:off x="1371600" y="3767534"/>
            <a:ext cx="4800600" cy="1021556"/>
          </a:xfrm>
          <a:prstGeom prst="wedgeRoundRectCallout">
            <a:avLst>
              <a:gd name="adj1" fmla="val -41275"/>
              <a:gd name="adj2" fmla="val -99941"/>
              <a:gd name="adj3" fmla="val 16667"/>
            </a:avLst>
          </a:prstGeom>
          <a:gradFill flip="none" rotWithShape="1">
            <a:gsLst>
              <a:gs pos="34000">
                <a:schemeClr val="bg2">
                  <a:lumMod val="9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There are also national and international organizations working towards protecting 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39526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90600" y="1619250"/>
              <a:ext cx="7010400" cy="2095500"/>
              <a:chOff x="990600" y="1619250"/>
              <a:chExt cx="7010400" cy="2095500"/>
            </a:xfrm>
          </p:grpSpPr>
          <p:pic>
            <p:nvPicPr>
              <p:cNvPr id="1026" name="Picture 2" descr="http://unpo.org/images/head-banner-ees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1809750"/>
                <a:ext cx="6858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0600" y="1619250"/>
                <a:ext cx="7010400" cy="20955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1000"/>
                      <a:lumMod val="4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82600" y="251420"/>
            <a:ext cx="7137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>
                <a:latin typeface="Bookman Old Style" panose="02050604050505020204" pitchFamily="18" charset="0"/>
                <a:cs typeface="Arial" pitchFamily="34" charset="0"/>
              </a:rPr>
              <a:t>Awareness about the problems caused by unthinkingly </a:t>
            </a:r>
            <a:r>
              <a:rPr lang="en-US" kern="0" dirty="0" smtClean="0">
                <a:latin typeface="Bookman Old Style" panose="02050604050505020204" pitchFamily="18" charset="0"/>
                <a:cs typeface="Arial" pitchFamily="34" charset="0"/>
              </a:rPr>
              <a:t>exploiting our </a:t>
            </a:r>
            <a:r>
              <a:rPr lang="en-US" kern="0" dirty="0">
                <a:latin typeface="Bookman Old Style" panose="02050604050505020204" pitchFamily="18" charset="0"/>
                <a:cs typeface="Arial" pitchFamily="34" charset="0"/>
              </a:rPr>
              <a:t>resources has been a fairly recent phenomenon in our society.</a:t>
            </a:r>
            <a:endParaRPr kumimoji="0" lang="en-US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19"/>
          <a:stretch/>
        </p:blipFill>
        <p:spPr bwMode="auto">
          <a:xfrm>
            <a:off x="609600" y="1150889"/>
            <a:ext cx="4876800" cy="32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82600" y="440055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smtClean="0">
                <a:latin typeface="Bookman Old Style" panose="02050604050505020204" pitchFamily="18" charset="0"/>
                <a:cs typeface="Arial" pitchFamily="34" charset="0"/>
              </a:rPr>
              <a:t>And once </a:t>
            </a:r>
            <a:r>
              <a:rPr lang="en-US" kern="0" dirty="0">
                <a:latin typeface="Bookman Old Style" panose="02050604050505020204" pitchFamily="18" charset="0"/>
                <a:cs typeface="Arial" pitchFamily="34" charset="0"/>
              </a:rPr>
              <a:t>this awareness rises, some action is usually taken.</a:t>
            </a:r>
            <a:endParaRPr kumimoji="0" lang="en-US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581150"/>
            <a:ext cx="5029200" cy="322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ounded Rectangular Callout 2"/>
          <p:cNvSpPr/>
          <p:nvPr/>
        </p:nvSpPr>
        <p:spPr>
          <a:xfrm>
            <a:off x="1143000" y="364288"/>
            <a:ext cx="4495800" cy="919401"/>
          </a:xfrm>
          <a:prstGeom prst="wedgeRoundRectCallout">
            <a:avLst>
              <a:gd name="adj1" fmla="val -44668"/>
              <a:gd name="adj2" fmla="val 11775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sz="2400" kern="0" dirty="0">
                <a:latin typeface="Bookman Old Style" panose="02050604050505020204" pitchFamily="18" charset="0"/>
                <a:cs typeface="Arial" pitchFamily="34" charset="0"/>
              </a:rPr>
              <a:t>You must have heard about the Ganga Action Plan.</a:t>
            </a:r>
          </a:p>
        </p:txBody>
      </p:sp>
    </p:spTree>
    <p:extLst>
      <p:ext uri="{BB962C8B-B14F-4D97-AF65-F5344CB8AC3E}">
        <p14:creationId xmlns:p14="http://schemas.microsoft.com/office/powerpoint/2010/main" val="146975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3928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114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2022-04-25T02:27:33Z</dcterms:modified>
</cp:coreProperties>
</file>