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1" r:id="rId2"/>
    <p:sldId id="371" r:id="rId3"/>
    <p:sldId id="405" r:id="rId4"/>
    <p:sldId id="404" r:id="rId5"/>
    <p:sldId id="406" r:id="rId6"/>
    <p:sldId id="48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409950"/>
            <a:ext cx="477157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Kulhs in Himachal Pradesh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3" y="253092"/>
            <a:ext cx="3807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Bookman Old Style" panose="02050604050505020204" pitchFamily="18" charset="0"/>
              </a:rPr>
              <a:t>Kulhs</a:t>
            </a:r>
            <a:r>
              <a:rPr lang="en-US" sz="2000" b="1" dirty="0">
                <a:latin typeface="Bookman Old Style" panose="02050604050505020204" pitchFamily="18" charset="0"/>
              </a:rPr>
              <a:t> in Himachal Pradesh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824" y="577850"/>
            <a:ext cx="81950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Parts of Himachal Pradesh had evolved a local system of canal irrigation called </a:t>
            </a:r>
            <a:r>
              <a:rPr lang="en-US" dirty="0" err="1" smtClean="0">
                <a:latin typeface="Bookman Old Style" panose="02050604050505020204" pitchFamily="18" charset="0"/>
              </a:rPr>
              <a:t>kulhs</a:t>
            </a:r>
            <a:r>
              <a:rPr lang="en-US" dirty="0" smtClean="0">
                <a:latin typeface="Bookman Old Style" panose="02050604050505020204" pitchFamily="18" charset="0"/>
              </a:rPr>
              <a:t> over </a:t>
            </a:r>
            <a:r>
              <a:rPr lang="en-US" dirty="0">
                <a:latin typeface="Bookman Old Style" panose="02050604050505020204" pitchFamily="18" charset="0"/>
              </a:rPr>
              <a:t>four hundred years ago.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2" y="1262281"/>
            <a:ext cx="4959293" cy="3333747"/>
          </a:xfrm>
          <a:prstGeom prst="round1Rect">
            <a:avLst>
              <a:gd name="adj" fmla="val 29565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05" y="1262281"/>
            <a:ext cx="2991795" cy="1925364"/>
          </a:xfrm>
          <a:prstGeom prst="round1Rect">
            <a:avLst>
              <a:gd name="adj" fmla="val 0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1" y="654050"/>
            <a:ext cx="3999071" cy="4147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1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824" y="325219"/>
            <a:ext cx="820597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water flowing in the streams was diverted </a:t>
            </a:r>
            <a:r>
              <a:rPr lang="en-US" dirty="0" smtClean="0">
                <a:latin typeface="Bookman Old Style" panose="02050604050505020204" pitchFamily="18" charset="0"/>
              </a:rPr>
              <a:t>into man-made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channels </a:t>
            </a:r>
            <a:r>
              <a:rPr lang="en-US" dirty="0">
                <a:latin typeface="Bookman Old Style" panose="02050604050505020204" pitchFamily="18" charset="0"/>
              </a:rPr>
              <a:t>which took this water to numerous villages down the hillside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4" y="1003300"/>
            <a:ext cx="4865236" cy="3232150"/>
          </a:xfrm>
          <a:prstGeom prst="roundRect">
            <a:avLst>
              <a:gd name="adj" fmla="val 7236"/>
            </a:avLst>
          </a:prstGeom>
        </p:spPr>
      </p:pic>
    </p:spTree>
    <p:extLst>
      <p:ext uri="{BB962C8B-B14F-4D97-AF65-F5344CB8AC3E}">
        <p14:creationId xmlns:p14="http://schemas.microsoft.com/office/powerpoint/2010/main" val="34618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8143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819150"/>
            <a:ext cx="8610600" cy="646331"/>
          </a:xfrm>
          <a:prstGeom prst="rect">
            <a:avLst/>
          </a:prstGeom>
          <a:noFill/>
          <a:ln>
            <a:noFill/>
          </a:ln>
          <a:effectLst>
            <a:glow rad="660400">
              <a:schemeClr val="tx1">
                <a:alpha val="25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The management of the water flowing in these </a:t>
            </a:r>
            <a:r>
              <a:rPr lang="en-US" b="1" dirty="0" err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kulhs</a:t>
            </a:r>
            <a:r>
              <a:rPr lang="en-US" b="1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 was by common agreement among all the villages.  </a:t>
            </a:r>
            <a:endParaRPr lang="en-US" b="1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04950"/>
            <a:ext cx="8610600" cy="923330"/>
          </a:xfrm>
          <a:prstGeom prst="rect">
            <a:avLst/>
          </a:prstGeom>
          <a:noFill/>
          <a:ln>
            <a:noFill/>
          </a:ln>
          <a:effectLst>
            <a:glow rad="660400">
              <a:schemeClr val="tx1">
                <a:alpha val="25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Interestingly, during the planting season, water was first used by the village farthest away from the source of the </a:t>
            </a:r>
            <a:r>
              <a:rPr lang="en-US" b="1" dirty="0" err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kulh</a:t>
            </a:r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, then by villages progressively higher up. </a:t>
            </a:r>
          </a:p>
        </p:txBody>
      </p:sp>
    </p:spTree>
    <p:extLst>
      <p:ext uri="{BB962C8B-B14F-4D97-AF65-F5344CB8AC3E}">
        <p14:creationId xmlns:p14="http://schemas.microsoft.com/office/powerpoint/2010/main" val="481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8"/>
          <a:stretch/>
        </p:blipFill>
        <p:spPr>
          <a:xfrm>
            <a:off x="-1" y="-82550"/>
            <a:ext cx="9186983" cy="5207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7350"/>
            <a:ext cx="2895600" cy="2895600"/>
          </a:xfrm>
          <a:prstGeom prst="ellipse">
            <a:avLst/>
          </a:prstGeom>
          <a:effectLst>
            <a:glow rad="127000">
              <a:srgbClr val="FFFF00"/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266700" y="819150"/>
            <a:ext cx="8882182" cy="646331"/>
          </a:xfrm>
          <a:prstGeom prst="rect">
            <a:avLst/>
          </a:prstGeom>
          <a:noFill/>
          <a:ln>
            <a:noFill/>
          </a:ln>
          <a:effectLst>
            <a:glow rad="660400">
              <a:schemeClr val="tx1">
                <a:alpha val="25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Bookman Old Style" panose="02050604050505020204" pitchFamily="18" charset="0"/>
              </a:rPr>
              <a:t>The water flowing in the streams was diverted into man-made channels which took this water to numerous villages down the hillside.</a:t>
            </a:r>
          </a:p>
        </p:txBody>
      </p:sp>
    </p:spTree>
    <p:extLst>
      <p:ext uri="{BB962C8B-B14F-4D97-AF65-F5344CB8AC3E}">
        <p14:creationId xmlns:p14="http://schemas.microsoft.com/office/powerpoint/2010/main" val="38658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8586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131</Words>
  <Application>Microsoft Office PowerPoint</Application>
  <PresentationFormat>On-screen Show 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2022-04-25T02:29:40Z</dcterms:modified>
</cp:coreProperties>
</file>