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74" r:id="rId2"/>
    <p:sldId id="330" r:id="rId3"/>
    <p:sldId id="354" r:id="rId4"/>
    <p:sldId id="355" r:id="rId5"/>
    <p:sldId id="356" r:id="rId6"/>
    <p:sldId id="475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7033"/>
    <a:srgbClr val="0000FF"/>
    <a:srgbClr val="97F7B7"/>
    <a:srgbClr val="452D87"/>
    <a:srgbClr val="6600FF"/>
    <a:srgbClr val="FFFFCC"/>
    <a:srgbClr val="CCEC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982" autoAdjust="0"/>
  </p:normalViewPr>
  <p:slideViewPr>
    <p:cSldViewPr>
      <p:cViewPr varScale="1">
        <p:scale>
          <a:sx n="143" d="100"/>
          <a:sy n="143" d="100"/>
        </p:scale>
        <p:origin x="648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8E209-1360-4287-A31A-944116C325D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6B49-A166-4026-9980-76611C21A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6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78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microsoft.com/office/2007/relationships/hdphoto" Target="../media/hdphoto1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 bwMode="auto">
          <a:xfrm>
            <a:off x="638628" y="3391806"/>
            <a:ext cx="477157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Management of Resources</a:t>
            </a: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38628" y="2419350"/>
            <a:ext cx="6019800" cy="97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97125" algn="l"/>
                <a:tab pos="2519363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MANAGEMENT OF	</a:t>
            </a:r>
            <a: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  <a:t/>
            </a:r>
            <a:b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NATURAL RESOURCES</a:t>
            </a:r>
            <a:r>
              <a:rPr lang="en-US" altLang="en-US" sz="3000" dirty="0" smtClean="0">
                <a:solidFill>
                  <a:srgbClr val="034EA2"/>
                </a:solidFill>
                <a:latin typeface="Bookman Old Style" pitchFamily="18" charset="0"/>
              </a:rPr>
              <a:t>		 </a:t>
            </a:r>
            <a:endParaRPr lang="en-US" altLang="en-US" sz="30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2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490653" y="251056"/>
            <a:ext cx="63594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ookman Old Style" pitchFamily="18" charset="0"/>
              </a:rPr>
              <a:t>WHY DO WE NEED TO MANAGE OUR RESOURCES?</a:t>
            </a:r>
            <a:endParaRPr lang="en-IN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90652" y="590550"/>
            <a:ext cx="84247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latin typeface="Bookman Old Style" pitchFamily="18" charset="0"/>
              </a:rPr>
              <a:t>Not just roads and buildings, </a:t>
            </a:r>
            <a:endParaRPr lang="en-US" dirty="0" smtClean="0">
              <a:latin typeface="Bookman Old Style" pitchFamily="18" charset="0"/>
            </a:endParaRPr>
          </a:p>
          <a:p>
            <a:pPr eaLnBrk="0" hangingPunct="0"/>
            <a:r>
              <a:rPr lang="en-US" dirty="0" smtClean="0">
                <a:latin typeface="Bookman Old Style" pitchFamily="18" charset="0"/>
              </a:rPr>
              <a:t>but </a:t>
            </a:r>
            <a:r>
              <a:rPr lang="en-US" dirty="0">
                <a:latin typeface="Bookman Old Style" pitchFamily="18" charset="0"/>
              </a:rPr>
              <a:t>all the things we use or consume </a:t>
            </a:r>
            <a:r>
              <a:rPr lang="en-US" dirty="0" smtClean="0">
                <a:latin typeface="Bookman Old Style" pitchFamily="18" charset="0"/>
              </a:rPr>
              <a:t>– food</a:t>
            </a:r>
            <a:r>
              <a:rPr lang="en-US" dirty="0">
                <a:latin typeface="Bookman Old Style" pitchFamily="18" charset="0"/>
              </a:rPr>
              <a:t>, clothes, books, toys, furniture, </a:t>
            </a:r>
            <a:r>
              <a:rPr lang="en-US" dirty="0" smtClean="0">
                <a:latin typeface="Bookman Old Style" pitchFamily="18" charset="0"/>
              </a:rPr>
              <a:t>tools and vehicles – </a:t>
            </a:r>
            <a:r>
              <a:rPr lang="en-US" dirty="0">
                <a:latin typeface="Bookman Old Style" pitchFamily="18" charset="0"/>
              </a:rPr>
              <a:t>are </a:t>
            </a:r>
            <a:r>
              <a:rPr lang="en-US" dirty="0" smtClean="0">
                <a:latin typeface="Bookman Old Style" pitchFamily="18" charset="0"/>
              </a:rPr>
              <a:t>obtained from </a:t>
            </a:r>
            <a:r>
              <a:rPr lang="en-US" dirty="0">
                <a:latin typeface="Bookman Old Style" pitchFamily="18" charset="0"/>
              </a:rPr>
              <a:t>resources on this earth.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00876" y="1657350"/>
            <a:ext cx="2731911" cy="2230398"/>
            <a:chOff x="762000" y="1853684"/>
            <a:chExt cx="2731911" cy="223039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1853684"/>
              <a:ext cx="2731911" cy="1828800"/>
            </a:xfrm>
            <a:prstGeom prst="roundRect">
              <a:avLst/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" name="Rectangle 11"/>
            <p:cNvSpPr/>
            <p:nvPr/>
          </p:nvSpPr>
          <p:spPr>
            <a:xfrm>
              <a:off x="1760707" y="3714750"/>
              <a:ext cx="7344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effectLst>
                    <a:glow rad="228600">
                      <a:schemeClr val="tx1">
                        <a:alpha val="96000"/>
                      </a:schemeClr>
                    </a:glow>
                  </a:effectLst>
                  <a:latin typeface="Bookman Old Style" pitchFamily="18" charset="0"/>
                </a:rPr>
                <a:t>Food</a:t>
              </a:r>
              <a:endPara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96000"/>
                    </a:schemeClr>
                  </a:glow>
                </a:effectLs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30076" y="1657350"/>
            <a:ext cx="2751924" cy="2175974"/>
            <a:chOff x="-2243128" y="1908108"/>
            <a:chExt cx="2751924" cy="217597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43128" y="1908108"/>
              <a:ext cx="2751924" cy="1719952"/>
            </a:xfrm>
            <a:prstGeom prst="roundRect">
              <a:avLst/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3" name="Rectangle 12"/>
            <p:cNvSpPr/>
            <p:nvPr/>
          </p:nvSpPr>
          <p:spPr>
            <a:xfrm>
              <a:off x="-1218384" y="3714750"/>
              <a:ext cx="8787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tx1">
                        <a:alpha val="96000"/>
                      </a:schemeClr>
                    </a:glow>
                  </a:effectLst>
                  <a:latin typeface="Bookman Old Style" pitchFamily="18" charset="0"/>
                </a:rPr>
                <a:t>Books</a:t>
              </a:r>
              <a:endPara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96000"/>
                    </a:schemeClr>
                  </a:glow>
                </a:effectLst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62984" y="1602926"/>
            <a:ext cx="2541206" cy="2230398"/>
            <a:chOff x="3686348" y="1853684"/>
            <a:chExt cx="2541206" cy="223039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348" y="1853684"/>
              <a:ext cx="2541206" cy="1828800"/>
            </a:xfrm>
            <a:prstGeom prst="roundRect">
              <a:avLst/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4" name="Rectangle 13"/>
            <p:cNvSpPr/>
            <p:nvPr/>
          </p:nvSpPr>
          <p:spPr>
            <a:xfrm>
              <a:off x="4517568" y="3714750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effectLst>
                    <a:glow rad="228600">
                      <a:schemeClr val="tx1">
                        <a:alpha val="96000"/>
                      </a:schemeClr>
                    </a:glow>
                  </a:effectLst>
                  <a:latin typeface="Bookman Old Style" pitchFamily="18" charset="0"/>
                </a:rPr>
                <a:t>Tools</a:t>
              </a:r>
              <a:endPara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96000"/>
                    </a:schemeClr>
                  </a:glow>
                </a:effectLst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07971" y="1657350"/>
            <a:ext cx="1828800" cy="2230398"/>
            <a:chOff x="9708773" y="1853684"/>
            <a:chExt cx="1828800" cy="223039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8773" y="1853684"/>
              <a:ext cx="1828800" cy="1828800"/>
            </a:xfrm>
            <a:prstGeom prst="roundRect">
              <a:avLst/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6" name="Rectangle 15"/>
            <p:cNvSpPr/>
            <p:nvPr/>
          </p:nvSpPr>
          <p:spPr>
            <a:xfrm>
              <a:off x="10105243" y="3714750"/>
              <a:ext cx="1035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effectLst>
                    <a:glow rad="228600">
                      <a:schemeClr val="tx1">
                        <a:alpha val="96000"/>
                      </a:schemeClr>
                    </a:glow>
                  </a:effectLst>
                  <a:latin typeface="Bookman Old Style" pitchFamily="18" charset="0"/>
                </a:rPr>
                <a:t>Clothes</a:t>
              </a:r>
              <a:endPara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96000"/>
                    </a:schemeClr>
                  </a:glo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4466" y="971550"/>
            <a:ext cx="5134334" cy="3792907"/>
            <a:chOff x="8637184" y="-3044833"/>
            <a:chExt cx="5134334" cy="379290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7184" y="-3044833"/>
              <a:ext cx="5134334" cy="3423575"/>
            </a:xfrm>
            <a:prstGeom prst="roundRect">
              <a:avLst>
                <a:gd name="adj" fmla="val 8188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3" name="Rectangle 22"/>
            <p:cNvSpPr/>
            <p:nvPr/>
          </p:nvSpPr>
          <p:spPr>
            <a:xfrm>
              <a:off x="9938620" y="378742"/>
              <a:ext cx="25314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effectLst>
                    <a:glow rad="228600">
                      <a:schemeClr val="tx1">
                        <a:alpha val="96000"/>
                      </a:schemeClr>
                    </a:glow>
                  </a:effectLst>
                  <a:latin typeface="Bookman Old Style" pitchFamily="18" charset="0"/>
                </a:rPr>
                <a:t>Roads </a:t>
              </a:r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tx1">
                        <a:alpha val="96000"/>
                      </a:schemeClr>
                    </a:glow>
                  </a:effectLst>
                  <a:latin typeface="Bookman Old Style" pitchFamily="18" charset="0"/>
                </a:rPr>
                <a:t>and B</a:t>
              </a:r>
              <a:r>
                <a:rPr lang="en-US" dirty="0" smtClean="0">
                  <a:solidFill>
                    <a:schemeClr val="bg1"/>
                  </a:solidFill>
                  <a:effectLst>
                    <a:glow rad="228600">
                      <a:schemeClr val="tx1">
                        <a:alpha val="96000"/>
                      </a:schemeClr>
                    </a:glow>
                  </a:effectLst>
                  <a:latin typeface="Bookman Old Style" pitchFamily="18" charset="0"/>
                </a:rPr>
                <a:t>uildings</a:t>
              </a:r>
              <a:endPara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96000"/>
                    </a:schemeClr>
                  </a:glo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9049" y="1602926"/>
            <a:ext cx="2751924" cy="2230398"/>
            <a:chOff x="-2243128" y="1853684"/>
            <a:chExt cx="2751924" cy="223039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43128" y="1853684"/>
              <a:ext cx="2751924" cy="1828800"/>
            </a:xfrm>
            <a:prstGeom prst="roundRect">
              <a:avLst/>
            </a:prstGeom>
            <a:solidFill>
              <a:srgbClr val="FFFFFF">
                <a:shade val="85000"/>
              </a:srgbClr>
            </a:solidFill>
            <a:ln>
              <a:solidFill>
                <a:schemeClr val="tx1"/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30" name="Rectangle 29"/>
            <p:cNvSpPr/>
            <p:nvPr/>
          </p:nvSpPr>
          <p:spPr>
            <a:xfrm>
              <a:off x="-1218384" y="3714750"/>
              <a:ext cx="7024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effectLst>
                    <a:glow rad="228600">
                      <a:schemeClr val="tx1">
                        <a:alpha val="96000"/>
                      </a:schemeClr>
                    </a:glow>
                  </a:effectLst>
                  <a:latin typeface="Bookman Old Style" pitchFamily="18" charset="0"/>
                </a:rPr>
                <a:t>Toys</a:t>
              </a:r>
              <a:endPara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96000"/>
                    </a:schemeClr>
                  </a:glow>
                </a:effectLst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0709" y="1750423"/>
            <a:ext cx="3566655" cy="2867059"/>
            <a:chOff x="9424764" y="-2579802"/>
            <a:chExt cx="3566655" cy="2867059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" t="4706" r="2629" b="4651"/>
            <a:stretch/>
          </p:blipFill>
          <p:spPr>
            <a:xfrm>
              <a:off x="9424764" y="-2579802"/>
              <a:ext cx="3566655" cy="2495006"/>
            </a:xfrm>
            <a:prstGeom prst="roundRect">
              <a:avLst>
                <a:gd name="adj" fmla="val 8188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chemeClr val="tx1"/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33" name="Rectangle 32"/>
            <p:cNvSpPr/>
            <p:nvPr/>
          </p:nvSpPr>
          <p:spPr>
            <a:xfrm>
              <a:off x="10635255" y="-82075"/>
              <a:ext cx="1191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tx1">
                        <a:alpha val="96000"/>
                      </a:schemeClr>
                    </a:glow>
                  </a:effectLst>
                  <a:latin typeface="Bookman Old Style" pitchFamily="18" charset="0"/>
                </a:rPr>
                <a:t>Vehicles </a:t>
              </a:r>
              <a:endPara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96000"/>
                    </a:schemeClr>
                  </a:glow>
                </a:effectLst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32787" y="1602926"/>
            <a:ext cx="2776518" cy="2230398"/>
            <a:chOff x="6702064" y="1853684"/>
            <a:chExt cx="2776518" cy="22303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2064" y="1853684"/>
              <a:ext cx="2776518" cy="1828800"/>
            </a:xfrm>
            <a:prstGeom prst="roundRect">
              <a:avLst/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5" name="Rectangle 14"/>
            <p:cNvSpPr/>
            <p:nvPr/>
          </p:nvSpPr>
          <p:spPr>
            <a:xfrm>
              <a:off x="7451366" y="3714750"/>
              <a:ext cx="12779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effectLst>
                    <a:glow rad="228600">
                      <a:schemeClr val="tx1">
                        <a:alpha val="96000"/>
                      </a:schemeClr>
                    </a:glow>
                  </a:effectLst>
                  <a:latin typeface="Bookman Old Style" pitchFamily="18" charset="0"/>
                </a:rPr>
                <a:t>Furniture</a:t>
              </a:r>
              <a:endParaRPr lang="en-US" dirty="0">
                <a:solidFill>
                  <a:schemeClr val="bg1"/>
                </a:solidFill>
                <a:effectLst>
                  <a:glow rad="228600">
                    <a:schemeClr val="tx1">
                      <a:alpha val="96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858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0653" y="285750"/>
            <a:ext cx="70531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latin typeface="Bookman Old Style" pitchFamily="18" charset="0"/>
              </a:rPr>
              <a:t>The only thing we get from outside is </a:t>
            </a:r>
            <a:r>
              <a:rPr lang="en-US" dirty="0" smtClean="0">
                <a:latin typeface="Bookman Old Style" pitchFamily="18" charset="0"/>
              </a:rPr>
              <a:t>energy which </a:t>
            </a:r>
            <a:r>
              <a:rPr lang="en-US" dirty="0">
                <a:latin typeface="Bookman Old Style" pitchFamily="18" charset="0"/>
              </a:rPr>
              <a:t>we receive from the Sun.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63" y="1291854"/>
            <a:ext cx="3576735" cy="350520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921726" y="555129"/>
            <a:ext cx="5917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latin typeface="Bookman Old Style" pitchFamily="18" charset="0"/>
              </a:rPr>
              <a:t>Even </a:t>
            </a:r>
            <a:r>
              <a:rPr lang="en-US" dirty="0">
                <a:latin typeface="Bookman Old Style" pitchFamily="18" charset="0"/>
              </a:rPr>
              <a:t>this energy is processed by </a:t>
            </a:r>
            <a:r>
              <a:rPr lang="en-US" dirty="0" smtClean="0">
                <a:latin typeface="Bookman Old Style" pitchFamily="18" charset="0"/>
              </a:rPr>
              <a:t>living organisms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4"/>
          <a:stretch/>
        </p:blipFill>
        <p:spPr>
          <a:xfrm>
            <a:off x="565763" y="1465855"/>
            <a:ext cx="3690882" cy="333119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90653" y="880595"/>
            <a:ext cx="81199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latin typeface="Bookman Old Style" pitchFamily="18" charset="0"/>
              </a:rPr>
              <a:t>and </a:t>
            </a:r>
            <a:r>
              <a:rPr lang="en-US" dirty="0" smtClean="0">
                <a:latin typeface="Bookman Old Style" pitchFamily="18" charset="0"/>
              </a:rPr>
              <a:t>various physical </a:t>
            </a:r>
            <a:r>
              <a:rPr lang="en-US" dirty="0">
                <a:latin typeface="Bookman Old Style" pitchFamily="18" charset="0"/>
              </a:rPr>
              <a:t>and chemical processes on the </a:t>
            </a:r>
            <a:r>
              <a:rPr lang="en-US" dirty="0" smtClean="0">
                <a:latin typeface="Bookman Old Style" pitchFamily="18" charset="0"/>
              </a:rPr>
              <a:t>earth before </a:t>
            </a:r>
            <a:r>
              <a:rPr lang="en-US" dirty="0">
                <a:latin typeface="Bookman Old Style" pitchFamily="18" charset="0"/>
              </a:rPr>
              <a:t>we make use of it</a:t>
            </a:r>
            <a:r>
              <a:rPr lang="en-US" dirty="0" smtClean="0">
                <a:latin typeface="Bookman Old Style" pitchFamily="18" charset="0"/>
              </a:rPr>
              <a:t>. </a:t>
            </a:r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364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6" grpId="0" autoUpdateAnimBg="0"/>
      <p:bldP spid="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8000" y="403983"/>
            <a:ext cx="6892284" cy="4459245"/>
            <a:chOff x="812800" y="28461"/>
            <a:chExt cx="6892284" cy="445924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00" y="1967628"/>
              <a:ext cx="2520078" cy="2520078"/>
            </a:xfrm>
            <a:prstGeom prst="rect">
              <a:avLst/>
            </a:prstGeom>
          </p:spPr>
        </p:pic>
        <p:sp>
          <p:nvSpPr>
            <p:cNvPr id="4" name="Cloud Callout 3"/>
            <p:cNvSpPr/>
            <p:nvPr/>
          </p:nvSpPr>
          <p:spPr>
            <a:xfrm>
              <a:off x="3310772" y="28461"/>
              <a:ext cx="4394312" cy="2577456"/>
            </a:xfrm>
            <a:prstGeom prst="cloudCallout">
              <a:avLst>
                <a:gd name="adj1" fmla="val -59082"/>
                <a:gd name="adj2" fmla="val 42450"/>
              </a:avLst>
            </a:prstGeom>
            <a:gradFill flip="none" rotWithShape="1">
              <a:gsLst>
                <a:gs pos="64000">
                  <a:srgbClr val="54C9F6"/>
                </a:gs>
                <a:gs pos="13000">
                  <a:srgbClr val="00B0F0"/>
                </a:gs>
                <a:gs pos="92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ookman Old Style" pitchFamily="18" charset="0"/>
                </a:rPr>
                <a:t>Why do we need to use our resources carefully?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85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38027" y="784463"/>
            <a:ext cx="3014773" cy="1269682"/>
            <a:chOff x="467678" y="784463"/>
            <a:chExt cx="2265044" cy="1269682"/>
          </a:xfrm>
        </p:grpSpPr>
        <p:sp>
          <p:nvSpPr>
            <p:cNvPr id="10" name="Rounded Rectangle 9"/>
            <p:cNvSpPr/>
            <p:nvPr/>
          </p:nvSpPr>
          <p:spPr>
            <a:xfrm>
              <a:off x="467678" y="784463"/>
              <a:ext cx="2074544" cy="1088707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58178" y="965438"/>
              <a:ext cx="2074544" cy="1088707"/>
            </a:xfrm>
            <a:custGeom>
              <a:avLst/>
              <a:gdLst>
                <a:gd name="connsiteX0" fmla="*/ 0 w 1714499"/>
                <a:gd name="connsiteY0" fmla="*/ 108871 h 1088707"/>
                <a:gd name="connsiteX1" fmla="*/ 108871 w 1714499"/>
                <a:gd name="connsiteY1" fmla="*/ 0 h 1088707"/>
                <a:gd name="connsiteX2" fmla="*/ 1605628 w 1714499"/>
                <a:gd name="connsiteY2" fmla="*/ 0 h 1088707"/>
                <a:gd name="connsiteX3" fmla="*/ 1714499 w 1714499"/>
                <a:gd name="connsiteY3" fmla="*/ 108871 h 1088707"/>
                <a:gd name="connsiteX4" fmla="*/ 1714499 w 1714499"/>
                <a:gd name="connsiteY4" fmla="*/ 979836 h 1088707"/>
                <a:gd name="connsiteX5" fmla="*/ 1605628 w 1714499"/>
                <a:gd name="connsiteY5" fmla="*/ 1088707 h 1088707"/>
                <a:gd name="connsiteX6" fmla="*/ 108871 w 1714499"/>
                <a:gd name="connsiteY6" fmla="*/ 1088707 h 1088707"/>
                <a:gd name="connsiteX7" fmla="*/ 0 w 1714499"/>
                <a:gd name="connsiteY7" fmla="*/ 979836 h 1088707"/>
                <a:gd name="connsiteX8" fmla="*/ 0 w 1714499"/>
                <a:gd name="connsiteY8" fmla="*/ 108871 h 108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499" h="1088707">
                  <a:moveTo>
                    <a:pt x="0" y="108871"/>
                  </a:moveTo>
                  <a:cubicBezTo>
                    <a:pt x="0" y="48743"/>
                    <a:pt x="48743" y="0"/>
                    <a:pt x="108871" y="0"/>
                  </a:cubicBezTo>
                  <a:lnTo>
                    <a:pt x="1605628" y="0"/>
                  </a:lnTo>
                  <a:cubicBezTo>
                    <a:pt x="1665756" y="0"/>
                    <a:pt x="1714499" y="48743"/>
                    <a:pt x="1714499" y="108871"/>
                  </a:cubicBezTo>
                  <a:lnTo>
                    <a:pt x="1714499" y="979836"/>
                  </a:lnTo>
                  <a:cubicBezTo>
                    <a:pt x="1714499" y="1039964"/>
                    <a:pt x="1665756" y="1088707"/>
                    <a:pt x="1605628" y="1088707"/>
                  </a:cubicBezTo>
                  <a:lnTo>
                    <a:pt x="108871" y="1088707"/>
                  </a:lnTo>
                  <a:cubicBezTo>
                    <a:pt x="48743" y="1088707"/>
                    <a:pt x="0" y="1039964"/>
                    <a:pt x="0" y="979836"/>
                  </a:cubicBezTo>
                  <a:lnTo>
                    <a:pt x="0" y="108871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337" tIns="203337" rIns="203337" bIns="203337" numCol="1" spcCol="1270" anchor="ctr" anchorCtr="0">
              <a:noAutofit/>
            </a:bodyPr>
            <a:lstStyle/>
            <a:p>
              <a:pPr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>
                  <a:latin typeface="Bookman Old Style" pitchFamily="18" charset="0"/>
                </a:rPr>
                <a:t>Because </a:t>
              </a:r>
              <a:r>
                <a:rPr lang="en-US" dirty="0" smtClean="0">
                  <a:latin typeface="Bookman Old Style" pitchFamily="18" charset="0"/>
                </a:rPr>
                <a:t>these resources </a:t>
              </a:r>
              <a:r>
                <a:rPr lang="en-US" dirty="0">
                  <a:latin typeface="Bookman Old Style" pitchFamily="18" charset="0"/>
                </a:rPr>
                <a:t>are not </a:t>
              </a:r>
              <a:r>
                <a:rPr lang="en-US" dirty="0" smtClean="0">
                  <a:latin typeface="Bookman Old Style" pitchFamily="18" charset="0"/>
                </a:rPr>
                <a:t>unlimited</a:t>
              </a:r>
              <a:endParaRPr lang="en-US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05935" y="2368868"/>
            <a:ext cx="3180465" cy="1269682"/>
            <a:chOff x="1579101" y="2368868"/>
            <a:chExt cx="4233199" cy="1269682"/>
          </a:xfrm>
        </p:grpSpPr>
        <p:sp>
          <p:nvSpPr>
            <p:cNvPr id="12" name="Rounded Rectangle 11"/>
            <p:cNvSpPr/>
            <p:nvPr/>
          </p:nvSpPr>
          <p:spPr>
            <a:xfrm>
              <a:off x="1579101" y="2368868"/>
              <a:ext cx="4042699" cy="1088707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1769601" y="2549843"/>
              <a:ext cx="4042699" cy="1088707"/>
            </a:xfrm>
            <a:custGeom>
              <a:avLst/>
              <a:gdLst>
                <a:gd name="connsiteX0" fmla="*/ 0 w 1714499"/>
                <a:gd name="connsiteY0" fmla="*/ 108871 h 1088707"/>
                <a:gd name="connsiteX1" fmla="*/ 108871 w 1714499"/>
                <a:gd name="connsiteY1" fmla="*/ 0 h 1088707"/>
                <a:gd name="connsiteX2" fmla="*/ 1605628 w 1714499"/>
                <a:gd name="connsiteY2" fmla="*/ 0 h 1088707"/>
                <a:gd name="connsiteX3" fmla="*/ 1714499 w 1714499"/>
                <a:gd name="connsiteY3" fmla="*/ 108871 h 1088707"/>
                <a:gd name="connsiteX4" fmla="*/ 1714499 w 1714499"/>
                <a:gd name="connsiteY4" fmla="*/ 979836 h 1088707"/>
                <a:gd name="connsiteX5" fmla="*/ 1605628 w 1714499"/>
                <a:gd name="connsiteY5" fmla="*/ 1088707 h 1088707"/>
                <a:gd name="connsiteX6" fmla="*/ 108871 w 1714499"/>
                <a:gd name="connsiteY6" fmla="*/ 1088707 h 1088707"/>
                <a:gd name="connsiteX7" fmla="*/ 0 w 1714499"/>
                <a:gd name="connsiteY7" fmla="*/ 979836 h 1088707"/>
                <a:gd name="connsiteX8" fmla="*/ 0 w 1714499"/>
                <a:gd name="connsiteY8" fmla="*/ 108871 h 108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499" h="1088707">
                  <a:moveTo>
                    <a:pt x="0" y="108871"/>
                  </a:moveTo>
                  <a:cubicBezTo>
                    <a:pt x="0" y="48743"/>
                    <a:pt x="48743" y="0"/>
                    <a:pt x="108871" y="0"/>
                  </a:cubicBezTo>
                  <a:lnTo>
                    <a:pt x="1605628" y="0"/>
                  </a:lnTo>
                  <a:cubicBezTo>
                    <a:pt x="1665756" y="0"/>
                    <a:pt x="1714499" y="48743"/>
                    <a:pt x="1714499" y="108871"/>
                  </a:cubicBezTo>
                  <a:lnTo>
                    <a:pt x="1714499" y="979836"/>
                  </a:lnTo>
                  <a:cubicBezTo>
                    <a:pt x="1714499" y="1039964"/>
                    <a:pt x="1665756" y="1088707"/>
                    <a:pt x="1605628" y="1088707"/>
                  </a:cubicBezTo>
                  <a:lnTo>
                    <a:pt x="108871" y="1088707"/>
                  </a:lnTo>
                  <a:cubicBezTo>
                    <a:pt x="48743" y="1088707"/>
                    <a:pt x="0" y="1039964"/>
                    <a:pt x="0" y="979836"/>
                  </a:cubicBezTo>
                  <a:lnTo>
                    <a:pt x="0" y="108871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337" tIns="203337" rIns="203337" bIns="203337" numCol="1" spcCol="1270" anchor="ctr" anchorCtr="0">
              <a:noAutofit/>
            </a:bodyPr>
            <a:lstStyle/>
            <a:p>
              <a:pPr algn="ctr" eaLnBrk="0" hangingPunct="0"/>
              <a:r>
                <a:rPr lang="en-US" dirty="0" smtClean="0">
                  <a:latin typeface="Bookman Old Style" pitchFamily="18" charset="0"/>
                </a:rPr>
                <a:t>The </a:t>
              </a:r>
              <a:r>
                <a:rPr lang="en-US" dirty="0">
                  <a:latin typeface="Bookman Old Style" pitchFamily="18" charset="0"/>
                </a:rPr>
                <a:t>demand for all resources is increasing at an exponential rate.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85527" y="784463"/>
            <a:ext cx="4677473" cy="1269682"/>
            <a:chOff x="4897320" y="784463"/>
            <a:chExt cx="3865680" cy="1269682"/>
          </a:xfrm>
        </p:grpSpPr>
        <p:sp>
          <p:nvSpPr>
            <p:cNvPr id="14" name="Rounded Rectangle 13"/>
            <p:cNvSpPr/>
            <p:nvPr/>
          </p:nvSpPr>
          <p:spPr>
            <a:xfrm>
              <a:off x="4897320" y="784463"/>
              <a:ext cx="3675181" cy="1088707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5087819" y="965438"/>
              <a:ext cx="3675181" cy="1088707"/>
            </a:xfrm>
            <a:custGeom>
              <a:avLst/>
              <a:gdLst>
                <a:gd name="connsiteX0" fmla="*/ 0 w 1714499"/>
                <a:gd name="connsiteY0" fmla="*/ 108871 h 1088707"/>
                <a:gd name="connsiteX1" fmla="*/ 108871 w 1714499"/>
                <a:gd name="connsiteY1" fmla="*/ 0 h 1088707"/>
                <a:gd name="connsiteX2" fmla="*/ 1605628 w 1714499"/>
                <a:gd name="connsiteY2" fmla="*/ 0 h 1088707"/>
                <a:gd name="connsiteX3" fmla="*/ 1714499 w 1714499"/>
                <a:gd name="connsiteY3" fmla="*/ 108871 h 1088707"/>
                <a:gd name="connsiteX4" fmla="*/ 1714499 w 1714499"/>
                <a:gd name="connsiteY4" fmla="*/ 979836 h 1088707"/>
                <a:gd name="connsiteX5" fmla="*/ 1605628 w 1714499"/>
                <a:gd name="connsiteY5" fmla="*/ 1088707 h 1088707"/>
                <a:gd name="connsiteX6" fmla="*/ 108871 w 1714499"/>
                <a:gd name="connsiteY6" fmla="*/ 1088707 h 1088707"/>
                <a:gd name="connsiteX7" fmla="*/ 0 w 1714499"/>
                <a:gd name="connsiteY7" fmla="*/ 979836 h 1088707"/>
                <a:gd name="connsiteX8" fmla="*/ 0 w 1714499"/>
                <a:gd name="connsiteY8" fmla="*/ 108871 h 108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499" h="1088707">
                  <a:moveTo>
                    <a:pt x="0" y="108871"/>
                  </a:moveTo>
                  <a:cubicBezTo>
                    <a:pt x="0" y="48743"/>
                    <a:pt x="48743" y="0"/>
                    <a:pt x="108871" y="0"/>
                  </a:cubicBezTo>
                  <a:lnTo>
                    <a:pt x="1605628" y="0"/>
                  </a:lnTo>
                  <a:cubicBezTo>
                    <a:pt x="1665756" y="0"/>
                    <a:pt x="1714499" y="48743"/>
                    <a:pt x="1714499" y="108871"/>
                  </a:cubicBezTo>
                  <a:lnTo>
                    <a:pt x="1714499" y="979836"/>
                  </a:lnTo>
                  <a:cubicBezTo>
                    <a:pt x="1714499" y="1039964"/>
                    <a:pt x="1665756" y="1088707"/>
                    <a:pt x="1605628" y="1088707"/>
                  </a:cubicBezTo>
                  <a:lnTo>
                    <a:pt x="108871" y="1088707"/>
                  </a:lnTo>
                  <a:cubicBezTo>
                    <a:pt x="48743" y="1088707"/>
                    <a:pt x="0" y="1039964"/>
                    <a:pt x="0" y="979836"/>
                  </a:cubicBezTo>
                  <a:lnTo>
                    <a:pt x="0" y="108871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337" tIns="203337" rIns="203337" bIns="203337" numCol="1" spcCol="1270" anchor="ctr" anchorCtr="0">
              <a:noAutofit/>
            </a:bodyPr>
            <a:lstStyle/>
            <a:p>
              <a:pPr algn="ctr" eaLnBrk="0" hangingPunct="0"/>
              <a:r>
                <a:rPr lang="en-US" dirty="0">
                  <a:latin typeface="Bookman Old Style" pitchFamily="18" charset="0"/>
                </a:rPr>
                <a:t>W</a:t>
              </a:r>
              <a:r>
                <a:rPr lang="en-US" dirty="0" smtClean="0">
                  <a:latin typeface="Bookman Old Style" pitchFamily="18" charset="0"/>
                </a:rPr>
                <a:t>ith </a:t>
              </a:r>
              <a:r>
                <a:rPr lang="en-US" dirty="0">
                  <a:latin typeface="Bookman Old Style" pitchFamily="18" charset="0"/>
                </a:rPr>
                <a:t>the human population increasing at a tremendous rate due to improvement in health-care,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52601" y="246640"/>
            <a:ext cx="4190999" cy="2083039"/>
            <a:chOff x="1504951" y="285829"/>
            <a:chExt cx="4190999" cy="2083039"/>
          </a:xfrm>
        </p:grpSpPr>
        <p:sp>
          <p:nvSpPr>
            <p:cNvPr id="5" name="Freeform 4"/>
            <p:cNvSpPr/>
            <p:nvPr/>
          </p:nvSpPr>
          <p:spPr>
            <a:xfrm>
              <a:off x="3600451" y="285829"/>
              <a:ext cx="2095499" cy="4986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39804"/>
                  </a:lnTo>
                  <a:lnTo>
                    <a:pt x="2095499" y="339804"/>
                  </a:lnTo>
                  <a:lnTo>
                    <a:pt x="2095499" y="49863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504951" y="285829"/>
              <a:ext cx="2095499" cy="4986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095499" y="0"/>
                  </a:moveTo>
                  <a:lnTo>
                    <a:pt x="2095499" y="339804"/>
                  </a:lnTo>
                  <a:lnTo>
                    <a:pt x="0" y="339804"/>
                  </a:lnTo>
                  <a:lnTo>
                    <a:pt x="0" y="49863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20" name="Straight Arrow Connector 19"/>
            <p:cNvCxnSpPr/>
            <p:nvPr/>
          </p:nvCxnSpPr>
          <p:spPr>
            <a:xfrm>
              <a:off x="3606165" y="535145"/>
              <a:ext cx="1" cy="18337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84" y="2163060"/>
            <a:ext cx="3014584" cy="2582828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84" y="2163060"/>
            <a:ext cx="2127331" cy="2286000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4" y="2163060"/>
            <a:ext cx="3810000" cy="2286000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474" y="2124026"/>
            <a:ext cx="2582828" cy="2582828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976" y="2131737"/>
            <a:ext cx="2599824" cy="2567407"/>
          </a:xfrm>
          <a:prstGeom prst="rect">
            <a:avLst/>
          </a:prstGeom>
          <a:effectLst>
            <a:glow rad="139700">
              <a:srgbClr val="FFC000">
                <a:alpha val="90000"/>
              </a:srgb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1452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1728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10260</TotalTime>
  <Words>153</Words>
  <Application>Microsoft Office PowerPoint</Application>
  <PresentationFormat>On-screen Show (16:9)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vedika</dc:creator>
  <cp:lastModifiedBy>T.S BORA</cp:lastModifiedBy>
  <cp:revision>860</cp:revision>
  <dcterms:created xsi:type="dcterms:W3CDTF">2013-09-21T02:10:41Z</dcterms:created>
  <dcterms:modified xsi:type="dcterms:W3CDTF">2022-04-25T02:28:21Z</dcterms:modified>
</cp:coreProperties>
</file>