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9" r:id="rId10"/>
    <p:sldId id="268" r:id="rId11"/>
    <p:sldId id="270" r:id="rId12"/>
    <p:sldId id="272" r:id="rId13"/>
    <p:sldId id="271" r:id="rId14"/>
    <p:sldId id="273" r:id="rId15"/>
    <p:sldId id="274" r:id="rId16"/>
    <p:sldId id="275" r:id="rId17"/>
    <p:sldId id="276" r:id="rId18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59" d="100"/>
          <a:sy n="59" d="100"/>
        </p:scale>
        <p:origin x="15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2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6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1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4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9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4658165" y="294397"/>
            <a:ext cx="2526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94396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1397727" y="1138172"/>
            <a:ext cx="1063316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Introduction of MySQL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Database, Tables ,Keys, Indexes &amp; Views  </a:t>
            </a:r>
          </a:p>
          <a:p>
            <a:pPr marL="342913" indent="-342913">
              <a:buFontTx/>
              <a:buAutoNum type="arabicPeriod"/>
            </a:pPr>
            <a:endParaRPr lang="en-IN" sz="3200" dirty="0">
              <a:solidFill>
                <a:srgbClr val="111111"/>
              </a:solidFill>
              <a:latin typeface="Oxygen" panose="02000503000000000000" pitchFamily="2" charset="0"/>
            </a:endParaRPr>
          </a:p>
          <a:p>
            <a:pPr marL="342913" indent="-342913">
              <a:buFontTx/>
              <a:buAutoNum type="arabicPeriod"/>
            </a:pPr>
            <a:r>
              <a:rPr lang="en-IN" sz="3200" dirty="0">
                <a:solidFill>
                  <a:srgbClr val="111111"/>
                </a:solidFill>
                <a:latin typeface="Oxygen" panose="02000503000000000000" pitchFamily="2" charset="0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Procedures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Triggers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User Management</a:t>
            </a:r>
          </a:p>
          <a:p>
            <a:pPr marL="342913" indent="-342913">
              <a:buAutoNum type="arabicPeriod"/>
            </a:pPr>
            <a:endParaRPr lang="en-US" sz="3200" dirty="0">
              <a:latin typeface="Oxygen" panose="02000503000000000000" pitchFamily="2" charset="0"/>
            </a:endParaRPr>
          </a:p>
          <a:p>
            <a:pPr marL="342913" indent="-342913">
              <a:buAutoNum type="arabicPeriod"/>
            </a:pPr>
            <a:r>
              <a:rPr lang="en-US" sz="3200" dirty="0">
                <a:latin typeface="Oxygen" panose="02000503000000000000" pitchFamily="2" charset="0"/>
              </a:rPr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DA106-3D21-31E3-4BF7-25E33230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F0C8E7-FC2A-7F5F-5C79-B3C65F4A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204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FB86-CFAA-FB66-A69E-3B41C3979D86}"/>
              </a:ext>
            </a:extLst>
          </p:cNvPr>
          <p:cNvSpPr txBox="1"/>
          <p:nvPr/>
        </p:nvSpPr>
        <p:spPr>
          <a:xfrm>
            <a:off x="1397069" y="728779"/>
            <a:ext cx="10504577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MySQL, a view is a virtual table which is created by SQL query by joining one or more tables.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It is operated like a table but does not contain any data of its own.</a:t>
            </a:r>
          </a:p>
          <a:p>
            <a:r>
              <a:rPr lang="en-US" dirty="0">
                <a:solidFill>
                  <a:srgbClr val="333333"/>
                </a:solidFill>
                <a:latin typeface="Oxygen" panose="02000503000000000000" pitchFamily="2" charset="0"/>
              </a:rPr>
              <a:t>Views are definitions built on top of other tables (or views). </a:t>
            </a: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underlying table or tables data changes, the view gets reflected.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mst_product;    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Update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ALTER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  <a:r>
              <a:rPr lang="en-US" dirty="0">
                <a:latin typeface="Oxygen" panose="02000503000000000000" pitchFamily="2" charset="0"/>
              </a:rPr>
              <a:t>VIEW product_details AS    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SELECT product_name,product_price,product_weight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FROM mst_product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WHERE product_price &gt; 100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 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latin typeface="Oxygen" panose="02000503000000000000" pitchFamily="2" charset="0"/>
              </a:rPr>
              <a:t>Drop View</a:t>
            </a:r>
          </a:p>
          <a:p>
            <a:pPr algn="just"/>
            <a:r>
              <a:rPr lang="en-US" dirty="0">
                <a:latin typeface="Oxygen" panose="02000503000000000000" pitchFamily="2" charset="0"/>
              </a:rPr>
              <a:t>DROP VIEW product_details ;    </a:t>
            </a:r>
          </a:p>
          <a:p>
            <a:pPr algn="just"/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Creating view from multiple tables</a:t>
            </a:r>
          </a:p>
          <a:p>
            <a:r>
              <a:rPr lang="en-US" dirty="0">
                <a:latin typeface="Oxygen" panose="02000503000000000000" pitchFamily="2" charset="0"/>
              </a:rPr>
              <a:t>CREATE VIEW product_details AS   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	pg.product_group_name,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p.product_name,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       		p.product_weight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218C8-093D-55F1-0F58-CDD4A03D4D22}"/>
              </a:ext>
            </a:extLst>
          </p:cNvPr>
          <p:cNvSpPr txBox="1"/>
          <p:nvPr/>
        </p:nvSpPr>
        <p:spPr>
          <a:xfrm>
            <a:off x="4245432" y="137156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Views</a:t>
            </a:r>
          </a:p>
        </p:txBody>
      </p:sp>
    </p:spTree>
    <p:extLst>
      <p:ext uri="{BB962C8B-B14F-4D97-AF65-F5344CB8AC3E}">
        <p14:creationId xmlns:p14="http://schemas.microsoft.com/office/powerpoint/2010/main" val="21329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02E-8804-DCB8-4032-698305B2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4A70D3D-3BAD-4959-BC46-14B2C618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146604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08297-59FA-B916-0494-16A1ACE7C609}"/>
              </a:ext>
            </a:extLst>
          </p:cNvPr>
          <p:cNvSpPr txBox="1"/>
          <p:nvPr/>
        </p:nvSpPr>
        <p:spPr>
          <a:xfrm>
            <a:off x="1370944" y="846348"/>
            <a:ext cx="10504577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DML means Data Manipulation Language.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 any database CRUD operation happens.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CRUD means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Create  add new record to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Read  read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Update  update existing record(s) from the table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Delete  delete existing record(s) from the table</a:t>
            </a:r>
          </a:p>
          <a:p>
            <a:endParaRPr lang="en-US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Create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 To add new record inside the table, insert statement is used.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INSERT INTO mst_product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`product_name`,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`product_price`,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`product_weight`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 VALUES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(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’Shirt’,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100,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	2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);</a:t>
            </a: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1DF2C-1285-15F0-D09B-EBF2B66E90B3}"/>
              </a:ext>
            </a:extLst>
          </p:cNvPr>
          <p:cNvSpPr txBox="1"/>
          <p:nvPr/>
        </p:nvSpPr>
        <p:spPr>
          <a:xfrm>
            <a:off x="4245432" y="18940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65502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CD6F-99AC-CAA9-230F-98C3EF6C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439EF36-7AA1-8B35-4194-AB1CDD2A6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3C113-EA6F-BD54-C50F-53B22EBEFF39}"/>
              </a:ext>
            </a:extLst>
          </p:cNvPr>
          <p:cNvSpPr txBox="1"/>
          <p:nvPr/>
        </p:nvSpPr>
        <p:spPr>
          <a:xfrm>
            <a:off x="940533" y="1097730"/>
            <a:ext cx="1118180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Read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read existing record(s) from table, SELECT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product_id,product_name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Update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update existing record(s) from table, UPDATE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UPDATE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SET product_name=‘trouser’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Delete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  To delete existing record(s) from table, DELETE statement is used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DELETE FROM mst_product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WHERE product_id=1;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Operators used in DML statements 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835C4-8D4C-8FC9-5E52-E9A9A7F2E554}"/>
              </a:ext>
            </a:extLst>
          </p:cNvPr>
          <p:cNvSpPr txBox="1"/>
          <p:nvPr/>
        </p:nvSpPr>
        <p:spPr>
          <a:xfrm>
            <a:off x="4454440" y="22859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5646D-F5AF-3DBA-CFA6-82D762694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79246"/>
              </p:ext>
            </p:extLst>
          </p:nvPr>
        </p:nvGraphicFramePr>
        <p:xfrm>
          <a:off x="1006399" y="5627103"/>
          <a:ext cx="912841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677">
                  <a:extLst>
                    <a:ext uri="{9D8B030D-6E8A-4147-A177-3AD203B41FA5}">
                      <a16:colId xmlns:a16="http://schemas.microsoft.com/office/drawing/2014/main" val="2779269763"/>
                    </a:ext>
                  </a:extLst>
                </a:gridCol>
                <a:gridCol w="1817830">
                  <a:extLst>
                    <a:ext uri="{9D8B030D-6E8A-4147-A177-3AD203B41FA5}">
                      <a16:colId xmlns:a16="http://schemas.microsoft.com/office/drawing/2014/main" val="680897026"/>
                    </a:ext>
                  </a:extLst>
                </a:gridCol>
                <a:gridCol w="6377907">
                  <a:extLst>
                    <a:ext uri="{9D8B030D-6E8A-4147-A177-3AD203B41FA5}">
                      <a16:colId xmlns:a16="http://schemas.microsoft.com/office/drawing/2014/main" val="3735324583"/>
                    </a:ext>
                  </a:extLst>
                </a:gridCol>
              </a:tblGrid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Slno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Operator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Meaning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1988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AND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Both the condition are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30430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OR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Either of the condition is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798785"/>
                  </a:ext>
                </a:extLst>
              </a:tr>
              <a:tr h="367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NOT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When the condition is not satisfied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026067"/>
                  </a:ext>
                </a:extLst>
              </a:tr>
              <a:tr h="191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IN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Allows to specify multiple values</a:t>
                      </a:r>
                      <a:endParaRPr lang="en-IN" sz="2000" b="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2828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LIKE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Search for a specified pattern in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477542"/>
                  </a:ext>
                </a:extLst>
              </a:tr>
              <a:tr h="22420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xygen" panose="02000503000000000000" pitchFamily="2" charset="0"/>
                        </a:rPr>
                        <a:t>Between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Selects values within a given range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BD53-A0CB-503B-8D75-ECB519B3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7113DE-05CE-99F6-51F1-4FB4F7A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" y="85941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BB768-E5B5-EC77-3862-786944B5D9B9}"/>
              </a:ext>
            </a:extLst>
          </p:cNvPr>
          <p:cNvSpPr txBox="1"/>
          <p:nvPr/>
        </p:nvSpPr>
        <p:spPr>
          <a:xfrm>
            <a:off x="1006399" y="775099"/>
            <a:ext cx="1106791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age &gt; 20 AND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only those employees whose age is greater than 20 and stays in ‘Kolkata’ </a:t>
            </a:r>
            <a:r>
              <a:rPr lang="en-US" dirty="0" err="1">
                <a:latin typeface="Oxygen" panose="02000503000000000000" pitchFamily="2" charset="0"/>
                <a:sym typeface="Wingdings" panose="05000000000000000000" pitchFamily="2" charset="2"/>
              </a:rPr>
              <a:t>city.If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both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city=‘Kolkata’ or city=‘Delhi’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either ‘Kolkata’ city or in ‘Delhi’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either of the condition is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NOT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NOT city=‘Kolkata’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This query will return all the rows of those employees whose does not stays in ‘Kolkata’ city.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If the condition is not satisfied then records will be returned.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IN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city IN (‘Kolkata’,’Delhi’,’Mumbai’,’Chennai’)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the rows of those employees whose stays in ‘Kolkata’, ’,’Delhi’,’Mumbai’,and ’Chennai’ city.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LIKE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 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SELECT * FROM mst_employees WHERE name LIKE ‘A*’;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names starts with ‘A’.</a:t>
            </a:r>
          </a:p>
          <a:p>
            <a:endParaRPr lang="en-US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dirty="0">
                <a:latin typeface="Oxygen" panose="02000503000000000000" pitchFamily="2" charset="0"/>
                <a:sym typeface="Wingdings" panose="05000000000000000000" pitchFamily="2" charset="2"/>
              </a:rPr>
              <a:t>Between</a:t>
            </a:r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 operator 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SELECT * FROM mst_employees WHERE age BETWEEN </a:t>
            </a:r>
            <a:r>
              <a:rPr lang="en-US" dirty="0">
                <a:latin typeface="Oxygen" panose="02000503000000000000" pitchFamily="2" charset="0"/>
              </a:rPr>
              <a:t>25</a:t>
            </a:r>
            <a:r>
              <a:rPr lang="en-US" b="0" i="0" dirty="0">
                <a:effectLst/>
                <a:latin typeface="Oxygen" panose="02000503000000000000" pitchFamily="2" charset="0"/>
              </a:rPr>
              <a:t> AND </a:t>
            </a:r>
            <a:r>
              <a:rPr lang="en-US" dirty="0">
                <a:latin typeface="Oxygen" panose="02000503000000000000" pitchFamily="2" charset="0"/>
              </a:rPr>
              <a:t>5</a:t>
            </a:r>
            <a:r>
              <a:rPr lang="en-US" b="0" i="0" dirty="0">
                <a:effectLst/>
                <a:latin typeface="Oxygen" panose="02000503000000000000" pitchFamily="2" charset="0"/>
              </a:rPr>
              <a:t>0;</a:t>
            </a:r>
          </a:p>
          <a:p>
            <a:r>
              <a:rPr lang="en-US" dirty="0">
                <a:latin typeface="Oxygen" panose="02000503000000000000" pitchFamily="2" charset="0"/>
                <a:sym typeface="Wingdings" panose="05000000000000000000" pitchFamily="2" charset="2"/>
              </a:rPr>
              <a:t>This query will return all rows of those employees whose age between 25 and 50.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3285E-237F-376B-1492-35D1F916DD70}"/>
              </a:ext>
            </a:extLst>
          </p:cNvPr>
          <p:cNvSpPr txBox="1"/>
          <p:nvPr/>
        </p:nvSpPr>
        <p:spPr>
          <a:xfrm>
            <a:off x="5029210" y="144498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340534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D106-E66A-E7E7-12F1-50E0D102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AB81F6-99E3-BE97-DB26-906C58FF7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46" y="13353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E7E3AE-73C7-90AE-E3BE-058AB3490E68}"/>
              </a:ext>
            </a:extLst>
          </p:cNvPr>
          <p:cNvSpPr txBox="1"/>
          <p:nvPr/>
        </p:nvSpPr>
        <p:spPr>
          <a:xfrm>
            <a:off x="1084216" y="823407"/>
            <a:ext cx="11051185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There are 3 types of joins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OUTER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      Outer Join can be 2 types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a) Left Join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		b) Right Join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Inner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retrieves 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records that have matching values in both tables.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LEFT Join 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returns all records from the left table and the matching records from the right table</a:t>
            </a:r>
            <a:r>
              <a:rPr lang="en-US" sz="200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Right join is just opposite to left join.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pg.product_group_name,p.product_name,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	p.product_price,p.product_weight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mst_product p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LEFT JOIN mst_product_group pg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p.product_group_id=pg.product_group_id;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CD064-1217-E5F9-CA95-156311FC54B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90331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829E-A713-3E5B-4B48-1BD75985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8A07AAE-1718-AFD6-2963-1CCE35FB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52E9E-167B-152C-E0D1-17F0A9C56FB1}"/>
              </a:ext>
            </a:extLst>
          </p:cNvPr>
          <p:cNvSpPr txBox="1"/>
          <p:nvPr/>
        </p:nvSpPr>
        <p:spPr>
          <a:xfrm>
            <a:off x="1084216" y="823407"/>
            <a:ext cx="11051185" cy="77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JOINS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SELF Join 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Self Join is regular join where a table is joined with itself.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E.emp_code,E.emp_name,E.city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INNER JOIN mst_employee M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ON E.city=M.city AND E.emp_id=M.emp_id 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The above statement retrieves those employees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 that are from the same city.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Aggregate Functions</a:t>
            </a:r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Aggregate functions in SQL are unique functions that work on a group of rows in a table and produce a single value as a result.</a:t>
            </a:r>
          </a:p>
          <a:p>
            <a:endParaRPr lang="en-US" sz="2000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Some aggregate functions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MIN()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the lowest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Max() 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 the highest value in a column for a group of rows that satisfy a given criterion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SUM() 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returns the sum of all values of a column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COUNT() -&gt;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 returns number of records(rows) in a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333333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333333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AVG()  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eturn the average of all values present in a column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Oxygen" panose="02000503000000000000" pitchFamily="2" charset="0"/>
              </a:rPr>
              <a:t>.</a:t>
            </a:r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0312-4940-C29E-2DEE-739AF7569D46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4368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B06-09A2-B182-387A-1125A69F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FAEB0E-AE29-90F3-74C0-E17EFA76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E30411-E553-82E5-1FED-840649D01371}"/>
              </a:ext>
            </a:extLst>
          </p:cNvPr>
          <p:cNvSpPr txBox="1"/>
          <p:nvPr/>
        </p:nvSpPr>
        <p:spPr>
          <a:xfrm>
            <a:off x="1084216" y="1032415"/>
            <a:ext cx="11051185" cy="73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Group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groups rows that have the same values into summary rows.</a:t>
            </a: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Generally Group By statement is used in aggregate function.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SQL Order By Statement 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order rows by ascending or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SELECT e.city,COUNT(e.emp_id) as EmployeeCount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FROM mst_employee e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GROUP BY e.city</a:t>
            </a:r>
          </a:p>
          <a:p>
            <a:r>
              <a:rPr lang="en-US" sz="2000" b="0" i="0" dirty="0">
                <a:effectLst/>
                <a:latin typeface="Consolas" panose="020B0609020204030204" pitchFamily="49" charset="0"/>
              </a:rPr>
              <a:t>ORDER BY COUNT(</a:t>
            </a:r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e.emp_id</a:t>
            </a:r>
            <a:r>
              <a:rPr lang="en-US" sz="2000" b="0" i="0" dirty="0">
                <a:effectLst/>
                <a:latin typeface="Consolas" panose="020B0609020204030204" pitchFamily="49" charset="0"/>
              </a:rPr>
              <a:t>) DESC;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in descending order.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SQL Having Statement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As “Where” statement cannot be used in case of aggregate function, hence “Having” statement is used.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SELECT e.city,COUNT(e.emp_id) as EmployeeCount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FROM testdb.mst_employee e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GROUP BY e.city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HAVING COUNT(e.emp_id) &gt; 1;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This query lists the number of employees in each city where count of employees more than 1.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BEED6-B3E9-8904-0B1C-20565E1A2A54}"/>
              </a:ext>
            </a:extLst>
          </p:cNvPr>
          <p:cNvSpPr txBox="1"/>
          <p:nvPr/>
        </p:nvSpPr>
        <p:spPr>
          <a:xfrm>
            <a:off x="4454440" y="18941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DML Statement</a:t>
            </a:r>
          </a:p>
        </p:txBody>
      </p:sp>
    </p:spTree>
    <p:extLst>
      <p:ext uri="{BB962C8B-B14F-4D97-AF65-F5344CB8AC3E}">
        <p14:creationId xmlns:p14="http://schemas.microsoft.com/office/powerpoint/2010/main" val="246995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99A95-1146-8563-D82C-BF907DE4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4DEF30E-C025-E7CB-78A3-6039917CC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4" y="6822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9B701-8DF2-5DE3-0E34-29642E057EF9}"/>
              </a:ext>
            </a:extLst>
          </p:cNvPr>
          <p:cNvSpPr txBox="1"/>
          <p:nvPr/>
        </p:nvSpPr>
        <p:spPr>
          <a:xfrm>
            <a:off x="1084216" y="1032415"/>
            <a:ext cx="1105118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MySQL Procedures --&gt;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xygen" panose="02000503000000000000" pitchFamily="2" charset="0"/>
              </a:rPr>
              <a:t>A stored procedure is a prepared SQL code which can be saved, so the code can be reused over and over again.</a:t>
            </a: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The parameters can be passed in stored procedure.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The parameters are 3 types</a:t>
            </a: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000000"/>
              </a:solidFill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b="1" i="0" dirty="0">
                <a:effectLst/>
                <a:latin typeface="Oxygen" panose="02000503000000000000" pitchFamily="2" charset="0"/>
              </a:rPr>
              <a:t>Create A Procedure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CREATE PROCEDURE `GetEmployees`(IN pCity varchar(30))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BEGIN	</a:t>
            </a:r>
          </a:p>
          <a:p>
            <a:r>
              <a:rPr lang="en-US" dirty="0">
                <a:latin typeface="Oxygen" panose="02000503000000000000" pitchFamily="2" charset="0"/>
              </a:rPr>
              <a:t>	</a:t>
            </a:r>
            <a:r>
              <a:rPr lang="en-US" b="0" i="0" dirty="0">
                <a:effectLst/>
                <a:latin typeface="Oxygen" panose="02000503000000000000" pitchFamily="2" charset="0"/>
              </a:rPr>
              <a:t>SELECT * FROM testdb.mst_employee WHERE city=trim(pCity);</a:t>
            </a:r>
          </a:p>
          <a:p>
            <a:r>
              <a:rPr lang="en-US" b="0" i="0" dirty="0">
                <a:effectLst/>
                <a:latin typeface="Oxygen" panose="02000503000000000000" pitchFamily="2" charset="0"/>
              </a:rPr>
              <a:t>END</a:t>
            </a:r>
          </a:p>
          <a:p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Execute a procedure</a:t>
            </a:r>
          </a:p>
          <a:p>
            <a:r>
              <a:rPr lang="en-US" sz="2000" b="1" dirty="0">
                <a:latin typeface="Oxygen" panose="02000503000000000000" pitchFamily="2" charset="0"/>
                <a:sym typeface="Wingdings" panose="05000000000000000000" pitchFamily="2" charset="2"/>
              </a:rPr>
              <a:t>Exec </a:t>
            </a:r>
            <a:r>
              <a:rPr lang="en-US" sz="2000" b="0" i="0" dirty="0">
                <a:effectLst/>
                <a:latin typeface="Oxygen" panose="02000503000000000000" pitchFamily="2" charset="0"/>
              </a:rPr>
              <a:t>GetEmployees(‘Kolkata’)</a:t>
            </a:r>
            <a:endParaRPr lang="en-US" sz="2000" b="1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1600" b="1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0737B-6430-E272-E6E9-7D719BA8B67D}"/>
              </a:ext>
            </a:extLst>
          </p:cNvPr>
          <p:cNvSpPr txBox="1"/>
          <p:nvPr/>
        </p:nvSpPr>
        <p:spPr>
          <a:xfrm>
            <a:off x="4454440" y="189410"/>
            <a:ext cx="3396337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Procedures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BCF2A0-A943-2C4A-7280-293338224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78755"/>
              </p:ext>
            </p:extLst>
          </p:nvPr>
        </p:nvGraphicFramePr>
        <p:xfrm>
          <a:off x="1084216" y="3066761"/>
          <a:ext cx="10607041" cy="243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395">
                  <a:extLst>
                    <a:ext uri="{9D8B030D-6E8A-4147-A177-3AD203B41FA5}">
                      <a16:colId xmlns:a16="http://schemas.microsoft.com/office/drawing/2014/main" val="72782395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918403863"/>
                    </a:ext>
                  </a:extLst>
                </a:gridCol>
                <a:gridCol w="8438606">
                  <a:extLst>
                    <a:ext uri="{9D8B030D-6E8A-4147-A177-3AD203B41FA5}">
                      <a16:colId xmlns:a16="http://schemas.microsoft.com/office/drawing/2014/main" val="2601316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7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</a:t>
                      </a:r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 passes a value into a procedure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1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 parameter passes a value from the procedure back to the caller.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3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68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InOut parameter is initialized by the caller, can be modified by the procedure, and any change made by the procedure is visible to the caller when the procedure returns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49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32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8" y="490346"/>
            <a:ext cx="7839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7277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175661" y="1825443"/>
            <a:ext cx="103196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Oxygen" panose="02000503000000000000" pitchFamily="2" charset="0"/>
              </a:rPr>
              <a:t>It is free and open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24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24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3801295" y="438084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81333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6" y="1498879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emp_id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emp_name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emp_id </a:t>
            </a:r>
          </a:p>
          <a:p>
            <a:r>
              <a:rPr lang="en-IN" dirty="0"/>
              <a:t>b) emp_name</a:t>
            </a:r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23561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6" y="1520651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F5306-4612-740C-6BAE-6A10567C3269}"/>
              </a:ext>
            </a:extLst>
          </p:cNvPr>
          <p:cNvSpPr txBox="1"/>
          <p:nvPr/>
        </p:nvSpPr>
        <p:spPr>
          <a:xfrm>
            <a:off x="3801295" y="385832"/>
            <a:ext cx="3796938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17029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86421" y="772749"/>
            <a:ext cx="865238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20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20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xygen" panose="02000503000000000000" pitchFamily="2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20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32" y="20366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8C8-9C71-2F6C-4BD2-BFB6DFCC7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1DB13E-37BE-C75E-9FF0-370F049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9" y="392368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E349B5-0F0B-9149-BDBE-C04707BB2399}"/>
              </a:ext>
            </a:extLst>
          </p:cNvPr>
          <p:cNvSpPr txBox="1"/>
          <p:nvPr/>
        </p:nvSpPr>
        <p:spPr>
          <a:xfrm>
            <a:off x="4245432" y="438805"/>
            <a:ext cx="2699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75265B-9DBC-F474-6280-6006550C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73645"/>
              </p:ext>
            </p:extLst>
          </p:nvPr>
        </p:nvGraphicFramePr>
        <p:xfrm>
          <a:off x="1162595" y="3403442"/>
          <a:ext cx="9731828" cy="2814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569">
                  <a:extLst>
                    <a:ext uri="{9D8B030D-6E8A-4147-A177-3AD203B41FA5}">
                      <a16:colId xmlns:a16="http://schemas.microsoft.com/office/drawing/2014/main" val="1349749233"/>
                    </a:ext>
                  </a:extLst>
                </a:gridCol>
                <a:gridCol w="1902921">
                  <a:extLst>
                    <a:ext uri="{9D8B030D-6E8A-4147-A177-3AD203B41FA5}">
                      <a16:colId xmlns:a16="http://schemas.microsoft.com/office/drawing/2014/main" val="4053584086"/>
                    </a:ext>
                  </a:extLst>
                </a:gridCol>
                <a:gridCol w="6964338">
                  <a:extLst>
                    <a:ext uri="{9D8B030D-6E8A-4147-A177-3AD203B41FA5}">
                      <a16:colId xmlns:a16="http://schemas.microsoft.com/office/drawing/2014/main" val="913413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6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1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Not Null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column cannot have null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2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each and every column contains unique value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3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Primary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Uniquely identifies a row in a table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4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Foreign Key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Establishes relation between two tables through a column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5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Check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Ensures a values in a column satisfies a condition 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88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Oxygen" panose="02000503000000000000" pitchFamily="2" charset="0"/>
                        </a:rPr>
                        <a:t>6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Oxygen" panose="02000503000000000000" pitchFamily="2" charset="0"/>
                        </a:rPr>
                        <a:t>Default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Oxygen" panose="02000503000000000000" pitchFamily="2" charset="0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IN" sz="2000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620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12492F-90B1-6CEC-6E95-B8E727A7DCDB}"/>
              </a:ext>
            </a:extLst>
          </p:cNvPr>
          <p:cNvSpPr txBox="1"/>
          <p:nvPr/>
        </p:nvSpPr>
        <p:spPr>
          <a:xfrm>
            <a:off x="940526" y="1784755"/>
            <a:ext cx="10737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Oxygen" panose="02000503000000000000" pitchFamily="2" charset="0"/>
              </a:rPr>
              <a:t>Constraints </a:t>
            </a: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are used to specify rules for the data in a table.</a:t>
            </a:r>
          </a:p>
          <a:p>
            <a:endParaRPr lang="en-US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Constraints can be column level or table level. </a:t>
            </a:r>
          </a:p>
          <a:p>
            <a:r>
              <a:rPr lang="en-US" dirty="0">
                <a:solidFill>
                  <a:srgbClr val="000000"/>
                </a:solidFill>
                <a:latin typeface="Oxygen" panose="02000503000000000000" pitchFamily="2" charset="0"/>
              </a:rPr>
              <a:t>	Column level constraints apply to a column, and table level constraints 	apply to 	the whole table.</a:t>
            </a:r>
            <a:endParaRPr lang="en-IN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7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4549-CA0C-5794-42A1-42E271A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6BA1D0E-276D-FF4D-366F-2F67BFD5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102CC-CBF3-829C-D41A-1D3ECBD10968}"/>
              </a:ext>
            </a:extLst>
          </p:cNvPr>
          <p:cNvSpPr txBox="1"/>
          <p:nvPr/>
        </p:nvSpPr>
        <p:spPr>
          <a:xfrm>
            <a:off x="1474846" y="1316615"/>
            <a:ext cx="101293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mst_product_group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primary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product_group_name is the unique key.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Both the columns are not null, hence the user needs to give values.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`mst_product_group`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PRIMARY KEY,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	`product_group_name` varchar(50) NOT NULL UNIQUE KEY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 ) 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As shown in below create table script of mst_product table</a:t>
            </a:r>
          </a:p>
          <a:p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product_group_id is the foreign key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`product_group_id` int NOT NULL,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`product_name` varchar(50) NOT NULL UNIQUE KEY,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KEY `fk_product_group_id` (`product_group_id`),  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CONSTRAINT `fk_product_group_id` FOREIGN KEY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	 REFERENCES `mst_product_group` (`product_group_id`)</a:t>
            </a:r>
          </a:p>
          <a:p>
            <a:r>
              <a:rPr lang="en-US" sz="1600" dirty="0">
                <a:latin typeface="Oxygen" panose="02000503000000000000" pitchFamily="2" charset="0"/>
                <a:sym typeface="Wingdings" panose="05000000000000000000" pitchFamily="2" charset="2"/>
              </a:rPr>
              <a:t>) 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29-6CCD-BAC6-81C4-EB9346F8822C}"/>
              </a:ext>
            </a:extLst>
          </p:cNvPr>
          <p:cNvSpPr txBox="1"/>
          <p:nvPr/>
        </p:nvSpPr>
        <p:spPr>
          <a:xfrm>
            <a:off x="4245432" y="724990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02887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6C9CE-F247-3736-AF31-119FA811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3CFF39D-7E4A-9543-BE29-8FB67F35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4" y="316417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80A6F-0049-6A93-EB55-B0AA88479410}"/>
              </a:ext>
            </a:extLst>
          </p:cNvPr>
          <p:cNvSpPr txBox="1"/>
          <p:nvPr/>
        </p:nvSpPr>
        <p:spPr>
          <a:xfrm>
            <a:off x="1162594" y="1747694"/>
            <a:ext cx="104415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As shown below in table script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product_price column has a check constraint and the value has to be greater than 0.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product_weight column default value is 1.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CREATE TABLE `mst_product`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(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`product_id` int NOT NULL PRIMARY KEY,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 `product_group_id` int NOT NULL,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`product_name` varchar(255) NOT NULL UNIQUE KEY,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`product_price` int NOT NULL,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`product_weight` int NOT NULL DEFAULT '1’,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KEY `fk_product_group_id` (`product_group_id`),  CONSTRAINT 	`fk_product_group_id` FOREIGN KEY (`product_group_id`)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REFERENCES  `mst_product_group` (`product_group_id`),  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	CONSTRAINT `chk_product_price` CHECK ((`product_price` &gt; 0))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9145F-73A0-87F8-7EF5-F17E4F37F919}"/>
              </a:ext>
            </a:extLst>
          </p:cNvPr>
          <p:cNvSpPr txBox="1"/>
          <p:nvPr/>
        </p:nvSpPr>
        <p:spPr>
          <a:xfrm>
            <a:off x="4245432" y="450667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20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FA98-1D7C-FA09-C210-8DAF497A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4F78F3-A0E6-2A69-BEA0-90FE79B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3" y="590740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E67381-FDCA-C718-C129-F09B79DE7712}"/>
              </a:ext>
            </a:extLst>
          </p:cNvPr>
          <p:cNvSpPr txBox="1"/>
          <p:nvPr/>
        </p:nvSpPr>
        <p:spPr>
          <a:xfrm>
            <a:off x="1122747" y="1962791"/>
            <a:ext cx="10504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Indexes are used to retrieve data from databases.</a:t>
            </a: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Users cannot see the indexes, they are used to speed up the searches/queries.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creates an index </a:t>
            </a:r>
            <a:r>
              <a:rPr lang="en-US" sz="2000" dirty="0">
                <a:solidFill>
                  <a:srgbClr val="000000"/>
                </a:solidFill>
                <a:latin typeface="Oxygen" panose="02000503000000000000" pitchFamily="2" charset="0"/>
              </a:rPr>
              <a:t>on a table. Duplicate values are not allowed.</a:t>
            </a:r>
          </a:p>
          <a:p>
            <a:r>
              <a:rPr lang="en-US" sz="2000" dirty="0">
                <a:latin typeface="Oxygen" panose="02000503000000000000" pitchFamily="2" charset="0"/>
              </a:rPr>
              <a:t>CREATE UNIQUE INDEX idx_product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ON mst_product (product_name);</a:t>
            </a: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2000" dirty="0">
                <a:latin typeface="Oxygen" panose="02000503000000000000" pitchFamily="2" charset="0"/>
                <a:sym typeface="Wingdings" panose="05000000000000000000" pitchFamily="2" charset="2"/>
              </a:rPr>
              <a:t>Below statement drops an index on a table.</a:t>
            </a:r>
          </a:p>
          <a:p>
            <a:r>
              <a:rPr lang="en-US" sz="2000" dirty="0">
                <a:latin typeface="Oxygen" panose="02000503000000000000" pitchFamily="2" charset="0"/>
              </a:rPr>
              <a:t>ALTER TABLE mst_product</a:t>
            </a:r>
            <a:br>
              <a:rPr lang="en-US" sz="2000" dirty="0">
                <a:latin typeface="Oxygen" panose="02000503000000000000" pitchFamily="2" charset="0"/>
              </a:rPr>
            </a:br>
            <a:r>
              <a:rPr lang="en-US" sz="2000" dirty="0">
                <a:latin typeface="Oxygen" panose="02000503000000000000" pitchFamily="2" charset="0"/>
              </a:rPr>
              <a:t>DROP INDEX idx_product;</a:t>
            </a:r>
            <a:endParaRPr lang="en-US" sz="20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569-A618-3EB1-93ED-5A81B146B280}"/>
              </a:ext>
            </a:extLst>
          </p:cNvPr>
          <p:cNvSpPr txBox="1"/>
          <p:nvPr/>
        </p:nvSpPr>
        <p:spPr>
          <a:xfrm>
            <a:off x="4245430" y="724992"/>
            <a:ext cx="3009612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MySQL - INDEXES</a:t>
            </a:r>
          </a:p>
        </p:txBody>
      </p:sp>
    </p:spTree>
    <p:extLst>
      <p:ext uri="{BB962C8B-B14F-4D97-AF65-F5344CB8AC3E}">
        <p14:creationId xmlns:p14="http://schemas.microsoft.com/office/powerpoint/2010/main" val="138580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1345</TotalTime>
  <Words>2427</Words>
  <Application>Microsoft Office PowerPoint</Application>
  <PresentationFormat>Custom</PresentationFormat>
  <Paragraphs>448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283</cp:revision>
  <dcterms:created xsi:type="dcterms:W3CDTF">2024-02-19T05:26:56Z</dcterms:created>
  <dcterms:modified xsi:type="dcterms:W3CDTF">2024-02-23T11:14:08Z</dcterms:modified>
</cp:coreProperties>
</file>