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68" r:id="rId2"/>
    <p:sldMasterId id="2147483781" r:id="rId3"/>
  </p:sldMasterIdLst>
  <p:notesMasterIdLst>
    <p:notesMasterId r:id="rId34"/>
  </p:notesMasterIdLst>
  <p:sldIdLst>
    <p:sldId id="422" r:id="rId4"/>
    <p:sldId id="423" r:id="rId5"/>
    <p:sldId id="524" r:id="rId6"/>
    <p:sldId id="525" r:id="rId7"/>
    <p:sldId id="425" r:id="rId8"/>
    <p:sldId id="426" r:id="rId9"/>
    <p:sldId id="526" r:id="rId10"/>
    <p:sldId id="527" r:id="rId11"/>
    <p:sldId id="493" r:id="rId12"/>
    <p:sldId id="539" r:id="rId13"/>
    <p:sldId id="494" r:id="rId14"/>
    <p:sldId id="495" r:id="rId15"/>
    <p:sldId id="496" r:id="rId16"/>
    <p:sldId id="540" r:id="rId17"/>
    <p:sldId id="497" r:id="rId18"/>
    <p:sldId id="498" r:id="rId19"/>
    <p:sldId id="499" r:id="rId20"/>
    <p:sldId id="500" r:id="rId21"/>
    <p:sldId id="541" r:id="rId22"/>
    <p:sldId id="501" r:id="rId23"/>
    <p:sldId id="502" r:id="rId24"/>
    <p:sldId id="503" r:id="rId25"/>
    <p:sldId id="454" r:id="rId26"/>
    <p:sldId id="542" r:id="rId27"/>
    <p:sldId id="537" r:id="rId28"/>
    <p:sldId id="538" r:id="rId29"/>
    <p:sldId id="440" r:id="rId30"/>
    <p:sldId id="441" r:id="rId31"/>
    <p:sldId id="325" r:id="rId32"/>
    <p:sldId id="543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4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66FFFF"/>
    <a:srgbClr val="FFC000"/>
    <a:srgbClr val="800000"/>
    <a:srgbClr val="FF00FF"/>
    <a:srgbClr val="7030A0"/>
    <a:srgbClr val="CCECFF"/>
    <a:srgbClr val="996600"/>
    <a:srgbClr val="9E4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3250" autoAdjust="0"/>
  </p:normalViewPr>
  <p:slideViewPr>
    <p:cSldViewPr>
      <p:cViewPr varScale="1">
        <p:scale>
          <a:sx n="140" d="100"/>
          <a:sy n="140" d="100"/>
        </p:scale>
        <p:origin x="582" y="120"/>
      </p:cViewPr>
      <p:guideLst>
        <p:guide orient="horz" pos="1620"/>
        <p:guide pos="2880"/>
        <p:guide orient="horz" pos="1476"/>
      </p:guideLst>
    </p:cSldViewPr>
  </p:slideViewPr>
  <p:outlineViewPr>
    <p:cViewPr>
      <p:scale>
        <a:sx n="100" d="100"/>
        <a:sy n="100" d="100"/>
      </p:scale>
      <p:origin x="0" y="59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8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8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4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28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035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60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School</a:t>
            </a:r>
          </a:p>
        </p:txBody>
      </p:sp>
      <p:sp>
        <p:nvSpPr>
          <p:cNvPr id="45060" name="Slide Number Placeholder 3"/>
          <p:cNvSpPr txBox="1">
            <a:spLocks noGrp="1"/>
          </p:cNvSpPr>
          <p:nvPr/>
        </p:nvSpPr>
        <p:spPr bwMode="auto">
          <a:xfrm>
            <a:off x="3885010" y="8684684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E90A20B-6BE0-4C85-B5DD-F0CB28A1B467}" type="slidenum">
              <a:rPr lang="en-US" sz="1200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18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6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5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64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29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91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47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30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3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2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6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43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933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07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E34C430-DB9A-4C1D-A59E-F7DD5BB2BDDD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B864F40-B3B8-4170-933C-76695338EC8D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47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95381" y="228151"/>
            <a:ext cx="7056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Quadratic Equation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548721" y="505108"/>
            <a:ext cx="7018020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30458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728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66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81" y="228151"/>
            <a:ext cx="7056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34EA2"/>
                </a:solidFill>
                <a:latin typeface="Bookman Old Style" panose="02050604050505020204" pitchFamily="18" charset="0"/>
              </a:rPr>
              <a:t>Quadratic Equation</a:t>
            </a:r>
          </a:p>
        </p:txBody>
      </p:sp>
      <p:cxnSp>
        <p:nvCxnSpPr>
          <p:cNvPr id="4" name="Straight Connector 3"/>
          <p:cNvCxnSpPr/>
          <p:nvPr userDrawn="1"/>
        </p:nvCxnSpPr>
        <p:spPr bwMode="auto">
          <a:xfrm>
            <a:off x="548721" y="505108"/>
            <a:ext cx="7018020" cy="0"/>
          </a:xfrm>
          <a:prstGeom prst="line">
            <a:avLst/>
          </a:prstGeom>
          <a:noFill/>
          <a:ln w="28575" cap="flat" cmpd="sng" algn="ctr">
            <a:solidFill>
              <a:srgbClr val="FF9900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5" name="Rectangle 4"/>
          <p:cNvSpPr/>
          <p:nvPr userDrawn="1"/>
        </p:nvSpPr>
        <p:spPr>
          <a:xfrm>
            <a:off x="495300" y="252132"/>
            <a:ext cx="8135470" cy="46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47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82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55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886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14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926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5113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042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2363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9681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384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1329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14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7445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0248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46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0690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7410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087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62863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705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51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864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526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1976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3165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22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24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543799" y="261657"/>
            <a:ext cx="1077445" cy="4050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prstClr val="white"/>
                </a:solidFill>
              </a:rPr>
              <a:t>ROBOMATE LOGO</a:t>
            </a:r>
          </a:p>
        </p:txBody>
      </p:sp>
    </p:spTree>
    <p:extLst>
      <p:ext uri="{BB962C8B-B14F-4D97-AF65-F5344CB8AC3E}">
        <p14:creationId xmlns:p14="http://schemas.microsoft.com/office/powerpoint/2010/main" val="1877623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076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7635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731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3418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45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692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957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7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5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E084C71A-72FE-4CB7-A1FA-14C423E4DDDA}" type="datetimeFigureOut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4/23/2022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AE7CB181-C798-4744-A406-5BCB237AEFDF}" type="slidenum">
              <a:rPr lang="en-US" b="1" smtClean="0">
                <a:solidFill>
                  <a:prstClr val="black"/>
                </a:solidFill>
                <a:latin typeface="Arial Rounded MT Bold" pitchFamily="34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17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9" Type="http://schemas.openxmlformats.org/officeDocument/2006/relationships/slideLayout" Target="../slideLayouts/slideLayout52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47.xml"/><Relationship Id="rId42" Type="http://schemas.openxmlformats.org/officeDocument/2006/relationships/slideLayout" Target="../slideLayouts/slideLayout55.xml"/><Relationship Id="rId47" Type="http://schemas.openxmlformats.org/officeDocument/2006/relationships/slideLayout" Target="../slideLayouts/slideLayout60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38" Type="http://schemas.openxmlformats.org/officeDocument/2006/relationships/slideLayout" Target="../slideLayouts/slideLayout51.xml"/><Relationship Id="rId46" Type="http://schemas.openxmlformats.org/officeDocument/2006/relationships/slideLayout" Target="../slideLayouts/slideLayout59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50.xml"/><Relationship Id="rId40" Type="http://schemas.openxmlformats.org/officeDocument/2006/relationships/slideLayout" Target="../slideLayouts/slideLayout53.xml"/><Relationship Id="rId45" Type="http://schemas.openxmlformats.org/officeDocument/2006/relationships/slideLayout" Target="../slideLayouts/slideLayout58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4" Type="http://schemas.openxmlformats.org/officeDocument/2006/relationships/slideLayout" Target="../slideLayouts/slideLayout57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8.xml"/><Relationship Id="rId43" Type="http://schemas.openxmlformats.org/officeDocument/2006/relationships/slideLayout" Target="../slideLayouts/slideLayout56.xml"/><Relationship Id="rId4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02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80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4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788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15" r:id="rId34"/>
    <p:sldLayoutId id="2147483816" r:id="rId35"/>
    <p:sldLayoutId id="2147483817" r:id="rId36"/>
    <p:sldLayoutId id="2147483818" r:id="rId37"/>
    <p:sldLayoutId id="2147483819" r:id="rId38"/>
    <p:sldLayoutId id="2147483820" r:id="rId39"/>
    <p:sldLayoutId id="2147483821" r:id="rId40"/>
    <p:sldLayoutId id="2147483822" r:id="rId41"/>
    <p:sldLayoutId id="2147483823" r:id="rId42"/>
    <p:sldLayoutId id="2147483824" r:id="rId43"/>
    <p:sldLayoutId id="2147483825" r:id="rId44"/>
    <p:sldLayoutId id="2147483826" r:id="rId45"/>
    <p:sldLayoutId id="2147483827" r:id="rId46"/>
    <p:sldLayoutId id="2147483828" r:id="rId4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23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2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342900" y="3257550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theorem-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Radius is perpendicular to the tangent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3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685798" y="726112"/>
            <a:ext cx="2128598" cy="6061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696319" y="1188974"/>
            <a:ext cx="137160" cy="146304"/>
          </a:xfrm>
          <a:prstGeom prst="rect">
            <a:avLst/>
          </a:prstGeom>
          <a:solidFill>
            <a:srgbClr val="FF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685700" y="1178374"/>
            <a:ext cx="137160" cy="146304"/>
          </a:xfrm>
          <a:prstGeom prst="rect">
            <a:avLst/>
          </a:prstGeom>
          <a:solidFill>
            <a:srgbClr val="FF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685548" y="715308"/>
            <a:ext cx="137160" cy="146304"/>
          </a:xfrm>
          <a:prstGeom prst="rect">
            <a:avLst/>
          </a:prstGeom>
          <a:solidFill>
            <a:srgbClr val="FF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80150" y="710123"/>
            <a:ext cx="137160" cy="146304"/>
          </a:xfrm>
          <a:prstGeom prst="rect">
            <a:avLst/>
          </a:prstGeom>
          <a:solidFill>
            <a:srgbClr val="FF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176557" y="4081684"/>
            <a:ext cx="411677" cy="238793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839049" y="4078506"/>
            <a:ext cx="411677" cy="238793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38072" y="1337793"/>
            <a:ext cx="1470826" cy="23804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780510" y="1093950"/>
            <a:ext cx="869600" cy="23804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834501" y="1093950"/>
            <a:ext cx="869600" cy="23804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50800" y="1104194"/>
            <a:ext cx="869600" cy="23804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55736" y="844904"/>
            <a:ext cx="2944757" cy="23828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41260" y="607087"/>
            <a:ext cx="3206220" cy="21640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3250" y="298297"/>
            <a:ext cx="420875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In the adjoining figure, </a:t>
            </a:r>
          </a:p>
          <a:p>
            <a:pPr algn="just"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     line AB is tangent to both the </a:t>
            </a:r>
          </a:p>
          <a:p>
            <a:pPr algn="just"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     circles touching at A and B. </a:t>
            </a:r>
          </a:p>
          <a:p>
            <a:pPr algn="just"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nl-NL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     OA = 29, BP = 18, OP = 61 </a:t>
            </a:r>
          </a:p>
          <a:p>
            <a:pPr algn="just"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     then find AB.</a:t>
            </a:r>
            <a:endParaRPr lang="en-IN" sz="16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38577" y="366868"/>
            <a:ext cx="4551363" cy="2419350"/>
            <a:chOff x="4417600" y="588566"/>
            <a:chExt cx="4551363" cy="2419350"/>
          </a:xfrm>
        </p:grpSpPr>
        <p:sp>
          <p:nvSpPr>
            <p:cNvPr id="6" name="Rectangle 5"/>
            <p:cNvSpPr/>
            <p:nvPr/>
          </p:nvSpPr>
          <p:spPr>
            <a:xfrm>
              <a:off x="7766162" y="935234"/>
              <a:ext cx="137160" cy="1463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59173" y="935070"/>
              <a:ext cx="137160" cy="1463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4417600" y="588566"/>
              <a:ext cx="4551363" cy="2419350"/>
              <a:chOff x="2684" y="644"/>
              <a:chExt cx="2867" cy="1524"/>
            </a:xfrm>
          </p:grpSpPr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2880" y="872"/>
                <a:ext cx="1296" cy="12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Oval 8"/>
              <p:cNvSpPr>
                <a:spLocks noChangeArrowheads="1"/>
              </p:cNvSpPr>
              <p:nvPr/>
            </p:nvSpPr>
            <p:spPr bwMode="auto">
              <a:xfrm>
                <a:off x="4493" y="866"/>
                <a:ext cx="767" cy="76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2684" y="864"/>
                <a:ext cx="28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 flipV="1">
                <a:off x="3528" y="880"/>
                <a:ext cx="0" cy="6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V="1">
                <a:off x="4880" y="866"/>
                <a:ext cx="0" cy="3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3504" y="150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4856" y="123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V="1">
                <a:off x="3528" y="1261"/>
                <a:ext cx="1354" cy="2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Text Box 36"/>
              <p:cNvSpPr txBox="1">
                <a:spLocks noChangeArrowheads="1"/>
              </p:cNvSpPr>
              <p:nvPr/>
            </p:nvSpPr>
            <p:spPr bwMode="auto">
              <a:xfrm>
                <a:off x="3444" y="644"/>
                <a:ext cx="20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9pPr>
              </a:lstStyle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A</a:t>
                </a:r>
              </a:p>
            </p:txBody>
          </p:sp>
          <p:sp>
            <p:nvSpPr>
              <p:cNvPr id="18" name="Text Box 36"/>
              <p:cNvSpPr txBox="1">
                <a:spLocks noChangeArrowheads="1"/>
              </p:cNvSpPr>
              <p:nvPr/>
            </p:nvSpPr>
            <p:spPr bwMode="auto">
              <a:xfrm>
                <a:off x="4763" y="644"/>
                <a:ext cx="20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9pPr>
              </a:lstStyle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B</a:t>
                </a:r>
              </a:p>
            </p:txBody>
          </p:sp>
          <p:sp>
            <p:nvSpPr>
              <p:cNvPr id="19" name="Text Box 36"/>
              <p:cNvSpPr txBox="1">
                <a:spLocks noChangeArrowheads="1"/>
              </p:cNvSpPr>
              <p:nvPr/>
            </p:nvSpPr>
            <p:spPr bwMode="auto">
              <a:xfrm>
                <a:off x="3414" y="1554"/>
                <a:ext cx="21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9pPr>
              </a:lstStyle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O</a:t>
                </a:r>
              </a:p>
            </p:txBody>
          </p:sp>
          <p:sp>
            <p:nvSpPr>
              <p:cNvPr id="20" name="Text Box 36"/>
              <p:cNvSpPr txBox="1">
                <a:spLocks noChangeArrowheads="1"/>
              </p:cNvSpPr>
              <p:nvPr/>
            </p:nvSpPr>
            <p:spPr bwMode="auto">
              <a:xfrm>
                <a:off x="4786" y="1251"/>
                <a:ext cx="20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9pPr>
              </a:lstStyle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P</a:t>
                </a:r>
              </a:p>
            </p:txBody>
          </p:sp>
        </p:grpSp>
      </p:grp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4334338" y="717215"/>
            <a:ext cx="455371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503965" y="370296"/>
            <a:ext cx="435688" cy="33855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A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7587960" y="368167"/>
            <a:ext cx="435688" cy="33855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600" b="1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B</a:t>
            </a: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4647587" y="726597"/>
            <a:ext cx="2057400" cy="2057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7211783" y="723039"/>
            <a:ext cx="1217613" cy="12176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083304" y="715918"/>
            <a:ext cx="401467" cy="1135715"/>
            <a:chOff x="5171389" y="902034"/>
            <a:chExt cx="401467" cy="1135715"/>
          </a:xfrm>
        </p:grpSpPr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5171389" y="1355260"/>
              <a:ext cx="401467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29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10800000" flipH="1" flipV="1">
              <a:off x="5373923" y="902034"/>
              <a:ext cx="0" cy="4882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0800000" flipH="1">
              <a:off x="5373923" y="1568516"/>
              <a:ext cx="0" cy="46923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7821862" y="968779"/>
            <a:ext cx="385801" cy="25181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</a:t>
            </a:r>
            <a:endParaRPr lang="en-US" sz="12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812876" y="1527058"/>
            <a:ext cx="1922890" cy="388126"/>
            <a:chOff x="5869520" y="1721266"/>
            <a:chExt cx="1922890" cy="388126"/>
          </a:xfrm>
        </p:grpSpPr>
        <p:sp>
          <p:nvSpPr>
            <p:cNvPr id="37" name="Text Box 21"/>
            <p:cNvSpPr txBox="1">
              <a:spLocks noChangeArrowheads="1"/>
            </p:cNvSpPr>
            <p:nvPr/>
          </p:nvSpPr>
          <p:spPr bwMode="auto">
            <a:xfrm rot="21143340">
              <a:off x="6818506" y="1747201"/>
              <a:ext cx="401467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61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869520" y="1917080"/>
              <a:ext cx="992587" cy="1923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7175883" y="1721266"/>
              <a:ext cx="616527" cy="1324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6547497" y="277326"/>
            <a:ext cx="485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173667" y="2907037"/>
            <a:ext cx="2603220" cy="773870"/>
            <a:chOff x="5702580" y="2979371"/>
            <a:chExt cx="2603220" cy="773870"/>
          </a:xfrm>
        </p:grpSpPr>
        <p:sp>
          <p:nvSpPr>
            <p:cNvPr id="42" name="Rounded Rectangle 41"/>
            <p:cNvSpPr/>
            <p:nvPr/>
          </p:nvSpPr>
          <p:spPr bwMode="auto">
            <a:xfrm rot="10800000" flipH="1" flipV="1">
              <a:off x="5702580" y="2979371"/>
              <a:ext cx="2594319" cy="773870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17968" y="3093842"/>
              <a:ext cx="2587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To find AB, we need to do a construction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184403" y="3021508"/>
            <a:ext cx="2587832" cy="639562"/>
            <a:chOff x="5717968" y="3046525"/>
            <a:chExt cx="2587832" cy="639562"/>
          </a:xfrm>
        </p:grpSpPr>
        <p:sp>
          <p:nvSpPr>
            <p:cNvPr id="46" name="Rounded Rectangle 45"/>
            <p:cNvSpPr/>
            <p:nvPr/>
          </p:nvSpPr>
          <p:spPr bwMode="auto">
            <a:xfrm rot="10800000" flipH="1" flipV="1">
              <a:off x="5740729" y="3046525"/>
              <a:ext cx="2518021" cy="63956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17968" y="3093842"/>
              <a:ext cx="2587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Draw PM  to </a:t>
              </a:r>
              <a:r>
                <a:rPr lang="en-US" sz="1600" b="1" dirty="0" err="1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seg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 OA, A-M-O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5678657" y="1178417"/>
            <a:ext cx="135237" cy="1487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677737" y="1325196"/>
            <a:ext cx="2160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36"/>
          <p:cNvSpPr txBox="1">
            <a:spLocks noChangeArrowheads="1"/>
          </p:cNvSpPr>
          <p:nvPr/>
        </p:nvSpPr>
        <p:spPr bwMode="auto">
          <a:xfrm>
            <a:off x="5369600" y="1083549"/>
            <a:ext cx="3770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28600" y="1535108"/>
            <a:ext cx="1659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Construction:</a:t>
            </a:r>
            <a:endParaRPr lang="en-US" sz="1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21459" y="1545047"/>
            <a:ext cx="2608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Draw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seg PM </a:t>
            </a:r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^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seg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OA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24505" y="1787598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Sol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275565" y="3058502"/>
            <a:ext cx="2573990" cy="436830"/>
            <a:chOff x="5819211" y="3049775"/>
            <a:chExt cx="2352574" cy="436830"/>
          </a:xfrm>
        </p:grpSpPr>
        <p:sp>
          <p:nvSpPr>
            <p:cNvPr id="55" name="Rounded Rectangle 54"/>
            <p:cNvSpPr/>
            <p:nvPr/>
          </p:nvSpPr>
          <p:spPr bwMode="auto">
            <a:xfrm rot="10800000" flipH="1" flipV="1">
              <a:off x="5837064" y="3049775"/>
              <a:ext cx="2325350" cy="436830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19211" y="3093842"/>
              <a:ext cx="23525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AB belongs to </a:t>
              </a:r>
              <a:r>
                <a:rPr lang="en-US" sz="1600" b="1" dirty="0" smtClean="0">
                  <a:solidFill>
                    <a:prstClr val="white"/>
                  </a:solidFill>
                  <a:latin typeface="Wingdings" panose="05000000000000000000" pitchFamily="2" charset="2"/>
                </a:rPr>
                <a:t>o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PBAM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673198" y="1787598"/>
            <a:ext cx="1353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In </a:t>
            </a:r>
            <a:r>
              <a:rPr lang="en-US" sz="1600" b="1" dirty="0" smtClean="0">
                <a:solidFill>
                  <a:prstClr val="black"/>
                </a:solidFill>
                <a:latin typeface="Wingdings" panose="05000000000000000000" pitchFamily="2" charset="2"/>
              </a:rPr>
              <a:t>o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PBAM,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17811" y="2073717"/>
            <a:ext cx="1389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PBA = 90º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3381" y="2325177"/>
            <a:ext cx="1389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BAM = 90º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1" name="Right Brace 60"/>
          <p:cNvSpPr/>
          <p:nvPr/>
        </p:nvSpPr>
        <p:spPr>
          <a:xfrm>
            <a:off x="1973831" y="2129841"/>
            <a:ext cx="96638" cy="470258"/>
          </a:xfrm>
          <a:prstGeom prst="rightBrace">
            <a:avLst>
              <a:gd name="adj1" fmla="val 5656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25184" y="2061483"/>
            <a:ext cx="3076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[Radius is perpendicular </a:t>
            </a:r>
          </a:p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to the tangent]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52495" y="2641192"/>
            <a:ext cx="1389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PMA = 90º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016179" y="2641192"/>
            <a:ext cx="1521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[Construction]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60069" y="2934449"/>
            <a:ext cx="1507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MPB = 90º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022380" y="2934449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[Remaining Angle]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689276" y="1189017"/>
            <a:ext cx="135237" cy="1487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5503965" y="2957135"/>
            <a:ext cx="3071060" cy="639562"/>
            <a:chOff x="5717968" y="3046525"/>
            <a:chExt cx="2587832" cy="639562"/>
          </a:xfrm>
        </p:grpSpPr>
        <p:sp>
          <p:nvSpPr>
            <p:cNvPr id="74" name="Rounded Rectangle 73"/>
            <p:cNvSpPr/>
            <p:nvPr/>
          </p:nvSpPr>
          <p:spPr bwMode="auto">
            <a:xfrm rot="10800000" flipH="1" flipV="1">
              <a:off x="5740729" y="3046525"/>
              <a:ext cx="2518021" cy="639562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17968" y="3093842"/>
              <a:ext cx="2587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We know, opposite sides of a rectangle are equal</a:t>
              </a:r>
            </a:p>
          </p:txBody>
        </p:sp>
      </p:grpSp>
      <p:sp>
        <p:nvSpPr>
          <p:cNvPr id="76" name="Line 10"/>
          <p:cNvSpPr>
            <a:spLocks noChangeShapeType="1"/>
          </p:cNvSpPr>
          <p:nvPr/>
        </p:nvSpPr>
        <p:spPr bwMode="auto">
          <a:xfrm flipV="1">
            <a:off x="5677571" y="698011"/>
            <a:ext cx="0" cy="63219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7" name="Line 10"/>
          <p:cNvSpPr>
            <a:spLocks noChangeShapeType="1"/>
          </p:cNvSpPr>
          <p:nvPr/>
        </p:nvSpPr>
        <p:spPr bwMode="auto">
          <a:xfrm flipV="1">
            <a:off x="7823330" y="712154"/>
            <a:ext cx="0" cy="65135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27582" y="3216839"/>
            <a:ext cx="15135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[By definition]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23200" y="321683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021" y="3216839"/>
            <a:ext cx="24945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>
                <a:solidFill>
                  <a:prstClr val="black"/>
                </a:solidFill>
                <a:latin typeface="Wingdings" panose="05000000000000000000" pitchFamily="2" charset="2"/>
              </a:rPr>
              <a:t>o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PBAM is a rectangle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678709" y="3674383"/>
            <a:ext cx="2991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[Opposite sides of a rectangle]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23200" y="349876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93095" y="3498769"/>
            <a:ext cx="468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PB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243945" y="349876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472537" y="3498769"/>
            <a:ext cx="524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40837" y="349876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056737" y="3498769"/>
            <a:ext cx="1079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 units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452693" y="3255075"/>
            <a:ext cx="1207244" cy="480513"/>
            <a:chOff x="6408262" y="3018969"/>
            <a:chExt cx="1207244" cy="480513"/>
          </a:xfrm>
        </p:grpSpPr>
        <p:sp>
          <p:nvSpPr>
            <p:cNvPr id="89" name="Rounded Rectangle 88"/>
            <p:cNvSpPr/>
            <p:nvPr/>
          </p:nvSpPr>
          <p:spPr bwMode="auto">
            <a:xfrm rot="10800000" flipH="1" flipV="1">
              <a:off x="6412402" y="3018969"/>
              <a:ext cx="1174675" cy="48051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408262" y="3093842"/>
              <a:ext cx="1207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AB = MP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91" name="Straight Connector 90"/>
          <p:cNvCxnSpPr/>
          <p:nvPr/>
        </p:nvCxnSpPr>
        <p:spPr>
          <a:xfrm>
            <a:off x="5668907" y="718722"/>
            <a:ext cx="2160000" cy="0"/>
          </a:xfrm>
          <a:prstGeom prst="line">
            <a:avLst/>
          </a:prstGeom>
          <a:ln w="28575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664513" y="1325107"/>
            <a:ext cx="2160000" cy="0"/>
          </a:xfrm>
          <a:prstGeom prst="line">
            <a:avLst/>
          </a:prstGeom>
          <a:ln w="28575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6649201" y="2240689"/>
            <a:ext cx="1234851" cy="565550"/>
            <a:chOff x="5230239" y="176727"/>
            <a:chExt cx="1234851" cy="637275"/>
          </a:xfrm>
        </p:grpSpPr>
        <p:sp>
          <p:nvSpPr>
            <p:cNvPr id="94" name="Rounded Rectangle 93"/>
            <p:cNvSpPr/>
            <p:nvPr/>
          </p:nvSpPr>
          <p:spPr>
            <a:xfrm>
              <a:off x="5230239" y="202401"/>
              <a:ext cx="1234851" cy="611601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251272" y="176727"/>
              <a:ext cx="877163" cy="369332"/>
            </a:xfrm>
            <a:prstGeom prst="rect">
              <a:avLst/>
            </a:prstGeom>
            <a:noFill/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914400">
                <a:defRPr sz="1600" b="1" kern="0">
                  <a:solidFill>
                    <a:prstClr val="black"/>
                  </a:solidFill>
                  <a:latin typeface="Bookman Old Style" panose="02050604050505020204" pitchFamily="18" charset="0"/>
                </a:defRPr>
              </a:lvl1pPr>
              <a:lvl2pPr marL="457200" defTabSz="914400">
                <a:defRPr sz="1800">
                  <a:solidFill>
                    <a:schemeClr val="lt1"/>
                  </a:solidFill>
                </a:defRPr>
              </a:lvl2pPr>
              <a:lvl3pPr marL="914400" defTabSz="914400">
                <a:defRPr sz="1800">
                  <a:solidFill>
                    <a:schemeClr val="lt1"/>
                  </a:solidFill>
                </a:defRPr>
              </a:lvl3pPr>
              <a:lvl4pPr marL="1371600" defTabSz="914400">
                <a:defRPr sz="1800">
                  <a:solidFill>
                    <a:schemeClr val="lt1"/>
                  </a:solidFill>
                </a:defRPr>
              </a:lvl4pPr>
              <a:lvl5pPr marL="1828800" defTabSz="914400">
                <a:defRPr sz="1800">
                  <a:solidFill>
                    <a:schemeClr val="lt1"/>
                  </a:solidFill>
                </a:defRPr>
              </a:lvl5pPr>
              <a:lvl6pPr marL="2286000" defTabSz="914400">
                <a:defRPr sz="1800">
                  <a:solidFill>
                    <a:schemeClr val="lt1"/>
                  </a:solidFill>
                </a:defRPr>
              </a:lvl6pPr>
              <a:lvl7pPr marL="2743200" defTabSz="914400">
                <a:defRPr sz="1800">
                  <a:solidFill>
                    <a:schemeClr val="lt1"/>
                  </a:solidFill>
                </a:defRPr>
              </a:lvl7pPr>
              <a:lvl8pPr marL="3200400" defTabSz="914400">
                <a:defRPr sz="1800">
                  <a:solidFill>
                    <a:schemeClr val="lt1"/>
                  </a:solidFill>
                </a:defRPr>
              </a:lvl8pPr>
              <a:lvl9pPr marL="3657600" defTabSz="914400">
                <a:defRPr sz="1800">
                  <a:solidFill>
                    <a:schemeClr val="lt1"/>
                  </a:solidFill>
                </a:defRPr>
              </a:lvl9pPr>
            </a:lstStyle>
            <a:p>
              <a:r>
                <a:rPr lang="en-IN" dirty="0"/>
                <a:t>Hint :</a:t>
              </a:r>
            </a:p>
          </p:txBody>
        </p:sp>
      </p:grpSp>
      <p:sp>
        <p:nvSpPr>
          <p:cNvPr id="96" name="Rectangle 95"/>
          <p:cNvSpPr/>
          <p:nvPr/>
        </p:nvSpPr>
        <p:spPr>
          <a:xfrm>
            <a:off x="6707127" y="2465734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Find MP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012779" y="4030432"/>
            <a:ext cx="1107996" cy="353718"/>
            <a:chOff x="3251428" y="4347863"/>
            <a:chExt cx="1107996" cy="353718"/>
          </a:xfrm>
        </p:grpSpPr>
        <p:sp>
          <p:nvSpPr>
            <p:cNvPr id="99" name="Rectangle 98"/>
            <p:cNvSpPr/>
            <p:nvPr/>
          </p:nvSpPr>
          <p:spPr>
            <a:xfrm>
              <a:off x="3251428" y="4347863"/>
              <a:ext cx="110799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tabLst>
                  <a:tab pos="801688" algn="l"/>
                  <a:tab pos="1308100" algn="l"/>
                  <a:tab pos="2003425" algn="l"/>
                  <a:tab pos="2395538" algn="l"/>
                </a:tabLst>
              </a:pPr>
              <a:r>
                <a:rPr lang="en-US" sz="1400" b="1" dirty="0" smtClean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[    A-M-O]</a:t>
              </a:r>
              <a:endParaRPr lang="en-US" sz="1400" b="1" dirty="0">
                <a:solidFill>
                  <a:srgbClr val="FF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 rot="10800000">
              <a:off x="3371137" y="4393804"/>
              <a:ext cx="3401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tabLst>
                  <a:tab pos="801688" algn="l"/>
                  <a:tab pos="1308100" algn="l"/>
                  <a:tab pos="2003425" algn="l"/>
                  <a:tab pos="2395538" algn="l"/>
                </a:tabLst>
              </a:pPr>
              <a:r>
                <a:rPr lang="en-US" sz="1400" b="1" dirty="0" smtClean="0">
                  <a:solidFill>
                    <a:srgbClr val="FF0000"/>
                  </a:solidFill>
                  <a:latin typeface="Symbol" panose="05050102010706020507" pitchFamily="18" charset="2"/>
                </a:rPr>
                <a:t>\</a:t>
              </a:r>
              <a:endParaRPr lang="en-US" sz="1400" b="1" dirty="0">
                <a:solidFill>
                  <a:srgbClr val="FF0000"/>
                </a:solidFill>
                <a:latin typeface="Symbol" panose="05050102010706020507" pitchFamily="18" charset="2"/>
              </a:endParaRPr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793095" y="4031804"/>
            <a:ext cx="4956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43945" y="403180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480157" y="4031804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909417" y="403180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125317" y="4030432"/>
            <a:ext cx="524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Line 10"/>
          <p:cNvSpPr>
            <a:spLocks noChangeShapeType="1"/>
          </p:cNvSpPr>
          <p:nvPr/>
        </p:nvSpPr>
        <p:spPr bwMode="auto">
          <a:xfrm flipV="1">
            <a:off x="5679656" y="711990"/>
            <a:ext cx="0" cy="10429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7" name="Line 10"/>
          <p:cNvSpPr>
            <a:spLocks noChangeShapeType="1"/>
          </p:cNvSpPr>
          <p:nvPr/>
        </p:nvSpPr>
        <p:spPr bwMode="auto">
          <a:xfrm flipV="1">
            <a:off x="5680150" y="1323508"/>
            <a:ext cx="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Line 10"/>
          <p:cNvSpPr>
            <a:spLocks noChangeShapeType="1"/>
          </p:cNvSpPr>
          <p:nvPr/>
        </p:nvSpPr>
        <p:spPr bwMode="auto">
          <a:xfrm flipV="1">
            <a:off x="5680427" y="703534"/>
            <a:ext cx="0" cy="6197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93095" y="4314832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29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243945" y="431483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480157" y="4314832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909417" y="431483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125317" y="4314832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23200" y="431483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93095" y="4570280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243945" y="457028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485918" y="4570280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29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904420" y="457028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120320" y="4570280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23200" y="457028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93095" y="4831577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243945" y="483157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468810" y="4831577"/>
            <a:ext cx="1079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 units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23200" y="483157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28" name="Text Box 21"/>
          <p:cNvSpPr txBox="1">
            <a:spLocks noChangeArrowheads="1"/>
          </p:cNvSpPr>
          <p:nvPr/>
        </p:nvSpPr>
        <p:spPr bwMode="auto">
          <a:xfrm>
            <a:off x="5292856" y="1434828"/>
            <a:ext cx="385801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</a:t>
            </a:r>
            <a:endParaRPr lang="en-US" sz="12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5659937" y="720510"/>
            <a:ext cx="2160000" cy="0"/>
          </a:xfrm>
          <a:prstGeom prst="line">
            <a:avLst/>
          </a:prstGeom>
          <a:ln w="28575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23200" y="293444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31" name="Curved Up Arrow 130"/>
          <p:cNvSpPr/>
          <p:nvPr/>
        </p:nvSpPr>
        <p:spPr>
          <a:xfrm flipH="1" flipV="1">
            <a:off x="889568" y="4066252"/>
            <a:ext cx="1471544" cy="310235"/>
          </a:xfrm>
          <a:prstGeom prst="curvedUp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020656" y="3770915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…(ii)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34082" y="377091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03977" y="3770915"/>
            <a:ext cx="479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254827" y="377091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483419" y="3770915"/>
            <a:ext cx="5132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MP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8" name="Right Brace 137"/>
          <p:cNvSpPr/>
          <p:nvPr/>
        </p:nvSpPr>
        <p:spPr>
          <a:xfrm>
            <a:off x="3589556" y="3579931"/>
            <a:ext cx="96638" cy="470258"/>
          </a:xfrm>
          <a:prstGeom prst="rightBrace">
            <a:avLst>
              <a:gd name="adj1" fmla="val 5656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087661" y="352049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…(</a:t>
            </a:r>
            <a:r>
              <a:rPr lang="en-US" sz="1400" b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)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17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2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3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8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1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3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4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2" dur="4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8" dur="4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4" dur="4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0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35" presetClass="emph" presetSubtype="0" repeatCount="3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35" presetClass="emph" presetSubtype="0" repeatCount="3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8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8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72" grpId="0" animBg="1"/>
      <p:bldP spid="72" grpId="1" animBg="1"/>
      <p:bldP spid="72" grpId="2" animBg="1"/>
      <p:bldP spid="67" grpId="0" animBg="1"/>
      <p:bldP spid="67" grpId="1" animBg="1"/>
      <p:bldP spid="67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126" grpId="0" animBg="1"/>
      <p:bldP spid="126" grpId="1" animBg="1"/>
      <p:bldP spid="125" grpId="0" animBg="1"/>
      <p:bldP spid="125" grpId="1" animBg="1"/>
      <p:bldP spid="40" grpId="0" animBg="1"/>
      <p:bldP spid="40" grpId="1" animBg="1"/>
      <p:bldP spid="35" grpId="0" animBg="1"/>
      <p:bldP spid="35" grpId="1" animBg="1"/>
      <p:bldP spid="33" grpId="0" animBg="1"/>
      <p:bldP spid="33" grpId="1" animBg="1"/>
      <p:bldP spid="28" grpId="0" animBg="1"/>
      <p:bldP spid="28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4" grpId="2"/>
      <p:bldP spid="25" grpId="0"/>
      <p:bldP spid="25" grpId="1"/>
      <p:bldP spid="25" grpId="2"/>
      <p:bldP spid="26" grpId="0" animBg="1"/>
      <p:bldP spid="26" grpId="1" animBg="1"/>
      <p:bldP spid="27" grpId="0" animBg="1"/>
      <p:bldP spid="27" grpId="1" animBg="1"/>
      <p:bldP spid="34" grpId="0"/>
      <p:bldP spid="34" grpId="1"/>
      <p:bldP spid="41" grpId="0"/>
      <p:bldP spid="48" grpId="0" animBg="1"/>
      <p:bldP spid="50" grpId="0"/>
      <p:bldP spid="61" grpId="0" animBg="1"/>
      <p:bldP spid="71" grpId="0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96" grpId="0"/>
      <p:bldP spid="106" grpId="0" animBg="1"/>
      <p:bldP spid="106" grpId="1" animBg="1"/>
      <p:bldP spid="106" grpId="2" animBg="1"/>
      <p:bldP spid="107" grpId="0" animBg="1"/>
      <p:bldP spid="107" grpId="1" animBg="1"/>
      <p:bldP spid="107" grpId="2" animBg="1"/>
      <p:bldP spid="108" grpId="0" animBg="1"/>
      <p:bldP spid="108" grpId="1" animBg="1"/>
      <p:bldP spid="108" grpId="2" animBg="1"/>
      <p:bldP spid="128" grpId="0"/>
      <p:bldP spid="131" grpId="0" animBg="1"/>
      <p:bldP spid="131" grpId="1" animBg="1"/>
      <p:bldP spid="1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1533006">
            <a:off x="5654029" y="1094508"/>
            <a:ext cx="2125294" cy="882930"/>
          </a:xfrm>
          <a:custGeom>
            <a:avLst/>
            <a:gdLst>
              <a:gd name="connsiteX0" fmla="*/ 0 w 1877831"/>
              <a:gd name="connsiteY0" fmla="*/ 427171 h 427171"/>
              <a:gd name="connsiteX1" fmla="*/ 938916 w 1877831"/>
              <a:gd name="connsiteY1" fmla="*/ 0 h 427171"/>
              <a:gd name="connsiteX2" fmla="*/ 1877831 w 1877831"/>
              <a:gd name="connsiteY2" fmla="*/ 427171 h 427171"/>
              <a:gd name="connsiteX3" fmla="*/ 0 w 1877831"/>
              <a:gd name="connsiteY3" fmla="*/ 427171 h 427171"/>
              <a:gd name="connsiteX0" fmla="*/ 0 w 2088579"/>
              <a:gd name="connsiteY0" fmla="*/ 879782 h 879782"/>
              <a:gd name="connsiteX1" fmla="*/ 1149664 w 2088579"/>
              <a:gd name="connsiteY1" fmla="*/ 0 h 879782"/>
              <a:gd name="connsiteX2" fmla="*/ 2088579 w 2088579"/>
              <a:gd name="connsiteY2" fmla="*/ 427171 h 879782"/>
              <a:gd name="connsiteX3" fmla="*/ 0 w 2088579"/>
              <a:gd name="connsiteY3" fmla="*/ 879782 h 879782"/>
              <a:gd name="connsiteX0" fmla="*/ 0 w 2088579"/>
              <a:gd name="connsiteY0" fmla="*/ 879659 h 879659"/>
              <a:gd name="connsiteX1" fmla="*/ 1991719 w 2088579"/>
              <a:gd name="connsiteY1" fmla="*/ 0 h 879659"/>
              <a:gd name="connsiteX2" fmla="*/ 2088579 w 2088579"/>
              <a:gd name="connsiteY2" fmla="*/ 427048 h 879659"/>
              <a:gd name="connsiteX3" fmla="*/ 0 w 2088579"/>
              <a:gd name="connsiteY3" fmla="*/ 879659 h 879659"/>
              <a:gd name="connsiteX0" fmla="*/ 0 w 2125294"/>
              <a:gd name="connsiteY0" fmla="*/ 882930 h 882930"/>
              <a:gd name="connsiteX1" fmla="*/ 2028434 w 2125294"/>
              <a:gd name="connsiteY1" fmla="*/ 0 h 882930"/>
              <a:gd name="connsiteX2" fmla="*/ 2125294 w 2125294"/>
              <a:gd name="connsiteY2" fmla="*/ 427048 h 882930"/>
              <a:gd name="connsiteX3" fmla="*/ 0 w 2125294"/>
              <a:gd name="connsiteY3" fmla="*/ 882930 h 88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294" h="882930">
                <a:moveTo>
                  <a:pt x="0" y="882930"/>
                </a:moveTo>
                <a:lnTo>
                  <a:pt x="2028434" y="0"/>
                </a:lnTo>
                <a:lnTo>
                  <a:pt x="2125294" y="427048"/>
                </a:lnTo>
                <a:lnTo>
                  <a:pt x="0" y="88293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1665810" y="2406111"/>
            <a:ext cx="490365" cy="28893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935637" y="2429712"/>
            <a:ext cx="452845" cy="262672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001925" y="4447137"/>
            <a:ext cx="1552184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83927" y="4095750"/>
            <a:ext cx="2991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[Opposite sides of a rectangle]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765640" y="1870062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In </a:t>
            </a:r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PMO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22200" y="2115255"/>
            <a:ext cx="1452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PMO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90º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75199" y="2394576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OP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 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82250" y="4110816"/>
            <a:ext cx="2280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But, AB = PM	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1602281" y="2394576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100064" y="2394576"/>
            <a:ext cx="8706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PM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904955" y="2658567"/>
            <a:ext cx="546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539580" y="2658567"/>
            <a:ext cx="546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974554" y="2658567"/>
            <a:ext cx="994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	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742149" y="2953421"/>
            <a:ext cx="9236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3721 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539580" y="2953421"/>
            <a:ext cx="593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121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037309" y="2953421"/>
            <a:ext cx="994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	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798255" y="3245060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539580" y="3245060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3721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191507" y="3245060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– 121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98255" y="3550180"/>
            <a:ext cx="867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539580" y="3550180"/>
            <a:ext cx="7296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3600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88023" y="3844375"/>
            <a:ext cx="777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PM  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539580" y="3844375"/>
            <a:ext cx="1079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 units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961029" y="4442996"/>
            <a:ext cx="6735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 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506527" y="4442996"/>
            <a:ext cx="1079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 units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91150" y="1623280"/>
            <a:ext cx="540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OM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342000" y="162328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557900" y="1623280"/>
            <a:ext cx="1079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 units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3937179" y="3029758"/>
            <a:ext cx="1987714" cy="470078"/>
            <a:chOff x="6880844" y="3170921"/>
            <a:chExt cx="1987714" cy="470078"/>
          </a:xfrm>
        </p:grpSpPr>
        <p:sp>
          <p:nvSpPr>
            <p:cNvPr id="172" name="Rounded Rectangle 171"/>
            <p:cNvSpPr/>
            <p:nvPr/>
          </p:nvSpPr>
          <p:spPr bwMode="auto">
            <a:xfrm rot="10800000" flipH="1" flipV="1">
              <a:off x="6880844" y="3170921"/>
              <a:ext cx="1987714" cy="47007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906410" y="3225837"/>
              <a:ext cx="1918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ea typeface="Cambria Math" panose="02040503050406030204" pitchFamily="18" charset="0"/>
                </a:rPr>
                <a:t>Consider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  <a:ea typeface="Cambria Math" panose="02040503050406030204" pitchFamily="18" charset="0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ea typeface="Cambria Math" panose="02040503050406030204" pitchFamily="18" charset="0"/>
                </a:rPr>
                <a:t>PMO</a:t>
              </a:r>
              <a:endParaRPr lang="en-US" sz="16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75" name="Group 174"/>
          <p:cNvGrpSpPr>
            <a:grpSpLocks/>
          </p:cNvGrpSpPr>
          <p:nvPr/>
        </p:nvGrpSpPr>
        <p:grpSpPr bwMode="auto">
          <a:xfrm>
            <a:off x="3940039" y="2934703"/>
            <a:ext cx="2369130" cy="620714"/>
            <a:chOff x="7330245" y="3962435"/>
            <a:chExt cx="2369266" cy="620774"/>
          </a:xfrm>
        </p:grpSpPr>
        <p:sp>
          <p:nvSpPr>
            <p:cNvPr id="176" name="Rounded Rectangle 175"/>
            <p:cNvSpPr/>
            <p:nvPr/>
          </p:nvSpPr>
          <p:spPr>
            <a:xfrm>
              <a:off x="7330245" y="3962435"/>
              <a:ext cx="2362315" cy="62077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7" name="TextBox 173"/>
            <p:cNvSpPr txBox="1">
              <a:spLocks noChangeArrowheads="1"/>
            </p:cNvSpPr>
            <p:nvPr/>
          </p:nvSpPr>
          <p:spPr bwMode="auto">
            <a:xfrm>
              <a:off x="7370942" y="3962437"/>
              <a:ext cx="2328569" cy="584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Now, let us apply Pythagoras theorem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1357702" y="26585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685700" y="1330779"/>
            <a:ext cx="137160" cy="146304"/>
          </a:xfrm>
          <a:prstGeom prst="rect">
            <a:avLst/>
          </a:prstGeom>
          <a:solidFill>
            <a:srgbClr val="FF00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083304" y="715918"/>
            <a:ext cx="401467" cy="1135715"/>
            <a:chOff x="5171389" y="902034"/>
            <a:chExt cx="401467" cy="1135715"/>
          </a:xfrm>
        </p:grpSpPr>
        <p:sp>
          <p:nvSpPr>
            <p:cNvPr id="129" name="Text Box 21"/>
            <p:cNvSpPr txBox="1">
              <a:spLocks noChangeArrowheads="1"/>
            </p:cNvSpPr>
            <p:nvPr/>
          </p:nvSpPr>
          <p:spPr bwMode="auto">
            <a:xfrm>
              <a:off x="5171389" y="1355260"/>
              <a:ext cx="401467" cy="276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softEdge rad="63500"/>
            </a:effectLst>
            <a:extLst/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29</a:t>
              </a:r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 rot="10800000" flipH="1" flipV="1">
              <a:off x="5373923" y="902034"/>
              <a:ext cx="0" cy="4882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rot="10800000" flipH="1">
              <a:off x="5373923" y="1568516"/>
              <a:ext cx="0" cy="46923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5812876" y="1527058"/>
            <a:ext cx="1922890" cy="388126"/>
            <a:chOff x="5869520" y="1721266"/>
            <a:chExt cx="1922890" cy="388126"/>
          </a:xfrm>
        </p:grpSpPr>
        <p:sp>
          <p:nvSpPr>
            <p:cNvPr id="138" name="Text Box 21"/>
            <p:cNvSpPr txBox="1">
              <a:spLocks noChangeArrowheads="1"/>
            </p:cNvSpPr>
            <p:nvPr/>
          </p:nvSpPr>
          <p:spPr bwMode="auto">
            <a:xfrm rot="21143340">
              <a:off x="6818506" y="1747201"/>
              <a:ext cx="401467" cy="276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softEdge rad="63500"/>
            </a:effectLst>
            <a:extLst/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61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 flipV="1">
              <a:off x="5869520" y="1917080"/>
              <a:ext cx="992587" cy="1923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>
              <a:off x="7175883" y="1721266"/>
              <a:ext cx="616527" cy="13244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 Box 21"/>
          <p:cNvSpPr txBox="1">
            <a:spLocks noChangeArrowheads="1"/>
          </p:cNvSpPr>
          <p:nvPr/>
        </p:nvSpPr>
        <p:spPr bwMode="auto">
          <a:xfrm>
            <a:off x="6547497" y="277326"/>
            <a:ext cx="485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b="1" dirty="0" smtClean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678657" y="1330822"/>
            <a:ext cx="135237" cy="1487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5677737" y="1325196"/>
            <a:ext cx="21600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 Box 36"/>
          <p:cNvSpPr txBox="1">
            <a:spLocks noChangeArrowheads="1"/>
          </p:cNvSpPr>
          <p:nvPr/>
        </p:nvSpPr>
        <p:spPr bwMode="auto">
          <a:xfrm>
            <a:off x="5369600" y="1083549"/>
            <a:ext cx="3770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M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89276" y="1189017"/>
            <a:ext cx="135237" cy="1487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96" name="Text Box 21"/>
          <p:cNvSpPr txBox="1">
            <a:spLocks noChangeArrowheads="1"/>
          </p:cNvSpPr>
          <p:nvPr/>
        </p:nvSpPr>
        <p:spPr bwMode="auto">
          <a:xfrm>
            <a:off x="5292856" y="1434828"/>
            <a:ext cx="385801" cy="27699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11</a:t>
            </a:r>
            <a:endParaRPr lang="en-US" sz="12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52206" y="265856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52206" y="295342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352206" y="324506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52206" y="355018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52206" y="384437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52206" y="444299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24505" y="1644394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Sol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5885499" y="1069898"/>
            <a:ext cx="1766336" cy="276999"/>
            <a:chOff x="6138684" y="1747201"/>
            <a:chExt cx="1766336" cy="276999"/>
          </a:xfrm>
        </p:grpSpPr>
        <p:sp>
          <p:nvSpPr>
            <p:cNvPr id="206" name="Text Box 21"/>
            <p:cNvSpPr txBox="1">
              <a:spLocks noChangeArrowheads="1"/>
            </p:cNvSpPr>
            <p:nvPr/>
          </p:nvSpPr>
          <p:spPr bwMode="auto">
            <a:xfrm>
              <a:off x="6818506" y="1747201"/>
              <a:ext cx="401467" cy="276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softEdge rad="63500"/>
            </a:effectLst>
            <a:extLst/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60</a:t>
              </a:r>
              <a:endParaRPr lang="en-US" sz="12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07" name="Straight Arrow Connector 206"/>
            <p:cNvCxnSpPr/>
            <p:nvPr/>
          </p:nvCxnSpPr>
          <p:spPr>
            <a:xfrm rot="5400000" flipV="1">
              <a:off x="6504444" y="1513684"/>
              <a:ext cx="0" cy="7315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rot="5400000" flipH="1">
              <a:off x="7539260" y="1512478"/>
              <a:ext cx="0" cy="7315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 Box 21"/>
          <p:cNvSpPr txBox="1">
            <a:spLocks noChangeArrowheads="1"/>
          </p:cNvSpPr>
          <p:nvPr/>
        </p:nvSpPr>
        <p:spPr bwMode="auto">
          <a:xfrm>
            <a:off x="6587837" y="409900"/>
            <a:ext cx="385801" cy="276999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  <a:endParaRPr lang="en-US" sz="12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10" name="Straight Connector 209"/>
          <p:cNvCxnSpPr/>
          <p:nvPr/>
        </p:nvCxnSpPr>
        <p:spPr>
          <a:xfrm>
            <a:off x="5668907" y="715456"/>
            <a:ext cx="2160000" cy="0"/>
          </a:xfrm>
          <a:prstGeom prst="line">
            <a:avLst/>
          </a:prstGeom>
          <a:ln w="28575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 hidden="1"/>
          <p:cNvCxnSpPr/>
          <p:nvPr/>
        </p:nvCxnSpPr>
        <p:spPr>
          <a:xfrm>
            <a:off x="5664513" y="1325107"/>
            <a:ext cx="2160000" cy="0"/>
          </a:xfrm>
          <a:prstGeom prst="line">
            <a:avLst/>
          </a:prstGeom>
          <a:ln w="28575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363250" y="298297"/>
            <a:ext cx="420875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In the adjoining figure, </a:t>
            </a:r>
          </a:p>
          <a:p>
            <a:pPr algn="just"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     line AB is tangent to both the </a:t>
            </a:r>
          </a:p>
          <a:p>
            <a:pPr algn="just"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     circles touching at A and B. </a:t>
            </a:r>
          </a:p>
          <a:p>
            <a:pPr algn="just"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nl-NL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     OA = 29, BP = 18, OP = 61 </a:t>
            </a:r>
          </a:p>
          <a:p>
            <a:pPr algn="just"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     then find AB.</a:t>
            </a:r>
            <a:endParaRPr lang="en-IN" sz="1600" b="1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13" name="Group 212"/>
          <p:cNvGrpSpPr>
            <a:grpSpLocks/>
          </p:cNvGrpSpPr>
          <p:nvPr/>
        </p:nvGrpSpPr>
        <p:grpSpPr bwMode="auto">
          <a:xfrm>
            <a:off x="3913070" y="3052819"/>
            <a:ext cx="2328436" cy="423955"/>
            <a:chOff x="7370942" y="3962198"/>
            <a:chExt cx="2328569" cy="423996"/>
          </a:xfrm>
        </p:grpSpPr>
        <p:sp>
          <p:nvSpPr>
            <p:cNvPr id="214" name="Rounded Rectangle 213"/>
            <p:cNvSpPr/>
            <p:nvPr/>
          </p:nvSpPr>
          <p:spPr>
            <a:xfrm>
              <a:off x="7414470" y="3962198"/>
              <a:ext cx="2247661" cy="42399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5" name="TextBox 173"/>
            <p:cNvSpPr txBox="1">
              <a:spLocks noChangeArrowheads="1"/>
            </p:cNvSpPr>
            <p:nvPr/>
          </p:nvSpPr>
          <p:spPr bwMode="auto">
            <a:xfrm>
              <a:off x="7370942" y="3989335"/>
              <a:ext cx="2328569" cy="33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</a:rPr>
                <a:t>Taking square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roots</a:t>
              </a:r>
              <a:endParaRPr lang="en-US" sz="1600" b="1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16" name="Text Box 21"/>
          <p:cNvSpPr txBox="1">
            <a:spLocks noChangeArrowheads="1"/>
          </p:cNvSpPr>
          <p:nvPr/>
        </p:nvSpPr>
        <p:spPr bwMode="auto">
          <a:xfrm>
            <a:off x="7821862" y="968779"/>
            <a:ext cx="385801" cy="25181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2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18</a:t>
            </a:r>
            <a:endParaRPr lang="en-US" sz="12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6649201" y="2240689"/>
            <a:ext cx="1234851" cy="565550"/>
            <a:chOff x="5230239" y="176727"/>
            <a:chExt cx="1234851" cy="637275"/>
          </a:xfrm>
        </p:grpSpPr>
        <p:sp>
          <p:nvSpPr>
            <p:cNvPr id="218" name="Rounded Rectangle 217"/>
            <p:cNvSpPr/>
            <p:nvPr/>
          </p:nvSpPr>
          <p:spPr>
            <a:xfrm>
              <a:off x="5230239" y="202401"/>
              <a:ext cx="1234851" cy="611601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 kern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251272" y="176727"/>
              <a:ext cx="877163" cy="369332"/>
            </a:xfrm>
            <a:prstGeom prst="rect">
              <a:avLst/>
            </a:prstGeom>
            <a:noFill/>
            <a:ln w="1905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 defTabSz="914400">
                <a:defRPr sz="1600" b="1" kern="0">
                  <a:solidFill>
                    <a:prstClr val="black"/>
                  </a:solidFill>
                  <a:latin typeface="Bookman Old Style" panose="02050604050505020204" pitchFamily="18" charset="0"/>
                </a:defRPr>
              </a:lvl1pPr>
              <a:lvl2pPr marL="457200" defTabSz="914400">
                <a:defRPr sz="1800">
                  <a:solidFill>
                    <a:schemeClr val="lt1"/>
                  </a:solidFill>
                </a:defRPr>
              </a:lvl2pPr>
              <a:lvl3pPr marL="914400" defTabSz="914400">
                <a:defRPr sz="1800">
                  <a:solidFill>
                    <a:schemeClr val="lt1"/>
                  </a:solidFill>
                </a:defRPr>
              </a:lvl3pPr>
              <a:lvl4pPr marL="1371600" defTabSz="914400">
                <a:defRPr sz="1800">
                  <a:solidFill>
                    <a:schemeClr val="lt1"/>
                  </a:solidFill>
                </a:defRPr>
              </a:lvl4pPr>
              <a:lvl5pPr marL="1828800" defTabSz="914400">
                <a:defRPr sz="1800">
                  <a:solidFill>
                    <a:schemeClr val="lt1"/>
                  </a:solidFill>
                </a:defRPr>
              </a:lvl5pPr>
              <a:lvl6pPr marL="2286000" defTabSz="914400">
                <a:defRPr sz="1800">
                  <a:solidFill>
                    <a:schemeClr val="lt1"/>
                  </a:solidFill>
                </a:defRPr>
              </a:lvl6pPr>
              <a:lvl7pPr marL="2743200" defTabSz="914400">
                <a:defRPr sz="1800">
                  <a:solidFill>
                    <a:schemeClr val="lt1"/>
                  </a:solidFill>
                </a:defRPr>
              </a:lvl7pPr>
              <a:lvl8pPr marL="3200400" defTabSz="914400">
                <a:defRPr sz="1800">
                  <a:solidFill>
                    <a:schemeClr val="lt1"/>
                  </a:solidFill>
                </a:defRPr>
              </a:lvl8pPr>
              <a:lvl9pPr marL="3657600" defTabSz="914400">
                <a:defRPr sz="1800">
                  <a:solidFill>
                    <a:schemeClr val="lt1"/>
                  </a:solidFill>
                </a:defRPr>
              </a:lvl9pPr>
            </a:lstStyle>
            <a:p>
              <a:r>
                <a:rPr lang="en-IN" dirty="0"/>
                <a:t>Hint :</a:t>
              </a:r>
            </a:p>
          </p:txBody>
        </p:sp>
      </p:grpSp>
      <p:sp>
        <p:nvSpPr>
          <p:cNvPr id="220" name="Rectangle 219"/>
          <p:cNvSpPr/>
          <p:nvPr/>
        </p:nvSpPr>
        <p:spPr>
          <a:xfrm>
            <a:off x="6707127" y="2465734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Find MP</a:t>
            </a:r>
            <a:endParaRPr lang="en-US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1" name="Rectangle 55"/>
          <p:cNvSpPr>
            <a:spLocks noChangeArrowheads="1"/>
          </p:cNvSpPr>
          <p:nvPr/>
        </p:nvSpPr>
        <p:spPr bwMode="auto">
          <a:xfrm>
            <a:off x="7406945" y="2153372"/>
            <a:ext cx="542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AU" sz="3600" dirty="0">
                <a:solidFill>
                  <a:srgbClr val="FF0066"/>
                </a:solidFill>
                <a:latin typeface="Symbol" pitchFamily="18" charset="2"/>
                <a:sym typeface="Wingdings" pitchFamily="2" charset="2"/>
              </a:rPr>
              <a:t>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363250" y="239457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3" name="Curved Up Arrow 222"/>
          <p:cNvSpPr/>
          <p:nvPr/>
        </p:nvSpPr>
        <p:spPr>
          <a:xfrm flipH="1" flipV="1">
            <a:off x="842092" y="2806265"/>
            <a:ext cx="1105593" cy="256393"/>
          </a:xfrm>
          <a:prstGeom prst="curvedUp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38577" y="366868"/>
            <a:ext cx="4551363" cy="2419350"/>
            <a:chOff x="4338577" y="366868"/>
            <a:chExt cx="4551363" cy="2419350"/>
          </a:xfrm>
        </p:grpSpPr>
        <p:grpSp>
          <p:nvGrpSpPr>
            <p:cNvPr id="82" name="Group 81"/>
            <p:cNvGrpSpPr/>
            <p:nvPr/>
          </p:nvGrpSpPr>
          <p:grpSpPr>
            <a:xfrm>
              <a:off x="4338577" y="366868"/>
              <a:ext cx="4551363" cy="2419350"/>
              <a:chOff x="4417600" y="588566"/>
              <a:chExt cx="4551363" cy="241935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766162" y="945992"/>
                <a:ext cx="137160" cy="14630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759173" y="956586"/>
                <a:ext cx="137160" cy="14630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7" name="Group 6"/>
              <p:cNvGrpSpPr>
                <a:grpSpLocks/>
              </p:cNvGrpSpPr>
              <p:nvPr/>
            </p:nvGrpSpPr>
            <p:grpSpPr bwMode="auto">
              <a:xfrm>
                <a:off x="4417600" y="588566"/>
                <a:ext cx="4551363" cy="2419350"/>
                <a:chOff x="2684" y="644"/>
                <a:chExt cx="2867" cy="1524"/>
              </a:xfrm>
            </p:grpSpPr>
            <p:sp>
              <p:nvSpPr>
                <p:cNvPr id="104" name="Oval 7"/>
                <p:cNvSpPr>
                  <a:spLocks noChangeArrowheads="1"/>
                </p:cNvSpPr>
                <p:nvPr/>
              </p:nvSpPr>
              <p:spPr bwMode="auto">
                <a:xfrm>
                  <a:off x="2880" y="872"/>
                  <a:ext cx="1296" cy="12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Oval 8"/>
                <p:cNvSpPr>
                  <a:spLocks noChangeArrowheads="1"/>
                </p:cNvSpPr>
                <p:nvPr/>
              </p:nvSpPr>
              <p:spPr bwMode="auto">
                <a:xfrm>
                  <a:off x="4493" y="866"/>
                  <a:ext cx="767" cy="76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Line 9"/>
                <p:cNvSpPr>
                  <a:spLocks noChangeShapeType="1"/>
                </p:cNvSpPr>
                <p:nvPr/>
              </p:nvSpPr>
              <p:spPr bwMode="auto">
                <a:xfrm>
                  <a:off x="2684" y="864"/>
                  <a:ext cx="286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528" y="880"/>
                  <a:ext cx="0" cy="65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2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880" y="866"/>
                  <a:ext cx="0" cy="3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6" name="Oval 12"/>
                <p:cNvSpPr>
                  <a:spLocks noChangeArrowheads="1"/>
                </p:cNvSpPr>
                <p:nvPr/>
              </p:nvSpPr>
              <p:spPr bwMode="auto">
                <a:xfrm>
                  <a:off x="3504" y="150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Oval 13"/>
                <p:cNvSpPr>
                  <a:spLocks noChangeArrowheads="1"/>
                </p:cNvSpPr>
                <p:nvPr/>
              </p:nvSpPr>
              <p:spPr bwMode="auto">
                <a:xfrm>
                  <a:off x="4856" y="123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528" y="1261"/>
                  <a:ext cx="1354" cy="26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444" y="644"/>
                  <a:ext cx="209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9pPr>
                </a:lstStyle>
                <a:p>
                  <a:r>
                    <a:rPr lang="en-US" sz="1600" b="1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A</a:t>
                  </a:r>
                </a:p>
              </p:txBody>
            </p:sp>
            <p:sp>
              <p:nvSpPr>
                <p:cNvPr id="12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763" y="644"/>
                  <a:ext cx="209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9pPr>
                </a:lstStyle>
                <a:p>
                  <a:r>
                    <a:rPr lang="en-US" sz="1600" b="1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B</a:t>
                  </a:r>
                </a:p>
              </p:txBody>
            </p:sp>
            <p:sp>
              <p:nvSpPr>
                <p:cNvPr id="12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414" y="1554"/>
                  <a:ext cx="219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9pPr>
                </a:lstStyle>
                <a:p>
                  <a:r>
                    <a:rPr lang="en-US" sz="1600" b="1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O</a:t>
                  </a:r>
                </a:p>
              </p:txBody>
            </p:sp>
            <p:sp>
              <p:nvSpPr>
                <p:cNvPr id="12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786" y="1251"/>
                  <a:ext cx="202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1pPr>
                  <a:lvl2pPr marL="742950" indent="-285750" eaLnBrk="0" hangingPunct="0"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2pPr>
                  <a:lvl3pPr marL="1143000" indent="-228600" eaLnBrk="0" hangingPunct="0"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3pPr>
                  <a:lvl4pPr marL="1600200" indent="-228600" eaLnBrk="0" hangingPunct="0"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4pPr>
                  <a:lvl5pPr marL="2057400" indent="-228600" eaLnBrk="0" hangingPunct="0"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Book Antiqua" pitchFamily="18" charset="0"/>
                    </a:defRPr>
                  </a:lvl9pPr>
                </a:lstStyle>
                <a:p>
                  <a:r>
                    <a:rPr lang="en-US" sz="1600" b="1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P</a:t>
                  </a:r>
                </a:p>
              </p:txBody>
            </p:sp>
          </p:grpSp>
        </p:grpSp>
        <p:sp>
          <p:nvSpPr>
            <p:cNvPr id="225" name="Rectangle 224"/>
            <p:cNvSpPr/>
            <p:nvPr/>
          </p:nvSpPr>
          <p:spPr>
            <a:xfrm>
              <a:off x="5685700" y="1178374"/>
              <a:ext cx="137160" cy="14630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sp>
        <p:nvSpPr>
          <p:cNvPr id="226" name="Rectangle 225"/>
          <p:cNvSpPr/>
          <p:nvPr/>
        </p:nvSpPr>
        <p:spPr>
          <a:xfrm>
            <a:off x="2737607" y="2403385"/>
            <a:ext cx="2511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003425" algn="l"/>
                <a:tab pos="23955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[Pythagoras theorem]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9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3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4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3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4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4" dur="4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6" dur="4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81" grpId="0" animBg="1"/>
      <p:bldP spid="181" grpId="1" animBg="1"/>
      <p:bldP spid="179" grpId="0" animBg="1"/>
      <p:bldP spid="179" grpId="1" animBg="1"/>
      <p:bldP spid="137" grpId="0" animBg="1"/>
      <p:bldP spid="17" grpId="0"/>
      <p:bldP spid="79" grpId="0" animBg="1"/>
      <p:bldP spid="79" grpId="1" animBg="1"/>
      <p:bldP spid="79" grpId="2" animBg="1"/>
      <p:bldP spid="163" grpId="0"/>
      <p:bldP spid="163" grpId="1"/>
      <p:bldP spid="164" grpId="0" animBg="1"/>
      <p:bldP spid="196" grpId="0" animBg="1"/>
      <p:bldP spid="196" grpId="1" animBg="1"/>
      <p:bldP spid="209" grpId="0" animBg="1"/>
      <p:bldP spid="221" grpId="0"/>
      <p:bldP spid="221" grpId="1"/>
      <p:bldP spid="223" grpId="0" animBg="1"/>
      <p:bldP spid="22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26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9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8" name="Title 7"/>
          <p:cNvSpPr txBox="1">
            <a:spLocks/>
          </p:cNvSpPr>
          <p:nvPr/>
        </p:nvSpPr>
        <p:spPr bwMode="auto">
          <a:xfrm>
            <a:off x="342900" y="3257550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theorem-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Radius is perpendicular to the tangent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3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2798168" y="3395510"/>
            <a:ext cx="12924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[From (iii)]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1911087" y="3778672"/>
            <a:ext cx="374252" cy="238793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650998" y="1662670"/>
            <a:ext cx="128016" cy="128016"/>
          </a:xfrm>
          <a:prstGeom prst="rect">
            <a:avLst/>
          </a:prstGeom>
          <a:solidFill>
            <a:srgbClr val="00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654075" y="1667888"/>
            <a:ext cx="127612" cy="1276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652062" y="2074387"/>
            <a:ext cx="128016" cy="128016"/>
          </a:xfrm>
          <a:prstGeom prst="rect">
            <a:avLst/>
          </a:prstGeom>
          <a:solidFill>
            <a:srgbClr val="00FF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655139" y="2079605"/>
            <a:ext cx="127612" cy="1276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288636" y="1072384"/>
            <a:ext cx="875196" cy="2320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47902" y="1315789"/>
            <a:ext cx="2990053" cy="2320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47843" y="1090743"/>
            <a:ext cx="3159496" cy="2327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34879" y="847058"/>
            <a:ext cx="4058182" cy="2327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55811" y="593099"/>
            <a:ext cx="4222962" cy="25604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64170" y="342269"/>
            <a:ext cx="1466741" cy="2320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143000" y="342270"/>
            <a:ext cx="2362200" cy="2320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881426" y="418203"/>
            <a:ext cx="1800000" cy="1800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5069844" y="2221891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6026704" y="1792243"/>
            <a:ext cx="152219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 flipV="1">
            <a:off x="6782924" y="1336453"/>
            <a:ext cx="0" cy="8794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5677075" y="1671971"/>
            <a:ext cx="354692" cy="25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7545752" y="1671971"/>
            <a:ext cx="354692" cy="25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477528" y="2187986"/>
            <a:ext cx="81395" cy="7010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5374796" y="2216049"/>
            <a:ext cx="354692" cy="25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7958111" y="2183919"/>
            <a:ext cx="81395" cy="7010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7869226" y="2206069"/>
            <a:ext cx="354692" cy="25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D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740446" y="1282908"/>
            <a:ext cx="81961" cy="7059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658098" y="993066"/>
            <a:ext cx="354692" cy="25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863970" y="831436"/>
            <a:ext cx="2029091" cy="23206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6739574" y="2184675"/>
            <a:ext cx="81961" cy="7059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6630170" y="2229071"/>
            <a:ext cx="3984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E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561732" y="1091038"/>
            <a:ext cx="2416936" cy="21096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6757651" y="1724937"/>
            <a:ext cx="3984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 flipV="1">
            <a:off x="6783604" y="1311598"/>
            <a:ext cx="0" cy="87945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117487" y="1557458"/>
            <a:ext cx="1222625" cy="25320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ker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084872" y="1536408"/>
            <a:ext cx="1282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To find : PE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54038" y="1973726"/>
            <a:ext cx="686793" cy="28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80000"/>
              </a:lnSpc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rot="16200000" flipV="1">
            <a:off x="6762388" y="985741"/>
            <a:ext cx="0" cy="246888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 rot="16200000">
            <a:off x="6662544" y="1834946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effectLst>
                  <a:glow rad="228600">
                    <a:srgbClr val="F79646">
                      <a:satMod val="175000"/>
                      <a:alpha val="40000"/>
                    </a:srgbClr>
                  </a:glow>
                </a:effectLst>
              </a:rPr>
              <a:t>I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6662544" y="1376238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effectLst>
                  <a:glow rad="228600">
                    <a:srgbClr val="F79646">
                      <a:satMod val="175000"/>
                      <a:alpha val="40000"/>
                    </a:srgbClr>
                  </a:glow>
                </a:effectLst>
              </a:rPr>
              <a:t>I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20399" y="1930694"/>
            <a:ext cx="16447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PEC = 90º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231749" y="1941452"/>
            <a:ext cx="648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…(i)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686064" y="1941452"/>
            <a:ext cx="2581905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[Radius is perpendicular </a:t>
            </a:r>
          </a:p>
          <a:p>
            <a:pPr eaLnBrk="0" hangingPunct="0">
              <a:lnSpc>
                <a:spcPct val="80000"/>
              </a:lnSpc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to the tangent]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0399" y="2323830"/>
            <a:ext cx="2181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CD 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chord AB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13687" y="2323830"/>
            <a:ext cx="923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[Given]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Line 20"/>
          <p:cNvSpPr>
            <a:spLocks noChangeShapeType="1"/>
          </p:cNvSpPr>
          <p:nvPr/>
        </p:nvSpPr>
        <p:spPr bwMode="auto">
          <a:xfrm>
            <a:off x="6017276" y="1788518"/>
            <a:ext cx="152704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82009" y="2591143"/>
            <a:ext cx="368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20399" y="2591143"/>
            <a:ext cx="2181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On transversal PE,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20399" y="2855743"/>
            <a:ext cx="7722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PEC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308306" y="2855743"/>
            <a:ext cx="11999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PFA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31749" y="2855743"/>
            <a:ext cx="7208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…(ii) 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798168" y="2855743"/>
            <a:ext cx="2469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[Corresponding angles]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82009" y="3134334"/>
            <a:ext cx="368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49583" y="3134334"/>
            <a:ext cx="16447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PFA = 90º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231749" y="3134334"/>
            <a:ext cx="793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…(iii)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798168" y="3134334"/>
            <a:ext cx="20421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[From(</a:t>
            </a:r>
            <a:r>
              <a:rPr lang="en-US" sz="1400" b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i</a:t>
            </a: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) and (ii)]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66503" y="3395510"/>
            <a:ext cx="1324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PF 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^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AB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2009" y="3395510"/>
            <a:ext cx="368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89" name="Line 21"/>
          <p:cNvSpPr>
            <a:spLocks noChangeShapeType="1"/>
          </p:cNvSpPr>
          <p:nvPr/>
        </p:nvSpPr>
        <p:spPr bwMode="auto">
          <a:xfrm flipV="1">
            <a:off x="6789288" y="1336778"/>
            <a:ext cx="0" cy="41148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77834" y="3728792"/>
            <a:ext cx="4794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AF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82009" y="3729786"/>
            <a:ext cx="368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73535" y="3728792"/>
            <a:ext cx="30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404402" y="3622486"/>
            <a:ext cx="30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1457287" y="3898069"/>
            <a:ext cx="2247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402037" y="3836792"/>
            <a:ext cx="30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73729" y="3728792"/>
            <a:ext cx="668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AB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798168" y="3728792"/>
            <a:ext cx="4746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[The perpendicular drawn from the centre of the circle to the chord bisects the chord]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Line 21"/>
          <p:cNvSpPr>
            <a:spLocks noChangeShapeType="1"/>
          </p:cNvSpPr>
          <p:nvPr/>
        </p:nvSpPr>
        <p:spPr bwMode="auto">
          <a:xfrm rot="16200000" flipV="1">
            <a:off x="6863243" y="416339"/>
            <a:ext cx="127" cy="360856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0800000">
            <a:off x="6252492" y="16093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prstClr val="black"/>
                </a:solidFill>
                <a:effectLst>
                  <a:glow rad="228600">
                    <a:srgbClr val="F79646">
                      <a:satMod val="175000"/>
                      <a:alpha val="40000"/>
                    </a:srgbClr>
                  </a:glow>
                </a:effectLst>
              </a:rPr>
              <a:t>II</a:t>
            </a:r>
          </a:p>
        </p:txBody>
      </p:sp>
      <p:sp>
        <p:nvSpPr>
          <p:cNvPr id="101" name="TextBox 100"/>
          <p:cNvSpPr txBox="1"/>
          <p:nvPr/>
        </p:nvSpPr>
        <p:spPr>
          <a:xfrm rot="10800000">
            <a:off x="7071011" y="16138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prstClr val="black"/>
                </a:solidFill>
                <a:effectLst>
                  <a:glow rad="228600">
                    <a:srgbClr val="F79646">
                      <a:satMod val="175000"/>
                      <a:alpha val="40000"/>
                    </a:srgbClr>
                  </a:glow>
                </a:effectLst>
              </a:rPr>
              <a:t>II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1990729" y="605121"/>
            <a:ext cx="1034975" cy="20264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854594" y="841654"/>
            <a:ext cx="4038467" cy="22074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3599454" y="340318"/>
            <a:ext cx="1420699" cy="20893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861229" y="610079"/>
            <a:ext cx="4169681" cy="1916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77834" y="4208532"/>
            <a:ext cx="4794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AF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82009" y="4209526"/>
            <a:ext cx="368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73535" y="4208532"/>
            <a:ext cx="30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374450" y="4102226"/>
            <a:ext cx="30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1427335" y="4377809"/>
            <a:ext cx="2247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1372085" y="4316532"/>
            <a:ext cx="30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673729" y="4208532"/>
            <a:ext cx="668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12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443251" y="4443905"/>
            <a:ext cx="192958" cy="12272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015872" y="4316449"/>
            <a:ext cx="192958" cy="12272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677834" y="4575940"/>
            <a:ext cx="4794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AF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82009" y="4575940"/>
            <a:ext cx="368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073535" y="4575940"/>
            <a:ext cx="30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327870" y="4575940"/>
            <a:ext cx="9500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 units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933375" y="4040870"/>
            <a:ext cx="2985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6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6256794" y="1793472"/>
            <a:ext cx="289858" cy="2616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37814" y="2417605"/>
            <a:ext cx="3661276" cy="940426"/>
            <a:chOff x="6039747" y="3067058"/>
            <a:chExt cx="1944276" cy="490170"/>
          </a:xfrm>
        </p:grpSpPr>
        <p:sp>
          <p:nvSpPr>
            <p:cNvPr id="84" name="Rounded Rectangle 83"/>
            <p:cNvSpPr/>
            <p:nvPr/>
          </p:nvSpPr>
          <p:spPr bwMode="auto">
            <a:xfrm rot="10800000" flipH="1" flipV="1">
              <a:off x="6057784" y="3067058"/>
              <a:ext cx="1883911" cy="490170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39747" y="3093842"/>
              <a:ext cx="1944276" cy="43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We know, perpendicular drawn from the centre of the circle to the chord bisects the chord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82643" y="2534540"/>
            <a:ext cx="3262873" cy="706556"/>
            <a:chOff x="5963589" y="3074680"/>
            <a:chExt cx="2096578" cy="539187"/>
          </a:xfrm>
        </p:grpSpPr>
        <p:sp>
          <p:nvSpPr>
            <p:cNvPr id="56" name="Rounded Rectangle 55"/>
            <p:cNvSpPr/>
            <p:nvPr/>
          </p:nvSpPr>
          <p:spPr bwMode="auto">
            <a:xfrm rot="10800000" flipH="1" flipV="1">
              <a:off x="5963589" y="3074680"/>
              <a:ext cx="2072302" cy="539187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63603" y="3122021"/>
              <a:ext cx="2096564" cy="446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We know that, radius is perpendicular to the tangent</a:t>
              </a:r>
            </a:p>
          </p:txBody>
        </p:sp>
      </p:grp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6749206" y="1751291"/>
            <a:ext cx="73152" cy="7059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Line 21"/>
          <p:cNvSpPr>
            <a:spLocks noChangeShapeType="1"/>
          </p:cNvSpPr>
          <p:nvPr/>
        </p:nvSpPr>
        <p:spPr bwMode="auto">
          <a:xfrm rot="16200000" flipV="1">
            <a:off x="6413736" y="1405822"/>
            <a:ext cx="0" cy="77724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0" name="Line 20"/>
          <p:cNvSpPr>
            <a:spLocks noChangeShapeType="1"/>
          </p:cNvSpPr>
          <p:nvPr/>
        </p:nvSpPr>
        <p:spPr bwMode="auto">
          <a:xfrm>
            <a:off x="6022563" y="1801713"/>
            <a:ext cx="152704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3538253" y="582881"/>
            <a:ext cx="1492658" cy="20893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844059" y="1084953"/>
            <a:ext cx="3087700" cy="21585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834879" y="851629"/>
            <a:ext cx="1430261" cy="19167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9384" y="285750"/>
            <a:ext cx="53623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 In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circle with centre P, a chord AB is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parallel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to a tangent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and intersects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radius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drawn from a point of contact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at the midpoint of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radius. If AB = 12,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find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radius of the circle.</a:t>
            </a:r>
          </a:p>
        </p:txBody>
      </p:sp>
    </p:spTree>
    <p:extLst>
      <p:ext uri="{BB962C8B-B14F-4D97-AF65-F5344CB8AC3E}">
        <p14:creationId xmlns:p14="http://schemas.microsoft.com/office/powerpoint/2010/main" val="354072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9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35" presetClass="emph" presetSubtype="0" repeatCount="3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7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35" presetClass="emph" presetSubtype="0" repeatCount="3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5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1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3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35" presetClass="emph" presetSubtype="0" repeatCount="3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4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5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2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35" presetClass="emph" presetSubtype="0" repeatCount="3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4" dur="4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35" presetClass="emph" presetSubtype="0" repeatCount="3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6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7" dur="4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8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3" grpId="1" animBg="1"/>
      <p:bldP spid="77" grpId="0" animBg="1"/>
      <p:bldP spid="77" grpId="1" animBg="1"/>
      <p:bldP spid="77" grpId="2" animBg="1"/>
      <p:bldP spid="77" grpId="3" animBg="1"/>
      <p:bldP spid="77" grpId="4" animBg="1"/>
      <p:bldP spid="77" grpId="5" animBg="1"/>
      <p:bldP spid="78" grpId="0" animBg="1"/>
      <p:bldP spid="76" grpId="0" animBg="1"/>
      <p:bldP spid="76" grpId="1" animBg="1"/>
      <p:bldP spid="76" grpId="2" animBg="1"/>
      <p:bldP spid="76" grpId="3" animBg="1"/>
      <p:bldP spid="76" grpId="4" animBg="1"/>
      <p:bldP spid="76" grpId="5" animBg="1"/>
      <p:bldP spid="62" grpId="0" animBg="1"/>
      <p:bldP spid="47" grpId="0" animBg="1"/>
      <p:bldP spid="47" grpId="1" animBg="1"/>
      <p:bldP spid="41" grpId="0" animBg="1"/>
      <p:bldP spid="41" grpId="1" animBg="1"/>
      <p:bldP spid="27" grpId="0" animBg="1"/>
      <p:bldP spid="27" grpId="1" animBg="1"/>
      <p:bldP spid="26" grpId="0" animBg="1"/>
      <p:bldP spid="26" grpId="1" animBg="1"/>
      <p:bldP spid="25" grpId="0" animBg="1"/>
      <p:bldP spid="25" grpId="1" animBg="1"/>
      <p:bldP spid="24" grpId="0" animBg="1"/>
      <p:bldP spid="24" grpId="1" animBg="1"/>
      <p:bldP spid="53" grpId="0" animBg="1"/>
      <p:bldP spid="53" grpId="1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 animBg="1"/>
      <p:bldP spid="21" grpId="0"/>
      <p:bldP spid="22" grpId="0" animBg="1"/>
      <p:bldP spid="23" grpId="0"/>
      <p:bldP spid="12" grpId="0" animBg="1"/>
      <p:bldP spid="13" grpId="0"/>
      <p:bldP spid="30" grpId="0" animBg="1"/>
      <p:bldP spid="30" grpId="1" animBg="1"/>
      <p:bldP spid="34" grpId="0" animBg="1"/>
      <p:bldP spid="35" grpId="0"/>
      <p:bldP spid="36" grpId="0" animBg="1"/>
      <p:bldP spid="36" grpId="1" animBg="1"/>
      <p:bldP spid="40" grpId="0"/>
      <p:bldP spid="42" grpId="0" animBg="1"/>
      <p:bldP spid="42" grpId="1" animBg="1"/>
      <p:bldP spid="42" grpId="2" animBg="1"/>
      <p:bldP spid="42" grpId="3" animBg="1"/>
      <p:bldP spid="42" grpId="4" animBg="1"/>
      <p:bldP spid="42" grpId="5" animBg="1"/>
      <p:bldP spid="42" grpId="6" animBg="1"/>
      <p:bldP spid="42" grpId="7" animBg="1"/>
      <p:bldP spid="42" grpId="8" animBg="1"/>
      <p:bldP spid="44" grpId="0" animBg="1"/>
      <p:bldP spid="46" grpId="0"/>
      <p:bldP spid="58" grpId="0"/>
      <p:bldP spid="59" grpId="0" animBg="1"/>
      <p:bldP spid="59" grpId="1" animBg="1"/>
      <p:bldP spid="59" grpId="2" animBg="1"/>
      <p:bldP spid="60" grpId="0"/>
      <p:bldP spid="61" grpId="0"/>
      <p:bldP spid="68" grpId="0" animBg="1"/>
      <p:bldP spid="68" grpId="1" animBg="1"/>
      <p:bldP spid="68" grpId="2" animBg="1"/>
      <p:bldP spid="68" grpId="3" animBg="1"/>
      <p:bldP spid="68" grpId="4" animBg="1"/>
      <p:bldP spid="68" grpId="5" animBg="1"/>
      <p:bldP spid="89" grpId="0" animBg="1"/>
      <p:bldP spid="89" grpId="1" animBg="1"/>
      <p:bldP spid="89" grpId="2" animBg="1"/>
      <p:bldP spid="99" grpId="0" animBg="1"/>
      <p:bldP spid="99" grpId="1" animBg="1"/>
      <p:bldP spid="99" grpId="2" animBg="1"/>
      <p:bldP spid="100" grpId="0"/>
      <p:bldP spid="101" grpId="0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21" grpId="0" animBg="1"/>
      <p:bldP spid="122" grpId="0" animBg="1"/>
      <p:bldP spid="98" grpId="0" animBg="1"/>
      <p:bldP spid="98" grpId="1" animBg="1"/>
      <p:bldP spid="98" grpId="2" animBg="1"/>
      <p:bldP spid="120" grpId="0" animBg="1"/>
      <p:bldP spid="120" grpId="1" animBg="1"/>
      <p:bldP spid="120" grpId="2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ounded Rectangle 138"/>
          <p:cNvSpPr/>
          <p:nvPr/>
        </p:nvSpPr>
        <p:spPr>
          <a:xfrm>
            <a:off x="758022" y="1937661"/>
            <a:ext cx="1489296" cy="263976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61182" y="3633438"/>
            <a:ext cx="1411133" cy="241167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944823" y="2486277"/>
            <a:ext cx="927463" cy="222650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79868" y="2485651"/>
            <a:ext cx="359649" cy="223277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4" name="Right Triangle 113"/>
          <p:cNvSpPr/>
          <p:nvPr/>
        </p:nvSpPr>
        <p:spPr>
          <a:xfrm flipH="1">
            <a:off x="6014604" y="1332766"/>
            <a:ext cx="764090" cy="455477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652838" y="1652907"/>
            <a:ext cx="128016" cy="128016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377010" y="2473341"/>
            <a:ext cx="1495276" cy="236212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1847945" y="2859866"/>
            <a:ext cx="411677" cy="238793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5069844" y="418203"/>
            <a:ext cx="3581400" cy="2057400"/>
            <a:chOff x="2667000" y="1412141"/>
            <a:chExt cx="4023360" cy="2683609"/>
          </a:xfrm>
        </p:grpSpPr>
        <p:grpSp>
          <p:nvGrpSpPr>
            <p:cNvPr id="125" name="Group 124"/>
            <p:cNvGrpSpPr/>
            <p:nvPr/>
          </p:nvGrpSpPr>
          <p:grpSpPr>
            <a:xfrm>
              <a:off x="2667000" y="1412141"/>
              <a:ext cx="4023360" cy="2683609"/>
              <a:chOff x="2667000" y="1412141"/>
              <a:chExt cx="4023360" cy="2683609"/>
            </a:xfrm>
          </p:grpSpPr>
          <p:sp>
            <p:nvSpPr>
              <p:cNvPr id="128" name="Oval 127"/>
              <p:cNvSpPr>
                <a:spLocks noChangeArrowheads="1"/>
              </p:cNvSpPr>
              <p:nvPr/>
            </p:nvSpPr>
            <p:spPr bwMode="auto">
              <a:xfrm>
                <a:off x="3578735" y="1412141"/>
                <a:ext cx="2022128" cy="234786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Line 19"/>
              <p:cNvSpPr>
                <a:spLocks noChangeShapeType="1"/>
              </p:cNvSpPr>
              <p:nvPr/>
            </p:nvSpPr>
            <p:spPr bwMode="auto">
              <a:xfrm>
                <a:off x="2667000" y="3764816"/>
                <a:ext cx="40233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ine 20"/>
              <p:cNvSpPr>
                <a:spLocks noChangeShapeType="1"/>
              </p:cNvSpPr>
              <p:nvPr/>
            </p:nvSpPr>
            <p:spPr bwMode="auto">
              <a:xfrm>
                <a:off x="3724755" y="3204396"/>
                <a:ext cx="17154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Line 21"/>
              <p:cNvSpPr>
                <a:spLocks noChangeShapeType="1"/>
              </p:cNvSpPr>
              <p:nvPr/>
            </p:nvSpPr>
            <p:spPr bwMode="auto">
              <a:xfrm flipV="1">
                <a:off x="4589799" y="2600072"/>
                <a:ext cx="0" cy="11471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Text Box 23"/>
              <p:cNvSpPr txBox="1">
                <a:spLocks noChangeArrowheads="1"/>
              </p:cNvSpPr>
              <p:nvPr/>
            </p:nvSpPr>
            <p:spPr bwMode="auto">
              <a:xfrm>
                <a:off x="3314700" y="3063141"/>
                <a:ext cx="39846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A</a:t>
                </a:r>
              </a:p>
            </p:txBody>
          </p:sp>
          <p:sp>
            <p:nvSpPr>
              <p:cNvPr id="133" name="Text Box 24"/>
              <p:cNvSpPr txBox="1">
                <a:spLocks noChangeArrowheads="1"/>
              </p:cNvSpPr>
              <p:nvPr/>
            </p:nvSpPr>
            <p:spPr bwMode="auto">
              <a:xfrm>
                <a:off x="5507038" y="3055521"/>
                <a:ext cx="39846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B</a:t>
                </a:r>
              </a:p>
            </p:txBody>
          </p:sp>
          <p:sp>
            <p:nvSpPr>
              <p:cNvPr id="134" name="Oval 133"/>
              <p:cNvSpPr>
                <a:spLocks noChangeArrowheads="1"/>
              </p:cNvSpPr>
              <p:nvPr/>
            </p:nvSpPr>
            <p:spPr bwMode="auto">
              <a:xfrm>
                <a:off x="3124994" y="3720591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Text Box 29"/>
              <p:cNvSpPr txBox="1">
                <a:spLocks noChangeArrowheads="1"/>
              </p:cNvSpPr>
              <p:nvPr/>
            </p:nvSpPr>
            <p:spPr bwMode="auto">
              <a:xfrm>
                <a:off x="3009584" y="3757196"/>
                <a:ext cx="39846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C</a:t>
                </a:r>
              </a:p>
            </p:txBody>
          </p:sp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>
                <a:off x="5911691" y="371528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Text Box 31"/>
              <p:cNvSpPr txBox="1">
                <a:spLocks noChangeArrowheads="1"/>
              </p:cNvSpPr>
              <p:nvPr/>
            </p:nvSpPr>
            <p:spPr bwMode="auto">
              <a:xfrm>
                <a:off x="5811838" y="3744178"/>
                <a:ext cx="39846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D</a:t>
                </a:r>
              </a:p>
            </p:txBody>
          </p:sp>
        </p:grp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4543761" y="2540035"/>
              <a:ext cx="92075" cy="92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7" name="Text Box 25"/>
            <p:cNvSpPr txBox="1">
              <a:spLocks noChangeArrowheads="1"/>
            </p:cNvSpPr>
            <p:nvPr/>
          </p:nvSpPr>
          <p:spPr bwMode="auto">
            <a:xfrm>
              <a:off x="4451251" y="2161975"/>
              <a:ext cx="3984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P</a:t>
              </a:r>
            </a:p>
          </p:txBody>
        </p:sp>
      </p:grpSp>
      <p:sp>
        <p:nvSpPr>
          <p:cNvPr id="78" name="Rectangle 77"/>
          <p:cNvSpPr/>
          <p:nvPr/>
        </p:nvSpPr>
        <p:spPr>
          <a:xfrm>
            <a:off x="6654075" y="1649234"/>
            <a:ext cx="127612" cy="1276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655139" y="2079605"/>
            <a:ext cx="127612" cy="1276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6739574" y="2184675"/>
            <a:ext cx="81961" cy="7059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 rot="16200000">
            <a:off x="6659739" y="1834946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effectLst>
                  <a:glow rad="228600">
                    <a:srgbClr val="F79646">
                      <a:satMod val="175000"/>
                      <a:alpha val="40000"/>
                    </a:srgbClr>
                  </a:glow>
                </a:effectLst>
              </a:rPr>
              <a:t>I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6659739" y="1376238"/>
            <a:ext cx="235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effectLst>
                  <a:glow rad="228600">
                    <a:srgbClr val="F79646">
                      <a:satMod val="175000"/>
                      <a:alpha val="40000"/>
                    </a:srgbClr>
                  </a:glow>
                </a:effectLst>
              </a:rPr>
              <a:t>I</a:t>
            </a:r>
          </a:p>
        </p:txBody>
      </p:sp>
      <p:sp>
        <p:nvSpPr>
          <p:cNvPr id="98" name="Line 21"/>
          <p:cNvSpPr>
            <a:spLocks noChangeShapeType="1"/>
          </p:cNvSpPr>
          <p:nvPr/>
        </p:nvSpPr>
        <p:spPr bwMode="auto">
          <a:xfrm flipV="1">
            <a:off x="6782624" y="1328717"/>
            <a:ext cx="0" cy="45262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18577" y="1905406"/>
            <a:ext cx="4794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AF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094822" y="1905406"/>
            <a:ext cx="30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350000" y="1905406"/>
            <a:ext cx="9500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 units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18577" y="2162188"/>
            <a:ext cx="49175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Let the radius of the circle be 2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units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18577" y="2427374"/>
            <a:ext cx="4794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32480" y="2427374"/>
            <a:ext cx="368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094822" y="2427374"/>
            <a:ext cx="30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339429" y="2427374"/>
            <a:ext cx="4750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PE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1667174" y="2427374"/>
            <a:ext cx="30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1872868" y="2427374"/>
            <a:ext cx="10969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units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825392" y="2427374"/>
            <a:ext cx="22752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[Radii of same circle]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18577" y="2816226"/>
            <a:ext cx="4794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PF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32480" y="2816226"/>
            <a:ext cx="368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094822" y="2816226"/>
            <a:ext cx="30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76231" y="2708926"/>
            <a:ext cx="311554" cy="552860"/>
            <a:chOff x="1376231" y="2708926"/>
            <a:chExt cx="311554" cy="552860"/>
          </a:xfrm>
        </p:grpSpPr>
        <p:sp>
          <p:nvSpPr>
            <p:cNvPr id="177" name="Rectangle 176"/>
            <p:cNvSpPr/>
            <p:nvPr/>
          </p:nvSpPr>
          <p:spPr>
            <a:xfrm>
              <a:off x="1378596" y="2708926"/>
              <a:ext cx="3091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0" hangingPunct="0">
                <a:tabLst>
                  <a:tab pos="801688" algn="l"/>
                  <a:tab pos="1308100" algn="l"/>
                  <a:tab pos="2176463" algn="r"/>
                  <a:tab pos="2462213" algn="l"/>
                  <a:tab pos="2979738" algn="l"/>
                </a:tabLs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1431481" y="2984509"/>
              <a:ext cx="2247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/>
            <p:cNvSpPr/>
            <p:nvPr/>
          </p:nvSpPr>
          <p:spPr>
            <a:xfrm>
              <a:off x="1376231" y="2923232"/>
              <a:ext cx="3091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0" hangingPunct="0">
                <a:tabLst>
                  <a:tab pos="801688" algn="l"/>
                  <a:tab pos="1308100" algn="l"/>
                  <a:tab pos="2176463" algn="r"/>
                  <a:tab pos="2462213" algn="l"/>
                  <a:tab pos="2979738" algn="l"/>
                </a:tabLs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80" name="Rectangle 179"/>
          <p:cNvSpPr/>
          <p:nvPr/>
        </p:nvSpPr>
        <p:spPr>
          <a:xfrm>
            <a:off x="1629235" y="2815232"/>
            <a:ext cx="668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PE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718577" y="3251690"/>
            <a:ext cx="4794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PF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32480" y="3251690"/>
            <a:ext cx="368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094822" y="3251690"/>
            <a:ext cx="30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76215" y="3144390"/>
            <a:ext cx="311554" cy="552860"/>
            <a:chOff x="1376215" y="3144390"/>
            <a:chExt cx="311554" cy="552860"/>
          </a:xfrm>
        </p:grpSpPr>
        <p:sp>
          <p:nvSpPr>
            <p:cNvPr id="184" name="Rectangle 183"/>
            <p:cNvSpPr/>
            <p:nvPr/>
          </p:nvSpPr>
          <p:spPr>
            <a:xfrm>
              <a:off x="1378580" y="3144390"/>
              <a:ext cx="3091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0" hangingPunct="0">
                <a:tabLst>
                  <a:tab pos="801688" algn="l"/>
                  <a:tab pos="1308100" algn="l"/>
                  <a:tab pos="2176463" algn="r"/>
                  <a:tab pos="2462213" algn="l"/>
                  <a:tab pos="2979738" algn="l"/>
                </a:tabLs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85" name="Straight Connector 184"/>
            <p:cNvCxnSpPr/>
            <p:nvPr/>
          </p:nvCxnSpPr>
          <p:spPr>
            <a:xfrm>
              <a:off x="1431465" y="3419973"/>
              <a:ext cx="2247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/>
            <p:cNvSpPr/>
            <p:nvPr/>
          </p:nvSpPr>
          <p:spPr>
            <a:xfrm>
              <a:off x="1376215" y="3358696"/>
              <a:ext cx="3091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0" hangingPunct="0">
                <a:tabLst>
                  <a:tab pos="801688" algn="l"/>
                  <a:tab pos="1308100" algn="l"/>
                  <a:tab pos="2176463" algn="r"/>
                  <a:tab pos="2462213" algn="l"/>
                  <a:tab pos="2979738" algn="l"/>
                </a:tabLst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87" name="Rectangle 186"/>
          <p:cNvSpPr/>
          <p:nvPr/>
        </p:nvSpPr>
        <p:spPr>
          <a:xfrm>
            <a:off x="1629219" y="3250696"/>
            <a:ext cx="668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 2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718577" y="3589250"/>
            <a:ext cx="4794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PF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332480" y="3589250"/>
            <a:ext cx="368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1094822" y="3589250"/>
            <a:ext cx="30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345336" y="3589250"/>
            <a:ext cx="1045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units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Text Box 26"/>
          <p:cNvSpPr txBox="1">
            <a:spLocks noChangeArrowheads="1"/>
          </p:cNvSpPr>
          <p:nvPr/>
        </p:nvSpPr>
        <p:spPr bwMode="auto">
          <a:xfrm>
            <a:off x="6757651" y="1724937"/>
            <a:ext cx="3984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6935761" y="1310545"/>
            <a:ext cx="196839" cy="808195"/>
          </a:xfrm>
          <a:prstGeom prst="rightBrace">
            <a:avLst>
              <a:gd name="adj1" fmla="val 34992"/>
              <a:gd name="adj2" fmla="val 4019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0" name="Text Box 21"/>
          <p:cNvSpPr txBox="1">
            <a:spLocks noChangeArrowheads="1"/>
          </p:cNvSpPr>
          <p:nvPr/>
        </p:nvSpPr>
        <p:spPr bwMode="auto">
          <a:xfrm>
            <a:off x="7101313" y="1493677"/>
            <a:ext cx="402067" cy="2616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1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1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" name="Straight Connector 4"/>
          <p:cNvCxnSpPr>
            <a:endCxn id="130" idx="0"/>
          </p:cNvCxnSpPr>
          <p:nvPr/>
        </p:nvCxnSpPr>
        <p:spPr>
          <a:xfrm flipH="1">
            <a:off x="6011406" y="1316466"/>
            <a:ext cx="771218" cy="475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 Box 21"/>
          <p:cNvSpPr txBox="1">
            <a:spLocks noChangeArrowheads="1"/>
          </p:cNvSpPr>
          <p:nvPr/>
        </p:nvSpPr>
        <p:spPr bwMode="auto">
          <a:xfrm rot="19779275">
            <a:off x="6118840" y="1329002"/>
            <a:ext cx="388001" cy="2616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1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1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Text Box 21"/>
          <p:cNvSpPr txBox="1">
            <a:spLocks noChangeArrowheads="1"/>
          </p:cNvSpPr>
          <p:nvPr/>
        </p:nvSpPr>
        <p:spPr bwMode="auto">
          <a:xfrm>
            <a:off x="6798839" y="1455142"/>
            <a:ext cx="289858" cy="2616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1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1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 rot="10800000">
            <a:off x="6252492" y="16093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prstClr val="black"/>
                </a:solidFill>
                <a:effectLst>
                  <a:glow rad="228600">
                    <a:srgbClr val="F79646">
                      <a:satMod val="175000"/>
                      <a:alpha val="40000"/>
                    </a:srgbClr>
                  </a:glow>
                </a:effectLst>
              </a:rPr>
              <a:t>II</a:t>
            </a:r>
          </a:p>
        </p:txBody>
      </p:sp>
      <p:sp>
        <p:nvSpPr>
          <p:cNvPr id="144" name="TextBox 143"/>
          <p:cNvSpPr txBox="1"/>
          <p:nvPr/>
        </p:nvSpPr>
        <p:spPr>
          <a:xfrm rot="10800000">
            <a:off x="7071011" y="16138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prstClr val="black"/>
                </a:solidFill>
                <a:effectLst>
                  <a:glow rad="228600">
                    <a:srgbClr val="F79646">
                      <a:satMod val="175000"/>
                      <a:alpha val="40000"/>
                    </a:srgbClr>
                  </a:glow>
                </a:effectLst>
              </a:rPr>
              <a:t>II</a:t>
            </a:r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 flipV="1">
            <a:off x="6781627" y="1322181"/>
            <a:ext cx="0" cy="87945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199297" y="4193135"/>
            <a:ext cx="411677" cy="238793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1567724" y="4174130"/>
            <a:ext cx="411677" cy="238793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750572" y="4180674"/>
            <a:ext cx="435175" cy="243593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79584" y="3864441"/>
            <a:ext cx="1320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In 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PFA,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03411" y="4133847"/>
            <a:ext cx="2129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PA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= 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	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PF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AF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	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825392" y="4133847"/>
            <a:ext cx="29518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[By Pythagoras theorem]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2379" y="4399155"/>
            <a:ext cx="933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(2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05693" y="4399155"/>
            <a:ext cx="4343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819240" y="4399155"/>
            <a:ext cx="397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32480" y="4399155"/>
            <a:ext cx="401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92523" y="4674560"/>
            <a:ext cx="533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197369" y="4674560"/>
            <a:ext cx="666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748903" y="4674560"/>
            <a:ext cx="7940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 36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32480" y="4674560"/>
            <a:ext cx="401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603541" y="3862302"/>
            <a:ext cx="1454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Ð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PFA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 90º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089876" y="4399155"/>
            <a:ext cx="5434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16" name="Group 115"/>
          <p:cNvGrpSpPr>
            <a:grpSpLocks/>
          </p:cNvGrpSpPr>
          <p:nvPr/>
        </p:nvGrpSpPr>
        <p:grpSpPr bwMode="auto">
          <a:xfrm>
            <a:off x="2778458" y="3295699"/>
            <a:ext cx="2369130" cy="620714"/>
            <a:chOff x="7330245" y="3962435"/>
            <a:chExt cx="2369266" cy="620774"/>
          </a:xfrm>
        </p:grpSpPr>
        <p:sp>
          <p:nvSpPr>
            <p:cNvPr id="117" name="Rounded Rectangle 116"/>
            <p:cNvSpPr/>
            <p:nvPr/>
          </p:nvSpPr>
          <p:spPr>
            <a:xfrm>
              <a:off x="7330245" y="3962435"/>
              <a:ext cx="2362315" cy="62077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8" name="TextBox 173"/>
            <p:cNvSpPr txBox="1">
              <a:spLocks noChangeArrowheads="1"/>
            </p:cNvSpPr>
            <p:nvPr/>
          </p:nvSpPr>
          <p:spPr bwMode="auto">
            <a:xfrm>
              <a:off x="7370942" y="3962437"/>
              <a:ext cx="2328569" cy="584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Now, let us apply Pythagoras theorem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825392" y="3319289"/>
            <a:ext cx="1987714" cy="470078"/>
            <a:chOff x="6880844" y="3170921"/>
            <a:chExt cx="1987714" cy="470078"/>
          </a:xfrm>
        </p:grpSpPr>
        <p:sp>
          <p:nvSpPr>
            <p:cNvPr id="120" name="Rounded Rectangle 119"/>
            <p:cNvSpPr/>
            <p:nvPr/>
          </p:nvSpPr>
          <p:spPr bwMode="auto">
            <a:xfrm rot="10800000" flipH="1" flipV="1">
              <a:off x="6880844" y="3170921"/>
              <a:ext cx="1987714" cy="47007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906410" y="3225837"/>
              <a:ext cx="1918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ea typeface="Cambria Math" panose="02040503050406030204" pitchFamily="18" charset="0"/>
                </a:rPr>
                <a:t>Consider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  <a:ea typeface="Cambria Math" panose="02040503050406030204" pitchFamily="18" charset="0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ea typeface="Cambria Math" panose="02040503050406030204" pitchFamily="18" charset="0"/>
                </a:rPr>
                <a:t>PFA</a:t>
              </a:r>
              <a:endParaRPr lang="en-US" sz="16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1451359" y="3466530"/>
            <a:ext cx="192958" cy="12272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>
            <a:off x="1884997" y="3362270"/>
            <a:ext cx="192958" cy="12272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429384" y="285750"/>
            <a:ext cx="53623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 In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circle with centre P, a chord AB is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parallel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to a tangent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and intersects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radius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drawn from a point of contact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at the midpoint of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radius. If AB = 12,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find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radius of the circle.</a:t>
            </a:r>
          </a:p>
        </p:txBody>
      </p:sp>
      <p:sp>
        <p:nvSpPr>
          <p:cNvPr id="201" name="Oval 200"/>
          <p:cNvSpPr>
            <a:spLocks noChangeArrowheads="1"/>
          </p:cNvSpPr>
          <p:nvPr/>
        </p:nvSpPr>
        <p:spPr bwMode="auto">
          <a:xfrm>
            <a:off x="6749206" y="1751291"/>
            <a:ext cx="73152" cy="7059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97070" y="1944059"/>
            <a:ext cx="686793" cy="28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80000"/>
              </a:lnSpc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7" name="Text Box 26"/>
          <p:cNvSpPr txBox="1">
            <a:spLocks noChangeArrowheads="1"/>
          </p:cNvSpPr>
          <p:nvPr/>
        </p:nvSpPr>
        <p:spPr bwMode="auto">
          <a:xfrm>
            <a:off x="6630170" y="2229071"/>
            <a:ext cx="3984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E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8" name="Text Box 21"/>
          <p:cNvSpPr txBox="1">
            <a:spLocks noChangeArrowheads="1"/>
          </p:cNvSpPr>
          <p:nvPr/>
        </p:nvSpPr>
        <p:spPr bwMode="auto">
          <a:xfrm>
            <a:off x="6256794" y="1793472"/>
            <a:ext cx="289858" cy="2616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63500"/>
          </a:effectLst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1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  <a:endParaRPr lang="en-US" sz="11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35666" y="2848566"/>
            <a:ext cx="2680864" cy="371491"/>
            <a:chOff x="2825392" y="2848566"/>
            <a:chExt cx="2680864" cy="371491"/>
          </a:xfrm>
        </p:grpSpPr>
        <p:sp>
          <p:nvSpPr>
            <p:cNvPr id="209" name="Rectangle 208"/>
            <p:cNvSpPr/>
            <p:nvPr/>
          </p:nvSpPr>
          <p:spPr>
            <a:xfrm>
              <a:off x="2825392" y="2848566"/>
              <a:ext cx="268086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>
                <a:tabLst>
                  <a:tab pos="801688" algn="l"/>
                  <a:tab pos="1308100" algn="l"/>
                  <a:tab pos="2176463" algn="r"/>
                  <a:tab pos="2462213" algn="l"/>
                  <a:tab pos="2979738" algn="l"/>
                </a:tabLst>
              </a:pPr>
              <a:r>
                <a:rPr lang="en-US" sz="1400" b="1" dirty="0" smtClean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[</a:t>
              </a:r>
              <a:r>
                <a:rPr lang="en-US" sz="1400" b="1" dirty="0" smtClean="0">
                  <a:solidFill>
                    <a:srgbClr val="FF0000"/>
                  </a:solidFill>
                  <a:latin typeface="Symbol" panose="05050102010706020507" pitchFamily="18" charset="2"/>
                  <a:sym typeface="Symbol"/>
                </a:rPr>
                <a:t>    </a:t>
              </a:r>
              <a:r>
                <a:rPr lang="en-US" sz="1400" b="1" dirty="0" smtClean="0">
                  <a:solidFill>
                    <a:srgbClr val="FF0000"/>
                  </a:solidFill>
                  <a:latin typeface="Bookman Old Style" panose="02050604050505020204" pitchFamily="18" charset="0"/>
                </a:rPr>
                <a:t>F is the midpoint of PE]</a:t>
              </a:r>
              <a:endParaRPr lang="en-US" sz="1400" b="1" dirty="0">
                <a:solidFill>
                  <a:srgbClr val="FF0000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 rot="10800000">
              <a:off x="2908698" y="2881503"/>
              <a:ext cx="3626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tabLst>
                  <a:tab pos="801688" algn="l"/>
                  <a:tab pos="1308100" algn="l"/>
                  <a:tab pos="2003425" algn="l"/>
                  <a:tab pos="2395538" algn="l"/>
                </a:tabLst>
              </a:pPr>
              <a:r>
                <a:rPr lang="en-US" sz="1600" b="1" dirty="0">
                  <a:solidFill>
                    <a:srgbClr val="FF0000"/>
                  </a:solidFill>
                  <a:latin typeface="Symbol" panose="05050102010706020507" pitchFamily="18" charset="2"/>
                </a:rPr>
                <a:t>\</a:t>
              </a:r>
            </a:p>
          </p:txBody>
        </p:sp>
      </p:grpSp>
      <p:sp>
        <p:nvSpPr>
          <p:cNvPr id="210" name="Rounded Rectangle 209"/>
          <p:cNvSpPr/>
          <p:nvPr/>
        </p:nvSpPr>
        <p:spPr>
          <a:xfrm>
            <a:off x="4117487" y="1557458"/>
            <a:ext cx="1222625" cy="25320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ker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084872" y="1536408"/>
            <a:ext cx="1282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To find : PE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7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1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2" dur="4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39" grpId="1" animBg="1"/>
      <p:bldP spid="138" grpId="0" animBg="1"/>
      <p:bldP spid="138" grpId="1" animBg="1"/>
      <p:bldP spid="123" grpId="0" animBg="1"/>
      <p:bldP spid="123" grpId="1" animBg="1"/>
      <p:bldP spid="122" grpId="0" animBg="1"/>
      <p:bldP spid="122" grpId="1" animBg="1"/>
      <p:bldP spid="114" grpId="0" animBg="1"/>
      <p:bldP spid="114" grpId="1" animBg="1"/>
      <p:bldP spid="115" grpId="0" animBg="1"/>
      <p:bldP spid="115" grpId="1" animBg="1"/>
      <p:bldP spid="115" grpId="2" animBg="1"/>
      <p:bldP spid="93" grpId="0" animBg="1"/>
      <p:bldP spid="93" grpId="1" animBg="1"/>
      <p:bldP spid="141" grpId="0" animBg="1"/>
      <p:bldP spid="141" grpId="1" animBg="1"/>
      <p:bldP spid="98" grpId="0" animBg="1"/>
      <p:bldP spid="98" grpId="1" animBg="1"/>
      <p:bldP spid="98" grpId="2" animBg="1"/>
      <p:bldP spid="3" grpId="0" animBg="1"/>
      <p:bldP spid="90" grpId="0" animBg="1"/>
      <p:bldP spid="140" grpId="0" animBg="1"/>
      <p:bldP spid="142" grpId="0" animBg="1"/>
      <p:bldP spid="42" grpId="0" animBg="1"/>
      <p:bldP spid="42" grpId="1" animBg="1"/>
      <p:bldP spid="42" grpId="2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1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ight Triangle 100"/>
          <p:cNvSpPr/>
          <p:nvPr/>
        </p:nvSpPr>
        <p:spPr>
          <a:xfrm flipH="1">
            <a:off x="6014604" y="1332766"/>
            <a:ext cx="764090" cy="455477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1455542" y="3497553"/>
            <a:ext cx="1138018" cy="251662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2262358" y="3830198"/>
            <a:ext cx="144290" cy="217085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11600" y="1726013"/>
            <a:ext cx="533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259296" y="1726013"/>
            <a:ext cx="666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r>
              <a:rPr lang="en-US" sz="1600" b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 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780184" y="1726013"/>
            <a:ext cx="7940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+ 36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70496" y="2267766"/>
            <a:ext cx="533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741077" y="2267766"/>
            <a:ext cx="852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 36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75334" y="2267766"/>
            <a:ext cx="401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365746" y="2542932"/>
            <a:ext cx="473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741077" y="2542932"/>
            <a:ext cx="371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75334" y="2542932"/>
            <a:ext cx="401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398138" y="3153480"/>
            <a:ext cx="3623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75334" y="3153480"/>
            <a:ext cx="401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741077" y="3153480"/>
            <a:ext cx="344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940872" y="3076349"/>
                <a:ext cx="1004699" cy="407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           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872" y="3076349"/>
                <a:ext cx="1004699" cy="4078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/>
          <p:cNvSpPr/>
          <p:nvPr/>
        </p:nvSpPr>
        <p:spPr>
          <a:xfrm>
            <a:off x="2144880" y="3175634"/>
            <a:ext cx="7583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 × 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997250" y="2542932"/>
            <a:ext cx="479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398122" y="3455124"/>
            <a:ext cx="3623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5334" y="3455124"/>
            <a:ext cx="401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741077" y="3455124"/>
            <a:ext cx="344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2131376" y="3371643"/>
                <a:ext cx="543033" cy="407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376" y="3371643"/>
                <a:ext cx="543033" cy="4078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ectangle 118"/>
          <p:cNvSpPr/>
          <p:nvPr/>
        </p:nvSpPr>
        <p:spPr>
          <a:xfrm>
            <a:off x="2314747" y="3477278"/>
            <a:ext cx="3237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989621" y="3448269"/>
            <a:ext cx="344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827629" y="2845703"/>
            <a:ext cx="2335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[Taking square roots]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912530" y="3759416"/>
            <a:ext cx="14022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PA = PE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828800" y="3759416"/>
            <a:ext cx="344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035785" y="3759416"/>
            <a:ext cx="564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828800" y="4040297"/>
            <a:ext cx="344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037465" y="4040297"/>
            <a:ext cx="3158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260784" y="4040297"/>
            <a:ext cx="344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2585686" y="3965464"/>
                <a:ext cx="543033" cy="407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686" y="3965464"/>
                <a:ext cx="543033" cy="4078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/>
          <p:cNvSpPr/>
          <p:nvPr/>
        </p:nvSpPr>
        <p:spPr>
          <a:xfrm>
            <a:off x="2760590" y="4061317"/>
            <a:ext cx="3237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443931" y="4040297"/>
            <a:ext cx="344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915890" y="4311130"/>
            <a:ext cx="14183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PA = PE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475334" y="4311130"/>
            <a:ext cx="401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828800" y="4311130"/>
            <a:ext cx="344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039145" y="4311130"/>
            <a:ext cx="3158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2177401" y="4244764"/>
                <a:ext cx="543033" cy="407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01" y="4244764"/>
                <a:ext cx="543033" cy="4078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ectangle 168"/>
          <p:cNvSpPr/>
          <p:nvPr/>
        </p:nvSpPr>
        <p:spPr>
          <a:xfrm>
            <a:off x="2343838" y="4350399"/>
            <a:ext cx="3237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816677" y="4652162"/>
            <a:ext cx="3617305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2" name="Rectangle 171"/>
          <p:cNvSpPr>
            <a:spLocks noChangeArrowheads="1"/>
          </p:cNvSpPr>
          <p:nvPr/>
        </p:nvSpPr>
        <p:spPr bwMode="auto">
          <a:xfrm>
            <a:off x="475334" y="4644686"/>
            <a:ext cx="3410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bg1"/>
                </a:solidFill>
                <a:latin typeface="Book Antiqua" pitchFamily="18" charset="0"/>
                <a:ea typeface="+mn-ea"/>
                <a:cs typeface="+mn-cs"/>
              </a:defRPr>
            </a:lvl9pPr>
          </a:lstStyle>
          <a:p>
            <a:pPr algn="just" eaLnBrk="0" hangingPunct="0"/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 Radius of the circle is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3169730" y="4661252"/>
            <a:ext cx="631632" cy="348892"/>
            <a:chOff x="4502022" y="4193755"/>
            <a:chExt cx="631632" cy="348892"/>
          </a:xfrm>
        </p:grpSpPr>
        <p:sp>
          <p:nvSpPr>
            <p:cNvPr id="174" name="TextBox 173"/>
            <p:cNvSpPr txBox="1"/>
            <p:nvPr/>
          </p:nvSpPr>
          <p:spPr>
            <a:xfrm>
              <a:off x="4502022" y="4193755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  <a:endParaRPr lang="en-IN" sz="1600" b="1" baseline="5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812732" y="4204093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IN" sz="1600" b="1" baseline="5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4752000" y="4391541"/>
              <a:ext cx="76200" cy="880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4822944" y="4252464"/>
              <a:ext cx="81456" cy="2229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V="1">
              <a:off x="4897806" y="4252464"/>
              <a:ext cx="1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/>
          <p:cNvSpPr txBox="1"/>
          <p:nvPr/>
        </p:nvSpPr>
        <p:spPr>
          <a:xfrm>
            <a:off x="3707932" y="4644831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units.</a:t>
            </a:r>
            <a:endParaRPr lang="en-IN" sz="1600" b="1" baseline="5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429384" y="285750"/>
            <a:ext cx="53623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 In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circle with centre P, a chord AB is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 parallel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to a tangent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and intersects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radius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drawn from a point of contact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at the midpoint of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radius. If AB = 12,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find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radius of the circle.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97070" y="1741676"/>
            <a:ext cx="686793" cy="28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lnSpc>
                <a:spcPct val="80000"/>
              </a:lnSpc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4" name="Curved Up Arrow 213"/>
          <p:cNvSpPr/>
          <p:nvPr/>
        </p:nvSpPr>
        <p:spPr>
          <a:xfrm flipH="1" flipV="1">
            <a:off x="851378" y="1581150"/>
            <a:ext cx="937461" cy="233085"/>
          </a:xfrm>
          <a:prstGeom prst="curvedUp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841967" y="1986716"/>
            <a:ext cx="533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273985" y="1986716"/>
            <a:ext cx="666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 Antiqua" panose="02040602050305030304" pitchFamily="18" charset="0"/>
              </a:rPr>
              <a:t>–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752691" y="1986716"/>
            <a:ext cx="7940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 36</a:t>
            </a:r>
            <a:endParaRPr lang="en-US" sz="16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481924" y="1986716"/>
            <a:ext cx="401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069844" y="418203"/>
            <a:ext cx="3581400" cy="2149422"/>
            <a:chOff x="5069844" y="418203"/>
            <a:chExt cx="3581400" cy="2149422"/>
          </a:xfrm>
        </p:grpSpPr>
        <p:grpSp>
          <p:nvGrpSpPr>
            <p:cNvPr id="225" name="Group 224"/>
            <p:cNvGrpSpPr/>
            <p:nvPr/>
          </p:nvGrpSpPr>
          <p:grpSpPr>
            <a:xfrm>
              <a:off x="5069844" y="418203"/>
              <a:ext cx="3581400" cy="2057400"/>
              <a:chOff x="2667000" y="1412141"/>
              <a:chExt cx="4023360" cy="2683609"/>
            </a:xfrm>
          </p:grpSpPr>
          <p:grpSp>
            <p:nvGrpSpPr>
              <p:cNvPr id="226" name="Group 225"/>
              <p:cNvGrpSpPr/>
              <p:nvPr/>
            </p:nvGrpSpPr>
            <p:grpSpPr>
              <a:xfrm>
                <a:off x="2667000" y="1412141"/>
                <a:ext cx="4023360" cy="2683609"/>
                <a:chOff x="2667000" y="1412141"/>
                <a:chExt cx="4023360" cy="2683609"/>
              </a:xfrm>
            </p:grpSpPr>
            <p:sp>
              <p:nvSpPr>
                <p:cNvPr id="229" name="Oval 228"/>
                <p:cNvSpPr>
                  <a:spLocks noChangeArrowheads="1"/>
                </p:cNvSpPr>
                <p:nvPr/>
              </p:nvSpPr>
              <p:spPr bwMode="auto">
                <a:xfrm>
                  <a:off x="3578735" y="1412141"/>
                  <a:ext cx="2022128" cy="23478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Line 19"/>
                <p:cNvSpPr>
                  <a:spLocks noChangeShapeType="1"/>
                </p:cNvSpPr>
                <p:nvPr/>
              </p:nvSpPr>
              <p:spPr bwMode="auto">
                <a:xfrm>
                  <a:off x="2667000" y="3764816"/>
                  <a:ext cx="40233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Line 20"/>
                <p:cNvSpPr>
                  <a:spLocks noChangeShapeType="1"/>
                </p:cNvSpPr>
                <p:nvPr/>
              </p:nvSpPr>
              <p:spPr bwMode="auto">
                <a:xfrm>
                  <a:off x="3724755" y="3204396"/>
                  <a:ext cx="17154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2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589799" y="2600072"/>
                  <a:ext cx="0" cy="114713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314700" y="3063141"/>
                  <a:ext cx="39846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sz="1600" b="1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A</a:t>
                  </a:r>
                </a:p>
              </p:txBody>
            </p:sp>
            <p:sp>
              <p:nvSpPr>
                <p:cNvPr id="23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5507038" y="3055521"/>
                  <a:ext cx="39846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sz="1600" b="1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B</a:t>
                  </a:r>
                </a:p>
              </p:txBody>
            </p:sp>
            <p:sp>
              <p:nvSpPr>
                <p:cNvPr id="235" name="Oval 234"/>
                <p:cNvSpPr>
                  <a:spLocks noChangeArrowheads="1"/>
                </p:cNvSpPr>
                <p:nvPr/>
              </p:nvSpPr>
              <p:spPr bwMode="auto">
                <a:xfrm>
                  <a:off x="3124994" y="3720591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009584" y="3757196"/>
                  <a:ext cx="39846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sz="1600" b="1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C</a:t>
                  </a:r>
                </a:p>
              </p:txBody>
            </p:sp>
            <p:sp>
              <p:nvSpPr>
                <p:cNvPr id="237" name="Oval 236"/>
                <p:cNvSpPr>
                  <a:spLocks noChangeArrowheads="1"/>
                </p:cNvSpPr>
                <p:nvPr/>
              </p:nvSpPr>
              <p:spPr bwMode="auto">
                <a:xfrm>
                  <a:off x="5911691" y="3715286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5811838" y="3744178"/>
                  <a:ext cx="39846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bg1"/>
                      </a:solidFill>
                      <a:latin typeface="Book Antiqua" pitchFamily="18" charset="0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sz="1600" b="1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D</a:t>
                  </a:r>
                </a:p>
              </p:txBody>
            </p:sp>
          </p:grpSp>
          <p:sp>
            <p:nvSpPr>
              <p:cNvPr id="227" name="Oval 226"/>
              <p:cNvSpPr>
                <a:spLocks noChangeArrowheads="1"/>
              </p:cNvSpPr>
              <p:nvPr/>
            </p:nvSpPr>
            <p:spPr bwMode="auto">
              <a:xfrm>
                <a:off x="4543761" y="2540035"/>
                <a:ext cx="92075" cy="920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8" name="Text Box 25"/>
              <p:cNvSpPr txBox="1">
                <a:spLocks noChangeArrowheads="1"/>
              </p:cNvSpPr>
              <p:nvPr/>
            </p:nvSpPr>
            <p:spPr bwMode="auto">
              <a:xfrm>
                <a:off x="4451251" y="2161975"/>
                <a:ext cx="3984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bg1"/>
                    </a:solidFill>
                    <a:latin typeface="Book Antiqua" pitchFamily="18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P</a:t>
                </a:r>
              </a:p>
            </p:txBody>
          </p:sp>
        </p:grpSp>
        <p:sp>
          <p:nvSpPr>
            <p:cNvPr id="239" name="Rectangle 238"/>
            <p:cNvSpPr/>
            <p:nvPr/>
          </p:nvSpPr>
          <p:spPr>
            <a:xfrm>
              <a:off x="6654075" y="1649234"/>
              <a:ext cx="127612" cy="1276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655139" y="2079605"/>
              <a:ext cx="127612" cy="1276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41" name="Oval 240"/>
            <p:cNvSpPr>
              <a:spLocks noChangeArrowheads="1"/>
            </p:cNvSpPr>
            <p:nvPr/>
          </p:nvSpPr>
          <p:spPr bwMode="auto">
            <a:xfrm>
              <a:off x="6739574" y="2184675"/>
              <a:ext cx="81961" cy="705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 rot="16200000">
              <a:off x="6659739" y="1834946"/>
              <a:ext cx="235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prstClr val="black"/>
                  </a:solidFill>
                  <a:effectLst>
                    <a:glow rad="228600">
                      <a:srgbClr val="F79646">
                        <a:satMod val="175000"/>
                        <a:alpha val="40000"/>
                      </a:srgbClr>
                    </a:glow>
                  </a:effectLst>
                </a:rPr>
                <a:t>I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 rot="16200000">
              <a:off x="6659739" y="1376238"/>
              <a:ext cx="2359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>
                  <a:solidFill>
                    <a:prstClr val="black"/>
                  </a:solidFill>
                  <a:effectLst>
                    <a:glow rad="228600">
                      <a:srgbClr val="F79646">
                        <a:satMod val="175000"/>
                        <a:alpha val="40000"/>
                      </a:srgbClr>
                    </a:glow>
                  </a:effectLst>
                </a:rPr>
                <a:t>I</a:t>
              </a:r>
            </a:p>
          </p:txBody>
        </p:sp>
        <p:sp>
          <p:nvSpPr>
            <p:cNvPr id="245" name="Text Box 26"/>
            <p:cNvSpPr txBox="1">
              <a:spLocks noChangeArrowheads="1"/>
            </p:cNvSpPr>
            <p:nvPr/>
          </p:nvSpPr>
          <p:spPr bwMode="auto">
            <a:xfrm>
              <a:off x="6757651" y="1724937"/>
              <a:ext cx="3984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F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46" name="Right Brace 245"/>
            <p:cNvSpPr/>
            <p:nvPr/>
          </p:nvSpPr>
          <p:spPr>
            <a:xfrm>
              <a:off x="6935761" y="1310545"/>
              <a:ext cx="196839" cy="808195"/>
            </a:xfrm>
            <a:prstGeom prst="rightBrace">
              <a:avLst>
                <a:gd name="adj1" fmla="val 34992"/>
                <a:gd name="adj2" fmla="val 4019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" name="Text Box 21"/>
            <p:cNvSpPr txBox="1">
              <a:spLocks noChangeArrowheads="1"/>
            </p:cNvSpPr>
            <p:nvPr/>
          </p:nvSpPr>
          <p:spPr bwMode="auto">
            <a:xfrm>
              <a:off x="7101313" y="1493677"/>
              <a:ext cx="402067" cy="2616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softEdge rad="63500"/>
            </a:effectLst>
            <a:extLst/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1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100" b="1" i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x</a:t>
              </a:r>
              <a:endParaRPr lang="en-US" sz="1100" b="1" i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48" name="Straight Connector 247"/>
            <p:cNvCxnSpPr>
              <a:endCxn id="231" idx="0"/>
            </p:cNvCxnSpPr>
            <p:nvPr/>
          </p:nvCxnSpPr>
          <p:spPr>
            <a:xfrm flipH="1">
              <a:off x="6011406" y="1316466"/>
              <a:ext cx="771218" cy="4757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 Box 21"/>
            <p:cNvSpPr txBox="1">
              <a:spLocks noChangeArrowheads="1"/>
            </p:cNvSpPr>
            <p:nvPr/>
          </p:nvSpPr>
          <p:spPr bwMode="auto">
            <a:xfrm rot="19779275">
              <a:off x="6118840" y="1329002"/>
              <a:ext cx="388001" cy="2616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softEdge rad="63500"/>
            </a:effectLst>
            <a:extLst/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1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100" b="1" i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x</a:t>
              </a:r>
              <a:endParaRPr lang="en-US" sz="1100" b="1" i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0" name="Text Box 21"/>
            <p:cNvSpPr txBox="1">
              <a:spLocks noChangeArrowheads="1"/>
            </p:cNvSpPr>
            <p:nvPr/>
          </p:nvSpPr>
          <p:spPr bwMode="auto">
            <a:xfrm>
              <a:off x="6798839" y="1455142"/>
              <a:ext cx="289858" cy="2616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softEdge rad="63500"/>
            </a:effectLst>
            <a:extLst/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100" b="1" i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x</a:t>
              </a:r>
              <a:endParaRPr lang="en-US" sz="1100" b="1" i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 rot="10800000">
              <a:off x="6252492" y="16093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prstClr val="black"/>
                  </a:solidFill>
                  <a:effectLst>
                    <a:glow rad="228600">
                      <a:srgbClr val="F79646">
                        <a:satMod val="175000"/>
                        <a:alpha val="40000"/>
                      </a:srgbClr>
                    </a:glow>
                  </a:effectLst>
                </a:rPr>
                <a:t>II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 rot="10800000">
              <a:off x="7071011" y="161388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prstClr val="black"/>
                  </a:solidFill>
                  <a:effectLst>
                    <a:glow rad="228600">
                      <a:srgbClr val="F79646">
                        <a:satMod val="175000"/>
                        <a:alpha val="40000"/>
                      </a:srgbClr>
                    </a:glow>
                  </a:effectLst>
                </a:rPr>
                <a:t>II</a:t>
              </a:r>
            </a:p>
          </p:txBody>
        </p:sp>
        <p:sp>
          <p:nvSpPr>
            <p:cNvPr id="254" name="Oval 253"/>
            <p:cNvSpPr>
              <a:spLocks noChangeArrowheads="1"/>
            </p:cNvSpPr>
            <p:nvPr/>
          </p:nvSpPr>
          <p:spPr bwMode="auto">
            <a:xfrm>
              <a:off x="6749206" y="1751291"/>
              <a:ext cx="73152" cy="705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5" name="Text Box 26"/>
            <p:cNvSpPr txBox="1">
              <a:spLocks noChangeArrowheads="1"/>
            </p:cNvSpPr>
            <p:nvPr/>
          </p:nvSpPr>
          <p:spPr bwMode="auto">
            <a:xfrm>
              <a:off x="6630170" y="2229071"/>
              <a:ext cx="3984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bg1"/>
                  </a:solidFill>
                  <a:latin typeface="Book Antiqua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56" name="Text Box 21"/>
            <p:cNvSpPr txBox="1">
              <a:spLocks noChangeArrowheads="1"/>
            </p:cNvSpPr>
            <p:nvPr/>
          </p:nvSpPr>
          <p:spPr bwMode="auto">
            <a:xfrm>
              <a:off x="6256794" y="1793472"/>
              <a:ext cx="289858" cy="2616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softEdge rad="63500"/>
            </a:effectLst>
            <a:extLst/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1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6</a:t>
              </a:r>
              <a:endParaRPr lang="en-US" sz="11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57" name="Rectangle 256"/>
          <p:cNvSpPr/>
          <p:nvPr/>
        </p:nvSpPr>
        <p:spPr>
          <a:xfrm>
            <a:off x="1374207" y="2856205"/>
            <a:ext cx="473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1749538" y="2856205"/>
            <a:ext cx="371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483795" y="2856205"/>
            <a:ext cx="401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2090381" y="2864220"/>
            <a:ext cx="479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12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/>
              <p:cNvSpPr txBox="1"/>
              <p:nvPr/>
            </p:nvSpPr>
            <p:spPr>
              <a:xfrm>
                <a:off x="1909592" y="2761826"/>
                <a:ext cx="696922" cy="407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     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1" name="TextBox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592" y="2761826"/>
                <a:ext cx="696922" cy="4078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Rounded Rectangle 264"/>
          <p:cNvSpPr/>
          <p:nvPr/>
        </p:nvSpPr>
        <p:spPr>
          <a:xfrm>
            <a:off x="3052317" y="1929808"/>
            <a:ext cx="1854935" cy="306377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ker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4117487" y="1567506"/>
            <a:ext cx="1222625" cy="253205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ker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4084872" y="1536408"/>
            <a:ext cx="1282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To find : PE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3086504" y="1960455"/>
            <a:ext cx="1790295" cy="251662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3021671" y="1933763"/>
            <a:ext cx="1911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PA = PE = 2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units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53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0"/>
                            </p:stCondLst>
                            <p:childTnLst>
                              <p:par>
                                <p:cTn id="2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500"/>
                            </p:stCondLst>
                            <p:childTnLst>
                              <p:par>
                                <p:cTn id="28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5" grpId="1" animBg="1"/>
      <p:bldP spid="154" grpId="0" animBg="1"/>
      <p:bldP spid="154" grpId="1" animBg="1"/>
      <p:bldP spid="111" grpId="0"/>
      <p:bldP spid="118" grpId="0"/>
      <p:bldP spid="160" grpId="0"/>
      <p:bldP spid="168" grpId="0"/>
      <p:bldP spid="171" grpId="0" animBg="1"/>
      <p:bldP spid="179" grpId="0"/>
      <p:bldP spid="214" grpId="0" animBg="1"/>
      <p:bldP spid="214" grpId="1" animBg="1"/>
      <p:bldP spid="261" grpId="0"/>
      <p:bldP spid="265" grpId="0" animBg="1"/>
      <p:bldP spid="267" grpId="0" animBg="1"/>
      <p:bldP spid="268" grpId="0"/>
      <p:bldP spid="269" grpId="0" animBg="1"/>
      <p:bldP spid="269" grpId="1" animBg="1"/>
      <p:bldP spid="2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27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9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04800" y="2952750"/>
            <a:ext cx="7467600" cy="156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Theorem –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The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lengths </a:t>
            </a: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of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two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tangents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drawn from </a:t>
            </a:r>
            <a:endParaRPr lang="en-US" altLang="en-US" sz="2000" dirty="0" smtClean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an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external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point to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a circle are equal.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3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04800" y="3181350"/>
            <a:ext cx="7467600" cy="156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Theorems –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wo tangents from an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external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point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to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a circle are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equal and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Radius is perpendicular to the tangent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4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rc 88"/>
          <p:cNvSpPr/>
          <p:nvPr/>
        </p:nvSpPr>
        <p:spPr>
          <a:xfrm rot="6162004">
            <a:off x="7741633" y="879295"/>
            <a:ext cx="523709" cy="571495"/>
          </a:xfrm>
          <a:prstGeom prst="arc">
            <a:avLst>
              <a:gd name="adj1" fmla="val 2211545"/>
              <a:gd name="adj2" fmla="val 5239711"/>
            </a:avLst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Arc 87"/>
          <p:cNvSpPr/>
          <p:nvPr/>
        </p:nvSpPr>
        <p:spPr>
          <a:xfrm>
            <a:off x="6990003" y="1534410"/>
            <a:ext cx="523709" cy="576072"/>
          </a:xfrm>
          <a:prstGeom prst="arc">
            <a:avLst>
              <a:gd name="adj1" fmla="val 16278395"/>
              <a:gd name="adj2" fmla="val 19189702"/>
            </a:avLst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 flipH="1" flipV="1">
            <a:off x="6476834" y="888848"/>
            <a:ext cx="757238" cy="933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 flipV="1">
            <a:off x="7237246" y="1165073"/>
            <a:ext cx="773113" cy="668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503489" y="2246776"/>
            <a:ext cx="31277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[The lengths of the two tangents from an external point to a circle are equal]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634660" y="3696610"/>
            <a:ext cx="47491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[The lengths of the two </a:t>
            </a: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tangents from </a:t>
            </a:r>
            <a:r>
              <a:rPr lang="en-US" sz="1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an external point to a circle are equal]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376696" y="272894"/>
            <a:ext cx="3424238" cy="2466970"/>
            <a:chOff x="3586" y="178"/>
            <a:chExt cx="2157" cy="1554"/>
          </a:xfrm>
        </p:grpSpPr>
        <p:sp>
          <p:nvSpPr>
            <p:cNvPr id="7" name="Oval 2"/>
            <p:cNvSpPr>
              <a:spLocks noChangeArrowheads="1"/>
            </p:cNvSpPr>
            <p:nvPr/>
          </p:nvSpPr>
          <p:spPr bwMode="auto">
            <a:xfrm>
              <a:off x="3586" y="560"/>
              <a:ext cx="1172" cy="11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4763" y="738"/>
              <a:ext cx="826" cy="8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3794" y="479"/>
              <a:ext cx="1949" cy="3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4763" y="330"/>
              <a:ext cx="0" cy="12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4659" y="178"/>
              <a:ext cx="1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r>
                <a:rPr lang="en-US" sz="1600" b="1" i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3653" y="341"/>
              <a:ext cx="13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r>
                <a:rPr lang="en-US" sz="1600" b="1" i="1" dirty="0">
                  <a:solidFill>
                    <a:prstClr val="black"/>
                  </a:solidFill>
                  <a:latin typeface="Bookman Old Style" pitchFamily="18" charset="0"/>
                </a:rPr>
                <a:t>l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4580" y="1078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A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160" y="371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B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5158" y="551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C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4576" y="446"/>
              <a:ext cx="1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Book Antiqua" pitchFamily="18" charset="0"/>
                </a:defRPr>
              </a:lvl9pPr>
            </a:lstStyle>
            <a:p>
              <a:r>
                <a:rPr lang="en-US" sz="16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D</a:t>
              </a:r>
            </a:p>
          </p:txBody>
        </p:sp>
      </p:grpSp>
      <p:sp>
        <p:nvSpPr>
          <p:cNvPr id="40" name="Arc 39"/>
          <p:cNvSpPr/>
          <p:nvPr/>
        </p:nvSpPr>
        <p:spPr>
          <a:xfrm>
            <a:off x="6982382" y="1529358"/>
            <a:ext cx="523709" cy="577210"/>
          </a:xfrm>
          <a:prstGeom prst="arc">
            <a:avLst>
              <a:gd name="adj1" fmla="val 16340617"/>
              <a:gd name="adj2" fmla="val 19157801"/>
            </a:avLst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08556" y="1529411"/>
            <a:ext cx="2179160" cy="2118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32072" y="1531804"/>
            <a:ext cx="849479" cy="19895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29674" y="1302000"/>
            <a:ext cx="3889950" cy="21690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946889" y="1069701"/>
            <a:ext cx="1792185" cy="21907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4395" y="1081845"/>
            <a:ext cx="2071965" cy="21907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10224" y="851395"/>
            <a:ext cx="4071675" cy="21907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399450" y="602547"/>
            <a:ext cx="592777" cy="2320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22860" y="611406"/>
            <a:ext cx="3149011" cy="2320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8223" y="381182"/>
            <a:ext cx="4021494" cy="23206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7433" y="330190"/>
            <a:ext cx="520383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566738" algn="l"/>
                <a:tab pos="973138" algn="l"/>
                <a:tab pos="2119313" algn="l"/>
                <a:tab pos="2452688" algn="l"/>
                <a:tab pos="3716338" algn="l"/>
              </a:tabLst>
            </a:pP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 Point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is a common point of contact of </a:t>
            </a:r>
            <a:endParaRPr lang="en-US" sz="15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566738" algn="l"/>
                <a:tab pos="973138" algn="l"/>
                <a:tab pos="2119313" algn="l"/>
                <a:tab pos="2452688" algn="l"/>
                <a:tab pos="37163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two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externally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touching circles and line </a:t>
            </a:r>
            <a:r>
              <a:rPr lang="en-US" sz="1500" b="1" i="1" dirty="0">
                <a:solidFill>
                  <a:srgbClr val="0000FF"/>
                </a:solidFill>
                <a:latin typeface="Bookman Old Style" pitchFamily="18" charset="0"/>
              </a:rPr>
              <a:t>l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endParaRPr lang="en-US" sz="15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566738" algn="l"/>
                <a:tab pos="973138" algn="l"/>
                <a:tab pos="2119313" algn="l"/>
                <a:tab pos="2452688" algn="l"/>
                <a:tab pos="37163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is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common tangent to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both the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circles </a:t>
            </a:r>
            <a:endParaRPr lang="en-US" sz="15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566738" algn="l"/>
                <a:tab pos="973138" algn="l"/>
                <a:tab pos="2119313" algn="l"/>
                <a:tab pos="2452688" algn="l"/>
                <a:tab pos="37163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touching at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B and C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Line </a:t>
            </a:r>
            <a:r>
              <a:rPr lang="en-US" sz="1500" b="1" i="1" dirty="0">
                <a:solidFill>
                  <a:srgbClr val="0000FF"/>
                </a:solidFill>
                <a:latin typeface="Bookman Old Style" panose="02050604050505020204" pitchFamily="18" charset="0"/>
              </a:rPr>
              <a:t>m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is another </a:t>
            </a:r>
            <a:endParaRPr lang="en-US" sz="15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566738" algn="l"/>
                <a:tab pos="973138" algn="l"/>
                <a:tab pos="2119313" algn="l"/>
                <a:tab pos="2452688" algn="l"/>
                <a:tab pos="37163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common tangent at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and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it intersects </a:t>
            </a:r>
          </a:p>
          <a:p>
            <a:pPr eaLnBrk="0" hangingPunct="0">
              <a:tabLst>
                <a:tab pos="566738" algn="l"/>
                <a:tab pos="973138" algn="l"/>
                <a:tab pos="2119313" algn="l"/>
                <a:tab pos="2452688" algn="l"/>
                <a:tab pos="37163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BC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at D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Prove : (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i) </a:t>
            </a:r>
            <a:r>
              <a:rPr lang="en-US" sz="15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Ð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BAC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= 90</a:t>
            </a:r>
            <a:r>
              <a:rPr lang="en-US" sz="1500" b="1" baseline="30000" dirty="0">
                <a:solidFill>
                  <a:srgbClr val="0000FF"/>
                </a:solidFill>
                <a:latin typeface="Bookman Old Style" panose="02050604050505020204" pitchFamily="18" charset="0"/>
              </a:rPr>
              <a:t>o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 </a:t>
            </a:r>
            <a:endParaRPr lang="en-US" sz="15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566738" algn="l"/>
                <a:tab pos="973138" algn="l"/>
                <a:tab pos="2119313" algn="l"/>
                <a:tab pos="2452688" algn="l"/>
                <a:tab pos="37163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(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ii)</a:t>
            </a:r>
            <a:r>
              <a:rPr lang="en-US" sz="1500" b="1" baseline="-25000" dirty="0">
                <a:solidFill>
                  <a:srgbClr val="0000FF"/>
                </a:solidFill>
                <a:latin typeface="Bookman Old Style" panose="02050604050505020204" pitchFamily="18" charset="0"/>
              </a:rPr>
              <a:t> 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Point D is the midpoint of seg BC.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6954815" y="1702663"/>
            <a:ext cx="293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r>
              <a:rPr lang="en-US" sz="1600" b="1" dirty="0">
                <a:solidFill>
                  <a:srgbClr val="0000FF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>
            <a:off x="5706895" y="749343"/>
            <a:ext cx="3089187" cy="5441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6286744" y="579073"/>
            <a:ext cx="293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r>
              <a:rPr lang="en-US" sz="1600" b="1" dirty="0" smtClean="0">
                <a:solidFill>
                  <a:srgbClr val="0000FF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B</a:t>
            </a:r>
            <a:endParaRPr lang="en-US" sz="1600" b="1" dirty="0">
              <a:solidFill>
                <a:srgbClr val="0000FF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7873631" y="872096"/>
            <a:ext cx="293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r>
              <a:rPr lang="en-US" sz="1600" b="1" dirty="0" smtClean="0">
                <a:solidFill>
                  <a:srgbClr val="0000FF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C</a:t>
            </a:r>
            <a:endParaRPr lang="en-US" sz="1600" b="1" dirty="0">
              <a:solidFill>
                <a:srgbClr val="0000FF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>
            <a:off x="7245184" y="516945"/>
            <a:ext cx="0" cy="202882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arrow" w="med" len="med"/>
            <a:tailEnd type="arrow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5" name="Arc 1. triangles"/>
          <p:cNvSpPr/>
          <p:nvPr/>
        </p:nvSpPr>
        <p:spPr>
          <a:xfrm>
            <a:off x="6978049" y="1533898"/>
            <a:ext cx="523709" cy="571495"/>
          </a:xfrm>
          <a:prstGeom prst="arc">
            <a:avLst>
              <a:gd name="adj1" fmla="val 13859052"/>
              <a:gd name="adj2" fmla="val 19157801"/>
            </a:avLst>
          </a:prstGeom>
          <a:solidFill>
            <a:srgbClr val="00B050">
              <a:alpha val="45098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69514" y="881867"/>
            <a:ext cx="1536979" cy="961735"/>
            <a:chOff x="6630114" y="1043792"/>
            <a:chExt cx="1536979" cy="96173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37" name="Line 6"/>
            <p:cNvSpPr>
              <a:spLocks noChangeShapeType="1"/>
            </p:cNvSpPr>
            <p:nvPr/>
          </p:nvSpPr>
          <p:spPr bwMode="auto">
            <a:xfrm flipH="1" flipV="1">
              <a:off x="6630114" y="1043792"/>
              <a:ext cx="780183" cy="9617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V="1">
              <a:off x="7393980" y="1327521"/>
              <a:ext cx="773113" cy="668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6950379" y="696946"/>
            <a:ext cx="293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r>
              <a:rPr lang="en-US" sz="1600" b="1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D</a:t>
            </a:r>
            <a:endParaRPr lang="en-US" sz="1600" b="1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6459549" y="883402"/>
            <a:ext cx="787293" cy="141759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6200000">
            <a:off x="6840275" y="1417314"/>
            <a:ext cx="816168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6855453" y="883213"/>
            <a:ext cx="66263" cy="141942"/>
            <a:chOff x="4195408" y="2428715"/>
            <a:chExt cx="72889" cy="22860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4195408" y="2428715"/>
              <a:ext cx="1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268296" y="2428715"/>
              <a:ext cx="1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rot="16200000">
            <a:off x="7225594" y="1339478"/>
            <a:ext cx="66263" cy="141942"/>
            <a:chOff x="4195408" y="2428715"/>
            <a:chExt cx="72889" cy="2286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4195408" y="2428715"/>
              <a:ext cx="1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268296" y="2428715"/>
              <a:ext cx="1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/>
          <p:cNvSpPr/>
          <p:nvPr/>
        </p:nvSpPr>
        <p:spPr>
          <a:xfrm>
            <a:off x="228600" y="1958962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Proof.</a:t>
            </a:r>
            <a:endParaRPr lang="en-US" sz="1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28087" y="1958962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In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BDA,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28083" y="2246776"/>
            <a:ext cx="1064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DB = DA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100199" y="224677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 smtClean="0">
                <a:latin typeface="Bookman Old Style" panose="02050604050505020204" pitchFamily="18" charset="0"/>
              </a:rPr>
              <a:t>…(i)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47120" y="288566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94670" y="288566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DBA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517356" y="288566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761626" y="288566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D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" y="3160580"/>
            <a:ext cx="5998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Let,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94670" y="314842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DBA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517356" y="314842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761626" y="3149737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DAB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27375" y="314842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755312" y="3148420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º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024689" y="3149737"/>
            <a:ext cx="60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…(ii)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3" name="Arc 82"/>
          <p:cNvSpPr/>
          <p:nvPr/>
        </p:nvSpPr>
        <p:spPr>
          <a:xfrm rot="6358180">
            <a:off x="6227498" y="607276"/>
            <a:ext cx="523709" cy="571495"/>
          </a:xfrm>
          <a:prstGeom prst="arc">
            <a:avLst>
              <a:gd name="adj1" fmla="val 15886914"/>
              <a:gd name="adj2" fmla="val 18232914"/>
            </a:avLst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516529" y="835989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i="1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x</a:t>
            </a:r>
            <a:endParaRPr lang="en-US" sz="1200" b="1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19535" y="3436332"/>
            <a:ext cx="11320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In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DAC,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131814" y="3697595"/>
            <a:ext cx="10695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DC = DA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121971" y="369759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 smtClean="0">
                <a:latin typeface="Bookman Old Style" panose="02050604050505020204" pitchFamily="18" charset="0"/>
              </a:rPr>
              <a:t>…(iii)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47120" y="415512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15453" y="4155121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DCA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510553" y="415512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754823" y="4155121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DAC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Text Box 10"/>
          <p:cNvSpPr txBox="1">
            <a:spLocks noChangeArrowheads="1"/>
          </p:cNvSpPr>
          <p:nvPr/>
        </p:nvSpPr>
        <p:spPr bwMode="auto">
          <a:xfrm>
            <a:off x="6950548" y="698041"/>
            <a:ext cx="293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Book Antiqua" pitchFamily="18" charset="0"/>
              </a:defRPr>
            </a:lvl9pPr>
          </a:lstStyle>
          <a:p>
            <a:r>
              <a:rPr lang="en-US" sz="1600" b="1" dirty="0" smtClean="0">
                <a:solidFill>
                  <a:srgbClr val="0000FF"/>
                </a:solidFill>
                <a:effectLst>
                  <a:glow rad="63500">
                    <a:srgbClr val="4F81B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D</a:t>
            </a:r>
            <a:endParaRPr lang="en-US" sz="1600" b="1" dirty="0">
              <a:solidFill>
                <a:srgbClr val="0000FF"/>
              </a:solidFill>
              <a:effectLst>
                <a:glow rad="63500">
                  <a:srgbClr val="4F81B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7524540" y="1013047"/>
            <a:ext cx="66263" cy="141942"/>
            <a:chOff x="4195408" y="2428715"/>
            <a:chExt cx="72889" cy="228600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4195408" y="2428715"/>
              <a:ext cx="1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268296" y="2428715"/>
              <a:ext cx="1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04090" y="4435526"/>
            <a:ext cx="5998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Let,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80650" y="4435526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DAC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510553" y="443552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754823" y="4435526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DCA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520572" y="443552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748509" y="443552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y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º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042616" y="4435526"/>
            <a:ext cx="651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 smtClean="0">
                <a:latin typeface="Bookman Old Style" panose="02050604050505020204" pitchFamily="18" charset="0"/>
              </a:rPr>
              <a:t>…(iv)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187779" y="1498184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i="1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y</a:t>
            </a:r>
            <a:endParaRPr lang="en-US" sz="1200" b="1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677642" y="1080682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i="1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y</a:t>
            </a:r>
            <a:endParaRPr lang="en-US" sz="1200" b="1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822421" y="3146737"/>
            <a:ext cx="2573893" cy="916319"/>
            <a:chOff x="5915294" y="3073575"/>
            <a:chExt cx="2168895" cy="528564"/>
          </a:xfrm>
        </p:grpSpPr>
        <p:sp>
          <p:nvSpPr>
            <p:cNvPr id="42" name="Rounded Rectangle 41"/>
            <p:cNvSpPr/>
            <p:nvPr/>
          </p:nvSpPr>
          <p:spPr bwMode="auto">
            <a:xfrm rot="10800000" flipH="1" flipV="1">
              <a:off x="5915294" y="3073575"/>
              <a:ext cx="2168895" cy="52856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17131" y="3093842"/>
              <a:ext cx="2138704" cy="479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BAC is made up of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two angles </a:t>
              </a:r>
            </a:p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i.e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.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BAD </a:t>
              </a:r>
              <a:r>
                <a:rPr lang="en-US" sz="1600" b="1" dirty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and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DAC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71659" y="3263598"/>
            <a:ext cx="1906885" cy="625856"/>
            <a:chOff x="6183063" y="3139962"/>
            <a:chExt cx="1606840" cy="361015"/>
          </a:xfrm>
        </p:grpSpPr>
        <p:sp>
          <p:nvSpPr>
            <p:cNvPr id="45" name="Rounded Rectangle 44"/>
            <p:cNvSpPr/>
            <p:nvPr/>
          </p:nvSpPr>
          <p:spPr bwMode="auto">
            <a:xfrm rot="10800000" flipH="1" flipV="1">
              <a:off x="6259049" y="3139962"/>
              <a:ext cx="1481386" cy="361015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83063" y="3160245"/>
              <a:ext cx="1606840" cy="337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BAD belongs to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  <a:sym typeface="Symbol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BAD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75274" y="3117189"/>
            <a:ext cx="3756951" cy="916319"/>
            <a:chOff x="5977138" y="3073575"/>
            <a:chExt cx="2016723" cy="528564"/>
          </a:xfrm>
        </p:grpSpPr>
        <p:sp>
          <p:nvSpPr>
            <p:cNvPr id="48" name="Rounded Rectangle 47"/>
            <p:cNvSpPr/>
            <p:nvPr/>
          </p:nvSpPr>
          <p:spPr bwMode="auto">
            <a:xfrm rot="10800000" flipH="1" flipV="1">
              <a:off x="5977138" y="3073575"/>
              <a:ext cx="2011355" cy="52856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79105" y="3093842"/>
              <a:ext cx="2014756" cy="47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We know, length of two tangents drawn from an external point to a circle are equal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466998" y="3190056"/>
            <a:ext cx="3101888" cy="757289"/>
            <a:chOff x="6159308" y="3119443"/>
            <a:chExt cx="1665087" cy="436830"/>
          </a:xfrm>
        </p:grpSpPr>
        <p:sp>
          <p:nvSpPr>
            <p:cNvPr id="64" name="Rounded Rectangle 63"/>
            <p:cNvSpPr/>
            <p:nvPr/>
          </p:nvSpPr>
          <p:spPr bwMode="auto">
            <a:xfrm rot="10800000" flipH="1" flipV="1">
              <a:off x="6176121" y="3119443"/>
              <a:ext cx="1613390" cy="436830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159308" y="3169198"/>
              <a:ext cx="1665087" cy="337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We know, angles opposite to equal sides are equal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968345" y="3248976"/>
            <a:ext cx="1906885" cy="625856"/>
            <a:chOff x="6183063" y="3139962"/>
            <a:chExt cx="1606840" cy="361015"/>
          </a:xfrm>
        </p:grpSpPr>
        <p:sp>
          <p:nvSpPr>
            <p:cNvPr id="95" name="Rounded Rectangle 94"/>
            <p:cNvSpPr/>
            <p:nvPr/>
          </p:nvSpPr>
          <p:spPr bwMode="auto">
            <a:xfrm rot="10800000" flipH="1" flipV="1">
              <a:off x="6259049" y="3139962"/>
              <a:ext cx="1481386" cy="361015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183063" y="3160245"/>
              <a:ext cx="1606840" cy="337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Let us first focus on BAD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155925" y="3287931"/>
            <a:ext cx="1906885" cy="625856"/>
            <a:chOff x="6183063" y="3139962"/>
            <a:chExt cx="1606840" cy="361015"/>
          </a:xfrm>
        </p:grpSpPr>
        <p:sp>
          <p:nvSpPr>
            <p:cNvPr id="107" name="Rounded Rectangle 106"/>
            <p:cNvSpPr/>
            <p:nvPr/>
          </p:nvSpPr>
          <p:spPr bwMode="auto">
            <a:xfrm rot="10800000" flipH="1" flipV="1">
              <a:off x="6259049" y="3139962"/>
              <a:ext cx="1481386" cy="361015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183063" y="3160245"/>
              <a:ext cx="1606840" cy="337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Let us first focus on DAC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780392" y="3194310"/>
            <a:ext cx="1906885" cy="625856"/>
            <a:chOff x="6183063" y="3139962"/>
            <a:chExt cx="1606840" cy="361015"/>
          </a:xfrm>
        </p:grpSpPr>
        <p:sp>
          <p:nvSpPr>
            <p:cNvPr id="110" name="Rounded Rectangle 109"/>
            <p:cNvSpPr/>
            <p:nvPr/>
          </p:nvSpPr>
          <p:spPr bwMode="auto">
            <a:xfrm rot="10800000" flipH="1" flipV="1">
              <a:off x="6259049" y="3139962"/>
              <a:ext cx="1481386" cy="361015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83063" y="3160245"/>
              <a:ext cx="1606840" cy="337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DAC belongs to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  <a:sym typeface="Symbol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DAC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56997" y="2300240"/>
            <a:ext cx="3756951" cy="916319"/>
            <a:chOff x="5977138" y="3073575"/>
            <a:chExt cx="2016723" cy="528564"/>
          </a:xfrm>
        </p:grpSpPr>
        <p:sp>
          <p:nvSpPr>
            <p:cNvPr id="114" name="Rounded Rectangle 113"/>
            <p:cNvSpPr/>
            <p:nvPr/>
          </p:nvSpPr>
          <p:spPr bwMode="auto">
            <a:xfrm rot="10800000" flipH="1" flipV="1">
              <a:off x="5977138" y="3073575"/>
              <a:ext cx="2011355" cy="52856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979105" y="3093842"/>
              <a:ext cx="2014756" cy="47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We know, length of two tangents drawn from an external point to a circle are equal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558424" y="3170653"/>
            <a:ext cx="3101888" cy="757289"/>
            <a:chOff x="6159308" y="3119443"/>
            <a:chExt cx="1665087" cy="436830"/>
          </a:xfrm>
        </p:grpSpPr>
        <p:sp>
          <p:nvSpPr>
            <p:cNvPr id="138" name="Rounded Rectangle 137"/>
            <p:cNvSpPr/>
            <p:nvPr/>
          </p:nvSpPr>
          <p:spPr bwMode="auto">
            <a:xfrm rot="10800000" flipH="1" flipV="1">
              <a:off x="6176121" y="3119443"/>
              <a:ext cx="1613390" cy="436830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159308" y="3169198"/>
              <a:ext cx="1665087" cy="337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We know, angles opposite to equal sides are equal</a:t>
              </a:r>
            </a:p>
          </p:txBody>
        </p:sp>
      </p:grpSp>
      <p:sp>
        <p:nvSpPr>
          <p:cNvPr id="39" name="Arc 38"/>
          <p:cNvSpPr/>
          <p:nvPr/>
        </p:nvSpPr>
        <p:spPr>
          <a:xfrm>
            <a:off x="6983307" y="1534543"/>
            <a:ext cx="523709" cy="571495"/>
          </a:xfrm>
          <a:prstGeom prst="arc">
            <a:avLst>
              <a:gd name="adj1" fmla="val 13859052"/>
              <a:gd name="adj2" fmla="val 16276956"/>
            </a:avLst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5400000">
            <a:off x="6411442" y="972084"/>
            <a:ext cx="920780" cy="754467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060704"/>
              <a:gd name="connsiteY0" fmla="*/ 737083 h 737083"/>
              <a:gd name="connsiteX1" fmla="*/ 137473 w 1060704"/>
              <a:gd name="connsiteY1" fmla="*/ 0 h 737083"/>
              <a:gd name="connsiteX2" fmla="*/ 1060704 w 1060704"/>
              <a:gd name="connsiteY2" fmla="*/ 737083 h 737083"/>
              <a:gd name="connsiteX3" fmla="*/ 0 w 1060704"/>
              <a:gd name="connsiteY3" fmla="*/ 737083 h 737083"/>
              <a:gd name="connsiteX0" fmla="*/ 0 w 918158"/>
              <a:gd name="connsiteY0" fmla="*/ 737083 h 737083"/>
              <a:gd name="connsiteX1" fmla="*/ 137473 w 918158"/>
              <a:gd name="connsiteY1" fmla="*/ 0 h 737083"/>
              <a:gd name="connsiteX2" fmla="*/ 918158 w 918158"/>
              <a:gd name="connsiteY2" fmla="*/ 17384 h 737083"/>
              <a:gd name="connsiteX3" fmla="*/ 0 w 918158"/>
              <a:gd name="connsiteY3" fmla="*/ 737083 h 737083"/>
              <a:gd name="connsiteX0" fmla="*/ 0 w 925110"/>
              <a:gd name="connsiteY0" fmla="*/ 754467 h 754467"/>
              <a:gd name="connsiteX1" fmla="*/ 144425 w 925110"/>
              <a:gd name="connsiteY1" fmla="*/ 0 h 754467"/>
              <a:gd name="connsiteX2" fmla="*/ 925110 w 925110"/>
              <a:gd name="connsiteY2" fmla="*/ 17384 h 754467"/>
              <a:gd name="connsiteX3" fmla="*/ 0 w 925110"/>
              <a:gd name="connsiteY3" fmla="*/ 754467 h 754467"/>
              <a:gd name="connsiteX0" fmla="*/ 0 w 920780"/>
              <a:gd name="connsiteY0" fmla="*/ 754467 h 754467"/>
              <a:gd name="connsiteX1" fmla="*/ 144425 w 920780"/>
              <a:gd name="connsiteY1" fmla="*/ 0 h 754467"/>
              <a:gd name="connsiteX2" fmla="*/ 920780 w 920780"/>
              <a:gd name="connsiteY2" fmla="*/ 8716 h 754467"/>
              <a:gd name="connsiteX3" fmla="*/ 0 w 920780"/>
              <a:gd name="connsiteY3" fmla="*/ 754467 h 75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780" h="754467">
                <a:moveTo>
                  <a:pt x="0" y="754467"/>
                </a:moveTo>
                <a:lnTo>
                  <a:pt x="144425" y="0"/>
                </a:lnTo>
                <a:lnTo>
                  <a:pt x="920780" y="8716"/>
                </a:lnTo>
                <a:lnTo>
                  <a:pt x="0" y="754467"/>
                </a:lnTo>
                <a:close/>
              </a:path>
            </a:pathLst>
          </a:custGeom>
          <a:solidFill>
            <a:srgbClr val="FFC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 rot="7780359">
            <a:off x="6930598" y="988774"/>
            <a:ext cx="984543" cy="665427"/>
            <a:chOff x="7026112" y="1330688"/>
            <a:chExt cx="984543" cy="6654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17" name="Line 6"/>
            <p:cNvSpPr>
              <a:spLocks noChangeShapeType="1"/>
            </p:cNvSpPr>
            <p:nvPr/>
          </p:nvSpPr>
          <p:spPr bwMode="auto">
            <a:xfrm flipH="1" flipV="1">
              <a:off x="7026112" y="1330688"/>
              <a:ext cx="375431" cy="6633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118" name="Line 7"/>
            <p:cNvSpPr>
              <a:spLocks noChangeShapeType="1"/>
            </p:cNvSpPr>
            <p:nvPr/>
          </p:nvSpPr>
          <p:spPr bwMode="auto">
            <a:xfrm rot="16200000" flipH="1" flipV="1">
              <a:off x="7444435" y="1429895"/>
              <a:ext cx="517433" cy="6150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7242996" y="1162984"/>
            <a:ext cx="1311275" cy="13112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9" name="Oval 2"/>
          <p:cNvSpPr>
            <a:spLocks noChangeArrowheads="1"/>
          </p:cNvSpPr>
          <p:nvPr/>
        </p:nvSpPr>
        <p:spPr bwMode="auto">
          <a:xfrm>
            <a:off x="5377782" y="880409"/>
            <a:ext cx="1860550" cy="18605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029789" y="1473342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i="1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x</a:t>
            </a:r>
            <a:endParaRPr lang="en-US" sz="1200" b="1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12" name="Isosceles Triangle 111"/>
          <p:cNvSpPr/>
          <p:nvPr/>
        </p:nvSpPr>
        <p:spPr>
          <a:xfrm>
            <a:off x="7250340" y="1027030"/>
            <a:ext cx="742887" cy="788315"/>
          </a:xfrm>
          <a:custGeom>
            <a:avLst/>
            <a:gdLst>
              <a:gd name="connsiteX0" fmla="*/ 0 w 1662389"/>
              <a:gd name="connsiteY0" fmla="*/ 1019052 h 1019052"/>
              <a:gd name="connsiteX1" fmla="*/ 831195 w 1662389"/>
              <a:gd name="connsiteY1" fmla="*/ 0 h 1019052"/>
              <a:gd name="connsiteX2" fmla="*/ 1662389 w 1662389"/>
              <a:gd name="connsiteY2" fmla="*/ 1019052 h 1019052"/>
              <a:gd name="connsiteX3" fmla="*/ 0 w 1662389"/>
              <a:gd name="connsiteY3" fmla="*/ 1019052 h 1019052"/>
              <a:gd name="connsiteX0" fmla="*/ 14838 w 1677227"/>
              <a:gd name="connsiteY0" fmla="*/ 796861 h 796861"/>
              <a:gd name="connsiteX1" fmla="*/ 0 w 1677227"/>
              <a:gd name="connsiteY1" fmla="*/ 0 h 796861"/>
              <a:gd name="connsiteX2" fmla="*/ 1677227 w 1677227"/>
              <a:gd name="connsiteY2" fmla="*/ 796861 h 796861"/>
              <a:gd name="connsiteX3" fmla="*/ 14838 w 1677227"/>
              <a:gd name="connsiteY3" fmla="*/ 796861 h 796861"/>
              <a:gd name="connsiteX0" fmla="*/ 14838 w 751432"/>
              <a:gd name="connsiteY0" fmla="*/ 796861 h 796861"/>
              <a:gd name="connsiteX1" fmla="*/ 0 w 751432"/>
              <a:gd name="connsiteY1" fmla="*/ 0 h 796861"/>
              <a:gd name="connsiteX2" fmla="*/ 751432 w 751432"/>
              <a:gd name="connsiteY2" fmla="*/ 155926 h 796861"/>
              <a:gd name="connsiteX3" fmla="*/ 14838 w 751432"/>
              <a:gd name="connsiteY3" fmla="*/ 796861 h 796861"/>
              <a:gd name="connsiteX0" fmla="*/ 6293 w 742887"/>
              <a:gd name="connsiteY0" fmla="*/ 788315 h 788315"/>
              <a:gd name="connsiteX1" fmla="*/ 0 w 742887"/>
              <a:gd name="connsiteY1" fmla="*/ 0 h 788315"/>
              <a:gd name="connsiteX2" fmla="*/ 742887 w 742887"/>
              <a:gd name="connsiteY2" fmla="*/ 147380 h 788315"/>
              <a:gd name="connsiteX3" fmla="*/ 6293 w 742887"/>
              <a:gd name="connsiteY3" fmla="*/ 788315 h 78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887" h="788315">
                <a:moveTo>
                  <a:pt x="6293" y="788315"/>
                </a:moveTo>
                <a:cubicBezTo>
                  <a:pt x="4195" y="525543"/>
                  <a:pt x="2098" y="262772"/>
                  <a:pt x="0" y="0"/>
                </a:cubicBezTo>
                <a:lnTo>
                  <a:pt x="742887" y="147380"/>
                </a:lnTo>
                <a:lnTo>
                  <a:pt x="6293" y="788315"/>
                </a:lnTo>
                <a:close/>
              </a:path>
            </a:pathLst>
          </a:custGeom>
          <a:solidFill>
            <a:srgbClr val="FFC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3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4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6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6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35" presetClass="emph" presetSubtype="0" repeatCount="3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2" dur="4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8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7" dur="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8" presetID="35" presetClass="emph" presetSubtype="0" repeatCount="3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9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9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4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89" grpId="2" animBg="1"/>
      <p:bldP spid="88" grpId="0" animBg="1"/>
      <p:bldP spid="88" grpId="1" animBg="1"/>
      <p:bldP spid="88" grpId="2" animBg="1"/>
      <p:bldP spid="88" grpId="3" animBg="1"/>
      <p:bldP spid="88" grpId="4" animBg="1"/>
      <p:bldP spid="35" grpId="0" animBg="1"/>
      <p:bldP spid="36" grpId="0" animBg="1"/>
      <p:bldP spid="40" grpId="0" animBg="1"/>
      <p:bldP spid="40" grpId="1" animBg="1"/>
      <p:bldP spid="40" grpId="2" animBg="1"/>
      <p:bldP spid="34" grpId="0" animBg="1"/>
      <p:bldP spid="34" grpId="1" animBg="1"/>
      <p:bldP spid="32" grpId="0" animBg="1"/>
      <p:bldP spid="32" grpId="1" animBg="1"/>
      <p:bldP spid="31" grpId="0" animBg="1"/>
      <p:bldP spid="31" grpId="1" animBg="1"/>
      <p:bldP spid="30" grpId="0" animBg="1"/>
      <p:bldP spid="30" grpId="1" animBg="1"/>
      <p:bldP spid="24" grpId="0" animBg="1"/>
      <p:bldP spid="24" grpId="1" animBg="1"/>
      <p:bldP spid="23" grpId="0" animBg="1"/>
      <p:bldP spid="23" grpId="1" animBg="1"/>
      <p:bldP spid="22" grpId="0" animBg="1"/>
      <p:bldP spid="22" grpId="1" animBg="1"/>
      <p:bldP spid="26" grpId="0" animBg="1"/>
      <p:bldP spid="26" grpId="1" animBg="1"/>
      <p:bldP spid="25" grpId="0" animBg="1"/>
      <p:bldP spid="25" grpId="1" animBg="1"/>
      <p:bldP spid="21" grpId="0"/>
      <p:bldP spid="21" grpId="1"/>
      <p:bldP spid="21" grpId="2"/>
      <p:bldP spid="27" grpId="0" animBg="1"/>
      <p:bldP spid="27" grpId="1" animBg="1"/>
      <p:bldP spid="27" grpId="2" animBg="1"/>
      <p:bldP spid="28" grpId="0"/>
      <p:bldP spid="28" grpId="1"/>
      <p:bldP spid="28" grpId="2"/>
      <p:bldP spid="29" grpId="0"/>
      <p:bldP spid="29" grpId="1"/>
      <p:bldP spid="29" grpId="2"/>
      <p:bldP spid="33" grpId="0" animBg="1"/>
      <p:bldP spid="33" grpId="1" animBg="1"/>
      <p:bldP spid="33" grpId="2" animBg="1"/>
      <p:bldP spid="5" grpId="0" animBg="1"/>
      <p:bldP spid="5" grpId="1" animBg="1"/>
      <p:bldP spid="5" grpId="2" animBg="1"/>
      <p:bldP spid="50" grpId="0"/>
      <p:bldP spid="50" grpId="1"/>
      <p:bldP spid="50" grpId="2"/>
      <p:bldP spid="83" grpId="0" animBg="1"/>
      <p:bldP spid="83" grpId="1" animBg="1"/>
      <p:bldP spid="83" grpId="2" animBg="1"/>
      <p:bldP spid="119" grpId="0"/>
      <p:bldP spid="119" grpId="1"/>
      <p:bldP spid="119" grpId="2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6" grpId="0" animBg="1"/>
      <p:bldP spid="6" grpId="1" animBg="1"/>
      <p:bldP spid="20" grpId="0" animBg="1"/>
      <p:bldP spid="20" grpId="1" animBg="1"/>
      <p:bldP spid="20" grpId="2" animBg="1"/>
      <p:bldP spid="19" grpId="0" animBg="1"/>
      <p:bldP spid="19" grpId="1" animBg="1"/>
      <p:bldP spid="19" grpId="2" animBg="1"/>
      <p:bldP spid="1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/>
          <p:cNvSpPr/>
          <p:nvPr/>
        </p:nvSpPr>
        <p:spPr>
          <a:xfrm>
            <a:off x="2342734" y="4403588"/>
            <a:ext cx="1512546" cy="30777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616903" y="2617897"/>
            <a:ext cx="1776713" cy="231163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2409138" y="4160963"/>
            <a:ext cx="1351769" cy="231163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1708556" y="1529411"/>
            <a:ext cx="2179160" cy="21185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2425522" y="3188822"/>
            <a:ext cx="680544" cy="251662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1507890" y="3196826"/>
            <a:ext cx="680544" cy="251662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76696" y="272894"/>
            <a:ext cx="3424238" cy="2466970"/>
            <a:chOff x="5376696" y="272894"/>
            <a:chExt cx="3424238" cy="2466970"/>
          </a:xfrm>
        </p:grpSpPr>
        <p:grpSp>
          <p:nvGrpSpPr>
            <p:cNvPr id="3" name="Group 45"/>
            <p:cNvGrpSpPr>
              <a:grpSpLocks/>
            </p:cNvGrpSpPr>
            <p:nvPr/>
          </p:nvGrpSpPr>
          <p:grpSpPr bwMode="auto">
            <a:xfrm>
              <a:off x="5376696" y="272894"/>
              <a:ext cx="3424238" cy="2466970"/>
              <a:chOff x="3586" y="178"/>
              <a:chExt cx="2157" cy="1554"/>
            </a:xfrm>
          </p:grpSpPr>
          <p:sp>
            <p:nvSpPr>
              <p:cNvPr id="7" name="Oval 2"/>
              <p:cNvSpPr>
                <a:spLocks noChangeArrowheads="1"/>
              </p:cNvSpPr>
              <p:nvPr/>
            </p:nvSpPr>
            <p:spPr bwMode="auto">
              <a:xfrm>
                <a:off x="3586" y="560"/>
                <a:ext cx="1172" cy="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Oval 3"/>
              <p:cNvSpPr>
                <a:spLocks noChangeArrowheads="1"/>
              </p:cNvSpPr>
              <p:nvPr/>
            </p:nvSpPr>
            <p:spPr bwMode="auto">
              <a:xfrm>
                <a:off x="4763" y="738"/>
                <a:ext cx="826" cy="8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3794" y="479"/>
                <a:ext cx="1949" cy="34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4763" y="330"/>
                <a:ext cx="0" cy="12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4659" y="178"/>
                <a:ext cx="13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9pPr>
              </a:lstStyle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m</a:t>
                </a:r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3653" y="341"/>
                <a:ext cx="13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9pPr>
              </a:lstStyle>
              <a:p>
                <a:r>
                  <a:rPr lang="en-US" sz="1600" b="1" i="1" dirty="0">
                    <a:solidFill>
                      <a:prstClr val="black"/>
                    </a:solidFill>
                    <a:latin typeface="Bookman Old Style" pitchFamily="18" charset="0"/>
                  </a:rPr>
                  <a:t>l</a:t>
                </a: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4580" y="1078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9pPr>
              </a:lstStyle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A</a:t>
                </a:r>
              </a:p>
            </p:txBody>
          </p:sp>
          <p:sp>
            <p:nvSpPr>
              <p:cNvPr id="16" name="Text Box 11"/>
              <p:cNvSpPr txBox="1">
                <a:spLocks noChangeArrowheads="1"/>
              </p:cNvSpPr>
              <p:nvPr/>
            </p:nvSpPr>
            <p:spPr bwMode="auto">
              <a:xfrm>
                <a:off x="4160" y="371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9pPr>
              </a:lstStyle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B</a:t>
                </a:r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5158" y="551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9pPr>
              </a:lstStyle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C</a:t>
                </a:r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4576" y="446"/>
                <a:ext cx="18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9pPr>
              </a:lstStyle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D</a:t>
                </a: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6476834" y="888848"/>
              <a:ext cx="757238" cy="933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 flipV="1">
              <a:off x="7237246" y="1165073"/>
              <a:ext cx="773113" cy="668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prstClr val="black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 rot="660000">
              <a:off x="7952622" y="1010667"/>
              <a:ext cx="1" cy="141942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Isosceles Triangle 50"/>
          <p:cNvSpPr/>
          <p:nvPr/>
        </p:nvSpPr>
        <p:spPr>
          <a:xfrm rot="610144" flipV="1">
            <a:off x="6403800" y="1017668"/>
            <a:ext cx="1561253" cy="782328"/>
          </a:xfrm>
          <a:custGeom>
            <a:avLst/>
            <a:gdLst>
              <a:gd name="connsiteX0" fmla="*/ 0 w 1520044"/>
              <a:gd name="connsiteY0" fmla="*/ 824802 h 824802"/>
              <a:gd name="connsiteX1" fmla="*/ 760022 w 1520044"/>
              <a:gd name="connsiteY1" fmla="*/ 0 h 824802"/>
              <a:gd name="connsiteX2" fmla="*/ 1520044 w 1520044"/>
              <a:gd name="connsiteY2" fmla="*/ 824802 h 824802"/>
              <a:gd name="connsiteX3" fmla="*/ 0 w 1520044"/>
              <a:gd name="connsiteY3" fmla="*/ 824802 h 824802"/>
              <a:gd name="connsiteX0" fmla="*/ 0 w 1561253"/>
              <a:gd name="connsiteY0" fmla="*/ 828470 h 828470"/>
              <a:gd name="connsiteX1" fmla="*/ 801231 w 1561253"/>
              <a:gd name="connsiteY1" fmla="*/ 0 h 828470"/>
              <a:gd name="connsiteX2" fmla="*/ 1561253 w 1561253"/>
              <a:gd name="connsiteY2" fmla="*/ 824802 h 828470"/>
              <a:gd name="connsiteX3" fmla="*/ 0 w 1561253"/>
              <a:gd name="connsiteY3" fmla="*/ 828470 h 828470"/>
              <a:gd name="connsiteX0" fmla="*/ 0 w 1561253"/>
              <a:gd name="connsiteY0" fmla="*/ 805679 h 805679"/>
              <a:gd name="connsiteX1" fmla="*/ 907738 w 1561253"/>
              <a:gd name="connsiteY1" fmla="*/ 0 h 805679"/>
              <a:gd name="connsiteX2" fmla="*/ 1561253 w 1561253"/>
              <a:gd name="connsiteY2" fmla="*/ 802011 h 805679"/>
              <a:gd name="connsiteX3" fmla="*/ 0 w 1561253"/>
              <a:gd name="connsiteY3" fmla="*/ 805679 h 805679"/>
              <a:gd name="connsiteX0" fmla="*/ 0 w 1561253"/>
              <a:gd name="connsiteY0" fmla="*/ 658973 h 658973"/>
              <a:gd name="connsiteX1" fmla="*/ 903541 w 1561253"/>
              <a:gd name="connsiteY1" fmla="*/ 0 h 658973"/>
              <a:gd name="connsiteX2" fmla="*/ 1561253 w 1561253"/>
              <a:gd name="connsiteY2" fmla="*/ 655305 h 658973"/>
              <a:gd name="connsiteX3" fmla="*/ 0 w 1561253"/>
              <a:gd name="connsiteY3" fmla="*/ 658973 h 658973"/>
              <a:gd name="connsiteX0" fmla="*/ 0 w 1561253"/>
              <a:gd name="connsiteY0" fmla="*/ 782328 h 782328"/>
              <a:gd name="connsiteX1" fmla="*/ 914608 w 1561253"/>
              <a:gd name="connsiteY1" fmla="*/ 0 h 782328"/>
              <a:gd name="connsiteX2" fmla="*/ 1561253 w 1561253"/>
              <a:gd name="connsiteY2" fmla="*/ 778660 h 782328"/>
              <a:gd name="connsiteX3" fmla="*/ 0 w 1561253"/>
              <a:gd name="connsiteY3" fmla="*/ 782328 h 78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1253" h="782328">
                <a:moveTo>
                  <a:pt x="0" y="782328"/>
                </a:moveTo>
                <a:lnTo>
                  <a:pt x="914608" y="0"/>
                </a:lnTo>
                <a:lnTo>
                  <a:pt x="1561253" y="778660"/>
                </a:lnTo>
                <a:lnTo>
                  <a:pt x="0" y="782328"/>
                </a:lnTo>
                <a:close/>
              </a:path>
            </a:pathLst>
          </a:custGeom>
          <a:solidFill>
            <a:srgbClr val="FFC000">
              <a:alpha val="4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582658" y="3198870"/>
            <a:ext cx="680544" cy="251662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0" name="Arc 1. triangles"/>
          <p:cNvSpPr/>
          <p:nvPr/>
        </p:nvSpPr>
        <p:spPr>
          <a:xfrm>
            <a:off x="6978049" y="1533898"/>
            <a:ext cx="523709" cy="571495"/>
          </a:xfrm>
          <a:prstGeom prst="arc">
            <a:avLst>
              <a:gd name="adj1" fmla="val 13859052"/>
              <a:gd name="adj2" fmla="val 19157801"/>
            </a:avLst>
          </a:prstGeom>
          <a:solidFill>
            <a:srgbClr val="00B050">
              <a:alpha val="45098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6" name="Arc 185"/>
          <p:cNvSpPr/>
          <p:nvPr/>
        </p:nvSpPr>
        <p:spPr>
          <a:xfrm rot="6358180">
            <a:off x="6227498" y="607276"/>
            <a:ext cx="523709" cy="571495"/>
          </a:xfrm>
          <a:prstGeom prst="arc">
            <a:avLst>
              <a:gd name="adj1" fmla="val 15886914"/>
              <a:gd name="adj2" fmla="val 18232914"/>
            </a:avLst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7" name="Arc 186"/>
          <p:cNvSpPr/>
          <p:nvPr/>
        </p:nvSpPr>
        <p:spPr>
          <a:xfrm rot="6162004">
            <a:off x="7741633" y="879295"/>
            <a:ext cx="523709" cy="571495"/>
          </a:xfrm>
          <a:prstGeom prst="arc">
            <a:avLst>
              <a:gd name="adj1" fmla="val 2211545"/>
              <a:gd name="adj2" fmla="val 5239711"/>
            </a:avLst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2497239" y="2318460"/>
            <a:ext cx="694222" cy="251662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1571314" y="2321499"/>
            <a:ext cx="701164" cy="251662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7433" y="330190"/>
            <a:ext cx="520383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566738" algn="l"/>
                <a:tab pos="973138" algn="l"/>
                <a:tab pos="2119313" algn="l"/>
                <a:tab pos="2452688" algn="l"/>
                <a:tab pos="3716338" algn="l"/>
              </a:tabLst>
            </a:pP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 Point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is a common point of contact of </a:t>
            </a:r>
            <a:endParaRPr lang="en-US" sz="15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566738" algn="l"/>
                <a:tab pos="973138" algn="l"/>
                <a:tab pos="2119313" algn="l"/>
                <a:tab pos="2452688" algn="l"/>
                <a:tab pos="37163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two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externally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touching circles and line </a:t>
            </a:r>
            <a:r>
              <a:rPr lang="en-US" sz="1500" b="1" i="1" dirty="0">
                <a:solidFill>
                  <a:srgbClr val="0000FF"/>
                </a:solidFill>
                <a:latin typeface="Bookman Old Style" pitchFamily="18" charset="0"/>
              </a:rPr>
              <a:t>l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endParaRPr lang="en-US" sz="15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566738" algn="l"/>
                <a:tab pos="973138" algn="l"/>
                <a:tab pos="2119313" algn="l"/>
                <a:tab pos="2452688" algn="l"/>
                <a:tab pos="37163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is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common tangent to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both the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circles </a:t>
            </a:r>
            <a:endParaRPr lang="en-US" sz="15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566738" algn="l"/>
                <a:tab pos="973138" algn="l"/>
                <a:tab pos="2119313" algn="l"/>
                <a:tab pos="2452688" algn="l"/>
                <a:tab pos="37163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touching at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B and C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Line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m is another </a:t>
            </a:r>
            <a:endParaRPr lang="en-US" sz="15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566738" algn="l"/>
                <a:tab pos="973138" algn="l"/>
                <a:tab pos="2119313" algn="l"/>
                <a:tab pos="2452688" algn="l"/>
                <a:tab pos="37163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common tangent at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and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it intersects </a:t>
            </a:r>
          </a:p>
          <a:p>
            <a:pPr eaLnBrk="0" hangingPunct="0">
              <a:tabLst>
                <a:tab pos="566738" algn="l"/>
                <a:tab pos="973138" algn="l"/>
                <a:tab pos="2119313" algn="l"/>
                <a:tab pos="2452688" algn="l"/>
                <a:tab pos="37163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BC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at D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Prove : (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i) </a:t>
            </a:r>
            <a:r>
              <a:rPr lang="en-US" sz="15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Ð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BAC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= 90</a:t>
            </a:r>
            <a:r>
              <a:rPr lang="en-US" sz="1500" b="1" baseline="30000" dirty="0">
                <a:solidFill>
                  <a:srgbClr val="0000FF"/>
                </a:solidFill>
                <a:latin typeface="Bookman Old Style" panose="02050604050505020204" pitchFamily="18" charset="0"/>
              </a:rPr>
              <a:t>o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 </a:t>
            </a:r>
            <a:endParaRPr lang="en-US" sz="15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566738" algn="l"/>
                <a:tab pos="973138" algn="l"/>
                <a:tab pos="2119313" algn="l"/>
                <a:tab pos="2452688" algn="l"/>
                <a:tab pos="37163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(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ii)</a:t>
            </a:r>
            <a:r>
              <a:rPr lang="en-US" sz="1500" b="1" baseline="-25000" dirty="0">
                <a:solidFill>
                  <a:srgbClr val="0000FF"/>
                </a:solidFill>
                <a:latin typeface="Bookman Old Style" panose="02050604050505020204" pitchFamily="18" charset="0"/>
              </a:rPr>
              <a:t> 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Point D is the midpoint of seg BC.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41280" y="2270557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BAC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279200" y="227055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505928" y="2270557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DAB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250530" y="227055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434226" y="227055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DAC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32974" y="2256713"/>
            <a:ext cx="29036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[Angle Addition property]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90876" y="256040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41280" y="2560406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BAC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278323" y="256040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513295" y="2560406"/>
            <a:ext cx="377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(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692206" y="2560406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 smtClean="0">
                <a:latin typeface="Bookman Old Style" panose="02050604050505020204" pitchFamily="18" charset="0"/>
              </a:rPr>
              <a:t>…(v)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129098" y="2560406"/>
            <a:ext cx="2121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[From (ii) and (iv)]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822225" y="259121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28600" y="1979982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Proof.</a:t>
            </a:r>
            <a:endParaRPr lang="en-US" sz="1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6065980" y="2864228"/>
            <a:ext cx="2244472" cy="581239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kern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6858166" y="2891310"/>
            <a:ext cx="1421850" cy="251662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029732" y="2868183"/>
            <a:ext cx="2311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DBA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DAB = 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…(ii)</a:t>
            </a:r>
            <a:endParaRPr lang="en-US" sz="1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029789" y="1473342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i="1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x</a:t>
            </a:r>
            <a:endParaRPr lang="en-US" sz="1200" b="1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187779" y="1498184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i="1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y</a:t>
            </a:r>
            <a:endParaRPr lang="en-US" sz="1200" b="1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677642" y="1080682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i="1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y</a:t>
            </a:r>
            <a:endParaRPr lang="en-US" sz="1200" b="1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516529" y="835989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i="1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x</a:t>
            </a:r>
            <a:endParaRPr lang="en-US" sz="1200" b="1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24110" y="2551020"/>
            <a:ext cx="4555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i="1" dirty="0">
                <a:solidFill>
                  <a:prstClr val="black"/>
                </a:solidFill>
                <a:latin typeface="Bookman Old Style" panose="02050604050505020204" pitchFamily="18" charset="0"/>
              </a:rPr>
              <a:t>y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)º</a:t>
            </a:r>
          </a:p>
        </p:txBody>
      </p:sp>
      <p:sp>
        <p:nvSpPr>
          <p:cNvPr id="177" name="Rounded Rectangle 176"/>
          <p:cNvSpPr/>
          <p:nvPr/>
        </p:nvSpPr>
        <p:spPr>
          <a:xfrm>
            <a:off x="6849241" y="3162472"/>
            <a:ext cx="1421850" cy="251662"/>
          </a:xfrm>
          <a:prstGeom prst="roundRect">
            <a:avLst/>
          </a:prstGeom>
          <a:solidFill>
            <a:srgbClr val="00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013548" y="3126847"/>
            <a:ext cx="2358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DCA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DAC = 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y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…(iv)</a:t>
            </a:r>
            <a:endParaRPr lang="en-US" sz="14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61205" y="2832679"/>
            <a:ext cx="1189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In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ABC, 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24809" y="3145376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ABC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1222015" y="314537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442467" y="3145376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ACB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2142911" y="314537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2366501" y="3145376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BAC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096724" y="3145376"/>
            <a:ext cx="869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180º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3888602" y="3145376"/>
            <a:ext cx="21773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801688" algn="l"/>
                <a:tab pos="1308100" algn="l"/>
                <a:tab pos="2176463" algn="r"/>
                <a:tab pos="2462213" algn="l"/>
                <a:tab pos="2979738" algn="l"/>
              </a:tabLst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[Angle sum property]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257976" y="344411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534350" y="344411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800554" y="344411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y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054860" y="344411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326174" y="344411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583777" y="344411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834741" y="344411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y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096724" y="3444110"/>
            <a:ext cx="787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180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3888602" y="3474887"/>
            <a:ext cx="2906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[From (ii), (iv), (v)]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90876" y="374701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095770" y="3747018"/>
            <a:ext cx="447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2480373" y="374701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712287" y="3747018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y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096724" y="3747018"/>
            <a:ext cx="787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180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06" name="Group 205"/>
          <p:cNvGrpSpPr/>
          <p:nvPr/>
        </p:nvGrpSpPr>
        <p:grpSpPr>
          <a:xfrm>
            <a:off x="3574316" y="2739864"/>
            <a:ext cx="1936080" cy="470215"/>
            <a:chOff x="6183063" y="3126891"/>
            <a:chExt cx="1631441" cy="271236"/>
          </a:xfrm>
        </p:grpSpPr>
        <p:sp>
          <p:nvSpPr>
            <p:cNvPr id="207" name="Rounded Rectangle 206"/>
            <p:cNvSpPr/>
            <p:nvPr/>
          </p:nvSpPr>
          <p:spPr bwMode="auto">
            <a:xfrm rot="10800000" flipH="1" flipV="1">
              <a:off x="6184979" y="3126891"/>
              <a:ext cx="1629525" cy="27123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183063" y="3160245"/>
              <a:ext cx="1606840" cy="195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Consider </a:t>
              </a:r>
              <a:r>
                <a:rPr lang="en-US" sz="1600" b="1" dirty="0" smtClean="0">
                  <a:solidFill>
                    <a:prstClr val="white"/>
                  </a:solidFill>
                  <a:latin typeface="Symbol" pitchFamily="18" charset="2"/>
                  <a:sym typeface="Symbol"/>
                </a:rPr>
                <a:t>D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ABC</a:t>
              </a:r>
            </a:p>
          </p:txBody>
        </p:sp>
      </p:grpSp>
      <p:sp>
        <p:nvSpPr>
          <p:cNvPr id="215" name="Rectangle 214"/>
          <p:cNvSpPr/>
          <p:nvPr/>
        </p:nvSpPr>
        <p:spPr>
          <a:xfrm>
            <a:off x="290876" y="409575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410175" y="4095750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+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y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096724" y="409575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3345728" y="4095750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90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90876" y="438087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309257" y="4380874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BAC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096724" y="438087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345728" y="4380874"/>
            <a:ext cx="5389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90º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3888602" y="4380874"/>
            <a:ext cx="1072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[From (v)]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467475" y="890588"/>
            <a:ext cx="1557338" cy="938212"/>
          </a:xfrm>
          <a:custGeom>
            <a:avLst/>
            <a:gdLst>
              <a:gd name="connsiteX0" fmla="*/ 1557338 w 1557338"/>
              <a:gd name="connsiteY0" fmla="*/ 261937 h 938212"/>
              <a:gd name="connsiteX1" fmla="*/ 766763 w 1557338"/>
              <a:gd name="connsiteY1" fmla="*/ 938212 h 938212"/>
              <a:gd name="connsiteX2" fmla="*/ 0 w 1557338"/>
              <a:gd name="connsiteY2" fmla="*/ 0 h 93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7338" h="938212">
                <a:moveTo>
                  <a:pt x="1557338" y="261937"/>
                </a:moveTo>
                <a:lnTo>
                  <a:pt x="766763" y="938212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3574316" y="2714294"/>
            <a:ext cx="1936080" cy="470215"/>
            <a:chOff x="6183063" y="3126891"/>
            <a:chExt cx="1631441" cy="271236"/>
          </a:xfrm>
        </p:grpSpPr>
        <p:sp>
          <p:nvSpPr>
            <p:cNvPr id="103" name="Rounded Rectangle 102"/>
            <p:cNvSpPr/>
            <p:nvPr/>
          </p:nvSpPr>
          <p:spPr bwMode="auto">
            <a:xfrm rot="10800000" flipH="1" flipV="1">
              <a:off x="6184979" y="3126891"/>
              <a:ext cx="1629525" cy="27123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183063" y="3160245"/>
              <a:ext cx="1606840" cy="195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Observe </a:t>
              </a:r>
              <a:r>
                <a:rPr lang="en-US" sz="1600" b="1" dirty="0" smtClean="0">
                  <a:solidFill>
                    <a:schemeClr val="bg1"/>
                  </a:solidFill>
                  <a:latin typeface="Bookman Old Style" panose="02050604050505020204" pitchFamily="18" charset="0"/>
                  <a:sym typeface="Symbol"/>
                </a:rPr>
                <a:t>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BAC</a:t>
              </a:r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290876" y="344411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6855453" y="883213"/>
            <a:ext cx="66263" cy="141942"/>
            <a:chOff x="4195408" y="2428715"/>
            <a:chExt cx="72889" cy="228600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4195408" y="2428715"/>
              <a:ext cx="1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4268296" y="2428715"/>
              <a:ext cx="1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 rot="16200000">
            <a:off x="7225594" y="1339478"/>
            <a:ext cx="66263" cy="141942"/>
            <a:chOff x="4195408" y="2428715"/>
            <a:chExt cx="72889" cy="228600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4195408" y="2428715"/>
              <a:ext cx="1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268296" y="2428715"/>
              <a:ext cx="1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7524540" y="1013047"/>
            <a:ext cx="66263" cy="141942"/>
            <a:chOff x="4195408" y="2428715"/>
            <a:chExt cx="72889" cy="228600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4195408" y="2428715"/>
              <a:ext cx="1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268296" y="2428715"/>
              <a:ext cx="1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33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5" presetClass="emph" presetSubtype="0" repeatCount="3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1" dur="4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7" dur="4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3" dur="4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35" presetClass="emph" presetSubtype="0" repeatCount="3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3" dur="4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5" presetClass="emph" presetSubtype="0" repeatCount="3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1" dur="4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35" presetClass="emph" presetSubtype="0" repeatCount="3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5" dur="4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7" dur="4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000"/>
                            </p:stCondLst>
                            <p:childTnLst>
                              <p:par>
                                <p:cTn id="3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8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500"/>
                            </p:stCondLst>
                            <p:childTnLst>
                              <p:par>
                                <p:cTn id="40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500"/>
                            </p:stCondLst>
                            <p:childTnLst>
                              <p:par>
                                <p:cTn id="4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226" grpId="0" animBg="1"/>
      <p:bldP spid="226" grpId="1" animBg="1"/>
      <p:bldP spid="226" grpId="2" animBg="1"/>
      <p:bldP spid="226" grpId="3" animBg="1"/>
      <p:bldP spid="225" grpId="0" animBg="1"/>
      <p:bldP spid="225" grpId="1" animBg="1"/>
      <p:bldP spid="224" grpId="0" animBg="1"/>
      <p:bldP spid="210" grpId="0" animBg="1"/>
      <p:bldP spid="210" grpId="1" animBg="1"/>
      <p:bldP spid="209" grpId="0" animBg="1"/>
      <p:bldP spid="209" grpId="1" animBg="1"/>
      <p:bldP spid="51" grpId="0" animBg="1"/>
      <p:bldP spid="205" grpId="0" animBg="1"/>
      <p:bldP spid="205" grpId="1" animBg="1"/>
      <p:bldP spid="190" grpId="0" animBg="1"/>
      <p:bldP spid="190" grpId="1" animBg="1"/>
      <p:bldP spid="190" grpId="2" animBg="1"/>
      <p:bldP spid="186" grpId="0" animBg="1"/>
      <p:bldP spid="186" grpId="1" animBg="1"/>
      <p:bldP spid="186" grpId="2" animBg="1"/>
      <p:bldP spid="187" grpId="0" animBg="1"/>
      <p:bldP spid="187" grpId="1" animBg="1"/>
      <p:bldP spid="187" grpId="2" animBg="1"/>
      <p:bldP spid="176" grpId="0" animBg="1"/>
      <p:bldP spid="176" grpId="1" animBg="1"/>
      <p:bldP spid="174" grpId="0" animBg="1"/>
      <p:bldP spid="174" grpId="1" animBg="1"/>
      <p:bldP spid="149" grpId="0"/>
      <p:bldP spid="151" grpId="0" animBg="1"/>
      <p:bldP spid="152" grpId="0" animBg="1"/>
      <p:bldP spid="152" grpId="1" animBg="1"/>
      <p:bldP spid="153" grpId="0"/>
      <p:bldP spid="169" grpId="1"/>
      <p:bldP spid="170" grpId="1"/>
      <p:bldP spid="171" grpId="1"/>
      <p:bldP spid="173" grpId="1"/>
      <p:bldP spid="12" grpId="0"/>
      <p:bldP spid="177" grpId="0" animBg="1"/>
      <p:bldP spid="177" grpId="1" animBg="1"/>
      <p:bldP spid="161" grpId="0"/>
      <p:bldP spid="185" grpId="0"/>
      <p:bldP spid="4" grpId="0" animBg="1"/>
      <p:bldP spid="4" grpId="1" animBg="1"/>
      <p:bldP spid="4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1524000" y="2893868"/>
            <a:ext cx="381000" cy="261042"/>
          </a:xfrm>
          <a:prstGeom prst="roundRect">
            <a:avLst/>
          </a:prstGeom>
          <a:solidFill>
            <a:srgbClr val="66FF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521619" y="2443435"/>
            <a:ext cx="381000" cy="261042"/>
          </a:xfrm>
          <a:prstGeom prst="roundRect">
            <a:avLst/>
          </a:prstGeom>
          <a:solidFill>
            <a:srgbClr val="66FF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923744" y="3757196"/>
            <a:ext cx="3088575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791693" y="1741215"/>
            <a:ext cx="3767179" cy="244139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76696" y="272894"/>
            <a:ext cx="3424238" cy="2466970"/>
            <a:chOff x="5376696" y="272894"/>
            <a:chExt cx="3424238" cy="2466970"/>
          </a:xfrm>
        </p:grpSpPr>
        <p:grpSp>
          <p:nvGrpSpPr>
            <p:cNvPr id="3" name="Group 45"/>
            <p:cNvGrpSpPr>
              <a:grpSpLocks/>
            </p:cNvGrpSpPr>
            <p:nvPr/>
          </p:nvGrpSpPr>
          <p:grpSpPr bwMode="auto">
            <a:xfrm>
              <a:off x="5376696" y="272894"/>
              <a:ext cx="3424238" cy="2466970"/>
              <a:chOff x="3586" y="178"/>
              <a:chExt cx="2157" cy="1554"/>
            </a:xfrm>
          </p:grpSpPr>
          <p:sp>
            <p:nvSpPr>
              <p:cNvPr id="7" name="Oval 2"/>
              <p:cNvSpPr>
                <a:spLocks noChangeArrowheads="1"/>
              </p:cNvSpPr>
              <p:nvPr/>
            </p:nvSpPr>
            <p:spPr bwMode="auto">
              <a:xfrm>
                <a:off x="3586" y="560"/>
                <a:ext cx="1172" cy="117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Oval 3"/>
              <p:cNvSpPr>
                <a:spLocks noChangeArrowheads="1"/>
              </p:cNvSpPr>
              <p:nvPr/>
            </p:nvSpPr>
            <p:spPr bwMode="auto">
              <a:xfrm>
                <a:off x="4763" y="738"/>
                <a:ext cx="826" cy="8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3794" y="479"/>
                <a:ext cx="1949" cy="34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4763" y="330"/>
                <a:ext cx="0" cy="127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4659" y="178"/>
                <a:ext cx="13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9pPr>
              </a:lstStyle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m</a:t>
                </a:r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3653" y="341"/>
                <a:ext cx="13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9pPr>
              </a:lstStyle>
              <a:p>
                <a:r>
                  <a:rPr lang="en-US" sz="1600" b="1" i="1" dirty="0">
                    <a:solidFill>
                      <a:prstClr val="black"/>
                    </a:solidFill>
                    <a:latin typeface="Bookman Old Style" pitchFamily="18" charset="0"/>
                  </a:rPr>
                  <a:t>l</a:t>
                </a: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4580" y="1078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9pPr>
              </a:lstStyle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A</a:t>
                </a:r>
              </a:p>
            </p:txBody>
          </p:sp>
          <p:sp>
            <p:nvSpPr>
              <p:cNvPr id="16" name="Text Box 11"/>
              <p:cNvSpPr txBox="1">
                <a:spLocks noChangeArrowheads="1"/>
              </p:cNvSpPr>
              <p:nvPr/>
            </p:nvSpPr>
            <p:spPr bwMode="auto">
              <a:xfrm>
                <a:off x="4160" y="371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9pPr>
              </a:lstStyle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B</a:t>
                </a:r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5158" y="551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9pPr>
              </a:lstStyle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C</a:t>
                </a:r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4576" y="446"/>
                <a:ext cx="18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Book Antiqua" pitchFamily="18" charset="0"/>
                  </a:defRPr>
                </a:lvl9pPr>
              </a:lstStyle>
              <a:p>
                <a:r>
                  <a:rPr lang="en-US" sz="16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D</a:t>
                </a: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6476834" y="888848"/>
              <a:ext cx="757238" cy="933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prstClr val="black"/>
                </a:solidFill>
              </a:endParaRPr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 flipV="1">
              <a:off x="7237246" y="1165073"/>
              <a:ext cx="773113" cy="668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prstClr val="black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 rot="540000">
              <a:off x="7950003" y="1017807"/>
              <a:ext cx="1" cy="141942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427433" y="330190"/>
            <a:ext cx="520383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566738" algn="l"/>
                <a:tab pos="973138" algn="l"/>
                <a:tab pos="2119313" algn="l"/>
                <a:tab pos="2452688" algn="l"/>
                <a:tab pos="3716338" algn="l"/>
              </a:tabLst>
            </a:pP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 Point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is a common point of contact of </a:t>
            </a:r>
            <a:endParaRPr lang="en-US" sz="15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566738" algn="l"/>
                <a:tab pos="973138" algn="l"/>
                <a:tab pos="2119313" algn="l"/>
                <a:tab pos="2452688" algn="l"/>
                <a:tab pos="37163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two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externally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touching circles and line </a:t>
            </a:r>
            <a:r>
              <a:rPr lang="en-US" sz="1500" b="1" i="1" dirty="0">
                <a:solidFill>
                  <a:srgbClr val="0000FF"/>
                </a:solidFill>
                <a:latin typeface="Bookman Old Style" pitchFamily="18" charset="0"/>
              </a:rPr>
              <a:t>l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endParaRPr lang="en-US" sz="15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566738" algn="l"/>
                <a:tab pos="973138" algn="l"/>
                <a:tab pos="2119313" algn="l"/>
                <a:tab pos="2452688" algn="l"/>
                <a:tab pos="37163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is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common tangent to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both the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circles </a:t>
            </a:r>
            <a:endParaRPr lang="en-US" sz="15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566738" algn="l"/>
                <a:tab pos="973138" algn="l"/>
                <a:tab pos="2119313" algn="l"/>
                <a:tab pos="2452688" algn="l"/>
                <a:tab pos="37163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touching at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B and C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Line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m is another </a:t>
            </a:r>
            <a:endParaRPr lang="en-US" sz="15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566738" algn="l"/>
                <a:tab pos="973138" algn="l"/>
                <a:tab pos="2119313" algn="l"/>
                <a:tab pos="2452688" algn="l"/>
                <a:tab pos="37163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common tangent at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 and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it intersects </a:t>
            </a:r>
          </a:p>
          <a:p>
            <a:pPr eaLnBrk="0" hangingPunct="0">
              <a:tabLst>
                <a:tab pos="566738" algn="l"/>
                <a:tab pos="973138" algn="l"/>
                <a:tab pos="2119313" algn="l"/>
                <a:tab pos="2452688" algn="l"/>
                <a:tab pos="37163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BC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at D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Prove : (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i) </a:t>
            </a:r>
            <a:r>
              <a:rPr lang="en-US" sz="15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Ð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BAC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= 90</a:t>
            </a:r>
            <a:r>
              <a:rPr lang="en-US" sz="1500" b="1" baseline="30000" dirty="0">
                <a:solidFill>
                  <a:srgbClr val="0000FF"/>
                </a:solidFill>
                <a:latin typeface="Bookman Old Style" panose="02050604050505020204" pitchFamily="18" charset="0"/>
              </a:rPr>
              <a:t>o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 </a:t>
            </a:r>
            <a:endParaRPr lang="en-US" sz="15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eaLnBrk="0" hangingPunct="0">
              <a:tabLst>
                <a:tab pos="566738" algn="l"/>
                <a:tab pos="973138" algn="l"/>
                <a:tab pos="2119313" algn="l"/>
                <a:tab pos="2452688" algn="l"/>
                <a:tab pos="3716338" algn="l"/>
              </a:tabLst>
            </a:pP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 (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ii)</a:t>
            </a:r>
            <a:r>
              <a:rPr lang="en-US" sz="1500" b="1" baseline="-25000" dirty="0">
                <a:solidFill>
                  <a:srgbClr val="0000FF"/>
                </a:solidFill>
                <a:latin typeface="Bookman Old Style" panose="02050604050505020204" pitchFamily="18" charset="0"/>
              </a:rPr>
              <a:t>  </a:t>
            </a:r>
            <a:r>
              <a:rPr lang="en-US" sz="15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Point D is the midpoint of seg BC.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28600" y="1979982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latin typeface="Bookman Old Style" panose="02050604050505020204" pitchFamily="18" charset="0"/>
              </a:rPr>
              <a:t>Proof.</a:t>
            </a:r>
            <a:endParaRPr lang="en-US" sz="1600" b="1" dirty="0">
              <a:latin typeface="Bookman Old Style" panose="02050604050505020204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029789" y="1473342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i="1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x</a:t>
            </a:r>
            <a:endParaRPr lang="en-US" sz="1200" b="1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187779" y="1498184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i="1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y</a:t>
            </a:r>
            <a:endParaRPr lang="en-US" sz="1200" b="1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7677642" y="1080682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i="1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y</a:t>
            </a:r>
            <a:endParaRPr lang="en-US" sz="1200" b="1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516529" y="835989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i="1" dirty="0" smtClean="0">
                <a:solidFill>
                  <a:srgbClr val="FF0000"/>
                </a:solidFill>
                <a:effectLst>
                  <a:glow rad="635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anose="02050604050505020204" pitchFamily="18" charset="0"/>
              </a:rPr>
              <a:t>x</a:t>
            </a:r>
            <a:endParaRPr lang="en-US" sz="1200" b="1" dirty="0">
              <a:solidFill>
                <a:srgbClr val="FF0000"/>
              </a:solidFill>
              <a:effectLst>
                <a:glow rad="63500">
                  <a:srgbClr val="C0504D">
                    <a:satMod val="175000"/>
                    <a:alpha val="4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98620" y="2406508"/>
            <a:ext cx="1064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DB = DA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067833" y="2427528"/>
            <a:ext cx="976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[from (i)]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98620" y="2842796"/>
            <a:ext cx="10695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DC = DA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059465" y="2863816"/>
            <a:ext cx="1104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[from (iii)]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96612" y="322379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Symbol" pitchFamily="18" charset="2"/>
              </a:rPr>
              <a:t>\</a:t>
            </a:r>
            <a:endParaRPr lang="en-US" sz="1600" b="1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98620" y="3223796"/>
            <a:ext cx="10695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DB = DC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067833" y="3244816"/>
            <a:ext cx="1550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[from (i) &amp; (iii)]</a:t>
            </a:r>
            <a:endParaRPr lang="en-US" sz="1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477000" y="890588"/>
            <a:ext cx="764995" cy="126321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238782" y="1016608"/>
            <a:ext cx="781268" cy="14068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496612" y="375242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98620" y="3752426"/>
            <a:ext cx="31983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 is the midpoint of seg BC.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18257" y="2080796"/>
            <a:ext cx="1715855" cy="643354"/>
            <a:chOff x="1647123" y="4629150"/>
            <a:chExt cx="1715855" cy="643354"/>
          </a:xfrm>
        </p:grpSpPr>
        <p:sp>
          <p:nvSpPr>
            <p:cNvPr id="4" name="Rectangle 3"/>
            <p:cNvSpPr/>
            <p:nvPr/>
          </p:nvSpPr>
          <p:spPr>
            <a:xfrm>
              <a:off x="1647123" y="4629150"/>
              <a:ext cx="1715855" cy="6433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647123" y="4629150"/>
              <a:ext cx="106471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DB = DA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19239" y="4629150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 dirty="0" smtClean="0">
                  <a:latin typeface="Bookman Old Style" panose="02050604050505020204" pitchFamily="18" charset="0"/>
                </a:rPr>
                <a:t>…(i)</a:t>
              </a:r>
              <a:endParaRPr lang="en-US" sz="14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690664" y="4933950"/>
              <a:ext cx="10695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DC = DA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80821" y="4933950"/>
              <a:ext cx="6719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 dirty="0" smtClean="0">
                  <a:latin typeface="Bookman Old Style" panose="02050604050505020204" pitchFamily="18" charset="0"/>
                </a:rPr>
                <a:t>…(iii)</a:t>
              </a:r>
              <a:endParaRPr lang="en-US" sz="1400" b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855453" y="883213"/>
            <a:ext cx="66263" cy="141942"/>
            <a:chOff x="4195408" y="2428715"/>
            <a:chExt cx="72889" cy="2286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195408" y="2428715"/>
              <a:ext cx="1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268296" y="2428715"/>
              <a:ext cx="1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 rot="16200000">
            <a:off x="7225594" y="1339478"/>
            <a:ext cx="66263" cy="141942"/>
            <a:chOff x="4195408" y="2428715"/>
            <a:chExt cx="72889" cy="2286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4195408" y="2428715"/>
              <a:ext cx="1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268296" y="2428715"/>
              <a:ext cx="1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7524540" y="1013047"/>
            <a:ext cx="66263" cy="141942"/>
            <a:chOff x="4195408" y="2428715"/>
            <a:chExt cx="72889" cy="2286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4195408" y="2428715"/>
              <a:ext cx="1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268296" y="2428715"/>
              <a:ext cx="1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0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4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4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19" grpId="0" animBg="1"/>
      <p:bldP spid="19" grpId="1" animBg="1"/>
      <p:bldP spid="115" grpId="0" animBg="1"/>
      <p:bldP spid="10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28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04800" y="3181350"/>
            <a:ext cx="7467600" cy="156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Theorems –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wo tangents from an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external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point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to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a circle are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equal and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Radius is perpendicular to the tangent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3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>
          <a:xfrm>
            <a:off x="2796540" y="3278482"/>
            <a:ext cx="2462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[Radii of same circle]</a:t>
            </a:r>
            <a:endParaRPr lang="en-US" sz="1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54820" y="3540836"/>
            <a:ext cx="37574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[The </a:t>
            </a: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length </a:t>
            </a:r>
            <a:r>
              <a:rPr lang="en-US" sz="1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of the two </a:t>
            </a: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tangents  </a:t>
            </a:r>
            <a:r>
              <a:rPr lang="en-US" sz="1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from an external point to a circle are equal]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2796540" y="4609810"/>
            <a:ext cx="31866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[By SSS test of congruence]</a:t>
            </a:r>
            <a:endParaRPr lang="en-US" sz="1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8" name="Isosceles Triangle 15"/>
          <p:cNvSpPr/>
          <p:nvPr/>
        </p:nvSpPr>
        <p:spPr>
          <a:xfrm>
            <a:off x="7117958" y="2004573"/>
            <a:ext cx="717299" cy="596219"/>
          </a:xfrm>
          <a:custGeom>
            <a:avLst/>
            <a:gdLst>
              <a:gd name="connsiteX0" fmla="*/ 0 w 705393"/>
              <a:gd name="connsiteY0" fmla="*/ 593837 h 593837"/>
              <a:gd name="connsiteX1" fmla="*/ 297930 w 705393"/>
              <a:gd name="connsiteY1" fmla="*/ 0 h 593837"/>
              <a:gd name="connsiteX2" fmla="*/ 705393 w 705393"/>
              <a:gd name="connsiteY2" fmla="*/ 593837 h 593837"/>
              <a:gd name="connsiteX3" fmla="*/ 0 w 705393"/>
              <a:gd name="connsiteY3" fmla="*/ 593837 h 593837"/>
              <a:gd name="connsiteX0" fmla="*/ 0 w 717299"/>
              <a:gd name="connsiteY0" fmla="*/ 593837 h 596219"/>
              <a:gd name="connsiteX1" fmla="*/ 297930 w 717299"/>
              <a:gd name="connsiteY1" fmla="*/ 0 h 596219"/>
              <a:gd name="connsiteX2" fmla="*/ 717299 w 717299"/>
              <a:gd name="connsiteY2" fmla="*/ 596219 h 596219"/>
              <a:gd name="connsiteX3" fmla="*/ 0 w 717299"/>
              <a:gd name="connsiteY3" fmla="*/ 593837 h 59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299" h="596219">
                <a:moveTo>
                  <a:pt x="0" y="593837"/>
                </a:moveTo>
                <a:lnTo>
                  <a:pt x="297930" y="0"/>
                </a:lnTo>
                <a:lnTo>
                  <a:pt x="717299" y="596219"/>
                </a:lnTo>
                <a:lnTo>
                  <a:pt x="0" y="593837"/>
                </a:ln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7" name="Arc 226"/>
          <p:cNvSpPr/>
          <p:nvPr/>
        </p:nvSpPr>
        <p:spPr>
          <a:xfrm rot="7041943">
            <a:off x="7130748" y="1744083"/>
            <a:ext cx="568893" cy="568893"/>
          </a:xfrm>
          <a:prstGeom prst="arc">
            <a:avLst>
              <a:gd name="adj1" fmla="val 17830010"/>
              <a:gd name="adj2" fmla="val 0"/>
            </a:avLst>
          </a:prstGeom>
          <a:solidFill>
            <a:srgbClr val="FF0000">
              <a:alpha val="41961"/>
            </a:srgb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3" name="Arc 232"/>
          <p:cNvSpPr/>
          <p:nvPr/>
        </p:nvSpPr>
        <p:spPr>
          <a:xfrm rot="17375921" flipV="1">
            <a:off x="6914912" y="2356345"/>
            <a:ext cx="468374" cy="468374"/>
          </a:xfrm>
          <a:prstGeom prst="arc">
            <a:avLst>
              <a:gd name="adj1" fmla="val 17377149"/>
              <a:gd name="adj2" fmla="val 21226135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6" name="Arc 225"/>
          <p:cNvSpPr/>
          <p:nvPr/>
        </p:nvSpPr>
        <p:spPr>
          <a:xfrm rot="17375921" flipV="1">
            <a:off x="6894332" y="2346692"/>
            <a:ext cx="481500" cy="481500"/>
          </a:xfrm>
          <a:prstGeom prst="arc">
            <a:avLst>
              <a:gd name="adj1" fmla="val 17377149"/>
              <a:gd name="adj2" fmla="val 21226135"/>
            </a:avLst>
          </a:prstGeom>
          <a:solidFill>
            <a:srgbClr val="FF0000">
              <a:alpha val="47059"/>
            </a:srgb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1" name="Arc 200"/>
          <p:cNvSpPr/>
          <p:nvPr/>
        </p:nvSpPr>
        <p:spPr>
          <a:xfrm rot="13871492" flipV="1">
            <a:off x="7566705" y="2321334"/>
            <a:ext cx="519418" cy="519418"/>
          </a:xfrm>
          <a:prstGeom prst="arc">
            <a:avLst>
              <a:gd name="adj1" fmla="val 17495841"/>
              <a:gd name="adj2" fmla="val 0"/>
            </a:avLst>
          </a:prstGeom>
          <a:solidFill>
            <a:srgbClr val="FF0000">
              <a:alpha val="47059"/>
            </a:srgb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0" name="Arc 199"/>
          <p:cNvSpPr/>
          <p:nvPr/>
        </p:nvSpPr>
        <p:spPr>
          <a:xfrm rot="7041943">
            <a:off x="7150163" y="1770002"/>
            <a:ext cx="543570" cy="543570"/>
          </a:xfrm>
          <a:prstGeom prst="arc">
            <a:avLst>
              <a:gd name="adj1" fmla="val 17830010"/>
              <a:gd name="adj2" fmla="val 0"/>
            </a:avLst>
          </a:prstGeom>
          <a:solidFill>
            <a:srgbClr val="FF0000">
              <a:alpha val="47059"/>
            </a:srgb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19585" y="1291418"/>
            <a:ext cx="2323667" cy="225591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20465" y="1047042"/>
            <a:ext cx="3868711" cy="232426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06715" y="805532"/>
            <a:ext cx="1371664" cy="230125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3380" y="797981"/>
            <a:ext cx="4154275" cy="225591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05225" y="556064"/>
            <a:ext cx="1659713" cy="230125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45683" y="556258"/>
            <a:ext cx="4347916" cy="221146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5738" y="489383"/>
            <a:ext cx="64471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517525" algn="l"/>
                <a:tab pos="974725" algn="l"/>
                <a:tab pos="1944688" algn="r"/>
                <a:tab pos="2057400" algn="l"/>
                <a:tab pos="2346325" algn="l"/>
                <a:tab pos="4746625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O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is the centre and </a:t>
            </a:r>
            <a:r>
              <a:rPr lang="en-US" sz="1600" b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seg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AB is a diameter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At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point C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algn="just" eaLnBrk="0" hangingPunct="0">
              <a:tabLst>
                <a:tab pos="517525" algn="l"/>
                <a:tab pos="974725" algn="l"/>
                <a:tab pos="1944688" algn="r"/>
                <a:tab pos="2057400" algn="l"/>
                <a:tab pos="2346325" algn="l"/>
                <a:tab pos="4746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on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circle,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tangent CD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is drawn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Line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BD is a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algn="just" eaLnBrk="0" hangingPunct="0">
              <a:tabLst>
                <a:tab pos="517525" algn="l"/>
                <a:tab pos="974725" algn="l"/>
                <a:tab pos="1944688" algn="r"/>
                <a:tab pos="2057400" algn="l"/>
                <a:tab pos="2346325" algn="l"/>
                <a:tab pos="4746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tangent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to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circle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at the point B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</a:t>
            </a:r>
          </a:p>
          <a:p>
            <a:pPr algn="just" eaLnBrk="0" hangingPunct="0">
              <a:tabLst>
                <a:tab pos="517525" algn="l"/>
                <a:tab pos="974725" algn="l"/>
                <a:tab pos="1944688" algn="r"/>
                <a:tab pos="2057400" algn="l"/>
                <a:tab pos="2346325" algn="l"/>
                <a:tab pos="4746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Show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that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:  OD </a:t>
            </a:r>
            <a:r>
              <a:rPr lang="en-US" sz="1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‖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AC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9" name="Oval 59"/>
          <p:cNvSpPr>
            <a:spLocks noChangeArrowheads="1"/>
          </p:cNvSpPr>
          <p:nvPr/>
        </p:nvSpPr>
        <p:spPr bwMode="auto">
          <a:xfrm>
            <a:off x="7118128" y="1881374"/>
            <a:ext cx="1425604" cy="1425604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" name="Line 61"/>
          <p:cNvSpPr>
            <a:spLocks noChangeShapeType="1"/>
          </p:cNvSpPr>
          <p:nvPr/>
        </p:nvSpPr>
        <p:spPr bwMode="auto">
          <a:xfrm flipH="1" flipV="1">
            <a:off x="8553825" y="688204"/>
            <a:ext cx="1" cy="25866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11" name="Line 67"/>
          <p:cNvSpPr>
            <a:spLocks noChangeShapeType="1"/>
          </p:cNvSpPr>
          <p:nvPr/>
        </p:nvSpPr>
        <p:spPr bwMode="auto">
          <a:xfrm flipV="1">
            <a:off x="6839566" y="880891"/>
            <a:ext cx="2082133" cy="15486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12" name="Text Box 68"/>
          <p:cNvSpPr txBox="1">
            <a:spLocks noChangeArrowheads="1"/>
          </p:cNvSpPr>
          <p:nvPr/>
        </p:nvSpPr>
        <p:spPr bwMode="auto">
          <a:xfrm>
            <a:off x="6878239" y="2427263"/>
            <a:ext cx="239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13" name="Text Box 69"/>
          <p:cNvSpPr txBox="1">
            <a:spLocks noChangeArrowheads="1"/>
          </p:cNvSpPr>
          <p:nvPr/>
        </p:nvSpPr>
        <p:spPr bwMode="auto">
          <a:xfrm>
            <a:off x="7702166" y="2582746"/>
            <a:ext cx="239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8543732" y="2451571"/>
            <a:ext cx="239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</a:p>
        </p:txBody>
      </p:sp>
      <p:sp>
        <p:nvSpPr>
          <p:cNvPr id="15" name="Text Box 71"/>
          <p:cNvSpPr txBox="1">
            <a:spLocks noChangeArrowheads="1"/>
          </p:cNvSpPr>
          <p:nvPr/>
        </p:nvSpPr>
        <p:spPr bwMode="auto">
          <a:xfrm>
            <a:off x="7207278" y="1734387"/>
            <a:ext cx="239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</a:p>
        </p:txBody>
      </p:sp>
      <p:sp>
        <p:nvSpPr>
          <p:cNvPr id="16" name="Text Box 72"/>
          <p:cNvSpPr txBox="1">
            <a:spLocks noChangeArrowheads="1"/>
          </p:cNvSpPr>
          <p:nvPr/>
        </p:nvSpPr>
        <p:spPr bwMode="auto">
          <a:xfrm>
            <a:off x="8313937" y="880892"/>
            <a:ext cx="239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D</a:t>
            </a:r>
          </a:p>
        </p:txBody>
      </p:sp>
      <p:sp>
        <p:nvSpPr>
          <p:cNvPr id="17" name="Line 60"/>
          <p:cNvSpPr>
            <a:spLocks noChangeShapeType="1"/>
          </p:cNvSpPr>
          <p:nvPr/>
        </p:nvSpPr>
        <p:spPr bwMode="auto">
          <a:xfrm>
            <a:off x="7119374" y="2595653"/>
            <a:ext cx="1429853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7834301" y="1145230"/>
            <a:ext cx="719525" cy="14375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125546" y="2005629"/>
            <a:ext cx="297621" cy="596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07729" y="2010923"/>
            <a:ext cx="422550" cy="58272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4792" y="1464488"/>
            <a:ext cx="17299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Construction :</a:t>
            </a:r>
            <a:endParaRPr lang="en-US" sz="1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79412" y="1464488"/>
            <a:ext cx="11785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Draw OC.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3367" y="1717138"/>
            <a:ext cx="888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Proof :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Oval 59"/>
          <p:cNvSpPr>
            <a:spLocks noChangeArrowheads="1"/>
          </p:cNvSpPr>
          <p:nvPr/>
        </p:nvSpPr>
        <p:spPr bwMode="auto">
          <a:xfrm>
            <a:off x="7118128" y="1881374"/>
            <a:ext cx="1425604" cy="1425604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4" name="Line 60"/>
          <p:cNvSpPr>
            <a:spLocks noChangeShapeType="1"/>
          </p:cNvSpPr>
          <p:nvPr/>
        </p:nvSpPr>
        <p:spPr bwMode="auto">
          <a:xfrm>
            <a:off x="7119374" y="2595653"/>
            <a:ext cx="1429853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55" name="Line 67"/>
          <p:cNvSpPr>
            <a:spLocks noChangeShapeType="1"/>
          </p:cNvSpPr>
          <p:nvPr/>
        </p:nvSpPr>
        <p:spPr bwMode="auto">
          <a:xfrm flipV="1">
            <a:off x="6839566" y="880891"/>
            <a:ext cx="2082133" cy="1548631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arrow" w="med" len="med"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56" name="Line 61"/>
          <p:cNvSpPr>
            <a:spLocks noChangeShapeType="1"/>
          </p:cNvSpPr>
          <p:nvPr/>
        </p:nvSpPr>
        <p:spPr bwMode="auto">
          <a:xfrm flipH="1" flipV="1">
            <a:off x="8553825" y="688204"/>
            <a:ext cx="1" cy="2586629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arrow" w="med" len="med"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57" name="Oval 63"/>
          <p:cNvSpPr>
            <a:spLocks noChangeArrowheads="1"/>
          </p:cNvSpPr>
          <p:nvPr/>
        </p:nvSpPr>
        <p:spPr bwMode="auto">
          <a:xfrm flipV="1">
            <a:off x="8520605" y="2555660"/>
            <a:ext cx="75965" cy="7596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7834301" y="1145230"/>
            <a:ext cx="719525" cy="1437516"/>
          </a:xfrm>
          <a:prstGeom prst="line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125546" y="2005629"/>
            <a:ext cx="297621" cy="596526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41"/>
          <p:cNvGrpSpPr>
            <a:grpSpLocks/>
          </p:cNvGrpSpPr>
          <p:nvPr/>
        </p:nvGrpSpPr>
        <p:grpSpPr bwMode="auto">
          <a:xfrm>
            <a:off x="2139756" y="877930"/>
            <a:ext cx="1972011" cy="514157"/>
            <a:chOff x="5408003" y="3259735"/>
            <a:chExt cx="1928314" cy="577707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5408003" y="3259735"/>
              <a:ext cx="1928314" cy="57770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62" name="TextBox 43"/>
            <p:cNvSpPr txBox="1">
              <a:spLocks noChangeArrowheads="1"/>
            </p:cNvSpPr>
            <p:nvPr/>
          </p:nvSpPr>
          <p:spPr bwMode="auto">
            <a:xfrm>
              <a:off x="5482515" y="3352612"/>
              <a:ext cx="1791395" cy="38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radius OC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6" name="Oval 63"/>
          <p:cNvSpPr>
            <a:spLocks noChangeArrowheads="1"/>
          </p:cNvSpPr>
          <p:nvPr/>
        </p:nvSpPr>
        <p:spPr bwMode="auto">
          <a:xfrm flipV="1">
            <a:off x="7366758" y="1970559"/>
            <a:ext cx="75965" cy="7596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7" name="Oval 63"/>
          <p:cNvSpPr>
            <a:spLocks noChangeArrowheads="1"/>
          </p:cNvSpPr>
          <p:nvPr/>
        </p:nvSpPr>
        <p:spPr bwMode="auto">
          <a:xfrm flipV="1">
            <a:off x="7786598" y="2556194"/>
            <a:ext cx="75965" cy="7596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Oval 63"/>
          <p:cNvSpPr>
            <a:spLocks noChangeArrowheads="1"/>
          </p:cNvSpPr>
          <p:nvPr/>
        </p:nvSpPr>
        <p:spPr bwMode="auto">
          <a:xfrm flipV="1">
            <a:off x="7786598" y="2556194"/>
            <a:ext cx="75965" cy="7596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95" name="Group 41"/>
          <p:cNvGrpSpPr>
            <a:grpSpLocks/>
          </p:cNvGrpSpPr>
          <p:nvPr/>
        </p:nvGrpSpPr>
        <p:grpSpPr bwMode="auto">
          <a:xfrm>
            <a:off x="1334810" y="809214"/>
            <a:ext cx="3885731" cy="836674"/>
            <a:chOff x="5333516" y="3352614"/>
            <a:chExt cx="4179583" cy="706301"/>
          </a:xfrm>
        </p:grpSpPr>
        <p:sp>
          <p:nvSpPr>
            <p:cNvPr id="96" name="Rounded Rectangle 95"/>
            <p:cNvSpPr/>
            <p:nvPr/>
          </p:nvSpPr>
          <p:spPr bwMode="auto">
            <a:xfrm>
              <a:off x="5333516" y="3359890"/>
              <a:ext cx="3254583" cy="69902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97" name="TextBox 43"/>
            <p:cNvSpPr txBox="1">
              <a:spLocks noChangeArrowheads="1"/>
            </p:cNvSpPr>
            <p:nvPr/>
          </p:nvSpPr>
          <p:spPr bwMode="auto">
            <a:xfrm>
              <a:off x="5482514" y="3352614"/>
              <a:ext cx="4030585" cy="70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  <a:sym typeface="Symbol"/>
                </a:rPr>
                <a:t>Whenever we have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  <a:sym typeface="Symbol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  <a:sym typeface="Symbol"/>
                </a:rPr>
                <a:t> </a:t>
              </a:r>
            </a:p>
            <a:p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  <a:sym typeface="Symbol"/>
                </a:rPr>
                <a:t>and point of contact </a:t>
              </a:r>
            </a:p>
            <a:p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0" name="TextBox 43"/>
          <p:cNvSpPr txBox="1">
            <a:spLocks noChangeArrowheads="1"/>
          </p:cNvSpPr>
          <p:nvPr/>
        </p:nvSpPr>
        <p:spPr bwMode="auto">
          <a:xfrm>
            <a:off x="2117309" y="1301656"/>
            <a:ext cx="1540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altLang="en-US" sz="1600" dirty="0">
                <a:solidFill>
                  <a:srgbClr val="FFFF00"/>
                </a:solidFill>
                <a:latin typeface="Bookman Old Style" pitchFamily="18" charset="0"/>
              </a:rPr>
              <a:t>Draw </a:t>
            </a:r>
            <a:r>
              <a:rPr lang="en-US" altLang="en-US" sz="1600" dirty="0" smtClean="0">
                <a:solidFill>
                  <a:srgbClr val="FFFF00"/>
                </a:solidFill>
                <a:latin typeface="Bookman Old Style" pitchFamily="18" charset="0"/>
              </a:rPr>
              <a:t>radius</a:t>
            </a:r>
            <a:endParaRPr lang="en-US" altLang="en-US" sz="16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202" name="Group 41"/>
          <p:cNvGrpSpPr>
            <a:grpSpLocks/>
          </p:cNvGrpSpPr>
          <p:nvPr/>
        </p:nvGrpSpPr>
        <p:grpSpPr bwMode="auto">
          <a:xfrm>
            <a:off x="1743773" y="833520"/>
            <a:ext cx="2993904" cy="467415"/>
            <a:chOff x="5266406" y="3150542"/>
            <a:chExt cx="2927564" cy="525189"/>
          </a:xfrm>
        </p:grpSpPr>
        <p:sp>
          <p:nvSpPr>
            <p:cNvPr id="203" name="Rounded Rectangle 202"/>
            <p:cNvSpPr/>
            <p:nvPr/>
          </p:nvSpPr>
          <p:spPr bwMode="auto">
            <a:xfrm>
              <a:off x="5266406" y="3150542"/>
              <a:ext cx="2900011" cy="52518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204" name="TextBox 43"/>
            <p:cNvSpPr txBox="1">
              <a:spLocks noChangeArrowheads="1"/>
            </p:cNvSpPr>
            <p:nvPr/>
          </p:nvSpPr>
          <p:spPr bwMode="auto">
            <a:xfrm>
              <a:off x="5273831" y="3212876"/>
              <a:ext cx="2920139" cy="38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Observe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  <a:sym typeface="Symbol"/>
                </a:rPr>
                <a:t>ACO and  COD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05" name="Group 41"/>
          <p:cNvGrpSpPr>
            <a:grpSpLocks/>
          </p:cNvGrpSpPr>
          <p:nvPr/>
        </p:nvGrpSpPr>
        <p:grpSpPr bwMode="auto">
          <a:xfrm>
            <a:off x="1805940" y="778278"/>
            <a:ext cx="3030478" cy="622128"/>
            <a:chOff x="5230641" y="3202835"/>
            <a:chExt cx="2963329" cy="699027"/>
          </a:xfrm>
        </p:grpSpPr>
        <p:sp>
          <p:nvSpPr>
            <p:cNvPr id="206" name="Rounded Rectangle 205"/>
            <p:cNvSpPr/>
            <p:nvPr/>
          </p:nvSpPr>
          <p:spPr bwMode="auto">
            <a:xfrm>
              <a:off x="5230641" y="3202835"/>
              <a:ext cx="2636374" cy="699027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207" name="TextBox 43"/>
            <p:cNvSpPr txBox="1">
              <a:spLocks noChangeArrowheads="1"/>
            </p:cNvSpPr>
            <p:nvPr/>
          </p:nvSpPr>
          <p:spPr bwMode="auto">
            <a:xfrm>
              <a:off x="5273831" y="3212876"/>
              <a:ext cx="2920139" cy="657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  <a:sym typeface="Symbol"/>
                </a:rPr>
                <a:t>ACO and  COD is a pair of alternate angles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208" name="Group 41"/>
          <p:cNvGrpSpPr>
            <a:grpSpLocks/>
          </p:cNvGrpSpPr>
          <p:nvPr/>
        </p:nvGrpSpPr>
        <p:grpSpPr bwMode="auto">
          <a:xfrm>
            <a:off x="1197598" y="888997"/>
            <a:ext cx="4120683" cy="684341"/>
            <a:chOff x="4766379" y="3157182"/>
            <a:chExt cx="4029377" cy="768930"/>
          </a:xfrm>
        </p:grpSpPr>
        <p:sp>
          <p:nvSpPr>
            <p:cNvPr id="209" name="Rounded Rectangle 208"/>
            <p:cNvSpPr/>
            <p:nvPr/>
          </p:nvSpPr>
          <p:spPr bwMode="auto">
            <a:xfrm>
              <a:off x="4766379" y="3157182"/>
              <a:ext cx="3818526" cy="768930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210" name="TextBox 43"/>
            <p:cNvSpPr txBox="1">
              <a:spLocks noChangeArrowheads="1"/>
            </p:cNvSpPr>
            <p:nvPr/>
          </p:nvSpPr>
          <p:spPr bwMode="auto">
            <a:xfrm>
              <a:off x="4850012" y="3183973"/>
              <a:ext cx="3945744" cy="657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  <a:sym typeface="Symbol"/>
                </a:rPr>
                <a:t>We know that, when alternate angles are equal, lines are parallel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11" name="Rounded Rectangle 210"/>
          <p:cNvSpPr/>
          <p:nvPr/>
        </p:nvSpPr>
        <p:spPr>
          <a:xfrm>
            <a:off x="5211209" y="1361744"/>
            <a:ext cx="2328334" cy="35061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5888617" y="1427973"/>
            <a:ext cx="705567" cy="23879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14" name="Group 41"/>
          <p:cNvGrpSpPr>
            <a:grpSpLocks/>
          </p:cNvGrpSpPr>
          <p:nvPr/>
        </p:nvGrpSpPr>
        <p:grpSpPr bwMode="auto">
          <a:xfrm>
            <a:off x="1689488" y="990913"/>
            <a:ext cx="2986310" cy="514155"/>
            <a:chOff x="5273831" y="3127128"/>
            <a:chExt cx="2920139" cy="577708"/>
          </a:xfrm>
        </p:grpSpPr>
        <p:sp>
          <p:nvSpPr>
            <p:cNvPr id="215" name="Rounded Rectangle 214"/>
            <p:cNvSpPr/>
            <p:nvPr/>
          </p:nvSpPr>
          <p:spPr bwMode="auto">
            <a:xfrm>
              <a:off x="5333095" y="3127128"/>
              <a:ext cx="2636374" cy="57770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216" name="TextBox 43"/>
            <p:cNvSpPr txBox="1">
              <a:spLocks noChangeArrowheads="1"/>
            </p:cNvSpPr>
            <p:nvPr/>
          </p:nvSpPr>
          <p:spPr bwMode="auto">
            <a:xfrm>
              <a:off x="5273831" y="3212876"/>
              <a:ext cx="2920139" cy="380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  <a:sym typeface="Symbol"/>
                </a:rPr>
                <a:t>ACO belongs to  ACO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19" name="Rectangle 218"/>
          <p:cNvSpPr/>
          <p:nvPr/>
        </p:nvSpPr>
        <p:spPr>
          <a:xfrm>
            <a:off x="1248343" y="1732378"/>
            <a:ext cx="1135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In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OAC,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277120" y="1951908"/>
            <a:ext cx="4956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783916" y="195190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2066290" y="1951908"/>
            <a:ext cx="50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OC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2796540" y="1967297"/>
            <a:ext cx="24620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[Radii of same circle]</a:t>
            </a:r>
            <a:endParaRPr lang="en-US" sz="1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434340" y="228387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967740" y="2283878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OAC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783916" y="228387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2066290" y="2283878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OCA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2796540" y="2283878"/>
            <a:ext cx="43787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[Angles opp. to equal sides are equal]</a:t>
            </a:r>
            <a:endParaRPr lang="en-US" sz="1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4" name="Arc 233"/>
          <p:cNvSpPr/>
          <p:nvPr/>
        </p:nvSpPr>
        <p:spPr>
          <a:xfrm rot="7041943">
            <a:off x="7124358" y="1703385"/>
            <a:ext cx="604487" cy="604487"/>
          </a:xfrm>
          <a:prstGeom prst="arc">
            <a:avLst>
              <a:gd name="adj1" fmla="val 17830010"/>
              <a:gd name="adj2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21" name="Straight Connector 220"/>
          <p:cNvCxnSpPr/>
          <p:nvPr/>
        </p:nvCxnSpPr>
        <p:spPr>
          <a:xfrm>
            <a:off x="7412491" y="2010923"/>
            <a:ext cx="422550" cy="582720"/>
          </a:xfrm>
          <a:prstGeom prst="line">
            <a:avLst/>
          </a:prstGeom>
          <a:ln w="19050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Line 60"/>
          <p:cNvSpPr>
            <a:spLocks noChangeShapeType="1"/>
          </p:cNvSpPr>
          <p:nvPr/>
        </p:nvSpPr>
        <p:spPr bwMode="auto">
          <a:xfrm>
            <a:off x="7125382" y="2596814"/>
            <a:ext cx="673706" cy="1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434340" y="2654215"/>
            <a:ext cx="5998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Let,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967740" y="2654215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OAC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783916" y="265421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066290" y="2654215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OCA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2866390" y="265421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3101340" y="265421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3459480" y="2654215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…(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797836" y="1427973"/>
            <a:ext cx="705567" cy="23879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223934" y="1367775"/>
            <a:ext cx="2319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Hint: </a:t>
            </a:r>
            <a:r>
              <a:rPr lang="en-US" sz="1600" b="1" dirty="0" smtClean="0">
                <a:solidFill>
                  <a:srgbClr val="C00000"/>
                </a:solidFill>
                <a:latin typeface="Bookman Old Style" panose="02050604050505020204" pitchFamily="18" charset="0"/>
                <a:sym typeface="Symbol"/>
              </a:rPr>
              <a:t>ACO = COD</a:t>
            </a:r>
            <a:endParaRPr lang="en-US" sz="16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85" name="Group 41"/>
          <p:cNvGrpSpPr>
            <a:grpSpLocks/>
          </p:cNvGrpSpPr>
          <p:nvPr/>
        </p:nvGrpSpPr>
        <p:grpSpPr bwMode="auto">
          <a:xfrm>
            <a:off x="1702866" y="1023572"/>
            <a:ext cx="2986310" cy="514155"/>
            <a:chOff x="5273831" y="3127128"/>
            <a:chExt cx="2920139" cy="577708"/>
          </a:xfrm>
        </p:grpSpPr>
        <p:sp>
          <p:nvSpPr>
            <p:cNvPr id="86" name="Rounded Rectangle 85"/>
            <p:cNvSpPr/>
            <p:nvPr/>
          </p:nvSpPr>
          <p:spPr bwMode="auto">
            <a:xfrm>
              <a:off x="5333095" y="3127128"/>
              <a:ext cx="2636374" cy="57770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87" name="TextBox 43"/>
            <p:cNvSpPr txBox="1">
              <a:spLocks noChangeArrowheads="1"/>
            </p:cNvSpPr>
            <p:nvPr/>
          </p:nvSpPr>
          <p:spPr bwMode="auto">
            <a:xfrm>
              <a:off x="5273831" y="3212876"/>
              <a:ext cx="2920139" cy="380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  <a:sym typeface="Symbol"/>
                </a:rPr>
                <a:t>COD belongs to  COD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8" name="Group 41"/>
          <p:cNvGrpSpPr>
            <a:grpSpLocks/>
          </p:cNvGrpSpPr>
          <p:nvPr/>
        </p:nvGrpSpPr>
        <p:grpSpPr bwMode="auto">
          <a:xfrm>
            <a:off x="1315778" y="985739"/>
            <a:ext cx="3672396" cy="467414"/>
            <a:chOff x="5273830" y="3153387"/>
            <a:chExt cx="3591023" cy="525189"/>
          </a:xfrm>
        </p:grpSpPr>
        <p:sp>
          <p:nvSpPr>
            <p:cNvPr id="89" name="Rounded Rectangle 88"/>
            <p:cNvSpPr/>
            <p:nvPr/>
          </p:nvSpPr>
          <p:spPr bwMode="auto">
            <a:xfrm>
              <a:off x="5342409" y="3153387"/>
              <a:ext cx="3262490" cy="525189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90" name="TextBox 43"/>
            <p:cNvSpPr txBox="1">
              <a:spLocks noChangeArrowheads="1"/>
            </p:cNvSpPr>
            <p:nvPr/>
          </p:nvSpPr>
          <p:spPr bwMode="auto">
            <a:xfrm>
              <a:off x="5273830" y="3212876"/>
              <a:ext cx="3591023" cy="380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  <a:sym typeface="Symbol"/>
                </a:rPr>
                <a:t>Now consider COD and BOD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2" name="Isosceles Triangle 15"/>
          <p:cNvSpPr/>
          <p:nvPr/>
        </p:nvSpPr>
        <p:spPr>
          <a:xfrm rot="3282892">
            <a:off x="7811091" y="1171407"/>
            <a:ext cx="765377" cy="1413133"/>
          </a:xfrm>
          <a:custGeom>
            <a:avLst/>
            <a:gdLst>
              <a:gd name="connsiteX0" fmla="*/ 0 w 705393"/>
              <a:gd name="connsiteY0" fmla="*/ 593837 h 593837"/>
              <a:gd name="connsiteX1" fmla="*/ 297930 w 705393"/>
              <a:gd name="connsiteY1" fmla="*/ 0 h 593837"/>
              <a:gd name="connsiteX2" fmla="*/ 705393 w 705393"/>
              <a:gd name="connsiteY2" fmla="*/ 593837 h 593837"/>
              <a:gd name="connsiteX3" fmla="*/ 0 w 705393"/>
              <a:gd name="connsiteY3" fmla="*/ 593837 h 593837"/>
              <a:gd name="connsiteX0" fmla="*/ 0 w 717299"/>
              <a:gd name="connsiteY0" fmla="*/ 593837 h 596219"/>
              <a:gd name="connsiteX1" fmla="*/ 297930 w 717299"/>
              <a:gd name="connsiteY1" fmla="*/ 0 h 596219"/>
              <a:gd name="connsiteX2" fmla="*/ 717299 w 717299"/>
              <a:gd name="connsiteY2" fmla="*/ 596219 h 596219"/>
              <a:gd name="connsiteX3" fmla="*/ 0 w 717299"/>
              <a:gd name="connsiteY3" fmla="*/ 593837 h 596219"/>
              <a:gd name="connsiteX0" fmla="*/ 51069 w 768368"/>
              <a:gd name="connsiteY0" fmla="*/ 1395070 h 1397452"/>
              <a:gd name="connsiteX1" fmla="*/ 0 w 768368"/>
              <a:gd name="connsiteY1" fmla="*/ 0 h 1397452"/>
              <a:gd name="connsiteX2" fmla="*/ 768368 w 768368"/>
              <a:gd name="connsiteY2" fmla="*/ 1397452 h 1397452"/>
              <a:gd name="connsiteX3" fmla="*/ 51069 w 768368"/>
              <a:gd name="connsiteY3" fmla="*/ 1395070 h 1397452"/>
              <a:gd name="connsiteX0" fmla="*/ 48078 w 765377"/>
              <a:gd name="connsiteY0" fmla="*/ 1407540 h 1409922"/>
              <a:gd name="connsiteX1" fmla="*/ 0 w 765377"/>
              <a:gd name="connsiteY1" fmla="*/ 0 h 1409922"/>
              <a:gd name="connsiteX2" fmla="*/ 765377 w 765377"/>
              <a:gd name="connsiteY2" fmla="*/ 1409922 h 1409922"/>
              <a:gd name="connsiteX3" fmla="*/ 48078 w 765377"/>
              <a:gd name="connsiteY3" fmla="*/ 1407540 h 1409922"/>
              <a:gd name="connsiteX0" fmla="*/ 38689 w 765377"/>
              <a:gd name="connsiteY0" fmla="*/ 1412564 h 1412564"/>
              <a:gd name="connsiteX1" fmla="*/ 0 w 765377"/>
              <a:gd name="connsiteY1" fmla="*/ 0 h 1412564"/>
              <a:gd name="connsiteX2" fmla="*/ 765377 w 765377"/>
              <a:gd name="connsiteY2" fmla="*/ 1409922 h 1412564"/>
              <a:gd name="connsiteX3" fmla="*/ 38689 w 765377"/>
              <a:gd name="connsiteY3" fmla="*/ 1412564 h 1412564"/>
              <a:gd name="connsiteX0" fmla="*/ 35370 w 765377"/>
              <a:gd name="connsiteY0" fmla="*/ 1413133 h 1413133"/>
              <a:gd name="connsiteX1" fmla="*/ 0 w 765377"/>
              <a:gd name="connsiteY1" fmla="*/ 0 h 1413133"/>
              <a:gd name="connsiteX2" fmla="*/ 765377 w 765377"/>
              <a:gd name="connsiteY2" fmla="*/ 1409922 h 1413133"/>
              <a:gd name="connsiteX3" fmla="*/ 35370 w 765377"/>
              <a:gd name="connsiteY3" fmla="*/ 1413133 h 1413133"/>
              <a:gd name="connsiteX0" fmla="*/ 35370 w 765377"/>
              <a:gd name="connsiteY0" fmla="*/ 1413133 h 1413133"/>
              <a:gd name="connsiteX1" fmla="*/ 0 w 765377"/>
              <a:gd name="connsiteY1" fmla="*/ 0 h 1413133"/>
              <a:gd name="connsiteX2" fmla="*/ 765377 w 765377"/>
              <a:gd name="connsiteY2" fmla="*/ 1409922 h 1413133"/>
              <a:gd name="connsiteX3" fmla="*/ 35370 w 765377"/>
              <a:gd name="connsiteY3" fmla="*/ 1413133 h 141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377" h="1413133">
                <a:moveTo>
                  <a:pt x="35370" y="1413133"/>
                </a:moveTo>
                <a:cubicBezTo>
                  <a:pt x="18317" y="941282"/>
                  <a:pt x="11790" y="471044"/>
                  <a:pt x="0" y="0"/>
                </a:cubicBezTo>
                <a:lnTo>
                  <a:pt x="765377" y="1409922"/>
                </a:lnTo>
                <a:lnTo>
                  <a:pt x="35370" y="1413133"/>
                </a:lnTo>
                <a:close/>
              </a:path>
            </a:pathLst>
          </a:custGeom>
          <a:solidFill>
            <a:srgbClr val="FFC000">
              <a:alpha val="89804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3" name="Isosceles Triangle 15"/>
          <p:cNvSpPr/>
          <p:nvPr/>
        </p:nvSpPr>
        <p:spPr>
          <a:xfrm rot="21557108" flipH="1">
            <a:off x="7827271" y="1158300"/>
            <a:ext cx="732372" cy="1441912"/>
          </a:xfrm>
          <a:custGeom>
            <a:avLst/>
            <a:gdLst>
              <a:gd name="connsiteX0" fmla="*/ 0 w 705393"/>
              <a:gd name="connsiteY0" fmla="*/ 593837 h 593837"/>
              <a:gd name="connsiteX1" fmla="*/ 297930 w 705393"/>
              <a:gd name="connsiteY1" fmla="*/ 0 h 593837"/>
              <a:gd name="connsiteX2" fmla="*/ 705393 w 705393"/>
              <a:gd name="connsiteY2" fmla="*/ 593837 h 593837"/>
              <a:gd name="connsiteX3" fmla="*/ 0 w 705393"/>
              <a:gd name="connsiteY3" fmla="*/ 593837 h 593837"/>
              <a:gd name="connsiteX0" fmla="*/ 0 w 717299"/>
              <a:gd name="connsiteY0" fmla="*/ 593837 h 596219"/>
              <a:gd name="connsiteX1" fmla="*/ 297930 w 717299"/>
              <a:gd name="connsiteY1" fmla="*/ 0 h 596219"/>
              <a:gd name="connsiteX2" fmla="*/ 717299 w 717299"/>
              <a:gd name="connsiteY2" fmla="*/ 596219 h 596219"/>
              <a:gd name="connsiteX3" fmla="*/ 0 w 717299"/>
              <a:gd name="connsiteY3" fmla="*/ 593837 h 596219"/>
              <a:gd name="connsiteX0" fmla="*/ 51069 w 768368"/>
              <a:gd name="connsiteY0" fmla="*/ 1395070 h 1397452"/>
              <a:gd name="connsiteX1" fmla="*/ 0 w 768368"/>
              <a:gd name="connsiteY1" fmla="*/ 0 h 1397452"/>
              <a:gd name="connsiteX2" fmla="*/ 768368 w 768368"/>
              <a:gd name="connsiteY2" fmla="*/ 1397452 h 1397452"/>
              <a:gd name="connsiteX3" fmla="*/ 51069 w 768368"/>
              <a:gd name="connsiteY3" fmla="*/ 1395070 h 1397452"/>
              <a:gd name="connsiteX0" fmla="*/ 48078 w 765377"/>
              <a:gd name="connsiteY0" fmla="*/ 1407540 h 1409922"/>
              <a:gd name="connsiteX1" fmla="*/ 0 w 765377"/>
              <a:gd name="connsiteY1" fmla="*/ 0 h 1409922"/>
              <a:gd name="connsiteX2" fmla="*/ 765377 w 765377"/>
              <a:gd name="connsiteY2" fmla="*/ 1409922 h 1409922"/>
              <a:gd name="connsiteX3" fmla="*/ 48078 w 765377"/>
              <a:gd name="connsiteY3" fmla="*/ 1407540 h 1409922"/>
              <a:gd name="connsiteX0" fmla="*/ 38689 w 765377"/>
              <a:gd name="connsiteY0" fmla="*/ 1412564 h 1412564"/>
              <a:gd name="connsiteX1" fmla="*/ 0 w 765377"/>
              <a:gd name="connsiteY1" fmla="*/ 0 h 1412564"/>
              <a:gd name="connsiteX2" fmla="*/ 765377 w 765377"/>
              <a:gd name="connsiteY2" fmla="*/ 1409922 h 1412564"/>
              <a:gd name="connsiteX3" fmla="*/ 38689 w 765377"/>
              <a:gd name="connsiteY3" fmla="*/ 1412564 h 1412564"/>
              <a:gd name="connsiteX0" fmla="*/ 35370 w 765377"/>
              <a:gd name="connsiteY0" fmla="*/ 1413133 h 1413133"/>
              <a:gd name="connsiteX1" fmla="*/ 0 w 765377"/>
              <a:gd name="connsiteY1" fmla="*/ 0 h 1413133"/>
              <a:gd name="connsiteX2" fmla="*/ 765377 w 765377"/>
              <a:gd name="connsiteY2" fmla="*/ 1409922 h 1413133"/>
              <a:gd name="connsiteX3" fmla="*/ 35370 w 765377"/>
              <a:gd name="connsiteY3" fmla="*/ 1413133 h 1413133"/>
              <a:gd name="connsiteX0" fmla="*/ 35370 w 765377"/>
              <a:gd name="connsiteY0" fmla="*/ 1413133 h 1413133"/>
              <a:gd name="connsiteX1" fmla="*/ 0 w 765377"/>
              <a:gd name="connsiteY1" fmla="*/ 0 h 1413133"/>
              <a:gd name="connsiteX2" fmla="*/ 765377 w 765377"/>
              <a:gd name="connsiteY2" fmla="*/ 1409922 h 1413133"/>
              <a:gd name="connsiteX3" fmla="*/ 35370 w 765377"/>
              <a:gd name="connsiteY3" fmla="*/ 1413133 h 1413133"/>
              <a:gd name="connsiteX0" fmla="*/ 35370 w 748680"/>
              <a:gd name="connsiteY0" fmla="*/ 1413133 h 1413133"/>
              <a:gd name="connsiteX1" fmla="*/ 0 w 748680"/>
              <a:gd name="connsiteY1" fmla="*/ 0 h 1413133"/>
              <a:gd name="connsiteX2" fmla="*/ 748680 w 748680"/>
              <a:gd name="connsiteY2" fmla="*/ 1407749 h 1413133"/>
              <a:gd name="connsiteX3" fmla="*/ 35370 w 748680"/>
              <a:gd name="connsiteY3" fmla="*/ 1413133 h 1413133"/>
              <a:gd name="connsiteX0" fmla="*/ 21500 w 734810"/>
              <a:gd name="connsiteY0" fmla="*/ 1446646 h 1446646"/>
              <a:gd name="connsiteX1" fmla="*/ 0 w 734810"/>
              <a:gd name="connsiteY1" fmla="*/ 0 h 1446646"/>
              <a:gd name="connsiteX2" fmla="*/ 734810 w 734810"/>
              <a:gd name="connsiteY2" fmla="*/ 1441262 h 1446646"/>
              <a:gd name="connsiteX3" fmla="*/ 21500 w 734810"/>
              <a:gd name="connsiteY3" fmla="*/ 1446646 h 1446646"/>
              <a:gd name="connsiteX0" fmla="*/ 28584 w 741894"/>
              <a:gd name="connsiteY0" fmla="*/ 1441794 h 1441794"/>
              <a:gd name="connsiteX1" fmla="*/ 0 w 741894"/>
              <a:gd name="connsiteY1" fmla="*/ 0 h 1441794"/>
              <a:gd name="connsiteX2" fmla="*/ 741894 w 741894"/>
              <a:gd name="connsiteY2" fmla="*/ 1436410 h 1441794"/>
              <a:gd name="connsiteX3" fmla="*/ 28584 w 741894"/>
              <a:gd name="connsiteY3" fmla="*/ 1441794 h 1441794"/>
              <a:gd name="connsiteX0" fmla="*/ 21500 w 734810"/>
              <a:gd name="connsiteY0" fmla="*/ 1446645 h 1446645"/>
              <a:gd name="connsiteX1" fmla="*/ 0 w 734810"/>
              <a:gd name="connsiteY1" fmla="*/ 0 h 1446645"/>
              <a:gd name="connsiteX2" fmla="*/ 734810 w 734810"/>
              <a:gd name="connsiteY2" fmla="*/ 1441261 h 1446645"/>
              <a:gd name="connsiteX3" fmla="*/ 21500 w 734810"/>
              <a:gd name="connsiteY3" fmla="*/ 1446645 h 1446645"/>
              <a:gd name="connsiteX0" fmla="*/ 28644 w 741954"/>
              <a:gd name="connsiteY0" fmla="*/ 1446556 h 1446556"/>
              <a:gd name="connsiteX1" fmla="*/ 0 w 741954"/>
              <a:gd name="connsiteY1" fmla="*/ 0 h 1446556"/>
              <a:gd name="connsiteX2" fmla="*/ 741954 w 741954"/>
              <a:gd name="connsiteY2" fmla="*/ 1441172 h 1446556"/>
              <a:gd name="connsiteX3" fmla="*/ 28644 w 741954"/>
              <a:gd name="connsiteY3" fmla="*/ 1446556 h 1446556"/>
              <a:gd name="connsiteX0" fmla="*/ 19060 w 732370"/>
              <a:gd name="connsiteY0" fmla="*/ 1441912 h 1441912"/>
              <a:gd name="connsiteX1" fmla="*/ 0 w 732370"/>
              <a:gd name="connsiteY1" fmla="*/ 0 h 1441912"/>
              <a:gd name="connsiteX2" fmla="*/ 732370 w 732370"/>
              <a:gd name="connsiteY2" fmla="*/ 1436528 h 1441912"/>
              <a:gd name="connsiteX3" fmla="*/ 19060 w 732370"/>
              <a:gd name="connsiteY3" fmla="*/ 1441912 h 1441912"/>
              <a:gd name="connsiteX0" fmla="*/ 19062 w 732372"/>
              <a:gd name="connsiteY0" fmla="*/ 1441912 h 1441912"/>
              <a:gd name="connsiteX1" fmla="*/ 2 w 732372"/>
              <a:gd name="connsiteY1" fmla="*/ 0 h 1441912"/>
              <a:gd name="connsiteX2" fmla="*/ 732372 w 732372"/>
              <a:gd name="connsiteY2" fmla="*/ 1436528 h 1441912"/>
              <a:gd name="connsiteX3" fmla="*/ 19062 w 732372"/>
              <a:gd name="connsiteY3" fmla="*/ 1441912 h 14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2" h="1441912">
                <a:moveTo>
                  <a:pt x="19062" y="1441912"/>
                </a:moveTo>
                <a:cubicBezTo>
                  <a:pt x="2009" y="970061"/>
                  <a:pt x="-83" y="473574"/>
                  <a:pt x="2" y="0"/>
                </a:cubicBezTo>
                <a:lnTo>
                  <a:pt x="732372" y="1436528"/>
                </a:lnTo>
                <a:lnTo>
                  <a:pt x="19062" y="1441912"/>
                </a:lnTo>
                <a:close/>
              </a:path>
            </a:pathLst>
          </a:custGeom>
          <a:solidFill>
            <a:srgbClr val="00B0F0">
              <a:alpha val="89804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80097" y="2951942"/>
            <a:ext cx="2274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In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OCD and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OBD,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7412491" y="2015686"/>
            <a:ext cx="422550" cy="582720"/>
          </a:xfrm>
          <a:prstGeom prst="line">
            <a:avLst/>
          </a:prstGeom>
          <a:ln w="28575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Line 60"/>
          <p:cNvSpPr>
            <a:spLocks noChangeShapeType="1"/>
          </p:cNvSpPr>
          <p:nvPr/>
        </p:nvSpPr>
        <p:spPr bwMode="auto">
          <a:xfrm>
            <a:off x="7856803" y="2596869"/>
            <a:ext cx="69242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305482" y="3278482"/>
            <a:ext cx="500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OC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783916" y="327848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066290" y="3278482"/>
            <a:ext cx="4956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OB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7411623" y="1153787"/>
            <a:ext cx="1138995" cy="849416"/>
          </a:xfrm>
          <a:prstGeom prst="line">
            <a:avLst/>
          </a:prstGeom>
          <a:ln w="28575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8554759" y="1150793"/>
            <a:ext cx="0" cy="1443819"/>
          </a:xfrm>
          <a:prstGeom prst="line">
            <a:avLst/>
          </a:prstGeom>
          <a:ln w="28575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305482" y="3646575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783916" y="364657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66290" y="3646575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835310" y="1158545"/>
            <a:ext cx="714376" cy="1435881"/>
          </a:xfrm>
          <a:prstGeom prst="line">
            <a:avLst/>
          </a:prstGeom>
          <a:ln w="28575">
            <a:solidFill>
              <a:srgbClr val="0000FF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305482" y="4303296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783916" y="430329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066290" y="4303296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08487" y="460981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978637" y="4609810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OCD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780745" y="4609810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@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997047" y="4609810"/>
            <a:ext cx="7809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OBD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134228" y="2382596"/>
            <a:ext cx="240742" cy="223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300025" y="2081216"/>
            <a:ext cx="240742" cy="223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806700" y="4303296"/>
            <a:ext cx="178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[Common side]</a:t>
            </a:r>
            <a:endParaRPr lang="en-US" sz="1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4" name="Oval 63"/>
          <p:cNvSpPr>
            <a:spLocks noChangeArrowheads="1"/>
          </p:cNvSpPr>
          <p:nvPr/>
        </p:nvSpPr>
        <p:spPr bwMode="auto">
          <a:xfrm flipV="1">
            <a:off x="7795142" y="2556629"/>
            <a:ext cx="75965" cy="7596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5" name="Oval 63"/>
          <p:cNvSpPr>
            <a:spLocks noChangeArrowheads="1"/>
          </p:cNvSpPr>
          <p:nvPr/>
        </p:nvSpPr>
        <p:spPr bwMode="auto">
          <a:xfrm flipV="1">
            <a:off x="7369746" y="1964118"/>
            <a:ext cx="75965" cy="7596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6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1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7" dur="4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1" dur="4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2" dur="4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7" dur="4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3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8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"/>
                            </p:stCondLst>
                            <p:childTnLst>
                              <p:par>
                                <p:cTn id="35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2" dur="4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7" dur="4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00"/>
                            </p:stCondLst>
                            <p:childTnLst>
                              <p:par>
                                <p:cTn id="39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00"/>
                            </p:stCondLst>
                            <p:childTnLst>
                              <p:par>
                                <p:cTn id="4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1000"/>
                            </p:stCondLst>
                            <p:childTnLst>
                              <p:par>
                                <p:cTn id="4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9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0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1" dur="4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6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500"/>
                            </p:stCondLst>
                            <p:childTnLst>
                              <p:par>
                                <p:cTn id="5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8" dur="4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9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0" dur="4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500"/>
                            </p:stCondLst>
                            <p:childTnLst>
                              <p:par>
                                <p:cTn id="5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4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9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500"/>
                            </p:stCondLst>
                            <p:childTnLst>
                              <p:par>
                                <p:cTn id="5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3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8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8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3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18" grpId="1" animBg="1"/>
      <p:bldP spid="227" grpId="0" animBg="1"/>
      <p:bldP spid="227" grpId="1" animBg="1"/>
      <p:bldP spid="227" grpId="2" animBg="1"/>
      <p:bldP spid="233" grpId="0" animBg="1"/>
      <p:bldP spid="226" grpId="0" animBg="1"/>
      <p:bldP spid="226" grpId="1" animBg="1"/>
      <p:bldP spid="226" grpId="2" animBg="1"/>
      <p:bldP spid="201" grpId="0" animBg="1"/>
      <p:bldP spid="201" grpId="1" animBg="1"/>
      <p:bldP spid="201" grpId="2" animBg="1"/>
      <p:bldP spid="200" grpId="0" animBg="1"/>
      <p:bldP spid="200" grpId="1" animBg="1"/>
      <p:bldP spid="200" grpId="2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53" grpId="0" animBg="1"/>
      <p:bldP spid="53" grpId="1" animBg="1"/>
      <p:bldP spid="54" grpId="0" animBg="1"/>
      <p:bldP spid="54" grpId="1" animBg="1"/>
      <p:bldP spid="54" grpId="2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7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9" grpId="0" animBg="1"/>
      <p:bldP spid="100" grpId="0"/>
      <p:bldP spid="100" grpId="1"/>
      <p:bldP spid="211" grpId="0" animBg="1"/>
      <p:bldP spid="213" grpId="0" animBg="1"/>
      <p:bldP spid="213" grpId="1" animBg="1"/>
      <p:bldP spid="234" grpId="0" animBg="1"/>
      <p:bldP spid="220" grpId="0" animBg="1"/>
      <p:bldP spid="220" grpId="1" animBg="1"/>
      <p:bldP spid="220" grpId="2" animBg="1"/>
      <p:bldP spid="84" grpId="0" animBg="1"/>
      <p:bldP spid="92" grpId="0" animBg="1"/>
      <p:bldP spid="93" grpId="0" animBg="1"/>
      <p:bldP spid="102" grpId="0" animBg="1"/>
      <p:bldP spid="102" grpId="1" animBg="1"/>
      <p:bldP spid="102" grpId="2" animBg="1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ounded Rectangle 189"/>
          <p:cNvSpPr/>
          <p:nvPr/>
        </p:nvSpPr>
        <p:spPr>
          <a:xfrm>
            <a:off x="3374999" y="2723418"/>
            <a:ext cx="833151" cy="31783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1380969" y="2341292"/>
            <a:ext cx="2924630" cy="34961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3401996" y="3037926"/>
            <a:ext cx="1753050" cy="34961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1335352" y="3053920"/>
            <a:ext cx="1753050" cy="34961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04850" y="4535133"/>
            <a:ext cx="2847450" cy="41179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44808" y="1706707"/>
            <a:ext cx="785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OCD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75812" y="170670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solidFill>
                  <a:prstClr val="black"/>
                </a:solidFill>
                <a:latin typeface="Symbol" panose="05050102010706020507" pitchFamily="18" charset="2"/>
              </a:rPr>
              <a:t>@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323101" y="1706707"/>
            <a:ext cx="7809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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OBD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30651" y="1706707"/>
            <a:ext cx="31866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[By SSS test of congruence]</a:t>
            </a:r>
            <a:endParaRPr lang="en-US" sz="1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3367" y="1681968"/>
            <a:ext cx="888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Proof :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9746" y="198576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12748" y="1985760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COD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75812" y="198576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323101" y="1985760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BOD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130651" y="1985760"/>
            <a:ext cx="10551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[c.p.c.t]</a:t>
            </a:r>
            <a:endParaRPr lang="en-US" sz="1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4177" y="2340090"/>
            <a:ext cx="5998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Let,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12748" y="2340090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COD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075812" y="234009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323101" y="2340090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BOD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088401" y="234009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374999" y="231469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y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649646" y="2327390"/>
            <a:ext cx="668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…(ii)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Arc 75"/>
          <p:cNvSpPr/>
          <p:nvPr/>
        </p:nvSpPr>
        <p:spPr>
          <a:xfrm rot="17375921" flipV="1">
            <a:off x="6912361" y="2335949"/>
            <a:ext cx="449986" cy="449986"/>
          </a:xfrm>
          <a:prstGeom prst="arc">
            <a:avLst>
              <a:gd name="adj1" fmla="val 17377149"/>
              <a:gd name="adj2" fmla="val 21226135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0" name="Oval 59"/>
          <p:cNvSpPr>
            <a:spLocks noChangeArrowheads="1"/>
          </p:cNvSpPr>
          <p:nvPr/>
        </p:nvSpPr>
        <p:spPr bwMode="auto">
          <a:xfrm>
            <a:off x="7118128" y="1846204"/>
            <a:ext cx="1425604" cy="1425604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81" name="Line 61"/>
          <p:cNvSpPr>
            <a:spLocks noChangeShapeType="1"/>
          </p:cNvSpPr>
          <p:nvPr/>
        </p:nvSpPr>
        <p:spPr bwMode="auto">
          <a:xfrm flipH="1" flipV="1">
            <a:off x="8553825" y="653034"/>
            <a:ext cx="1" cy="25866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82" name="Line 67"/>
          <p:cNvSpPr>
            <a:spLocks noChangeShapeType="1"/>
          </p:cNvSpPr>
          <p:nvPr/>
        </p:nvSpPr>
        <p:spPr bwMode="auto">
          <a:xfrm flipV="1">
            <a:off x="6839566" y="845721"/>
            <a:ext cx="2082133" cy="15486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sp>
        <p:nvSpPr>
          <p:cNvPr id="83" name="Text Box 68"/>
          <p:cNvSpPr txBox="1">
            <a:spLocks noChangeArrowheads="1"/>
          </p:cNvSpPr>
          <p:nvPr/>
        </p:nvSpPr>
        <p:spPr bwMode="auto">
          <a:xfrm>
            <a:off x="6878239" y="2392093"/>
            <a:ext cx="239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84" name="Text Box 69"/>
          <p:cNvSpPr txBox="1">
            <a:spLocks noChangeArrowheads="1"/>
          </p:cNvSpPr>
          <p:nvPr/>
        </p:nvSpPr>
        <p:spPr bwMode="auto">
          <a:xfrm>
            <a:off x="7702166" y="2547576"/>
            <a:ext cx="239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O</a:t>
            </a:r>
          </a:p>
        </p:txBody>
      </p:sp>
      <p:sp>
        <p:nvSpPr>
          <p:cNvPr id="85" name="Text Box 70"/>
          <p:cNvSpPr txBox="1">
            <a:spLocks noChangeArrowheads="1"/>
          </p:cNvSpPr>
          <p:nvPr/>
        </p:nvSpPr>
        <p:spPr bwMode="auto">
          <a:xfrm>
            <a:off x="8543732" y="2416401"/>
            <a:ext cx="239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B</a:t>
            </a:r>
          </a:p>
        </p:txBody>
      </p:sp>
      <p:sp>
        <p:nvSpPr>
          <p:cNvPr id="86" name="Text Box 71"/>
          <p:cNvSpPr txBox="1">
            <a:spLocks noChangeArrowheads="1"/>
          </p:cNvSpPr>
          <p:nvPr/>
        </p:nvSpPr>
        <p:spPr bwMode="auto">
          <a:xfrm>
            <a:off x="7207278" y="1699217"/>
            <a:ext cx="239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</a:t>
            </a:r>
          </a:p>
        </p:txBody>
      </p:sp>
      <p:sp>
        <p:nvSpPr>
          <p:cNvPr id="87" name="Text Box 72"/>
          <p:cNvSpPr txBox="1">
            <a:spLocks noChangeArrowheads="1"/>
          </p:cNvSpPr>
          <p:nvPr/>
        </p:nvSpPr>
        <p:spPr bwMode="auto">
          <a:xfrm>
            <a:off x="8313937" y="845722"/>
            <a:ext cx="2398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D</a:t>
            </a:r>
          </a:p>
        </p:txBody>
      </p:sp>
      <p:sp>
        <p:nvSpPr>
          <p:cNvPr id="88" name="Line 60"/>
          <p:cNvSpPr>
            <a:spLocks noChangeShapeType="1"/>
          </p:cNvSpPr>
          <p:nvPr/>
        </p:nvSpPr>
        <p:spPr bwMode="auto">
          <a:xfrm>
            <a:off x="7119374" y="2560483"/>
            <a:ext cx="1429853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 kern="0">
              <a:solidFill>
                <a:sysClr val="windowText" lastClr="000000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7834301" y="1110060"/>
            <a:ext cx="719525" cy="14375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7125546" y="1970459"/>
            <a:ext cx="297621" cy="596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407729" y="1975753"/>
            <a:ext cx="422550" cy="58272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63"/>
          <p:cNvSpPr>
            <a:spLocks noChangeArrowheads="1"/>
          </p:cNvSpPr>
          <p:nvPr/>
        </p:nvSpPr>
        <p:spPr bwMode="auto">
          <a:xfrm flipV="1">
            <a:off x="8520605" y="2520490"/>
            <a:ext cx="75965" cy="7596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99" name="Oval 63"/>
          <p:cNvSpPr>
            <a:spLocks noChangeArrowheads="1"/>
          </p:cNvSpPr>
          <p:nvPr/>
        </p:nvSpPr>
        <p:spPr bwMode="auto">
          <a:xfrm flipV="1">
            <a:off x="7366758" y="1935389"/>
            <a:ext cx="75965" cy="7596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0" name="Oval 63"/>
          <p:cNvSpPr>
            <a:spLocks noChangeArrowheads="1"/>
          </p:cNvSpPr>
          <p:nvPr/>
        </p:nvSpPr>
        <p:spPr bwMode="auto">
          <a:xfrm flipV="1">
            <a:off x="7792948" y="2521024"/>
            <a:ext cx="75965" cy="7596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1" name="Oval 63"/>
          <p:cNvSpPr>
            <a:spLocks noChangeArrowheads="1"/>
          </p:cNvSpPr>
          <p:nvPr/>
        </p:nvSpPr>
        <p:spPr bwMode="auto">
          <a:xfrm flipV="1">
            <a:off x="7792948" y="2521024"/>
            <a:ext cx="75965" cy="7596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Arc 101"/>
          <p:cNvSpPr/>
          <p:nvPr/>
        </p:nvSpPr>
        <p:spPr>
          <a:xfrm rot="7041943">
            <a:off x="7197432" y="1775154"/>
            <a:ext cx="474512" cy="474512"/>
          </a:xfrm>
          <a:prstGeom prst="arc">
            <a:avLst>
              <a:gd name="adj1" fmla="val 17747237"/>
              <a:gd name="adj2" fmla="val 410707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05" name="Isosceles Triangle 15"/>
          <p:cNvSpPr/>
          <p:nvPr/>
        </p:nvSpPr>
        <p:spPr>
          <a:xfrm rot="3282892">
            <a:off x="7811091" y="1136237"/>
            <a:ext cx="765377" cy="1413133"/>
          </a:xfrm>
          <a:custGeom>
            <a:avLst/>
            <a:gdLst>
              <a:gd name="connsiteX0" fmla="*/ 0 w 705393"/>
              <a:gd name="connsiteY0" fmla="*/ 593837 h 593837"/>
              <a:gd name="connsiteX1" fmla="*/ 297930 w 705393"/>
              <a:gd name="connsiteY1" fmla="*/ 0 h 593837"/>
              <a:gd name="connsiteX2" fmla="*/ 705393 w 705393"/>
              <a:gd name="connsiteY2" fmla="*/ 593837 h 593837"/>
              <a:gd name="connsiteX3" fmla="*/ 0 w 705393"/>
              <a:gd name="connsiteY3" fmla="*/ 593837 h 593837"/>
              <a:gd name="connsiteX0" fmla="*/ 0 w 717299"/>
              <a:gd name="connsiteY0" fmla="*/ 593837 h 596219"/>
              <a:gd name="connsiteX1" fmla="*/ 297930 w 717299"/>
              <a:gd name="connsiteY1" fmla="*/ 0 h 596219"/>
              <a:gd name="connsiteX2" fmla="*/ 717299 w 717299"/>
              <a:gd name="connsiteY2" fmla="*/ 596219 h 596219"/>
              <a:gd name="connsiteX3" fmla="*/ 0 w 717299"/>
              <a:gd name="connsiteY3" fmla="*/ 593837 h 596219"/>
              <a:gd name="connsiteX0" fmla="*/ 51069 w 768368"/>
              <a:gd name="connsiteY0" fmla="*/ 1395070 h 1397452"/>
              <a:gd name="connsiteX1" fmla="*/ 0 w 768368"/>
              <a:gd name="connsiteY1" fmla="*/ 0 h 1397452"/>
              <a:gd name="connsiteX2" fmla="*/ 768368 w 768368"/>
              <a:gd name="connsiteY2" fmla="*/ 1397452 h 1397452"/>
              <a:gd name="connsiteX3" fmla="*/ 51069 w 768368"/>
              <a:gd name="connsiteY3" fmla="*/ 1395070 h 1397452"/>
              <a:gd name="connsiteX0" fmla="*/ 48078 w 765377"/>
              <a:gd name="connsiteY0" fmla="*/ 1407540 h 1409922"/>
              <a:gd name="connsiteX1" fmla="*/ 0 w 765377"/>
              <a:gd name="connsiteY1" fmla="*/ 0 h 1409922"/>
              <a:gd name="connsiteX2" fmla="*/ 765377 w 765377"/>
              <a:gd name="connsiteY2" fmla="*/ 1409922 h 1409922"/>
              <a:gd name="connsiteX3" fmla="*/ 48078 w 765377"/>
              <a:gd name="connsiteY3" fmla="*/ 1407540 h 1409922"/>
              <a:gd name="connsiteX0" fmla="*/ 38689 w 765377"/>
              <a:gd name="connsiteY0" fmla="*/ 1412564 h 1412564"/>
              <a:gd name="connsiteX1" fmla="*/ 0 w 765377"/>
              <a:gd name="connsiteY1" fmla="*/ 0 h 1412564"/>
              <a:gd name="connsiteX2" fmla="*/ 765377 w 765377"/>
              <a:gd name="connsiteY2" fmla="*/ 1409922 h 1412564"/>
              <a:gd name="connsiteX3" fmla="*/ 38689 w 765377"/>
              <a:gd name="connsiteY3" fmla="*/ 1412564 h 1412564"/>
              <a:gd name="connsiteX0" fmla="*/ 35370 w 765377"/>
              <a:gd name="connsiteY0" fmla="*/ 1413133 h 1413133"/>
              <a:gd name="connsiteX1" fmla="*/ 0 w 765377"/>
              <a:gd name="connsiteY1" fmla="*/ 0 h 1413133"/>
              <a:gd name="connsiteX2" fmla="*/ 765377 w 765377"/>
              <a:gd name="connsiteY2" fmla="*/ 1409922 h 1413133"/>
              <a:gd name="connsiteX3" fmla="*/ 35370 w 765377"/>
              <a:gd name="connsiteY3" fmla="*/ 1413133 h 1413133"/>
              <a:gd name="connsiteX0" fmla="*/ 35370 w 765377"/>
              <a:gd name="connsiteY0" fmla="*/ 1413133 h 1413133"/>
              <a:gd name="connsiteX1" fmla="*/ 0 w 765377"/>
              <a:gd name="connsiteY1" fmla="*/ 0 h 1413133"/>
              <a:gd name="connsiteX2" fmla="*/ 765377 w 765377"/>
              <a:gd name="connsiteY2" fmla="*/ 1409922 h 1413133"/>
              <a:gd name="connsiteX3" fmla="*/ 35370 w 765377"/>
              <a:gd name="connsiteY3" fmla="*/ 1413133 h 141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377" h="1413133">
                <a:moveTo>
                  <a:pt x="35370" y="1413133"/>
                </a:moveTo>
                <a:cubicBezTo>
                  <a:pt x="18317" y="941282"/>
                  <a:pt x="11790" y="471044"/>
                  <a:pt x="0" y="0"/>
                </a:cubicBezTo>
                <a:lnTo>
                  <a:pt x="765377" y="1409922"/>
                </a:lnTo>
                <a:lnTo>
                  <a:pt x="35370" y="1413133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6" name="Isosceles Triangle 15"/>
          <p:cNvSpPr/>
          <p:nvPr/>
        </p:nvSpPr>
        <p:spPr>
          <a:xfrm rot="21557108" flipH="1">
            <a:off x="7827271" y="1123130"/>
            <a:ext cx="732372" cy="1441912"/>
          </a:xfrm>
          <a:custGeom>
            <a:avLst/>
            <a:gdLst>
              <a:gd name="connsiteX0" fmla="*/ 0 w 705393"/>
              <a:gd name="connsiteY0" fmla="*/ 593837 h 593837"/>
              <a:gd name="connsiteX1" fmla="*/ 297930 w 705393"/>
              <a:gd name="connsiteY1" fmla="*/ 0 h 593837"/>
              <a:gd name="connsiteX2" fmla="*/ 705393 w 705393"/>
              <a:gd name="connsiteY2" fmla="*/ 593837 h 593837"/>
              <a:gd name="connsiteX3" fmla="*/ 0 w 705393"/>
              <a:gd name="connsiteY3" fmla="*/ 593837 h 593837"/>
              <a:gd name="connsiteX0" fmla="*/ 0 w 717299"/>
              <a:gd name="connsiteY0" fmla="*/ 593837 h 596219"/>
              <a:gd name="connsiteX1" fmla="*/ 297930 w 717299"/>
              <a:gd name="connsiteY1" fmla="*/ 0 h 596219"/>
              <a:gd name="connsiteX2" fmla="*/ 717299 w 717299"/>
              <a:gd name="connsiteY2" fmla="*/ 596219 h 596219"/>
              <a:gd name="connsiteX3" fmla="*/ 0 w 717299"/>
              <a:gd name="connsiteY3" fmla="*/ 593837 h 596219"/>
              <a:gd name="connsiteX0" fmla="*/ 51069 w 768368"/>
              <a:gd name="connsiteY0" fmla="*/ 1395070 h 1397452"/>
              <a:gd name="connsiteX1" fmla="*/ 0 w 768368"/>
              <a:gd name="connsiteY1" fmla="*/ 0 h 1397452"/>
              <a:gd name="connsiteX2" fmla="*/ 768368 w 768368"/>
              <a:gd name="connsiteY2" fmla="*/ 1397452 h 1397452"/>
              <a:gd name="connsiteX3" fmla="*/ 51069 w 768368"/>
              <a:gd name="connsiteY3" fmla="*/ 1395070 h 1397452"/>
              <a:gd name="connsiteX0" fmla="*/ 48078 w 765377"/>
              <a:gd name="connsiteY0" fmla="*/ 1407540 h 1409922"/>
              <a:gd name="connsiteX1" fmla="*/ 0 w 765377"/>
              <a:gd name="connsiteY1" fmla="*/ 0 h 1409922"/>
              <a:gd name="connsiteX2" fmla="*/ 765377 w 765377"/>
              <a:gd name="connsiteY2" fmla="*/ 1409922 h 1409922"/>
              <a:gd name="connsiteX3" fmla="*/ 48078 w 765377"/>
              <a:gd name="connsiteY3" fmla="*/ 1407540 h 1409922"/>
              <a:gd name="connsiteX0" fmla="*/ 38689 w 765377"/>
              <a:gd name="connsiteY0" fmla="*/ 1412564 h 1412564"/>
              <a:gd name="connsiteX1" fmla="*/ 0 w 765377"/>
              <a:gd name="connsiteY1" fmla="*/ 0 h 1412564"/>
              <a:gd name="connsiteX2" fmla="*/ 765377 w 765377"/>
              <a:gd name="connsiteY2" fmla="*/ 1409922 h 1412564"/>
              <a:gd name="connsiteX3" fmla="*/ 38689 w 765377"/>
              <a:gd name="connsiteY3" fmla="*/ 1412564 h 1412564"/>
              <a:gd name="connsiteX0" fmla="*/ 35370 w 765377"/>
              <a:gd name="connsiteY0" fmla="*/ 1413133 h 1413133"/>
              <a:gd name="connsiteX1" fmla="*/ 0 w 765377"/>
              <a:gd name="connsiteY1" fmla="*/ 0 h 1413133"/>
              <a:gd name="connsiteX2" fmla="*/ 765377 w 765377"/>
              <a:gd name="connsiteY2" fmla="*/ 1409922 h 1413133"/>
              <a:gd name="connsiteX3" fmla="*/ 35370 w 765377"/>
              <a:gd name="connsiteY3" fmla="*/ 1413133 h 1413133"/>
              <a:gd name="connsiteX0" fmla="*/ 35370 w 765377"/>
              <a:gd name="connsiteY0" fmla="*/ 1413133 h 1413133"/>
              <a:gd name="connsiteX1" fmla="*/ 0 w 765377"/>
              <a:gd name="connsiteY1" fmla="*/ 0 h 1413133"/>
              <a:gd name="connsiteX2" fmla="*/ 765377 w 765377"/>
              <a:gd name="connsiteY2" fmla="*/ 1409922 h 1413133"/>
              <a:gd name="connsiteX3" fmla="*/ 35370 w 765377"/>
              <a:gd name="connsiteY3" fmla="*/ 1413133 h 1413133"/>
              <a:gd name="connsiteX0" fmla="*/ 35370 w 748680"/>
              <a:gd name="connsiteY0" fmla="*/ 1413133 h 1413133"/>
              <a:gd name="connsiteX1" fmla="*/ 0 w 748680"/>
              <a:gd name="connsiteY1" fmla="*/ 0 h 1413133"/>
              <a:gd name="connsiteX2" fmla="*/ 748680 w 748680"/>
              <a:gd name="connsiteY2" fmla="*/ 1407749 h 1413133"/>
              <a:gd name="connsiteX3" fmla="*/ 35370 w 748680"/>
              <a:gd name="connsiteY3" fmla="*/ 1413133 h 1413133"/>
              <a:gd name="connsiteX0" fmla="*/ 21500 w 734810"/>
              <a:gd name="connsiteY0" fmla="*/ 1446646 h 1446646"/>
              <a:gd name="connsiteX1" fmla="*/ 0 w 734810"/>
              <a:gd name="connsiteY1" fmla="*/ 0 h 1446646"/>
              <a:gd name="connsiteX2" fmla="*/ 734810 w 734810"/>
              <a:gd name="connsiteY2" fmla="*/ 1441262 h 1446646"/>
              <a:gd name="connsiteX3" fmla="*/ 21500 w 734810"/>
              <a:gd name="connsiteY3" fmla="*/ 1446646 h 1446646"/>
              <a:gd name="connsiteX0" fmla="*/ 28584 w 741894"/>
              <a:gd name="connsiteY0" fmla="*/ 1441794 h 1441794"/>
              <a:gd name="connsiteX1" fmla="*/ 0 w 741894"/>
              <a:gd name="connsiteY1" fmla="*/ 0 h 1441794"/>
              <a:gd name="connsiteX2" fmla="*/ 741894 w 741894"/>
              <a:gd name="connsiteY2" fmla="*/ 1436410 h 1441794"/>
              <a:gd name="connsiteX3" fmla="*/ 28584 w 741894"/>
              <a:gd name="connsiteY3" fmla="*/ 1441794 h 1441794"/>
              <a:gd name="connsiteX0" fmla="*/ 21500 w 734810"/>
              <a:gd name="connsiteY0" fmla="*/ 1446645 h 1446645"/>
              <a:gd name="connsiteX1" fmla="*/ 0 w 734810"/>
              <a:gd name="connsiteY1" fmla="*/ 0 h 1446645"/>
              <a:gd name="connsiteX2" fmla="*/ 734810 w 734810"/>
              <a:gd name="connsiteY2" fmla="*/ 1441261 h 1446645"/>
              <a:gd name="connsiteX3" fmla="*/ 21500 w 734810"/>
              <a:gd name="connsiteY3" fmla="*/ 1446645 h 1446645"/>
              <a:gd name="connsiteX0" fmla="*/ 28644 w 741954"/>
              <a:gd name="connsiteY0" fmla="*/ 1446556 h 1446556"/>
              <a:gd name="connsiteX1" fmla="*/ 0 w 741954"/>
              <a:gd name="connsiteY1" fmla="*/ 0 h 1446556"/>
              <a:gd name="connsiteX2" fmla="*/ 741954 w 741954"/>
              <a:gd name="connsiteY2" fmla="*/ 1441172 h 1446556"/>
              <a:gd name="connsiteX3" fmla="*/ 28644 w 741954"/>
              <a:gd name="connsiteY3" fmla="*/ 1446556 h 1446556"/>
              <a:gd name="connsiteX0" fmla="*/ 19060 w 732370"/>
              <a:gd name="connsiteY0" fmla="*/ 1441912 h 1441912"/>
              <a:gd name="connsiteX1" fmla="*/ 0 w 732370"/>
              <a:gd name="connsiteY1" fmla="*/ 0 h 1441912"/>
              <a:gd name="connsiteX2" fmla="*/ 732370 w 732370"/>
              <a:gd name="connsiteY2" fmla="*/ 1436528 h 1441912"/>
              <a:gd name="connsiteX3" fmla="*/ 19060 w 732370"/>
              <a:gd name="connsiteY3" fmla="*/ 1441912 h 1441912"/>
              <a:gd name="connsiteX0" fmla="*/ 19062 w 732372"/>
              <a:gd name="connsiteY0" fmla="*/ 1441912 h 1441912"/>
              <a:gd name="connsiteX1" fmla="*/ 2 w 732372"/>
              <a:gd name="connsiteY1" fmla="*/ 0 h 1441912"/>
              <a:gd name="connsiteX2" fmla="*/ 732372 w 732372"/>
              <a:gd name="connsiteY2" fmla="*/ 1436528 h 1441912"/>
              <a:gd name="connsiteX3" fmla="*/ 19062 w 732372"/>
              <a:gd name="connsiteY3" fmla="*/ 1441912 h 14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2" h="1441912">
                <a:moveTo>
                  <a:pt x="19062" y="1441912"/>
                </a:moveTo>
                <a:cubicBezTo>
                  <a:pt x="2009" y="970061"/>
                  <a:pt x="-83" y="473574"/>
                  <a:pt x="2" y="0"/>
                </a:cubicBezTo>
                <a:lnTo>
                  <a:pt x="732372" y="1436528"/>
                </a:lnTo>
                <a:lnTo>
                  <a:pt x="19062" y="1441912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4" name="Isosceles Triangle 15"/>
          <p:cNvSpPr/>
          <p:nvPr/>
        </p:nvSpPr>
        <p:spPr>
          <a:xfrm>
            <a:off x="7117958" y="1975995"/>
            <a:ext cx="717299" cy="596219"/>
          </a:xfrm>
          <a:custGeom>
            <a:avLst/>
            <a:gdLst>
              <a:gd name="connsiteX0" fmla="*/ 0 w 705393"/>
              <a:gd name="connsiteY0" fmla="*/ 593837 h 593837"/>
              <a:gd name="connsiteX1" fmla="*/ 297930 w 705393"/>
              <a:gd name="connsiteY1" fmla="*/ 0 h 593837"/>
              <a:gd name="connsiteX2" fmla="*/ 705393 w 705393"/>
              <a:gd name="connsiteY2" fmla="*/ 593837 h 593837"/>
              <a:gd name="connsiteX3" fmla="*/ 0 w 705393"/>
              <a:gd name="connsiteY3" fmla="*/ 593837 h 593837"/>
              <a:gd name="connsiteX0" fmla="*/ 0 w 717299"/>
              <a:gd name="connsiteY0" fmla="*/ 593837 h 596219"/>
              <a:gd name="connsiteX1" fmla="*/ 297930 w 717299"/>
              <a:gd name="connsiteY1" fmla="*/ 0 h 596219"/>
              <a:gd name="connsiteX2" fmla="*/ 717299 w 717299"/>
              <a:gd name="connsiteY2" fmla="*/ 596219 h 596219"/>
              <a:gd name="connsiteX3" fmla="*/ 0 w 717299"/>
              <a:gd name="connsiteY3" fmla="*/ 593837 h 59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299" h="596219">
                <a:moveTo>
                  <a:pt x="0" y="593837"/>
                </a:moveTo>
                <a:lnTo>
                  <a:pt x="297930" y="0"/>
                </a:lnTo>
                <a:lnTo>
                  <a:pt x="717299" y="596219"/>
                </a:lnTo>
                <a:lnTo>
                  <a:pt x="0" y="593837"/>
                </a:ln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5" name="Arc 114"/>
          <p:cNvSpPr/>
          <p:nvPr/>
        </p:nvSpPr>
        <p:spPr>
          <a:xfrm rot="17760000">
            <a:off x="7542341" y="2267875"/>
            <a:ext cx="590915" cy="590915"/>
          </a:xfrm>
          <a:prstGeom prst="arc">
            <a:avLst>
              <a:gd name="adj1" fmla="val 17830010"/>
              <a:gd name="adj2" fmla="val 3822287"/>
            </a:avLst>
          </a:prstGeom>
          <a:solidFill>
            <a:srgbClr val="0000FF">
              <a:alpha val="47059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 rot="7041943">
            <a:off x="7162142" y="1726562"/>
            <a:ext cx="518979" cy="518979"/>
          </a:xfrm>
          <a:prstGeom prst="arc">
            <a:avLst>
              <a:gd name="adj1" fmla="val 17812001"/>
              <a:gd name="adj2" fmla="val 146043"/>
            </a:avLst>
          </a:prstGeom>
          <a:solidFill>
            <a:srgbClr val="FF0000">
              <a:alpha val="47059"/>
            </a:srgb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9" name="Arc 118"/>
          <p:cNvSpPr/>
          <p:nvPr/>
        </p:nvSpPr>
        <p:spPr>
          <a:xfrm rot="17375921" flipV="1">
            <a:off x="6902340" y="2324095"/>
            <a:ext cx="464859" cy="464859"/>
          </a:xfrm>
          <a:prstGeom prst="arc">
            <a:avLst>
              <a:gd name="adj1" fmla="val 17172332"/>
              <a:gd name="adj2" fmla="val 21226135"/>
            </a:avLst>
          </a:prstGeom>
          <a:solidFill>
            <a:srgbClr val="FF0000">
              <a:alpha val="47059"/>
            </a:srgb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20" name="Group 41"/>
          <p:cNvGrpSpPr>
            <a:grpSpLocks/>
          </p:cNvGrpSpPr>
          <p:nvPr/>
        </p:nvGrpSpPr>
        <p:grpSpPr bwMode="auto">
          <a:xfrm>
            <a:off x="3372758" y="1965325"/>
            <a:ext cx="3485242" cy="684343"/>
            <a:chOff x="5154884" y="3306174"/>
            <a:chExt cx="3408014" cy="768928"/>
          </a:xfrm>
        </p:grpSpPr>
        <p:sp>
          <p:nvSpPr>
            <p:cNvPr id="121" name="Rounded Rectangular Callout 120"/>
            <p:cNvSpPr/>
            <p:nvPr/>
          </p:nvSpPr>
          <p:spPr bwMode="auto">
            <a:xfrm>
              <a:off x="5154884" y="3306174"/>
              <a:ext cx="3368512" cy="768928"/>
            </a:xfrm>
            <a:prstGeom prst="wedgeRoundRectCallout">
              <a:avLst>
                <a:gd name="adj1" fmla="val -38438"/>
                <a:gd name="adj2" fmla="val 74561"/>
                <a:gd name="adj3" fmla="val 16667"/>
              </a:avLst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22" name="TextBox 43"/>
            <p:cNvSpPr txBox="1">
              <a:spLocks noChangeArrowheads="1"/>
            </p:cNvSpPr>
            <p:nvPr/>
          </p:nvSpPr>
          <p:spPr bwMode="auto">
            <a:xfrm>
              <a:off x="5192431" y="3352612"/>
              <a:ext cx="3370467" cy="38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  <a:sym typeface="Symbol"/>
                </a:rPr>
                <a:t>COB is made up of 2 angles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3495667" y="2243443"/>
            <a:ext cx="2052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COD and BOD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4" name="Arc 123"/>
          <p:cNvSpPr/>
          <p:nvPr/>
        </p:nvSpPr>
        <p:spPr>
          <a:xfrm rot="17760000">
            <a:off x="7564006" y="2277770"/>
            <a:ext cx="546285" cy="546285"/>
          </a:xfrm>
          <a:prstGeom prst="arc">
            <a:avLst>
              <a:gd name="adj1" fmla="val 17830010"/>
              <a:gd name="adj2" fmla="val 0"/>
            </a:avLst>
          </a:prstGeom>
          <a:solidFill>
            <a:srgbClr val="FF0000">
              <a:alpha val="47059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5" name="Arc 124"/>
          <p:cNvSpPr/>
          <p:nvPr/>
        </p:nvSpPr>
        <p:spPr>
          <a:xfrm rot="21501943">
            <a:off x="7557859" y="2282070"/>
            <a:ext cx="582793" cy="536744"/>
          </a:xfrm>
          <a:prstGeom prst="arc">
            <a:avLst>
              <a:gd name="adj1" fmla="val 17827894"/>
              <a:gd name="adj2" fmla="val 231330"/>
            </a:avLst>
          </a:prstGeom>
          <a:solidFill>
            <a:srgbClr val="0000FF">
              <a:alpha val="47059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312747" y="2725757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OAC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075812" y="272575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323101" y="2725757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OCA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088401" y="272575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344846" y="2725757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COB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292186" y="3068792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OAC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075812" y="306879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302540" y="3068792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OCA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088401" y="306879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367924" y="3068792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COD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151550" y="306879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378278" y="3068792"/>
            <a:ext cx="813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BOD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762000" y="4563134"/>
            <a:ext cx="2703235" cy="34961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762000" y="4560226"/>
            <a:ext cx="2703235" cy="338554"/>
            <a:chOff x="1581366" y="2709437"/>
            <a:chExt cx="2703235" cy="338554"/>
          </a:xfrm>
        </p:grpSpPr>
        <p:sp>
          <p:nvSpPr>
            <p:cNvPr id="140" name="Rectangle 139"/>
            <p:cNvSpPr/>
            <p:nvPr/>
          </p:nvSpPr>
          <p:spPr>
            <a:xfrm>
              <a:off x="1581366" y="2709437"/>
              <a:ext cx="8050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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OAC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263868" y="2709437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=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476153" y="2709437"/>
              <a:ext cx="8050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  <a:sym typeface="Symbol"/>
                </a:rPr>
                <a:t>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OCA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232366" y="2709437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=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454462" y="2709437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i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x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689566" y="2709437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…(</a:t>
              </a:r>
              <a:r>
                <a:rPr lang="en-US" sz="1600" b="1" dirty="0" err="1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i</a:t>
              </a:r>
              <a:r>
                <a:rPr lang="en-US" sz="16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)</a:t>
              </a:r>
              <a:endParaRPr lang="en-US" sz="16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47" name="Rectangle 146"/>
          <p:cNvSpPr/>
          <p:nvPr/>
        </p:nvSpPr>
        <p:spPr>
          <a:xfrm>
            <a:off x="754046" y="340689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632732" y="340689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075812" y="340689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447542" y="340689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088401" y="340689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3390297" y="340689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y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694998" y="3406890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+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043646" y="340689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y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4046" y="371667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474704" y="3716671"/>
            <a:ext cx="450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088401" y="371667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390297" y="3716671"/>
            <a:ext cx="450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2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y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54046" y="403897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576342" y="403897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x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088401" y="403897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496977" y="402373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i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y</a:t>
            </a:r>
            <a:endParaRPr lang="en-US" sz="1600" b="1" i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689466" y="2251655"/>
            <a:ext cx="2616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y</a:t>
            </a:r>
            <a:endParaRPr lang="en-US" sz="1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846227" y="2323148"/>
            <a:ext cx="2616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y</a:t>
            </a:r>
            <a:endParaRPr lang="en-US" sz="1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75738" y="489383"/>
            <a:ext cx="64471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tabLst>
                <a:tab pos="517525" algn="l"/>
                <a:tab pos="974725" algn="l"/>
                <a:tab pos="1944688" algn="r"/>
                <a:tab pos="2057400" algn="l"/>
                <a:tab pos="2346325" algn="l"/>
                <a:tab pos="4746625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Q. O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is the centre and </a:t>
            </a:r>
            <a:r>
              <a:rPr lang="en-US" sz="1600" b="1" dirty="0" err="1">
                <a:solidFill>
                  <a:srgbClr val="0000FF"/>
                </a:solidFill>
                <a:latin typeface="Bookman Old Style" panose="02050604050505020204" pitchFamily="18" charset="0"/>
              </a:rPr>
              <a:t>seg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AB is a diameter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At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point C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algn="just" eaLnBrk="0" hangingPunct="0">
              <a:tabLst>
                <a:tab pos="517525" algn="l"/>
                <a:tab pos="974725" algn="l"/>
                <a:tab pos="1944688" algn="r"/>
                <a:tab pos="2057400" algn="l"/>
                <a:tab pos="2346325" algn="l"/>
                <a:tab pos="4746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on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the circle, the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tangent CD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is drawn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Line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BD is a </a:t>
            </a:r>
            <a:endParaRPr lang="en-US" sz="1600" b="1" dirty="0" smtClean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algn="just" eaLnBrk="0" hangingPunct="0">
              <a:tabLst>
                <a:tab pos="517525" algn="l"/>
                <a:tab pos="974725" algn="l"/>
                <a:tab pos="1944688" algn="r"/>
                <a:tab pos="2057400" algn="l"/>
                <a:tab pos="2346325" algn="l"/>
                <a:tab pos="4746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tangent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to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the circle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at the point B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. </a:t>
            </a:r>
          </a:p>
          <a:p>
            <a:pPr algn="just" eaLnBrk="0" hangingPunct="0">
              <a:tabLst>
                <a:tab pos="517525" algn="l"/>
                <a:tab pos="974725" algn="l"/>
                <a:tab pos="1944688" algn="r"/>
                <a:tab pos="2057400" algn="l"/>
                <a:tab pos="2346325" algn="l"/>
                <a:tab pos="47466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   Show 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that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:  OD </a:t>
            </a:r>
            <a:r>
              <a:rPr lang="en-US" sz="16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‖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AC</a:t>
            </a:r>
            <a:r>
              <a:rPr lang="en-US" sz="1600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173" name="Arc 172"/>
          <p:cNvSpPr/>
          <p:nvPr/>
        </p:nvSpPr>
        <p:spPr>
          <a:xfrm rot="7041943">
            <a:off x="7161200" y="1727101"/>
            <a:ext cx="520433" cy="520433"/>
          </a:xfrm>
          <a:prstGeom prst="arc">
            <a:avLst>
              <a:gd name="adj1" fmla="val 17830010"/>
              <a:gd name="adj2" fmla="val 0"/>
            </a:avLst>
          </a:prstGeom>
          <a:solidFill>
            <a:srgbClr val="FF0000">
              <a:alpha val="47059"/>
            </a:srgb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4" name="Arc 173"/>
          <p:cNvSpPr/>
          <p:nvPr/>
        </p:nvSpPr>
        <p:spPr>
          <a:xfrm rot="17760000">
            <a:off x="7552513" y="2266958"/>
            <a:ext cx="586509" cy="586509"/>
          </a:xfrm>
          <a:prstGeom prst="arc">
            <a:avLst>
              <a:gd name="adj1" fmla="val 17830010"/>
              <a:gd name="adj2" fmla="val 21406820"/>
            </a:avLst>
          </a:prstGeom>
          <a:solidFill>
            <a:srgbClr val="FF0000">
              <a:alpha val="47059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212813" y="4331806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ACO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754046" y="433180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088401" y="433180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390297" y="4331806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COD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79" name="Group 41"/>
          <p:cNvGrpSpPr>
            <a:grpSpLocks/>
          </p:cNvGrpSpPr>
          <p:nvPr/>
        </p:nvGrpSpPr>
        <p:grpSpPr bwMode="auto">
          <a:xfrm>
            <a:off x="2495909" y="767888"/>
            <a:ext cx="2185914" cy="684343"/>
            <a:chOff x="5688433" y="3306174"/>
            <a:chExt cx="2137478" cy="768928"/>
          </a:xfrm>
        </p:grpSpPr>
        <p:sp>
          <p:nvSpPr>
            <p:cNvPr id="180" name="Rounded Rectangle 179"/>
            <p:cNvSpPr/>
            <p:nvPr/>
          </p:nvSpPr>
          <p:spPr bwMode="auto">
            <a:xfrm>
              <a:off x="5704742" y="3306174"/>
              <a:ext cx="2108605" cy="76892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181" name="TextBox 43"/>
            <p:cNvSpPr txBox="1">
              <a:spLocks noChangeArrowheads="1"/>
            </p:cNvSpPr>
            <p:nvPr/>
          </p:nvSpPr>
          <p:spPr bwMode="auto">
            <a:xfrm>
              <a:off x="5688433" y="3352612"/>
              <a:ext cx="2137478" cy="657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  <a:sym typeface="Symbol"/>
                </a:rPr>
                <a:t>This is a pair of </a:t>
              </a:r>
            </a:p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  <a:sym typeface="Symbol"/>
                </a:rPr>
                <a:t>alternate angles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754046" y="462978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2461787" y="4629785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OD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114800" y="4637405"/>
            <a:ext cx="31145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[Alternate angles test]</a:t>
            </a:r>
            <a:endParaRPr lang="en-US" sz="1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3088401" y="4629785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390297" y="4629785"/>
            <a:ext cx="4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AC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7134228" y="2363548"/>
            <a:ext cx="240742" cy="223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7300025" y="2019310"/>
            <a:ext cx="240742" cy="223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000" b="1" i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x</a:t>
            </a:r>
            <a:endParaRPr lang="en-US" sz="10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5211209" y="1361744"/>
            <a:ext cx="2328334" cy="350616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6797836" y="1427973"/>
            <a:ext cx="705567" cy="23879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5223934" y="1367775"/>
            <a:ext cx="2319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Hint: </a:t>
            </a:r>
            <a:r>
              <a:rPr lang="en-US" sz="1600" b="1" dirty="0" smtClean="0">
                <a:solidFill>
                  <a:srgbClr val="C00000"/>
                </a:solidFill>
                <a:latin typeface="Bookman Old Style" panose="02050604050505020204" pitchFamily="18" charset="0"/>
                <a:sym typeface="Symbol"/>
              </a:rPr>
              <a:t>ACO = COD</a:t>
            </a:r>
            <a:endParaRPr lang="en-US" sz="16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3" name="Arc 192"/>
          <p:cNvSpPr/>
          <p:nvPr/>
        </p:nvSpPr>
        <p:spPr>
          <a:xfrm rot="17760000">
            <a:off x="7546785" y="2267874"/>
            <a:ext cx="590915" cy="590915"/>
          </a:xfrm>
          <a:prstGeom prst="arc">
            <a:avLst>
              <a:gd name="adj1" fmla="val 17830010"/>
              <a:gd name="adj2" fmla="val 3822287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9" name="Arc 168"/>
          <p:cNvSpPr/>
          <p:nvPr/>
        </p:nvSpPr>
        <p:spPr>
          <a:xfrm rot="17760000">
            <a:off x="7544543" y="2273731"/>
            <a:ext cx="586509" cy="586509"/>
          </a:xfrm>
          <a:prstGeom prst="arc">
            <a:avLst>
              <a:gd name="adj1" fmla="val 17830010"/>
              <a:gd name="adj2" fmla="val 21406820"/>
            </a:avLst>
          </a:prstGeom>
          <a:solidFill>
            <a:srgbClr val="FF0000">
              <a:alpha val="47059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1" name="Arc 170"/>
          <p:cNvSpPr/>
          <p:nvPr/>
        </p:nvSpPr>
        <p:spPr>
          <a:xfrm rot="21501943">
            <a:off x="7551335" y="2283229"/>
            <a:ext cx="582793" cy="536744"/>
          </a:xfrm>
          <a:prstGeom prst="arc">
            <a:avLst>
              <a:gd name="adj1" fmla="val 17827894"/>
              <a:gd name="adj2" fmla="val 231330"/>
            </a:avLst>
          </a:prstGeom>
          <a:solidFill>
            <a:srgbClr val="0000FF">
              <a:alpha val="47059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69" name="Group 41"/>
          <p:cNvGrpSpPr>
            <a:grpSpLocks/>
          </p:cNvGrpSpPr>
          <p:nvPr/>
        </p:nvGrpSpPr>
        <p:grpSpPr bwMode="auto">
          <a:xfrm>
            <a:off x="1796520" y="788710"/>
            <a:ext cx="3229271" cy="910861"/>
            <a:chOff x="5164198" y="3313860"/>
            <a:chExt cx="3157715" cy="1023444"/>
          </a:xfrm>
        </p:grpSpPr>
        <p:sp>
          <p:nvSpPr>
            <p:cNvPr id="70" name="Rounded Rectangle 69"/>
            <p:cNvSpPr/>
            <p:nvPr/>
          </p:nvSpPr>
          <p:spPr bwMode="auto">
            <a:xfrm>
              <a:off x="5164198" y="3313860"/>
              <a:ext cx="3087209" cy="1023444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71" name="TextBox 43"/>
            <p:cNvSpPr txBox="1">
              <a:spLocks noChangeArrowheads="1"/>
            </p:cNvSpPr>
            <p:nvPr/>
          </p:nvSpPr>
          <p:spPr bwMode="auto">
            <a:xfrm>
              <a:off x="5192431" y="3352612"/>
              <a:ext cx="3129482" cy="93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  <a:sym typeface="Symbol"/>
                </a:rPr>
                <a:t>We know that exterior angle is equal to sum of two interior opposite angles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4" name="Group 41"/>
          <p:cNvGrpSpPr>
            <a:grpSpLocks/>
          </p:cNvGrpSpPr>
          <p:nvPr/>
        </p:nvGrpSpPr>
        <p:grpSpPr bwMode="auto">
          <a:xfrm>
            <a:off x="1632732" y="901968"/>
            <a:ext cx="3238796" cy="684343"/>
            <a:chOff x="5154884" y="3306174"/>
            <a:chExt cx="3167029" cy="768928"/>
          </a:xfrm>
        </p:grpSpPr>
        <p:sp>
          <p:nvSpPr>
            <p:cNvPr id="65" name="Rounded Rectangle 64"/>
            <p:cNvSpPr/>
            <p:nvPr/>
          </p:nvSpPr>
          <p:spPr bwMode="auto">
            <a:xfrm>
              <a:off x="5154884" y="3306174"/>
              <a:ext cx="3087209" cy="76892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66" name="TextBox 43"/>
            <p:cNvSpPr txBox="1">
              <a:spLocks noChangeArrowheads="1"/>
            </p:cNvSpPr>
            <p:nvPr/>
          </p:nvSpPr>
          <p:spPr bwMode="auto">
            <a:xfrm>
              <a:off x="5192431" y="3352612"/>
              <a:ext cx="3129482" cy="38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  <a:sym typeface="Symbol"/>
                </a:rPr>
                <a:t>Now, for ACO, 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72" name="TextBox 43"/>
          <p:cNvSpPr txBox="1">
            <a:spLocks noChangeArrowheads="1"/>
          </p:cNvSpPr>
          <p:nvPr/>
        </p:nvSpPr>
        <p:spPr bwMode="auto">
          <a:xfrm>
            <a:off x="1617588" y="1194308"/>
            <a:ext cx="32003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/>
            <a:r>
              <a:rPr lang="en-US" altLang="en-US" sz="1600" dirty="0" smtClean="0">
                <a:solidFill>
                  <a:srgbClr val="FFFFFF"/>
                </a:solidFill>
                <a:latin typeface="Bookman Old Style" pitchFamily="18" charset="0"/>
                <a:sym typeface="Symbol"/>
              </a:rPr>
              <a:t>COB is an exterior angle</a:t>
            </a:r>
            <a:endParaRPr lang="en-US" altLang="en-US" sz="1600" dirty="0">
              <a:solidFill>
                <a:srgbClr val="FFFFFF"/>
              </a:solidFill>
              <a:latin typeface="Bookman Old Style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519096" y="3787130"/>
            <a:ext cx="231999" cy="197636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3436300" y="3787130"/>
            <a:ext cx="231999" cy="197636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754046" y="306879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5095180" y="3068792"/>
            <a:ext cx="31145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[Angle addition property]</a:t>
            </a:r>
            <a:endParaRPr lang="en-US" sz="1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6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4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4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4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4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4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3" dur="4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0" dur="4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00"/>
                            </p:stCondLst>
                            <p:childTnLst>
                              <p:par>
                                <p:cTn id="3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2" dur="4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7" dur="4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2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0" grpId="1" animBg="1"/>
      <p:bldP spid="154" grpId="0" animBg="1"/>
      <p:bldP spid="154" grpId="1" animBg="1"/>
      <p:bldP spid="153" grpId="0" animBg="1"/>
      <p:bldP spid="153" grpId="1" animBg="1"/>
      <p:bldP spid="152" grpId="0" animBg="1"/>
      <p:bldP spid="152" grpId="1" animBg="1"/>
      <p:bldP spid="138" grpId="0" animBg="1"/>
      <p:bldP spid="105" grpId="0" animBg="1"/>
      <p:bldP spid="106" grpId="0" animBg="1"/>
      <p:bldP spid="114" grpId="0" animBg="1"/>
      <p:bldP spid="114" grpId="1" animBg="1"/>
      <p:bldP spid="115" grpId="0" animBg="1"/>
      <p:bldP spid="115" grpId="1" animBg="1"/>
      <p:bldP spid="115" grpId="2" animBg="1"/>
      <p:bldP spid="118" grpId="0" animBg="1"/>
      <p:bldP spid="118" grpId="1" animBg="1"/>
      <p:bldP spid="118" grpId="2" animBg="1"/>
      <p:bldP spid="119" grpId="0" animBg="1"/>
      <p:bldP spid="119" grpId="1" animBg="1"/>
      <p:bldP spid="119" grpId="2" animBg="1"/>
      <p:bldP spid="123" grpId="0" build="allAtOnce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46" grpId="0" animBg="1"/>
      <p:bldP spid="146" grpId="1" animBg="1"/>
      <p:bldP spid="166" grpId="0"/>
      <p:bldP spid="167" grpId="0"/>
      <p:bldP spid="173" grpId="0" animBg="1"/>
      <p:bldP spid="173" grpId="1" animBg="1"/>
      <p:bldP spid="173" grpId="2" animBg="1"/>
      <p:bldP spid="174" grpId="0" animBg="1"/>
      <p:bldP spid="174" grpId="1" animBg="1"/>
      <p:bldP spid="174" grpId="2" animBg="1"/>
      <p:bldP spid="189" grpId="0" animBg="1"/>
      <p:bldP spid="191" grpId="0" animBg="1"/>
      <p:bldP spid="192" grpId="0"/>
      <p:bldP spid="193" grpId="0" animBg="1"/>
      <p:bldP spid="169" grpId="0" animBg="1"/>
      <p:bldP spid="169" grpId="1" animBg="1"/>
      <p:bldP spid="169" grpId="2" animBg="1"/>
      <p:bldP spid="171" grpId="0" animBg="1"/>
      <p:bldP spid="171" grpId="1" animBg="1"/>
      <p:bldP spid="171" grpId="2" animBg="1"/>
      <p:bldP spid="172" grpId="0"/>
      <p:bldP spid="17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29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7" name="Title 7"/>
          <p:cNvSpPr txBox="1">
            <a:spLocks/>
          </p:cNvSpPr>
          <p:nvPr/>
        </p:nvSpPr>
        <p:spPr bwMode="auto">
          <a:xfrm>
            <a:off x="381000" y="3241676"/>
            <a:ext cx="6819900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constructing tangent and secant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7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Rounded Rectangle 791"/>
          <p:cNvSpPr/>
          <p:nvPr/>
        </p:nvSpPr>
        <p:spPr bwMode="auto">
          <a:xfrm>
            <a:off x="805314" y="1100747"/>
            <a:ext cx="3071920" cy="26439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789" name="Rounded Rectangle 788"/>
          <p:cNvSpPr/>
          <p:nvPr/>
        </p:nvSpPr>
        <p:spPr bwMode="auto">
          <a:xfrm>
            <a:off x="793702" y="624453"/>
            <a:ext cx="3012799" cy="269710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729" name="Rounded Rectangle 728"/>
          <p:cNvSpPr/>
          <p:nvPr/>
        </p:nvSpPr>
        <p:spPr bwMode="auto">
          <a:xfrm>
            <a:off x="805855" y="862430"/>
            <a:ext cx="3196652" cy="264396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728" name="Rounded Rectangle 727"/>
          <p:cNvSpPr/>
          <p:nvPr/>
        </p:nvSpPr>
        <p:spPr bwMode="auto">
          <a:xfrm>
            <a:off x="2688232" y="358178"/>
            <a:ext cx="1067132" cy="269710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727" name="Rounded Rectangle 726"/>
          <p:cNvSpPr/>
          <p:nvPr/>
        </p:nvSpPr>
        <p:spPr bwMode="auto">
          <a:xfrm>
            <a:off x="805854" y="369232"/>
            <a:ext cx="1435943" cy="269710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457200" y="322957"/>
            <a:ext cx="3827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Draw a circle and two lines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parallel to a given line such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that one is a tangent and the </a:t>
            </a:r>
          </a:p>
          <a:p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other, a secant to the circle.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62" name="Arc 361"/>
          <p:cNvSpPr/>
          <p:nvPr/>
        </p:nvSpPr>
        <p:spPr>
          <a:xfrm>
            <a:off x="3202782" y="1264442"/>
            <a:ext cx="1671628" cy="1671628"/>
          </a:xfrm>
          <a:prstGeom prst="arc">
            <a:avLst>
              <a:gd name="adj1" fmla="val 12787477"/>
              <a:gd name="adj2" fmla="val 1408590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59" name="Arc 358"/>
          <p:cNvSpPr/>
          <p:nvPr/>
        </p:nvSpPr>
        <p:spPr>
          <a:xfrm>
            <a:off x="3486143" y="1007260"/>
            <a:ext cx="1095382" cy="1095382"/>
          </a:xfrm>
          <a:prstGeom prst="arc">
            <a:avLst>
              <a:gd name="adj1" fmla="val 4852338"/>
              <a:gd name="adj2" fmla="val 583443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2" name="Arc 181"/>
          <p:cNvSpPr/>
          <p:nvPr/>
        </p:nvSpPr>
        <p:spPr>
          <a:xfrm>
            <a:off x="619126" y="2597943"/>
            <a:ext cx="4010024" cy="4010024"/>
          </a:xfrm>
          <a:prstGeom prst="arc">
            <a:avLst>
              <a:gd name="adj1" fmla="val 18513534"/>
              <a:gd name="adj2" fmla="val 192852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8" name="Arc 177"/>
          <p:cNvSpPr/>
          <p:nvPr/>
        </p:nvSpPr>
        <p:spPr>
          <a:xfrm>
            <a:off x="1722120" y="455302"/>
            <a:ext cx="4632952" cy="4632952"/>
          </a:xfrm>
          <a:prstGeom prst="arc">
            <a:avLst>
              <a:gd name="adj1" fmla="val 7132316"/>
              <a:gd name="adj2" fmla="val 813286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014148" y="2749703"/>
            <a:ext cx="47314" cy="47314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 rot="16200000">
            <a:off x="2821795" y="1547631"/>
            <a:ext cx="2430962" cy="2444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3" descr="C:\Users\dell\Desktop\rounder1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37005">
            <a:off x="2942998" y="1978923"/>
            <a:ext cx="2188554" cy="160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014536" y="2622509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O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828800" y="4602161"/>
            <a:ext cx="456407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752600" y="4602161"/>
            <a:ext cx="472389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752600" y="4614861"/>
            <a:ext cx="7543800" cy="495300"/>
            <a:chOff x="1515075" y="1268751"/>
            <a:chExt cx="6558727" cy="570595"/>
          </a:xfrm>
        </p:grpSpPr>
        <p:sp>
          <p:nvSpPr>
            <p:cNvPr id="9" name="Rectangle 8"/>
            <p:cNvSpPr/>
            <p:nvPr/>
          </p:nvSpPr>
          <p:spPr>
            <a:xfrm>
              <a:off x="1515075" y="1268751"/>
              <a:ext cx="6520722" cy="5705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>
              <a:off x="15784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62009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661757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682567" y="1329286"/>
              <a:ext cx="12253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786003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82766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869321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866357" y="1353061"/>
              <a:ext cx="17008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65"/>
            <p:cNvSpPr>
              <a:spLocks noChangeArrowheads="1"/>
            </p:cNvSpPr>
            <p:nvPr/>
          </p:nvSpPr>
          <p:spPr bwMode="auto">
            <a:xfrm>
              <a:off x="19403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1536779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74361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2001059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042718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083646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104272" y="1333675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220862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250282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229194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2288793" y="1356718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176"/>
            <p:cNvSpPr>
              <a:spLocks noChangeArrowheads="1"/>
            </p:cNvSpPr>
            <p:nvPr/>
          </p:nvSpPr>
          <p:spPr bwMode="auto">
            <a:xfrm>
              <a:off x="2373823" y="13255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5400000">
              <a:off x="1959400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16623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241819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459855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50078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522324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625760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2667419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709077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2706844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187"/>
            <p:cNvSpPr>
              <a:spLocks noChangeArrowheads="1"/>
            </p:cNvSpPr>
            <p:nvPr/>
          </p:nvSpPr>
          <p:spPr bwMode="auto">
            <a:xfrm>
              <a:off x="2783100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>
              <a:off x="2376537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2584100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36247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877906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291883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2940376" y="1335504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3044542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3085470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3127128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3124896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198"/>
            <p:cNvSpPr>
              <a:spLocks noChangeArrowheads="1"/>
            </p:cNvSpPr>
            <p:nvPr/>
          </p:nvSpPr>
          <p:spPr bwMode="auto">
            <a:xfrm>
              <a:off x="3200794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rot="5400000">
              <a:off x="2794588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215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3257953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299611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34053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362082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3465517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0717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3548834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3545870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209"/>
            <p:cNvSpPr>
              <a:spLocks noChangeArrowheads="1"/>
            </p:cNvSpPr>
            <p:nvPr/>
          </p:nvSpPr>
          <p:spPr bwMode="auto">
            <a:xfrm>
              <a:off x="3623768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rot="5400000">
              <a:off x="3216294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3423127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367600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3717662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375932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3780133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3883568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3925226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3966886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3964653" y="1359279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220"/>
            <p:cNvSpPr>
              <a:spLocks noChangeArrowheads="1"/>
            </p:cNvSpPr>
            <p:nvPr/>
          </p:nvSpPr>
          <p:spPr bwMode="auto">
            <a:xfrm>
              <a:off x="4041915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6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rot="5400000">
              <a:off x="363434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384190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4091132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413206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417371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4195260" y="1329287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4298696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4340354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438128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4379049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231"/>
            <p:cNvSpPr>
              <a:spLocks noChangeArrowheads="1"/>
            </p:cNvSpPr>
            <p:nvPr/>
          </p:nvSpPr>
          <p:spPr bwMode="auto">
            <a:xfrm>
              <a:off x="44744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7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rot="5400000">
              <a:off x="404947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4256306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4513021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55468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4596339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4616235" y="1332944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721315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4762975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4803903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4800755" y="1357450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242"/>
            <p:cNvSpPr>
              <a:spLocks noChangeArrowheads="1"/>
            </p:cNvSpPr>
            <p:nvPr/>
          </p:nvSpPr>
          <p:spPr bwMode="auto">
            <a:xfrm>
              <a:off x="4896097" y="1331935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8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5400000">
              <a:off x="4472093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4678926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4930158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497181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5013475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5035017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>
              <a:off x="513845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>
              <a:off x="5180111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52210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5218806" y="1353792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53"/>
            <p:cNvSpPr>
              <a:spLocks noChangeArrowheads="1"/>
            </p:cNvSpPr>
            <p:nvPr/>
          </p:nvSpPr>
          <p:spPr bwMode="auto">
            <a:xfrm>
              <a:off x="5314245" y="1329091"/>
              <a:ext cx="98035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9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 rot="5400000">
              <a:off x="488923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509606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534473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5385666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542732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5447953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55523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559396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563488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>
              <a:off x="5631742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264"/>
            <p:cNvSpPr>
              <a:spLocks noChangeArrowheads="1"/>
            </p:cNvSpPr>
            <p:nvPr/>
          </p:nvSpPr>
          <p:spPr bwMode="auto">
            <a:xfrm>
              <a:off x="5622117" y="1337617"/>
              <a:ext cx="381312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10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 rot="5400000">
              <a:off x="530307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55099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575694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5798602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5840261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5860158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>
              <a:off x="5964507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>
              <a:off x="600616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>
              <a:off x="6047825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5400000">
              <a:off x="6044677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276"/>
            <p:cNvSpPr>
              <a:spLocks noChangeArrowheads="1"/>
            </p:cNvSpPr>
            <p:nvPr/>
          </p:nvSpPr>
          <p:spPr bwMode="auto">
            <a:xfrm>
              <a:off x="603472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 rot="5400000">
              <a:off x="571528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592284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>
              <a:off x="61720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>
              <a:off x="621373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>
              <a:off x="62553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627528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5400000">
              <a:off x="63796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5400000">
              <a:off x="642129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5400000">
              <a:off x="646295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6459804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287"/>
            <p:cNvSpPr>
              <a:spLocks noChangeArrowheads="1"/>
            </p:cNvSpPr>
            <p:nvPr/>
          </p:nvSpPr>
          <p:spPr bwMode="auto">
            <a:xfrm>
              <a:off x="6449849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40" name="Straight Connector 139"/>
            <p:cNvCxnSpPr/>
            <p:nvPr/>
          </p:nvCxnSpPr>
          <p:spPr>
            <a:xfrm rot="5400000">
              <a:off x="61304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5400000">
              <a:off x="633797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658792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66295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>
              <a:off x="6670517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>
              <a:off x="6691144" y="1339161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5400000">
              <a:off x="679549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5400000">
              <a:off x="683715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68788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5400000">
              <a:off x="6875663" y="1362206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298"/>
            <p:cNvSpPr>
              <a:spLocks noChangeArrowheads="1"/>
            </p:cNvSpPr>
            <p:nvPr/>
          </p:nvSpPr>
          <p:spPr bwMode="auto">
            <a:xfrm>
              <a:off x="6865685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>
            <a:xfrm rot="5400000">
              <a:off x="65462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67538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700525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>
              <a:off x="704617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5400000">
              <a:off x="708783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5400000">
              <a:off x="7108465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>
              <a:off x="721281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725447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5400000">
              <a:off x="729613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rot="5400000">
              <a:off x="7292253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309"/>
            <p:cNvSpPr>
              <a:spLocks noChangeArrowheads="1"/>
            </p:cNvSpPr>
            <p:nvPr/>
          </p:nvSpPr>
          <p:spPr bwMode="auto">
            <a:xfrm>
              <a:off x="7282852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62" name="Straight Connector 161"/>
            <p:cNvCxnSpPr/>
            <p:nvPr/>
          </p:nvCxnSpPr>
          <p:spPr>
            <a:xfrm rot="5400000">
              <a:off x="69635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>
              <a:off x="71711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7414531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4561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749784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751774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762282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76637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>
              <a:off x="77054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5400000">
              <a:off x="7702265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320"/>
            <p:cNvSpPr>
              <a:spLocks noChangeArrowheads="1"/>
            </p:cNvSpPr>
            <p:nvPr/>
          </p:nvSpPr>
          <p:spPr bwMode="auto">
            <a:xfrm>
              <a:off x="769249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rot="5400000">
              <a:off x="73736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rot="5400000">
              <a:off x="758043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5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28" y="3462336"/>
            <a:ext cx="1693862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" name="Arc 179"/>
          <p:cNvSpPr/>
          <p:nvPr/>
        </p:nvSpPr>
        <p:spPr>
          <a:xfrm>
            <a:off x="1722120" y="455302"/>
            <a:ext cx="4632952" cy="4632952"/>
          </a:xfrm>
          <a:prstGeom prst="arc">
            <a:avLst>
              <a:gd name="adj1" fmla="val 2690216"/>
              <a:gd name="adj2" fmla="val 366055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76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44525">
            <a:off x="1972624" y="1256120"/>
            <a:ext cx="4137414" cy="302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Arc 184"/>
          <p:cNvSpPr/>
          <p:nvPr/>
        </p:nvSpPr>
        <p:spPr>
          <a:xfrm>
            <a:off x="3450433" y="2600326"/>
            <a:ext cx="4010024" cy="4010024"/>
          </a:xfrm>
          <a:prstGeom prst="arc">
            <a:avLst>
              <a:gd name="adj1" fmla="val 13135886"/>
              <a:gd name="adj2" fmla="val 1390856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79" name="Picture 3" descr="C:\Users\dell\Desktop\rounder1-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36996">
            <a:off x="835270" y="3294127"/>
            <a:ext cx="3570112" cy="261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" name="Straight Connector 185"/>
          <p:cNvCxnSpPr>
            <a:cxnSpLocks noChangeShapeType="1"/>
          </p:cNvCxnSpPr>
          <p:nvPr/>
        </p:nvCxnSpPr>
        <p:spPr bwMode="auto">
          <a:xfrm>
            <a:off x="4038029" y="873917"/>
            <a:ext cx="0" cy="373081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7" name="Group 186"/>
          <p:cNvGrpSpPr>
            <a:grpSpLocks/>
          </p:cNvGrpSpPr>
          <p:nvPr/>
        </p:nvGrpSpPr>
        <p:grpSpPr bwMode="auto">
          <a:xfrm rot="5400000">
            <a:off x="939744" y="3166267"/>
            <a:ext cx="5688012" cy="493713"/>
            <a:chOff x="1515075" y="1268751"/>
            <a:chExt cx="6558727" cy="570529"/>
          </a:xfrm>
        </p:grpSpPr>
        <p:sp>
          <p:nvSpPr>
            <p:cNvPr id="188" name="Rectangle 187"/>
            <p:cNvSpPr/>
            <p:nvPr/>
          </p:nvSpPr>
          <p:spPr>
            <a:xfrm>
              <a:off x="1515075" y="1268751"/>
              <a:ext cx="6520287" cy="57052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cs typeface="Arial" charset="0"/>
                </a:rPr>
                <a:t> </a:t>
              </a:r>
            </a:p>
          </p:txBody>
        </p:sp>
        <p:cxnSp>
          <p:nvCxnSpPr>
            <p:cNvPr id="189" name="Straight Connector 109"/>
            <p:cNvCxnSpPr>
              <a:cxnSpLocks noChangeShapeType="1"/>
            </p:cNvCxnSpPr>
            <p:nvPr/>
          </p:nvCxnSpPr>
          <p:spPr bwMode="auto">
            <a:xfrm rot="5400000">
              <a:off x="157860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Straight Connector 111"/>
            <p:cNvCxnSpPr>
              <a:cxnSpLocks noChangeShapeType="1"/>
            </p:cNvCxnSpPr>
            <p:nvPr/>
          </p:nvCxnSpPr>
          <p:spPr bwMode="auto">
            <a:xfrm rot="5400000">
              <a:off x="162007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Straight Connector 112"/>
            <p:cNvCxnSpPr>
              <a:cxnSpLocks noChangeShapeType="1"/>
            </p:cNvCxnSpPr>
            <p:nvPr/>
          </p:nvCxnSpPr>
          <p:spPr bwMode="auto">
            <a:xfrm rot="5400000">
              <a:off x="166154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" name="Straight Connector 113"/>
            <p:cNvCxnSpPr>
              <a:cxnSpLocks noChangeShapeType="1"/>
            </p:cNvCxnSpPr>
            <p:nvPr/>
          </p:nvCxnSpPr>
          <p:spPr bwMode="auto">
            <a:xfrm rot="5400000">
              <a:off x="168254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" name="Straight Connector 114"/>
            <p:cNvCxnSpPr>
              <a:cxnSpLocks noChangeShapeType="1"/>
            </p:cNvCxnSpPr>
            <p:nvPr/>
          </p:nvCxnSpPr>
          <p:spPr bwMode="auto">
            <a:xfrm rot="5400000">
              <a:off x="178646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" name="Straight Connector 115"/>
            <p:cNvCxnSpPr>
              <a:cxnSpLocks noChangeShapeType="1"/>
            </p:cNvCxnSpPr>
            <p:nvPr/>
          </p:nvCxnSpPr>
          <p:spPr bwMode="auto">
            <a:xfrm rot="5400000">
              <a:off x="182793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" name="Straight Connector 116"/>
            <p:cNvCxnSpPr>
              <a:cxnSpLocks noChangeShapeType="1"/>
            </p:cNvCxnSpPr>
            <p:nvPr/>
          </p:nvCxnSpPr>
          <p:spPr bwMode="auto">
            <a:xfrm rot="5400000">
              <a:off x="186940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6" name="Straight Connector 117"/>
            <p:cNvCxnSpPr>
              <a:cxnSpLocks noChangeShapeType="1"/>
            </p:cNvCxnSpPr>
            <p:nvPr/>
          </p:nvCxnSpPr>
          <p:spPr bwMode="auto">
            <a:xfrm rot="5400000">
              <a:off x="186653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7" name="Rectangle 196"/>
            <p:cNvSpPr/>
            <p:nvPr/>
          </p:nvSpPr>
          <p:spPr>
            <a:xfrm>
              <a:off x="1939754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198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537136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4422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0" name="Straight Connector 121"/>
            <p:cNvCxnSpPr>
              <a:cxnSpLocks noChangeShapeType="1"/>
            </p:cNvCxnSpPr>
            <p:nvPr/>
          </p:nvCxnSpPr>
          <p:spPr bwMode="auto">
            <a:xfrm rot="5400000">
              <a:off x="200020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" name="Straight Connector 122"/>
            <p:cNvCxnSpPr>
              <a:cxnSpLocks noChangeShapeType="1"/>
            </p:cNvCxnSpPr>
            <p:nvPr/>
          </p:nvCxnSpPr>
          <p:spPr bwMode="auto">
            <a:xfrm rot="5400000">
              <a:off x="204167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2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208314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" name="Straight Connector 124"/>
            <p:cNvCxnSpPr>
              <a:cxnSpLocks noChangeShapeType="1"/>
            </p:cNvCxnSpPr>
            <p:nvPr/>
          </p:nvCxnSpPr>
          <p:spPr bwMode="auto">
            <a:xfrm rot="5400000">
              <a:off x="210415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220807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" name="Straight Connector 126"/>
            <p:cNvCxnSpPr>
              <a:cxnSpLocks noChangeShapeType="1"/>
            </p:cNvCxnSpPr>
            <p:nvPr/>
          </p:nvCxnSpPr>
          <p:spPr bwMode="auto">
            <a:xfrm rot="5400000">
              <a:off x="224954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" name="Straight Connector 127"/>
            <p:cNvCxnSpPr>
              <a:cxnSpLocks noChangeShapeType="1"/>
            </p:cNvCxnSpPr>
            <p:nvPr/>
          </p:nvCxnSpPr>
          <p:spPr bwMode="auto">
            <a:xfrm rot="5400000">
              <a:off x="229101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" name="Straight Connector 128"/>
            <p:cNvCxnSpPr>
              <a:cxnSpLocks noChangeShapeType="1"/>
            </p:cNvCxnSpPr>
            <p:nvPr/>
          </p:nvCxnSpPr>
          <p:spPr bwMode="auto">
            <a:xfrm rot="5400000">
              <a:off x="2288138" y="1356439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8" name="Rectangle 207"/>
            <p:cNvSpPr/>
            <p:nvPr/>
          </p:nvSpPr>
          <p:spPr>
            <a:xfrm>
              <a:off x="2373585" y="1325621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09" name="Straight Connector 130"/>
            <p:cNvCxnSpPr>
              <a:cxnSpLocks noChangeShapeType="1"/>
            </p:cNvCxnSpPr>
            <p:nvPr/>
          </p:nvCxnSpPr>
          <p:spPr bwMode="auto">
            <a:xfrm rot="5400000">
              <a:off x="1958738" y="131210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0" name="Straight Connector 131"/>
            <p:cNvCxnSpPr>
              <a:cxnSpLocks noChangeShapeType="1"/>
            </p:cNvCxnSpPr>
            <p:nvPr/>
          </p:nvCxnSpPr>
          <p:spPr bwMode="auto">
            <a:xfrm rot="5400000">
              <a:off x="216582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" name="Straight Connector 132"/>
            <p:cNvCxnSpPr>
              <a:cxnSpLocks noChangeShapeType="1"/>
            </p:cNvCxnSpPr>
            <p:nvPr/>
          </p:nvCxnSpPr>
          <p:spPr bwMode="auto">
            <a:xfrm rot="5400000">
              <a:off x="241835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" name="Straight Connector 133"/>
            <p:cNvCxnSpPr>
              <a:cxnSpLocks noChangeShapeType="1"/>
            </p:cNvCxnSpPr>
            <p:nvPr/>
          </p:nvCxnSpPr>
          <p:spPr bwMode="auto">
            <a:xfrm rot="5400000">
              <a:off x="245982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3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250129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" name="Straight Connector 135"/>
            <p:cNvCxnSpPr>
              <a:cxnSpLocks noChangeShapeType="1"/>
            </p:cNvCxnSpPr>
            <p:nvPr/>
          </p:nvCxnSpPr>
          <p:spPr bwMode="auto">
            <a:xfrm rot="5400000">
              <a:off x="252229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" name="Straight Connector 136"/>
            <p:cNvCxnSpPr>
              <a:cxnSpLocks noChangeShapeType="1"/>
            </p:cNvCxnSpPr>
            <p:nvPr/>
          </p:nvCxnSpPr>
          <p:spPr bwMode="auto">
            <a:xfrm rot="5400000">
              <a:off x="262621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" name="Straight Connector 137"/>
            <p:cNvCxnSpPr>
              <a:cxnSpLocks noChangeShapeType="1"/>
            </p:cNvCxnSpPr>
            <p:nvPr/>
          </p:nvCxnSpPr>
          <p:spPr bwMode="auto">
            <a:xfrm rot="5400000">
              <a:off x="266768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7" name="Straight Connector 138"/>
            <p:cNvCxnSpPr>
              <a:cxnSpLocks noChangeShapeType="1"/>
            </p:cNvCxnSpPr>
            <p:nvPr/>
          </p:nvCxnSpPr>
          <p:spPr bwMode="auto">
            <a:xfrm rot="5400000">
              <a:off x="270915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8" name="Straight Connector 139"/>
            <p:cNvCxnSpPr>
              <a:cxnSpLocks noChangeShapeType="1"/>
            </p:cNvCxnSpPr>
            <p:nvPr/>
          </p:nvCxnSpPr>
          <p:spPr bwMode="auto">
            <a:xfrm rot="5400000">
              <a:off x="270628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9" name="Rectangle 218"/>
            <p:cNvSpPr/>
            <p:nvPr/>
          </p:nvSpPr>
          <p:spPr>
            <a:xfrm>
              <a:off x="2783620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20" name="Straight Connector 141"/>
            <p:cNvCxnSpPr>
              <a:cxnSpLocks noChangeShapeType="1"/>
            </p:cNvCxnSpPr>
            <p:nvPr/>
          </p:nvCxnSpPr>
          <p:spPr bwMode="auto">
            <a:xfrm rot="5400000">
              <a:off x="237688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1" name="Straight Connector 142"/>
            <p:cNvCxnSpPr>
              <a:cxnSpLocks noChangeShapeType="1"/>
            </p:cNvCxnSpPr>
            <p:nvPr/>
          </p:nvCxnSpPr>
          <p:spPr bwMode="auto">
            <a:xfrm rot="5400000">
              <a:off x="2583977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2" name="Straight Connector 143"/>
            <p:cNvCxnSpPr>
              <a:cxnSpLocks noChangeShapeType="1"/>
            </p:cNvCxnSpPr>
            <p:nvPr/>
          </p:nvCxnSpPr>
          <p:spPr bwMode="auto">
            <a:xfrm rot="5400000">
              <a:off x="283650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3" name="Straight Connector 144"/>
            <p:cNvCxnSpPr>
              <a:cxnSpLocks noChangeShapeType="1"/>
            </p:cNvCxnSpPr>
            <p:nvPr/>
          </p:nvCxnSpPr>
          <p:spPr bwMode="auto">
            <a:xfrm rot="5400000">
              <a:off x="287797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4" name="Straight Connector 145"/>
            <p:cNvCxnSpPr>
              <a:cxnSpLocks noChangeShapeType="1"/>
            </p:cNvCxnSpPr>
            <p:nvPr/>
          </p:nvCxnSpPr>
          <p:spPr bwMode="auto">
            <a:xfrm rot="5400000">
              <a:off x="291944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" name="Straight Connector 146"/>
            <p:cNvCxnSpPr>
              <a:cxnSpLocks noChangeShapeType="1"/>
            </p:cNvCxnSpPr>
            <p:nvPr/>
          </p:nvCxnSpPr>
          <p:spPr bwMode="auto">
            <a:xfrm rot="5400000">
              <a:off x="294044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" name="Straight Connector 147"/>
            <p:cNvCxnSpPr>
              <a:cxnSpLocks noChangeShapeType="1"/>
            </p:cNvCxnSpPr>
            <p:nvPr/>
          </p:nvCxnSpPr>
          <p:spPr bwMode="auto">
            <a:xfrm rot="5400000">
              <a:off x="304436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7" name="Straight Connector 148"/>
            <p:cNvCxnSpPr>
              <a:cxnSpLocks noChangeShapeType="1"/>
            </p:cNvCxnSpPr>
            <p:nvPr/>
          </p:nvCxnSpPr>
          <p:spPr bwMode="auto">
            <a:xfrm rot="5400000">
              <a:off x="308583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8" name="Straight Connector 149"/>
            <p:cNvCxnSpPr>
              <a:cxnSpLocks noChangeShapeType="1"/>
            </p:cNvCxnSpPr>
            <p:nvPr/>
          </p:nvCxnSpPr>
          <p:spPr bwMode="auto">
            <a:xfrm rot="5400000">
              <a:off x="312730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9" name="Straight Connector 150"/>
            <p:cNvCxnSpPr>
              <a:cxnSpLocks noChangeShapeType="1"/>
            </p:cNvCxnSpPr>
            <p:nvPr/>
          </p:nvCxnSpPr>
          <p:spPr bwMode="auto">
            <a:xfrm rot="5400000">
              <a:off x="312443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0" name="Rectangle 229"/>
            <p:cNvSpPr/>
            <p:nvPr/>
          </p:nvSpPr>
          <p:spPr>
            <a:xfrm>
              <a:off x="3200977" y="1334793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31" name="Straight Connector 152"/>
            <p:cNvCxnSpPr>
              <a:cxnSpLocks noChangeShapeType="1"/>
            </p:cNvCxnSpPr>
            <p:nvPr/>
          </p:nvCxnSpPr>
          <p:spPr bwMode="auto">
            <a:xfrm rot="5400000">
              <a:off x="279503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2" name="Straight Connector 153"/>
            <p:cNvCxnSpPr>
              <a:cxnSpLocks noChangeShapeType="1"/>
            </p:cNvCxnSpPr>
            <p:nvPr/>
          </p:nvCxnSpPr>
          <p:spPr bwMode="auto">
            <a:xfrm rot="5400000">
              <a:off x="300212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3" name="Straight Connector 154"/>
            <p:cNvCxnSpPr>
              <a:cxnSpLocks noChangeShapeType="1"/>
            </p:cNvCxnSpPr>
            <p:nvPr/>
          </p:nvCxnSpPr>
          <p:spPr bwMode="auto">
            <a:xfrm rot="5400000">
              <a:off x="325810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4" name="Straight Connector 155"/>
            <p:cNvCxnSpPr>
              <a:cxnSpLocks noChangeShapeType="1"/>
            </p:cNvCxnSpPr>
            <p:nvPr/>
          </p:nvCxnSpPr>
          <p:spPr bwMode="auto">
            <a:xfrm rot="5400000">
              <a:off x="329957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" name="Straight Connector 156"/>
            <p:cNvCxnSpPr>
              <a:cxnSpLocks noChangeShapeType="1"/>
            </p:cNvCxnSpPr>
            <p:nvPr/>
          </p:nvCxnSpPr>
          <p:spPr bwMode="auto">
            <a:xfrm rot="5400000">
              <a:off x="3341044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" name="Straight Connector 157"/>
            <p:cNvCxnSpPr>
              <a:cxnSpLocks noChangeShapeType="1"/>
            </p:cNvCxnSpPr>
            <p:nvPr/>
          </p:nvCxnSpPr>
          <p:spPr bwMode="auto">
            <a:xfrm rot="5400000">
              <a:off x="3362048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" name="Straight Connector 158"/>
            <p:cNvCxnSpPr>
              <a:cxnSpLocks noChangeShapeType="1"/>
            </p:cNvCxnSpPr>
            <p:nvPr/>
          </p:nvCxnSpPr>
          <p:spPr bwMode="auto">
            <a:xfrm rot="5400000">
              <a:off x="3465970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" name="Straight Connector 159"/>
            <p:cNvCxnSpPr>
              <a:cxnSpLocks noChangeShapeType="1"/>
            </p:cNvCxnSpPr>
            <p:nvPr/>
          </p:nvCxnSpPr>
          <p:spPr bwMode="auto">
            <a:xfrm rot="5400000">
              <a:off x="3507439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9" name="Straight Connector 160"/>
            <p:cNvCxnSpPr>
              <a:cxnSpLocks noChangeShapeType="1"/>
            </p:cNvCxnSpPr>
            <p:nvPr/>
          </p:nvCxnSpPr>
          <p:spPr bwMode="auto">
            <a:xfrm rot="5400000">
              <a:off x="3548908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0" name="Straight Connector 161"/>
            <p:cNvCxnSpPr>
              <a:cxnSpLocks noChangeShapeType="1"/>
            </p:cNvCxnSpPr>
            <p:nvPr/>
          </p:nvCxnSpPr>
          <p:spPr bwMode="auto">
            <a:xfrm rot="5400000">
              <a:off x="3546036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1" name="Rectangle 240"/>
            <p:cNvSpPr/>
            <p:nvPr/>
          </p:nvSpPr>
          <p:spPr>
            <a:xfrm>
              <a:off x="3623826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42" name="Straight Connector 163"/>
            <p:cNvCxnSpPr>
              <a:cxnSpLocks noChangeShapeType="1"/>
            </p:cNvCxnSpPr>
            <p:nvPr/>
          </p:nvCxnSpPr>
          <p:spPr bwMode="auto">
            <a:xfrm rot="5400000">
              <a:off x="3216635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" name="Straight Connector 164"/>
            <p:cNvCxnSpPr>
              <a:cxnSpLocks noChangeShapeType="1"/>
            </p:cNvCxnSpPr>
            <p:nvPr/>
          </p:nvCxnSpPr>
          <p:spPr bwMode="auto">
            <a:xfrm rot="5400000">
              <a:off x="3423726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4" name="Straight Connector 165"/>
            <p:cNvCxnSpPr>
              <a:cxnSpLocks noChangeShapeType="1"/>
            </p:cNvCxnSpPr>
            <p:nvPr/>
          </p:nvCxnSpPr>
          <p:spPr bwMode="auto">
            <a:xfrm rot="5400000">
              <a:off x="3676253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" name="Straight Connector 166"/>
            <p:cNvCxnSpPr>
              <a:cxnSpLocks noChangeShapeType="1"/>
            </p:cNvCxnSpPr>
            <p:nvPr/>
          </p:nvCxnSpPr>
          <p:spPr bwMode="auto">
            <a:xfrm rot="5400000">
              <a:off x="3717722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" name="Straight Connector 167"/>
            <p:cNvCxnSpPr>
              <a:cxnSpLocks noChangeShapeType="1"/>
            </p:cNvCxnSpPr>
            <p:nvPr/>
          </p:nvCxnSpPr>
          <p:spPr bwMode="auto">
            <a:xfrm rot="5400000">
              <a:off x="3759191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" name="Straight Connector 168"/>
            <p:cNvCxnSpPr>
              <a:cxnSpLocks noChangeShapeType="1"/>
            </p:cNvCxnSpPr>
            <p:nvPr/>
          </p:nvCxnSpPr>
          <p:spPr bwMode="auto">
            <a:xfrm rot="5400000">
              <a:off x="3780195" y="1335409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8" name="Straight Connector 169"/>
            <p:cNvCxnSpPr>
              <a:cxnSpLocks noChangeShapeType="1"/>
            </p:cNvCxnSpPr>
            <p:nvPr/>
          </p:nvCxnSpPr>
          <p:spPr bwMode="auto">
            <a:xfrm rot="5400000">
              <a:off x="3884117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9" name="Straight Connector 170"/>
            <p:cNvCxnSpPr>
              <a:cxnSpLocks noChangeShapeType="1"/>
            </p:cNvCxnSpPr>
            <p:nvPr/>
          </p:nvCxnSpPr>
          <p:spPr bwMode="auto">
            <a:xfrm rot="5400000">
              <a:off x="3925586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0" name="Straight Connector 171"/>
            <p:cNvCxnSpPr>
              <a:cxnSpLocks noChangeShapeType="1"/>
            </p:cNvCxnSpPr>
            <p:nvPr/>
          </p:nvCxnSpPr>
          <p:spPr bwMode="auto">
            <a:xfrm rot="5400000">
              <a:off x="3967055" y="1314944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1" name="Straight Connector 172"/>
            <p:cNvCxnSpPr>
              <a:cxnSpLocks noChangeShapeType="1"/>
            </p:cNvCxnSpPr>
            <p:nvPr/>
          </p:nvCxnSpPr>
          <p:spPr bwMode="auto">
            <a:xfrm rot="5400000">
              <a:off x="3964183" y="1359285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2" name="Rectangle 251"/>
            <p:cNvSpPr/>
            <p:nvPr/>
          </p:nvSpPr>
          <p:spPr>
            <a:xfrm>
              <a:off x="4041183" y="1334793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6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53" name="Straight Connector 174"/>
            <p:cNvCxnSpPr>
              <a:cxnSpLocks noChangeShapeType="1"/>
            </p:cNvCxnSpPr>
            <p:nvPr/>
          </p:nvCxnSpPr>
          <p:spPr bwMode="auto">
            <a:xfrm rot="5400000">
              <a:off x="3634782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4" name="Straight Connector 175"/>
            <p:cNvCxnSpPr>
              <a:cxnSpLocks noChangeShapeType="1"/>
            </p:cNvCxnSpPr>
            <p:nvPr/>
          </p:nvCxnSpPr>
          <p:spPr bwMode="auto">
            <a:xfrm rot="5400000">
              <a:off x="3841873" y="1314935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5" name="Straight Connector 176"/>
            <p:cNvCxnSpPr>
              <a:cxnSpLocks noChangeShapeType="1"/>
            </p:cNvCxnSpPr>
            <p:nvPr/>
          </p:nvCxnSpPr>
          <p:spPr bwMode="auto">
            <a:xfrm rot="5400000">
              <a:off x="409094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177"/>
            <p:cNvCxnSpPr>
              <a:cxnSpLocks noChangeShapeType="1"/>
            </p:cNvCxnSpPr>
            <p:nvPr/>
          </p:nvCxnSpPr>
          <p:spPr bwMode="auto">
            <a:xfrm rot="5400000">
              <a:off x="413241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" name="Straight Connector 178"/>
            <p:cNvCxnSpPr>
              <a:cxnSpLocks noChangeShapeType="1"/>
            </p:cNvCxnSpPr>
            <p:nvPr/>
          </p:nvCxnSpPr>
          <p:spPr bwMode="auto">
            <a:xfrm rot="5400000">
              <a:off x="4173882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" name="Straight Connector 179"/>
            <p:cNvCxnSpPr>
              <a:cxnSpLocks noChangeShapeType="1"/>
            </p:cNvCxnSpPr>
            <p:nvPr/>
          </p:nvCxnSpPr>
          <p:spPr bwMode="auto">
            <a:xfrm rot="5400000">
              <a:off x="4194886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9" name="Straight Connector 180"/>
            <p:cNvCxnSpPr>
              <a:cxnSpLocks noChangeShapeType="1"/>
            </p:cNvCxnSpPr>
            <p:nvPr/>
          </p:nvCxnSpPr>
          <p:spPr bwMode="auto">
            <a:xfrm rot="5400000">
              <a:off x="429880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0" name="Straight Connector 181"/>
            <p:cNvCxnSpPr>
              <a:cxnSpLocks noChangeShapeType="1"/>
            </p:cNvCxnSpPr>
            <p:nvPr/>
          </p:nvCxnSpPr>
          <p:spPr bwMode="auto">
            <a:xfrm rot="5400000">
              <a:off x="434027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1" name="Straight Connector 182"/>
            <p:cNvCxnSpPr>
              <a:cxnSpLocks noChangeShapeType="1"/>
            </p:cNvCxnSpPr>
            <p:nvPr/>
          </p:nvCxnSpPr>
          <p:spPr bwMode="auto">
            <a:xfrm rot="5400000">
              <a:off x="438174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2" name="Straight Connector 183"/>
            <p:cNvCxnSpPr>
              <a:cxnSpLocks noChangeShapeType="1"/>
            </p:cNvCxnSpPr>
            <p:nvPr/>
          </p:nvCxnSpPr>
          <p:spPr bwMode="auto">
            <a:xfrm rot="5400000">
              <a:off x="4378874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3" name="Rectangle 262"/>
            <p:cNvSpPr/>
            <p:nvPr/>
          </p:nvSpPr>
          <p:spPr>
            <a:xfrm>
              <a:off x="4475014" y="1329290"/>
              <a:ext cx="9701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7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64" name="Straight Connector 185"/>
            <p:cNvCxnSpPr>
              <a:cxnSpLocks noChangeShapeType="1"/>
            </p:cNvCxnSpPr>
            <p:nvPr/>
          </p:nvCxnSpPr>
          <p:spPr bwMode="auto">
            <a:xfrm rot="5400000">
              <a:off x="4049473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5" name="Straight Connector 186"/>
            <p:cNvCxnSpPr>
              <a:cxnSpLocks noChangeShapeType="1"/>
            </p:cNvCxnSpPr>
            <p:nvPr/>
          </p:nvCxnSpPr>
          <p:spPr bwMode="auto">
            <a:xfrm rot="5400000">
              <a:off x="4256564" y="1309250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187"/>
            <p:cNvCxnSpPr>
              <a:cxnSpLocks noChangeShapeType="1"/>
            </p:cNvCxnSpPr>
            <p:nvPr/>
          </p:nvCxnSpPr>
          <p:spPr bwMode="auto">
            <a:xfrm rot="5400000">
              <a:off x="4512548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" name="Straight Connector 188"/>
            <p:cNvCxnSpPr>
              <a:cxnSpLocks noChangeShapeType="1"/>
            </p:cNvCxnSpPr>
            <p:nvPr/>
          </p:nvCxnSpPr>
          <p:spPr bwMode="auto">
            <a:xfrm rot="5400000">
              <a:off x="4554017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8" name="Straight Connector 189"/>
            <p:cNvCxnSpPr>
              <a:cxnSpLocks noChangeShapeType="1"/>
            </p:cNvCxnSpPr>
            <p:nvPr/>
          </p:nvCxnSpPr>
          <p:spPr bwMode="auto">
            <a:xfrm rot="5400000">
              <a:off x="4595486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9" name="Straight Connector 190"/>
            <p:cNvCxnSpPr>
              <a:cxnSpLocks noChangeShapeType="1"/>
            </p:cNvCxnSpPr>
            <p:nvPr/>
          </p:nvCxnSpPr>
          <p:spPr bwMode="auto">
            <a:xfrm rot="5400000">
              <a:off x="4616490" y="1332566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0" name="Straight Connector 191"/>
            <p:cNvCxnSpPr>
              <a:cxnSpLocks noChangeShapeType="1"/>
            </p:cNvCxnSpPr>
            <p:nvPr/>
          </p:nvCxnSpPr>
          <p:spPr bwMode="auto">
            <a:xfrm rot="5400000">
              <a:off x="4720412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1" name="Straight Connector 192"/>
            <p:cNvCxnSpPr>
              <a:cxnSpLocks noChangeShapeType="1"/>
            </p:cNvCxnSpPr>
            <p:nvPr/>
          </p:nvCxnSpPr>
          <p:spPr bwMode="auto">
            <a:xfrm rot="5400000">
              <a:off x="4761881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2" name="Straight Connector 193"/>
            <p:cNvCxnSpPr>
              <a:cxnSpLocks noChangeShapeType="1"/>
            </p:cNvCxnSpPr>
            <p:nvPr/>
          </p:nvCxnSpPr>
          <p:spPr bwMode="auto">
            <a:xfrm rot="5400000">
              <a:off x="4803350" y="1312101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3" name="Straight Connector 194"/>
            <p:cNvCxnSpPr>
              <a:cxnSpLocks noChangeShapeType="1"/>
            </p:cNvCxnSpPr>
            <p:nvPr/>
          </p:nvCxnSpPr>
          <p:spPr bwMode="auto">
            <a:xfrm rot="5400000">
              <a:off x="4800478" y="1356442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4" name="Rectangle 273"/>
            <p:cNvSpPr/>
            <p:nvPr/>
          </p:nvSpPr>
          <p:spPr>
            <a:xfrm>
              <a:off x="4896032" y="1331124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8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75" name="Straight Connector 196"/>
            <p:cNvCxnSpPr>
              <a:cxnSpLocks noChangeShapeType="1"/>
            </p:cNvCxnSpPr>
            <p:nvPr/>
          </p:nvCxnSpPr>
          <p:spPr bwMode="auto">
            <a:xfrm rot="5400000">
              <a:off x="4471077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197"/>
            <p:cNvCxnSpPr>
              <a:cxnSpLocks noChangeShapeType="1"/>
            </p:cNvCxnSpPr>
            <p:nvPr/>
          </p:nvCxnSpPr>
          <p:spPr bwMode="auto">
            <a:xfrm rot="5400000">
              <a:off x="4678168" y="1312092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" name="Straight Connector 198"/>
            <p:cNvCxnSpPr>
              <a:cxnSpLocks noChangeShapeType="1"/>
            </p:cNvCxnSpPr>
            <p:nvPr/>
          </p:nvCxnSpPr>
          <p:spPr bwMode="auto">
            <a:xfrm rot="5400000">
              <a:off x="4930695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8" name="Straight Connector 199"/>
            <p:cNvCxnSpPr>
              <a:cxnSpLocks noChangeShapeType="1"/>
            </p:cNvCxnSpPr>
            <p:nvPr/>
          </p:nvCxnSpPr>
          <p:spPr bwMode="auto">
            <a:xfrm rot="5400000">
              <a:off x="4972164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Straight Connector 200"/>
            <p:cNvCxnSpPr>
              <a:cxnSpLocks noChangeShapeType="1"/>
            </p:cNvCxnSpPr>
            <p:nvPr/>
          </p:nvCxnSpPr>
          <p:spPr bwMode="auto">
            <a:xfrm rot="5400000">
              <a:off x="5013633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0" name="Straight Connector 201"/>
            <p:cNvCxnSpPr>
              <a:cxnSpLocks noChangeShapeType="1"/>
            </p:cNvCxnSpPr>
            <p:nvPr/>
          </p:nvCxnSpPr>
          <p:spPr bwMode="auto">
            <a:xfrm rot="5400000">
              <a:off x="5034637" y="1329724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1" name="Straight Connector 202"/>
            <p:cNvCxnSpPr>
              <a:cxnSpLocks noChangeShapeType="1"/>
            </p:cNvCxnSpPr>
            <p:nvPr/>
          </p:nvCxnSpPr>
          <p:spPr bwMode="auto">
            <a:xfrm rot="5400000">
              <a:off x="5138559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2" name="Straight Connector 203"/>
            <p:cNvCxnSpPr>
              <a:cxnSpLocks noChangeShapeType="1"/>
            </p:cNvCxnSpPr>
            <p:nvPr/>
          </p:nvCxnSpPr>
          <p:spPr bwMode="auto">
            <a:xfrm rot="5400000">
              <a:off x="5180028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3" name="Straight Connector 204"/>
            <p:cNvCxnSpPr>
              <a:cxnSpLocks noChangeShapeType="1"/>
            </p:cNvCxnSpPr>
            <p:nvPr/>
          </p:nvCxnSpPr>
          <p:spPr bwMode="auto">
            <a:xfrm rot="5400000">
              <a:off x="5221497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4" name="Straight Connector 205"/>
            <p:cNvCxnSpPr>
              <a:cxnSpLocks noChangeShapeType="1"/>
            </p:cNvCxnSpPr>
            <p:nvPr/>
          </p:nvCxnSpPr>
          <p:spPr bwMode="auto">
            <a:xfrm rot="5400000">
              <a:off x="5218625" y="1353600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5" name="Rectangle 284"/>
            <p:cNvSpPr/>
            <p:nvPr/>
          </p:nvSpPr>
          <p:spPr>
            <a:xfrm>
              <a:off x="5313389" y="1329290"/>
              <a:ext cx="98848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9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86" name="Straight Connector 207"/>
            <p:cNvCxnSpPr>
              <a:cxnSpLocks noChangeShapeType="1"/>
            </p:cNvCxnSpPr>
            <p:nvPr/>
          </p:nvCxnSpPr>
          <p:spPr bwMode="auto">
            <a:xfrm rot="5400000">
              <a:off x="4889226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" name="Straight Connector 208"/>
            <p:cNvCxnSpPr>
              <a:cxnSpLocks noChangeShapeType="1"/>
            </p:cNvCxnSpPr>
            <p:nvPr/>
          </p:nvCxnSpPr>
          <p:spPr bwMode="auto">
            <a:xfrm rot="5400000">
              <a:off x="5096571" y="1309259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8" name="Straight Connector 209"/>
            <p:cNvCxnSpPr>
              <a:cxnSpLocks noChangeShapeType="1"/>
            </p:cNvCxnSpPr>
            <p:nvPr/>
          </p:nvCxnSpPr>
          <p:spPr bwMode="auto">
            <a:xfrm rot="5400000">
              <a:off x="534365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9" name="Straight Connector 210"/>
            <p:cNvCxnSpPr>
              <a:cxnSpLocks noChangeShapeType="1"/>
            </p:cNvCxnSpPr>
            <p:nvPr/>
          </p:nvCxnSpPr>
          <p:spPr bwMode="auto">
            <a:xfrm rot="5400000">
              <a:off x="538512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0" name="Straight Connector 211"/>
            <p:cNvCxnSpPr>
              <a:cxnSpLocks noChangeShapeType="1"/>
            </p:cNvCxnSpPr>
            <p:nvPr/>
          </p:nvCxnSpPr>
          <p:spPr bwMode="auto">
            <a:xfrm rot="5400000">
              <a:off x="542659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1" name="Straight Connector 212"/>
            <p:cNvCxnSpPr>
              <a:cxnSpLocks noChangeShapeType="1"/>
            </p:cNvCxnSpPr>
            <p:nvPr/>
          </p:nvCxnSpPr>
          <p:spPr bwMode="auto">
            <a:xfrm rot="5400000">
              <a:off x="5447601" y="1338251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2" name="Straight Connector 213"/>
            <p:cNvCxnSpPr>
              <a:cxnSpLocks noChangeShapeType="1"/>
            </p:cNvCxnSpPr>
            <p:nvPr/>
          </p:nvCxnSpPr>
          <p:spPr bwMode="auto">
            <a:xfrm rot="5400000">
              <a:off x="555152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3" name="Straight Connector 214"/>
            <p:cNvCxnSpPr>
              <a:cxnSpLocks noChangeShapeType="1"/>
            </p:cNvCxnSpPr>
            <p:nvPr/>
          </p:nvCxnSpPr>
          <p:spPr bwMode="auto">
            <a:xfrm rot="5400000">
              <a:off x="559299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4" name="Straight Connector 215"/>
            <p:cNvCxnSpPr>
              <a:cxnSpLocks noChangeShapeType="1"/>
            </p:cNvCxnSpPr>
            <p:nvPr/>
          </p:nvCxnSpPr>
          <p:spPr bwMode="auto">
            <a:xfrm rot="5400000">
              <a:off x="56344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5" name="Straight Connector 216"/>
            <p:cNvCxnSpPr>
              <a:cxnSpLocks noChangeShapeType="1"/>
            </p:cNvCxnSpPr>
            <p:nvPr/>
          </p:nvCxnSpPr>
          <p:spPr bwMode="auto">
            <a:xfrm rot="5400000">
              <a:off x="5631589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6" name="Rectangle 295"/>
            <p:cNvSpPr/>
            <p:nvPr/>
          </p:nvSpPr>
          <p:spPr>
            <a:xfrm>
              <a:off x="5622746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10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297" name="Straight Connector 218"/>
            <p:cNvCxnSpPr>
              <a:cxnSpLocks noChangeShapeType="1"/>
            </p:cNvCxnSpPr>
            <p:nvPr/>
          </p:nvCxnSpPr>
          <p:spPr bwMode="auto">
            <a:xfrm rot="5400000">
              <a:off x="53021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8" name="Straight Connector 219"/>
            <p:cNvCxnSpPr>
              <a:cxnSpLocks noChangeShapeType="1"/>
            </p:cNvCxnSpPr>
            <p:nvPr/>
          </p:nvCxnSpPr>
          <p:spPr bwMode="auto">
            <a:xfrm rot="5400000">
              <a:off x="550953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9" name="Straight Connector 221"/>
            <p:cNvCxnSpPr>
              <a:cxnSpLocks noChangeShapeType="1"/>
            </p:cNvCxnSpPr>
            <p:nvPr/>
          </p:nvCxnSpPr>
          <p:spPr bwMode="auto">
            <a:xfrm rot="5400000">
              <a:off x="575625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0" name="Straight Connector 222"/>
            <p:cNvCxnSpPr>
              <a:cxnSpLocks noChangeShapeType="1"/>
            </p:cNvCxnSpPr>
            <p:nvPr/>
          </p:nvCxnSpPr>
          <p:spPr bwMode="auto">
            <a:xfrm rot="5400000">
              <a:off x="579772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1" name="Straight Connector 223"/>
            <p:cNvCxnSpPr>
              <a:cxnSpLocks noChangeShapeType="1"/>
            </p:cNvCxnSpPr>
            <p:nvPr/>
          </p:nvCxnSpPr>
          <p:spPr bwMode="auto">
            <a:xfrm rot="5400000">
              <a:off x="583919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2" name="Straight Connector 224"/>
            <p:cNvCxnSpPr>
              <a:cxnSpLocks noChangeShapeType="1"/>
            </p:cNvCxnSpPr>
            <p:nvPr/>
          </p:nvCxnSpPr>
          <p:spPr bwMode="auto">
            <a:xfrm rot="5400000">
              <a:off x="5860205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3" name="Straight Connector 225"/>
            <p:cNvCxnSpPr>
              <a:cxnSpLocks noChangeShapeType="1"/>
            </p:cNvCxnSpPr>
            <p:nvPr/>
          </p:nvCxnSpPr>
          <p:spPr bwMode="auto">
            <a:xfrm rot="5400000">
              <a:off x="596412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4" name="Straight Connector 226"/>
            <p:cNvCxnSpPr>
              <a:cxnSpLocks noChangeShapeType="1"/>
            </p:cNvCxnSpPr>
            <p:nvPr/>
          </p:nvCxnSpPr>
          <p:spPr bwMode="auto">
            <a:xfrm rot="5400000">
              <a:off x="600559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5" name="Straight Connector 227"/>
            <p:cNvCxnSpPr>
              <a:cxnSpLocks noChangeShapeType="1"/>
            </p:cNvCxnSpPr>
            <p:nvPr/>
          </p:nvCxnSpPr>
          <p:spPr bwMode="auto">
            <a:xfrm rot="5400000">
              <a:off x="604706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6" name="Straight Connector 228"/>
            <p:cNvCxnSpPr>
              <a:cxnSpLocks noChangeShapeType="1"/>
            </p:cNvCxnSpPr>
            <p:nvPr/>
          </p:nvCxnSpPr>
          <p:spPr bwMode="auto">
            <a:xfrm rot="5400000">
              <a:off x="6044188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" name="Rectangle 306"/>
            <p:cNvSpPr/>
            <p:nvPr/>
          </p:nvSpPr>
          <p:spPr>
            <a:xfrm>
              <a:off x="6034611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11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08" name="Straight Connector 230"/>
            <p:cNvCxnSpPr>
              <a:cxnSpLocks noChangeShapeType="1"/>
            </p:cNvCxnSpPr>
            <p:nvPr/>
          </p:nvCxnSpPr>
          <p:spPr bwMode="auto">
            <a:xfrm rot="5400000">
              <a:off x="571478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9" name="Straight Connector 231"/>
            <p:cNvCxnSpPr>
              <a:cxnSpLocks noChangeShapeType="1"/>
            </p:cNvCxnSpPr>
            <p:nvPr/>
          </p:nvCxnSpPr>
          <p:spPr bwMode="auto">
            <a:xfrm rot="5400000">
              <a:off x="592213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0" name="Straight Connector 232"/>
            <p:cNvCxnSpPr>
              <a:cxnSpLocks noChangeShapeType="1"/>
            </p:cNvCxnSpPr>
            <p:nvPr/>
          </p:nvCxnSpPr>
          <p:spPr bwMode="auto">
            <a:xfrm rot="5400000">
              <a:off x="61713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1" name="Straight Connector 233"/>
            <p:cNvCxnSpPr>
              <a:cxnSpLocks noChangeShapeType="1"/>
            </p:cNvCxnSpPr>
            <p:nvPr/>
          </p:nvCxnSpPr>
          <p:spPr bwMode="auto">
            <a:xfrm rot="5400000">
              <a:off x="621285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2" name="Straight Connector 234"/>
            <p:cNvCxnSpPr>
              <a:cxnSpLocks noChangeShapeType="1"/>
            </p:cNvCxnSpPr>
            <p:nvPr/>
          </p:nvCxnSpPr>
          <p:spPr bwMode="auto">
            <a:xfrm rot="5400000">
              <a:off x="625432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3" name="Straight Connector 235"/>
            <p:cNvCxnSpPr>
              <a:cxnSpLocks noChangeShapeType="1"/>
            </p:cNvCxnSpPr>
            <p:nvPr/>
          </p:nvCxnSpPr>
          <p:spPr bwMode="auto">
            <a:xfrm rot="5400000">
              <a:off x="6275333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4" name="Straight Connector 236"/>
            <p:cNvCxnSpPr>
              <a:cxnSpLocks noChangeShapeType="1"/>
            </p:cNvCxnSpPr>
            <p:nvPr/>
          </p:nvCxnSpPr>
          <p:spPr bwMode="auto">
            <a:xfrm rot="5400000">
              <a:off x="63792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5" name="Straight Connector 237"/>
            <p:cNvCxnSpPr>
              <a:cxnSpLocks noChangeShapeType="1"/>
            </p:cNvCxnSpPr>
            <p:nvPr/>
          </p:nvCxnSpPr>
          <p:spPr bwMode="auto">
            <a:xfrm rot="5400000">
              <a:off x="64207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6" name="Straight Connector 238"/>
            <p:cNvCxnSpPr>
              <a:cxnSpLocks noChangeShapeType="1"/>
            </p:cNvCxnSpPr>
            <p:nvPr/>
          </p:nvCxnSpPr>
          <p:spPr bwMode="auto">
            <a:xfrm rot="5400000">
              <a:off x="6462188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" name="Straight Connector 239"/>
            <p:cNvCxnSpPr>
              <a:cxnSpLocks noChangeShapeType="1"/>
            </p:cNvCxnSpPr>
            <p:nvPr/>
          </p:nvCxnSpPr>
          <p:spPr bwMode="auto">
            <a:xfrm rot="5400000">
              <a:off x="645931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8" name="Rectangle 317"/>
            <p:cNvSpPr/>
            <p:nvPr/>
          </p:nvSpPr>
          <p:spPr>
            <a:xfrm>
              <a:off x="6450138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12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19" name="Straight Connector 241"/>
            <p:cNvCxnSpPr>
              <a:cxnSpLocks noChangeShapeType="1"/>
            </p:cNvCxnSpPr>
            <p:nvPr/>
          </p:nvCxnSpPr>
          <p:spPr bwMode="auto">
            <a:xfrm rot="5400000">
              <a:off x="61299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0" name="Straight Connector 242"/>
            <p:cNvCxnSpPr>
              <a:cxnSpLocks noChangeShapeType="1"/>
            </p:cNvCxnSpPr>
            <p:nvPr/>
          </p:nvCxnSpPr>
          <p:spPr bwMode="auto">
            <a:xfrm rot="5400000">
              <a:off x="633726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1" name="Straight Connector 243"/>
            <p:cNvCxnSpPr>
              <a:cxnSpLocks noChangeShapeType="1"/>
            </p:cNvCxnSpPr>
            <p:nvPr/>
          </p:nvCxnSpPr>
          <p:spPr bwMode="auto">
            <a:xfrm rot="5400000">
              <a:off x="65872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2" name="Straight Connector 244"/>
            <p:cNvCxnSpPr>
              <a:cxnSpLocks noChangeShapeType="1"/>
            </p:cNvCxnSpPr>
            <p:nvPr/>
          </p:nvCxnSpPr>
          <p:spPr bwMode="auto">
            <a:xfrm rot="5400000">
              <a:off x="662868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245"/>
            <p:cNvCxnSpPr>
              <a:cxnSpLocks noChangeShapeType="1"/>
            </p:cNvCxnSpPr>
            <p:nvPr/>
          </p:nvCxnSpPr>
          <p:spPr bwMode="auto">
            <a:xfrm rot="5400000">
              <a:off x="667015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4" name="Straight Connector 246"/>
            <p:cNvCxnSpPr>
              <a:cxnSpLocks noChangeShapeType="1"/>
            </p:cNvCxnSpPr>
            <p:nvPr/>
          </p:nvCxnSpPr>
          <p:spPr bwMode="auto">
            <a:xfrm rot="5400000">
              <a:off x="6691164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5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79507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6" name="Straight Connector 248"/>
            <p:cNvCxnSpPr>
              <a:cxnSpLocks noChangeShapeType="1"/>
            </p:cNvCxnSpPr>
            <p:nvPr/>
          </p:nvCxnSpPr>
          <p:spPr bwMode="auto">
            <a:xfrm rot="5400000">
              <a:off x="683655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" name="Straight Connector 249"/>
            <p:cNvCxnSpPr>
              <a:cxnSpLocks noChangeShapeType="1"/>
            </p:cNvCxnSpPr>
            <p:nvPr/>
          </p:nvCxnSpPr>
          <p:spPr bwMode="auto">
            <a:xfrm rot="5400000">
              <a:off x="687801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" name="Straight Connector 250"/>
            <p:cNvCxnSpPr>
              <a:cxnSpLocks noChangeShapeType="1"/>
            </p:cNvCxnSpPr>
            <p:nvPr/>
          </p:nvCxnSpPr>
          <p:spPr bwMode="auto">
            <a:xfrm rot="5400000">
              <a:off x="6875147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9" name="Rectangle 328"/>
            <p:cNvSpPr/>
            <p:nvPr/>
          </p:nvSpPr>
          <p:spPr>
            <a:xfrm>
              <a:off x="6865664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13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30" name="Straight Connector 252"/>
            <p:cNvCxnSpPr>
              <a:cxnSpLocks noChangeShapeType="1"/>
            </p:cNvCxnSpPr>
            <p:nvPr/>
          </p:nvCxnSpPr>
          <p:spPr bwMode="auto">
            <a:xfrm rot="5400000">
              <a:off x="654574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1" name="Straight Connector 253"/>
            <p:cNvCxnSpPr>
              <a:cxnSpLocks noChangeShapeType="1"/>
            </p:cNvCxnSpPr>
            <p:nvPr/>
          </p:nvCxnSpPr>
          <p:spPr bwMode="auto">
            <a:xfrm rot="5400000">
              <a:off x="675308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2" name="Straight Connector 254"/>
            <p:cNvCxnSpPr>
              <a:cxnSpLocks noChangeShapeType="1"/>
            </p:cNvCxnSpPr>
            <p:nvPr/>
          </p:nvCxnSpPr>
          <p:spPr bwMode="auto">
            <a:xfrm rot="5400000">
              <a:off x="700438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3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7045849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4" name="Straight Connector 256"/>
            <p:cNvCxnSpPr>
              <a:cxnSpLocks noChangeShapeType="1"/>
            </p:cNvCxnSpPr>
            <p:nvPr/>
          </p:nvCxnSpPr>
          <p:spPr bwMode="auto">
            <a:xfrm rot="5400000">
              <a:off x="708731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5" name="Straight Connector 257"/>
            <p:cNvCxnSpPr>
              <a:cxnSpLocks noChangeShapeType="1"/>
            </p:cNvCxnSpPr>
            <p:nvPr/>
          </p:nvCxnSpPr>
          <p:spPr bwMode="auto">
            <a:xfrm rot="5400000">
              <a:off x="7108328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6" name="Straight Connector 258"/>
            <p:cNvCxnSpPr>
              <a:cxnSpLocks noChangeShapeType="1"/>
            </p:cNvCxnSpPr>
            <p:nvPr/>
          </p:nvCxnSpPr>
          <p:spPr bwMode="auto">
            <a:xfrm rot="5400000">
              <a:off x="721224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259"/>
            <p:cNvCxnSpPr>
              <a:cxnSpLocks noChangeShapeType="1"/>
            </p:cNvCxnSpPr>
            <p:nvPr/>
          </p:nvCxnSpPr>
          <p:spPr bwMode="auto">
            <a:xfrm rot="5400000">
              <a:off x="725371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" name="Straight Connector 260"/>
            <p:cNvCxnSpPr>
              <a:cxnSpLocks noChangeShapeType="1"/>
            </p:cNvCxnSpPr>
            <p:nvPr/>
          </p:nvCxnSpPr>
          <p:spPr bwMode="auto">
            <a:xfrm rot="5400000">
              <a:off x="7295181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" name="Straight Connector 261"/>
            <p:cNvCxnSpPr>
              <a:cxnSpLocks noChangeShapeType="1"/>
            </p:cNvCxnSpPr>
            <p:nvPr/>
          </p:nvCxnSpPr>
          <p:spPr bwMode="auto">
            <a:xfrm rot="5400000">
              <a:off x="7292312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0" name="Rectangle 339"/>
            <p:cNvSpPr/>
            <p:nvPr/>
          </p:nvSpPr>
          <p:spPr>
            <a:xfrm>
              <a:off x="7283020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14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41" name="Straight Connector 263"/>
            <p:cNvCxnSpPr>
              <a:cxnSpLocks noChangeShapeType="1"/>
            </p:cNvCxnSpPr>
            <p:nvPr/>
          </p:nvCxnSpPr>
          <p:spPr bwMode="auto">
            <a:xfrm rot="5400000">
              <a:off x="696290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2" name="Straight Connector 264"/>
            <p:cNvCxnSpPr>
              <a:cxnSpLocks noChangeShapeType="1"/>
            </p:cNvCxnSpPr>
            <p:nvPr/>
          </p:nvCxnSpPr>
          <p:spPr bwMode="auto">
            <a:xfrm rot="5400000">
              <a:off x="71702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3" name="Straight Connector 265"/>
            <p:cNvCxnSpPr>
              <a:cxnSpLocks noChangeShapeType="1"/>
            </p:cNvCxnSpPr>
            <p:nvPr/>
          </p:nvCxnSpPr>
          <p:spPr bwMode="auto">
            <a:xfrm rot="5400000">
              <a:off x="74140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4" name="Straight Connector 266"/>
            <p:cNvCxnSpPr>
              <a:cxnSpLocks noChangeShapeType="1"/>
            </p:cNvCxnSpPr>
            <p:nvPr/>
          </p:nvCxnSpPr>
          <p:spPr bwMode="auto">
            <a:xfrm rot="5400000">
              <a:off x="7455483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5" name="Straight Connector 267"/>
            <p:cNvCxnSpPr>
              <a:cxnSpLocks noChangeShapeType="1"/>
            </p:cNvCxnSpPr>
            <p:nvPr/>
          </p:nvCxnSpPr>
          <p:spPr bwMode="auto">
            <a:xfrm rot="5400000">
              <a:off x="7496952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6" name="Straight Connector 268"/>
            <p:cNvCxnSpPr>
              <a:cxnSpLocks noChangeShapeType="1"/>
            </p:cNvCxnSpPr>
            <p:nvPr/>
          </p:nvCxnSpPr>
          <p:spPr bwMode="auto">
            <a:xfrm rot="5400000">
              <a:off x="7517966" y="1338252"/>
              <a:ext cx="12279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269"/>
            <p:cNvCxnSpPr>
              <a:cxnSpLocks noChangeShapeType="1"/>
            </p:cNvCxnSpPr>
            <p:nvPr/>
          </p:nvCxnSpPr>
          <p:spPr bwMode="auto">
            <a:xfrm rot="5400000">
              <a:off x="7621875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" name="Straight Connector 270"/>
            <p:cNvCxnSpPr>
              <a:cxnSpLocks noChangeShapeType="1"/>
            </p:cNvCxnSpPr>
            <p:nvPr/>
          </p:nvCxnSpPr>
          <p:spPr bwMode="auto">
            <a:xfrm rot="5400000">
              <a:off x="7663347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" name="Straight Connector 271"/>
            <p:cNvCxnSpPr>
              <a:cxnSpLocks noChangeShapeType="1"/>
            </p:cNvCxnSpPr>
            <p:nvPr/>
          </p:nvCxnSpPr>
          <p:spPr bwMode="auto">
            <a:xfrm rot="5400000">
              <a:off x="7704814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0" name="Straight Connector 272"/>
            <p:cNvCxnSpPr>
              <a:cxnSpLocks noChangeShapeType="1"/>
            </p:cNvCxnSpPr>
            <p:nvPr/>
          </p:nvCxnSpPr>
          <p:spPr bwMode="auto">
            <a:xfrm rot="5400000">
              <a:off x="7701946" y="1362127"/>
              <a:ext cx="170543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1" name="Rectangle 350"/>
            <p:cNvSpPr/>
            <p:nvPr/>
          </p:nvSpPr>
          <p:spPr>
            <a:xfrm>
              <a:off x="7693055" y="1338462"/>
              <a:ext cx="380747" cy="284530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Symbol"/>
                  <a:cs typeface="Arial" charset="0"/>
                </a:rPr>
                <a:t>15</a:t>
              </a:r>
              <a:endParaRPr lang="en-US" sz="1000" b="1" kern="0" baseline="50000" dirty="0">
                <a:solidFill>
                  <a:sysClr val="windowText" lastClr="000000"/>
                </a:solidFill>
                <a:latin typeface="Bookman Old Style" pitchFamily="18" charset="0"/>
                <a:cs typeface="Arial" charset="0"/>
              </a:endParaRPr>
            </a:p>
          </p:txBody>
        </p:sp>
        <p:cxnSp>
          <p:nvCxnSpPr>
            <p:cNvPr id="352" name="Straight Connector 274"/>
            <p:cNvCxnSpPr>
              <a:cxnSpLocks noChangeShapeType="1"/>
            </p:cNvCxnSpPr>
            <p:nvPr/>
          </p:nvCxnSpPr>
          <p:spPr bwMode="auto">
            <a:xfrm rot="5400000">
              <a:off x="7372540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3" name="Straight Connector 275"/>
            <p:cNvCxnSpPr>
              <a:cxnSpLocks noChangeShapeType="1"/>
            </p:cNvCxnSpPr>
            <p:nvPr/>
          </p:nvCxnSpPr>
          <p:spPr bwMode="auto">
            <a:xfrm rot="5400000">
              <a:off x="7579886" y="1317786"/>
              <a:ext cx="81861" cy="86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54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21893" y="3983829"/>
            <a:ext cx="16938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5" name="Straight Arrow Connector 354"/>
          <p:cNvCxnSpPr/>
          <p:nvPr/>
        </p:nvCxnSpPr>
        <p:spPr>
          <a:xfrm rot="16140000">
            <a:off x="3961440" y="873906"/>
            <a:ext cx="15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Arc 360"/>
          <p:cNvSpPr/>
          <p:nvPr/>
        </p:nvSpPr>
        <p:spPr>
          <a:xfrm>
            <a:off x="3486143" y="1007260"/>
            <a:ext cx="1095382" cy="1095382"/>
          </a:xfrm>
          <a:prstGeom prst="arc">
            <a:avLst>
              <a:gd name="adj1" fmla="val 15600369"/>
              <a:gd name="adj2" fmla="val 167267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357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83716">
            <a:off x="3547109" y="1192209"/>
            <a:ext cx="983392" cy="71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6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10828">
            <a:off x="3288914" y="1553903"/>
            <a:ext cx="1500876" cy="109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4" name="Arc 363"/>
          <p:cNvSpPr/>
          <p:nvPr/>
        </p:nvSpPr>
        <p:spPr>
          <a:xfrm>
            <a:off x="3207537" y="171447"/>
            <a:ext cx="1671628" cy="1671628"/>
          </a:xfrm>
          <a:prstGeom prst="arc">
            <a:avLst>
              <a:gd name="adj1" fmla="val 7834216"/>
              <a:gd name="adj2" fmla="val 884067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66" name="Line 4"/>
          <p:cNvSpPr>
            <a:spLocks noChangeShapeType="1"/>
          </p:cNvSpPr>
          <p:nvPr/>
        </p:nvSpPr>
        <p:spPr bwMode="auto">
          <a:xfrm>
            <a:off x="1981200" y="1556539"/>
            <a:ext cx="456407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367" name="Line 4"/>
          <p:cNvSpPr>
            <a:spLocks noChangeShapeType="1"/>
          </p:cNvSpPr>
          <p:nvPr/>
        </p:nvSpPr>
        <p:spPr bwMode="auto">
          <a:xfrm>
            <a:off x="1905000" y="1556539"/>
            <a:ext cx="472389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368" name="Group 367"/>
          <p:cNvGrpSpPr>
            <a:grpSpLocks/>
          </p:cNvGrpSpPr>
          <p:nvPr/>
        </p:nvGrpSpPr>
        <p:grpSpPr bwMode="auto">
          <a:xfrm>
            <a:off x="1905000" y="1569239"/>
            <a:ext cx="7543800" cy="495300"/>
            <a:chOff x="1515075" y="1268751"/>
            <a:chExt cx="6558727" cy="570595"/>
          </a:xfrm>
        </p:grpSpPr>
        <p:sp>
          <p:nvSpPr>
            <p:cNvPr id="369" name="Rectangle 368"/>
            <p:cNvSpPr/>
            <p:nvPr/>
          </p:nvSpPr>
          <p:spPr>
            <a:xfrm>
              <a:off x="1515075" y="1268751"/>
              <a:ext cx="6520722" cy="5705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370" name="Straight Connector 369"/>
            <p:cNvCxnSpPr/>
            <p:nvPr/>
          </p:nvCxnSpPr>
          <p:spPr>
            <a:xfrm rot="5400000">
              <a:off x="15784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rot="5400000">
              <a:off x="162009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rot="5400000">
              <a:off x="1661757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rot="5400000">
              <a:off x="1682567" y="1329286"/>
              <a:ext cx="12253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 rot="5400000">
              <a:off x="1786003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rot="5400000">
              <a:off x="182766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rot="5400000">
              <a:off x="1869321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 rot="5400000">
              <a:off x="1866357" y="1353061"/>
              <a:ext cx="17008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Rectangle 165"/>
            <p:cNvSpPr>
              <a:spLocks noChangeArrowheads="1"/>
            </p:cNvSpPr>
            <p:nvPr/>
          </p:nvSpPr>
          <p:spPr bwMode="auto">
            <a:xfrm>
              <a:off x="19403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79" name="Straight Connector 378"/>
            <p:cNvCxnSpPr/>
            <p:nvPr/>
          </p:nvCxnSpPr>
          <p:spPr>
            <a:xfrm rot="5400000">
              <a:off x="1536779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 rot="5400000">
              <a:off x="174361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rot="5400000">
              <a:off x="2001059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 rot="5400000">
              <a:off x="2042718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rot="5400000">
              <a:off x="2083646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rot="5400000">
              <a:off x="2104272" y="1333675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rot="5400000">
              <a:off x="220862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rot="5400000">
              <a:off x="2250282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rot="5400000">
              <a:off x="229194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 rot="5400000">
              <a:off x="2288793" y="1356718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Rectangle 176"/>
            <p:cNvSpPr>
              <a:spLocks noChangeArrowheads="1"/>
            </p:cNvSpPr>
            <p:nvPr/>
          </p:nvSpPr>
          <p:spPr bwMode="auto">
            <a:xfrm>
              <a:off x="2373823" y="13255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390" name="Straight Connector 389"/>
            <p:cNvCxnSpPr/>
            <p:nvPr/>
          </p:nvCxnSpPr>
          <p:spPr>
            <a:xfrm rot="5400000">
              <a:off x="1959400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 rot="5400000">
              <a:off x="216623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 rot="5400000">
              <a:off x="241819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rot="5400000">
              <a:off x="2459855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rot="5400000">
              <a:off x="250078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rot="5400000">
              <a:off x="2522324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 rot="5400000">
              <a:off x="2625760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rot="5400000">
              <a:off x="2667419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rot="5400000">
              <a:off x="2709077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rot="5400000">
              <a:off x="2706844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Rectangle 187"/>
            <p:cNvSpPr>
              <a:spLocks noChangeArrowheads="1"/>
            </p:cNvSpPr>
            <p:nvPr/>
          </p:nvSpPr>
          <p:spPr bwMode="auto">
            <a:xfrm>
              <a:off x="2783100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01" name="Straight Connector 400"/>
            <p:cNvCxnSpPr/>
            <p:nvPr/>
          </p:nvCxnSpPr>
          <p:spPr>
            <a:xfrm rot="5400000">
              <a:off x="2376537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 rot="5400000">
              <a:off x="2584100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rot="5400000">
              <a:off x="2836247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 rot="5400000">
              <a:off x="2877906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 rot="5400000">
              <a:off x="291883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 rot="5400000">
              <a:off x="2940376" y="1335504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rot="5400000">
              <a:off x="3044542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rot="5400000">
              <a:off x="3085470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rot="5400000">
              <a:off x="3127128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 rot="5400000">
              <a:off x="3124896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Rectangle 198"/>
            <p:cNvSpPr>
              <a:spLocks noChangeArrowheads="1"/>
            </p:cNvSpPr>
            <p:nvPr/>
          </p:nvSpPr>
          <p:spPr bwMode="auto">
            <a:xfrm>
              <a:off x="3200794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12" name="Straight Connector 411"/>
            <p:cNvCxnSpPr/>
            <p:nvPr/>
          </p:nvCxnSpPr>
          <p:spPr>
            <a:xfrm rot="5400000">
              <a:off x="2794588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rot="5400000">
              <a:off x="300215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 rot="5400000">
              <a:off x="3257953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rot="5400000">
              <a:off x="3299611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rot="5400000">
              <a:off x="334053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rot="5400000">
              <a:off x="3362082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 rot="5400000">
              <a:off x="3465517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 rot="5400000">
              <a:off x="350717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rot="5400000">
              <a:off x="3548834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 rot="5400000">
              <a:off x="3545870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Rectangle 209"/>
            <p:cNvSpPr>
              <a:spLocks noChangeArrowheads="1"/>
            </p:cNvSpPr>
            <p:nvPr/>
          </p:nvSpPr>
          <p:spPr bwMode="auto">
            <a:xfrm>
              <a:off x="3623768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23" name="Straight Connector 422"/>
            <p:cNvCxnSpPr/>
            <p:nvPr/>
          </p:nvCxnSpPr>
          <p:spPr>
            <a:xfrm rot="5400000">
              <a:off x="3216294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rot="5400000">
              <a:off x="3423127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rot="5400000">
              <a:off x="367600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 rot="5400000">
              <a:off x="3717662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 rot="5400000">
              <a:off x="375932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 rot="5400000">
              <a:off x="3780133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 rot="5400000">
              <a:off x="3883568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rot="5400000">
              <a:off x="3925226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 rot="5400000">
              <a:off x="3966886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rot="5400000">
              <a:off x="3964653" y="1359279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Rectangle 220"/>
            <p:cNvSpPr>
              <a:spLocks noChangeArrowheads="1"/>
            </p:cNvSpPr>
            <p:nvPr/>
          </p:nvSpPr>
          <p:spPr bwMode="auto">
            <a:xfrm>
              <a:off x="4041915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6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34" name="Straight Connector 433"/>
            <p:cNvCxnSpPr/>
            <p:nvPr/>
          </p:nvCxnSpPr>
          <p:spPr>
            <a:xfrm rot="5400000">
              <a:off x="363434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 rot="5400000">
              <a:off x="384190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rot="5400000">
              <a:off x="4091132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rot="5400000">
              <a:off x="413206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 rot="5400000">
              <a:off x="417371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 rot="5400000">
              <a:off x="4195260" y="1329287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 rot="5400000">
              <a:off x="4298696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rot="5400000">
              <a:off x="4340354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 rot="5400000">
              <a:off x="438128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 rot="5400000">
              <a:off x="4379049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Rectangle 231"/>
            <p:cNvSpPr>
              <a:spLocks noChangeArrowheads="1"/>
            </p:cNvSpPr>
            <p:nvPr/>
          </p:nvSpPr>
          <p:spPr bwMode="auto">
            <a:xfrm>
              <a:off x="44744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7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45" name="Straight Connector 444"/>
            <p:cNvCxnSpPr/>
            <p:nvPr/>
          </p:nvCxnSpPr>
          <p:spPr>
            <a:xfrm rot="5400000">
              <a:off x="404947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 rot="5400000">
              <a:off x="4256306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 rot="5400000">
              <a:off x="4513021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rot="5400000">
              <a:off x="455468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rot="5400000">
              <a:off x="4596339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 rot="5400000">
              <a:off x="4616235" y="1332944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rot="5400000">
              <a:off x="4721315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 rot="5400000">
              <a:off x="4762975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 rot="5400000">
              <a:off x="4803903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rot="5400000">
              <a:off x="4800755" y="1357450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5" name="Rectangle 242"/>
            <p:cNvSpPr>
              <a:spLocks noChangeArrowheads="1"/>
            </p:cNvSpPr>
            <p:nvPr/>
          </p:nvSpPr>
          <p:spPr bwMode="auto">
            <a:xfrm>
              <a:off x="4896097" y="1331935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8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56" name="Straight Connector 455"/>
            <p:cNvCxnSpPr/>
            <p:nvPr/>
          </p:nvCxnSpPr>
          <p:spPr>
            <a:xfrm rot="5400000">
              <a:off x="4472093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 rot="5400000">
              <a:off x="4678926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rot="5400000">
              <a:off x="4930158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 rot="5400000">
              <a:off x="497181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 rot="5400000">
              <a:off x="5013475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rot="5400000">
              <a:off x="5035017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rot="5400000">
              <a:off x="513845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 rot="5400000">
              <a:off x="5180111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 rot="5400000">
              <a:off x="52210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rot="5400000">
              <a:off x="5218806" y="1353792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ectangle 253"/>
            <p:cNvSpPr>
              <a:spLocks noChangeArrowheads="1"/>
            </p:cNvSpPr>
            <p:nvPr/>
          </p:nvSpPr>
          <p:spPr bwMode="auto">
            <a:xfrm>
              <a:off x="5314245" y="1329091"/>
              <a:ext cx="98035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9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67" name="Straight Connector 466"/>
            <p:cNvCxnSpPr/>
            <p:nvPr/>
          </p:nvCxnSpPr>
          <p:spPr>
            <a:xfrm rot="5400000">
              <a:off x="488923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 rot="5400000">
              <a:off x="509606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rot="5400000">
              <a:off x="534473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/>
            <p:nvPr/>
          </p:nvCxnSpPr>
          <p:spPr>
            <a:xfrm rot="5400000">
              <a:off x="5385666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/>
            <p:nvPr/>
          </p:nvCxnSpPr>
          <p:spPr>
            <a:xfrm rot="5400000">
              <a:off x="542732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rot="5400000">
              <a:off x="5447953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 rot="5400000">
              <a:off x="55523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rot="5400000">
              <a:off x="559396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rot="5400000">
              <a:off x="563488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rot="5400000">
              <a:off x="5631742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Rectangle 264"/>
            <p:cNvSpPr>
              <a:spLocks noChangeArrowheads="1"/>
            </p:cNvSpPr>
            <p:nvPr/>
          </p:nvSpPr>
          <p:spPr bwMode="auto">
            <a:xfrm>
              <a:off x="5622117" y="1337617"/>
              <a:ext cx="381312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10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78" name="Straight Connector 477"/>
            <p:cNvCxnSpPr/>
            <p:nvPr/>
          </p:nvCxnSpPr>
          <p:spPr>
            <a:xfrm rot="5400000">
              <a:off x="530307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rot="5400000">
              <a:off x="55099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 rot="5400000">
              <a:off x="575694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rot="5400000">
              <a:off x="5798602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 rot="5400000">
              <a:off x="5840261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 rot="5400000">
              <a:off x="5860158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/>
            <p:nvPr/>
          </p:nvCxnSpPr>
          <p:spPr>
            <a:xfrm rot="5400000">
              <a:off x="5964507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/>
            <p:nvPr/>
          </p:nvCxnSpPr>
          <p:spPr>
            <a:xfrm rot="5400000">
              <a:off x="600616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/>
            <p:nvPr/>
          </p:nvCxnSpPr>
          <p:spPr>
            <a:xfrm rot="5400000">
              <a:off x="6047825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/>
            <p:nvPr/>
          </p:nvCxnSpPr>
          <p:spPr>
            <a:xfrm rot="5400000">
              <a:off x="6044677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8" name="Rectangle 276"/>
            <p:cNvSpPr>
              <a:spLocks noChangeArrowheads="1"/>
            </p:cNvSpPr>
            <p:nvPr/>
          </p:nvSpPr>
          <p:spPr bwMode="auto">
            <a:xfrm>
              <a:off x="603472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489" name="Straight Connector 488"/>
            <p:cNvCxnSpPr/>
            <p:nvPr/>
          </p:nvCxnSpPr>
          <p:spPr>
            <a:xfrm rot="5400000">
              <a:off x="571528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 rot="5400000">
              <a:off x="592284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 rot="5400000">
              <a:off x="61720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 rot="5400000">
              <a:off x="621373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rot="5400000">
              <a:off x="62553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 rot="5400000">
              <a:off x="627528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 rot="5400000">
              <a:off x="63796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/>
            <p:nvPr/>
          </p:nvCxnSpPr>
          <p:spPr>
            <a:xfrm rot="5400000">
              <a:off x="642129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/>
            <p:nvPr/>
          </p:nvCxnSpPr>
          <p:spPr>
            <a:xfrm rot="5400000">
              <a:off x="646295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/>
            <p:nvPr/>
          </p:nvCxnSpPr>
          <p:spPr>
            <a:xfrm rot="5400000">
              <a:off x="6459804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Rectangle 287"/>
            <p:cNvSpPr>
              <a:spLocks noChangeArrowheads="1"/>
            </p:cNvSpPr>
            <p:nvPr/>
          </p:nvSpPr>
          <p:spPr bwMode="auto">
            <a:xfrm>
              <a:off x="6449849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00" name="Straight Connector 499"/>
            <p:cNvCxnSpPr/>
            <p:nvPr/>
          </p:nvCxnSpPr>
          <p:spPr>
            <a:xfrm rot="5400000">
              <a:off x="61304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 rot="5400000">
              <a:off x="633797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>
            <a:xfrm rot="5400000">
              <a:off x="658792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 rot="5400000">
              <a:off x="66295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 rot="5400000">
              <a:off x="6670517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 rot="5400000">
              <a:off x="6691144" y="1339161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rot="5400000">
              <a:off x="679549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rot="5400000">
              <a:off x="683715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 rot="5400000">
              <a:off x="68788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rot="5400000">
              <a:off x="6875663" y="1362206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Rectangle 298"/>
            <p:cNvSpPr>
              <a:spLocks noChangeArrowheads="1"/>
            </p:cNvSpPr>
            <p:nvPr/>
          </p:nvSpPr>
          <p:spPr bwMode="auto">
            <a:xfrm>
              <a:off x="6865685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11" name="Straight Connector 510"/>
            <p:cNvCxnSpPr/>
            <p:nvPr/>
          </p:nvCxnSpPr>
          <p:spPr>
            <a:xfrm rot="5400000">
              <a:off x="65462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/>
            <p:nvPr/>
          </p:nvCxnSpPr>
          <p:spPr>
            <a:xfrm rot="5400000">
              <a:off x="67538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/>
            <p:nvPr/>
          </p:nvCxnSpPr>
          <p:spPr>
            <a:xfrm rot="5400000">
              <a:off x="700525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/>
            <p:nvPr/>
          </p:nvCxnSpPr>
          <p:spPr>
            <a:xfrm rot="5400000">
              <a:off x="704617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 rot="5400000">
              <a:off x="708783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/>
            <p:nvPr/>
          </p:nvCxnSpPr>
          <p:spPr>
            <a:xfrm rot="5400000">
              <a:off x="7108465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 rot="5400000">
              <a:off x="721281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 rot="5400000">
              <a:off x="725447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 rot="5400000">
              <a:off x="729613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/>
            <p:nvPr/>
          </p:nvCxnSpPr>
          <p:spPr>
            <a:xfrm rot="5400000">
              <a:off x="7292253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Rectangle 309"/>
            <p:cNvSpPr>
              <a:spLocks noChangeArrowheads="1"/>
            </p:cNvSpPr>
            <p:nvPr/>
          </p:nvSpPr>
          <p:spPr bwMode="auto">
            <a:xfrm>
              <a:off x="7282852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22" name="Straight Connector 521"/>
            <p:cNvCxnSpPr/>
            <p:nvPr/>
          </p:nvCxnSpPr>
          <p:spPr>
            <a:xfrm rot="5400000">
              <a:off x="69635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 rot="5400000">
              <a:off x="71711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rot="5400000">
              <a:off x="7414531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 rot="5400000">
              <a:off x="74561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 rot="5400000">
              <a:off x="749784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 rot="5400000">
              <a:off x="751774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 rot="5400000">
              <a:off x="762282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 rot="5400000">
              <a:off x="76637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 rot="5400000">
              <a:off x="77054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 rot="5400000">
              <a:off x="7702265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Rectangle 320"/>
            <p:cNvSpPr>
              <a:spLocks noChangeArrowheads="1"/>
            </p:cNvSpPr>
            <p:nvPr/>
          </p:nvSpPr>
          <p:spPr bwMode="auto">
            <a:xfrm>
              <a:off x="769249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33" name="Straight Connector 532"/>
            <p:cNvCxnSpPr/>
            <p:nvPr/>
          </p:nvCxnSpPr>
          <p:spPr>
            <a:xfrm rot="5400000">
              <a:off x="73736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 rot="5400000">
              <a:off x="758043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5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28" y="416714"/>
            <a:ext cx="1693862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9" name="Arc 538"/>
          <p:cNvSpPr/>
          <p:nvPr/>
        </p:nvSpPr>
        <p:spPr>
          <a:xfrm>
            <a:off x="3200401" y="3567112"/>
            <a:ext cx="1671628" cy="1671628"/>
          </a:xfrm>
          <a:prstGeom prst="arc">
            <a:avLst>
              <a:gd name="adj1" fmla="val 12787477"/>
              <a:gd name="adj2" fmla="val 1408590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40" name="Arc 539"/>
          <p:cNvSpPr/>
          <p:nvPr/>
        </p:nvSpPr>
        <p:spPr>
          <a:xfrm>
            <a:off x="3483762" y="3309930"/>
            <a:ext cx="1095382" cy="1095382"/>
          </a:xfrm>
          <a:prstGeom prst="arc">
            <a:avLst>
              <a:gd name="adj1" fmla="val 4852338"/>
              <a:gd name="adj2" fmla="val 583443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41" name="Arc 540"/>
          <p:cNvSpPr/>
          <p:nvPr/>
        </p:nvSpPr>
        <p:spPr>
          <a:xfrm>
            <a:off x="3483762" y="3309930"/>
            <a:ext cx="1095382" cy="1095382"/>
          </a:xfrm>
          <a:prstGeom prst="arc">
            <a:avLst>
              <a:gd name="adj1" fmla="val 15600369"/>
              <a:gd name="adj2" fmla="val 167267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542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83716">
            <a:off x="3544728" y="3494879"/>
            <a:ext cx="983392" cy="71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3" name="Picture 3" descr="C:\Users\dell\Desktop\rounder1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10828">
            <a:off x="3286533" y="3856573"/>
            <a:ext cx="1500876" cy="109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4" name="Arc 543"/>
          <p:cNvSpPr/>
          <p:nvPr/>
        </p:nvSpPr>
        <p:spPr>
          <a:xfrm>
            <a:off x="3205156" y="2474117"/>
            <a:ext cx="1671628" cy="1671628"/>
          </a:xfrm>
          <a:prstGeom prst="arc">
            <a:avLst>
              <a:gd name="adj1" fmla="val 7834216"/>
              <a:gd name="adj2" fmla="val 884067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45" name="Line 4"/>
          <p:cNvSpPr>
            <a:spLocks noChangeShapeType="1"/>
          </p:cNvSpPr>
          <p:nvPr/>
        </p:nvSpPr>
        <p:spPr bwMode="auto">
          <a:xfrm>
            <a:off x="1978819" y="3859209"/>
            <a:ext cx="456407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46" name="Line 4"/>
          <p:cNvSpPr>
            <a:spLocks noChangeShapeType="1"/>
          </p:cNvSpPr>
          <p:nvPr/>
        </p:nvSpPr>
        <p:spPr bwMode="auto">
          <a:xfrm>
            <a:off x="1902619" y="3859209"/>
            <a:ext cx="472389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547" name="Group 546"/>
          <p:cNvGrpSpPr>
            <a:grpSpLocks/>
          </p:cNvGrpSpPr>
          <p:nvPr/>
        </p:nvGrpSpPr>
        <p:grpSpPr bwMode="auto">
          <a:xfrm>
            <a:off x="1902619" y="3871909"/>
            <a:ext cx="7543800" cy="495300"/>
            <a:chOff x="1515075" y="1268751"/>
            <a:chExt cx="6558727" cy="570595"/>
          </a:xfrm>
        </p:grpSpPr>
        <p:sp>
          <p:nvSpPr>
            <p:cNvPr id="548" name="Rectangle 547"/>
            <p:cNvSpPr/>
            <p:nvPr/>
          </p:nvSpPr>
          <p:spPr>
            <a:xfrm>
              <a:off x="1515075" y="1268751"/>
              <a:ext cx="6520722" cy="5705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549" name="Straight Connector 548"/>
            <p:cNvCxnSpPr/>
            <p:nvPr/>
          </p:nvCxnSpPr>
          <p:spPr>
            <a:xfrm rot="5400000">
              <a:off x="15784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 rot="5400000">
              <a:off x="162009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 rot="5400000">
              <a:off x="1661757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 rot="5400000">
              <a:off x="1682567" y="1329286"/>
              <a:ext cx="12253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 rot="5400000">
              <a:off x="1786003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rot="5400000">
              <a:off x="182766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rot="5400000">
              <a:off x="1869321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 rot="5400000">
              <a:off x="1866357" y="1353061"/>
              <a:ext cx="170082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7" name="Rectangle 165"/>
            <p:cNvSpPr>
              <a:spLocks noChangeArrowheads="1"/>
            </p:cNvSpPr>
            <p:nvPr/>
          </p:nvSpPr>
          <p:spPr bwMode="auto">
            <a:xfrm>
              <a:off x="19403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58" name="Straight Connector 557"/>
            <p:cNvCxnSpPr/>
            <p:nvPr/>
          </p:nvCxnSpPr>
          <p:spPr>
            <a:xfrm rot="5400000">
              <a:off x="1536779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 rot="5400000">
              <a:off x="174361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rot="5400000">
              <a:off x="2001059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rot="5400000">
              <a:off x="2042718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 rot="5400000">
              <a:off x="2083646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rot="5400000">
              <a:off x="2104272" y="1333675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 rot="5400000">
              <a:off x="220862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rot="5400000">
              <a:off x="2250282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rot="5400000">
              <a:off x="229194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 rot="5400000">
              <a:off x="2288793" y="1356718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8" name="Rectangle 176"/>
            <p:cNvSpPr>
              <a:spLocks noChangeArrowheads="1"/>
            </p:cNvSpPr>
            <p:nvPr/>
          </p:nvSpPr>
          <p:spPr bwMode="auto">
            <a:xfrm>
              <a:off x="2373823" y="13255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69" name="Straight Connector 568"/>
            <p:cNvCxnSpPr/>
            <p:nvPr/>
          </p:nvCxnSpPr>
          <p:spPr>
            <a:xfrm rot="5400000">
              <a:off x="1959400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 rot="5400000">
              <a:off x="2166233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 rot="5400000">
              <a:off x="241819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rot="5400000">
              <a:off x="2459855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 rot="5400000">
              <a:off x="2500783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 rot="5400000">
              <a:off x="2522324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 rot="5400000">
              <a:off x="2625760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 rot="5400000">
              <a:off x="2667419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 rot="5400000">
              <a:off x="2709077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/>
            <p:cNvCxnSpPr/>
            <p:nvPr/>
          </p:nvCxnSpPr>
          <p:spPr>
            <a:xfrm rot="5400000">
              <a:off x="2706844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9" name="Rectangle 187"/>
            <p:cNvSpPr>
              <a:spLocks noChangeArrowheads="1"/>
            </p:cNvSpPr>
            <p:nvPr/>
          </p:nvSpPr>
          <p:spPr bwMode="auto">
            <a:xfrm>
              <a:off x="2783100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80" name="Straight Connector 579"/>
            <p:cNvCxnSpPr/>
            <p:nvPr/>
          </p:nvCxnSpPr>
          <p:spPr>
            <a:xfrm rot="5400000">
              <a:off x="2376537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/>
            <p:nvPr/>
          </p:nvCxnSpPr>
          <p:spPr>
            <a:xfrm rot="5400000">
              <a:off x="2584100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/>
            <p:cNvCxnSpPr/>
            <p:nvPr/>
          </p:nvCxnSpPr>
          <p:spPr>
            <a:xfrm rot="5400000">
              <a:off x="2836247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/>
            <p:cNvCxnSpPr/>
            <p:nvPr/>
          </p:nvCxnSpPr>
          <p:spPr>
            <a:xfrm rot="5400000">
              <a:off x="2877906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/>
            <p:cNvCxnSpPr/>
            <p:nvPr/>
          </p:nvCxnSpPr>
          <p:spPr>
            <a:xfrm rot="5400000">
              <a:off x="291883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/>
            <p:cNvCxnSpPr/>
            <p:nvPr/>
          </p:nvCxnSpPr>
          <p:spPr>
            <a:xfrm rot="5400000">
              <a:off x="2940376" y="1335504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/>
            <p:cNvCxnSpPr/>
            <p:nvPr/>
          </p:nvCxnSpPr>
          <p:spPr>
            <a:xfrm rot="5400000">
              <a:off x="3044542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 rot="5400000">
              <a:off x="3085470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rot="5400000">
              <a:off x="3127128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/>
            <p:cNvCxnSpPr/>
            <p:nvPr/>
          </p:nvCxnSpPr>
          <p:spPr>
            <a:xfrm rot="5400000">
              <a:off x="3124896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0" name="Rectangle 198"/>
            <p:cNvSpPr>
              <a:spLocks noChangeArrowheads="1"/>
            </p:cNvSpPr>
            <p:nvPr/>
          </p:nvSpPr>
          <p:spPr bwMode="auto">
            <a:xfrm>
              <a:off x="3200794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591" name="Straight Connector 590"/>
            <p:cNvCxnSpPr/>
            <p:nvPr/>
          </p:nvCxnSpPr>
          <p:spPr>
            <a:xfrm rot="5400000">
              <a:off x="2794588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/>
            <p:nvPr/>
          </p:nvCxnSpPr>
          <p:spPr>
            <a:xfrm rot="5400000">
              <a:off x="300215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/>
            <p:cNvCxnSpPr/>
            <p:nvPr/>
          </p:nvCxnSpPr>
          <p:spPr>
            <a:xfrm rot="5400000">
              <a:off x="3257953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/>
            <p:cNvCxnSpPr/>
            <p:nvPr/>
          </p:nvCxnSpPr>
          <p:spPr>
            <a:xfrm rot="5400000">
              <a:off x="3299611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/>
            <p:cNvCxnSpPr/>
            <p:nvPr/>
          </p:nvCxnSpPr>
          <p:spPr>
            <a:xfrm rot="5400000">
              <a:off x="334053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/>
            <p:cNvCxnSpPr/>
            <p:nvPr/>
          </p:nvCxnSpPr>
          <p:spPr>
            <a:xfrm rot="5400000">
              <a:off x="3362082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/>
            <p:cNvCxnSpPr/>
            <p:nvPr/>
          </p:nvCxnSpPr>
          <p:spPr>
            <a:xfrm rot="5400000">
              <a:off x="3465517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/>
            <p:cNvCxnSpPr/>
            <p:nvPr/>
          </p:nvCxnSpPr>
          <p:spPr>
            <a:xfrm rot="5400000">
              <a:off x="350717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/>
            <p:cNvCxnSpPr/>
            <p:nvPr/>
          </p:nvCxnSpPr>
          <p:spPr>
            <a:xfrm rot="5400000">
              <a:off x="3548834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/>
            <p:cNvCxnSpPr/>
            <p:nvPr/>
          </p:nvCxnSpPr>
          <p:spPr>
            <a:xfrm rot="5400000">
              <a:off x="3545870" y="1358548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1" name="Rectangle 209"/>
            <p:cNvSpPr>
              <a:spLocks noChangeArrowheads="1"/>
            </p:cNvSpPr>
            <p:nvPr/>
          </p:nvSpPr>
          <p:spPr bwMode="auto">
            <a:xfrm>
              <a:off x="3623768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02" name="Straight Connector 601"/>
            <p:cNvCxnSpPr/>
            <p:nvPr/>
          </p:nvCxnSpPr>
          <p:spPr>
            <a:xfrm rot="5400000">
              <a:off x="3216294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/>
            <p:cNvCxnSpPr/>
            <p:nvPr/>
          </p:nvCxnSpPr>
          <p:spPr>
            <a:xfrm rot="5400000">
              <a:off x="3423127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/>
            <p:cNvCxnSpPr/>
            <p:nvPr/>
          </p:nvCxnSpPr>
          <p:spPr>
            <a:xfrm rot="5400000">
              <a:off x="3676004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/>
            <p:cNvCxnSpPr/>
            <p:nvPr/>
          </p:nvCxnSpPr>
          <p:spPr>
            <a:xfrm rot="5400000">
              <a:off x="3717662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/>
            <p:cNvCxnSpPr/>
            <p:nvPr/>
          </p:nvCxnSpPr>
          <p:spPr>
            <a:xfrm rot="5400000">
              <a:off x="3759322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/>
            <p:cNvCxnSpPr/>
            <p:nvPr/>
          </p:nvCxnSpPr>
          <p:spPr>
            <a:xfrm rot="5400000">
              <a:off x="3780133" y="1334772"/>
              <a:ext cx="12253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/>
            <p:cNvCxnSpPr/>
            <p:nvPr/>
          </p:nvCxnSpPr>
          <p:spPr>
            <a:xfrm rot="5400000">
              <a:off x="3883568" y="1314656"/>
              <a:ext cx="82297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/>
            <p:cNvCxnSpPr/>
            <p:nvPr/>
          </p:nvCxnSpPr>
          <p:spPr>
            <a:xfrm rot="5400000">
              <a:off x="3925226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/>
            <p:cNvCxnSpPr/>
            <p:nvPr/>
          </p:nvCxnSpPr>
          <p:spPr>
            <a:xfrm rot="5400000">
              <a:off x="3966886" y="1314656"/>
              <a:ext cx="82297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/>
            <p:nvPr/>
          </p:nvCxnSpPr>
          <p:spPr>
            <a:xfrm rot="5400000">
              <a:off x="3964653" y="1359279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2" name="Rectangle 220"/>
            <p:cNvSpPr>
              <a:spLocks noChangeArrowheads="1"/>
            </p:cNvSpPr>
            <p:nvPr/>
          </p:nvSpPr>
          <p:spPr bwMode="auto">
            <a:xfrm>
              <a:off x="4041915" y="1334778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6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13" name="Straight Connector 612"/>
            <p:cNvCxnSpPr/>
            <p:nvPr/>
          </p:nvCxnSpPr>
          <p:spPr>
            <a:xfrm rot="5400000">
              <a:off x="3634345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/>
            <p:cNvCxnSpPr/>
            <p:nvPr/>
          </p:nvCxnSpPr>
          <p:spPr>
            <a:xfrm rot="5400000">
              <a:off x="3841909" y="1315387"/>
              <a:ext cx="8229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/>
            <p:cNvCxnSpPr/>
            <p:nvPr/>
          </p:nvCxnSpPr>
          <p:spPr>
            <a:xfrm rot="5400000">
              <a:off x="4091132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/>
            <p:cNvCxnSpPr/>
            <p:nvPr/>
          </p:nvCxnSpPr>
          <p:spPr>
            <a:xfrm rot="5400000">
              <a:off x="413206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/>
            <p:cNvCxnSpPr/>
            <p:nvPr/>
          </p:nvCxnSpPr>
          <p:spPr>
            <a:xfrm rot="5400000">
              <a:off x="4173718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/>
            <p:cNvCxnSpPr/>
            <p:nvPr/>
          </p:nvCxnSpPr>
          <p:spPr>
            <a:xfrm rot="5400000">
              <a:off x="4195260" y="1329287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/>
            <p:cNvCxnSpPr/>
            <p:nvPr/>
          </p:nvCxnSpPr>
          <p:spPr>
            <a:xfrm rot="5400000">
              <a:off x="4298696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/>
            <p:cNvCxnSpPr/>
            <p:nvPr/>
          </p:nvCxnSpPr>
          <p:spPr>
            <a:xfrm rot="5400000">
              <a:off x="4340354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/>
            <p:nvPr/>
          </p:nvCxnSpPr>
          <p:spPr>
            <a:xfrm rot="5400000">
              <a:off x="438128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/>
            <p:cNvCxnSpPr/>
            <p:nvPr/>
          </p:nvCxnSpPr>
          <p:spPr>
            <a:xfrm rot="5400000">
              <a:off x="4379049" y="1353061"/>
              <a:ext cx="17008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Rectangle 231"/>
            <p:cNvSpPr>
              <a:spLocks noChangeArrowheads="1"/>
            </p:cNvSpPr>
            <p:nvPr/>
          </p:nvSpPr>
          <p:spPr bwMode="auto">
            <a:xfrm>
              <a:off x="4474492" y="1329093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7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24" name="Straight Connector 623"/>
            <p:cNvCxnSpPr/>
            <p:nvPr/>
          </p:nvCxnSpPr>
          <p:spPr>
            <a:xfrm rot="5400000">
              <a:off x="404947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/>
            <p:cNvCxnSpPr/>
            <p:nvPr/>
          </p:nvCxnSpPr>
          <p:spPr>
            <a:xfrm rot="5400000">
              <a:off x="4256306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/>
            <p:cNvCxnSpPr/>
            <p:nvPr/>
          </p:nvCxnSpPr>
          <p:spPr>
            <a:xfrm rot="5400000">
              <a:off x="4513021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/>
            <p:cNvCxnSpPr/>
            <p:nvPr/>
          </p:nvCxnSpPr>
          <p:spPr>
            <a:xfrm rot="5400000">
              <a:off x="4554680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/>
            <p:cNvCxnSpPr/>
            <p:nvPr/>
          </p:nvCxnSpPr>
          <p:spPr>
            <a:xfrm rot="5400000">
              <a:off x="4596339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 rot="5400000">
              <a:off x="4616235" y="1332944"/>
              <a:ext cx="122532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/>
            <p:cNvCxnSpPr/>
            <p:nvPr/>
          </p:nvCxnSpPr>
          <p:spPr>
            <a:xfrm rot="5400000">
              <a:off x="4721315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/>
            <p:cNvCxnSpPr/>
            <p:nvPr/>
          </p:nvCxnSpPr>
          <p:spPr>
            <a:xfrm rot="5400000">
              <a:off x="4762975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/>
            <p:cNvCxnSpPr/>
            <p:nvPr/>
          </p:nvCxnSpPr>
          <p:spPr>
            <a:xfrm rot="5400000">
              <a:off x="4803903" y="1311912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/>
            <p:cNvCxnSpPr/>
            <p:nvPr/>
          </p:nvCxnSpPr>
          <p:spPr>
            <a:xfrm rot="5400000">
              <a:off x="4800755" y="1357450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Rectangle 242"/>
            <p:cNvSpPr>
              <a:spLocks noChangeArrowheads="1"/>
            </p:cNvSpPr>
            <p:nvPr/>
          </p:nvSpPr>
          <p:spPr bwMode="auto">
            <a:xfrm>
              <a:off x="4896097" y="1331935"/>
              <a:ext cx="98037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8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35" name="Straight Connector 634"/>
            <p:cNvCxnSpPr/>
            <p:nvPr/>
          </p:nvCxnSpPr>
          <p:spPr>
            <a:xfrm rot="5400000">
              <a:off x="4472093" y="1311912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/>
            <p:cNvCxnSpPr/>
            <p:nvPr/>
          </p:nvCxnSpPr>
          <p:spPr>
            <a:xfrm rot="5400000">
              <a:off x="4678926" y="1312643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/>
            <p:cNvCxnSpPr/>
            <p:nvPr/>
          </p:nvCxnSpPr>
          <p:spPr>
            <a:xfrm rot="5400000">
              <a:off x="4930158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/>
            <p:cNvCxnSpPr/>
            <p:nvPr/>
          </p:nvCxnSpPr>
          <p:spPr>
            <a:xfrm rot="5400000">
              <a:off x="4971816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/>
            <p:cNvCxnSpPr/>
            <p:nvPr/>
          </p:nvCxnSpPr>
          <p:spPr>
            <a:xfrm rot="5400000">
              <a:off x="5013475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/>
            <p:cNvCxnSpPr/>
            <p:nvPr/>
          </p:nvCxnSpPr>
          <p:spPr>
            <a:xfrm rot="5400000">
              <a:off x="5035017" y="1330018"/>
              <a:ext cx="1225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/>
            <p:cNvCxnSpPr/>
            <p:nvPr/>
          </p:nvCxnSpPr>
          <p:spPr>
            <a:xfrm rot="5400000">
              <a:off x="5138452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/>
            <p:cNvCxnSpPr/>
            <p:nvPr/>
          </p:nvCxnSpPr>
          <p:spPr>
            <a:xfrm rot="5400000">
              <a:off x="5180111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/>
            <p:cNvCxnSpPr/>
            <p:nvPr/>
          </p:nvCxnSpPr>
          <p:spPr>
            <a:xfrm rot="5400000">
              <a:off x="5221039" y="1309169"/>
              <a:ext cx="82298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/>
            <p:cNvCxnSpPr/>
            <p:nvPr/>
          </p:nvCxnSpPr>
          <p:spPr>
            <a:xfrm rot="5400000">
              <a:off x="5218806" y="1353792"/>
              <a:ext cx="1700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Rectangle 253"/>
            <p:cNvSpPr>
              <a:spLocks noChangeArrowheads="1"/>
            </p:cNvSpPr>
            <p:nvPr/>
          </p:nvSpPr>
          <p:spPr bwMode="auto">
            <a:xfrm>
              <a:off x="5314245" y="1329091"/>
              <a:ext cx="98035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9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46" name="Straight Connector 645"/>
            <p:cNvCxnSpPr/>
            <p:nvPr/>
          </p:nvCxnSpPr>
          <p:spPr>
            <a:xfrm rot="5400000">
              <a:off x="4889230" y="1309169"/>
              <a:ext cx="82298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/>
            <p:cNvCxnSpPr/>
            <p:nvPr/>
          </p:nvCxnSpPr>
          <p:spPr>
            <a:xfrm rot="5400000">
              <a:off x="5096063" y="1309900"/>
              <a:ext cx="822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/>
            <p:cNvCxnSpPr/>
            <p:nvPr/>
          </p:nvCxnSpPr>
          <p:spPr>
            <a:xfrm rot="5400000">
              <a:off x="534473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/>
            <p:cNvCxnSpPr/>
            <p:nvPr/>
          </p:nvCxnSpPr>
          <p:spPr>
            <a:xfrm rot="5400000">
              <a:off x="5385666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/>
            <p:cNvCxnSpPr/>
            <p:nvPr/>
          </p:nvCxnSpPr>
          <p:spPr>
            <a:xfrm rot="5400000">
              <a:off x="542732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/>
            <p:cNvCxnSpPr/>
            <p:nvPr/>
          </p:nvCxnSpPr>
          <p:spPr>
            <a:xfrm rot="5400000">
              <a:off x="5447953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/>
            <p:cNvCxnSpPr/>
            <p:nvPr/>
          </p:nvCxnSpPr>
          <p:spPr>
            <a:xfrm rot="5400000">
              <a:off x="55523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/>
            <p:cNvCxnSpPr/>
            <p:nvPr/>
          </p:nvCxnSpPr>
          <p:spPr>
            <a:xfrm rot="5400000">
              <a:off x="559396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/>
            <p:cNvCxnSpPr/>
            <p:nvPr/>
          </p:nvCxnSpPr>
          <p:spPr>
            <a:xfrm rot="5400000">
              <a:off x="563488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/>
            <p:cNvCxnSpPr/>
            <p:nvPr/>
          </p:nvCxnSpPr>
          <p:spPr>
            <a:xfrm rot="5400000">
              <a:off x="5631742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Rectangle 264"/>
            <p:cNvSpPr>
              <a:spLocks noChangeArrowheads="1"/>
            </p:cNvSpPr>
            <p:nvPr/>
          </p:nvSpPr>
          <p:spPr bwMode="auto">
            <a:xfrm>
              <a:off x="5622117" y="1337617"/>
              <a:ext cx="381312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10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57" name="Straight Connector 656"/>
            <p:cNvCxnSpPr/>
            <p:nvPr/>
          </p:nvCxnSpPr>
          <p:spPr>
            <a:xfrm rot="5400000">
              <a:off x="530307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/>
            <p:cNvCxnSpPr/>
            <p:nvPr/>
          </p:nvCxnSpPr>
          <p:spPr>
            <a:xfrm rot="5400000">
              <a:off x="55099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/>
            <p:cNvCxnSpPr/>
            <p:nvPr/>
          </p:nvCxnSpPr>
          <p:spPr>
            <a:xfrm rot="5400000">
              <a:off x="575694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/>
            <p:cNvCxnSpPr/>
            <p:nvPr/>
          </p:nvCxnSpPr>
          <p:spPr>
            <a:xfrm rot="5400000">
              <a:off x="5798602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/>
            <p:cNvCxnSpPr/>
            <p:nvPr/>
          </p:nvCxnSpPr>
          <p:spPr>
            <a:xfrm rot="5400000">
              <a:off x="5840261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/>
            <p:cNvCxnSpPr/>
            <p:nvPr/>
          </p:nvCxnSpPr>
          <p:spPr>
            <a:xfrm rot="5400000">
              <a:off x="5860158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/>
            <p:cNvCxnSpPr/>
            <p:nvPr/>
          </p:nvCxnSpPr>
          <p:spPr>
            <a:xfrm rot="5400000">
              <a:off x="5964507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/>
            <p:cNvCxnSpPr/>
            <p:nvPr/>
          </p:nvCxnSpPr>
          <p:spPr>
            <a:xfrm rot="5400000">
              <a:off x="600616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 rot="5400000">
              <a:off x="6047825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 rot="5400000">
              <a:off x="6044677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ectangle 276"/>
            <p:cNvSpPr>
              <a:spLocks noChangeArrowheads="1"/>
            </p:cNvSpPr>
            <p:nvPr/>
          </p:nvSpPr>
          <p:spPr bwMode="auto">
            <a:xfrm>
              <a:off x="603472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 dirty="0">
                  <a:solidFill>
                    <a:srgbClr val="000000"/>
                  </a:solidFill>
                  <a:latin typeface="Symbol" pitchFamily="18" charset="2"/>
                </a:rPr>
                <a:t>11</a:t>
              </a:r>
              <a:endParaRPr lang="en-US" altLang="en-US" sz="1000" baseline="5000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68" name="Straight Connector 667"/>
            <p:cNvCxnSpPr/>
            <p:nvPr/>
          </p:nvCxnSpPr>
          <p:spPr>
            <a:xfrm rot="5400000">
              <a:off x="571528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/>
            <p:cNvCxnSpPr/>
            <p:nvPr/>
          </p:nvCxnSpPr>
          <p:spPr>
            <a:xfrm rot="5400000">
              <a:off x="592284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 rot="5400000">
              <a:off x="61720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/>
            <p:cNvCxnSpPr/>
            <p:nvPr/>
          </p:nvCxnSpPr>
          <p:spPr>
            <a:xfrm rot="5400000">
              <a:off x="621373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 rot="5400000">
              <a:off x="62553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/>
            <p:cNvCxnSpPr/>
            <p:nvPr/>
          </p:nvCxnSpPr>
          <p:spPr>
            <a:xfrm rot="5400000">
              <a:off x="627528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/>
            <p:nvPr/>
          </p:nvCxnSpPr>
          <p:spPr>
            <a:xfrm rot="5400000">
              <a:off x="63796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 rot="5400000">
              <a:off x="642129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 rot="5400000">
              <a:off x="646295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/>
            <p:cNvCxnSpPr/>
            <p:nvPr/>
          </p:nvCxnSpPr>
          <p:spPr>
            <a:xfrm rot="5400000">
              <a:off x="6459804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8" name="Rectangle 287"/>
            <p:cNvSpPr>
              <a:spLocks noChangeArrowheads="1"/>
            </p:cNvSpPr>
            <p:nvPr/>
          </p:nvSpPr>
          <p:spPr bwMode="auto">
            <a:xfrm>
              <a:off x="6449849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12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79" name="Straight Connector 678"/>
            <p:cNvCxnSpPr/>
            <p:nvPr/>
          </p:nvCxnSpPr>
          <p:spPr>
            <a:xfrm rot="5400000">
              <a:off x="61304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/>
            <p:cNvCxnSpPr/>
            <p:nvPr/>
          </p:nvCxnSpPr>
          <p:spPr>
            <a:xfrm rot="5400000">
              <a:off x="633797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 rot="5400000">
              <a:off x="6587929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 rot="5400000">
              <a:off x="662958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/>
            <p:nvPr/>
          </p:nvCxnSpPr>
          <p:spPr>
            <a:xfrm rot="5400000">
              <a:off x="6670517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 rot="5400000">
              <a:off x="6691144" y="1339161"/>
              <a:ext cx="1225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/>
            <p:cNvCxnSpPr/>
            <p:nvPr/>
          </p:nvCxnSpPr>
          <p:spPr>
            <a:xfrm rot="5400000">
              <a:off x="679549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/>
            <p:cNvCxnSpPr/>
            <p:nvPr/>
          </p:nvCxnSpPr>
          <p:spPr>
            <a:xfrm rot="5400000">
              <a:off x="683715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/>
            <p:cNvCxnSpPr/>
            <p:nvPr/>
          </p:nvCxnSpPr>
          <p:spPr>
            <a:xfrm rot="5400000">
              <a:off x="6878811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/>
            <p:nvPr/>
          </p:nvCxnSpPr>
          <p:spPr>
            <a:xfrm rot="5400000">
              <a:off x="6875663" y="1362206"/>
              <a:ext cx="170081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9" name="Rectangle 298"/>
            <p:cNvSpPr>
              <a:spLocks noChangeArrowheads="1"/>
            </p:cNvSpPr>
            <p:nvPr/>
          </p:nvSpPr>
          <p:spPr bwMode="auto">
            <a:xfrm>
              <a:off x="6865685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13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690" name="Straight Connector 689"/>
            <p:cNvCxnSpPr/>
            <p:nvPr/>
          </p:nvCxnSpPr>
          <p:spPr>
            <a:xfrm rot="5400000">
              <a:off x="654627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/>
            <p:nvPr/>
          </p:nvCxnSpPr>
          <p:spPr>
            <a:xfrm rot="5400000">
              <a:off x="6753834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 rot="5400000">
              <a:off x="7005250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/>
            <p:nvPr/>
          </p:nvCxnSpPr>
          <p:spPr>
            <a:xfrm rot="5400000">
              <a:off x="7046178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/>
            <p:nvPr/>
          </p:nvCxnSpPr>
          <p:spPr>
            <a:xfrm rot="5400000">
              <a:off x="7087837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/>
            <p:cNvCxnSpPr/>
            <p:nvPr/>
          </p:nvCxnSpPr>
          <p:spPr>
            <a:xfrm rot="5400000">
              <a:off x="7108465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/>
            <p:nvPr/>
          </p:nvCxnSpPr>
          <p:spPr>
            <a:xfrm rot="5400000">
              <a:off x="7212813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 rot="5400000">
              <a:off x="7254473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/>
            <p:cNvCxnSpPr/>
            <p:nvPr/>
          </p:nvCxnSpPr>
          <p:spPr>
            <a:xfrm rot="5400000">
              <a:off x="7296132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/>
            <p:cNvCxnSpPr/>
            <p:nvPr/>
          </p:nvCxnSpPr>
          <p:spPr>
            <a:xfrm rot="5400000">
              <a:off x="7292253" y="1362205"/>
              <a:ext cx="17008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Rectangle 309"/>
            <p:cNvSpPr>
              <a:spLocks noChangeArrowheads="1"/>
            </p:cNvSpPr>
            <p:nvPr/>
          </p:nvSpPr>
          <p:spPr bwMode="auto">
            <a:xfrm>
              <a:off x="7282852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14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701" name="Straight Connector 700"/>
            <p:cNvCxnSpPr/>
            <p:nvPr/>
          </p:nvCxnSpPr>
          <p:spPr>
            <a:xfrm rot="5400000">
              <a:off x="69635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/>
            <p:cNvCxnSpPr/>
            <p:nvPr/>
          </p:nvCxnSpPr>
          <p:spPr>
            <a:xfrm rot="5400000">
              <a:off x="71711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/>
            <p:cNvCxnSpPr/>
            <p:nvPr/>
          </p:nvCxnSpPr>
          <p:spPr>
            <a:xfrm rot="5400000">
              <a:off x="7414531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/>
            <p:cNvCxnSpPr/>
            <p:nvPr/>
          </p:nvCxnSpPr>
          <p:spPr>
            <a:xfrm rot="5400000">
              <a:off x="7456190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/>
            <p:cNvCxnSpPr/>
            <p:nvPr/>
          </p:nvCxnSpPr>
          <p:spPr>
            <a:xfrm rot="5400000">
              <a:off x="7497849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/>
            <p:cNvCxnSpPr/>
            <p:nvPr/>
          </p:nvCxnSpPr>
          <p:spPr>
            <a:xfrm rot="5400000">
              <a:off x="7517746" y="1338430"/>
              <a:ext cx="122531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/>
            <p:cNvCxnSpPr/>
            <p:nvPr/>
          </p:nvCxnSpPr>
          <p:spPr>
            <a:xfrm rot="5400000">
              <a:off x="7622826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/>
            <p:cNvCxnSpPr/>
            <p:nvPr/>
          </p:nvCxnSpPr>
          <p:spPr>
            <a:xfrm rot="5400000">
              <a:off x="7663754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/>
            <p:cNvCxnSpPr/>
            <p:nvPr/>
          </p:nvCxnSpPr>
          <p:spPr>
            <a:xfrm rot="5400000">
              <a:off x="7705413" y="1317399"/>
              <a:ext cx="80469" cy="14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/>
            <p:cNvCxnSpPr/>
            <p:nvPr/>
          </p:nvCxnSpPr>
          <p:spPr>
            <a:xfrm rot="5400000">
              <a:off x="7702265" y="1362937"/>
              <a:ext cx="1700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1" name="Rectangle 320"/>
            <p:cNvSpPr>
              <a:spLocks noChangeArrowheads="1"/>
            </p:cNvSpPr>
            <p:nvPr/>
          </p:nvSpPr>
          <p:spPr bwMode="auto">
            <a:xfrm>
              <a:off x="7692491" y="1337617"/>
              <a:ext cx="381311" cy="284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Symbol" pitchFamily="18" charset="2"/>
                </a:rPr>
                <a:t>15</a:t>
              </a:r>
              <a:endParaRPr lang="en-US" altLang="en-US" sz="1000" baseline="5000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cxnSp>
          <p:nvCxnSpPr>
            <p:cNvPr id="712" name="Straight Connector 711"/>
            <p:cNvCxnSpPr/>
            <p:nvPr/>
          </p:nvCxnSpPr>
          <p:spPr>
            <a:xfrm rot="5400000">
              <a:off x="7373602" y="1317399"/>
              <a:ext cx="80469" cy="1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 rot="5400000">
              <a:off x="7580435" y="1318130"/>
              <a:ext cx="804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4" name="Picture 4" descr="D:\ankur\ppt\compass\penc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47" y="2719384"/>
            <a:ext cx="1693862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5" name="Text Box 8"/>
          <p:cNvSpPr txBox="1">
            <a:spLocks noChangeArrowheads="1"/>
          </p:cNvSpPr>
          <p:nvPr/>
        </p:nvSpPr>
        <p:spPr bwMode="auto">
          <a:xfrm>
            <a:off x="1499265" y="4452340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i="1" dirty="0" smtClean="0">
                <a:solidFill>
                  <a:srgbClr val="000000"/>
                </a:solidFill>
                <a:latin typeface="Bookman Old Style" pitchFamily="18" charset="0"/>
              </a:rPr>
              <a:t>l</a:t>
            </a:r>
            <a:endParaRPr lang="en-US" altLang="en-US" sz="1400" i="1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16" name="Text Box 8"/>
          <p:cNvSpPr txBox="1">
            <a:spLocks noChangeArrowheads="1"/>
          </p:cNvSpPr>
          <p:nvPr/>
        </p:nvSpPr>
        <p:spPr bwMode="auto">
          <a:xfrm>
            <a:off x="1575465" y="3693317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m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17" name="Text Box 8"/>
          <p:cNvSpPr txBox="1">
            <a:spLocks noChangeArrowheads="1"/>
          </p:cNvSpPr>
          <p:nvPr/>
        </p:nvSpPr>
        <p:spPr bwMode="auto">
          <a:xfrm>
            <a:off x="1659285" y="1385288"/>
            <a:ext cx="3295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 smtClean="0">
                <a:solidFill>
                  <a:srgbClr val="000000"/>
                </a:solidFill>
                <a:latin typeface="Bookman Old Style" pitchFamily="18" charset="0"/>
              </a:rPr>
              <a:t>n</a:t>
            </a:r>
            <a:endParaRPr lang="en-US" altLang="en-US" sz="14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19" name="TextBox 718"/>
          <p:cNvSpPr txBox="1"/>
          <p:nvPr/>
        </p:nvSpPr>
        <p:spPr>
          <a:xfrm>
            <a:off x="698500" y="1905172"/>
            <a:ext cx="1320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kern="0" dirty="0" smtClean="0">
                <a:solidFill>
                  <a:sysClr val="windowText" lastClr="000000"/>
                </a:solidFill>
                <a:latin typeface="Bookman Old Style" pitchFamily="18" charset="0"/>
                <a:sym typeface="Symbol"/>
              </a:rPr>
              <a:t>Rough Figure</a:t>
            </a:r>
            <a:endParaRPr lang="en-IN" sz="1200" b="1" kern="0" dirty="0">
              <a:solidFill>
                <a:sysClr val="windowText" lastClr="000000"/>
              </a:solidFill>
              <a:latin typeface="Bookman Old Style" pitchFamily="18" charset="0"/>
            </a:endParaRPr>
          </a:p>
        </p:txBody>
      </p:sp>
      <p:sp>
        <p:nvSpPr>
          <p:cNvPr id="720" name="Oval 719"/>
          <p:cNvSpPr/>
          <p:nvPr/>
        </p:nvSpPr>
        <p:spPr>
          <a:xfrm>
            <a:off x="730625" y="2327650"/>
            <a:ext cx="1082300" cy="1082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1" name="Oval 720"/>
          <p:cNvSpPr/>
          <p:nvPr/>
        </p:nvSpPr>
        <p:spPr>
          <a:xfrm>
            <a:off x="1241456" y="2833695"/>
            <a:ext cx="66644" cy="666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1147605" y="2871421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</a:p>
        </p:txBody>
      </p:sp>
      <p:cxnSp>
        <p:nvCxnSpPr>
          <p:cNvPr id="723" name="Straight Connector 722"/>
          <p:cNvCxnSpPr/>
          <p:nvPr/>
        </p:nvCxnSpPr>
        <p:spPr>
          <a:xfrm>
            <a:off x="560719" y="2305222"/>
            <a:ext cx="149121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/>
          <p:cNvCxnSpPr/>
          <p:nvPr/>
        </p:nvCxnSpPr>
        <p:spPr>
          <a:xfrm>
            <a:off x="533400" y="3276772"/>
            <a:ext cx="149121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TextBox 724"/>
          <p:cNvSpPr txBox="1"/>
          <p:nvPr/>
        </p:nvSpPr>
        <p:spPr>
          <a:xfrm>
            <a:off x="228600" y="3117850"/>
            <a:ext cx="319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1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6" name="TextBox 725"/>
          <p:cNvSpPr txBox="1"/>
          <p:nvPr/>
        </p:nvSpPr>
        <p:spPr>
          <a:xfrm>
            <a:off x="304800" y="2166951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solidFill>
                  <a:prstClr val="black"/>
                </a:solidFill>
                <a:latin typeface="Bookman Old Style" pitchFamily="18" charset="0"/>
              </a:rPr>
              <a:t>n</a:t>
            </a:r>
            <a:endParaRPr lang="en-US" sz="11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8" name="Text Box 52"/>
          <p:cNvSpPr txBox="1">
            <a:spLocks noChangeArrowheads="1"/>
          </p:cNvSpPr>
          <p:nvPr/>
        </p:nvSpPr>
        <p:spPr bwMode="auto">
          <a:xfrm>
            <a:off x="2453994" y="4590713"/>
            <a:ext cx="2519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X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49" name="Text Box 52"/>
          <p:cNvSpPr txBox="1">
            <a:spLocks noChangeArrowheads="1"/>
          </p:cNvSpPr>
          <p:nvPr/>
        </p:nvSpPr>
        <p:spPr bwMode="auto">
          <a:xfrm>
            <a:off x="5336381" y="4591054"/>
            <a:ext cx="2519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Y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50" name="Text Box 52"/>
          <p:cNvSpPr txBox="1">
            <a:spLocks noChangeArrowheads="1"/>
          </p:cNvSpPr>
          <p:nvPr/>
        </p:nvSpPr>
        <p:spPr bwMode="auto">
          <a:xfrm>
            <a:off x="4003394" y="3076578"/>
            <a:ext cx="2519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Z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51" name="Text Box 52"/>
          <p:cNvSpPr txBox="1">
            <a:spLocks noChangeArrowheads="1"/>
          </p:cNvSpPr>
          <p:nvPr/>
        </p:nvSpPr>
        <p:spPr bwMode="auto">
          <a:xfrm>
            <a:off x="3831429" y="1353801"/>
            <a:ext cx="2519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A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52" name="Text Box 52"/>
          <p:cNvSpPr txBox="1">
            <a:spLocks noChangeArrowheads="1"/>
          </p:cNvSpPr>
          <p:nvPr/>
        </p:nvSpPr>
        <p:spPr bwMode="auto">
          <a:xfrm>
            <a:off x="3846232" y="2058649"/>
            <a:ext cx="2519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B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53" name="Text Box 52"/>
          <p:cNvSpPr txBox="1">
            <a:spLocks noChangeArrowheads="1"/>
          </p:cNvSpPr>
          <p:nvPr/>
        </p:nvSpPr>
        <p:spPr bwMode="auto">
          <a:xfrm>
            <a:off x="3853892" y="842960"/>
            <a:ext cx="2519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C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54" name="Text Box 52"/>
          <p:cNvSpPr txBox="1">
            <a:spLocks noChangeArrowheads="1"/>
          </p:cNvSpPr>
          <p:nvPr/>
        </p:nvSpPr>
        <p:spPr bwMode="auto">
          <a:xfrm>
            <a:off x="3289300" y="1346200"/>
            <a:ext cx="2519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D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55" name="Text Box 52"/>
          <p:cNvSpPr txBox="1">
            <a:spLocks noChangeArrowheads="1"/>
          </p:cNvSpPr>
          <p:nvPr/>
        </p:nvSpPr>
        <p:spPr bwMode="auto">
          <a:xfrm>
            <a:off x="3835400" y="3688218"/>
            <a:ext cx="2519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>
                <a:latin typeface="Bookman Old Style" pitchFamily="18" charset="0"/>
              </a:rPr>
              <a:t>E</a:t>
            </a:r>
            <a:endParaRPr lang="en-US" altLang="en-US" sz="1000" baseline="-25000" dirty="0">
              <a:latin typeface="Bookman Old Style" pitchFamily="18" charset="0"/>
            </a:endParaRPr>
          </a:p>
        </p:txBody>
      </p:sp>
      <p:sp>
        <p:nvSpPr>
          <p:cNvPr id="756" name="Text Box 52"/>
          <p:cNvSpPr txBox="1">
            <a:spLocks noChangeArrowheads="1"/>
          </p:cNvSpPr>
          <p:nvPr/>
        </p:nvSpPr>
        <p:spPr bwMode="auto">
          <a:xfrm>
            <a:off x="3843060" y="4369256"/>
            <a:ext cx="2519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F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57" name="Text Box 52"/>
          <p:cNvSpPr txBox="1">
            <a:spLocks noChangeArrowheads="1"/>
          </p:cNvSpPr>
          <p:nvPr/>
        </p:nvSpPr>
        <p:spPr bwMode="auto">
          <a:xfrm>
            <a:off x="3845957" y="3270706"/>
            <a:ext cx="2519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G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58" name="Text Box 52"/>
          <p:cNvSpPr txBox="1">
            <a:spLocks noChangeArrowheads="1"/>
          </p:cNvSpPr>
          <p:nvPr/>
        </p:nvSpPr>
        <p:spPr bwMode="auto">
          <a:xfrm>
            <a:off x="3293784" y="3854115"/>
            <a:ext cx="2519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dirty="0" smtClean="0">
                <a:solidFill>
                  <a:srgbClr val="FF0000"/>
                </a:solidFill>
                <a:latin typeface="Bookman Old Style" pitchFamily="18" charset="0"/>
              </a:rPr>
              <a:t>H</a:t>
            </a:r>
            <a:endParaRPr lang="en-US" altLang="en-US" sz="1000" baseline="-250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536" name="Oval 535"/>
          <p:cNvSpPr/>
          <p:nvPr/>
        </p:nvSpPr>
        <p:spPr>
          <a:xfrm flipH="1">
            <a:off x="4008732" y="3829371"/>
            <a:ext cx="58594" cy="585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30" name="Group 41"/>
          <p:cNvGrpSpPr>
            <a:grpSpLocks/>
          </p:cNvGrpSpPr>
          <p:nvPr/>
        </p:nvGrpSpPr>
        <p:grpSpPr bwMode="auto">
          <a:xfrm>
            <a:off x="5945628" y="1185505"/>
            <a:ext cx="1960356" cy="622129"/>
            <a:chOff x="5547340" y="3247036"/>
            <a:chExt cx="1916913" cy="699025"/>
          </a:xfrm>
        </p:grpSpPr>
        <p:sp>
          <p:nvSpPr>
            <p:cNvPr id="731" name="Rounded Rectangle 730"/>
            <p:cNvSpPr/>
            <p:nvPr/>
          </p:nvSpPr>
          <p:spPr bwMode="auto">
            <a:xfrm>
              <a:off x="5547340" y="3247036"/>
              <a:ext cx="1916913" cy="69902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732" name="TextBox 43"/>
            <p:cNvSpPr txBox="1">
              <a:spLocks noChangeArrowheads="1"/>
            </p:cNvSpPr>
            <p:nvPr/>
          </p:nvSpPr>
          <p:spPr bwMode="auto">
            <a:xfrm>
              <a:off x="5556577" y="3259672"/>
              <a:ext cx="1883421" cy="657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a circle of suitable radius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33" name="Group 41"/>
          <p:cNvGrpSpPr>
            <a:grpSpLocks/>
          </p:cNvGrpSpPr>
          <p:nvPr/>
        </p:nvGrpSpPr>
        <p:grpSpPr bwMode="auto">
          <a:xfrm>
            <a:off x="5359370" y="815698"/>
            <a:ext cx="2458015" cy="1193459"/>
            <a:chOff x="5193233" y="3094106"/>
            <a:chExt cx="2403545" cy="1340972"/>
          </a:xfrm>
        </p:grpSpPr>
        <p:sp>
          <p:nvSpPr>
            <p:cNvPr id="734" name="Rounded Rectangle 733"/>
            <p:cNvSpPr/>
            <p:nvPr/>
          </p:nvSpPr>
          <p:spPr bwMode="auto">
            <a:xfrm>
              <a:off x="5193233" y="3094106"/>
              <a:ext cx="2403545" cy="134097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735" name="TextBox 43"/>
            <p:cNvSpPr txBox="1">
              <a:spLocks noChangeArrowheads="1"/>
            </p:cNvSpPr>
            <p:nvPr/>
          </p:nvSpPr>
          <p:spPr bwMode="auto">
            <a:xfrm>
              <a:off x="5255648" y="3247817"/>
              <a:ext cx="2278941" cy="933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Let us draw perpendicular from O to line </a:t>
              </a:r>
              <a:r>
                <a:rPr lang="en-US" altLang="en-US" sz="1600" i="1" dirty="0" smtClean="0">
                  <a:solidFill>
                    <a:srgbClr val="FFFFFF"/>
                  </a:solidFill>
                  <a:latin typeface="Bookman Old Style" pitchFamily="18" charset="0"/>
                </a:rPr>
                <a:t>l</a:t>
              </a:r>
              <a:endParaRPr lang="en-US" altLang="en-US" sz="1600" i="1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36" name="Group 41"/>
          <p:cNvGrpSpPr>
            <a:grpSpLocks/>
          </p:cNvGrpSpPr>
          <p:nvPr/>
        </p:nvGrpSpPr>
        <p:grpSpPr bwMode="auto">
          <a:xfrm>
            <a:off x="5045285" y="845806"/>
            <a:ext cx="3458355" cy="1254337"/>
            <a:chOff x="4796612" y="2960019"/>
            <a:chExt cx="3381720" cy="1409375"/>
          </a:xfrm>
        </p:grpSpPr>
        <p:sp>
          <p:nvSpPr>
            <p:cNvPr id="737" name="Rounded Rectangle 736"/>
            <p:cNvSpPr/>
            <p:nvPr/>
          </p:nvSpPr>
          <p:spPr bwMode="auto">
            <a:xfrm>
              <a:off x="4796612" y="2960019"/>
              <a:ext cx="3381720" cy="140937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738" name="TextBox 43"/>
            <p:cNvSpPr txBox="1">
              <a:spLocks noChangeArrowheads="1"/>
            </p:cNvSpPr>
            <p:nvPr/>
          </p:nvSpPr>
          <p:spPr bwMode="auto">
            <a:xfrm>
              <a:off x="4819173" y="3059524"/>
              <a:ext cx="3336598" cy="1210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O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radius more than distance between point O and line </a:t>
              </a:r>
              <a:r>
                <a:rPr lang="en-US" altLang="en-US" sz="1600" i="1" dirty="0" smtClean="0">
                  <a:solidFill>
                    <a:srgbClr val="FFFFFF"/>
                  </a:solidFill>
                  <a:latin typeface="Bookman Old Style" pitchFamily="18" charset="0"/>
                </a:rPr>
                <a:t>l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, draw two arcs intersecting line </a:t>
              </a:r>
              <a:r>
                <a:rPr lang="en-US" altLang="en-US" sz="1600" i="1" dirty="0" smtClean="0">
                  <a:solidFill>
                    <a:srgbClr val="FFFFFF"/>
                  </a:solidFill>
                  <a:latin typeface="Bookman Old Style" pitchFamily="18" charset="0"/>
                </a:rPr>
                <a:t>l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at X and Y</a:t>
              </a:r>
              <a:endParaRPr lang="en-US" altLang="en-US" sz="1600" i="1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39" name="Group 41"/>
          <p:cNvGrpSpPr>
            <a:grpSpLocks/>
          </p:cNvGrpSpPr>
          <p:nvPr/>
        </p:nvGrpSpPr>
        <p:grpSpPr bwMode="auto">
          <a:xfrm>
            <a:off x="5397093" y="1115740"/>
            <a:ext cx="2587446" cy="910857"/>
            <a:chOff x="5228630" y="3028132"/>
            <a:chExt cx="2530106" cy="1023441"/>
          </a:xfrm>
        </p:grpSpPr>
        <p:sp>
          <p:nvSpPr>
            <p:cNvPr id="740" name="Rounded Rectangle 739"/>
            <p:cNvSpPr/>
            <p:nvPr/>
          </p:nvSpPr>
          <p:spPr bwMode="auto">
            <a:xfrm>
              <a:off x="5228630" y="3028132"/>
              <a:ext cx="2530106" cy="1023441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741" name="TextBox 43"/>
            <p:cNvSpPr txBox="1">
              <a:spLocks noChangeArrowheads="1"/>
            </p:cNvSpPr>
            <p:nvPr/>
          </p:nvSpPr>
          <p:spPr bwMode="auto">
            <a:xfrm>
              <a:off x="5244868" y="3059793"/>
              <a:ext cx="2506837" cy="933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X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, and radius more than half of XY, draw an arc</a:t>
              </a:r>
              <a:endParaRPr lang="en-US" altLang="en-US" sz="1600" i="1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42" name="Group 41"/>
          <p:cNvGrpSpPr>
            <a:grpSpLocks/>
          </p:cNvGrpSpPr>
          <p:nvPr/>
        </p:nvGrpSpPr>
        <p:grpSpPr bwMode="auto">
          <a:xfrm>
            <a:off x="5275334" y="1005690"/>
            <a:ext cx="2735133" cy="966895"/>
            <a:chOff x="5130798" y="3319834"/>
            <a:chExt cx="2674522" cy="1086404"/>
          </a:xfrm>
        </p:grpSpPr>
        <p:sp>
          <p:nvSpPr>
            <p:cNvPr id="743" name="Rounded Rectangle 742"/>
            <p:cNvSpPr/>
            <p:nvPr/>
          </p:nvSpPr>
          <p:spPr bwMode="auto">
            <a:xfrm>
              <a:off x="5130798" y="3319834"/>
              <a:ext cx="2674522" cy="1086404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  <a:r>
                <a:rPr lang="en-US" sz="1200" kern="0" dirty="0" smtClean="0">
                  <a:solidFill>
                    <a:sysClr val="window" lastClr="FFFFFF"/>
                  </a:solidFill>
                  <a:latin typeface="Bookman Old Style" pitchFamily="18" charset="0"/>
                </a:rPr>
                <a:t>`</a:t>
              </a:r>
              <a:endParaRPr lang="en-US" sz="1200" kern="0" dirty="0">
                <a:solidFill>
                  <a:sysClr val="window" lastClr="FFFFFF"/>
                </a:solidFill>
                <a:latin typeface="Bookman Old Style" pitchFamily="18" charset="0"/>
              </a:endParaRPr>
            </a:p>
          </p:txBody>
        </p:sp>
        <p:sp>
          <p:nvSpPr>
            <p:cNvPr id="744" name="TextBox 43"/>
            <p:cNvSpPr txBox="1">
              <a:spLocks noChangeArrowheads="1"/>
            </p:cNvSpPr>
            <p:nvPr/>
          </p:nvSpPr>
          <p:spPr bwMode="auto">
            <a:xfrm>
              <a:off x="5198086" y="3395453"/>
              <a:ext cx="2539948" cy="93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Now, with the same radius Y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, cut previously drawn arc</a:t>
              </a:r>
              <a:endParaRPr lang="en-US" altLang="en-US" sz="1600" i="1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45" name="Group 41"/>
          <p:cNvGrpSpPr>
            <a:grpSpLocks/>
          </p:cNvGrpSpPr>
          <p:nvPr/>
        </p:nvGrpSpPr>
        <p:grpSpPr bwMode="auto">
          <a:xfrm>
            <a:off x="5815923" y="1288035"/>
            <a:ext cx="1620129" cy="467415"/>
            <a:chOff x="5713478" y="3333955"/>
            <a:chExt cx="1584225" cy="525188"/>
          </a:xfrm>
        </p:grpSpPr>
        <p:sp>
          <p:nvSpPr>
            <p:cNvPr id="746" name="Rounded Rectangle 745"/>
            <p:cNvSpPr/>
            <p:nvPr/>
          </p:nvSpPr>
          <p:spPr bwMode="auto">
            <a:xfrm>
              <a:off x="5713478" y="3333955"/>
              <a:ext cx="1584225" cy="52518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747" name="TextBox 43"/>
            <p:cNvSpPr txBox="1">
              <a:spLocks noChangeArrowheads="1"/>
            </p:cNvSpPr>
            <p:nvPr/>
          </p:nvSpPr>
          <p:spPr bwMode="auto">
            <a:xfrm>
              <a:off x="5720014" y="3394424"/>
              <a:ext cx="1556548" cy="38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line OZ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59" name="Group 41"/>
          <p:cNvGrpSpPr>
            <a:grpSpLocks/>
          </p:cNvGrpSpPr>
          <p:nvPr/>
        </p:nvGrpSpPr>
        <p:grpSpPr bwMode="auto">
          <a:xfrm>
            <a:off x="5677573" y="1171002"/>
            <a:ext cx="2088994" cy="654888"/>
            <a:chOff x="5300474" y="3308735"/>
            <a:chExt cx="2042701" cy="735831"/>
          </a:xfrm>
        </p:grpSpPr>
        <p:sp>
          <p:nvSpPr>
            <p:cNvPr id="760" name="Rounded Rectangle 759"/>
            <p:cNvSpPr/>
            <p:nvPr/>
          </p:nvSpPr>
          <p:spPr bwMode="auto">
            <a:xfrm>
              <a:off x="5300474" y="3308735"/>
              <a:ext cx="2042701" cy="735831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761" name="TextBox 43"/>
            <p:cNvSpPr txBox="1">
              <a:spLocks noChangeArrowheads="1"/>
            </p:cNvSpPr>
            <p:nvPr/>
          </p:nvSpPr>
          <p:spPr bwMode="auto">
            <a:xfrm>
              <a:off x="5338860" y="3348125"/>
              <a:ext cx="1965929" cy="65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A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draw 2 arcs on AO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62" name="Group 41"/>
          <p:cNvGrpSpPr>
            <a:grpSpLocks/>
          </p:cNvGrpSpPr>
          <p:nvPr/>
        </p:nvGrpSpPr>
        <p:grpSpPr bwMode="auto">
          <a:xfrm>
            <a:off x="5622458" y="1235191"/>
            <a:ext cx="2372032" cy="654888"/>
            <a:chOff x="5290066" y="3308735"/>
            <a:chExt cx="2319467" cy="735831"/>
          </a:xfrm>
        </p:grpSpPr>
        <p:sp>
          <p:nvSpPr>
            <p:cNvPr id="763" name="Rounded Rectangle 762"/>
            <p:cNvSpPr/>
            <p:nvPr/>
          </p:nvSpPr>
          <p:spPr bwMode="auto">
            <a:xfrm>
              <a:off x="5290066" y="3308735"/>
              <a:ext cx="2319467" cy="735831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764" name="TextBox 43"/>
            <p:cNvSpPr txBox="1">
              <a:spLocks noChangeArrowheads="1"/>
            </p:cNvSpPr>
            <p:nvPr/>
          </p:nvSpPr>
          <p:spPr bwMode="auto">
            <a:xfrm>
              <a:off x="5290066" y="3348125"/>
              <a:ext cx="2319467" cy="657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perpendicular bisector of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seg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BC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65" name="Group 41"/>
          <p:cNvGrpSpPr>
            <a:grpSpLocks/>
          </p:cNvGrpSpPr>
          <p:nvPr/>
        </p:nvGrpSpPr>
        <p:grpSpPr bwMode="auto">
          <a:xfrm>
            <a:off x="5286763" y="990099"/>
            <a:ext cx="2758165" cy="910860"/>
            <a:chOff x="4987492" y="3164930"/>
            <a:chExt cx="2697045" cy="1023442"/>
          </a:xfrm>
        </p:grpSpPr>
        <p:sp>
          <p:nvSpPr>
            <p:cNvPr id="766" name="Rounded Rectangle 765"/>
            <p:cNvSpPr/>
            <p:nvPr/>
          </p:nvSpPr>
          <p:spPr bwMode="auto">
            <a:xfrm>
              <a:off x="4987492" y="3164930"/>
              <a:ext cx="2697045" cy="102344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767" name="TextBox 43"/>
            <p:cNvSpPr txBox="1">
              <a:spLocks noChangeArrowheads="1"/>
            </p:cNvSpPr>
            <p:nvPr/>
          </p:nvSpPr>
          <p:spPr bwMode="auto">
            <a:xfrm>
              <a:off x="5031417" y="3215505"/>
              <a:ext cx="2623279" cy="93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B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radius more than half of BC, draw an arc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68" name="Group 41"/>
          <p:cNvGrpSpPr>
            <a:grpSpLocks/>
          </p:cNvGrpSpPr>
          <p:nvPr/>
        </p:nvGrpSpPr>
        <p:grpSpPr bwMode="auto">
          <a:xfrm>
            <a:off x="5409173" y="1038293"/>
            <a:ext cx="3077197" cy="966897"/>
            <a:chOff x="4962308" y="3149756"/>
            <a:chExt cx="3009007" cy="1086403"/>
          </a:xfrm>
        </p:grpSpPr>
        <p:sp>
          <p:nvSpPr>
            <p:cNvPr id="769" name="Rounded Rectangle 768"/>
            <p:cNvSpPr/>
            <p:nvPr/>
          </p:nvSpPr>
          <p:spPr bwMode="auto">
            <a:xfrm>
              <a:off x="4962308" y="3149756"/>
              <a:ext cx="3009007" cy="108640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770" name="TextBox 43"/>
            <p:cNvSpPr txBox="1">
              <a:spLocks noChangeArrowheads="1"/>
            </p:cNvSpPr>
            <p:nvPr/>
          </p:nvSpPr>
          <p:spPr bwMode="auto">
            <a:xfrm>
              <a:off x="4999071" y="3226106"/>
              <a:ext cx="2935484" cy="933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 C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with the same radius, cut previously drawn arc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71" name="Group 41"/>
          <p:cNvGrpSpPr>
            <a:grpSpLocks/>
          </p:cNvGrpSpPr>
          <p:nvPr/>
        </p:nvGrpSpPr>
        <p:grpSpPr bwMode="auto">
          <a:xfrm>
            <a:off x="6389540" y="1224088"/>
            <a:ext cx="1636328" cy="565573"/>
            <a:chOff x="5408004" y="3230849"/>
            <a:chExt cx="1600069" cy="635478"/>
          </a:xfrm>
        </p:grpSpPr>
        <p:sp>
          <p:nvSpPr>
            <p:cNvPr id="772" name="Rounded Rectangle 771"/>
            <p:cNvSpPr/>
            <p:nvPr/>
          </p:nvSpPr>
          <p:spPr bwMode="auto">
            <a:xfrm>
              <a:off x="5408004" y="3230849"/>
              <a:ext cx="1600069" cy="63547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773" name="TextBox 43"/>
            <p:cNvSpPr txBox="1">
              <a:spLocks noChangeArrowheads="1"/>
            </p:cNvSpPr>
            <p:nvPr/>
          </p:nvSpPr>
          <p:spPr bwMode="auto">
            <a:xfrm>
              <a:off x="5467612" y="3352612"/>
              <a:ext cx="1525558" cy="380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ray AD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74" name="Group 41"/>
          <p:cNvGrpSpPr>
            <a:grpSpLocks/>
          </p:cNvGrpSpPr>
          <p:nvPr/>
        </p:nvGrpSpPr>
        <p:grpSpPr bwMode="auto">
          <a:xfrm>
            <a:off x="5761756" y="1232336"/>
            <a:ext cx="2372032" cy="654888"/>
            <a:chOff x="5290066" y="3308735"/>
            <a:chExt cx="2319467" cy="735831"/>
          </a:xfrm>
        </p:grpSpPr>
        <p:sp>
          <p:nvSpPr>
            <p:cNvPr id="775" name="Rounded Rectangle 774"/>
            <p:cNvSpPr/>
            <p:nvPr/>
          </p:nvSpPr>
          <p:spPr bwMode="auto">
            <a:xfrm>
              <a:off x="5290066" y="3308735"/>
              <a:ext cx="2319467" cy="735831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776" name="TextBox 43"/>
            <p:cNvSpPr txBox="1">
              <a:spLocks noChangeArrowheads="1"/>
            </p:cNvSpPr>
            <p:nvPr/>
          </p:nvSpPr>
          <p:spPr bwMode="auto">
            <a:xfrm>
              <a:off x="5320917" y="3348125"/>
              <a:ext cx="2257765" cy="657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FFFFFF"/>
                  </a:solidFill>
                  <a:latin typeface="Bookman Old Style" pitchFamily="18" charset="0"/>
                </a:rPr>
                <a:t>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draw 2 arcs on EO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77" name="Group 41"/>
          <p:cNvGrpSpPr>
            <a:grpSpLocks/>
          </p:cNvGrpSpPr>
          <p:nvPr/>
        </p:nvGrpSpPr>
        <p:grpSpPr bwMode="auto">
          <a:xfrm>
            <a:off x="5786866" y="1212036"/>
            <a:ext cx="2372032" cy="654888"/>
            <a:chOff x="5290066" y="3308735"/>
            <a:chExt cx="2319467" cy="735831"/>
          </a:xfrm>
        </p:grpSpPr>
        <p:sp>
          <p:nvSpPr>
            <p:cNvPr id="778" name="Rounded Rectangle 777"/>
            <p:cNvSpPr/>
            <p:nvPr/>
          </p:nvSpPr>
          <p:spPr bwMode="auto">
            <a:xfrm>
              <a:off x="5290066" y="3308735"/>
              <a:ext cx="2319467" cy="735831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779" name="TextBox 43"/>
            <p:cNvSpPr txBox="1">
              <a:spLocks noChangeArrowheads="1"/>
            </p:cNvSpPr>
            <p:nvPr/>
          </p:nvSpPr>
          <p:spPr bwMode="auto">
            <a:xfrm>
              <a:off x="5306283" y="3348125"/>
              <a:ext cx="2287032" cy="657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perpendicular bisector of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seg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FG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80" name="Group 41"/>
          <p:cNvGrpSpPr>
            <a:grpSpLocks/>
          </p:cNvGrpSpPr>
          <p:nvPr/>
        </p:nvGrpSpPr>
        <p:grpSpPr bwMode="auto">
          <a:xfrm>
            <a:off x="5471534" y="1075808"/>
            <a:ext cx="2820005" cy="910860"/>
            <a:chOff x="5046414" y="3164930"/>
            <a:chExt cx="2757514" cy="1023442"/>
          </a:xfrm>
        </p:grpSpPr>
        <p:sp>
          <p:nvSpPr>
            <p:cNvPr id="781" name="Rounded Rectangle 780"/>
            <p:cNvSpPr/>
            <p:nvPr/>
          </p:nvSpPr>
          <p:spPr bwMode="auto">
            <a:xfrm>
              <a:off x="5076648" y="3164930"/>
              <a:ext cx="2697045" cy="1023442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782" name="TextBox 43"/>
            <p:cNvSpPr txBox="1">
              <a:spLocks noChangeArrowheads="1"/>
            </p:cNvSpPr>
            <p:nvPr/>
          </p:nvSpPr>
          <p:spPr bwMode="auto">
            <a:xfrm>
              <a:off x="5046414" y="3209798"/>
              <a:ext cx="2757514" cy="93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F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radius more than half of FG, draw an arc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83" name="Group 41"/>
          <p:cNvGrpSpPr>
            <a:grpSpLocks/>
          </p:cNvGrpSpPr>
          <p:nvPr/>
        </p:nvGrpSpPr>
        <p:grpSpPr bwMode="auto">
          <a:xfrm>
            <a:off x="5430790" y="1093986"/>
            <a:ext cx="2986698" cy="1006157"/>
            <a:chOff x="5006554" y="3127699"/>
            <a:chExt cx="2920513" cy="1130515"/>
          </a:xfrm>
        </p:grpSpPr>
        <p:sp>
          <p:nvSpPr>
            <p:cNvPr id="784" name="Rounded Rectangle 783"/>
            <p:cNvSpPr/>
            <p:nvPr/>
          </p:nvSpPr>
          <p:spPr bwMode="auto">
            <a:xfrm>
              <a:off x="5006554" y="3127699"/>
              <a:ext cx="2920513" cy="1130515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785" name="TextBox 43"/>
            <p:cNvSpPr txBox="1">
              <a:spLocks noChangeArrowheads="1"/>
            </p:cNvSpPr>
            <p:nvPr/>
          </p:nvSpPr>
          <p:spPr bwMode="auto">
            <a:xfrm>
              <a:off x="5006838" y="3226106"/>
              <a:ext cx="2919948" cy="933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Now G as </a:t>
              </a:r>
              <a:r>
                <a:rPr lang="en-US" altLang="en-US" sz="1600" dirty="0" err="1" smtClean="0">
                  <a:solidFill>
                    <a:srgbClr val="FFFFFF"/>
                  </a:solidFill>
                  <a:latin typeface="Bookman Old Style" pitchFamily="18" charset="0"/>
                </a:rPr>
                <a:t>centre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and with the same radius, cut previously drawn arcs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86" name="Group 41"/>
          <p:cNvGrpSpPr>
            <a:grpSpLocks/>
          </p:cNvGrpSpPr>
          <p:nvPr/>
        </p:nvGrpSpPr>
        <p:grpSpPr bwMode="auto">
          <a:xfrm>
            <a:off x="5944044" y="1324506"/>
            <a:ext cx="1636328" cy="565573"/>
            <a:chOff x="5408004" y="3230849"/>
            <a:chExt cx="1600069" cy="635478"/>
          </a:xfrm>
        </p:grpSpPr>
        <p:sp>
          <p:nvSpPr>
            <p:cNvPr id="787" name="Rounded Rectangle 786"/>
            <p:cNvSpPr/>
            <p:nvPr/>
          </p:nvSpPr>
          <p:spPr bwMode="auto">
            <a:xfrm>
              <a:off x="5408004" y="3230849"/>
              <a:ext cx="1600069" cy="635478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788" name="TextBox 43"/>
            <p:cNvSpPr txBox="1">
              <a:spLocks noChangeArrowheads="1"/>
            </p:cNvSpPr>
            <p:nvPr/>
          </p:nvSpPr>
          <p:spPr bwMode="auto">
            <a:xfrm>
              <a:off x="5482515" y="3352612"/>
              <a:ext cx="1506160" cy="38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ray EH</a:t>
              </a:r>
              <a:endParaRPr lang="en-US" altLang="en-US" sz="1600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790" name="Straight Connector 789"/>
          <p:cNvCxnSpPr/>
          <p:nvPr/>
        </p:nvCxnSpPr>
        <p:spPr>
          <a:xfrm>
            <a:off x="545627" y="3629363"/>
            <a:ext cx="149121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TextBox 790"/>
          <p:cNvSpPr txBox="1"/>
          <p:nvPr/>
        </p:nvSpPr>
        <p:spPr>
          <a:xfrm>
            <a:off x="343272" y="3484953"/>
            <a:ext cx="237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100" b="1" i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793" name="Group 41"/>
          <p:cNvGrpSpPr>
            <a:grpSpLocks/>
          </p:cNvGrpSpPr>
          <p:nvPr/>
        </p:nvGrpSpPr>
        <p:grpSpPr bwMode="auto">
          <a:xfrm>
            <a:off x="5359484" y="1047698"/>
            <a:ext cx="2458015" cy="751737"/>
            <a:chOff x="5193233" y="3590425"/>
            <a:chExt cx="2403545" cy="844653"/>
          </a:xfrm>
        </p:grpSpPr>
        <p:sp>
          <p:nvSpPr>
            <p:cNvPr id="794" name="Rounded Rectangle 793"/>
            <p:cNvSpPr/>
            <p:nvPr/>
          </p:nvSpPr>
          <p:spPr bwMode="auto">
            <a:xfrm>
              <a:off x="5193233" y="3590425"/>
              <a:ext cx="2403545" cy="844653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795" name="TextBox 43"/>
            <p:cNvSpPr txBox="1">
              <a:spLocks noChangeArrowheads="1"/>
            </p:cNvSpPr>
            <p:nvPr/>
          </p:nvSpPr>
          <p:spPr bwMode="auto">
            <a:xfrm>
              <a:off x="5255648" y="3703937"/>
              <a:ext cx="2278941" cy="65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Draw line </a:t>
              </a:r>
              <a:r>
                <a:rPr lang="en-US" altLang="en-US" sz="1600" i="1" dirty="0" smtClean="0">
                  <a:solidFill>
                    <a:srgbClr val="FFFFFF"/>
                  </a:solidFill>
                  <a:latin typeface="Bookman Old Style" pitchFamily="18" charset="0"/>
                </a:rPr>
                <a:t>l</a:t>
              </a:r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 outside the circle</a:t>
              </a:r>
              <a:endParaRPr lang="en-US" altLang="en-US" sz="1600" i="1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96" name="Group 41"/>
          <p:cNvGrpSpPr>
            <a:grpSpLocks/>
          </p:cNvGrpSpPr>
          <p:nvPr/>
        </p:nvGrpSpPr>
        <p:grpSpPr bwMode="auto">
          <a:xfrm>
            <a:off x="5550937" y="1232336"/>
            <a:ext cx="2458015" cy="535970"/>
            <a:chOff x="5193233" y="3711640"/>
            <a:chExt cx="2403545" cy="602216"/>
          </a:xfrm>
        </p:grpSpPr>
        <p:sp>
          <p:nvSpPr>
            <p:cNvPr id="797" name="Rounded Rectangle 796"/>
            <p:cNvSpPr/>
            <p:nvPr/>
          </p:nvSpPr>
          <p:spPr bwMode="auto">
            <a:xfrm>
              <a:off x="5193233" y="3711640"/>
              <a:ext cx="2403545" cy="602216"/>
            </a:xfrm>
            <a:prstGeom prst="roundRect">
              <a:avLst/>
            </a:prstGeom>
            <a:solidFill>
              <a:srgbClr val="8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lIns="91347" tIns="45669" rIns="91347" bIns="45669"/>
            <a:lstStyle/>
            <a:p>
              <a:pPr algn="ctr">
                <a:defRPr/>
              </a:pPr>
              <a:r>
                <a:rPr lang="en-US" sz="1200" kern="0" dirty="0">
                  <a:solidFill>
                    <a:sysClr val="window" lastClr="FFFFFF"/>
                  </a:solidFill>
                  <a:latin typeface="Bookman Old Style" pitchFamily="18" charset="0"/>
                </a:rPr>
                <a:t>            </a:t>
              </a:r>
            </a:p>
          </p:txBody>
        </p:sp>
        <p:sp>
          <p:nvSpPr>
            <p:cNvPr id="798" name="TextBox 43"/>
            <p:cNvSpPr txBox="1">
              <a:spLocks noChangeArrowheads="1"/>
            </p:cNvSpPr>
            <p:nvPr/>
          </p:nvSpPr>
          <p:spPr bwMode="auto">
            <a:xfrm>
              <a:off x="5242825" y="3809354"/>
              <a:ext cx="2278941" cy="38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Garamond" pitchFamily="18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FFFFFF"/>
                  </a:solidFill>
                  <a:latin typeface="Bookman Old Style" pitchFamily="18" charset="0"/>
                </a:rPr>
                <a:t>Consider point E</a:t>
              </a:r>
              <a:endParaRPr lang="en-US" altLang="en-US" sz="1600" i="1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77" name="Rectangle 176"/>
          <p:cNvSpPr/>
          <p:nvPr/>
        </p:nvSpPr>
        <p:spPr>
          <a:xfrm>
            <a:off x="4039409" y="4405631"/>
            <a:ext cx="197785" cy="1977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Rectangle 798"/>
          <p:cNvSpPr/>
          <p:nvPr/>
        </p:nvSpPr>
        <p:spPr>
          <a:xfrm>
            <a:off x="4033950" y="1415193"/>
            <a:ext cx="145354" cy="145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Rectangle 799"/>
          <p:cNvSpPr/>
          <p:nvPr/>
        </p:nvSpPr>
        <p:spPr>
          <a:xfrm>
            <a:off x="4035342" y="3711756"/>
            <a:ext cx="145354" cy="145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4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6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8.64198E-7 L 0.50243 -0.00124 " pathEditMode="relative" rAng="0" ptsTypes="AA">
                                      <p:cBhvr>
                                        <p:cTn id="15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-62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990000">
                                      <p:cBhvr>
                                        <p:cTn id="20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4440000">
                                      <p:cBhvr>
                                        <p:cTn id="209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2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80000">
                                      <p:cBhvr>
                                        <p:cTn id="240" dur="9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34568E-6 L 0.30972 -2.34568E-6 " pathEditMode="relative" rAng="0" ptsTypes="AA">
                                      <p:cBhvr>
                                        <p:cTn id="25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6" y="0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5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750000">
                                      <p:cBhvr>
                                        <p:cTn id="261" dur="9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0104 -0.72407 " pathEditMode="relative" rAng="0" ptsTypes="AA">
                                      <p:cBhvr>
                                        <p:cTn id="292" dur="95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6204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0"/>
                            </p:stCondLst>
                            <p:childTnLst>
                              <p:par>
                                <p:cTn id="3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500"/>
                            </p:stCondLst>
                            <p:childTnLst>
                              <p:par>
                                <p:cTn id="3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60000">
                                      <p:cBhvr>
                                        <p:cTn id="340" dur="9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3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920000">
                                      <p:cBhvr>
                                        <p:cTn id="347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8" presetID="22" presetClass="entr" presetSubtype="8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2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050"/>
                            </p:stCondLst>
                            <p:childTnLst>
                              <p:par>
                                <p:cTn id="3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00"/>
                            </p:stCondLst>
                            <p:childTnLst>
                              <p:par>
                                <p:cTn id="3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388" dur="9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1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000"/>
                            </p:stCondLst>
                            <p:childTnLst>
                              <p:par>
                                <p:cTn id="39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00087 -0.21296 " pathEditMode="relative" rAng="0" ptsTypes="AA">
                                      <p:cBhvr>
                                        <p:cTn id="403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0648"/>
                                    </p:animMotion>
                                  </p:childTnLst>
                                </p:cTn>
                              </p:par>
                              <p:par>
                                <p:cTn id="40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370000">
                                      <p:cBhvr>
                                        <p:cTn id="405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960000">
                                      <p:cBhvr>
                                        <p:cTn id="409" dur="95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000"/>
                            </p:stCondLst>
                            <p:childTnLst>
                              <p:par>
                                <p:cTn id="4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8.64198E-7 L 0.50243 -0.00124 " pathEditMode="relative" rAng="0" ptsTypes="AA">
                                      <p:cBhvr>
                                        <p:cTn id="443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-62"/>
                                    </p:animMotion>
                                  </p:childTnLst>
                                </p:cTn>
                              </p:par>
                              <p:par>
                                <p:cTn id="4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500"/>
                            </p:stCondLst>
                            <p:childTnLst>
                              <p:par>
                                <p:cTn id="4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500"/>
                            </p:stCondLst>
                            <p:childTnLst>
                              <p:par>
                                <p:cTn id="4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000"/>
                            </p:stCondLst>
                            <p:childTnLst>
                              <p:par>
                                <p:cTn id="4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500"/>
                            </p:stCondLst>
                            <p:childTnLst>
                              <p:par>
                                <p:cTn id="4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500"/>
                            </p:stCondLst>
                            <p:childTnLst>
                              <p:par>
                                <p:cTn id="4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60000">
                                      <p:cBhvr>
                                        <p:cTn id="515" dur="9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8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920000">
                                      <p:cBhvr>
                                        <p:cTn id="522" dur="10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3" presetID="22" presetClass="entr" presetSubtype="8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2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1050"/>
                            </p:stCondLst>
                            <p:childTnLst>
                              <p:par>
                                <p:cTn id="5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500"/>
                            </p:stCondLst>
                            <p:childTnLst>
                              <p:par>
                                <p:cTn id="5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563" dur="9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6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1000"/>
                            </p:stCondLst>
                            <p:childTnLst>
                              <p:par>
                                <p:cTn id="5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00087 -0.21296 " pathEditMode="relative" rAng="0" ptsTypes="AA">
                                      <p:cBhvr>
                                        <p:cTn id="578" dur="1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0648"/>
                                    </p:animMotion>
                                  </p:childTnLst>
                                </p:cTn>
                              </p:par>
                              <p:par>
                                <p:cTn id="5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370000">
                                      <p:cBhvr>
                                        <p:cTn id="580" dur="1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960000">
                                      <p:cBhvr>
                                        <p:cTn id="584" dur="95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1000"/>
                            </p:stCondLst>
                            <p:childTnLst>
                              <p:par>
                                <p:cTn id="5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500"/>
                            </p:stCondLst>
                            <p:childTnLst>
                              <p:par>
                                <p:cTn id="5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4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8.64198E-7 L 0.50243 -0.00124 " pathEditMode="relative" rAng="0" ptsTypes="AA">
                                      <p:cBhvr>
                                        <p:cTn id="618" dur="5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-62"/>
                                    </p:animMotion>
                                  </p:childTnLst>
                                </p:cTn>
                              </p:par>
                              <p:par>
                                <p:cTn id="6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8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500"/>
                            </p:stCondLst>
                            <p:childTnLst>
                              <p:par>
                                <p:cTn id="6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8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1000"/>
                            </p:stCondLst>
                            <p:childTnLst>
                              <p:par>
                                <p:cTn id="6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9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2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5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8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1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7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" grpId="0" animBg="1"/>
      <p:bldP spid="792" grpId="1" animBg="1"/>
      <p:bldP spid="789" grpId="0" animBg="1"/>
      <p:bldP spid="789" grpId="1" animBg="1"/>
      <p:bldP spid="729" grpId="0" animBg="1"/>
      <p:bldP spid="729" grpId="1" animBg="1"/>
      <p:bldP spid="728" grpId="0" animBg="1"/>
      <p:bldP spid="728" grpId="1" animBg="1"/>
      <p:bldP spid="727" grpId="0" animBg="1"/>
      <p:bldP spid="727" grpId="1" animBg="1"/>
      <p:bldP spid="362" grpId="0" animBg="1"/>
      <p:bldP spid="359" grpId="0" animBg="1"/>
      <p:bldP spid="182" grpId="0" animBg="1"/>
      <p:bldP spid="178" grpId="0" animBg="1"/>
      <p:bldP spid="4" grpId="0" animBg="1"/>
      <p:bldP spid="2" grpId="0" animBg="1"/>
      <p:bldP spid="5" grpId="0"/>
      <p:bldP spid="6" grpId="0" animBg="1"/>
      <p:bldP spid="6" grpId="1" animBg="1"/>
      <p:bldP spid="7" grpId="0" animBg="1"/>
      <p:bldP spid="180" grpId="0" animBg="1"/>
      <p:bldP spid="185" grpId="0" animBg="1"/>
      <p:bldP spid="361" grpId="0" animBg="1"/>
      <p:bldP spid="364" grpId="0" animBg="1"/>
      <p:bldP spid="366" grpId="0" animBg="1"/>
      <p:bldP spid="366" grpId="1" animBg="1"/>
      <p:bldP spid="367" grpId="0" animBg="1"/>
      <p:bldP spid="539" grpId="0" animBg="1"/>
      <p:bldP spid="540" grpId="0" animBg="1"/>
      <p:bldP spid="541" grpId="0" animBg="1"/>
      <p:bldP spid="544" grpId="0" animBg="1"/>
      <p:bldP spid="545" grpId="0" animBg="1"/>
      <p:bldP spid="545" grpId="1" animBg="1"/>
      <p:bldP spid="546" grpId="0" animBg="1"/>
      <p:bldP spid="715" grpId="0"/>
      <p:bldP spid="716" grpId="0"/>
      <p:bldP spid="717" grpId="0"/>
      <p:bldP spid="719" grpId="0"/>
      <p:bldP spid="720" grpId="0" animBg="1"/>
      <p:bldP spid="721" grpId="0" animBg="1"/>
      <p:bldP spid="722" grpId="0"/>
      <p:bldP spid="725" grpId="0"/>
      <p:bldP spid="726" grpId="0"/>
      <p:bldP spid="748" grpId="0"/>
      <p:bldP spid="748" grpId="1"/>
      <p:bldP spid="749" grpId="0"/>
      <p:bldP spid="749" grpId="1"/>
      <p:bldP spid="750" grpId="0"/>
      <p:bldP spid="750" grpId="1"/>
      <p:bldP spid="751" grpId="0"/>
      <p:bldP spid="751" grpId="1"/>
      <p:bldP spid="752" grpId="0"/>
      <p:bldP spid="752" grpId="1"/>
      <p:bldP spid="753" grpId="0"/>
      <p:bldP spid="753" grpId="1"/>
      <p:bldP spid="754" grpId="0"/>
      <p:bldP spid="754" grpId="1"/>
      <p:bldP spid="755" grpId="0"/>
      <p:bldP spid="755" grpId="1"/>
      <p:bldP spid="756" grpId="0"/>
      <p:bldP spid="756" grpId="1"/>
      <p:bldP spid="757" grpId="0"/>
      <p:bldP spid="757" grpId="1"/>
      <p:bldP spid="758" grpId="0"/>
      <p:bldP spid="758" grpId="1"/>
      <p:bldP spid="536" grpId="0" animBg="1"/>
      <p:bldP spid="536" grpId="1" animBg="1"/>
      <p:bldP spid="791" grpId="0"/>
      <p:bldP spid="177" grpId="0" animBg="1"/>
      <p:bldP spid="799" grpId="0" animBg="1"/>
      <p:bldP spid="8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ounded Rectangle 240"/>
          <p:cNvSpPr/>
          <p:nvPr/>
        </p:nvSpPr>
        <p:spPr>
          <a:xfrm>
            <a:off x="2929958" y="1089820"/>
            <a:ext cx="2801421" cy="21620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4206875" y="4357688"/>
            <a:ext cx="2717800" cy="3385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785813" y="4635588"/>
            <a:ext cx="2580132" cy="3034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3751" y="3310348"/>
            <a:ext cx="1996724" cy="30345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0" name="Isosceles Triangle 319"/>
          <p:cNvSpPr/>
          <p:nvPr/>
        </p:nvSpPr>
        <p:spPr>
          <a:xfrm rot="14367303">
            <a:off x="6812620" y="1707372"/>
            <a:ext cx="1844254" cy="540514"/>
          </a:xfrm>
          <a:prstGeom prst="triangle">
            <a:avLst>
              <a:gd name="adj" fmla="val 491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282" name="Rounded Rectangle 281"/>
          <p:cNvSpPr/>
          <p:nvPr/>
        </p:nvSpPr>
        <p:spPr>
          <a:xfrm rot="8713599">
            <a:off x="7613561" y="1966183"/>
            <a:ext cx="371043" cy="13969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53" name="Rounded Rectangle 252"/>
          <p:cNvSpPr/>
          <p:nvPr/>
        </p:nvSpPr>
        <p:spPr>
          <a:xfrm>
            <a:off x="2585490" y="3802513"/>
            <a:ext cx="380148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1" name="Rounded Rectangle 250"/>
          <p:cNvSpPr/>
          <p:nvPr/>
        </p:nvSpPr>
        <p:spPr>
          <a:xfrm>
            <a:off x="3226134" y="3809068"/>
            <a:ext cx="401846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0" name="Rounded Rectangle 249"/>
          <p:cNvSpPr/>
          <p:nvPr/>
        </p:nvSpPr>
        <p:spPr>
          <a:xfrm>
            <a:off x="3225018" y="2415280"/>
            <a:ext cx="405864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2594916" y="2413030"/>
            <a:ext cx="387788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9" name="Isosceles Triangle 268"/>
          <p:cNvSpPr/>
          <p:nvPr/>
        </p:nvSpPr>
        <p:spPr>
          <a:xfrm rot="7146332">
            <a:off x="6366151" y="1700654"/>
            <a:ext cx="1823440" cy="540287"/>
          </a:xfrm>
          <a:prstGeom prst="triangle">
            <a:avLst>
              <a:gd name="adj" fmla="val 5050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247" name="Rounded Rectangle 246"/>
          <p:cNvSpPr/>
          <p:nvPr/>
        </p:nvSpPr>
        <p:spPr>
          <a:xfrm rot="12821910">
            <a:off x="7063634" y="1972812"/>
            <a:ext cx="353035" cy="131809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07" name="Isosceles Triangle 206"/>
          <p:cNvSpPr/>
          <p:nvPr/>
        </p:nvSpPr>
        <p:spPr>
          <a:xfrm>
            <a:off x="6618362" y="2100802"/>
            <a:ext cx="1823263" cy="539573"/>
          </a:xfrm>
          <a:prstGeom prst="triangle">
            <a:avLst>
              <a:gd name="adj" fmla="val 495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 rot="5400000">
            <a:off x="7232139" y="2329854"/>
            <a:ext cx="365261" cy="14050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999313" y="1105063"/>
            <a:ext cx="1902425" cy="22055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969188" y="846495"/>
            <a:ext cx="6191869" cy="2378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6500867" y="597527"/>
            <a:ext cx="621325" cy="22020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1005499" y="611734"/>
            <a:ext cx="524317" cy="20050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989915" y="365523"/>
            <a:ext cx="6187054" cy="21620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200" name="Straight Connector 199"/>
          <p:cNvCxnSpPr/>
          <p:nvPr/>
        </p:nvCxnSpPr>
        <p:spPr>
          <a:xfrm flipH="1" flipV="1">
            <a:off x="7510264" y="2104808"/>
            <a:ext cx="930638" cy="5344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6344008" y="768350"/>
            <a:ext cx="2376329" cy="2130276"/>
            <a:chOff x="3418454" y="1956583"/>
            <a:chExt cx="1763392" cy="1581094"/>
          </a:xfrm>
        </p:grpSpPr>
        <p:grpSp>
          <p:nvGrpSpPr>
            <p:cNvPr id="33051" name="Group 16"/>
            <p:cNvGrpSpPr>
              <a:grpSpLocks/>
            </p:cNvGrpSpPr>
            <p:nvPr/>
          </p:nvGrpSpPr>
          <p:grpSpPr bwMode="auto">
            <a:xfrm>
              <a:off x="3418454" y="1956583"/>
              <a:ext cx="1763392" cy="1581094"/>
              <a:chOff x="3418451" y="1956583"/>
              <a:chExt cx="1763390" cy="1581095"/>
            </a:xfrm>
          </p:grpSpPr>
          <p:grpSp>
            <p:nvGrpSpPr>
              <p:cNvPr id="33053" name="Group 15"/>
              <p:cNvGrpSpPr>
                <a:grpSpLocks/>
              </p:cNvGrpSpPr>
              <p:nvPr/>
            </p:nvGrpSpPr>
            <p:grpSpPr bwMode="auto">
              <a:xfrm>
                <a:off x="3418451" y="1956583"/>
                <a:ext cx="1763390" cy="1581095"/>
                <a:chOff x="2095660" y="2062278"/>
                <a:chExt cx="2071036" cy="1856947"/>
              </a:xfrm>
            </p:grpSpPr>
            <p:sp>
              <p:nvSpPr>
                <p:cNvPr id="33056" name="Oval 169"/>
                <p:cNvSpPr>
                  <a:spLocks noChangeArrowheads="1"/>
                </p:cNvSpPr>
                <p:nvPr/>
              </p:nvSpPr>
              <p:spPr bwMode="auto">
                <a:xfrm>
                  <a:off x="2654807" y="2741800"/>
                  <a:ext cx="904940" cy="94333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1pPr>
                  <a:lvl2pPr marL="742950" indent="-28575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2pPr>
                  <a:lvl3pPr marL="11430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3pPr>
                  <a:lvl4pPr marL="16002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4pPr>
                  <a:lvl5pPr marL="20574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200" b="1" smtClean="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3057" name="Freeform 7"/>
                <p:cNvSpPr>
                  <a:spLocks/>
                </p:cNvSpPr>
                <p:nvPr/>
              </p:nvSpPr>
              <p:spPr bwMode="auto">
                <a:xfrm>
                  <a:off x="2311472" y="2282867"/>
                  <a:ext cx="1621225" cy="1411446"/>
                </a:xfrm>
                <a:custGeom>
                  <a:avLst/>
                  <a:gdLst>
                    <a:gd name="T0" fmla="*/ 2147483647 w 574"/>
                    <a:gd name="T1" fmla="*/ 0 h 491"/>
                    <a:gd name="T2" fmla="*/ 2147483647 w 574"/>
                    <a:gd name="T3" fmla="*/ 2147483647 h 491"/>
                    <a:gd name="T4" fmla="*/ 0 w 574"/>
                    <a:gd name="T5" fmla="*/ 2147483647 h 491"/>
                    <a:gd name="T6" fmla="*/ 2147483647 w 574"/>
                    <a:gd name="T7" fmla="*/ 0 h 49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4" h="491">
                      <a:moveTo>
                        <a:pt x="280" y="0"/>
                      </a:moveTo>
                      <a:lnTo>
                        <a:pt x="574" y="491"/>
                      </a:lnTo>
                      <a:lnTo>
                        <a:pt x="0" y="491"/>
                      </a:lnTo>
                      <a:lnTo>
                        <a:pt x="280" y="0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 smtClean="0">
                    <a:solidFill>
                      <a:prstClr val="black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33058" name="Freeform 11"/>
                <p:cNvSpPr>
                  <a:spLocks/>
                </p:cNvSpPr>
                <p:nvPr/>
              </p:nvSpPr>
              <p:spPr bwMode="auto">
                <a:xfrm>
                  <a:off x="3111493" y="3216047"/>
                  <a:ext cx="45719" cy="478245"/>
                </a:xfrm>
                <a:custGeom>
                  <a:avLst/>
                  <a:gdLst>
                    <a:gd name="T0" fmla="*/ 0 w 45719"/>
                    <a:gd name="T1" fmla="*/ 0 h 37"/>
                    <a:gd name="T2" fmla="*/ 0 w 45719"/>
                    <a:gd name="T3" fmla="*/ 2147483647 h 37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5719" h="37">
                      <a:moveTo>
                        <a:pt x="0" y="0"/>
                      </a:moveTo>
                      <a:lnTo>
                        <a:pt x="0" y="37"/>
                      </a:lnTo>
                    </a:path>
                  </a:pathLst>
                </a:cu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 smtClean="0">
                    <a:solidFill>
                      <a:prstClr val="black"/>
                    </a:solidFill>
                    <a:latin typeface="Arial Rounded MT Bold" pitchFamily="34" charset="0"/>
                  </a:endParaRPr>
                </a:p>
              </p:txBody>
            </p:sp>
            <p:sp>
              <p:nvSpPr>
                <p:cNvPr id="33059" name="Rectangle 8"/>
                <p:cNvSpPr>
                  <a:spLocks noChangeArrowheads="1"/>
                </p:cNvSpPr>
                <p:nvPr/>
              </p:nvSpPr>
              <p:spPr bwMode="auto">
                <a:xfrm>
                  <a:off x="2974448" y="2062278"/>
                  <a:ext cx="257339" cy="2414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1pPr>
                  <a:lvl2pPr marL="742950" indent="-28575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2pPr>
                  <a:lvl3pPr marL="11430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3pPr>
                  <a:lvl4pPr marL="16002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4pPr>
                  <a:lvl5pPr marL="20574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2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A</a:t>
                  </a:r>
                  <a:endParaRPr lang="en-US" altLang="en-US" sz="1200" b="1" dirty="0" smtClean="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3060" name="Rectangle 9"/>
                <p:cNvSpPr>
                  <a:spLocks noChangeArrowheads="1"/>
                </p:cNvSpPr>
                <p:nvPr/>
              </p:nvSpPr>
              <p:spPr bwMode="auto">
                <a:xfrm>
                  <a:off x="3906563" y="3609607"/>
                  <a:ext cx="260133" cy="2414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1pPr>
                  <a:lvl2pPr marL="742950" indent="-28575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2pPr>
                  <a:lvl3pPr marL="11430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3pPr>
                  <a:lvl4pPr marL="16002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4pPr>
                  <a:lvl5pPr marL="20574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2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B</a:t>
                  </a:r>
                  <a:endParaRPr lang="en-US" altLang="en-US" sz="1200" b="1" dirty="0" smtClean="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3061" name="Rectangle 10"/>
                <p:cNvSpPr>
                  <a:spLocks noChangeArrowheads="1"/>
                </p:cNvSpPr>
                <p:nvPr/>
              </p:nvSpPr>
              <p:spPr bwMode="auto">
                <a:xfrm>
                  <a:off x="3039387" y="2992781"/>
                  <a:ext cx="268516" cy="2414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1pPr>
                  <a:lvl2pPr marL="742950" indent="-28575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2pPr>
                  <a:lvl3pPr marL="11430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3pPr>
                  <a:lvl4pPr marL="16002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4pPr>
                  <a:lvl5pPr marL="20574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2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O</a:t>
                  </a:r>
                  <a:endParaRPr lang="en-US" altLang="en-US" sz="1200" b="1" dirty="0" smtClean="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3062" name="Rectangle 11"/>
                <p:cNvSpPr>
                  <a:spLocks noChangeArrowheads="1"/>
                </p:cNvSpPr>
                <p:nvPr/>
              </p:nvSpPr>
              <p:spPr bwMode="auto">
                <a:xfrm>
                  <a:off x="2981359" y="3677768"/>
                  <a:ext cx="268515" cy="2414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1pPr>
                  <a:lvl2pPr marL="742950" indent="-28575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2pPr>
                  <a:lvl3pPr marL="11430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3pPr>
                  <a:lvl4pPr marL="16002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4pPr>
                  <a:lvl5pPr marL="20574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2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D</a:t>
                  </a:r>
                  <a:endParaRPr lang="en-US" altLang="en-US" sz="1200" b="1" dirty="0" smtClean="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3063" name="Rectangle 12"/>
                <p:cNvSpPr>
                  <a:spLocks noChangeArrowheads="1"/>
                </p:cNvSpPr>
                <p:nvPr/>
              </p:nvSpPr>
              <p:spPr bwMode="auto">
                <a:xfrm>
                  <a:off x="2095660" y="3597087"/>
                  <a:ext cx="260133" cy="2414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1pPr>
                  <a:lvl2pPr marL="742950" indent="-28575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2pPr>
                  <a:lvl3pPr marL="11430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3pPr>
                  <a:lvl4pPr marL="16002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4pPr>
                  <a:lvl5pPr marL="20574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200" b="1" dirty="0" smtClean="0">
                      <a:solidFill>
                        <a:prstClr val="black"/>
                      </a:solidFill>
                      <a:latin typeface="Bookman Old Style" pitchFamily="18" charset="0"/>
                    </a:rPr>
                    <a:t>C</a:t>
                  </a:r>
                  <a:endParaRPr lang="en-US" altLang="en-US" sz="1200" b="1" dirty="0" smtClean="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3064" name="Oval 169"/>
                <p:cNvSpPr>
                  <a:spLocks noChangeArrowheads="1"/>
                </p:cNvSpPr>
                <p:nvPr/>
              </p:nvSpPr>
              <p:spPr bwMode="auto">
                <a:xfrm>
                  <a:off x="3086387" y="3195752"/>
                  <a:ext cx="45936" cy="47884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1pPr>
                  <a:lvl2pPr marL="742950" indent="-28575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2pPr>
                  <a:lvl3pPr marL="11430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3pPr>
                  <a:lvl4pPr marL="16002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4pPr>
                  <a:lvl5pPr marL="20574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200" b="1" smtClean="0">
                    <a:solidFill>
                      <a:prstClr val="black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33054" name="Rectangle 38"/>
              <p:cNvSpPr>
                <a:spLocks noChangeArrowheads="1"/>
              </p:cNvSpPr>
              <p:nvPr/>
            </p:nvSpPr>
            <p:spPr bwMode="auto">
              <a:xfrm>
                <a:off x="3755445" y="2584596"/>
                <a:ext cx="228629" cy="205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Q</a:t>
                </a:r>
                <a:endParaRPr lang="en-US" altLang="en-US" sz="1200" b="1" dirty="0" smtClean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sp>
            <p:nvSpPr>
              <p:cNvPr id="33055" name="Rectangle 39"/>
              <p:cNvSpPr>
                <a:spLocks noChangeArrowheads="1"/>
              </p:cNvSpPr>
              <p:nvPr/>
            </p:nvSpPr>
            <p:spPr bwMode="auto">
              <a:xfrm>
                <a:off x="4568450" y="2552666"/>
                <a:ext cx="226250" cy="205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R</a:t>
                </a:r>
                <a:endParaRPr lang="en-US" altLang="en-US" sz="1200" b="1" dirty="0" smtClean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33052" name="Rectangle 41"/>
            <p:cNvSpPr>
              <a:spLocks noChangeArrowheads="1"/>
            </p:cNvSpPr>
            <p:nvPr/>
          </p:nvSpPr>
          <p:spPr bwMode="auto">
            <a:xfrm rot="16200000">
              <a:off x="4021092" y="3073606"/>
              <a:ext cx="382148" cy="182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 dirty="0" smtClean="0">
                  <a:solidFill>
                    <a:prstClr val="black"/>
                  </a:solidFill>
                  <a:latin typeface="Bookman Old Style" pitchFamily="18" charset="0"/>
                </a:rPr>
                <a:t>4 cm</a:t>
              </a:r>
              <a:endParaRPr lang="en-US" altLang="en-US" sz="1000" b="1" dirty="0" smtClean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 flipV="1">
            <a:off x="7054749" y="1819769"/>
            <a:ext cx="448444" cy="28462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509912" y="1803931"/>
            <a:ext cx="443655" cy="30026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7871516" y="1853274"/>
            <a:ext cx="151964" cy="95872"/>
            <a:chOff x="4595257" y="2676607"/>
            <a:chExt cx="161937" cy="102417"/>
          </a:xfrm>
        </p:grpSpPr>
        <p:cxnSp>
          <p:nvCxnSpPr>
            <p:cNvPr id="65" name="Straight Connector 64"/>
            <p:cNvCxnSpPr/>
            <p:nvPr/>
          </p:nvCxnSpPr>
          <p:spPr>
            <a:xfrm rot="240000">
              <a:off x="4595257" y="2676607"/>
              <a:ext cx="72447" cy="102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4657683" y="2720077"/>
              <a:ext cx="99511" cy="543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>
            <a:grpSpLocks/>
          </p:cNvGrpSpPr>
          <p:nvPr/>
        </p:nvGrpSpPr>
        <p:grpSpPr bwMode="auto">
          <a:xfrm rot="-8902595">
            <a:off x="7507852" y="2515982"/>
            <a:ext cx="142912" cy="78492"/>
            <a:chOff x="4636076" y="2697803"/>
            <a:chExt cx="156670" cy="85931"/>
          </a:xfrm>
        </p:grpSpPr>
        <p:cxnSp>
          <p:nvCxnSpPr>
            <p:cNvPr id="75" name="Straight Connector 74"/>
            <p:cNvCxnSpPr/>
            <p:nvPr/>
          </p:nvCxnSpPr>
          <p:spPr>
            <a:xfrm rot="21540000">
              <a:off x="4636076" y="2697803"/>
              <a:ext cx="53294" cy="859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8902595" flipH="1" flipV="1">
              <a:off x="4674050" y="2756138"/>
              <a:ext cx="1186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>
            <a:grpSpLocks/>
          </p:cNvGrpSpPr>
          <p:nvPr/>
        </p:nvGrpSpPr>
        <p:grpSpPr bwMode="auto">
          <a:xfrm rot="-1440103">
            <a:off x="7012079" y="1860661"/>
            <a:ext cx="130047" cy="80959"/>
            <a:chOff x="4617616" y="2691263"/>
            <a:chExt cx="129935" cy="8109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4617616" y="2691263"/>
              <a:ext cx="47583" cy="81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659084" y="2716488"/>
              <a:ext cx="88467" cy="528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/>
          <p:cNvSpPr>
            <a:spLocks noChangeArrowheads="1"/>
          </p:cNvSpPr>
          <p:nvPr/>
        </p:nvSpPr>
        <p:spPr bwMode="auto">
          <a:xfrm rot="2040883">
            <a:off x="6986531" y="1916989"/>
            <a:ext cx="5148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smtClean="0">
                <a:solidFill>
                  <a:srgbClr val="0000FF"/>
                </a:solidFill>
                <a:latin typeface="Bookman Old Style" pitchFamily="18" charset="0"/>
              </a:rPr>
              <a:t>4 cm</a:t>
            </a:r>
            <a:endParaRPr lang="en-US" altLang="en-US" sz="1000" b="1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 rot="-2224122">
            <a:off x="7531746" y="1914399"/>
            <a:ext cx="5148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 smtClean="0">
                <a:solidFill>
                  <a:srgbClr val="0000FF"/>
                </a:solidFill>
                <a:latin typeface="Bookman Old Style" pitchFamily="18" charset="0"/>
              </a:rPr>
              <a:t>4 cm</a:t>
            </a:r>
            <a:endParaRPr lang="en-US" altLang="en-US" sz="1000" b="1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 rot="18079749">
            <a:off x="6366880" y="2091986"/>
            <a:ext cx="5810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b="1" dirty="0">
                <a:solidFill>
                  <a:srgbClr val="D416CB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6 cm</a:t>
            </a:r>
            <a:endParaRPr lang="en-US" altLang="en-US" sz="1200" b="1" dirty="0">
              <a:solidFill>
                <a:srgbClr val="D416CB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89" name="Oval 169"/>
          <p:cNvSpPr>
            <a:spLocks noChangeArrowheads="1"/>
          </p:cNvSpPr>
          <p:nvPr/>
        </p:nvSpPr>
        <p:spPr bwMode="auto">
          <a:xfrm>
            <a:off x="8423267" y="2619276"/>
            <a:ext cx="47625" cy="49213"/>
          </a:xfrm>
          <a:prstGeom prst="ellipse">
            <a:avLst/>
          </a:prstGeom>
          <a:solidFill>
            <a:srgbClr val="C00000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200" b="1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 rot="3430444">
            <a:off x="8050477" y="2049276"/>
            <a:ext cx="5810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b="1" dirty="0">
                <a:solidFill>
                  <a:srgbClr val="D416CB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8 cm</a:t>
            </a:r>
            <a:endParaRPr lang="en-US" altLang="en-US" sz="1200" b="1" dirty="0">
              <a:solidFill>
                <a:srgbClr val="D416CB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72" name="Freeform 11"/>
          <p:cNvSpPr>
            <a:spLocks/>
          </p:cNvSpPr>
          <p:nvPr/>
        </p:nvSpPr>
        <p:spPr bwMode="auto">
          <a:xfrm>
            <a:off x="7510248" y="2101797"/>
            <a:ext cx="0" cy="543208"/>
          </a:xfrm>
          <a:custGeom>
            <a:avLst/>
            <a:gdLst>
              <a:gd name="T0" fmla="*/ 0 h 37"/>
              <a:gd name="T1" fmla="*/ 2147483647 h 37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37">
                <a:moveTo>
                  <a:pt x="0" y="0"/>
                </a:moveTo>
                <a:lnTo>
                  <a:pt x="0" y="37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  <a:latin typeface="Arial Rounded MT Bold" pitchFamily="34" charset="0"/>
            </a:endParaRPr>
          </a:p>
        </p:txBody>
      </p:sp>
      <p:grpSp>
        <p:nvGrpSpPr>
          <p:cNvPr id="121" name="Group 120"/>
          <p:cNvGrpSpPr>
            <a:grpSpLocks/>
          </p:cNvGrpSpPr>
          <p:nvPr/>
        </p:nvGrpSpPr>
        <p:grpSpPr bwMode="auto">
          <a:xfrm>
            <a:off x="7964414" y="2597380"/>
            <a:ext cx="41190" cy="95250"/>
            <a:chOff x="4778742" y="3455384"/>
            <a:chExt cx="43351" cy="95961"/>
          </a:xfrm>
        </p:grpSpPr>
        <p:cxnSp>
          <p:nvCxnSpPr>
            <p:cNvPr id="116" name="Straight Connector 115"/>
            <p:cNvCxnSpPr/>
            <p:nvPr/>
          </p:nvCxnSpPr>
          <p:spPr>
            <a:xfrm flipH="1">
              <a:off x="4817277" y="3455384"/>
              <a:ext cx="4816" cy="943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4778742" y="3456984"/>
              <a:ext cx="4816" cy="943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7742602" y="1187413"/>
            <a:ext cx="2794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b="1" i="1" dirty="0">
                <a:solidFill>
                  <a:srgbClr val="D416CB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x</a:t>
            </a:r>
            <a:endParaRPr lang="en-US" altLang="en-US" sz="1200" b="1" i="1" dirty="0">
              <a:solidFill>
                <a:srgbClr val="D416CB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7007235" y="1192969"/>
            <a:ext cx="2794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b="1" i="1" dirty="0">
                <a:solidFill>
                  <a:srgbClr val="D416CB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x</a:t>
            </a:r>
            <a:endParaRPr lang="en-US" altLang="en-US" sz="1200" b="1" i="1" dirty="0">
              <a:solidFill>
                <a:srgbClr val="D416CB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 flipH="1" flipV="1">
            <a:off x="6591791" y="2648112"/>
            <a:ext cx="1862129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985578" y="2585119"/>
            <a:ext cx="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>
            <a:spLocks noChangeArrowheads="1"/>
          </p:cNvSpPr>
          <p:nvPr/>
        </p:nvSpPr>
        <p:spPr bwMode="auto">
          <a:xfrm>
            <a:off x="762000" y="2378502"/>
            <a:ext cx="1050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A(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OBC)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4610" name="Rectangle 210"/>
          <p:cNvSpPr>
            <a:spLocks noChangeArrowheads="1"/>
          </p:cNvSpPr>
          <p:nvPr/>
        </p:nvSpPr>
        <p:spPr bwMode="auto">
          <a:xfrm>
            <a:off x="2303906" y="237850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×</a:t>
            </a:r>
            <a:endParaRPr lang="en-US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64611" name="Group 217"/>
          <p:cNvGrpSpPr>
            <a:grpSpLocks/>
          </p:cNvGrpSpPr>
          <p:nvPr/>
        </p:nvGrpSpPr>
        <p:grpSpPr bwMode="auto">
          <a:xfrm>
            <a:off x="2007044" y="2245946"/>
            <a:ext cx="320675" cy="588962"/>
            <a:chOff x="1201058" y="3976936"/>
            <a:chExt cx="321707" cy="589075"/>
          </a:xfrm>
        </p:grpSpPr>
        <p:sp>
          <p:nvSpPr>
            <p:cNvPr id="33040" name="Rectangle 213"/>
            <p:cNvSpPr>
              <a:spLocks noChangeArrowheads="1"/>
            </p:cNvSpPr>
            <p:nvPr/>
          </p:nvSpPr>
          <p:spPr bwMode="auto">
            <a:xfrm>
              <a:off x="1201832" y="3976936"/>
              <a:ext cx="320933" cy="33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1</a:t>
              </a:r>
              <a:endParaRPr lang="en-IN" altLang="en-US" sz="1600" b="1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216" name="Straight Connector 215"/>
            <p:cNvCxnSpPr/>
            <p:nvPr/>
          </p:nvCxnSpPr>
          <p:spPr>
            <a:xfrm>
              <a:off x="1256799" y="4281794"/>
              <a:ext cx="2150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42" name="Rectangle 216"/>
            <p:cNvSpPr>
              <a:spLocks noChangeArrowheads="1"/>
            </p:cNvSpPr>
            <p:nvPr/>
          </p:nvSpPr>
          <p:spPr bwMode="auto">
            <a:xfrm>
              <a:off x="1201058" y="4227416"/>
              <a:ext cx="320934" cy="33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Bookman Old Style" pitchFamily="18" charset="0"/>
                </a:rPr>
                <a:t>2</a:t>
              </a:r>
              <a:endParaRPr lang="en-IN" altLang="en-US" sz="1600" b="1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33" name="Rectangle 232"/>
          <p:cNvSpPr>
            <a:spLocks noChangeArrowheads="1"/>
          </p:cNvSpPr>
          <p:nvPr/>
        </p:nvSpPr>
        <p:spPr bwMode="auto">
          <a:xfrm>
            <a:off x="1962597" y="3282950"/>
            <a:ext cx="8715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96925" indent="-796925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28cm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52" name="Rectangle 251"/>
          <p:cNvSpPr>
            <a:spLocks noChangeArrowheads="1"/>
          </p:cNvSpPr>
          <p:nvPr/>
        </p:nvSpPr>
        <p:spPr bwMode="auto">
          <a:xfrm>
            <a:off x="1741617" y="2867025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60" name="Straight Connector 259"/>
          <p:cNvCxnSpPr/>
          <p:nvPr/>
        </p:nvCxnSpPr>
        <p:spPr>
          <a:xfrm>
            <a:off x="7054749" y="1819769"/>
            <a:ext cx="456677" cy="286606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H="1">
            <a:off x="6596259" y="1049860"/>
            <a:ext cx="897617" cy="1582337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169"/>
          <p:cNvSpPr>
            <a:spLocks noChangeArrowheads="1"/>
          </p:cNvSpPr>
          <p:nvPr/>
        </p:nvSpPr>
        <p:spPr bwMode="auto">
          <a:xfrm>
            <a:off x="7030841" y="1792438"/>
            <a:ext cx="49213" cy="492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200" b="1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7" name="Oval 169"/>
          <p:cNvSpPr>
            <a:spLocks noChangeArrowheads="1"/>
          </p:cNvSpPr>
          <p:nvPr/>
        </p:nvSpPr>
        <p:spPr bwMode="auto">
          <a:xfrm>
            <a:off x="6570737" y="2615464"/>
            <a:ext cx="47625" cy="49212"/>
          </a:xfrm>
          <a:prstGeom prst="ellipse">
            <a:avLst/>
          </a:prstGeom>
          <a:solidFill>
            <a:srgbClr val="C00000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200" b="1" smtClean="0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133" name="Group 132"/>
          <p:cNvGrpSpPr>
            <a:grpSpLocks/>
          </p:cNvGrpSpPr>
          <p:nvPr/>
        </p:nvGrpSpPr>
        <p:grpSpPr bwMode="auto">
          <a:xfrm rot="-7512781">
            <a:off x="7219790" y="1317318"/>
            <a:ext cx="153001" cy="132239"/>
            <a:chOff x="4973774" y="3098786"/>
            <a:chExt cx="103071" cy="132816"/>
          </a:xfrm>
        </p:grpSpPr>
        <p:cxnSp>
          <p:nvCxnSpPr>
            <p:cNvPr id="134" name="Straight Connector 133"/>
            <p:cNvCxnSpPr/>
            <p:nvPr/>
          </p:nvCxnSpPr>
          <p:spPr>
            <a:xfrm flipH="1">
              <a:off x="4973774" y="3098786"/>
              <a:ext cx="85983" cy="51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4982980" y="3139590"/>
              <a:ext cx="85983" cy="51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4990862" y="3180580"/>
              <a:ext cx="85983" cy="51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/>
          <p:cNvCxnSpPr/>
          <p:nvPr/>
        </p:nvCxnSpPr>
        <p:spPr>
          <a:xfrm flipH="1" flipV="1">
            <a:off x="6768979" y="2206964"/>
            <a:ext cx="87313" cy="61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7504938" y="1801962"/>
            <a:ext cx="452736" cy="309339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7510086" y="1041110"/>
            <a:ext cx="941815" cy="1605065"/>
          </a:xfrm>
          <a:prstGeom prst="line">
            <a:avLst/>
          </a:prstGeom>
          <a:ln w="28575">
            <a:solidFill>
              <a:srgbClr val="FFFF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69"/>
          <p:cNvSpPr>
            <a:spLocks noChangeArrowheads="1"/>
          </p:cNvSpPr>
          <p:nvPr/>
        </p:nvSpPr>
        <p:spPr bwMode="auto">
          <a:xfrm>
            <a:off x="7925194" y="1778531"/>
            <a:ext cx="49213" cy="508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2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20" name="Group 119"/>
          <p:cNvGrpSpPr>
            <a:grpSpLocks/>
          </p:cNvGrpSpPr>
          <p:nvPr/>
        </p:nvGrpSpPr>
        <p:grpSpPr bwMode="auto">
          <a:xfrm>
            <a:off x="8188663" y="2244547"/>
            <a:ext cx="101600" cy="82550"/>
            <a:chOff x="4978400" y="3105150"/>
            <a:chExt cx="101724" cy="82550"/>
          </a:xfrm>
        </p:grpSpPr>
        <p:cxnSp>
          <p:nvCxnSpPr>
            <p:cNvPr id="108" name="Straight Connector 107"/>
            <p:cNvCxnSpPr/>
            <p:nvPr/>
          </p:nvCxnSpPr>
          <p:spPr>
            <a:xfrm flipH="1">
              <a:off x="4978400" y="3105150"/>
              <a:ext cx="85830" cy="50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4994294" y="3136900"/>
              <a:ext cx="85830" cy="50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>
            <a:grpSpLocks/>
          </p:cNvGrpSpPr>
          <p:nvPr/>
        </p:nvGrpSpPr>
        <p:grpSpPr bwMode="auto">
          <a:xfrm>
            <a:off x="7639457" y="1328753"/>
            <a:ext cx="161125" cy="122168"/>
            <a:chOff x="4985116" y="3102457"/>
            <a:chExt cx="113620" cy="127518"/>
          </a:xfrm>
        </p:grpSpPr>
        <p:cxnSp>
          <p:nvCxnSpPr>
            <p:cNvPr id="123" name="Straight Connector 122"/>
            <p:cNvCxnSpPr/>
            <p:nvPr/>
          </p:nvCxnSpPr>
          <p:spPr>
            <a:xfrm flipH="1">
              <a:off x="4985116" y="3102457"/>
              <a:ext cx="85634" cy="5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4997336" y="3141444"/>
              <a:ext cx="85634" cy="5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5013102" y="3179523"/>
              <a:ext cx="85634" cy="5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Straight Connector 187"/>
          <p:cNvCxnSpPr/>
          <p:nvPr/>
        </p:nvCxnSpPr>
        <p:spPr>
          <a:xfrm flipH="1">
            <a:off x="6598361" y="2108037"/>
            <a:ext cx="901615" cy="5327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 flipV="1">
            <a:off x="7499985" y="1028807"/>
            <a:ext cx="0" cy="106500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397380" y="1352550"/>
            <a:ext cx="5889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Sol: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0" name="TextBox 139"/>
          <p:cNvSpPr txBox="1">
            <a:spLocks noChangeArrowheads="1"/>
          </p:cNvSpPr>
          <p:nvPr/>
        </p:nvSpPr>
        <p:spPr bwMode="auto">
          <a:xfrm>
            <a:off x="3308794" y="2741612"/>
            <a:ext cx="285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endParaRPr lang="en-IN" altLang="en-US" sz="1200" b="1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41617" y="2378502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8381" y="2378503"/>
            <a:ext cx="484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BC</a:t>
            </a:r>
            <a:endParaRPr lang="en-US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2" name="Rectangle 210"/>
          <p:cNvSpPr>
            <a:spLocks noChangeArrowheads="1"/>
          </p:cNvSpPr>
          <p:nvPr/>
        </p:nvSpPr>
        <p:spPr bwMode="auto">
          <a:xfrm>
            <a:off x="2930969" y="2378502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×</a:t>
            </a:r>
            <a:endParaRPr lang="en-US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3177031" y="2378502"/>
            <a:ext cx="508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OD</a:t>
            </a:r>
            <a:endParaRPr lang="en-US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2" name="Rectangle 210"/>
          <p:cNvSpPr>
            <a:spLocks noChangeArrowheads="1"/>
          </p:cNvSpPr>
          <p:nvPr/>
        </p:nvSpPr>
        <p:spPr bwMode="auto">
          <a:xfrm>
            <a:off x="2303906" y="2857500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×</a:t>
            </a:r>
            <a:endParaRPr lang="en-US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43" name="Group 217"/>
          <p:cNvGrpSpPr>
            <a:grpSpLocks/>
          </p:cNvGrpSpPr>
          <p:nvPr/>
        </p:nvGrpSpPr>
        <p:grpSpPr bwMode="auto">
          <a:xfrm>
            <a:off x="2007044" y="2736850"/>
            <a:ext cx="320675" cy="588962"/>
            <a:chOff x="1201058" y="3976936"/>
            <a:chExt cx="321707" cy="589075"/>
          </a:xfrm>
        </p:grpSpPr>
        <p:sp>
          <p:nvSpPr>
            <p:cNvPr id="33029" name="Rectangle 213"/>
            <p:cNvSpPr>
              <a:spLocks noChangeArrowheads="1"/>
            </p:cNvSpPr>
            <p:nvPr/>
          </p:nvSpPr>
          <p:spPr bwMode="auto">
            <a:xfrm>
              <a:off x="1201832" y="3976936"/>
              <a:ext cx="320933" cy="33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1</a:t>
              </a:r>
              <a:endParaRPr lang="en-IN" altLang="en-US" sz="1600" b="1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>
            <a:xfrm>
              <a:off x="1256799" y="4281794"/>
              <a:ext cx="2150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31" name="Rectangle 216"/>
            <p:cNvSpPr>
              <a:spLocks noChangeArrowheads="1"/>
            </p:cNvSpPr>
            <p:nvPr/>
          </p:nvSpPr>
          <p:spPr bwMode="auto">
            <a:xfrm>
              <a:off x="1201058" y="4227416"/>
              <a:ext cx="320934" cy="33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2</a:t>
              </a:r>
              <a:endParaRPr lang="en-IN" altLang="en-US" sz="1600" b="1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2548381" y="2847975"/>
            <a:ext cx="457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14</a:t>
            </a:r>
            <a:endParaRPr lang="en-US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8" name="Rectangle 210"/>
          <p:cNvSpPr>
            <a:spLocks noChangeArrowheads="1"/>
          </p:cNvSpPr>
          <p:nvPr/>
        </p:nvSpPr>
        <p:spPr bwMode="auto">
          <a:xfrm>
            <a:off x="2930969" y="2865437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×</a:t>
            </a:r>
            <a:endParaRPr lang="en-US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9" name="Rectangle 148"/>
          <p:cNvSpPr>
            <a:spLocks noChangeArrowheads="1"/>
          </p:cNvSpPr>
          <p:nvPr/>
        </p:nvSpPr>
        <p:spPr bwMode="auto">
          <a:xfrm>
            <a:off x="3177031" y="2855912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4</a:t>
            </a:r>
            <a:endParaRPr lang="en-US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 rot="16200000">
            <a:off x="2084831" y="3073400"/>
            <a:ext cx="144463" cy="179387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>
            <a:off x="3273869" y="2936875"/>
            <a:ext cx="144462" cy="179387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0" name="Rectangle 149"/>
          <p:cNvSpPr>
            <a:spLocks noChangeArrowheads="1"/>
          </p:cNvSpPr>
          <p:nvPr/>
        </p:nvSpPr>
        <p:spPr bwMode="auto">
          <a:xfrm>
            <a:off x="1741617" y="328295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1741617" y="422116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3" name="TextBox 152"/>
          <p:cNvSpPr txBox="1">
            <a:spLocks noChangeArrowheads="1"/>
          </p:cNvSpPr>
          <p:nvPr/>
        </p:nvSpPr>
        <p:spPr bwMode="auto">
          <a:xfrm>
            <a:off x="3654869" y="4095750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endParaRPr lang="en-IN" altLang="en-US" sz="1200" b="1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54" name="Rectangle 210"/>
          <p:cNvSpPr>
            <a:spLocks noChangeArrowheads="1"/>
          </p:cNvSpPr>
          <p:nvPr/>
        </p:nvSpPr>
        <p:spPr bwMode="auto">
          <a:xfrm>
            <a:off x="2303906" y="4211638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×</a:t>
            </a:r>
            <a:endParaRPr lang="en-US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55" name="Group 217"/>
          <p:cNvGrpSpPr>
            <a:grpSpLocks/>
          </p:cNvGrpSpPr>
          <p:nvPr/>
        </p:nvGrpSpPr>
        <p:grpSpPr bwMode="auto">
          <a:xfrm>
            <a:off x="2007044" y="4090988"/>
            <a:ext cx="322262" cy="588962"/>
            <a:chOff x="1201058" y="3976936"/>
            <a:chExt cx="321707" cy="589075"/>
          </a:xfrm>
        </p:grpSpPr>
        <p:sp>
          <p:nvSpPr>
            <p:cNvPr id="33026" name="Rectangle 213"/>
            <p:cNvSpPr>
              <a:spLocks noChangeArrowheads="1"/>
            </p:cNvSpPr>
            <p:nvPr/>
          </p:nvSpPr>
          <p:spPr bwMode="auto">
            <a:xfrm>
              <a:off x="1201832" y="3976936"/>
              <a:ext cx="320933" cy="33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1</a:t>
              </a:r>
              <a:endParaRPr lang="en-IN" altLang="en-US" sz="1600" b="1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1256524" y="4281794"/>
              <a:ext cx="215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28" name="Rectangle 216"/>
            <p:cNvSpPr>
              <a:spLocks noChangeArrowheads="1"/>
            </p:cNvSpPr>
            <p:nvPr/>
          </p:nvSpPr>
          <p:spPr bwMode="auto">
            <a:xfrm>
              <a:off x="1201058" y="4227416"/>
              <a:ext cx="320934" cy="33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2</a:t>
              </a:r>
              <a:endParaRPr lang="en-IN" altLang="en-US" sz="1600" b="1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59" name="Rectangle 158"/>
          <p:cNvSpPr/>
          <p:nvPr/>
        </p:nvSpPr>
        <p:spPr>
          <a:xfrm>
            <a:off x="2529331" y="4202113"/>
            <a:ext cx="84296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 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+ 6)</a:t>
            </a:r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160" name="Rectangle 210"/>
          <p:cNvSpPr>
            <a:spLocks noChangeArrowheads="1"/>
          </p:cNvSpPr>
          <p:nvPr/>
        </p:nvSpPr>
        <p:spPr bwMode="auto">
          <a:xfrm>
            <a:off x="3245294" y="4217988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×</a:t>
            </a:r>
            <a:endParaRPr lang="en-US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3492944" y="4208463"/>
            <a:ext cx="3206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4</a:t>
            </a:r>
            <a:endParaRPr lang="en-US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 rot="16200000">
            <a:off x="2091181" y="4422775"/>
            <a:ext cx="144463" cy="179388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16200000">
            <a:off x="3578669" y="4294188"/>
            <a:ext cx="144462" cy="179387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591633" y="1024906"/>
            <a:ext cx="1860211" cy="1619201"/>
            <a:chOff x="4206875" y="1675122"/>
            <a:chExt cx="1860211" cy="1619201"/>
          </a:xfrm>
        </p:grpSpPr>
        <p:sp>
          <p:nvSpPr>
            <p:cNvPr id="271" name="Freeform 7"/>
            <p:cNvSpPr>
              <a:spLocks/>
            </p:cNvSpPr>
            <p:nvPr/>
          </p:nvSpPr>
          <p:spPr bwMode="auto">
            <a:xfrm>
              <a:off x="4206875" y="1675122"/>
              <a:ext cx="1860211" cy="1619201"/>
            </a:xfrm>
            <a:custGeom>
              <a:avLst/>
              <a:gdLst>
                <a:gd name="T0" fmla="*/ 2147483647 w 574"/>
                <a:gd name="T1" fmla="*/ 0 h 491"/>
                <a:gd name="T2" fmla="*/ 2147483647 w 574"/>
                <a:gd name="T3" fmla="*/ 2147483647 h 491"/>
                <a:gd name="T4" fmla="*/ 0 w 574"/>
                <a:gd name="T5" fmla="*/ 2147483647 h 491"/>
                <a:gd name="T6" fmla="*/ 2147483647 w 574"/>
                <a:gd name="T7" fmla="*/ 0 h 4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4" h="491">
                  <a:moveTo>
                    <a:pt x="280" y="0"/>
                  </a:moveTo>
                  <a:lnTo>
                    <a:pt x="574" y="491"/>
                  </a:lnTo>
                  <a:lnTo>
                    <a:pt x="0" y="491"/>
                  </a:lnTo>
                  <a:lnTo>
                    <a:pt x="280" y="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prstClr val="black"/>
                </a:solidFill>
                <a:latin typeface="Arial Rounded MT Bold" pitchFamily="34" charset="0"/>
              </a:endParaRPr>
            </a:p>
          </p:txBody>
        </p:sp>
        <p:sp>
          <p:nvSpPr>
            <p:cNvPr id="263" name="Oval 169"/>
            <p:cNvSpPr>
              <a:spLocks noChangeArrowheads="1"/>
            </p:cNvSpPr>
            <p:nvPr/>
          </p:nvSpPr>
          <p:spPr bwMode="auto">
            <a:xfrm>
              <a:off x="4600821" y="2201607"/>
              <a:ext cx="1038338" cy="10821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/>
          </p:spPr>
          <p:txBody>
            <a:bodyPr/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200" b="1" smtClean="0">
                <a:solidFill>
                  <a:prstClr val="black"/>
                </a:solidFill>
                <a:latin typeface="Calibri" pitchFamily="34" charset="0"/>
              </a:endParaRPr>
            </a:p>
          </p:txBody>
        </p:sp>
      </p:grpSp>
      <p:sp>
        <p:nvSpPr>
          <p:cNvPr id="173" name="Rectangle 172"/>
          <p:cNvSpPr>
            <a:spLocks noChangeArrowheads="1"/>
          </p:cNvSpPr>
          <p:nvPr/>
        </p:nvSpPr>
        <p:spPr bwMode="auto">
          <a:xfrm>
            <a:off x="1967356" y="4625975"/>
            <a:ext cx="1393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96925" indent="-796925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2(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 +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6)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cm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sz="16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1741617" y="463867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5257800" y="3853839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7" name="TextBox 176"/>
          <p:cNvSpPr txBox="1">
            <a:spLocks noChangeArrowheads="1"/>
          </p:cNvSpPr>
          <p:nvPr/>
        </p:nvSpPr>
        <p:spPr bwMode="auto">
          <a:xfrm>
            <a:off x="7185025" y="3706202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endParaRPr lang="en-IN" altLang="en-US" sz="1200" b="1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179" name="Rectangle 210"/>
          <p:cNvSpPr>
            <a:spLocks noChangeArrowheads="1"/>
          </p:cNvSpPr>
          <p:nvPr/>
        </p:nvSpPr>
        <p:spPr bwMode="auto">
          <a:xfrm>
            <a:off x="5919787" y="3844314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×</a:t>
            </a:r>
            <a:endParaRPr lang="en-US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80" name="Group 217"/>
          <p:cNvGrpSpPr>
            <a:grpSpLocks/>
          </p:cNvGrpSpPr>
          <p:nvPr/>
        </p:nvGrpSpPr>
        <p:grpSpPr bwMode="auto">
          <a:xfrm>
            <a:off x="5622925" y="3723664"/>
            <a:ext cx="322262" cy="588963"/>
            <a:chOff x="1201058" y="3976936"/>
            <a:chExt cx="321707" cy="589075"/>
          </a:xfrm>
        </p:grpSpPr>
        <p:sp>
          <p:nvSpPr>
            <p:cNvPr id="33023" name="Rectangle 213"/>
            <p:cNvSpPr>
              <a:spLocks noChangeArrowheads="1"/>
            </p:cNvSpPr>
            <p:nvPr/>
          </p:nvSpPr>
          <p:spPr bwMode="auto">
            <a:xfrm>
              <a:off x="1201832" y="3976936"/>
              <a:ext cx="320933" cy="33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1</a:t>
              </a:r>
              <a:endParaRPr lang="en-IN" altLang="en-US" sz="1600" b="1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1256524" y="4281794"/>
              <a:ext cx="2155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25" name="Rectangle 216"/>
            <p:cNvSpPr>
              <a:spLocks noChangeArrowheads="1"/>
            </p:cNvSpPr>
            <p:nvPr/>
          </p:nvSpPr>
          <p:spPr bwMode="auto">
            <a:xfrm>
              <a:off x="1201058" y="4227416"/>
              <a:ext cx="320934" cy="33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2</a:t>
              </a:r>
              <a:endParaRPr lang="en-IN" altLang="en-US" sz="1600" b="1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84" name="Rectangle 183"/>
          <p:cNvSpPr/>
          <p:nvPr/>
        </p:nvSpPr>
        <p:spPr>
          <a:xfrm>
            <a:off x="6143625" y="3834789"/>
            <a:ext cx="842962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 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+ 8)</a:t>
            </a:r>
            <a:endParaRPr lang="en-US" altLang="en-US" sz="1600" b="1" dirty="0">
              <a:solidFill>
                <a:srgbClr val="000000"/>
              </a:solidFill>
            </a:endParaRPr>
          </a:p>
        </p:txBody>
      </p:sp>
      <p:sp>
        <p:nvSpPr>
          <p:cNvPr id="185" name="Rectangle 210"/>
          <p:cNvSpPr>
            <a:spLocks noChangeArrowheads="1"/>
          </p:cNvSpPr>
          <p:nvPr/>
        </p:nvSpPr>
        <p:spPr bwMode="auto">
          <a:xfrm>
            <a:off x="6859587" y="3850664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×</a:t>
            </a:r>
            <a:endParaRPr lang="en-US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6" name="Rectangle 185"/>
          <p:cNvSpPr>
            <a:spLocks noChangeArrowheads="1"/>
          </p:cNvSpPr>
          <p:nvPr/>
        </p:nvSpPr>
        <p:spPr bwMode="auto">
          <a:xfrm>
            <a:off x="7107237" y="3841139"/>
            <a:ext cx="3206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4</a:t>
            </a:r>
            <a:endParaRPr lang="en-US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 rot="16200000">
            <a:off x="5705475" y="4068152"/>
            <a:ext cx="144462" cy="179387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16200000">
            <a:off x="7199312" y="3917339"/>
            <a:ext cx="144463" cy="179388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5581650" y="4357897"/>
            <a:ext cx="1393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96925" indent="-796925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2(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 +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8)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cm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sz="16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5257800" y="4357897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1" name="Rectangle 13"/>
          <p:cNvSpPr>
            <a:spLocks noChangeArrowheads="1"/>
          </p:cNvSpPr>
          <p:nvPr/>
        </p:nvSpPr>
        <p:spPr bwMode="auto">
          <a:xfrm>
            <a:off x="6744437" y="2630696"/>
            <a:ext cx="54854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6 cm</a:t>
            </a:r>
            <a:endParaRPr lang="en-US" altLang="en-US" sz="1100" b="1" dirty="0" smtClean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22" name="Rectangle 14"/>
          <p:cNvSpPr>
            <a:spLocks noChangeArrowheads="1"/>
          </p:cNvSpPr>
          <p:nvPr/>
        </p:nvSpPr>
        <p:spPr bwMode="auto">
          <a:xfrm>
            <a:off x="7730594" y="2644141"/>
            <a:ext cx="5485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smtClean="0">
                <a:solidFill>
                  <a:prstClr val="black"/>
                </a:solidFill>
                <a:latin typeface="Bookman Old Style" pitchFamily="18" charset="0"/>
              </a:rPr>
              <a:t>8 cm</a:t>
            </a:r>
            <a:endParaRPr lang="en-US" altLang="en-US" sz="1100" b="1" dirty="0" smtClean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36" name="Rectangle 235"/>
          <p:cNvSpPr>
            <a:spLocks noChangeArrowheads="1"/>
          </p:cNvSpPr>
          <p:nvPr/>
        </p:nvSpPr>
        <p:spPr bwMode="auto">
          <a:xfrm>
            <a:off x="762000" y="3758406"/>
            <a:ext cx="11922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 (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OAC) 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7" name="Rectangle 210"/>
          <p:cNvSpPr>
            <a:spLocks noChangeArrowheads="1"/>
          </p:cNvSpPr>
          <p:nvPr/>
        </p:nvSpPr>
        <p:spPr bwMode="auto">
          <a:xfrm>
            <a:off x="2303906" y="3758407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×</a:t>
            </a:r>
            <a:endParaRPr lang="en-US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38" name="Group 217"/>
          <p:cNvGrpSpPr>
            <a:grpSpLocks/>
          </p:cNvGrpSpPr>
          <p:nvPr/>
        </p:nvGrpSpPr>
        <p:grpSpPr bwMode="auto">
          <a:xfrm>
            <a:off x="2007044" y="3625850"/>
            <a:ext cx="320675" cy="588962"/>
            <a:chOff x="1201058" y="3976936"/>
            <a:chExt cx="321707" cy="589075"/>
          </a:xfrm>
        </p:grpSpPr>
        <p:sp>
          <p:nvSpPr>
            <p:cNvPr id="33020" name="Rectangle 213"/>
            <p:cNvSpPr>
              <a:spLocks noChangeArrowheads="1"/>
            </p:cNvSpPr>
            <p:nvPr/>
          </p:nvSpPr>
          <p:spPr bwMode="auto">
            <a:xfrm>
              <a:off x="1201832" y="3976936"/>
              <a:ext cx="320933" cy="33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1</a:t>
              </a:r>
              <a:endParaRPr lang="en-IN" altLang="en-US" sz="1600" b="1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240" name="Straight Connector 239"/>
            <p:cNvCxnSpPr/>
            <p:nvPr/>
          </p:nvCxnSpPr>
          <p:spPr>
            <a:xfrm>
              <a:off x="1256799" y="4281794"/>
              <a:ext cx="2150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22" name="Rectangle 216"/>
            <p:cNvSpPr>
              <a:spLocks noChangeArrowheads="1"/>
            </p:cNvSpPr>
            <p:nvPr/>
          </p:nvSpPr>
          <p:spPr bwMode="auto">
            <a:xfrm>
              <a:off x="1201058" y="4227416"/>
              <a:ext cx="320934" cy="33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2</a:t>
              </a:r>
              <a:endParaRPr lang="en-IN" altLang="en-US" sz="1600" b="1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42" name="Rectangle 241"/>
          <p:cNvSpPr>
            <a:spLocks noChangeArrowheads="1"/>
          </p:cNvSpPr>
          <p:nvPr/>
        </p:nvSpPr>
        <p:spPr bwMode="auto">
          <a:xfrm>
            <a:off x="1741617" y="3758406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3" name="Rectangle 242"/>
          <p:cNvSpPr>
            <a:spLocks noChangeArrowheads="1"/>
          </p:cNvSpPr>
          <p:nvPr/>
        </p:nvSpPr>
        <p:spPr bwMode="auto">
          <a:xfrm>
            <a:off x="2542031" y="3758407"/>
            <a:ext cx="484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AC</a:t>
            </a:r>
            <a:endParaRPr lang="en-US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4" name="Rectangle 210"/>
          <p:cNvSpPr>
            <a:spLocks noChangeArrowheads="1"/>
          </p:cNvSpPr>
          <p:nvPr/>
        </p:nvSpPr>
        <p:spPr bwMode="auto">
          <a:xfrm>
            <a:off x="2924619" y="3758406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×</a:t>
            </a:r>
            <a:endParaRPr lang="en-US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" name="Rectangle 244"/>
          <p:cNvSpPr>
            <a:spLocks noChangeArrowheads="1"/>
          </p:cNvSpPr>
          <p:nvPr/>
        </p:nvSpPr>
        <p:spPr bwMode="auto">
          <a:xfrm>
            <a:off x="3170681" y="3758406"/>
            <a:ext cx="511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OQ</a:t>
            </a:r>
            <a:endParaRPr lang="en-US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6217456" y="3341504"/>
            <a:ext cx="383949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6836557" y="3346660"/>
            <a:ext cx="405864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" name="Rectangle 256"/>
          <p:cNvSpPr>
            <a:spLocks noChangeArrowheads="1"/>
          </p:cNvSpPr>
          <p:nvPr/>
        </p:nvSpPr>
        <p:spPr bwMode="auto">
          <a:xfrm>
            <a:off x="4191000" y="3302260"/>
            <a:ext cx="11922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 (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OAB) 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8" name="Rectangle 210"/>
          <p:cNvSpPr>
            <a:spLocks noChangeArrowheads="1"/>
          </p:cNvSpPr>
          <p:nvPr/>
        </p:nvSpPr>
        <p:spPr bwMode="auto">
          <a:xfrm>
            <a:off x="5919787" y="3303848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×</a:t>
            </a:r>
            <a:endParaRPr lang="en-US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59" name="Group 217"/>
          <p:cNvGrpSpPr>
            <a:grpSpLocks/>
          </p:cNvGrpSpPr>
          <p:nvPr/>
        </p:nvGrpSpPr>
        <p:grpSpPr bwMode="auto">
          <a:xfrm>
            <a:off x="5622925" y="3183198"/>
            <a:ext cx="320675" cy="588962"/>
            <a:chOff x="1201058" y="3976936"/>
            <a:chExt cx="321707" cy="589075"/>
          </a:xfrm>
        </p:grpSpPr>
        <p:sp>
          <p:nvSpPr>
            <p:cNvPr id="33017" name="Rectangle 213"/>
            <p:cNvSpPr>
              <a:spLocks noChangeArrowheads="1"/>
            </p:cNvSpPr>
            <p:nvPr/>
          </p:nvSpPr>
          <p:spPr bwMode="auto">
            <a:xfrm>
              <a:off x="1201832" y="3976936"/>
              <a:ext cx="320933" cy="33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1</a:t>
              </a:r>
              <a:endParaRPr lang="en-IN" altLang="en-US" sz="1600" b="1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262" name="Straight Connector 261"/>
            <p:cNvCxnSpPr/>
            <p:nvPr/>
          </p:nvCxnSpPr>
          <p:spPr>
            <a:xfrm>
              <a:off x="1256799" y="4281794"/>
              <a:ext cx="21500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19" name="Rectangle 216"/>
            <p:cNvSpPr>
              <a:spLocks noChangeArrowheads="1"/>
            </p:cNvSpPr>
            <p:nvPr/>
          </p:nvSpPr>
          <p:spPr bwMode="auto">
            <a:xfrm>
              <a:off x="1201058" y="4227416"/>
              <a:ext cx="320934" cy="338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000000"/>
                  </a:solidFill>
                  <a:latin typeface="Bookman Old Style" pitchFamily="18" charset="0"/>
                </a:rPr>
                <a:t>2</a:t>
              </a:r>
              <a:endParaRPr lang="en-IN" altLang="en-US" sz="1600" b="1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265" name="Rectangle 264"/>
          <p:cNvSpPr>
            <a:spLocks noChangeArrowheads="1"/>
          </p:cNvSpPr>
          <p:nvPr/>
        </p:nvSpPr>
        <p:spPr bwMode="auto">
          <a:xfrm>
            <a:off x="5257800" y="333718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" name="Rectangle 265"/>
          <p:cNvSpPr>
            <a:spLocks noChangeArrowheads="1"/>
          </p:cNvSpPr>
          <p:nvPr/>
        </p:nvSpPr>
        <p:spPr bwMode="auto">
          <a:xfrm>
            <a:off x="6161087" y="3294323"/>
            <a:ext cx="479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AB</a:t>
            </a:r>
            <a:endParaRPr lang="en-US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8" name="Rectangle 210"/>
          <p:cNvSpPr>
            <a:spLocks noChangeArrowheads="1"/>
          </p:cNvSpPr>
          <p:nvPr/>
        </p:nvSpPr>
        <p:spPr bwMode="auto">
          <a:xfrm>
            <a:off x="6543675" y="331178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×</a:t>
            </a:r>
            <a:endParaRPr lang="en-US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0" name="Rectangle 269"/>
          <p:cNvSpPr>
            <a:spLocks noChangeArrowheads="1"/>
          </p:cNvSpPr>
          <p:nvPr/>
        </p:nvSpPr>
        <p:spPr bwMode="auto">
          <a:xfrm>
            <a:off x="6789737" y="3302260"/>
            <a:ext cx="508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OR</a:t>
            </a:r>
            <a:endParaRPr lang="en-US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557245" y="2829084"/>
            <a:ext cx="1921035" cy="277813"/>
            <a:chOff x="6681860" y="2849297"/>
            <a:chExt cx="1921739" cy="276998"/>
          </a:xfrm>
        </p:grpSpPr>
        <p:sp>
          <p:nvSpPr>
            <p:cNvPr id="33014" name="Rectangle 166"/>
            <p:cNvSpPr>
              <a:spLocks noChangeArrowheads="1"/>
            </p:cNvSpPr>
            <p:nvPr/>
          </p:nvSpPr>
          <p:spPr bwMode="auto">
            <a:xfrm>
              <a:off x="7351124" y="2849297"/>
              <a:ext cx="683522" cy="276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srgbClr val="000000"/>
                  </a:solidFill>
                  <a:latin typeface="Bookman Old Style" pitchFamily="18" charset="0"/>
                </a:rPr>
                <a:t>14 cm</a:t>
              </a:r>
              <a:endParaRPr lang="en-US" altLang="en-US" sz="1200" b="1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7963285" y="2975924"/>
              <a:ext cx="640314" cy="1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/>
            <p:nvPr/>
          </p:nvCxnSpPr>
          <p:spPr>
            <a:xfrm flipH="1">
              <a:off x="6681860" y="2975924"/>
              <a:ext cx="739136" cy="1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6323706" y="903129"/>
            <a:ext cx="904874" cy="1614488"/>
            <a:chOff x="7470678" y="684180"/>
            <a:chExt cx="905063" cy="1615292"/>
          </a:xfrm>
        </p:grpSpPr>
        <p:sp>
          <p:nvSpPr>
            <p:cNvPr id="33011" name="Rectangle 169"/>
            <p:cNvSpPr>
              <a:spLocks noChangeArrowheads="1"/>
            </p:cNvSpPr>
            <p:nvPr/>
          </p:nvSpPr>
          <p:spPr bwMode="auto">
            <a:xfrm rot="17868882">
              <a:off x="7527965" y="1359898"/>
              <a:ext cx="680330" cy="277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srgbClr val="000000"/>
                  </a:solidFill>
                  <a:latin typeface="Bookman Old Style" pitchFamily="18" charset="0"/>
                </a:rPr>
                <a:t>(</a:t>
              </a:r>
              <a:r>
                <a:rPr lang="en-US" altLang="en-US" sz="1200" b="1" i="1" dirty="0" smtClean="0">
                  <a:solidFill>
                    <a:srgbClr val="000000"/>
                  </a:solidFill>
                  <a:latin typeface="Bookman Old Style" pitchFamily="18" charset="0"/>
                </a:rPr>
                <a:t>x </a:t>
              </a:r>
              <a:r>
                <a:rPr lang="en-US" altLang="en-US" sz="1200" b="1" dirty="0" smtClean="0">
                  <a:solidFill>
                    <a:srgbClr val="000000"/>
                  </a:solidFill>
                  <a:latin typeface="Bookman Old Style" pitchFamily="18" charset="0"/>
                </a:rPr>
                <a:t>+</a:t>
              </a:r>
              <a:r>
                <a:rPr lang="en-US" altLang="en-US" sz="1200" b="1" i="1" dirty="0" smtClean="0">
                  <a:solidFill>
                    <a:srgbClr val="000000"/>
                  </a:solidFill>
                  <a:latin typeface="Bookman Old Style" pitchFamily="18" charset="0"/>
                </a:rPr>
                <a:t> </a:t>
              </a:r>
              <a:r>
                <a:rPr lang="en-US" altLang="en-US" sz="1200" b="1" dirty="0" smtClean="0">
                  <a:solidFill>
                    <a:srgbClr val="000000"/>
                  </a:solidFill>
                  <a:latin typeface="Bookman Old Style" pitchFamily="18" charset="0"/>
                </a:rPr>
                <a:t>6)</a:t>
              </a:r>
              <a:endParaRPr lang="en-US" altLang="en-US" sz="1200" b="1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285" name="Straight Arrow Connector 284"/>
            <p:cNvCxnSpPr/>
            <p:nvPr/>
          </p:nvCxnSpPr>
          <p:spPr>
            <a:xfrm flipH="1">
              <a:off x="7470678" y="1768663"/>
              <a:ext cx="289660" cy="5308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/>
            <p:nvPr/>
          </p:nvCxnSpPr>
          <p:spPr>
            <a:xfrm flipV="1">
              <a:off x="8015609" y="684180"/>
              <a:ext cx="360132" cy="587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7742603" y="769223"/>
            <a:ext cx="1005210" cy="1764125"/>
            <a:chOff x="7824281" y="1060896"/>
            <a:chExt cx="1005214" cy="1764749"/>
          </a:xfrm>
        </p:grpSpPr>
        <p:sp>
          <p:nvSpPr>
            <p:cNvPr id="33008" name="Rectangle 287"/>
            <p:cNvSpPr>
              <a:spLocks noChangeArrowheads="1"/>
            </p:cNvSpPr>
            <p:nvPr/>
          </p:nvSpPr>
          <p:spPr bwMode="auto">
            <a:xfrm rot="3652556">
              <a:off x="8043549" y="1853748"/>
              <a:ext cx="680236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(</a:t>
              </a:r>
              <a:r>
                <a:rPr lang="en-US" altLang="en-US" sz="12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x </a:t>
              </a:r>
              <a:r>
                <a:rPr lang="en-US" alt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+</a:t>
              </a:r>
              <a:r>
                <a:rPr lang="en-US" altLang="en-US" sz="12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r>
                <a:rPr lang="en-US" altLang="en-US" sz="1200" b="1" dirty="0" smtClean="0">
                  <a:solidFill>
                    <a:prstClr val="black"/>
                  </a:solidFill>
                  <a:latin typeface="Bookman Old Style" pitchFamily="18" charset="0"/>
                </a:rPr>
                <a:t>8)</a:t>
              </a:r>
              <a:endParaRPr lang="en-US" altLang="en-US" sz="1200" b="1" dirty="0" smtClean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cxnSp>
          <p:nvCxnSpPr>
            <p:cNvPr id="289" name="Straight Arrow Connector 288"/>
            <p:cNvCxnSpPr/>
            <p:nvPr/>
          </p:nvCxnSpPr>
          <p:spPr>
            <a:xfrm flipH="1" flipV="1">
              <a:off x="7824281" y="1060896"/>
              <a:ext cx="401563" cy="684648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/>
            <p:nvPr/>
          </p:nvCxnSpPr>
          <p:spPr>
            <a:xfrm>
              <a:off x="8510410" y="2255124"/>
              <a:ext cx="319085" cy="570521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1" name="Rectangle 11"/>
          <p:cNvSpPr>
            <a:spLocks noChangeArrowheads="1"/>
          </p:cNvSpPr>
          <p:nvPr/>
        </p:nvSpPr>
        <p:spPr bwMode="auto">
          <a:xfrm>
            <a:off x="7363564" y="2625091"/>
            <a:ext cx="304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b="1" dirty="0">
                <a:solidFill>
                  <a:srgbClr val="0000FF"/>
                </a:solidFill>
                <a:effectLst>
                  <a:glow rad="139700">
                    <a:srgbClr val="8064A2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D</a:t>
            </a:r>
            <a:endParaRPr lang="en-US" altLang="en-US" sz="1200" b="1" dirty="0">
              <a:solidFill>
                <a:srgbClr val="0000FF"/>
              </a:solidFill>
              <a:effectLst>
                <a:glow rad="139700">
                  <a:srgbClr val="8064A2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292" name="Rectangle 13"/>
          <p:cNvSpPr>
            <a:spLocks noChangeArrowheads="1"/>
          </p:cNvSpPr>
          <p:nvPr/>
        </p:nvSpPr>
        <p:spPr bwMode="auto">
          <a:xfrm>
            <a:off x="6739300" y="2630544"/>
            <a:ext cx="5485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b="1" dirty="0">
                <a:solidFill>
                  <a:srgbClr val="FF00FF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6 cm</a:t>
            </a:r>
            <a:endParaRPr lang="en-US" altLang="en-US" sz="1100" b="1" dirty="0">
              <a:solidFill>
                <a:srgbClr val="FF00FF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293" name="Rectangle 13"/>
          <p:cNvSpPr>
            <a:spLocks noChangeArrowheads="1"/>
          </p:cNvSpPr>
          <p:nvPr/>
        </p:nvSpPr>
        <p:spPr bwMode="auto">
          <a:xfrm>
            <a:off x="7727099" y="2644224"/>
            <a:ext cx="5485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b="1" dirty="0">
                <a:solidFill>
                  <a:srgbClr val="FF00FF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8 cm</a:t>
            </a:r>
            <a:endParaRPr lang="en-US" altLang="en-US" sz="1100" b="1" dirty="0">
              <a:solidFill>
                <a:srgbClr val="FF00FF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 rot="120000" flipV="1">
            <a:off x="6601862" y="1816260"/>
            <a:ext cx="443541" cy="841209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6592977" y="2645693"/>
            <a:ext cx="923544" cy="2419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 flipV="1">
            <a:off x="7956215" y="1799390"/>
            <a:ext cx="500293" cy="853317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7503702" y="2642646"/>
            <a:ext cx="951528" cy="3085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7063387" y="1052196"/>
            <a:ext cx="428808" cy="758429"/>
          </a:xfrm>
          <a:prstGeom prst="line">
            <a:avLst/>
          </a:prstGeom>
          <a:ln w="28575">
            <a:solidFill>
              <a:srgbClr val="6600FF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120000" flipH="1" flipV="1">
            <a:off x="7497960" y="1054407"/>
            <a:ext cx="473616" cy="737053"/>
          </a:xfrm>
          <a:prstGeom prst="line">
            <a:avLst/>
          </a:prstGeom>
          <a:ln w="28575">
            <a:solidFill>
              <a:srgbClr val="6600FF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 flipH="1">
            <a:off x="7737362" y="2874169"/>
            <a:ext cx="492443" cy="246221"/>
          </a:xfrm>
          <a:prstGeom prst="wedgeRectCallout">
            <a:avLst>
              <a:gd name="adj1" fmla="val 71114"/>
              <a:gd name="adj2" fmla="val -136666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prstClr val="white"/>
                </a:solidFill>
                <a:latin typeface="Bookman Old Style" pitchFamily="18" charset="0"/>
              </a:rPr>
              <a:t>Base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 flipH="1">
            <a:off x="7612230" y="1964569"/>
            <a:ext cx="611066" cy="246221"/>
          </a:xfrm>
          <a:prstGeom prst="wedgeRectCallout">
            <a:avLst>
              <a:gd name="adj1" fmla="val 70041"/>
              <a:gd name="adj2" fmla="val 149519"/>
            </a:avLst>
          </a:prstGeom>
          <a:solidFill>
            <a:srgbClr val="00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prstClr val="white"/>
                </a:solidFill>
                <a:latin typeface="Bookman Old Style" pitchFamily="18" charset="0"/>
              </a:rPr>
              <a:t>height</a:t>
            </a:r>
            <a:endParaRPr lang="en-IN" sz="10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03" name="Rectangle 302"/>
          <p:cNvSpPr>
            <a:spLocks noChangeArrowheads="1"/>
          </p:cNvSpPr>
          <p:nvPr/>
        </p:nvSpPr>
        <p:spPr bwMode="auto">
          <a:xfrm>
            <a:off x="762000" y="3282950"/>
            <a:ext cx="1050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A(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OBC)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0" name="Rectangle 309"/>
          <p:cNvSpPr>
            <a:spLocks noChangeArrowheads="1"/>
          </p:cNvSpPr>
          <p:nvPr/>
        </p:nvSpPr>
        <p:spPr bwMode="auto">
          <a:xfrm>
            <a:off x="762000" y="4603750"/>
            <a:ext cx="12271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 (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OAC) 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1" name="Rectangle 310"/>
          <p:cNvSpPr>
            <a:spLocks noChangeArrowheads="1"/>
          </p:cNvSpPr>
          <p:nvPr/>
        </p:nvSpPr>
        <p:spPr bwMode="auto">
          <a:xfrm>
            <a:off x="4191000" y="4357897"/>
            <a:ext cx="12271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A (</a:t>
            </a:r>
            <a:r>
              <a:rPr lang="en-US" altLang="en-US" sz="1600" b="1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OAB) 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1" name="Oval 169"/>
          <p:cNvSpPr>
            <a:spLocks noChangeArrowheads="1"/>
          </p:cNvSpPr>
          <p:nvPr/>
        </p:nvSpPr>
        <p:spPr bwMode="auto">
          <a:xfrm>
            <a:off x="7476533" y="1014970"/>
            <a:ext cx="47625" cy="50800"/>
          </a:xfrm>
          <a:prstGeom prst="ellipse">
            <a:avLst/>
          </a:prstGeom>
          <a:solidFill>
            <a:srgbClr val="C00000"/>
          </a:solidFill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200" b="1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05886" y="611900"/>
            <a:ext cx="620411" cy="189554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996018" y="850651"/>
            <a:ext cx="827391" cy="213929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2171344" y="850027"/>
            <a:ext cx="2403367" cy="213929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1026805" y="1088789"/>
            <a:ext cx="1860399" cy="213929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5255855" y="845798"/>
            <a:ext cx="1841979" cy="213929"/>
          </a:xfrm>
          <a:prstGeom prst="roundRect">
            <a:avLst/>
          </a:prstGeom>
          <a:solidFill>
            <a:srgbClr val="FF000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380" y="285750"/>
            <a:ext cx="702945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447675">
              <a:tabLst>
                <a:tab pos="400050" algn="ctr"/>
                <a:tab pos="539750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/>
              </a:rPr>
              <a:t> Q.   </a:t>
            </a: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A triangle ABC is drawn to circumscribe a circle of radius </a:t>
            </a:r>
          </a:p>
          <a:p>
            <a:pPr algn="just" defTabSz="447675">
              <a:tabLst>
                <a:tab pos="400050" algn="ctr"/>
                <a:tab pos="5397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		4cm such that the segments BD and DC into which BC is </a:t>
            </a:r>
          </a:p>
          <a:p>
            <a:pPr algn="just" defTabSz="447675">
              <a:tabLst>
                <a:tab pos="400050" algn="ctr"/>
                <a:tab pos="5397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		divided by the point of contact D are of lengths 8cm and </a:t>
            </a:r>
          </a:p>
          <a:p>
            <a:pPr algn="just" defTabSz="447675">
              <a:tabLst>
                <a:tab pos="400050" algn="ctr"/>
                <a:tab pos="5397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		6cm respectively. Find the sides AB and AC</a:t>
            </a:r>
            <a:r>
              <a:rPr lang="en-US" sz="1600" b="1" kern="0" dirty="0" smtClean="0">
                <a:solidFill>
                  <a:srgbClr val="0000FF"/>
                </a:solidFill>
                <a:latin typeface="Bookman Old Style"/>
              </a:rPr>
              <a:t>. </a:t>
            </a:r>
            <a:endParaRPr lang="en-US" sz="1600" b="1" kern="0" dirty="0">
              <a:solidFill>
                <a:srgbClr val="0000FF"/>
              </a:solidFill>
            </a:endParaRPr>
          </a:p>
        </p:txBody>
      </p:sp>
      <p:sp>
        <p:nvSpPr>
          <p:cNvPr id="312" name="Rounded Rectangle 311"/>
          <p:cNvSpPr/>
          <p:nvPr/>
        </p:nvSpPr>
        <p:spPr>
          <a:xfrm>
            <a:off x="3548077" y="1363786"/>
            <a:ext cx="3001154" cy="254186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20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3" name="Rounded Rectangle 312"/>
          <p:cNvSpPr/>
          <p:nvPr/>
        </p:nvSpPr>
        <p:spPr>
          <a:xfrm>
            <a:off x="5929517" y="1401002"/>
            <a:ext cx="602329" cy="19491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4" name="Rounded Rectangle 313"/>
          <p:cNvSpPr/>
          <p:nvPr/>
        </p:nvSpPr>
        <p:spPr>
          <a:xfrm>
            <a:off x="5361254" y="1399707"/>
            <a:ext cx="454228" cy="18917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6" name="TextBox 315"/>
          <p:cNvSpPr txBox="1">
            <a:spLocks noChangeArrowheads="1"/>
          </p:cNvSpPr>
          <p:nvPr/>
        </p:nvSpPr>
        <p:spPr bwMode="auto">
          <a:xfrm>
            <a:off x="3495770" y="1361301"/>
            <a:ext cx="3097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200" b="1" dirty="0" smtClean="0">
                <a:solidFill>
                  <a:srgbClr val="0000FF"/>
                </a:solidFill>
                <a:latin typeface="Bookman Old Style" pitchFamily="18" charset="0"/>
              </a:rPr>
              <a:t>Area of triangle = ½ ×  base × height</a:t>
            </a:r>
          </a:p>
        </p:txBody>
      </p:sp>
      <p:grpSp>
        <p:nvGrpSpPr>
          <p:cNvPr id="301" name="Group 300"/>
          <p:cNvGrpSpPr>
            <a:grpSpLocks/>
          </p:cNvGrpSpPr>
          <p:nvPr/>
        </p:nvGrpSpPr>
        <p:grpSpPr bwMode="auto">
          <a:xfrm>
            <a:off x="3276540" y="723521"/>
            <a:ext cx="1846262" cy="514350"/>
            <a:chOff x="5692573" y="3720402"/>
            <a:chExt cx="1846907" cy="513036"/>
          </a:xfrm>
        </p:grpSpPr>
        <p:sp>
          <p:nvSpPr>
            <p:cNvPr id="302" name="Rounded Rectangle 301"/>
            <p:cNvSpPr/>
            <p:nvPr/>
          </p:nvSpPr>
          <p:spPr>
            <a:xfrm>
              <a:off x="5692573" y="3720402"/>
              <a:ext cx="1846907" cy="51303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2995" name="TextBox 302"/>
            <p:cNvSpPr txBox="1">
              <a:spLocks noChangeArrowheads="1"/>
            </p:cNvSpPr>
            <p:nvPr/>
          </p:nvSpPr>
          <p:spPr bwMode="auto">
            <a:xfrm>
              <a:off x="5719350" y="3771900"/>
              <a:ext cx="17772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Consider </a:t>
              </a:r>
              <a:r>
                <a:rPr lang="en-IN" alt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IN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OAB</a:t>
              </a:r>
            </a:p>
          </p:txBody>
        </p:sp>
      </p:grpSp>
      <p:cxnSp>
        <p:nvCxnSpPr>
          <p:cNvPr id="246" name="Straight Connector 245"/>
          <p:cNvCxnSpPr/>
          <p:nvPr/>
        </p:nvCxnSpPr>
        <p:spPr>
          <a:xfrm>
            <a:off x="4038600" y="3220022"/>
            <a:ext cx="0" cy="1568576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ounded Rectangle 195"/>
          <p:cNvSpPr/>
          <p:nvPr/>
        </p:nvSpPr>
        <p:spPr>
          <a:xfrm>
            <a:off x="2524147" y="529159"/>
            <a:ext cx="2957389" cy="853529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0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7" name="TextBox 196"/>
          <p:cNvSpPr txBox="1">
            <a:spLocks noChangeArrowheads="1"/>
          </p:cNvSpPr>
          <p:nvPr/>
        </p:nvSpPr>
        <p:spPr bwMode="auto">
          <a:xfrm>
            <a:off x="2571710" y="663823"/>
            <a:ext cx="2862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can you say about BD and BR?</a:t>
            </a:r>
          </a:p>
        </p:txBody>
      </p:sp>
      <p:sp>
        <p:nvSpPr>
          <p:cNvPr id="198" name="TextBox 197"/>
          <p:cNvSpPr txBox="1">
            <a:spLocks noChangeArrowheads="1"/>
          </p:cNvSpPr>
          <p:nvPr/>
        </p:nvSpPr>
        <p:spPr bwMode="auto">
          <a:xfrm>
            <a:off x="2640397" y="696523"/>
            <a:ext cx="2724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dirty="0">
                <a:solidFill>
                  <a:srgbClr val="FFFF00"/>
                </a:solidFill>
                <a:latin typeface="Bookman Old Style" pitchFamily="18" charset="0"/>
              </a:rPr>
              <a:t>They are tangents from external point </a:t>
            </a:r>
            <a:r>
              <a:rPr lang="en-IN" alt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B</a:t>
            </a:r>
            <a:endParaRPr lang="en-IN" alt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293020" y="561724"/>
            <a:ext cx="3100202" cy="840862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20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0" name="TextBox 209"/>
          <p:cNvSpPr txBox="1">
            <a:spLocks noChangeArrowheads="1"/>
          </p:cNvSpPr>
          <p:nvPr/>
        </p:nvSpPr>
        <p:spPr bwMode="auto">
          <a:xfrm>
            <a:off x="2411990" y="690055"/>
            <a:ext cx="2862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can you say about AQ and AR?</a:t>
            </a:r>
          </a:p>
        </p:txBody>
      </p:sp>
      <p:sp>
        <p:nvSpPr>
          <p:cNvPr id="211" name="TextBox 210"/>
          <p:cNvSpPr txBox="1">
            <a:spLocks noChangeArrowheads="1"/>
          </p:cNvSpPr>
          <p:nvPr/>
        </p:nvSpPr>
        <p:spPr bwMode="auto">
          <a:xfrm>
            <a:off x="2802559" y="750827"/>
            <a:ext cx="2111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Let, AQ = AR = </a:t>
            </a:r>
            <a:r>
              <a:rPr lang="en-IN" altLang="en-US" sz="1600" b="1" i="1" dirty="0" smtClean="0">
                <a:solidFill>
                  <a:srgbClr val="FFFF00"/>
                </a:solidFill>
                <a:latin typeface="Bookman Old Style" pitchFamily="18" charset="0"/>
              </a:rPr>
              <a:t>x</a:t>
            </a:r>
          </a:p>
        </p:txBody>
      </p:sp>
      <p:sp>
        <p:nvSpPr>
          <p:cNvPr id="279" name="TextBox 278"/>
          <p:cNvSpPr txBox="1">
            <a:spLocks noChangeArrowheads="1"/>
          </p:cNvSpPr>
          <p:nvPr/>
        </p:nvSpPr>
        <p:spPr bwMode="auto">
          <a:xfrm>
            <a:off x="2562172" y="712070"/>
            <a:ext cx="26269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dirty="0">
                <a:solidFill>
                  <a:srgbClr val="FFFF00"/>
                </a:solidFill>
                <a:latin typeface="Bookman Old Style" pitchFamily="18" charset="0"/>
              </a:rPr>
              <a:t>They are tangents from external point </a:t>
            </a:r>
            <a:r>
              <a:rPr lang="en-IN" alt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A</a:t>
            </a:r>
            <a:endParaRPr lang="en-IN" altLang="en-US" sz="16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294" name="Rounded Rectangle 293"/>
          <p:cNvSpPr/>
          <p:nvPr/>
        </p:nvSpPr>
        <p:spPr>
          <a:xfrm>
            <a:off x="2489919" y="619659"/>
            <a:ext cx="2899117" cy="720701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0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5" name="TextBox 294"/>
          <p:cNvSpPr txBox="1">
            <a:spLocks noChangeArrowheads="1"/>
          </p:cNvSpPr>
          <p:nvPr/>
        </p:nvSpPr>
        <p:spPr bwMode="auto">
          <a:xfrm>
            <a:off x="2508346" y="687909"/>
            <a:ext cx="2862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can you say about CD and CQ?</a:t>
            </a:r>
          </a:p>
        </p:txBody>
      </p:sp>
      <p:sp>
        <p:nvSpPr>
          <p:cNvPr id="296" name="TextBox 295"/>
          <p:cNvSpPr txBox="1">
            <a:spLocks noChangeArrowheads="1"/>
          </p:cNvSpPr>
          <p:nvPr/>
        </p:nvSpPr>
        <p:spPr bwMode="auto">
          <a:xfrm>
            <a:off x="2669757" y="710534"/>
            <a:ext cx="25127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They are tangents from external point C</a:t>
            </a:r>
          </a:p>
        </p:txBody>
      </p:sp>
      <p:grpSp>
        <p:nvGrpSpPr>
          <p:cNvPr id="217" name="Group 216"/>
          <p:cNvGrpSpPr>
            <a:grpSpLocks/>
          </p:cNvGrpSpPr>
          <p:nvPr/>
        </p:nvGrpSpPr>
        <p:grpSpPr bwMode="auto">
          <a:xfrm>
            <a:off x="3303308" y="730833"/>
            <a:ext cx="2221253" cy="596986"/>
            <a:chOff x="5777125" y="3767104"/>
            <a:chExt cx="2221929" cy="595613"/>
          </a:xfrm>
        </p:grpSpPr>
        <p:sp>
          <p:nvSpPr>
            <p:cNvPr id="218" name="Rounded Rectangle 217"/>
            <p:cNvSpPr/>
            <p:nvPr/>
          </p:nvSpPr>
          <p:spPr>
            <a:xfrm>
              <a:off x="5777125" y="3767104"/>
              <a:ext cx="2221928" cy="595613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003" name="TextBox 218"/>
            <p:cNvSpPr txBox="1">
              <a:spLocks noChangeArrowheads="1"/>
            </p:cNvSpPr>
            <p:nvPr/>
          </p:nvSpPr>
          <p:spPr bwMode="auto">
            <a:xfrm>
              <a:off x="5818446" y="3771899"/>
              <a:ext cx="2180608" cy="583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Let us find area of </a:t>
              </a:r>
              <a:r>
                <a:rPr lang="en-IN" alt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IN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OBC</a:t>
              </a:r>
            </a:p>
          </p:txBody>
        </p:sp>
      </p:grpSp>
      <p:grpSp>
        <p:nvGrpSpPr>
          <p:cNvPr id="226" name="Group 225"/>
          <p:cNvGrpSpPr>
            <a:grpSpLocks/>
          </p:cNvGrpSpPr>
          <p:nvPr/>
        </p:nvGrpSpPr>
        <p:grpSpPr bwMode="auto">
          <a:xfrm>
            <a:off x="2502242" y="588542"/>
            <a:ext cx="3030917" cy="757386"/>
            <a:chOff x="7330245" y="3894098"/>
            <a:chExt cx="2362315" cy="757468"/>
          </a:xfrm>
        </p:grpSpPr>
        <p:sp>
          <p:nvSpPr>
            <p:cNvPr id="227" name="Rounded Rectangle 226"/>
            <p:cNvSpPr/>
            <p:nvPr/>
          </p:nvSpPr>
          <p:spPr>
            <a:xfrm>
              <a:off x="7330245" y="3894098"/>
              <a:ext cx="2362315" cy="757468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2991" name="TextBox 318"/>
            <p:cNvSpPr txBox="1">
              <a:spLocks noChangeArrowheads="1"/>
            </p:cNvSpPr>
            <p:nvPr/>
          </p:nvSpPr>
          <p:spPr bwMode="auto">
            <a:xfrm>
              <a:off x="7363991" y="3989588"/>
              <a:ext cx="2328569" cy="584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We know, radius is perpendicular to tangent </a:t>
              </a:r>
            </a:p>
          </p:txBody>
        </p:sp>
      </p:grpSp>
      <p:grpSp>
        <p:nvGrpSpPr>
          <p:cNvPr id="277" name="Group 276"/>
          <p:cNvGrpSpPr>
            <a:grpSpLocks/>
          </p:cNvGrpSpPr>
          <p:nvPr/>
        </p:nvGrpSpPr>
        <p:grpSpPr bwMode="auto">
          <a:xfrm>
            <a:off x="3232594" y="659182"/>
            <a:ext cx="1846262" cy="512762"/>
            <a:chOff x="5692573" y="3720402"/>
            <a:chExt cx="1846907" cy="513036"/>
          </a:xfrm>
        </p:grpSpPr>
        <p:sp>
          <p:nvSpPr>
            <p:cNvPr id="278" name="Rounded Rectangle 277"/>
            <p:cNvSpPr/>
            <p:nvPr/>
          </p:nvSpPr>
          <p:spPr>
            <a:xfrm>
              <a:off x="5692573" y="3720402"/>
              <a:ext cx="1846907" cy="51303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2999" name="TextBox 278"/>
            <p:cNvSpPr txBox="1">
              <a:spLocks noChangeArrowheads="1"/>
            </p:cNvSpPr>
            <p:nvPr/>
          </p:nvSpPr>
          <p:spPr bwMode="auto">
            <a:xfrm>
              <a:off x="5719350" y="3771900"/>
              <a:ext cx="17772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Consider </a:t>
              </a:r>
              <a:r>
                <a:rPr lang="en-IN" alt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IN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OAC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2874613" y="680879"/>
            <a:ext cx="2562224" cy="512762"/>
            <a:chOff x="5326857" y="3720402"/>
            <a:chExt cx="2562224" cy="513036"/>
          </a:xfrm>
        </p:grpSpPr>
        <p:sp>
          <p:nvSpPr>
            <p:cNvPr id="194" name="Rounded Rectangle 193"/>
            <p:cNvSpPr/>
            <p:nvPr/>
          </p:nvSpPr>
          <p:spPr>
            <a:xfrm>
              <a:off x="5386909" y="3720402"/>
              <a:ext cx="2458234" cy="51303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007" name="TextBox 194"/>
            <p:cNvSpPr txBox="1">
              <a:spLocks noChangeArrowheads="1"/>
            </p:cNvSpPr>
            <p:nvPr/>
          </p:nvSpPr>
          <p:spPr bwMode="auto">
            <a:xfrm>
              <a:off x="5326857" y="3802396"/>
              <a:ext cx="25622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Draw OC, OB, and OA</a:t>
              </a:r>
            </a:p>
          </p:txBody>
        </p:sp>
      </p:grpSp>
      <p:grpSp>
        <p:nvGrpSpPr>
          <p:cNvPr id="273" name="Group 272"/>
          <p:cNvGrpSpPr>
            <a:grpSpLocks/>
          </p:cNvGrpSpPr>
          <p:nvPr/>
        </p:nvGrpSpPr>
        <p:grpSpPr bwMode="auto">
          <a:xfrm>
            <a:off x="3462965" y="2198016"/>
            <a:ext cx="2855721" cy="830997"/>
            <a:chOff x="5326856" y="3802396"/>
            <a:chExt cx="2855721" cy="831440"/>
          </a:xfrm>
        </p:grpSpPr>
        <p:sp>
          <p:nvSpPr>
            <p:cNvPr id="274" name="Rounded Rectangle 273"/>
            <p:cNvSpPr/>
            <p:nvPr/>
          </p:nvSpPr>
          <p:spPr>
            <a:xfrm>
              <a:off x="5392863" y="3811554"/>
              <a:ext cx="2758409" cy="781635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75" name="TextBox 194"/>
            <p:cNvSpPr txBox="1">
              <a:spLocks noChangeArrowheads="1"/>
            </p:cNvSpPr>
            <p:nvPr/>
          </p:nvSpPr>
          <p:spPr bwMode="auto">
            <a:xfrm>
              <a:off x="5326856" y="3802396"/>
              <a:ext cx="2855721" cy="83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Whenever there is point of contact and centre, we can draw radius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91653" y="616386"/>
            <a:ext cx="2348875" cy="488677"/>
            <a:chOff x="1973969" y="4628710"/>
            <a:chExt cx="2348875" cy="488677"/>
          </a:xfrm>
        </p:grpSpPr>
        <p:sp>
          <p:nvSpPr>
            <p:cNvPr id="276" name="Rounded Rectangle 275"/>
            <p:cNvSpPr/>
            <p:nvPr/>
          </p:nvSpPr>
          <p:spPr bwMode="auto">
            <a:xfrm>
              <a:off x="2143959" y="4628710"/>
              <a:ext cx="2019228" cy="488677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80" name="TextBox 218"/>
            <p:cNvSpPr txBox="1">
              <a:spLocks noChangeArrowheads="1"/>
            </p:cNvSpPr>
            <p:nvPr/>
          </p:nvSpPr>
          <p:spPr bwMode="auto">
            <a:xfrm>
              <a:off x="1973969" y="4686532"/>
              <a:ext cx="23488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Consider </a:t>
              </a:r>
              <a:r>
                <a:rPr lang="en-IN" altLang="en-US" sz="1600" b="1" dirty="0" smtClean="0">
                  <a:solidFill>
                    <a:prstClr val="white"/>
                  </a:solidFill>
                  <a:latin typeface="Bookman Old Style" pitchFamily="18" charset="0"/>
                  <a:sym typeface="Symbol"/>
                </a:rPr>
                <a:t>OBC</a:t>
              </a:r>
              <a:endParaRPr lang="en-IN" altLang="en-US" sz="1600" b="1" dirty="0" smtClean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48" name="Oval 169"/>
          <p:cNvSpPr>
            <a:spLocks noChangeArrowheads="1"/>
          </p:cNvSpPr>
          <p:nvPr/>
        </p:nvSpPr>
        <p:spPr bwMode="auto">
          <a:xfrm>
            <a:off x="7484267" y="2063742"/>
            <a:ext cx="49213" cy="508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2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4" name="Rectangle 253"/>
          <p:cNvSpPr>
            <a:spLocks noChangeArrowheads="1"/>
          </p:cNvSpPr>
          <p:nvPr/>
        </p:nvSpPr>
        <p:spPr bwMode="auto">
          <a:xfrm>
            <a:off x="423213" y="3303848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261" name="Rectangle 260"/>
          <p:cNvSpPr>
            <a:spLocks noChangeArrowheads="1"/>
          </p:cNvSpPr>
          <p:nvPr/>
        </p:nvSpPr>
        <p:spPr bwMode="auto">
          <a:xfrm>
            <a:off x="423213" y="4625559"/>
            <a:ext cx="3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272" name="Rectangle 271"/>
          <p:cNvSpPr>
            <a:spLocks noChangeArrowheads="1"/>
          </p:cNvSpPr>
          <p:nvPr/>
        </p:nvSpPr>
        <p:spPr bwMode="auto">
          <a:xfrm>
            <a:off x="980324" y="1368334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CD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1433184" y="1368334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87" name="Rectangle 286"/>
          <p:cNvSpPr>
            <a:spLocks noChangeArrowheads="1"/>
          </p:cNvSpPr>
          <p:nvPr/>
        </p:nvSpPr>
        <p:spPr bwMode="auto">
          <a:xfrm>
            <a:off x="1666124" y="1368334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CQ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88" name="Rectangle 287"/>
          <p:cNvSpPr>
            <a:spLocks noChangeArrowheads="1"/>
          </p:cNvSpPr>
          <p:nvPr/>
        </p:nvSpPr>
        <p:spPr bwMode="auto">
          <a:xfrm>
            <a:off x="1024680" y="1672734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BD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97" name="Rectangle 296"/>
          <p:cNvSpPr>
            <a:spLocks noChangeArrowheads="1"/>
          </p:cNvSpPr>
          <p:nvPr/>
        </p:nvSpPr>
        <p:spPr bwMode="auto">
          <a:xfrm>
            <a:off x="1433184" y="1672734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98" name="Rectangle 297"/>
          <p:cNvSpPr>
            <a:spLocks noChangeArrowheads="1"/>
          </p:cNvSpPr>
          <p:nvPr/>
        </p:nvSpPr>
        <p:spPr bwMode="auto">
          <a:xfrm>
            <a:off x="1666124" y="1672734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BR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299" name="Rectangle 298"/>
          <p:cNvSpPr>
            <a:spLocks noChangeArrowheads="1"/>
          </p:cNvSpPr>
          <p:nvPr/>
        </p:nvSpPr>
        <p:spPr bwMode="auto">
          <a:xfrm>
            <a:off x="1024680" y="1990268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AQ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00" name="Rectangle 299"/>
          <p:cNvSpPr>
            <a:spLocks noChangeArrowheads="1"/>
          </p:cNvSpPr>
          <p:nvPr/>
        </p:nvSpPr>
        <p:spPr bwMode="auto">
          <a:xfrm>
            <a:off x="1433184" y="1990268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04" name="Rectangle 303"/>
          <p:cNvSpPr>
            <a:spLocks noChangeArrowheads="1"/>
          </p:cNvSpPr>
          <p:nvPr/>
        </p:nvSpPr>
        <p:spPr bwMode="auto">
          <a:xfrm>
            <a:off x="1666124" y="1990268"/>
            <a:ext cx="53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AR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15" name="Left Brace 314"/>
          <p:cNvSpPr/>
          <p:nvPr/>
        </p:nvSpPr>
        <p:spPr>
          <a:xfrm flipH="1">
            <a:off x="2982417" y="1487736"/>
            <a:ext cx="178502" cy="759942"/>
          </a:xfrm>
          <a:prstGeom prst="leftBrace">
            <a:avLst>
              <a:gd name="adj1" fmla="val 57165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3079484" y="1566494"/>
            <a:ext cx="347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/>
              </a:rPr>
              <a:t>[Tangents from an external point to a circle are equal in length]</a:t>
            </a:r>
            <a:endParaRPr lang="en-US" sz="1400" b="1" dirty="0">
              <a:solidFill>
                <a:srgbClr val="FF0000"/>
              </a:solidFill>
              <a:latin typeface="Bookman Old Style"/>
            </a:endParaRPr>
          </a:p>
        </p:txBody>
      </p:sp>
      <p:grpSp>
        <p:nvGrpSpPr>
          <p:cNvPr id="319" name="Group 318"/>
          <p:cNvGrpSpPr>
            <a:grpSpLocks/>
          </p:cNvGrpSpPr>
          <p:nvPr/>
        </p:nvGrpSpPr>
        <p:grpSpPr bwMode="auto">
          <a:xfrm>
            <a:off x="3868388" y="2210790"/>
            <a:ext cx="2242000" cy="512762"/>
            <a:chOff x="5719350" y="3707695"/>
            <a:chExt cx="1777239" cy="513036"/>
          </a:xfrm>
        </p:grpSpPr>
        <p:sp>
          <p:nvSpPr>
            <p:cNvPr id="321" name="Rounded Rectangle 320"/>
            <p:cNvSpPr/>
            <p:nvPr/>
          </p:nvSpPr>
          <p:spPr>
            <a:xfrm>
              <a:off x="5754705" y="3707695"/>
              <a:ext cx="1722642" cy="51303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22" name="TextBox 278"/>
            <p:cNvSpPr txBox="1">
              <a:spLocks noChangeArrowheads="1"/>
            </p:cNvSpPr>
            <p:nvPr/>
          </p:nvSpPr>
          <p:spPr bwMode="auto">
            <a:xfrm>
              <a:off x="5719350" y="3771900"/>
              <a:ext cx="1777239" cy="338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Consider point C</a:t>
              </a:r>
            </a:p>
          </p:txBody>
        </p:sp>
      </p:grpSp>
      <p:sp>
        <p:nvSpPr>
          <p:cNvPr id="323" name="Oval 322"/>
          <p:cNvSpPr/>
          <p:nvPr/>
        </p:nvSpPr>
        <p:spPr bwMode="auto">
          <a:xfrm>
            <a:off x="6549828" y="2600365"/>
            <a:ext cx="73152" cy="7315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2179" y="3562700"/>
            <a:ext cx="3348711" cy="958696"/>
            <a:chOff x="662179" y="3562700"/>
            <a:chExt cx="3348711" cy="958696"/>
          </a:xfrm>
        </p:grpSpPr>
        <p:sp>
          <p:nvSpPr>
            <p:cNvPr id="324" name="Rounded Rectangle 323"/>
            <p:cNvSpPr/>
            <p:nvPr/>
          </p:nvSpPr>
          <p:spPr>
            <a:xfrm>
              <a:off x="687346" y="3562700"/>
              <a:ext cx="3273942" cy="95869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662179" y="3634046"/>
              <a:ext cx="33487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We know, tangents from an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external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point to a circle are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equal </a:t>
              </a:r>
              <a:r>
                <a:rPr lang="en-US" sz="1600" b="1" dirty="0">
                  <a:solidFill>
                    <a:prstClr val="white"/>
                  </a:solidFill>
                  <a:latin typeface="Bookman Old Style"/>
                </a:rPr>
                <a:t>in length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/>
                </a:rPr>
                <a:t>.</a:t>
              </a:r>
              <a:endParaRPr lang="en-US" sz="1600" b="1" dirty="0">
                <a:solidFill>
                  <a:prstClr val="white"/>
                </a:solidFill>
                <a:latin typeface="Bookman Old Style"/>
              </a:endParaRPr>
            </a:p>
          </p:txBody>
        </p:sp>
      </p:grpSp>
      <p:sp>
        <p:nvSpPr>
          <p:cNvPr id="328" name="Oval 327"/>
          <p:cNvSpPr/>
          <p:nvPr/>
        </p:nvSpPr>
        <p:spPr bwMode="auto">
          <a:xfrm>
            <a:off x="8411396" y="2606040"/>
            <a:ext cx="73152" cy="7315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29" name="Group 328"/>
          <p:cNvGrpSpPr>
            <a:grpSpLocks/>
          </p:cNvGrpSpPr>
          <p:nvPr/>
        </p:nvGrpSpPr>
        <p:grpSpPr bwMode="auto">
          <a:xfrm>
            <a:off x="3961288" y="2247678"/>
            <a:ext cx="2242000" cy="512762"/>
            <a:chOff x="5719350" y="3707695"/>
            <a:chExt cx="1777239" cy="513036"/>
          </a:xfrm>
        </p:grpSpPr>
        <p:sp>
          <p:nvSpPr>
            <p:cNvPr id="330" name="Rounded Rectangle 329"/>
            <p:cNvSpPr/>
            <p:nvPr/>
          </p:nvSpPr>
          <p:spPr>
            <a:xfrm>
              <a:off x="5754705" y="3707695"/>
              <a:ext cx="1722642" cy="51303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1" name="TextBox 278"/>
            <p:cNvSpPr txBox="1">
              <a:spLocks noChangeArrowheads="1"/>
            </p:cNvSpPr>
            <p:nvPr/>
          </p:nvSpPr>
          <p:spPr bwMode="auto">
            <a:xfrm>
              <a:off x="5719350" y="3771900"/>
              <a:ext cx="1777239" cy="338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Consider point B</a:t>
              </a:r>
            </a:p>
          </p:txBody>
        </p:sp>
      </p:grpSp>
      <p:sp>
        <p:nvSpPr>
          <p:cNvPr id="332" name="Rectangle 331"/>
          <p:cNvSpPr>
            <a:spLocks noChangeArrowheads="1"/>
          </p:cNvSpPr>
          <p:nvPr/>
        </p:nvSpPr>
        <p:spPr bwMode="auto">
          <a:xfrm>
            <a:off x="2129260" y="1361710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33" name="Rectangle 332"/>
          <p:cNvSpPr>
            <a:spLocks noChangeArrowheads="1"/>
          </p:cNvSpPr>
          <p:nvPr/>
        </p:nvSpPr>
        <p:spPr bwMode="auto">
          <a:xfrm>
            <a:off x="2362199" y="1361710"/>
            <a:ext cx="8294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6 cm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34" name="Rectangle 333"/>
          <p:cNvSpPr>
            <a:spLocks noChangeArrowheads="1"/>
          </p:cNvSpPr>
          <p:nvPr/>
        </p:nvSpPr>
        <p:spPr bwMode="auto">
          <a:xfrm>
            <a:off x="2129260" y="1666110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35" name="Rectangle 334"/>
          <p:cNvSpPr>
            <a:spLocks noChangeArrowheads="1"/>
          </p:cNvSpPr>
          <p:nvPr/>
        </p:nvSpPr>
        <p:spPr bwMode="auto">
          <a:xfrm>
            <a:off x="2362200" y="1666110"/>
            <a:ext cx="7172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8 cm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36" name="Rectangle 335"/>
          <p:cNvSpPr>
            <a:spLocks noChangeArrowheads="1"/>
          </p:cNvSpPr>
          <p:nvPr/>
        </p:nvSpPr>
        <p:spPr bwMode="auto">
          <a:xfrm>
            <a:off x="2129260" y="1983644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37" name="Rectangle 336"/>
          <p:cNvSpPr>
            <a:spLocks noChangeArrowheads="1"/>
          </p:cNvSpPr>
          <p:nvPr/>
        </p:nvSpPr>
        <p:spPr bwMode="auto">
          <a:xfrm>
            <a:off x="2362199" y="1983644"/>
            <a:ext cx="8084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cm</a:t>
            </a:r>
            <a:endParaRPr lang="en-IN" altLang="en-US" sz="1600" b="1" i="1" dirty="0">
              <a:solidFill>
                <a:srgbClr val="000000"/>
              </a:solidFill>
            </a:endParaRPr>
          </a:p>
        </p:txBody>
      </p:sp>
      <p:grpSp>
        <p:nvGrpSpPr>
          <p:cNvPr id="338" name="Group 337"/>
          <p:cNvGrpSpPr>
            <a:grpSpLocks/>
          </p:cNvGrpSpPr>
          <p:nvPr/>
        </p:nvGrpSpPr>
        <p:grpSpPr bwMode="auto">
          <a:xfrm>
            <a:off x="3845307" y="2221795"/>
            <a:ext cx="2242000" cy="512762"/>
            <a:chOff x="5719350" y="3707695"/>
            <a:chExt cx="1777239" cy="513036"/>
          </a:xfrm>
        </p:grpSpPr>
        <p:sp>
          <p:nvSpPr>
            <p:cNvPr id="339" name="Rounded Rectangle 338"/>
            <p:cNvSpPr/>
            <p:nvPr/>
          </p:nvSpPr>
          <p:spPr>
            <a:xfrm>
              <a:off x="5754705" y="3707695"/>
              <a:ext cx="1722642" cy="513036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40" name="TextBox 278"/>
            <p:cNvSpPr txBox="1">
              <a:spLocks noChangeArrowheads="1"/>
            </p:cNvSpPr>
            <p:nvPr/>
          </p:nvSpPr>
          <p:spPr bwMode="auto">
            <a:xfrm>
              <a:off x="5719350" y="3771900"/>
              <a:ext cx="1777239" cy="338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N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Consider point A</a:t>
              </a:r>
            </a:p>
          </p:txBody>
        </p:sp>
      </p:grpSp>
      <p:sp>
        <p:nvSpPr>
          <p:cNvPr id="342" name="Oval 341"/>
          <p:cNvSpPr/>
          <p:nvPr/>
        </p:nvSpPr>
        <p:spPr bwMode="auto">
          <a:xfrm>
            <a:off x="7463769" y="1004534"/>
            <a:ext cx="73152" cy="7315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sp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1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4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6" dur="4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35" presetClass="emph" presetSubtype="0" repeatCount="3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8" dur="4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1" dur="4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0" dur="3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2" dur="4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 nodeType="clickPar">
                      <p:stCondLst>
                        <p:cond delay="indefinite"/>
                      </p:stCondLst>
                      <p:childTnLst>
                        <p:par>
                          <p:cTn id="4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1" dur="3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 nodeType="clickPar">
                      <p:stCondLst>
                        <p:cond delay="indefinite"/>
                      </p:stCondLst>
                      <p:childTnLst>
                        <p:par>
                          <p:cTn id="4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3" dur="4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 nodeType="clickPar">
                      <p:stCondLst>
                        <p:cond delay="indefinite"/>
                      </p:stCondLst>
                      <p:childTnLst>
                        <p:par>
                          <p:cTn id="4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 nodeType="clickPar">
                      <p:stCondLst>
                        <p:cond delay="indefinite"/>
                      </p:stCondLst>
                      <p:childTnLst>
                        <p:par>
                          <p:cTn id="4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 nodeType="clickPar">
                      <p:stCondLst>
                        <p:cond delay="indefinite"/>
                      </p:stCondLst>
                      <p:childTnLst>
                        <p:par>
                          <p:cTn id="4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 nodeType="clickPar">
                      <p:stCondLst>
                        <p:cond delay="indefinite"/>
                      </p:stCondLst>
                      <p:childTnLst>
                        <p:par>
                          <p:cTn id="4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 nodeType="clickPar">
                      <p:stCondLst>
                        <p:cond delay="indefinite"/>
                      </p:stCondLst>
                      <p:childTnLst>
                        <p:par>
                          <p:cTn id="5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 nodeType="clickPar">
                      <p:stCondLst>
                        <p:cond delay="indefinite"/>
                      </p:stCondLst>
                      <p:childTnLst>
                        <p:par>
                          <p:cTn id="5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3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 nodeType="clickPar">
                      <p:stCondLst>
                        <p:cond delay="indefinite"/>
                      </p:stCondLst>
                      <p:childTnLst>
                        <p:par>
                          <p:cTn id="5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 nodeType="clickPar">
                      <p:stCondLst>
                        <p:cond delay="indefinite"/>
                      </p:stCondLst>
                      <p:childTnLst>
                        <p:par>
                          <p:cTn id="5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 nodeType="clickPar">
                      <p:stCondLst>
                        <p:cond delay="indefinite"/>
                      </p:stCondLst>
                      <p:childTnLst>
                        <p:par>
                          <p:cTn id="5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 nodeType="clickPar">
                      <p:stCondLst>
                        <p:cond delay="indefinite"/>
                      </p:stCondLst>
                      <p:childTnLst>
                        <p:par>
                          <p:cTn id="6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 nodeType="clickPar">
                      <p:stCondLst>
                        <p:cond delay="indefinite"/>
                      </p:stCondLst>
                      <p:childTnLst>
                        <p:par>
                          <p:cTn id="6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 nodeType="clickPar">
                      <p:stCondLst>
                        <p:cond delay="indefinite"/>
                      </p:stCondLst>
                      <p:childTnLst>
                        <p:par>
                          <p:cTn id="6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6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6" fill="hold" nodeType="clickPar">
                      <p:stCondLst>
                        <p:cond delay="indefinite"/>
                      </p:stCondLst>
                      <p:childTnLst>
                        <p:par>
                          <p:cTn id="6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500"/>
                                        <p:tgtEl>
                                          <p:spTgt spid="6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 nodeType="clickPar">
                      <p:stCondLst>
                        <p:cond delay="indefinite"/>
                      </p:stCondLst>
                      <p:childTnLst>
                        <p:par>
                          <p:cTn id="6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" presetID="35" presetClass="emph" presetSubtype="0" repeatCount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4" dur="4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 nodeType="clickPar">
                      <p:stCondLst>
                        <p:cond delay="indefinite"/>
                      </p:stCondLst>
                      <p:childTnLst>
                        <p:par>
                          <p:cTn id="6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 nodeType="clickPar">
                      <p:stCondLst>
                        <p:cond delay="indefinite"/>
                      </p:stCondLst>
                      <p:childTnLst>
                        <p:par>
                          <p:cTn id="6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 nodeType="clickPar">
                      <p:stCondLst>
                        <p:cond delay="indefinite"/>
                      </p:stCondLst>
                      <p:childTnLst>
                        <p:par>
                          <p:cTn id="6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0" presetID="35" presetClass="emph" presetSubtype="0" repeatCount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1" dur="4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 nodeType="clickPar">
                      <p:stCondLst>
                        <p:cond delay="indefinite"/>
                      </p:stCondLst>
                      <p:childTnLst>
                        <p:par>
                          <p:cTn id="6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 nodeType="clickPar">
                      <p:stCondLst>
                        <p:cond delay="indefinite"/>
                      </p:stCondLst>
                      <p:childTnLst>
                        <p:par>
                          <p:cTn id="6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2" fill="hold" nodeType="clickPar">
                      <p:stCondLst>
                        <p:cond delay="indefinite"/>
                      </p:stCondLst>
                      <p:childTnLst>
                        <p:par>
                          <p:cTn id="6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 nodeType="clickPar">
                      <p:stCondLst>
                        <p:cond delay="indefinite"/>
                      </p:stCondLst>
                      <p:childTnLst>
                        <p:par>
                          <p:cTn id="6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 nodeType="clickPar">
                      <p:stCondLst>
                        <p:cond delay="indefinite"/>
                      </p:stCondLst>
                      <p:childTnLst>
                        <p:par>
                          <p:cTn id="6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 nodeType="clickPar">
                      <p:stCondLst>
                        <p:cond delay="indefinite"/>
                      </p:stCondLst>
                      <p:childTnLst>
                        <p:par>
                          <p:cTn id="7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 nodeType="clickPar">
                      <p:stCondLst>
                        <p:cond delay="indefinite"/>
                      </p:stCondLst>
                      <p:childTnLst>
                        <p:par>
                          <p:cTn id="7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5" dur="3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6" presetID="35" presetClass="emph" presetSubtype="0" repeatCount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7" dur="3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 nodeType="clickPar">
                      <p:stCondLst>
                        <p:cond delay="indefinite"/>
                      </p:stCondLst>
                      <p:childTnLst>
                        <p:par>
                          <p:cTn id="7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2" fill="hold" nodeType="clickPar">
                      <p:stCondLst>
                        <p:cond delay="indefinite"/>
                      </p:stCondLst>
                      <p:childTnLst>
                        <p:par>
                          <p:cTn id="7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 nodeType="clickPar">
                      <p:stCondLst>
                        <p:cond delay="indefinite"/>
                      </p:stCondLst>
                      <p:childTnLst>
                        <p:par>
                          <p:cTn id="7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 nodeType="clickPar">
                      <p:stCondLst>
                        <p:cond delay="indefinite"/>
                      </p:stCondLst>
                      <p:childTnLst>
                        <p:par>
                          <p:cTn id="7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 nodeType="clickPar">
                      <p:stCondLst>
                        <p:cond delay="indefinite"/>
                      </p:stCondLst>
                      <p:childTnLst>
                        <p:par>
                          <p:cTn id="7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 nodeType="clickPar">
                      <p:stCondLst>
                        <p:cond delay="indefinite"/>
                      </p:stCondLst>
                      <p:childTnLst>
                        <p:par>
                          <p:cTn id="7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0" fill="hold" nodeType="clickPar">
                      <p:stCondLst>
                        <p:cond delay="indefinite"/>
                      </p:stCondLst>
                      <p:childTnLst>
                        <p:par>
                          <p:cTn id="7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8" fill="hold" nodeType="clickPar">
                      <p:stCondLst>
                        <p:cond delay="indefinite"/>
                      </p:stCondLst>
                      <p:childTnLst>
                        <p:par>
                          <p:cTn id="7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 nodeType="clickPar">
                      <p:stCondLst>
                        <p:cond delay="indefinite"/>
                      </p:stCondLst>
                      <p:childTnLst>
                        <p:par>
                          <p:cTn id="7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8" fill="hold" nodeType="clickPar">
                      <p:stCondLst>
                        <p:cond delay="indefinite"/>
                      </p:stCondLst>
                      <p:childTnLst>
                        <p:par>
                          <p:cTn id="7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 nodeType="clickPar">
                      <p:stCondLst>
                        <p:cond delay="indefinite"/>
                      </p:stCondLst>
                      <p:childTnLst>
                        <p:par>
                          <p:cTn id="7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 nodeType="clickPar">
                      <p:stCondLst>
                        <p:cond delay="indefinite"/>
                      </p:stCondLst>
                      <p:childTnLst>
                        <p:par>
                          <p:cTn id="7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 nodeType="clickPar">
                      <p:stCondLst>
                        <p:cond delay="indefinite"/>
                      </p:stCondLst>
                      <p:childTnLst>
                        <p:par>
                          <p:cTn id="7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 nodeType="clickPar">
                      <p:stCondLst>
                        <p:cond delay="indefinite"/>
                      </p:stCondLst>
                      <p:childTnLst>
                        <p:par>
                          <p:cTn id="7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8" fill="hold">
                      <p:stCondLst>
                        <p:cond delay="indefinite"/>
                      </p:stCondLst>
                      <p:childTnLst>
                        <p:par>
                          <p:cTn id="799" fill="hold">
                            <p:stCondLst>
                              <p:cond delay="0"/>
                            </p:stCondLst>
                            <p:childTnLst>
                              <p:par>
                                <p:cTn id="8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2" fill="hold" nodeType="clickPar">
                      <p:stCondLst>
                        <p:cond delay="indefinite"/>
                      </p:stCondLst>
                      <p:childTnLst>
                        <p:par>
                          <p:cTn id="8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7" fill="hold" nodeType="clickPar">
                      <p:stCondLst>
                        <p:cond delay="indefinite"/>
                      </p:stCondLst>
                      <p:childTnLst>
                        <p:par>
                          <p:cTn id="8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2" fill="hold" nodeType="clickPar">
                      <p:stCondLst>
                        <p:cond delay="indefinite"/>
                      </p:stCondLst>
                      <p:childTnLst>
                        <p:par>
                          <p:cTn id="8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 nodeType="clickPar">
                      <p:stCondLst>
                        <p:cond delay="indefinite"/>
                      </p:stCondLst>
                      <p:childTnLst>
                        <p:par>
                          <p:cTn id="8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2" fill="hold" nodeType="clickPar">
                      <p:stCondLst>
                        <p:cond delay="indefinite"/>
                      </p:stCondLst>
                      <p:childTnLst>
                        <p:par>
                          <p:cTn id="8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 nodeType="clickPar">
                      <p:stCondLst>
                        <p:cond delay="indefinite"/>
                      </p:stCondLst>
                      <p:childTnLst>
                        <p:par>
                          <p:cTn id="8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2" fill="hold" nodeType="clickPar">
                      <p:stCondLst>
                        <p:cond delay="indefinite"/>
                      </p:stCondLst>
                      <p:childTnLst>
                        <p:par>
                          <p:cTn id="8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6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 nodeType="clickPar">
                      <p:stCondLst>
                        <p:cond delay="indefinite"/>
                      </p:stCondLst>
                      <p:childTnLst>
                        <p:par>
                          <p:cTn id="8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2" fill="hold" nodeType="clickPar">
                      <p:stCondLst>
                        <p:cond delay="indefinite"/>
                      </p:stCondLst>
                      <p:childTnLst>
                        <p:par>
                          <p:cTn id="8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 nodeType="clickPar">
                      <p:stCondLst>
                        <p:cond delay="indefinite"/>
                      </p:stCondLst>
                      <p:childTnLst>
                        <p:par>
                          <p:cTn id="8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2" fill="hold" nodeType="clickPar">
                      <p:stCondLst>
                        <p:cond delay="indefinite"/>
                      </p:stCondLst>
                      <p:childTnLst>
                        <p:par>
                          <p:cTn id="8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6" fill="hold" nodeType="clickPar">
                      <p:stCondLst>
                        <p:cond delay="indefinite"/>
                      </p:stCondLst>
                      <p:childTnLst>
                        <p:par>
                          <p:cTn id="8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0" fill="hold" nodeType="clickPar">
                      <p:stCondLst>
                        <p:cond delay="indefinite"/>
                      </p:stCondLst>
                      <p:childTnLst>
                        <p:par>
                          <p:cTn id="8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5" fill="hold" nodeType="clickPar">
                      <p:stCondLst>
                        <p:cond delay="indefinite"/>
                      </p:stCondLst>
                      <p:childTnLst>
                        <p:par>
                          <p:cTn id="8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0" fill="hold" nodeType="clickPar">
                      <p:stCondLst>
                        <p:cond delay="indefinite"/>
                      </p:stCondLst>
                      <p:childTnLst>
                        <p:par>
                          <p:cTn id="8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 nodeType="clickPar">
                      <p:stCondLst>
                        <p:cond delay="indefinite"/>
                      </p:stCondLst>
                      <p:childTnLst>
                        <p:par>
                          <p:cTn id="8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0" fill="hold" nodeType="clickPar">
                      <p:stCondLst>
                        <p:cond delay="indefinite"/>
                      </p:stCondLst>
                      <p:childTnLst>
                        <p:par>
                          <p:cTn id="8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6" fill="hold" nodeType="clickPar">
                      <p:stCondLst>
                        <p:cond delay="indefinite"/>
                      </p:stCondLst>
                      <p:childTnLst>
                        <p:par>
                          <p:cTn id="8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 nodeType="clickPar">
                      <p:stCondLst>
                        <p:cond delay="indefinite"/>
                      </p:stCondLst>
                      <p:childTnLst>
                        <p:par>
                          <p:cTn id="8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6" fill="hold" nodeType="clickPar">
                      <p:stCondLst>
                        <p:cond delay="indefinite"/>
                      </p:stCondLst>
                      <p:childTnLst>
                        <p:par>
                          <p:cTn id="8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1" fill="hold" nodeType="clickPar">
                      <p:stCondLst>
                        <p:cond delay="indefinite"/>
                      </p:stCondLst>
                      <p:childTnLst>
                        <p:par>
                          <p:cTn id="9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6" fill="hold" nodeType="clickPar">
                      <p:stCondLst>
                        <p:cond delay="indefinite"/>
                      </p:stCondLst>
                      <p:childTnLst>
                        <p:par>
                          <p:cTn id="9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2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3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4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5" dur="3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6" fill="hold" nodeType="clickPar">
                      <p:stCondLst>
                        <p:cond delay="indefinite"/>
                      </p:stCondLst>
                      <p:childTnLst>
                        <p:par>
                          <p:cTn id="9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0" fill="hold" nodeType="clickPar">
                      <p:stCondLst>
                        <p:cond delay="indefinite"/>
                      </p:stCondLst>
                      <p:childTnLst>
                        <p:par>
                          <p:cTn id="9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 nodeType="clickPar">
                      <p:stCondLst>
                        <p:cond delay="indefinite"/>
                      </p:stCondLst>
                      <p:childTnLst>
                        <p:par>
                          <p:cTn id="9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2" fill="hold" nodeType="clickPar">
                      <p:stCondLst>
                        <p:cond delay="indefinite"/>
                      </p:stCondLst>
                      <p:childTnLst>
                        <p:par>
                          <p:cTn id="9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7" fill="hold" nodeType="clickPar">
                      <p:stCondLst>
                        <p:cond delay="indefinite"/>
                      </p:stCondLst>
                      <p:childTnLst>
                        <p:par>
                          <p:cTn id="9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2" fill="hold" nodeType="clickPar">
                      <p:stCondLst>
                        <p:cond delay="indefinite"/>
                      </p:stCondLst>
                      <p:childTnLst>
                        <p:par>
                          <p:cTn id="9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 nodeType="clickPar">
                      <p:stCondLst>
                        <p:cond delay="indefinite"/>
                      </p:stCondLst>
                      <p:childTnLst>
                        <p:par>
                          <p:cTn id="9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3" fill="hold" nodeType="clickPar">
                      <p:stCondLst>
                        <p:cond delay="indefinite"/>
                      </p:stCondLst>
                      <p:childTnLst>
                        <p:par>
                          <p:cTn id="9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8" fill="hold" nodeType="clickPar">
                      <p:stCondLst>
                        <p:cond delay="indefinite"/>
                      </p:stCondLst>
                      <p:childTnLst>
                        <p:par>
                          <p:cTn id="9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6" fill="hold" nodeType="clickPar">
                      <p:stCondLst>
                        <p:cond delay="indefinite"/>
                      </p:stCondLst>
                      <p:childTnLst>
                        <p:par>
                          <p:cTn id="9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1" fill="hold">
                      <p:stCondLst>
                        <p:cond delay="indefinite"/>
                      </p:stCondLst>
                      <p:childTnLst>
                        <p:par>
                          <p:cTn id="972" fill="hold">
                            <p:stCondLst>
                              <p:cond delay="0"/>
                            </p:stCondLst>
                            <p:childTnLst>
                              <p:par>
                                <p:cTn id="9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6" fill="hold" nodeType="clickPar">
                      <p:stCondLst>
                        <p:cond delay="indefinite"/>
                      </p:stCondLst>
                      <p:childTnLst>
                        <p:par>
                          <p:cTn id="9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1" fill="hold" nodeType="clickPar">
                      <p:stCondLst>
                        <p:cond delay="indefinite"/>
                      </p:stCondLst>
                      <p:childTnLst>
                        <p:par>
                          <p:cTn id="9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6" fill="hold" nodeType="clickPar">
                      <p:stCondLst>
                        <p:cond delay="indefinite"/>
                      </p:stCondLst>
                      <p:childTnLst>
                        <p:par>
                          <p:cTn id="9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1" fill="hold" nodeType="clickPar">
                      <p:stCondLst>
                        <p:cond delay="indefinite"/>
                      </p:stCondLst>
                      <p:childTnLst>
                        <p:par>
                          <p:cTn id="9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6" fill="hold">
                      <p:stCondLst>
                        <p:cond delay="indefinite"/>
                      </p:stCondLst>
                      <p:childTnLst>
                        <p:par>
                          <p:cTn id="997" fill="hold">
                            <p:stCondLst>
                              <p:cond delay="0"/>
                            </p:stCondLst>
                            <p:childTnLst>
                              <p:par>
                                <p:cTn id="9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0" fill="hold" nodeType="clickPar">
                      <p:stCondLst>
                        <p:cond delay="indefinite"/>
                      </p:stCondLst>
                      <p:childTnLst>
                        <p:par>
                          <p:cTn id="10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 nodeType="clickPar">
                      <p:stCondLst>
                        <p:cond delay="indefinite"/>
                      </p:stCondLst>
                      <p:childTnLst>
                        <p:par>
                          <p:cTn id="10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0" fill="hold">
                      <p:stCondLst>
                        <p:cond delay="indefinite"/>
                      </p:stCondLst>
                      <p:childTnLst>
                        <p:par>
                          <p:cTn id="1011" fill="hold">
                            <p:stCondLst>
                              <p:cond delay="0"/>
                            </p:stCondLst>
                            <p:childTnLst>
                              <p:par>
                                <p:cTn id="10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5" fill="hold" nodeType="clickPar">
                      <p:stCondLst>
                        <p:cond delay="indefinite"/>
                      </p:stCondLst>
                      <p:childTnLst>
                        <p:par>
                          <p:cTn id="10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9" fill="hold" nodeType="clickPar">
                      <p:stCondLst>
                        <p:cond delay="indefinite"/>
                      </p:stCondLst>
                      <p:childTnLst>
                        <p:par>
                          <p:cTn id="10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4" fill="hold" nodeType="clickPar">
                      <p:stCondLst>
                        <p:cond delay="indefinite"/>
                      </p:stCondLst>
                      <p:childTnLst>
                        <p:par>
                          <p:cTn id="10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9" fill="hold" nodeType="clickPar">
                      <p:stCondLst>
                        <p:cond delay="indefinite"/>
                      </p:stCondLst>
                      <p:childTnLst>
                        <p:par>
                          <p:cTn id="10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4" fill="hold" nodeType="clickPar">
                      <p:stCondLst>
                        <p:cond delay="indefinite"/>
                      </p:stCondLst>
                      <p:childTnLst>
                        <p:par>
                          <p:cTn id="10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9" fill="hold" nodeType="clickPar">
                      <p:stCondLst>
                        <p:cond delay="indefinite"/>
                      </p:stCondLst>
                      <p:childTnLst>
                        <p:par>
                          <p:cTn id="10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4" fill="hold" nodeType="clickPar">
                      <p:stCondLst>
                        <p:cond delay="indefinite"/>
                      </p:stCondLst>
                      <p:childTnLst>
                        <p:par>
                          <p:cTn id="10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9" fill="hold" nodeType="clickPar">
                      <p:stCondLst>
                        <p:cond delay="indefinite"/>
                      </p:stCondLst>
                      <p:childTnLst>
                        <p:par>
                          <p:cTn id="10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5" fill="hold" nodeType="clickPar">
                      <p:stCondLst>
                        <p:cond delay="indefinite"/>
                      </p:stCondLst>
                      <p:childTnLst>
                        <p:par>
                          <p:cTn id="10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0" fill="hold" nodeType="clickPar">
                      <p:stCondLst>
                        <p:cond delay="indefinite"/>
                      </p:stCondLst>
                      <p:childTnLst>
                        <p:par>
                          <p:cTn id="10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5" fill="hold" nodeType="clickPar">
                      <p:stCondLst>
                        <p:cond delay="indefinite"/>
                      </p:stCondLst>
                      <p:childTnLst>
                        <p:par>
                          <p:cTn id="10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0" fill="hold" nodeType="clickPar">
                      <p:stCondLst>
                        <p:cond delay="indefinite"/>
                      </p:stCondLst>
                      <p:childTnLst>
                        <p:par>
                          <p:cTn id="10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5" fill="hold" nodeType="clickPar">
                      <p:stCondLst>
                        <p:cond delay="indefinite"/>
                      </p:stCondLst>
                      <p:childTnLst>
                        <p:par>
                          <p:cTn id="10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1" fill="hold" nodeType="clickPar">
                      <p:stCondLst>
                        <p:cond delay="indefinite"/>
                      </p:stCondLst>
                      <p:childTnLst>
                        <p:par>
                          <p:cTn id="10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6" fill="hold" nodeType="clickPar">
                      <p:stCondLst>
                        <p:cond delay="indefinite"/>
                      </p:stCondLst>
                      <p:childTnLst>
                        <p:par>
                          <p:cTn id="10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1" fill="hold" nodeType="clickPar">
                      <p:stCondLst>
                        <p:cond delay="indefinite"/>
                      </p:stCondLst>
                      <p:childTnLst>
                        <p:par>
                          <p:cTn id="10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6" fill="hold" nodeType="clickPar">
                      <p:stCondLst>
                        <p:cond delay="indefinite"/>
                      </p:stCondLst>
                      <p:childTnLst>
                        <p:par>
                          <p:cTn id="10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1" fill="hold" nodeType="clickPar">
                      <p:stCondLst>
                        <p:cond delay="indefinite"/>
                      </p:stCondLst>
                      <p:childTnLst>
                        <p:par>
                          <p:cTn id="1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7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8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9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0" dur="3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1" fill="hold" nodeType="clickPar">
                      <p:stCondLst>
                        <p:cond delay="indefinite"/>
                      </p:stCondLst>
                      <p:childTnLst>
                        <p:par>
                          <p:cTn id="1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5" fill="hold" nodeType="clickPar">
                      <p:stCondLst>
                        <p:cond delay="indefinite"/>
                      </p:stCondLst>
                      <p:childTnLst>
                        <p:par>
                          <p:cTn id="1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2" fill="hold" nodeType="clickPar">
                      <p:stCondLst>
                        <p:cond delay="indefinite"/>
                      </p:stCondLst>
                      <p:childTnLst>
                        <p:par>
                          <p:cTn id="1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7" fill="hold" nodeType="clickPar">
                      <p:stCondLst>
                        <p:cond delay="indefinite"/>
                      </p:stCondLst>
                      <p:childTnLst>
                        <p:par>
                          <p:cTn id="1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2" fill="hold" nodeType="clickPar">
                      <p:stCondLst>
                        <p:cond delay="indefinite"/>
                      </p:stCondLst>
                      <p:childTnLst>
                        <p:par>
                          <p:cTn id="1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7" fill="hold" nodeType="clickPar">
                      <p:stCondLst>
                        <p:cond delay="indefinite"/>
                      </p:stCondLst>
                      <p:childTnLst>
                        <p:par>
                          <p:cTn id="1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2" fill="hold" nodeType="clickPar">
                      <p:stCondLst>
                        <p:cond delay="indefinite"/>
                      </p:stCondLst>
                      <p:childTnLst>
                        <p:par>
                          <p:cTn id="1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8" fill="hold" nodeType="clickPar">
                      <p:stCondLst>
                        <p:cond delay="indefinite"/>
                      </p:stCondLst>
                      <p:childTnLst>
                        <p:par>
                          <p:cTn id="1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3" fill="hold" nodeType="clickPar">
                      <p:stCondLst>
                        <p:cond delay="indefinite"/>
                      </p:stCondLst>
                      <p:childTnLst>
                        <p:par>
                          <p:cTn id="1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8" fill="hold" nodeType="clickPar">
                      <p:stCondLst>
                        <p:cond delay="indefinite"/>
                      </p:stCondLst>
                      <p:childTnLst>
                        <p:par>
                          <p:cTn id="1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3" fill="hold" nodeType="clickPar">
                      <p:stCondLst>
                        <p:cond delay="indefinite"/>
                      </p:stCondLst>
                      <p:childTnLst>
                        <p:par>
                          <p:cTn id="1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8" fill="hold" nodeType="clickPar">
                      <p:stCondLst>
                        <p:cond delay="indefinite"/>
                      </p:stCondLst>
                      <p:childTnLst>
                        <p:par>
                          <p:cTn id="1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3" fill="hold" nodeType="clickPar">
                      <p:stCondLst>
                        <p:cond delay="indefinite"/>
                      </p:stCondLst>
                      <p:childTnLst>
                        <p:par>
                          <p:cTn id="1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8" fill="hold">
                      <p:stCondLst>
                        <p:cond delay="indefinite"/>
                      </p:stCondLst>
                      <p:childTnLst>
                        <p:par>
                          <p:cTn id="1179" fill="hold">
                            <p:stCondLst>
                              <p:cond delay="0"/>
                            </p:stCondLst>
                            <p:childTnLst>
                              <p:par>
                                <p:cTn id="1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/>
      <p:bldP spid="281" grpId="0" animBg="1"/>
      <p:bldP spid="30" grpId="0" animBg="1"/>
      <p:bldP spid="320" grpId="0" animBg="1"/>
      <p:bldP spid="269" grpId="0" animBg="1"/>
      <p:bldP spid="269" grpId="1" animBg="1"/>
      <p:bldP spid="207" grpId="0" animBg="1"/>
      <p:bldP spid="207" grpId="1" animBg="1"/>
      <p:bldP spid="83" grpId="0"/>
      <p:bldP spid="84" grpId="0"/>
      <p:bldP spid="89" grpId="0" animBg="1"/>
      <p:bldP spid="89" grpId="1" animBg="1"/>
      <p:bldP spid="172" grpId="0" animBg="1"/>
      <p:bldP spid="208" grpId="0"/>
      <p:bldP spid="64610" grpId="0"/>
      <p:bldP spid="233" grpId="0"/>
      <p:bldP spid="252" grpId="0"/>
      <p:bldP spid="37" grpId="0" animBg="1"/>
      <p:bldP spid="37" grpId="1" animBg="1"/>
      <p:bldP spid="37" grpId="2" animBg="1"/>
      <p:bldP spid="87" grpId="0" animBg="1"/>
      <p:bldP spid="87" grpId="1" animBg="1"/>
      <p:bldP spid="38" grpId="0" animBg="1"/>
      <p:bldP spid="38" grpId="1" animBg="1"/>
      <p:bldP spid="38" grpId="2" animBg="1"/>
      <p:bldP spid="137" grpId="0"/>
      <p:bldP spid="140" grpId="0"/>
      <p:bldP spid="2" grpId="0"/>
      <p:bldP spid="5" grpId="0"/>
      <p:bldP spid="132" grpId="0"/>
      <p:bldP spid="141" grpId="0"/>
      <p:bldP spid="142" grpId="0"/>
      <p:bldP spid="147" grpId="0"/>
      <p:bldP spid="148" grpId="0"/>
      <p:bldP spid="149" grpId="0"/>
      <p:bldP spid="150" grpId="0"/>
      <p:bldP spid="152" grpId="0"/>
      <p:bldP spid="153" grpId="0"/>
      <p:bldP spid="154" grpId="0"/>
      <p:bldP spid="159" grpId="0"/>
      <p:bldP spid="160" grpId="0"/>
      <p:bldP spid="163" grpId="0"/>
      <p:bldP spid="173" grpId="0"/>
      <p:bldP spid="174" grpId="0"/>
      <p:bldP spid="176" grpId="0"/>
      <p:bldP spid="177" grpId="0"/>
      <p:bldP spid="179" grpId="0"/>
      <p:bldP spid="184" grpId="0"/>
      <p:bldP spid="185" grpId="0"/>
      <p:bldP spid="186" grpId="0"/>
      <p:bldP spid="190" grpId="0"/>
      <p:bldP spid="191" grpId="0"/>
      <p:bldP spid="221" grpId="0"/>
      <p:bldP spid="222" grpId="0"/>
      <p:bldP spid="236" grpId="0"/>
      <p:bldP spid="237" grpId="0"/>
      <p:bldP spid="242" grpId="0"/>
      <p:bldP spid="243" grpId="0"/>
      <p:bldP spid="244" grpId="0"/>
      <p:bldP spid="245" grpId="0"/>
      <p:bldP spid="257" grpId="0"/>
      <p:bldP spid="258" grpId="0"/>
      <p:bldP spid="265" grpId="0"/>
      <p:bldP spid="266" grpId="0"/>
      <p:bldP spid="268" grpId="0"/>
      <p:bldP spid="270" grpId="0"/>
      <p:bldP spid="303" grpId="0"/>
      <p:bldP spid="310" grpId="0"/>
      <p:bldP spid="311" grpId="0"/>
      <p:bldP spid="91" grpId="0" animBg="1"/>
      <p:bldP spid="91" grpId="1" animBg="1"/>
      <p:bldP spid="3" grpId="0" build="p"/>
      <p:bldP spid="316" grpId="0"/>
      <p:bldP spid="197" grpId="0"/>
      <p:bldP spid="197" grpId="1"/>
      <p:bldP spid="198" grpId="0"/>
      <p:bldP spid="198" grpId="1"/>
      <p:bldP spid="210" grpId="0"/>
      <p:bldP spid="210" grpId="1"/>
      <p:bldP spid="211" grpId="0"/>
      <p:bldP spid="211" grpId="1"/>
      <p:bldP spid="279" grpId="0"/>
      <p:bldP spid="279" grpId="1"/>
      <p:bldP spid="295" grpId="0"/>
      <p:bldP spid="295" grpId="1"/>
      <p:bldP spid="296" grpId="0"/>
      <p:bldP spid="296" grpId="1"/>
      <p:bldP spid="248" grpId="0" animBg="1"/>
      <p:bldP spid="248" grpId="1" animBg="1"/>
      <p:bldP spid="248" grpId="2" animBg="1"/>
      <p:bldP spid="254" grpId="0"/>
      <p:bldP spid="261" grpId="0"/>
      <p:bldP spid="272" grpId="0"/>
      <p:bldP spid="283" grpId="0"/>
      <p:bldP spid="287" grpId="0"/>
      <p:bldP spid="288" grpId="0"/>
      <p:bldP spid="297" grpId="0"/>
      <p:bldP spid="298" grpId="0"/>
      <p:bldP spid="299" grpId="0"/>
      <p:bldP spid="300" grpId="0"/>
      <p:bldP spid="304" grpId="0"/>
      <p:bldP spid="315" grpId="0" animBg="1"/>
      <p:bldP spid="318" grpId="0"/>
      <p:bldP spid="323" grpId="0" animBg="1"/>
      <p:bldP spid="323" grpId="1" animBg="1"/>
      <p:bldP spid="323" grpId="2" animBg="1"/>
      <p:bldP spid="328" grpId="0" animBg="1"/>
      <p:bldP spid="328" grpId="1" animBg="1"/>
      <p:bldP spid="328" grpId="2" animBg="1"/>
      <p:bldP spid="332" grpId="0"/>
      <p:bldP spid="333" grpId="0"/>
      <p:bldP spid="334" grpId="0"/>
      <p:bldP spid="335" grpId="0"/>
      <p:bldP spid="336" grpId="0"/>
      <p:bldP spid="337" grpId="0"/>
      <p:bldP spid="342" grpId="0" animBg="1"/>
      <p:bldP spid="342" grpId="1" animBg="1"/>
      <p:bldP spid="342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Thank You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3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ounded Rectangle 209"/>
          <p:cNvSpPr/>
          <p:nvPr/>
        </p:nvSpPr>
        <p:spPr>
          <a:xfrm>
            <a:off x="2929958" y="1089820"/>
            <a:ext cx="2801421" cy="21620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30" name="Isosceles Triangle 129"/>
          <p:cNvSpPr/>
          <p:nvPr/>
        </p:nvSpPr>
        <p:spPr>
          <a:xfrm>
            <a:off x="6483350" y="2108200"/>
            <a:ext cx="1901825" cy="577850"/>
          </a:xfrm>
          <a:prstGeom prst="triangle">
            <a:avLst>
              <a:gd name="adj" fmla="val 4902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134" name="Isosceles Triangle 282"/>
          <p:cNvSpPr/>
          <p:nvPr/>
        </p:nvSpPr>
        <p:spPr>
          <a:xfrm rot="7146332">
            <a:off x="6232526" y="1711324"/>
            <a:ext cx="1905000" cy="555625"/>
          </a:xfrm>
          <a:custGeom>
            <a:avLst/>
            <a:gdLst>
              <a:gd name="connsiteX0" fmla="*/ 0 w 1901825"/>
              <a:gd name="connsiteY0" fmla="*/ 554037 h 554037"/>
              <a:gd name="connsiteX1" fmla="*/ 942659 w 1901825"/>
              <a:gd name="connsiteY1" fmla="*/ 0 h 554037"/>
              <a:gd name="connsiteX2" fmla="*/ 1901825 w 1901825"/>
              <a:gd name="connsiteY2" fmla="*/ 554037 h 554037"/>
              <a:gd name="connsiteX3" fmla="*/ 0 w 1901825"/>
              <a:gd name="connsiteY3" fmla="*/ 554037 h 554037"/>
              <a:gd name="connsiteX0" fmla="*/ 0 w 1916807"/>
              <a:gd name="connsiteY0" fmla="*/ 555957 h 555957"/>
              <a:gd name="connsiteX1" fmla="*/ 957641 w 1916807"/>
              <a:gd name="connsiteY1" fmla="*/ 0 h 555957"/>
              <a:gd name="connsiteX2" fmla="*/ 1916807 w 1916807"/>
              <a:gd name="connsiteY2" fmla="*/ 554037 h 555957"/>
              <a:gd name="connsiteX3" fmla="*/ 0 w 1916807"/>
              <a:gd name="connsiteY3" fmla="*/ 555957 h 555957"/>
              <a:gd name="connsiteX0" fmla="*/ 0 w 1943513"/>
              <a:gd name="connsiteY0" fmla="*/ 555957 h 561642"/>
              <a:gd name="connsiteX1" fmla="*/ 957641 w 1943513"/>
              <a:gd name="connsiteY1" fmla="*/ 0 h 561642"/>
              <a:gd name="connsiteX2" fmla="*/ 1943513 w 1943513"/>
              <a:gd name="connsiteY2" fmla="*/ 561642 h 561642"/>
              <a:gd name="connsiteX3" fmla="*/ 0 w 1943513"/>
              <a:gd name="connsiteY3" fmla="*/ 555957 h 561642"/>
              <a:gd name="connsiteX0" fmla="*/ 0 w 1943513"/>
              <a:gd name="connsiteY0" fmla="*/ 555957 h 561642"/>
              <a:gd name="connsiteX1" fmla="*/ 957641 w 1943513"/>
              <a:gd name="connsiteY1" fmla="*/ 0 h 561642"/>
              <a:gd name="connsiteX2" fmla="*/ 1943513 w 1943513"/>
              <a:gd name="connsiteY2" fmla="*/ 561642 h 561642"/>
              <a:gd name="connsiteX3" fmla="*/ 0 w 1943513"/>
              <a:gd name="connsiteY3" fmla="*/ 555957 h 5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3513" h="561642">
                <a:moveTo>
                  <a:pt x="0" y="555957"/>
                </a:moveTo>
                <a:lnTo>
                  <a:pt x="957641" y="0"/>
                </a:lnTo>
                <a:cubicBezTo>
                  <a:pt x="1286265" y="187214"/>
                  <a:pt x="1615698" y="364348"/>
                  <a:pt x="1943513" y="561642"/>
                </a:cubicBezTo>
                <a:lnTo>
                  <a:pt x="0" y="55595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138" name="Isosceles Triangle 306"/>
          <p:cNvSpPr/>
          <p:nvPr/>
        </p:nvSpPr>
        <p:spPr>
          <a:xfrm rot="14367303">
            <a:off x="6719832" y="1722171"/>
            <a:ext cx="1879600" cy="540091"/>
          </a:xfrm>
          <a:custGeom>
            <a:avLst/>
            <a:gdLst>
              <a:gd name="connsiteX0" fmla="*/ 0 w 1860550"/>
              <a:gd name="connsiteY0" fmla="*/ 523875 h 523875"/>
              <a:gd name="connsiteX1" fmla="*/ 948881 w 1860550"/>
              <a:gd name="connsiteY1" fmla="*/ 0 h 523875"/>
              <a:gd name="connsiteX2" fmla="*/ 1860550 w 1860550"/>
              <a:gd name="connsiteY2" fmla="*/ 523875 h 523875"/>
              <a:gd name="connsiteX3" fmla="*/ 0 w 1860550"/>
              <a:gd name="connsiteY3" fmla="*/ 523875 h 523875"/>
              <a:gd name="connsiteX0" fmla="*/ 0 w 1860550"/>
              <a:gd name="connsiteY0" fmla="*/ 539346 h 539346"/>
              <a:gd name="connsiteX1" fmla="*/ 936944 w 1860550"/>
              <a:gd name="connsiteY1" fmla="*/ 0 h 539346"/>
              <a:gd name="connsiteX2" fmla="*/ 1860550 w 1860550"/>
              <a:gd name="connsiteY2" fmla="*/ 539346 h 539346"/>
              <a:gd name="connsiteX3" fmla="*/ 0 w 1860550"/>
              <a:gd name="connsiteY3" fmla="*/ 539346 h 539346"/>
              <a:gd name="connsiteX0" fmla="*/ 0 w 1860550"/>
              <a:gd name="connsiteY0" fmla="*/ 498624 h 498624"/>
              <a:gd name="connsiteX1" fmla="*/ 936724 w 1860550"/>
              <a:gd name="connsiteY1" fmla="*/ 0 h 498624"/>
              <a:gd name="connsiteX2" fmla="*/ 1860550 w 1860550"/>
              <a:gd name="connsiteY2" fmla="*/ 498624 h 498624"/>
              <a:gd name="connsiteX3" fmla="*/ 0 w 1860550"/>
              <a:gd name="connsiteY3" fmla="*/ 498624 h 49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550" h="498624">
                <a:moveTo>
                  <a:pt x="0" y="498624"/>
                </a:moveTo>
                <a:lnTo>
                  <a:pt x="936724" y="0"/>
                </a:lnTo>
                <a:lnTo>
                  <a:pt x="1860550" y="498624"/>
                </a:lnTo>
                <a:lnTo>
                  <a:pt x="0" y="498624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 b="1">
              <a:solidFill>
                <a:prstClr val="white"/>
              </a:solidFill>
            </a:endParaRPr>
          </a:p>
        </p:txBody>
      </p:sp>
      <p:sp>
        <p:nvSpPr>
          <p:cNvPr id="157" name="Freeform 7"/>
          <p:cNvSpPr>
            <a:spLocks/>
          </p:cNvSpPr>
          <p:nvPr/>
        </p:nvSpPr>
        <p:spPr bwMode="auto">
          <a:xfrm>
            <a:off x="6494463" y="1047750"/>
            <a:ext cx="1879600" cy="1636712"/>
          </a:xfrm>
          <a:custGeom>
            <a:avLst/>
            <a:gdLst>
              <a:gd name="T0" fmla="*/ 2147483647 w 574"/>
              <a:gd name="T1" fmla="*/ 0 h 491"/>
              <a:gd name="T2" fmla="*/ 2147483647 w 574"/>
              <a:gd name="T3" fmla="*/ 2147483647 h 491"/>
              <a:gd name="T4" fmla="*/ 0 w 574"/>
              <a:gd name="T5" fmla="*/ 2147483647 h 491"/>
              <a:gd name="T6" fmla="*/ 2147483647 w 574"/>
              <a:gd name="T7" fmla="*/ 0 h 49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4" h="491">
                <a:moveTo>
                  <a:pt x="280" y="0"/>
                </a:moveTo>
                <a:lnTo>
                  <a:pt x="574" y="491"/>
                </a:lnTo>
                <a:lnTo>
                  <a:pt x="0" y="491"/>
                </a:lnTo>
                <a:lnTo>
                  <a:pt x="280" y="0"/>
                </a:lnTo>
                <a:close/>
              </a:path>
            </a:pathLst>
          </a:custGeom>
          <a:solidFill>
            <a:srgbClr val="FFC000"/>
          </a:solidFill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3127503" y="3078036"/>
            <a:ext cx="1585725" cy="262711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5235873" y="3075957"/>
            <a:ext cx="1295758" cy="26686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4850536" y="3445359"/>
            <a:ext cx="214583" cy="20897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4463779" y="3426795"/>
            <a:ext cx="200145" cy="22628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1422952" y="3075957"/>
            <a:ext cx="1549919" cy="26686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4080292" y="3437274"/>
            <a:ext cx="220160" cy="226285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776001" y="1414012"/>
            <a:ext cx="914385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591022" y="1414012"/>
            <a:ext cx="914385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2424943" y="1414012"/>
            <a:ext cx="914385" cy="24260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2360613" y="1970254"/>
            <a:ext cx="45720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28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84" name="Rectangle 283"/>
          <p:cNvSpPr>
            <a:spLocks noChangeArrowheads="1"/>
          </p:cNvSpPr>
          <p:nvPr/>
        </p:nvSpPr>
        <p:spPr bwMode="auto">
          <a:xfrm>
            <a:off x="2152650" y="1970254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2727325" y="1970254"/>
            <a:ext cx="30797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+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2944813" y="1970254"/>
            <a:ext cx="44767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3348038" y="1970254"/>
            <a:ext cx="30797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+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3595688" y="1970254"/>
            <a:ext cx="45720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12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3994150" y="1970255"/>
            <a:ext cx="3079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+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4211638" y="1970255"/>
            <a:ext cx="446087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4614863" y="1970255"/>
            <a:ext cx="3079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+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4860925" y="1970255"/>
            <a:ext cx="45720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16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2349500" y="2247494"/>
            <a:ext cx="45720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56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94" name="Rectangle 293"/>
          <p:cNvSpPr>
            <a:spLocks noChangeArrowheads="1"/>
          </p:cNvSpPr>
          <p:nvPr/>
        </p:nvSpPr>
        <p:spPr bwMode="auto">
          <a:xfrm>
            <a:off x="2143125" y="2247494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2717800" y="2247494"/>
            <a:ext cx="30797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+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2933700" y="2247494"/>
            <a:ext cx="44767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4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1219200" y="2515800"/>
            <a:ext cx="1085850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A(</a:t>
            </a:r>
            <a:r>
              <a:rPr lang="en-US" sz="1600" b="1" kern="0" dirty="0">
                <a:solidFill>
                  <a:prstClr val="black"/>
                </a:solidFill>
                <a:latin typeface="Symbol"/>
              </a:rPr>
              <a:t>D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ABC) 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2333625" y="2515006"/>
            <a:ext cx="32067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4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99" name="Rectangle 298"/>
          <p:cNvSpPr>
            <a:spLocks noChangeArrowheads="1"/>
          </p:cNvSpPr>
          <p:nvPr/>
        </p:nvSpPr>
        <p:spPr bwMode="auto">
          <a:xfrm>
            <a:off x="2125663" y="2515800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1" name="Rectangle 300"/>
          <p:cNvSpPr>
            <a:spLocks noChangeArrowheads="1"/>
          </p:cNvSpPr>
          <p:nvPr/>
        </p:nvSpPr>
        <p:spPr bwMode="auto">
          <a:xfrm>
            <a:off x="2555875" y="2515006"/>
            <a:ext cx="9794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just" fontAlgn="base">
              <a:spcBef>
                <a:spcPts val="20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(14 + 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302" name="Rectangle 301"/>
          <p:cNvSpPr>
            <a:spLocks noChangeArrowheads="1"/>
          </p:cNvSpPr>
          <p:nvPr/>
        </p:nvSpPr>
        <p:spPr bwMode="auto">
          <a:xfrm>
            <a:off x="3492500" y="2515006"/>
            <a:ext cx="6016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...(i)</a:t>
            </a:r>
          </a:p>
        </p:txBody>
      </p:sp>
      <p:sp>
        <p:nvSpPr>
          <p:cNvPr id="303" name="Rectangle 302"/>
          <p:cNvSpPr>
            <a:spLocks noChangeArrowheads="1"/>
          </p:cNvSpPr>
          <p:nvPr/>
        </p:nvSpPr>
        <p:spPr bwMode="auto">
          <a:xfrm>
            <a:off x="879475" y="3494343"/>
            <a:ext cx="3107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08038" indent="-808038">
              <a:tabLst>
                <a:tab pos="457200" algn="ctr"/>
                <a:tab pos="4397375" algn="r"/>
                <a:tab pos="4687888" algn="ctr"/>
                <a:tab pos="5037138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457200" algn="ctr"/>
                <a:tab pos="4397375" algn="r"/>
                <a:tab pos="4687888" algn="ctr"/>
                <a:tab pos="5037138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457200" algn="ctr"/>
                <a:tab pos="4397375" algn="r"/>
                <a:tab pos="4687888" algn="ctr"/>
                <a:tab pos="5037138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457200" algn="ctr"/>
                <a:tab pos="4397375" algn="r"/>
                <a:tab pos="4687888" algn="ctr"/>
                <a:tab pos="5037138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457200" algn="ctr"/>
                <a:tab pos="4397375" algn="r"/>
                <a:tab pos="4687888" algn="ctr"/>
                <a:tab pos="5037138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4397375" algn="r"/>
                <a:tab pos="4687888" algn="ctr"/>
                <a:tab pos="5037138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4397375" algn="r"/>
                <a:tab pos="4687888" algn="ctr"/>
                <a:tab pos="5037138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4397375" algn="r"/>
                <a:tab pos="4687888" algn="ctr"/>
                <a:tab pos="5037138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4397375" algn="r"/>
                <a:tab pos="4687888" algn="ctr"/>
                <a:tab pos="5037138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	Semi-perimeter of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dirty="0">
                <a:solidFill>
                  <a:srgbClr val="000000"/>
                </a:solidFill>
                <a:latin typeface="Bookman Old Style" pitchFamily="18" charset="0"/>
              </a:rPr>
              <a:t>ABC (s)</a:t>
            </a:r>
            <a:endParaRPr lang="en-US" altLang="en-US" sz="1600" b="1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305" name="Rectangle 304"/>
          <p:cNvSpPr>
            <a:spLocks noChangeArrowheads="1"/>
          </p:cNvSpPr>
          <p:nvPr/>
        </p:nvSpPr>
        <p:spPr bwMode="auto">
          <a:xfrm>
            <a:off x="954088" y="2761438"/>
            <a:ext cx="126668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For </a:t>
            </a:r>
            <a:r>
              <a:rPr lang="en-US" altLang="en-US" sz="1600" b="1" dirty="0" smtClean="0">
                <a:solidFill>
                  <a:srgbClr val="000000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ABC, 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6" name="Rectangle 305"/>
          <p:cNvSpPr>
            <a:spLocks noChangeArrowheads="1"/>
          </p:cNvSpPr>
          <p:nvPr/>
        </p:nvSpPr>
        <p:spPr bwMode="auto">
          <a:xfrm>
            <a:off x="3795713" y="351339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5662" name="Rectangle 306"/>
          <p:cNvSpPr>
            <a:spLocks noChangeArrowheads="1"/>
          </p:cNvSpPr>
          <p:nvPr/>
        </p:nvSpPr>
        <p:spPr bwMode="auto">
          <a:xfrm>
            <a:off x="4041775" y="3368930"/>
            <a:ext cx="11033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just" fontAlgn="base">
              <a:spcBef>
                <a:spcPts val="20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a + b + c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124325" y="3689605"/>
            <a:ext cx="9001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64" name="Rectangle 308"/>
          <p:cNvSpPr>
            <a:spLocks noChangeArrowheads="1"/>
          </p:cNvSpPr>
          <p:nvPr/>
        </p:nvSpPr>
        <p:spPr bwMode="auto">
          <a:xfrm>
            <a:off x="4383088" y="3661030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8" name="Rectangle 317"/>
          <p:cNvSpPr>
            <a:spLocks noChangeArrowheads="1"/>
          </p:cNvSpPr>
          <p:nvPr/>
        </p:nvSpPr>
        <p:spPr bwMode="auto">
          <a:xfrm>
            <a:off x="3783330" y="4023127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5659" name="Rectangle 320"/>
          <p:cNvSpPr>
            <a:spLocks noChangeArrowheads="1"/>
          </p:cNvSpPr>
          <p:nvPr/>
        </p:nvSpPr>
        <p:spPr bwMode="auto">
          <a:xfrm>
            <a:off x="4143692" y="3886606"/>
            <a:ext cx="712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just" fontAlgn="base">
              <a:spcBef>
                <a:spcPts val="200"/>
              </a:spcBef>
              <a:spcAft>
                <a:spcPct val="0"/>
              </a:spcAft>
            </a:pPr>
            <a:r>
              <a:rPr lang="en-US" altLang="en-US" sz="1600" b="1" i="1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 + 6</a:t>
            </a:r>
          </a:p>
        </p:txBody>
      </p:sp>
      <p:cxnSp>
        <p:nvCxnSpPr>
          <p:cNvPr id="322" name="Straight Connector 321"/>
          <p:cNvCxnSpPr/>
          <p:nvPr/>
        </p:nvCxnSpPr>
        <p:spPr bwMode="auto">
          <a:xfrm>
            <a:off x="4138930" y="4197752"/>
            <a:ext cx="2120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61" name="Rectangle 322"/>
          <p:cNvSpPr>
            <a:spLocks noChangeArrowheads="1"/>
          </p:cNvSpPr>
          <p:nvPr/>
        </p:nvSpPr>
        <p:spPr bwMode="auto">
          <a:xfrm>
            <a:off x="4951730" y="4159651"/>
            <a:ext cx="3206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4" name="Rectangle 323"/>
          <p:cNvSpPr>
            <a:spLocks noChangeArrowheads="1"/>
          </p:cNvSpPr>
          <p:nvPr/>
        </p:nvSpPr>
        <p:spPr bwMode="auto">
          <a:xfrm>
            <a:off x="3783330" y="448710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5656" name="Rectangle 325"/>
          <p:cNvSpPr>
            <a:spLocks noChangeArrowheads="1"/>
          </p:cNvSpPr>
          <p:nvPr/>
        </p:nvSpPr>
        <p:spPr bwMode="auto">
          <a:xfrm>
            <a:off x="4106863" y="4342640"/>
            <a:ext cx="11160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just" fontAlgn="base">
              <a:spcBef>
                <a:spcPts val="20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(2</a:t>
            </a:r>
            <a:r>
              <a:rPr lang="en-US" altLang="en-US" sz="1600" b="1" i="1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 + 28)</a:t>
            </a:r>
          </a:p>
        </p:txBody>
      </p:sp>
      <p:cxnSp>
        <p:nvCxnSpPr>
          <p:cNvPr id="329" name="Straight Connector 328"/>
          <p:cNvCxnSpPr/>
          <p:nvPr/>
        </p:nvCxnSpPr>
        <p:spPr bwMode="auto">
          <a:xfrm>
            <a:off x="4148138" y="4663315"/>
            <a:ext cx="9921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58" name="Rectangle 329"/>
          <p:cNvSpPr>
            <a:spLocks noChangeArrowheads="1"/>
          </p:cNvSpPr>
          <p:nvPr/>
        </p:nvSpPr>
        <p:spPr bwMode="auto">
          <a:xfrm>
            <a:off x="4481513" y="4604576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2" name="Rectangle 331"/>
          <p:cNvSpPr>
            <a:spLocks noChangeArrowheads="1"/>
          </p:cNvSpPr>
          <p:nvPr/>
        </p:nvSpPr>
        <p:spPr bwMode="auto">
          <a:xfrm>
            <a:off x="6775450" y="4485508"/>
            <a:ext cx="1374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(</a:t>
            </a:r>
            <a:r>
              <a:rPr lang="en-US" altLang="en-US" sz="1600" b="1" i="1" dirty="0" smtClean="0">
                <a:solidFill>
                  <a:srgbClr val="000000"/>
                </a:solidFill>
                <a:latin typeface="Bookman Old Style" pitchFamily="18" charset="0"/>
              </a:rPr>
              <a:t>x + </a:t>
            </a: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14) cm</a:t>
            </a:r>
          </a:p>
        </p:txBody>
      </p:sp>
      <p:sp>
        <p:nvSpPr>
          <p:cNvPr id="333" name="Rectangle 332"/>
          <p:cNvSpPr>
            <a:spLocks noChangeArrowheads="1"/>
          </p:cNvSpPr>
          <p:nvPr/>
        </p:nvSpPr>
        <p:spPr bwMode="auto">
          <a:xfrm>
            <a:off x="6578600" y="4485508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238250" y="1366247"/>
            <a:ext cx="1085850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A(</a:t>
            </a:r>
            <a:r>
              <a:rPr lang="en-US" sz="1600" b="1" kern="0" dirty="0">
                <a:solidFill>
                  <a:prstClr val="black"/>
                </a:solidFill>
                <a:latin typeface="Symbol"/>
              </a:rPr>
              <a:t>D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ABC) 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352675" y="1366247"/>
            <a:ext cx="105251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A(</a:t>
            </a:r>
            <a:r>
              <a:rPr lang="en-US" sz="1600" b="1" kern="0" dirty="0">
                <a:solidFill>
                  <a:prstClr val="black"/>
                </a:solidFill>
                <a:latin typeface="Symbol"/>
              </a:rPr>
              <a:t>D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OBC)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2144713" y="1366247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308350" y="1366247"/>
            <a:ext cx="3079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+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25838" y="1366247"/>
            <a:ext cx="105092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A(</a:t>
            </a:r>
            <a:r>
              <a:rPr lang="en-US" sz="1600" b="1" kern="0" dirty="0">
                <a:solidFill>
                  <a:prstClr val="black"/>
                </a:solidFill>
                <a:latin typeface="Symbol"/>
              </a:rPr>
              <a:t>D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OAC)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462463" y="1366247"/>
            <a:ext cx="3079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+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10113" y="1366247"/>
            <a:ext cx="1046162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A(</a:t>
            </a:r>
            <a:r>
              <a:rPr lang="en-US" sz="1600" b="1" kern="0" dirty="0">
                <a:solidFill>
                  <a:prstClr val="black"/>
                </a:solidFill>
                <a:latin typeface="Symbol"/>
              </a:rPr>
              <a:t>D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OAB)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351088" y="1675182"/>
            <a:ext cx="45720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28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2143125" y="167597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717800" y="1675182"/>
            <a:ext cx="30797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+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935288" y="1675182"/>
            <a:ext cx="979487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2(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 + 6)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873500" y="1675182"/>
            <a:ext cx="30797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+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119563" y="1675182"/>
            <a:ext cx="979487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2(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 + 8)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grpSp>
        <p:nvGrpSpPr>
          <p:cNvPr id="33869" name="Group 1"/>
          <p:cNvGrpSpPr>
            <a:grpSpLocks/>
          </p:cNvGrpSpPr>
          <p:nvPr/>
        </p:nvGrpSpPr>
        <p:grpSpPr bwMode="auto">
          <a:xfrm>
            <a:off x="6251575" y="809625"/>
            <a:ext cx="2359025" cy="2295525"/>
            <a:chOff x="6305080" y="788194"/>
            <a:chExt cx="2359025" cy="2296220"/>
          </a:xfrm>
        </p:grpSpPr>
        <p:cxnSp>
          <p:nvCxnSpPr>
            <p:cNvPr id="135" name="Straight Connector 134"/>
            <p:cNvCxnSpPr/>
            <p:nvPr/>
          </p:nvCxnSpPr>
          <p:spPr>
            <a:xfrm flipH="1" flipV="1">
              <a:off x="7475068" y="2095102"/>
              <a:ext cx="925512" cy="54626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12" name="Group 135"/>
            <p:cNvGrpSpPr>
              <a:grpSpLocks/>
            </p:cNvGrpSpPr>
            <p:nvPr/>
          </p:nvGrpSpPr>
          <p:grpSpPr bwMode="auto">
            <a:xfrm>
              <a:off x="6305080" y="788194"/>
              <a:ext cx="2359025" cy="2115685"/>
              <a:chOff x="3119149" y="1620100"/>
              <a:chExt cx="2359715" cy="2115554"/>
            </a:xfrm>
          </p:grpSpPr>
          <p:grpSp>
            <p:nvGrpSpPr>
              <p:cNvPr id="33962" name="Group 16"/>
              <p:cNvGrpSpPr>
                <a:grpSpLocks/>
              </p:cNvGrpSpPr>
              <p:nvPr/>
            </p:nvGrpSpPr>
            <p:grpSpPr bwMode="auto">
              <a:xfrm>
                <a:off x="3119149" y="1620100"/>
                <a:ext cx="2359715" cy="2115554"/>
                <a:chOff x="3119147" y="1620100"/>
                <a:chExt cx="2359713" cy="2115555"/>
              </a:xfrm>
            </p:grpSpPr>
            <p:grpSp>
              <p:nvGrpSpPr>
                <p:cNvPr id="33964" name="Group 15"/>
                <p:cNvGrpSpPr>
                  <a:grpSpLocks/>
                </p:cNvGrpSpPr>
                <p:nvPr/>
              </p:nvGrpSpPr>
              <p:grpSpPr bwMode="auto">
                <a:xfrm>
                  <a:off x="3119147" y="1620100"/>
                  <a:ext cx="2359713" cy="2115555"/>
                  <a:chOff x="1744136" y="1667083"/>
                  <a:chExt cx="2771394" cy="2484649"/>
                </a:xfrm>
              </p:grpSpPr>
              <p:sp>
                <p:nvSpPr>
                  <p:cNvPr id="33967" name="Oval 169"/>
                  <p:cNvSpPr>
                    <a:spLocks noChangeArrowheads="1"/>
                  </p:cNvSpPr>
                  <p:nvPr/>
                </p:nvSpPr>
                <p:spPr bwMode="auto">
                  <a:xfrm>
                    <a:off x="2496334" y="2576603"/>
                    <a:ext cx="1221887" cy="1273723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en-US" sz="1200" b="1" smtClean="0">
                      <a:solidFill>
                        <a:srgbClr val="000000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3968" name="Freeform 7"/>
                  <p:cNvSpPr>
                    <a:spLocks/>
                  </p:cNvSpPr>
                  <p:nvPr/>
                </p:nvSpPr>
                <p:spPr bwMode="auto">
                  <a:xfrm>
                    <a:off x="2022320" y="1951406"/>
                    <a:ext cx="2207830" cy="1922148"/>
                  </a:xfrm>
                  <a:custGeom>
                    <a:avLst/>
                    <a:gdLst>
                      <a:gd name="T0" fmla="*/ 2147483647 w 574"/>
                      <a:gd name="T1" fmla="*/ 0 h 491"/>
                      <a:gd name="T2" fmla="*/ 2147483647 w 574"/>
                      <a:gd name="T3" fmla="*/ 2147483647 h 491"/>
                      <a:gd name="T4" fmla="*/ 0 w 574"/>
                      <a:gd name="T5" fmla="*/ 2147483647 h 491"/>
                      <a:gd name="T6" fmla="*/ 2147483647 w 574"/>
                      <a:gd name="T7" fmla="*/ 0 h 49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4" h="491">
                        <a:moveTo>
                          <a:pt x="280" y="0"/>
                        </a:moveTo>
                        <a:lnTo>
                          <a:pt x="574" y="491"/>
                        </a:lnTo>
                        <a:lnTo>
                          <a:pt x="0" y="491"/>
                        </a:lnTo>
                        <a:lnTo>
                          <a:pt x="280" y="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smtClean="0">
                      <a:solidFill>
                        <a:prstClr val="white"/>
                      </a:solidFill>
                      <a:latin typeface="Arial Rounded MT Bold" pitchFamily="34" charset="0"/>
                    </a:endParaRPr>
                  </a:p>
                </p:txBody>
              </p:sp>
              <p:sp>
                <p:nvSpPr>
                  <p:cNvPr id="33969" name="Freeform 11"/>
                  <p:cNvSpPr>
                    <a:spLocks/>
                  </p:cNvSpPr>
                  <p:nvPr/>
                </p:nvSpPr>
                <p:spPr bwMode="auto">
                  <a:xfrm>
                    <a:off x="3111493" y="3252023"/>
                    <a:ext cx="45719" cy="607713"/>
                  </a:xfrm>
                  <a:custGeom>
                    <a:avLst/>
                    <a:gdLst>
                      <a:gd name="T0" fmla="*/ 0 w 45719"/>
                      <a:gd name="T1" fmla="*/ 0 h 37"/>
                      <a:gd name="T2" fmla="*/ 0 w 45719"/>
                      <a:gd name="T3" fmla="*/ 2147483647 h 3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5719" h="37">
                        <a:moveTo>
                          <a:pt x="0" y="0"/>
                        </a:moveTo>
                        <a:lnTo>
                          <a:pt x="0" y="37"/>
                        </a:lnTo>
                      </a:path>
                    </a:pathLst>
                  </a:cu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smtClean="0">
                      <a:solidFill>
                        <a:prstClr val="white"/>
                      </a:solidFill>
                      <a:latin typeface="Arial Rounded MT Bold" pitchFamily="34" charset="0"/>
                    </a:endParaRPr>
                  </a:p>
                </p:txBody>
              </p:sp>
              <p:sp>
                <p:nvSpPr>
                  <p:cNvPr id="3397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946227" y="1667083"/>
                    <a:ext cx="346844" cy="3253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sz="1200" b="1" smtClean="0">
                        <a:solidFill>
                          <a:srgbClr val="2133E3"/>
                        </a:solidFill>
                        <a:latin typeface="Bookman Old Style" pitchFamily="18" charset="0"/>
                      </a:rPr>
                      <a:t>A</a:t>
                    </a:r>
                    <a:endParaRPr lang="en-US" altLang="en-US" sz="1200" b="1" smtClean="0">
                      <a:solidFill>
                        <a:srgbClr val="2133E3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397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168686" y="3739234"/>
                    <a:ext cx="346844" cy="3253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sz="1200" b="1" smtClean="0">
                        <a:solidFill>
                          <a:srgbClr val="2133E3"/>
                        </a:solidFill>
                        <a:latin typeface="Bookman Old Style" pitchFamily="18" charset="0"/>
                      </a:rPr>
                      <a:t>B</a:t>
                    </a:r>
                    <a:endParaRPr lang="en-US" altLang="en-US" sz="1200" b="1" smtClean="0">
                      <a:solidFill>
                        <a:srgbClr val="2133E3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397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122303" y="3039042"/>
                    <a:ext cx="361909" cy="3253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sz="1200" b="1" smtClean="0">
                        <a:solidFill>
                          <a:srgbClr val="2133E3"/>
                        </a:solidFill>
                        <a:latin typeface="Bookman Old Style" pitchFamily="18" charset="0"/>
                      </a:rPr>
                      <a:t>O</a:t>
                    </a:r>
                    <a:endParaRPr lang="en-US" altLang="en-US" sz="1200" b="1" smtClean="0">
                      <a:solidFill>
                        <a:srgbClr val="2133E3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397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950939" y="3826428"/>
                    <a:ext cx="358143" cy="3253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sz="1200" b="1" smtClean="0">
                        <a:solidFill>
                          <a:srgbClr val="000000"/>
                        </a:solidFill>
                        <a:latin typeface="Bookman Old Style" pitchFamily="18" charset="0"/>
                      </a:rPr>
                      <a:t>D</a:t>
                    </a:r>
                    <a:endParaRPr lang="en-US" altLang="en-US" sz="1200" b="1" smtClean="0">
                      <a:solidFill>
                        <a:srgbClr val="000000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397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744136" y="3739234"/>
                    <a:ext cx="350610" cy="3253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sz="1200" b="1" smtClean="0">
                        <a:solidFill>
                          <a:srgbClr val="2133E3"/>
                        </a:solidFill>
                        <a:latin typeface="Bookman Old Style" pitchFamily="18" charset="0"/>
                      </a:rPr>
                      <a:t>C</a:t>
                    </a:r>
                    <a:endParaRPr lang="en-US" altLang="en-US" sz="1200" b="1" smtClean="0">
                      <a:solidFill>
                        <a:srgbClr val="2133E3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3975" name="Oval 169"/>
                  <p:cNvSpPr>
                    <a:spLocks noChangeArrowheads="1"/>
                  </p:cNvSpPr>
                  <p:nvPr/>
                </p:nvSpPr>
                <p:spPr bwMode="auto">
                  <a:xfrm>
                    <a:off x="3070289" y="3174907"/>
                    <a:ext cx="73979" cy="77117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en-US" sz="1200" b="1" smtClean="0">
                      <a:solidFill>
                        <a:srgbClr val="000000"/>
                      </a:solidFill>
                      <a:latin typeface="Calibri" pitchFamily="34" charset="0"/>
                    </a:endParaRPr>
                  </a:p>
                </p:txBody>
              </p:sp>
            </p:grpSp>
            <p:sp>
              <p:nvSpPr>
                <p:cNvPr id="33965" name="Rectangle 38"/>
                <p:cNvSpPr>
                  <a:spLocks noChangeArrowheads="1"/>
                </p:cNvSpPr>
                <p:nvPr/>
              </p:nvSpPr>
              <p:spPr bwMode="auto">
                <a:xfrm>
                  <a:off x="3554386" y="2449730"/>
                  <a:ext cx="308098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1pPr>
                  <a:lvl2pPr marL="742950" indent="-28575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2pPr>
                  <a:lvl3pPr marL="11430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3pPr>
                  <a:lvl4pPr marL="16002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4pPr>
                  <a:lvl5pPr marL="20574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200" b="1" smtClean="0">
                      <a:solidFill>
                        <a:srgbClr val="2133E3"/>
                      </a:solidFill>
                      <a:latin typeface="Bookman Old Style" pitchFamily="18" charset="0"/>
                    </a:rPr>
                    <a:t>Q</a:t>
                  </a:r>
                  <a:endParaRPr lang="en-US" altLang="en-US" sz="1200" b="1" smtClean="0">
                    <a:solidFill>
                      <a:srgbClr val="2133E3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3966" name="Rectangle 39"/>
                <p:cNvSpPr>
                  <a:spLocks noChangeArrowheads="1"/>
                </p:cNvSpPr>
                <p:nvPr/>
              </p:nvSpPr>
              <p:spPr bwMode="auto">
                <a:xfrm>
                  <a:off x="4675188" y="2456011"/>
                  <a:ext cx="308098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1pPr>
                  <a:lvl2pPr marL="742950" indent="-28575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2pPr>
                  <a:lvl3pPr marL="11430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3pPr>
                  <a:lvl4pPr marL="16002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4pPr>
                  <a:lvl5pPr marL="20574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200" b="1" smtClean="0">
                      <a:solidFill>
                        <a:srgbClr val="2133E3"/>
                      </a:solidFill>
                      <a:latin typeface="Bookman Old Style" pitchFamily="18" charset="0"/>
                    </a:rPr>
                    <a:t>R</a:t>
                  </a:r>
                  <a:endParaRPr lang="en-US" altLang="en-US" sz="1200" b="1" smtClean="0">
                    <a:solidFill>
                      <a:srgbClr val="2133E3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33963" name="Rectangle 41"/>
              <p:cNvSpPr>
                <a:spLocks noChangeArrowheads="1"/>
              </p:cNvSpPr>
              <p:nvPr/>
            </p:nvSpPr>
            <p:spPr bwMode="auto">
              <a:xfrm rot="-5400000">
                <a:off x="3909301" y="3090864"/>
                <a:ext cx="582172" cy="277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 b="1" smtClean="0">
                    <a:solidFill>
                      <a:srgbClr val="2133E3"/>
                    </a:solidFill>
                    <a:latin typeface="Bookman Old Style" pitchFamily="18" charset="0"/>
                  </a:rPr>
                  <a:t>4 cm</a:t>
                </a:r>
                <a:endParaRPr lang="en-US" altLang="en-US" sz="1200" b="1" smtClean="0">
                  <a:solidFill>
                    <a:srgbClr val="2133E3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152" name="Straight Connector 151"/>
            <p:cNvCxnSpPr/>
            <p:nvPr/>
          </p:nvCxnSpPr>
          <p:spPr>
            <a:xfrm flipH="1" flipV="1">
              <a:off x="7028980" y="1833085"/>
              <a:ext cx="434975" cy="276309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7470305" y="1814029"/>
              <a:ext cx="431800" cy="29536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15" name="Group 153"/>
            <p:cNvGrpSpPr>
              <a:grpSpLocks/>
            </p:cNvGrpSpPr>
            <p:nvPr/>
          </p:nvGrpSpPr>
          <p:grpSpPr bwMode="auto">
            <a:xfrm>
              <a:off x="7814792" y="1862930"/>
              <a:ext cx="117475" cy="80963"/>
              <a:chOff x="4626876" y="2681300"/>
              <a:chExt cx="117162" cy="809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4626877" y="2681626"/>
                <a:ext cx="47498" cy="809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4663292" y="2710205"/>
                <a:ext cx="80747" cy="492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16" name="Group 156"/>
            <p:cNvGrpSpPr>
              <a:grpSpLocks/>
            </p:cNvGrpSpPr>
            <p:nvPr/>
          </p:nvGrpSpPr>
          <p:grpSpPr bwMode="auto">
            <a:xfrm rot="-8902595">
              <a:off x="7462367" y="2540793"/>
              <a:ext cx="147638" cy="80962"/>
              <a:chOff x="4626876" y="2681300"/>
              <a:chExt cx="148262" cy="80950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>
                <a:off x="4624537" y="2688640"/>
                <a:ext cx="47826" cy="809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rot="8902595" flipH="1" flipV="1">
                <a:off x="4657231" y="2723440"/>
                <a:ext cx="11956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17" name="Group 159"/>
            <p:cNvGrpSpPr>
              <a:grpSpLocks/>
            </p:cNvGrpSpPr>
            <p:nvPr/>
          </p:nvGrpSpPr>
          <p:grpSpPr bwMode="auto">
            <a:xfrm rot="-1440103">
              <a:off x="7001992" y="1885155"/>
              <a:ext cx="120650" cy="82550"/>
              <a:chOff x="4626876" y="2681300"/>
              <a:chExt cx="120544" cy="82681"/>
            </a:xfrm>
          </p:grpSpPr>
          <p:cxnSp>
            <p:nvCxnSpPr>
              <p:cNvPr id="161" name="Straight Connector 160"/>
              <p:cNvCxnSpPr/>
              <p:nvPr/>
            </p:nvCxnSpPr>
            <p:spPr>
              <a:xfrm>
                <a:off x="4623772" y="2665658"/>
                <a:ext cx="47583" cy="811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V="1">
                <a:off x="4666604" y="2709865"/>
                <a:ext cx="80892" cy="493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918" name="Rectangle 162"/>
            <p:cNvSpPr>
              <a:spLocks noChangeArrowheads="1"/>
            </p:cNvSpPr>
            <p:nvPr/>
          </p:nvSpPr>
          <p:spPr bwMode="auto">
            <a:xfrm rot="2040883">
              <a:off x="6994055" y="1742280"/>
              <a:ext cx="582612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smtClean="0">
                  <a:solidFill>
                    <a:srgbClr val="0000FF"/>
                  </a:solidFill>
                  <a:latin typeface="Bookman Old Style" pitchFamily="18" charset="0"/>
                </a:rPr>
                <a:t>4 cm</a:t>
              </a:r>
              <a:endParaRPr lang="en-US" altLang="en-US" sz="1200" b="1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33919" name="Rectangle 163"/>
            <p:cNvSpPr>
              <a:spLocks noChangeArrowheads="1"/>
            </p:cNvSpPr>
            <p:nvPr/>
          </p:nvSpPr>
          <p:spPr bwMode="auto">
            <a:xfrm rot="-2224122">
              <a:off x="7373467" y="1732755"/>
              <a:ext cx="58102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smtClean="0">
                  <a:solidFill>
                    <a:srgbClr val="0000FF"/>
                  </a:solidFill>
                  <a:latin typeface="Bookman Old Style" pitchFamily="18" charset="0"/>
                </a:rPr>
                <a:t>4 cm</a:t>
              </a:r>
              <a:endParaRPr lang="en-US" altLang="en-US" sz="1200" b="1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33920" name="Rectangle 164"/>
            <p:cNvSpPr>
              <a:spLocks noChangeArrowheads="1"/>
            </p:cNvSpPr>
            <p:nvPr/>
          </p:nvSpPr>
          <p:spPr bwMode="auto">
            <a:xfrm rot="-3760251">
              <a:off x="6318573" y="2100262"/>
              <a:ext cx="5810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smtClean="0">
                  <a:solidFill>
                    <a:srgbClr val="D416CB"/>
                  </a:solidFill>
                  <a:latin typeface="Bookman Old Style" pitchFamily="18" charset="0"/>
                </a:rPr>
                <a:t>6 cm</a:t>
              </a:r>
              <a:endParaRPr lang="en-US" altLang="en-US" sz="1200" b="1" smtClean="0">
                <a:solidFill>
                  <a:srgbClr val="D416CB"/>
                </a:solidFill>
                <a:latin typeface="Calibri" pitchFamily="34" charset="0"/>
              </a:endParaRPr>
            </a:p>
          </p:txBody>
        </p:sp>
        <p:sp>
          <p:nvSpPr>
            <p:cNvPr id="33921" name="Rectangle 166"/>
            <p:cNvSpPr>
              <a:spLocks noChangeArrowheads="1"/>
            </p:cNvSpPr>
            <p:nvPr/>
          </p:nvSpPr>
          <p:spPr bwMode="auto">
            <a:xfrm rot="3430444">
              <a:off x="8033073" y="2062162"/>
              <a:ext cx="5810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smtClean="0">
                  <a:solidFill>
                    <a:srgbClr val="D416CB"/>
                  </a:solidFill>
                  <a:latin typeface="Bookman Old Style" pitchFamily="18" charset="0"/>
                </a:rPr>
                <a:t>8 cm</a:t>
              </a:r>
              <a:endParaRPr lang="en-US" altLang="en-US" sz="1200" b="1" smtClean="0">
                <a:solidFill>
                  <a:srgbClr val="D416CB"/>
                </a:solidFill>
                <a:latin typeface="Calibri" pitchFamily="34" charset="0"/>
              </a:endParaRPr>
            </a:p>
          </p:txBody>
        </p:sp>
        <p:grpSp>
          <p:nvGrpSpPr>
            <p:cNvPr id="33922" name="Group 168"/>
            <p:cNvGrpSpPr>
              <a:grpSpLocks/>
            </p:cNvGrpSpPr>
            <p:nvPr/>
          </p:nvGrpSpPr>
          <p:grpSpPr bwMode="auto">
            <a:xfrm>
              <a:off x="7964017" y="2623343"/>
              <a:ext cx="42863" cy="95250"/>
              <a:chOff x="4778742" y="3455384"/>
              <a:chExt cx="43351" cy="95961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flipH="1">
                <a:off x="4817277" y="3455944"/>
                <a:ext cx="4816" cy="943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4778743" y="3457544"/>
                <a:ext cx="4816" cy="9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923" name="Rectangle 171"/>
            <p:cNvSpPr>
              <a:spLocks noChangeArrowheads="1"/>
            </p:cNvSpPr>
            <p:nvPr/>
          </p:nvSpPr>
          <p:spPr bwMode="auto">
            <a:xfrm>
              <a:off x="7720406" y="1162514"/>
              <a:ext cx="280846" cy="277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smtClean="0">
                  <a:solidFill>
                    <a:srgbClr val="D416CB"/>
                  </a:solidFill>
                  <a:latin typeface="Bookman Old Style" pitchFamily="18" charset="0"/>
                </a:rPr>
                <a:t>x</a:t>
              </a:r>
              <a:endParaRPr lang="en-US" altLang="en-US" sz="1200" b="1" i="1" smtClean="0">
                <a:solidFill>
                  <a:srgbClr val="D416CB"/>
                </a:solidFill>
                <a:latin typeface="Calibri" pitchFamily="34" charset="0"/>
              </a:endParaRPr>
            </a:p>
          </p:txBody>
        </p:sp>
        <p:sp>
          <p:nvSpPr>
            <p:cNvPr id="33924" name="Rectangle 172"/>
            <p:cNvSpPr>
              <a:spLocks noChangeArrowheads="1"/>
            </p:cNvSpPr>
            <p:nvPr/>
          </p:nvSpPr>
          <p:spPr bwMode="auto">
            <a:xfrm>
              <a:off x="6918719" y="1159340"/>
              <a:ext cx="280846" cy="277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smtClean="0">
                  <a:solidFill>
                    <a:srgbClr val="D416CB"/>
                  </a:solidFill>
                  <a:latin typeface="Bookman Old Style" pitchFamily="18" charset="0"/>
                </a:rPr>
                <a:t>x</a:t>
              </a:r>
              <a:endParaRPr lang="en-US" altLang="en-US" sz="1200" b="1" i="1" smtClean="0">
                <a:solidFill>
                  <a:srgbClr val="D416CB"/>
                </a:solidFill>
                <a:latin typeface="Calibri" pitchFamily="34" charset="0"/>
              </a:endParaRPr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6967068" y="2600079"/>
              <a:ext cx="0" cy="1143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26" name="Group 179"/>
            <p:cNvGrpSpPr>
              <a:grpSpLocks/>
            </p:cNvGrpSpPr>
            <p:nvPr/>
          </p:nvGrpSpPr>
          <p:grpSpPr bwMode="auto">
            <a:xfrm rot="-7512781">
              <a:off x="7191699" y="1331911"/>
              <a:ext cx="120650" cy="115887"/>
              <a:chOff x="4973938" y="3099086"/>
              <a:chExt cx="121013" cy="116395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 flipH="1">
                <a:off x="4973605" y="3098680"/>
                <a:ext cx="86009" cy="510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H="1">
                <a:off x="4990829" y="3132317"/>
                <a:ext cx="86009" cy="510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H="1">
                <a:off x="5045644" y="3159897"/>
                <a:ext cx="87603" cy="510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4" name="Straight Connector 183"/>
            <p:cNvCxnSpPr/>
            <p:nvPr/>
          </p:nvCxnSpPr>
          <p:spPr>
            <a:xfrm flipH="1" flipV="1">
              <a:off x="6701955" y="2271368"/>
              <a:ext cx="87313" cy="619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28" name="Group 187"/>
            <p:cNvGrpSpPr>
              <a:grpSpLocks/>
            </p:cNvGrpSpPr>
            <p:nvPr/>
          </p:nvGrpSpPr>
          <p:grpSpPr bwMode="auto">
            <a:xfrm>
              <a:off x="8164042" y="2272505"/>
              <a:ext cx="101600" cy="82550"/>
              <a:chOff x="4978400" y="3105150"/>
              <a:chExt cx="101724" cy="82550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 flipH="1">
                <a:off x="4978401" y="3105600"/>
                <a:ext cx="85830" cy="508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H="1">
                <a:off x="4994295" y="3137360"/>
                <a:ext cx="85830" cy="508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29" name="Group 190"/>
            <p:cNvGrpSpPr>
              <a:grpSpLocks/>
            </p:cNvGrpSpPr>
            <p:nvPr/>
          </p:nvGrpSpPr>
          <p:grpSpPr bwMode="auto">
            <a:xfrm>
              <a:off x="7611592" y="1331118"/>
              <a:ext cx="123825" cy="115887"/>
              <a:chOff x="4978400" y="3109912"/>
              <a:chExt cx="123694" cy="115093"/>
            </a:xfrm>
          </p:grpSpPr>
          <p:cxnSp>
            <p:nvCxnSpPr>
              <p:cNvPr id="192" name="Straight Connector 191"/>
              <p:cNvCxnSpPr/>
              <p:nvPr/>
            </p:nvCxnSpPr>
            <p:spPr>
              <a:xfrm flipH="1">
                <a:off x="4978401" y="3110076"/>
                <a:ext cx="85634" cy="504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H="1">
                <a:off x="4999016" y="3141618"/>
                <a:ext cx="85634" cy="504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H="1">
                <a:off x="5016461" y="3174737"/>
                <a:ext cx="85634" cy="504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2" name="Straight Connector 201"/>
            <p:cNvCxnSpPr/>
            <p:nvPr/>
          </p:nvCxnSpPr>
          <p:spPr>
            <a:xfrm flipH="1">
              <a:off x="6571780" y="2110981"/>
              <a:ext cx="874713" cy="53673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H="1" flipV="1">
              <a:off x="7468718" y="1029567"/>
              <a:ext cx="3175" cy="104330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32" name="Rectangle 13"/>
            <p:cNvSpPr>
              <a:spLocks noChangeArrowheads="1"/>
            </p:cNvSpPr>
            <p:nvPr/>
          </p:nvSpPr>
          <p:spPr bwMode="auto">
            <a:xfrm>
              <a:off x="6731086" y="2627334"/>
              <a:ext cx="582136" cy="276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smtClean="0">
                  <a:solidFill>
                    <a:srgbClr val="2133E3"/>
                  </a:solidFill>
                  <a:latin typeface="Bookman Old Style" pitchFamily="18" charset="0"/>
                </a:rPr>
                <a:t>6 cm</a:t>
              </a:r>
              <a:endParaRPr lang="en-US" altLang="en-US" sz="1200" b="1" smtClean="0">
                <a:solidFill>
                  <a:srgbClr val="2133E3"/>
                </a:solidFill>
                <a:latin typeface="Calibri" pitchFamily="34" charset="0"/>
              </a:endParaRPr>
            </a:p>
          </p:txBody>
        </p:sp>
        <p:sp>
          <p:nvSpPr>
            <p:cNvPr id="33933" name="Rectangle 14"/>
            <p:cNvSpPr>
              <a:spLocks noChangeArrowheads="1"/>
            </p:cNvSpPr>
            <p:nvPr/>
          </p:nvSpPr>
          <p:spPr bwMode="auto">
            <a:xfrm>
              <a:off x="7682706" y="2623392"/>
              <a:ext cx="582136" cy="276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smtClean="0">
                  <a:solidFill>
                    <a:srgbClr val="2133E3"/>
                  </a:solidFill>
                  <a:latin typeface="Bookman Old Style" pitchFamily="18" charset="0"/>
                </a:rPr>
                <a:t>8 cm</a:t>
              </a:r>
              <a:endParaRPr lang="en-US" altLang="en-US" sz="1200" b="1" smtClean="0">
                <a:solidFill>
                  <a:srgbClr val="2133E3"/>
                </a:solidFill>
                <a:latin typeface="Calibri" pitchFamily="34" charset="0"/>
              </a:endParaRPr>
            </a:p>
          </p:txBody>
        </p:sp>
        <p:grpSp>
          <p:nvGrpSpPr>
            <p:cNvPr id="33934" name="Group 210"/>
            <p:cNvGrpSpPr>
              <a:grpSpLocks/>
            </p:cNvGrpSpPr>
            <p:nvPr/>
          </p:nvGrpSpPr>
          <p:grpSpPr bwMode="auto">
            <a:xfrm>
              <a:off x="6690161" y="2807257"/>
              <a:ext cx="1548747" cy="277157"/>
              <a:chOff x="6926837" y="2807257"/>
              <a:chExt cx="1548747" cy="277157"/>
            </a:xfrm>
          </p:grpSpPr>
          <p:sp>
            <p:nvSpPr>
              <p:cNvPr id="33943" name="Rectangle 211"/>
              <p:cNvSpPr>
                <a:spLocks noChangeArrowheads="1"/>
              </p:cNvSpPr>
              <p:nvPr/>
            </p:nvSpPr>
            <p:spPr bwMode="auto">
              <a:xfrm>
                <a:off x="7351284" y="2807257"/>
                <a:ext cx="683200" cy="277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 b="1" smtClean="0">
                    <a:solidFill>
                      <a:prstClr val="black"/>
                    </a:solidFill>
                    <a:latin typeface="Bookman Old Style" pitchFamily="18" charset="0"/>
                  </a:rPr>
                  <a:t>14 cm</a:t>
                </a:r>
                <a:endParaRPr lang="en-US" altLang="en-US" sz="1200" b="1" smtClean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V="1">
                <a:off x="8045119" y="2957375"/>
                <a:ext cx="430212" cy="1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/>
              <p:nvPr/>
            </p:nvCxnSpPr>
            <p:spPr>
              <a:xfrm flipH="1">
                <a:off x="6927519" y="2957375"/>
                <a:ext cx="430212" cy="1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35" name="Group 214"/>
            <p:cNvGrpSpPr>
              <a:grpSpLocks/>
            </p:cNvGrpSpPr>
            <p:nvPr/>
          </p:nvGrpSpPr>
          <p:grpSpPr bwMode="auto">
            <a:xfrm>
              <a:off x="6368580" y="1024232"/>
              <a:ext cx="673243" cy="1399582"/>
              <a:chOff x="6605256" y="1024232"/>
              <a:chExt cx="673243" cy="1399582"/>
            </a:xfrm>
          </p:grpSpPr>
          <p:sp>
            <p:nvSpPr>
              <p:cNvPr id="33940" name="Rectangle 215"/>
              <p:cNvSpPr>
                <a:spLocks noChangeArrowheads="1"/>
              </p:cNvSpPr>
              <p:nvPr/>
            </p:nvSpPr>
            <p:spPr bwMode="auto">
              <a:xfrm rot="17808882">
                <a:off x="6604117" y="1546299"/>
                <a:ext cx="68038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(</a:t>
                </a:r>
                <a:r>
                  <a:rPr lang="en-US" altLang="en-US" sz="1200" b="1" i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x </a:t>
                </a:r>
                <a:r>
                  <a:rPr lang="en-US" alt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+</a:t>
                </a:r>
                <a:r>
                  <a:rPr lang="en-US" altLang="en-US" sz="1200" b="1" i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altLang="en-US" sz="12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6)</a:t>
                </a:r>
                <a:endParaRPr lang="en-US" altLang="en-US" sz="1200" b="1" dirty="0" smtClean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217" name="Straight Arrow Connector 216"/>
              <p:cNvCxnSpPr/>
              <p:nvPr/>
            </p:nvCxnSpPr>
            <p:spPr>
              <a:xfrm flipH="1">
                <a:off x="6605256" y="1995059"/>
                <a:ext cx="188913" cy="4287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 flipV="1">
                <a:off x="7100253" y="1024232"/>
                <a:ext cx="178246" cy="3705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36" name="Group 218"/>
            <p:cNvGrpSpPr>
              <a:grpSpLocks/>
            </p:cNvGrpSpPr>
            <p:nvPr/>
          </p:nvGrpSpPr>
          <p:grpSpPr bwMode="auto">
            <a:xfrm>
              <a:off x="7919943" y="1041686"/>
              <a:ext cx="737812" cy="1334918"/>
              <a:chOff x="8232819" y="898811"/>
              <a:chExt cx="737812" cy="1334918"/>
            </a:xfrm>
          </p:grpSpPr>
          <p:sp>
            <p:nvSpPr>
              <p:cNvPr id="33937" name="Rectangle 219"/>
              <p:cNvSpPr>
                <a:spLocks noChangeArrowheads="1"/>
              </p:cNvSpPr>
              <p:nvPr/>
            </p:nvSpPr>
            <p:spPr bwMode="auto">
              <a:xfrm rot="3652556">
                <a:off x="8258515" y="1416699"/>
                <a:ext cx="68038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 b="1" smtClean="0">
                    <a:solidFill>
                      <a:prstClr val="black"/>
                    </a:solidFill>
                    <a:latin typeface="Bookman Old Style" pitchFamily="18" charset="0"/>
                  </a:rPr>
                  <a:t>(</a:t>
                </a:r>
                <a:r>
                  <a:rPr lang="en-US" altLang="en-US" sz="1200" b="1" i="1" smtClean="0">
                    <a:solidFill>
                      <a:prstClr val="black"/>
                    </a:solidFill>
                    <a:latin typeface="Bookman Old Style" pitchFamily="18" charset="0"/>
                  </a:rPr>
                  <a:t>x </a:t>
                </a:r>
                <a:r>
                  <a:rPr lang="en-US" altLang="en-US" sz="1200" b="1" smtClean="0">
                    <a:solidFill>
                      <a:prstClr val="black"/>
                    </a:solidFill>
                    <a:latin typeface="Bookman Old Style" pitchFamily="18" charset="0"/>
                  </a:rPr>
                  <a:t>+</a:t>
                </a:r>
                <a:r>
                  <a:rPr lang="en-US" altLang="en-US" sz="1200" b="1" i="1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altLang="en-US" sz="1200" b="1" smtClean="0">
                    <a:solidFill>
                      <a:prstClr val="black"/>
                    </a:solidFill>
                    <a:latin typeface="Bookman Old Style" pitchFamily="18" charset="0"/>
                  </a:rPr>
                  <a:t>8)</a:t>
                </a:r>
                <a:endParaRPr lang="en-US" altLang="en-US" sz="1200" b="1" smtClean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221" name="Straight Arrow Connector 220"/>
              <p:cNvCxnSpPr/>
              <p:nvPr/>
            </p:nvCxnSpPr>
            <p:spPr>
              <a:xfrm flipH="1" flipV="1">
                <a:off x="8232444" y="899396"/>
                <a:ext cx="188912" cy="3842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/>
              <p:nvPr/>
            </p:nvCxnSpPr>
            <p:spPr>
              <a:xfrm>
                <a:off x="8753144" y="1861712"/>
                <a:ext cx="217487" cy="371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5" name="Rectangle 320"/>
          <p:cNvSpPr>
            <a:spLocks noChangeArrowheads="1"/>
          </p:cNvSpPr>
          <p:nvPr/>
        </p:nvSpPr>
        <p:spPr bwMode="auto">
          <a:xfrm>
            <a:off x="4786630" y="3886606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just" fontAlgn="base">
              <a:spcBef>
                <a:spcPts val="20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46" name="Rectangle 320"/>
          <p:cNvSpPr>
            <a:spLocks noChangeArrowheads="1"/>
          </p:cNvSpPr>
          <p:nvPr/>
        </p:nvSpPr>
        <p:spPr bwMode="auto">
          <a:xfrm>
            <a:off x="5778817" y="3886606"/>
            <a:ext cx="457200" cy="339725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just" fontAlgn="base">
              <a:spcBef>
                <a:spcPts val="20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14</a:t>
            </a:r>
          </a:p>
        </p:txBody>
      </p:sp>
      <p:sp>
        <p:nvSpPr>
          <p:cNvPr id="147" name="Rectangle 320"/>
          <p:cNvSpPr>
            <a:spLocks noChangeArrowheads="1"/>
          </p:cNvSpPr>
          <p:nvPr/>
        </p:nvSpPr>
        <p:spPr bwMode="auto">
          <a:xfrm>
            <a:off x="5620067" y="3886606"/>
            <a:ext cx="307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just" fontAlgn="base">
              <a:spcBef>
                <a:spcPts val="20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48" name="Rectangle 320"/>
          <p:cNvSpPr>
            <a:spLocks noChangeArrowheads="1"/>
          </p:cNvSpPr>
          <p:nvPr/>
        </p:nvSpPr>
        <p:spPr bwMode="auto">
          <a:xfrm>
            <a:off x="5031105" y="3886606"/>
            <a:ext cx="7127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just" fontAlgn="base">
              <a:spcBef>
                <a:spcPts val="200"/>
              </a:spcBef>
              <a:spcAft>
                <a:spcPct val="0"/>
              </a:spcAft>
            </a:pPr>
            <a:r>
              <a:rPr lang="en-US" altLang="en-US" sz="1600" b="1" i="1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 + 8</a:t>
            </a:r>
          </a:p>
        </p:txBody>
      </p:sp>
      <p:sp>
        <p:nvSpPr>
          <p:cNvPr id="176" name="TextBox 175"/>
          <p:cNvSpPr txBox="1">
            <a:spLocks noChangeArrowheads="1"/>
          </p:cNvSpPr>
          <p:nvPr/>
        </p:nvSpPr>
        <p:spPr bwMode="auto">
          <a:xfrm>
            <a:off x="942340" y="3040322"/>
            <a:ext cx="24590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Let a = AC = </a:t>
            </a:r>
            <a:r>
              <a:rPr lang="en-US" alt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+ 6 ,</a:t>
            </a:r>
          </a:p>
        </p:txBody>
      </p:sp>
      <p:sp>
        <p:nvSpPr>
          <p:cNvPr id="177" name="TextBox 176"/>
          <p:cNvSpPr txBox="1">
            <a:spLocks noChangeArrowheads="1"/>
          </p:cNvSpPr>
          <p:nvPr/>
        </p:nvSpPr>
        <p:spPr bwMode="auto">
          <a:xfrm>
            <a:off x="3090228" y="3039529"/>
            <a:ext cx="182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 = AB = </a:t>
            </a:r>
            <a:r>
              <a:rPr lang="en-US" alt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+ 8,</a:t>
            </a:r>
          </a:p>
        </p:txBody>
      </p:sp>
      <p:sp>
        <p:nvSpPr>
          <p:cNvPr id="178" name="TextBox 177"/>
          <p:cNvSpPr txBox="1">
            <a:spLocks noChangeArrowheads="1"/>
          </p:cNvSpPr>
          <p:nvPr/>
        </p:nvSpPr>
        <p:spPr bwMode="auto">
          <a:xfrm>
            <a:off x="4724400" y="3039529"/>
            <a:ext cx="20081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and c = BC = 14.</a:t>
            </a:r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5168900" y="448710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=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79" name="Rectangle 325"/>
          <p:cNvSpPr>
            <a:spLocks noChangeArrowheads="1"/>
          </p:cNvSpPr>
          <p:nvPr/>
        </p:nvSpPr>
        <p:spPr bwMode="auto">
          <a:xfrm>
            <a:off x="5445125" y="4342640"/>
            <a:ext cx="1187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just" fontAlgn="base">
              <a:spcBef>
                <a:spcPts val="20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2 (</a:t>
            </a:r>
            <a:r>
              <a:rPr lang="en-US" altLang="en-US" sz="1600" b="1" i="1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 + 14)</a:t>
            </a:r>
          </a:p>
        </p:txBody>
      </p:sp>
      <p:cxnSp>
        <p:nvCxnSpPr>
          <p:cNvPr id="180" name="Straight Connector 179"/>
          <p:cNvCxnSpPr/>
          <p:nvPr/>
        </p:nvCxnSpPr>
        <p:spPr bwMode="auto">
          <a:xfrm>
            <a:off x="5481637" y="4663315"/>
            <a:ext cx="11382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329"/>
          <p:cNvSpPr>
            <a:spLocks noChangeArrowheads="1"/>
          </p:cNvSpPr>
          <p:nvPr/>
        </p:nvSpPr>
        <p:spPr bwMode="auto">
          <a:xfrm>
            <a:off x="5854700" y="4599818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03225" y="285750"/>
            <a:ext cx="702945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447675">
              <a:tabLst>
                <a:tab pos="400050" algn="ctr"/>
                <a:tab pos="539750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/>
              </a:rPr>
              <a:t> Q.   </a:t>
            </a: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A triangle ABC is drawn to circumscribe a circle of radius </a:t>
            </a:r>
          </a:p>
          <a:p>
            <a:pPr algn="just" defTabSz="447675">
              <a:tabLst>
                <a:tab pos="400050" algn="ctr"/>
                <a:tab pos="5397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		4cm such that the segments BD and DC into which BC is </a:t>
            </a:r>
          </a:p>
          <a:p>
            <a:pPr algn="just" defTabSz="447675">
              <a:tabLst>
                <a:tab pos="400050" algn="ctr"/>
                <a:tab pos="5397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		divided by the point of contact D are of lengths 8cm and </a:t>
            </a:r>
          </a:p>
          <a:p>
            <a:pPr algn="just" defTabSz="447675">
              <a:tabLst>
                <a:tab pos="400050" algn="ctr"/>
                <a:tab pos="5397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		6cm respectively. Find the sides AB and AC.</a:t>
            </a:r>
            <a:endParaRPr lang="en-US" sz="1600" b="1" kern="0" dirty="0">
              <a:solidFill>
                <a:srgbClr val="0000FF"/>
              </a:solidFill>
            </a:endParaRPr>
          </a:p>
        </p:txBody>
      </p:sp>
      <p:sp>
        <p:nvSpPr>
          <p:cNvPr id="33906" name="Rectangle 186"/>
          <p:cNvSpPr>
            <a:spLocks noChangeArrowheads="1"/>
          </p:cNvSpPr>
          <p:nvPr/>
        </p:nvSpPr>
        <p:spPr bwMode="auto">
          <a:xfrm>
            <a:off x="403225" y="1365453"/>
            <a:ext cx="5889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Sol: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2773816" y="656044"/>
            <a:ext cx="1913202" cy="631305"/>
            <a:chOff x="7309670" y="3951841"/>
            <a:chExt cx="1913306" cy="631368"/>
          </a:xfrm>
        </p:grpSpPr>
        <p:sp>
          <p:nvSpPr>
            <p:cNvPr id="173" name="Rounded Rectangle 172"/>
            <p:cNvSpPr/>
            <p:nvPr/>
          </p:nvSpPr>
          <p:spPr>
            <a:xfrm>
              <a:off x="7330246" y="3962435"/>
              <a:ext cx="1892730" cy="620774"/>
            </a:xfrm>
            <a:prstGeom prst="roundRect">
              <a:avLst/>
            </a:prstGeom>
            <a:solidFill>
              <a:srgbClr val="800000"/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IN" sz="2000" b="1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3910" name="TextBox 173"/>
            <p:cNvSpPr txBox="1">
              <a:spLocks noChangeArrowheads="1"/>
            </p:cNvSpPr>
            <p:nvPr/>
          </p:nvSpPr>
          <p:spPr bwMode="auto">
            <a:xfrm>
              <a:off x="7309670" y="3951841"/>
              <a:ext cx="19133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Now, let us consider 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Symbol" pitchFamily="18" charset="2"/>
                </a:rPr>
                <a:t>D</a:t>
              </a:r>
              <a:r>
                <a:rPr lang="en-US" altLang="en-US" sz="1600" b="1" dirty="0" smtClean="0">
                  <a:solidFill>
                    <a:prstClr val="white"/>
                  </a:solidFill>
                  <a:latin typeface="Bookman Old Style" pitchFamily="18" charset="0"/>
                </a:rPr>
                <a:t>ABC</a:t>
              </a:r>
            </a:p>
          </p:txBody>
        </p:sp>
      </p:grpSp>
      <p:sp>
        <p:nvSpPr>
          <p:cNvPr id="160" name="Rounded Rectangle 159"/>
          <p:cNvSpPr/>
          <p:nvPr/>
        </p:nvSpPr>
        <p:spPr>
          <a:xfrm>
            <a:off x="2250639" y="410787"/>
            <a:ext cx="3493253" cy="82625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20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3" name="TextBox 162"/>
          <p:cNvSpPr txBox="1">
            <a:spLocks noChangeArrowheads="1"/>
          </p:cNvSpPr>
          <p:nvPr/>
        </p:nvSpPr>
        <p:spPr bwMode="auto">
          <a:xfrm>
            <a:off x="2109103" y="512721"/>
            <a:ext cx="3810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ABC is made up of 3 triangles</a:t>
            </a: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736166" y="814346"/>
            <a:ext cx="911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altLang="en-US" sz="1600" b="1" smtClean="0">
                <a:solidFill>
                  <a:srgbClr val="FFFF00"/>
                </a:solidFill>
                <a:latin typeface="Bookman Old Style" pitchFamily="18" charset="0"/>
              </a:rPr>
              <a:t>OBC,</a:t>
            </a: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3488641" y="814346"/>
            <a:ext cx="911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altLang="en-US" sz="1600" b="1" smtClean="0">
                <a:solidFill>
                  <a:srgbClr val="FFFF00"/>
                </a:solidFill>
                <a:latin typeface="Bookman Old Style" pitchFamily="18" charset="0"/>
              </a:rPr>
              <a:t>OAC,</a:t>
            </a: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4203016" y="814346"/>
            <a:ext cx="9128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altLang="en-US" sz="1600" b="1" dirty="0" smtClean="0">
                <a:solidFill>
                  <a:srgbClr val="FFFF00"/>
                </a:solidFill>
                <a:latin typeface="Bookman Old Style" pitchFamily="18" charset="0"/>
              </a:rPr>
              <a:t>OAB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08907" y="2266628"/>
            <a:ext cx="1759946" cy="307777"/>
            <a:chOff x="4753466" y="5589034"/>
            <a:chExt cx="1759946" cy="307777"/>
          </a:xfrm>
        </p:grpSpPr>
        <p:sp>
          <p:nvSpPr>
            <p:cNvPr id="204" name="Rounded Rectangle 203"/>
            <p:cNvSpPr/>
            <p:nvPr/>
          </p:nvSpPr>
          <p:spPr>
            <a:xfrm>
              <a:off x="4813451" y="5614642"/>
              <a:ext cx="1621692" cy="262487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5729223" y="5589034"/>
              <a:ext cx="78418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796925" indent="-796925"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28cm</a:t>
              </a:r>
              <a:r>
                <a:rPr lang="en-US" altLang="en-US" sz="1400" b="1" baseline="30000" dirty="0" smtClean="0">
                  <a:solidFill>
                    <a:srgbClr val="000000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193" name="Rectangle 192"/>
            <p:cNvSpPr>
              <a:spLocks noChangeArrowheads="1"/>
            </p:cNvSpPr>
            <p:nvPr/>
          </p:nvSpPr>
          <p:spPr bwMode="auto">
            <a:xfrm>
              <a:off x="5567030" y="5589034"/>
              <a:ext cx="2920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=</a:t>
              </a:r>
              <a:endParaRPr lang="en-IN" altLang="en-US" sz="1400" b="1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97" name="Rectangle 196"/>
            <p:cNvSpPr>
              <a:spLocks noChangeArrowheads="1"/>
            </p:cNvSpPr>
            <p:nvPr/>
          </p:nvSpPr>
          <p:spPr bwMode="auto">
            <a:xfrm>
              <a:off x="4753466" y="5589034"/>
              <a:ext cx="9476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A(</a:t>
              </a:r>
              <a:r>
                <a:rPr lang="en-US" altLang="en-US" sz="1400" b="1" dirty="0" smtClean="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OBC)</a:t>
              </a:r>
              <a:endParaRPr lang="en-IN" altLang="en-US" sz="1400" b="1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937903" y="2571930"/>
            <a:ext cx="2212002" cy="307777"/>
            <a:chOff x="4670199" y="5982385"/>
            <a:chExt cx="2212002" cy="307777"/>
          </a:xfrm>
        </p:grpSpPr>
        <p:sp>
          <p:nvSpPr>
            <p:cNvPr id="205" name="Rounded Rectangle 204"/>
            <p:cNvSpPr/>
            <p:nvPr/>
          </p:nvSpPr>
          <p:spPr>
            <a:xfrm>
              <a:off x="4713028" y="5990148"/>
              <a:ext cx="2079711" cy="281421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4" name="Rectangle 193"/>
            <p:cNvSpPr>
              <a:spLocks noChangeArrowheads="1"/>
            </p:cNvSpPr>
            <p:nvPr/>
          </p:nvSpPr>
          <p:spPr bwMode="auto">
            <a:xfrm>
              <a:off x="5642759" y="5982385"/>
              <a:ext cx="123944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796925" indent="-796925"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Bookman Old Style"/>
                </a:rPr>
                <a:t>2(</a:t>
              </a:r>
              <a:r>
                <a:rPr lang="en-US" sz="1400" b="1" i="1" kern="0" dirty="0">
                  <a:solidFill>
                    <a:prstClr val="black"/>
                  </a:solidFill>
                  <a:latin typeface="Bookman Old Style"/>
                </a:rPr>
                <a:t>x</a:t>
              </a:r>
              <a:r>
                <a:rPr lang="en-US" sz="1400" b="1" kern="0" dirty="0">
                  <a:solidFill>
                    <a:prstClr val="black"/>
                  </a:solidFill>
                  <a:latin typeface="Bookman Old Style"/>
                </a:rPr>
                <a:t> + </a:t>
              </a:r>
              <a:r>
                <a:rPr lang="en-US" sz="1400" b="1" kern="0" dirty="0" smtClean="0">
                  <a:solidFill>
                    <a:prstClr val="black"/>
                  </a:solidFill>
                  <a:latin typeface="Bookman Old Style"/>
                </a:rPr>
                <a:t>6)</a:t>
              </a:r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cm</a:t>
              </a:r>
              <a:r>
                <a:rPr lang="en-US" altLang="en-US" sz="1400" b="1" baseline="30000" dirty="0" smtClean="0">
                  <a:solidFill>
                    <a:srgbClr val="000000"/>
                  </a:solidFill>
                  <a:latin typeface="Bookman Old Style" pitchFamily="18" charset="0"/>
                </a:rPr>
                <a:t>2</a:t>
              </a:r>
              <a:endParaRPr lang="en-IN" sz="14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5" name="Rectangle 194"/>
            <p:cNvSpPr>
              <a:spLocks noChangeArrowheads="1"/>
            </p:cNvSpPr>
            <p:nvPr/>
          </p:nvSpPr>
          <p:spPr bwMode="auto">
            <a:xfrm>
              <a:off x="5455124" y="5982385"/>
              <a:ext cx="2920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=</a:t>
              </a:r>
              <a:endParaRPr lang="en-IN" altLang="en-US" sz="1400" b="1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98" name="Rectangle 197"/>
            <p:cNvSpPr>
              <a:spLocks noChangeArrowheads="1"/>
            </p:cNvSpPr>
            <p:nvPr/>
          </p:nvSpPr>
          <p:spPr bwMode="auto">
            <a:xfrm>
              <a:off x="4670199" y="5982385"/>
              <a:ext cx="100860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A(</a:t>
              </a:r>
              <a:r>
                <a:rPr lang="en-US" altLang="en-US" sz="1400" b="1" dirty="0" smtClean="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OAC) </a:t>
              </a:r>
              <a:endParaRPr lang="en-IN" altLang="en-US" sz="1400" b="1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932558" y="2878048"/>
            <a:ext cx="2197846" cy="309156"/>
            <a:chOff x="4819803" y="5142121"/>
            <a:chExt cx="2197846" cy="309156"/>
          </a:xfrm>
        </p:grpSpPr>
        <p:sp>
          <p:nvSpPr>
            <p:cNvPr id="188" name="Rounded Rectangle 187"/>
            <p:cNvSpPr/>
            <p:nvPr/>
          </p:nvSpPr>
          <p:spPr>
            <a:xfrm>
              <a:off x="4873601" y="5164035"/>
              <a:ext cx="2065572" cy="265111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96" name="Rectangle 195"/>
            <p:cNvSpPr>
              <a:spLocks noChangeArrowheads="1"/>
            </p:cNvSpPr>
            <p:nvPr/>
          </p:nvSpPr>
          <p:spPr bwMode="auto">
            <a:xfrm>
              <a:off x="5609473" y="5142121"/>
              <a:ext cx="2920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=</a:t>
              </a:r>
              <a:endParaRPr lang="en-IN" altLang="en-US" sz="1400" b="1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4819803" y="5142121"/>
              <a:ext cx="10054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A(</a:t>
              </a:r>
              <a:r>
                <a:rPr lang="en-US" altLang="en-US" sz="1400" b="1" dirty="0" smtClean="0">
                  <a:solidFill>
                    <a:srgbClr val="000000"/>
                  </a:solidFill>
                  <a:latin typeface="Symbol" pitchFamily="18" charset="2"/>
                </a:rPr>
                <a:t>D</a:t>
              </a:r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OAB) </a:t>
              </a:r>
              <a:endParaRPr lang="en-IN" altLang="en-US" sz="1400" b="1" dirty="0" smtClean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03" name="Rectangle 202"/>
            <p:cNvSpPr>
              <a:spLocks noChangeArrowheads="1"/>
            </p:cNvSpPr>
            <p:nvPr/>
          </p:nvSpPr>
          <p:spPr bwMode="auto">
            <a:xfrm>
              <a:off x="5778207" y="5143500"/>
              <a:ext cx="123944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796925" indent="-796925"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ctr"/>
                  <a:tab pos="796925" algn="l"/>
                  <a:tab pos="2628900" algn="r"/>
                  <a:tab pos="2921000" algn="ctr"/>
                  <a:tab pos="3200400" algn="l"/>
                </a:tabLs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Bookman Old Style"/>
                </a:rPr>
                <a:t>2(</a:t>
              </a:r>
              <a:r>
                <a:rPr lang="en-US" sz="1400" b="1" i="1" kern="0" dirty="0">
                  <a:solidFill>
                    <a:prstClr val="black"/>
                  </a:solidFill>
                  <a:latin typeface="Bookman Old Style"/>
                </a:rPr>
                <a:t>x</a:t>
              </a:r>
              <a:r>
                <a:rPr lang="en-US" sz="1400" b="1" kern="0" dirty="0">
                  <a:solidFill>
                    <a:prstClr val="black"/>
                  </a:solidFill>
                  <a:latin typeface="Bookman Old Style"/>
                </a:rPr>
                <a:t> + </a:t>
              </a:r>
              <a:r>
                <a:rPr lang="en-US" sz="1400" b="1" kern="0" dirty="0" smtClean="0">
                  <a:solidFill>
                    <a:prstClr val="black"/>
                  </a:solidFill>
                  <a:latin typeface="Bookman Old Style"/>
                </a:rPr>
                <a:t>8)</a:t>
              </a:r>
              <a:r>
                <a:rPr lang="en-US" altLang="en-US" sz="1400" b="1" dirty="0" smtClean="0">
                  <a:solidFill>
                    <a:srgbClr val="000000"/>
                  </a:solidFill>
                  <a:latin typeface="Bookman Old Style" pitchFamily="18" charset="0"/>
                </a:rPr>
                <a:t>cm</a:t>
              </a:r>
              <a:r>
                <a:rPr lang="en-US" altLang="en-US" sz="1400" b="1" baseline="30000" dirty="0" smtClean="0">
                  <a:solidFill>
                    <a:srgbClr val="000000"/>
                  </a:solidFill>
                  <a:latin typeface="Bookman Old Style" pitchFamily="18" charset="0"/>
                </a:rPr>
                <a:t>2</a:t>
              </a:r>
              <a:endParaRPr lang="en-IN" sz="1400" b="1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7" name="Rounded Rectangle 206"/>
          <p:cNvSpPr/>
          <p:nvPr/>
        </p:nvSpPr>
        <p:spPr>
          <a:xfrm>
            <a:off x="2324100" y="474400"/>
            <a:ext cx="3258221" cy="801950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20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8" name="TextBox 207"/>
          <p:cNvSpPr txBox="1">
            <a:spLocks noChangeArrowheads="1"/>
          </p:cNvSpPr>
          <p:nvPr/>
        </p:nvSpPr>
        <p:spPr bwMode="auto">
          <a:xfrm>
            <a:off x="2022016" y="553426"/>
            <a:ext cx="381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Now let us apply heron’s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 formula to find area of </a:t>
            </a: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ABC</a:t>
            </a:r>
            <a:endParaRPr lang="en-US" altLang="en-US" sz="1600" b="1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cxnSp>
        <p:nvCxnSpPr>
          <p:cNvPr id="167" name="Straight Connector 166"/>
          <p:cNvCxnSpPr>
            <a:cxnSpLocks noChangeShapeType="1"/>
          </p:cNvCxnSpPr>
          <p:nvPr/>
        </p:nvCxnSpPr>
        <p:spPr bwMode="auto">
          <a:xfrm>
            <a:off x="2425914" y="2252661"/>
            <a:ext cx="317286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Straight Connector 167"/>
          <p:cNvCxnSpPr>
            <a:cxnSpLocks noChangeShapeType="1"/>
          </p:cNvCxnSpPr>
          <p:nvPr/>
        </p:nvCxnSpPr>
        <p:spPr bwMode="auto">
          <a:xfrm>
            <a:off x="3687649" y="2252661"/>
            <a:ext cx="29889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Straight Connector 168"/>
          <p:cNvCxnSpPr>
            <a:cxnSpLocks noChangeShapeType="1"/>
          </p:cNvCxnSpPr>
          <p:nvPr/>
        </p:nvCxnSpPr>
        <p:spPr bwMode="auto">
          <a:xfrm>
            <a:off x="4949384" y="2252661"/>
            <a:ext cx="29889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" name="Straight Connector 186"/>
          <p:cNvCxnSpPr>
            <a:cxnSpLocks noChangeShapeType="1"/>
          </p:cNvCxnSpPr>
          <p:nvPr/>
        </p:nvCxnSpPr>
        <p:spPr bwMode="auto">
          <a:xfrm>
            <a:off x="3044376" y="2251710"/>
            <a:ext cx="29889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Connector 208"/>
          <p:cNvCxnSpPr>
            <a:cxnSpLocks noChangeShapeType="1"/>
          </p:cNvCxnSpPr>
          <p:nvPr/>
        </p:nvCxnSpPr>
        <p:spPr bwMode="auto">
          <a:xfrm>
            <a:off x="4279452" y="2250759"/>
            <a:ext cx="29889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2519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4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3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3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repeatCount="3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6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 nodeType="clickPar">
                      <p:stCondLst>
                        <p:cond delay="indefinite"/>
                      </p:stCondLst>
                      <p:childTnLst>
                        <p:par>
                          <p:cTn id="3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6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 nodeType="clickPar">
                      <p:stCondLst>
                        <p:cond delay="indefinite"/>
                      </p:stCondLst>
                      <p:childTnLst>
                        <p:par>
                          <p:cTn id="3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6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 nodeType="clickPar">
                      <p:stCondLst>
                        <p:cond delay="indefinite"/>
                      </p:stCondLst>
                      <p:childTnLst>
                        <p:par>
                          <p:cTn id="3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 nodeType="clickPar">
                      <p:stCondLst>
                        <p:cond delay="indefinite"/>
                      </p:stCondLst>
                      <p:childTnLst>
                        <p:par>
                          <p:cTn id="4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 nodeType="clickPar">
                      <p:stCondLst>
                        <p:cond delay="indefinite"/>
                      </p:stCondLst>
                      <p:childTnLst>
                        <p:par>
                          <p:cTn id="4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 nodeType="clickPar">
                      <p:stCondLst>
                        <p:cond delay="indefinite"/>
                      </p:stCondLst>
                      <p:childTnLst>
                        <p:par>
                          <p:cTn id="4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 nodeType="clickPar">
                      <p:stCondLst>
                        <p:cond delay="indefinite"/>
                      </p:stCondLst>
                      <p:childTnLst>
                        <p:par>
                          <p:cTn id="4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 nodeType="clickPar">
                      <p:stCondLst>
                        <p:cond delay="indefinite"/>
                      </p:stCondLst>
                      <p:childTnLst>
                        <p:par>
                          <p:cTn id="4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 nodeType="clickPar">
                      <p:stCondLst>
                        <p:cond delay="indefinite"/>
                      </p:stCondLst>
                      <p:childTnLst>
                        <p:par>
                          <p:cTn id="4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 nodeType="clickPar">
                      <p:stCondLst>
                        <p:cond delay="indefinite"/>
                      </p:stCondLst>
                      <p:childTnLst>
                        <p:par>
                          <p:cTn id="4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6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 nodeType="clickPar">
                      <p:stCondLst>
                        <p:cond delay="indefinite"/>
                      </p:stCondLst>
                      <p:childTnLst>
                        <p:par>
                          <p:cTn id="4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6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 nodeType="clickPar">
                      <p:stCondLst>
                        <p:cond delay="indefinite"/>
                      </p:stCondLst>
                      <p:childTnLst>
                        <p:par>
                          <p:cTn id="4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 nodeType="clickPar">
                      <p:stCondLst>
                        <p:cond delay="indefinite"/>
                      </p:stCondLst>
                      <p:childTnLst>
                        <p:par>
                          <p:cTn id="4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6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 nodeType="clickPar">
                      <p:stCondLst>
                        <p:cond delay="indefinite"/>
                      </p:stCondLst>
                      <p:childTnLst>
                        <p:par>
                          <p:cTn id="4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 nodeType="clickPar">
                      <p:stCondLst>
                        <p:cond delay="indefinite"/>
                      </p:stCondLst>
                      <p:childTnLst>
                        <p:par>
                          <p:cTn id="4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 nodeType="clickPar">
                      <p:stCondLst>
                        <p:cond delay="indefinite"/>
                      </p:stCondLst>
                      <p:childTnLst>
                        <p:par>
                          <p:cTn id="5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 nodeType="clickPar">
                      <p:stCondLst>
                        <p:cond delay="indefinite"/>
                      </p:stCondLst>
                      <p:childTnLst>
                        <p:par>
                          <p:cTn id="5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 nodeType="clickPar">
                      <p:stCondLst>
                        <p:cond delay="indefinite"/>
                      </p:stCondLst>
                      <p:childTnLst>
                        <p:par>
                          <p:cTn id="5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 nodeType="clickPar">
                      <p:stCondLst>
                        <p:cond delay="indefinite"/>
                      </p:stCondLst>
                      <p:childTnLst>
                        <p:par>
                          <p:cTn id="5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0" grpId="1" animBg="1"/>
      <p:bldP spid="157" grpId="0" animBg="1"/>
      <p:bldP spid="283" grpId="0"/>
      <p:bldP spid="284" grpId="0"/>
      <p:bldP spid="285" grpId="0"/>
      <p:bldP spid="286" grpId="0"/>
      <p:bldP spid="287" grpId="0"/>
      <p:bldP spid="288" grpId="0"/>
      <p:bldP spid="289" grpId="0"/>
      <p:bldP spid="290" grpId="0"/>
      <p:bldP spid="291" grpId="0"/>
      <p:bldP spid="292" grpId="0"/>
      <p:bldP spid="293" grpId="0"/>
      <p:bldP spid="294" grpId="0"/>
      <p:bldP spid="295" grpId="0"/>
      <p:bldP spid="296" grpId="0"/>
      <p:bldP spid="297" grpId="0"/>
      <p:bldP spid="298" grpId="0"/>
      <p:bldP spid="299" grpId="0"/>
      <p:bldP spid="301" grpId="0"/>
      <p:bldP spid="302" grpId="0"/>
      <p:bldP spid="303" grpId="0"/>
      <p:bldP spid="305" grpId="0"/>
      <p:bldP spid="306" grpId="0"/>
      <p:bldP spid="65662" grpId="0"/>
      <p:bldP spid="65664" grpId="0"/>
      <p:bldP spid="318" grpId="0"/>
      <p:bldP spid="65659" grpId="0"/>
      <p:bldP spid="65661" grpId="0"/>
      <p:bldP spid="324" grpId="0"/>
      <p:bldP spid="65656" grpId="0"/>
      <p:bldP spid="65658" grpId="0"/>
      <p:bldP spid="332" grpId="0"/>
      <p:bldP spid="333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8" grpId="0"/>
      <p:bldP spid="119" grpId="0"/>
      <p:bldP spid="120" grpId="0"/>
      <p:bldP spid="121" grpId="0"/>
      <p:bldP spid="122" grpId="0"/>
      <p:bldP spid="123" grpId="0"/>
      <p:bldP spid="145" grpId="0"/>
      <p:bldP spid="146" grpId="0"/>
      <p:bldP spid="147" grpId="0"/>
      <p:bldP spid="148" grpId="0"/>
      <p:bldP spid="176" grpId="0"/>
      <p:bldP spid="177" grpId="0"/>
      <p:bldP spid="178" grpId="0"/>
      <p:bldP spid="174" grpId="0"/>
      <p:bldP spid="179" grpId="0"/>
      <p:bldP spid="185" grpId="0"/>
      <p:bldP spid="163" grpId="0"/>
      <p:bldP spid="163" grpId="1"/>
      <p:bldP spid="164" grpId="0"/>
      <p:bldP spid="164" grpId="1"/>
      <p:bldP spid="165" grpId="0"/>
      <p:bldP spid="165" grpId="1"/>
      <p:bldP spid="166" grpId="0"/>
      <p:bldP spid="166" grpId="1"/>
      <p:bldP spid="208" grpId="0"/>
      <p:bldP spid="20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24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7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 bwMode="auto">
          <a:xfrm>
            <a:off x="695323" y="2514600"/>
            <a:ext cx="2230757" cy="62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34EA2"/>
                </a:solidFill>
                <a:latin typeface="Bookman Old Style" pitchFamily="18" charset="0"/>
              </a:rPr>
              <a:t>CIRCLE</a:t>
            </a:r>
            <a:endParaRPr lang="en-US" altLang="en-US" sz="36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304800" y="3181350"/>
            <a:ext cx="7467600" cy="1565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Sum based on Theorems –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T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wo tangents from an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external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point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to </a:t>
            </a: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a circle are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equal and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r>
              <a:rPr lang="en-US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  Radius is perpendicular to the tangent</a:t>
            </a:r>
            <a:endParaRPr lang="en-US" altLang="en-US" sz="2000" dirty="0">
              <a:solidFill>
                <a:srgbClr val="FF6600"/>
              </a:solidFill>
              <a:latin typeface="Bookman Old Style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sz="2000" dirty="0" smtClean="0">
                <a:solidFill>
                  <a:srgbClr val="FF6600"/>
                </a:solidFill>
                <a:latin typeface="Bookman Old Style" pitchFamily="18" charset="0"/>
              </a:rPr>
              <a:t> </a:t>
            </a:r>
            <a:endParaRPr lang="pt-BR" altLang="en-US" sz="2000" dirty="0">
              <a:solidFill>
                <a:srgbClr val="FF66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4353902" y="3411514"/>
            <a:ext cx="17443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96925" indent="-796925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en-US" sz="1400" b="1" kern="0" dirty="0" smtClean="0">
                <a:solidFill>
                  <a:srgbClr val="FF0000"/>
                </a:solidFill>
                <a:latin typeface="Bookman Old Style"/>
              </a:rPr>
              <a:t>[ from (i) </a:t>
            </a:r>
            <a:r>
              <a:rPr lang="en-US" sz="1400" b="1" kern="0" dirty="0">
                <a:solidFill>
                  <a:srgbClr val="FF0000"/>
                </a:solidFill>
                <a:latin typeface="Bookman Old Style"/>
              </a:rPr>
              <a:t>and </a:t>
            </a:r>
            <a:r>
              <a:rPr lang="en-US" sz="1400" b="1" kern="0" dirty="0" smtClean="0">
                <a:solidFill>
                  <a:srgbClr val="FF0000"/>
                </a:solidFill>
                <a:latin typeface="Bookman Old Style"/>
              </a:rPr>
              <a:t>(ii)]</a:t>
            </a:r>
            <a:endParaRPr lang="en-US" sz="1400" b="1" kern="0" dirty="0">
              <a:solidFill>
                <a:srgbClr val="FF0000"/>
              </a:solidFill>
              <a:latin typeface="Bookman Old Style"/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2929958" y="1089820"/>
            <a:ext cx="2801421" cy="21620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978293" y="3066286"/>
            <a:ext cx="60801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srgbClr val="FF0000"/>
                </a:solidFill>
                <a:latin typeface="Bookman Old Style"/>
              </a:rPr>
              <a:t>…(ii)</a:t>
            </a:r>
            <a:endParaRPr lang="en-IN" sz="1400" b="1" kern="0" dirty="0">
              <a:solidFill>
                <a:srgbClr val="FF0000"/>
              </a:solidFill>
            </a:endParaRPr>
          </a:p>
        </p:txBody>
      </p:sp>
      <p:sp>
        <p:nvSpPr>
          <p:cNvPr id="201" name="Rounded Rectangle 200"/>
          <p:cNvSpPr/>
          <p:nvPr/>
        </p:nvSpPr>
        <p:spPr bwMode="auto">
          <a:xfrm>
            <a:off x="4049394" y="3169940"/>
            <a:ext cx="4047014" cy="324060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208" name="Rectangle 207"/>
          <p:cNvSpPr>
            <a:spLocks noChangeArrowheads="1"/>
          </p:cNvSpPr>
          <p:nvPr/>
        </p:nvSpPr>
        <p:spPr bwMode="auto">
          <a:xfrm>
            <a:off x="3401402" y="3791743"/>
            <a:ext cx="1069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96925" indent="-796925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(14 + </a:t>
            </a:r>
            <a:r>
              <a:rPr lang="en-US" sz="1600" b="1" i="1" kern="0" dirty="0" smtClean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)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4" name="Rectangle 263"/>
          <p:cNvSpPr>
            <a:spLocks noChangeArrowheads="1"/>
          </p:cNvSpPr>
          <p:nvPr/>
        </p:nvSpPr>
        <p:spPr bwMode="auto">
          <a:xfrm>
            <a:off x="4353902" y="3791743"/>
            <a:ext cx="21082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96925" indent="-796925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en-US" sz="1400" b="1" kern="0" dirty="0" smtClean="0">
                <a:solidFill>
                  <a:srgbClr val="FF0000"/>
                </a:solidFill>
                <a:latin typeface="Bookman Old Style"/>
              </a:rPr>
              <a:t>[squaring </a:t>
            </a:r>
            <a:r>
              <a:rPr lang="en-US" sz="1400" b="1" kern="0" dirty="0">
                <a:solidFill>
                  <a:srgbClr val="FF0000"/>
                </a:solidFill>
                <a:latin typeface="Bookman Old Style"/>
              </a:rPr>
              <a:t>both </a:t>
            </a:r>
            <a:r>
              <a:rPr lang="en-US" sz="1400" b="1" kern="0" dirty="0" smtClean="0">
                <a:solidFill>
                  <a:srgbClr val="FF0000"/>
                </a:solidFill>
                <a:latin typeface="Bookman Old Style"/>
              </a:rPr>
              <a:t>sides]</a:t>
            </a:r>
            <a:endParaRPr lang="en-US" sz="1400" b="1" kern="0" dirty="0">
              <a:solidFill>
                <a:srgbClr val="FF0000"/>
              </a:solidFill>
              <a:latin typeface="Bookman Old Style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894181" y="2752945"/>
            <a:ext cx="2294032" cy="281421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7" name="Rounded Rectangle 196"/>
          <p:cNvSpPr/>
          <p:nvPr/>
        </p:nvSpPr>
        <p:spPr bwMode="auto">
          <a:xfrm>
            <a:off x="3924066" y="2770988"/>
            <a:ext cx="2231425" cy="239358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6045173" y="1852613"/>
            <a:ext cx="660427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14)</a:t>
            </a:r>
            <a:endParaRPr lang="en-US" sz="160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4381854" y="1841703"/>
            <a:ext cx="1017588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IN" sz="1600" b="1" kern="0" dirty="0">
                <a:solidFill>
                  <a:prstClr val="black"/>
                </a:solidFill>
              </a:rPr>
              <a:t> 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+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8))</a:t>
            </a:r>
            <a:endParaRPr lang="en-US" sz="160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287" name="Rounded Rectangle 286"/>
          <p:cNvSpPr/>
          <p:nvPr/>
        </p:nvSpPr>
        <p:spPr>
          <a:xfrm>
            <a:off x="799044" y="3028950"/>
            <a:ext cx="3160933" cy="36177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4383682" y="1475475"/>
            <a:ext cx="220724" cy="23275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3702754" y="1479866"/>
            <a:ext cx="256032" cy="21945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3060184" y="1483063"/>
            <a:ext cx="219154" cy="21945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2464328" y="1482090"/>
            <a:ext cx="198996" cy="220552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976371" y="1399566"/>
            <a:ext cx="1106487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A (</a:t>
            </a:r>
            <a:r>
              <a:rPr lang="en-US" sz="1600" b="1" kern="0" dirty="0">
                <a:solidFill>
                  <a:prstClr val="black"/>
                </a:solidFill>
                <a:latin typeface="Symbol"/>
              </a:rPr>
              <a:t>D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ABC)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6021" y="1399566"/>
            <a:ext cx="30797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=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23" name="Freeform 122"/>
          <p:cNvSpPr/>
          <p:nvPr/>
        </p:nvSpPr>
        <p:spPr>
          <a:xfrm>
            <a:off x="2362258" y="1417029"/>
            <a:ext cx="2203450" cy="300037"/>
          </a:xfrm>
          <a:custGeom>
            <a:avLst/>
            <a:gdLst>
              <a:gd name="connsiteX0" fmla="*/ 0 w 1385887"/>
              <a:gd name="connsiteY0" fmla="*/ 197644 h 300038"/>
              <a:gd name="connsiteX1" fmla="*/ 52387 w 1385887"/>
              <a:gd name="connsiteY1" fmla="*/ 300038 h 300038"/>
              <a:gd name="connsiteX2" fmla="*/ 107156 w 1385887"/>
              <a:gd name="connsiteY2" fmla="*/ 0 h 300038"/>
              <a:gd name="connsiteX3" fmla="*/ 1385887 w 1385887"/>
              <a:gd name="connsiteY3" fmla="*/ 0 h 300038"/>
              <a:gd name="connsiteX0" fmla="*/ 0 w 2202594"/>
              <a:gd name="connsiteY0" fmla="*/ 197644 h 300038"/>
              <a:gd name="connsiteX1" fmla="*/ 52387 w 2202594"/>
              <a:gd name="connsiteY1" fmla="*/ 300038 h 300038"/>
              <a:gd name="connsiteX2" fmla="*/ 107156 w 2202594"/>
              <a:gd name="connsiteY2" fmla="*/ 0 h 300038"/>
              <a:gd name="connsiteX3" fmla="*/ 2202594 w 2202594"/>
              <a:gd name="connsiteY3" fmla="*/ 0 h 30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2594" h="300038">
                <a:moveTo>
                  <a:pt x="0" y="197644"/>
                </a:moveTo>
                <a:lnTo>
                  <a:pt x="52387" y="300038"/>
                </a:lnTo>
                <a:lnTo>
                  <a:pt x="107156" y="0"/>
                </a:lnTo>
                <a:lnTo>
                  <a:pt x="2202594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406708" y="1410679"/>
            <a:ext cx="233997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s (s – a) (s – b) (s – c)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25" name="Freeform 124"/>
          <p:cNvSpPr/>
          <p:nvPr/>
        </p:nvSpPr>
        <p:spPr>
          <a:xfrm>
            <a:off x="819150" y="2647950"/>
            <a:ext cx="1882775" cy="300038"/>
          </a:xfrm>
          <a:custGeom>
            <a:avLst/>
            <a:gdLst>
              <a:gd name="connsiteX0" fmla="*/ 0 w 1385887"/>
              <a:gd name="connsiteY0" fmla="*/ 197644 h 300038"/>
              <a:gd name="connsiteX1" fmla="*/ 52387 w 1385887"/>
              <a:gd name="connsiteY1" fmla="*/ 300038 h 300038"/>
              <a:gd name="connsiteX2" fmla="*/ 107156 w 1385887"/>
              <a:gd name="connsiteY2" fmla="*/ 0 h 300038"/>
              <a:gd name="connsiteX3" fmla="*/ 1385887 w 1385887"/>
              <a:gd name="connsiteY3" fmla="*/ 0 h 300038"/>
              <a:gd name="connsiteX0" fmla="*/ 0 w 1881326"/>
              <a:gd name="connsiteY0" fmla="*/ 197644 h 300038"/>
              <a:gd name="connsiteX1" fmla="*/ 52387 w 1881326"/>
              <a:gd name="connsiteY1" fmla="*/ 300038 h 300038"/>
              <a:gd name="connsiteX2" fmla="*/ 107156 w 1881326"/>
              <a:gd name="connsiteY2" fmla="*/ 0 h 300038"/>
              <a:gd name="connsiteX3" fmla="*/ 1881326 w 1881326"/>
              <a:gd name="connsiteY3" fmla="*/ 0 h 30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1326" h="300038">
                <a:moveTo>
                  <a:pt x="0" y="197644"/>
                </a:moveTo>
                <a:lnTo>
                  <a:pt x="52387" y="300038"/>
                </a:lnTo>
                <a:lnTo>
                  <a:pt x="107156" y="0"/>
                </a:lnTo>
                <a:lnTo>
                  <a:pt x="1881326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33400" y="1819478"/>
            <a:ext cx="30797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=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31" name="Freeform 130"/>
          <p:cNvSpPr/>
          <p:nvPr/>
        </p:nvSpPr>
        <p:spPr>
          <a:xfrm>
            <a:off x="887412" y="1832178"/>
            <a:ext cx="5597525" cy="306387"/>
          </a:xfrm>
          <a:custGeom>
            <a:avLst/>
            <a:gdLst>
              <a:gd name="connsiteX0" fmla="*/ 0 w 1385887"/>
              <a:gd name="connsiteY0" fmla="*/ 197644 h 300038"/>
              <a:gd name="connsiteX1" fmla="*/ 52387 w 1385887"/>
              <a:gd name="connsiteY1" fmla="*/ 300038 h 300038"/>
              <a:gd name="connsiteX2" fmla="*/ 107156 w 1385887"/>
              <a:gd name="connsiteY2" fmla="*/ 0 h 300038"/>
              <a:gd name="connsiteX3" fmla="*/ 1385887 w 1385887"/>
              <a:gd name="connsiteY3" fmla="*/ 0 h 300038"/>
              <a:gd name="connsiteX0" fmla="*/ 0 w 2202594"/>
              <a:gd name="connsiteY0" fmla="*/ 197644 h 300038"/>
              <a:gd name="connsiteX1" fmla="*/ 52387 w 2202594"/>
              <a:gd name="connsiteY1" fmla="*/ 300038 h 300038"/>
              <a:gd name="connsiteX2" fmla="*/ 107156 w 2202594"/>
              <a:gd name="connsiteY2" fmla="*/ 0 h 300038"/>
              <a:gd name="connsiteX3" fmla="*/ 2202594 w 2202594"/>
              <a:gd name="connsiteY3" fmla="*/ 0 h 300038"/>
              <a:gd name="connsiteX0" fmla="*/ 0 w 2950430"/>
              <a:gd name="connsiteY0" fmla="*/ 197644 h 300038"/>
              <a:gd name="connsiteX1" fmla="*/ 52387 w 2950430"/>
              <a:gd name="connsiteY1" fmla="*/ 300038 h 300038"/>
              <a:gd name="connsiteX2" fmla="*/ 107156 w 2950430"/>
              <a:gd name="connsiteY2" fmla="*/ 0 h 300038"/>
              <a:gd name="connsiteX3" fmla="*/ 2950430 w 2950430"/>
              <a:gd name="connsiteY3" fmla="*/ 3399 h 300038"/>
              <a:gd name="connsiteX0" fmla="*/ 0 w 5394495"/>
              <a:gd name="connsiteY0" fmla="*/ 218040 h 320434"/>
              <a:gd name="connsiteX1" fmla="*/ 52387 w 5394495"/>
              <a:gd name="connsiteY1" fmla="*/ 320434 h 320434"/>
              <a:gd name="connsiteX2" fmla="*/ 107156 w 5394495"/>
              <a:gd name="connsiteY2" fmla="*/ 20396 h 320434"/>
              <a:gd name="connsiteX3" fmla="*/ 5394495 w 5394495"/>
              <a:gd name="connsiteY3" fmla="*/ 0 h 320434"/>
              <a:gd name="connsiteX0" fmla="*/ 0 w 5599573"/>
              <a:gd name="connsiteY0" fmla="*/ 218040 h 320434"/>
              <a:gd name="connsiteX1" fmla="*/ 52387 w 5599573"/>
              <a:gd name="connsiteY1" fmla="*/ 320434 h 320434"/>
              <a:gd name="connsiteX2" fmla="*/ 107156 w 5599573"/>
              <a:gd name="connsiteY2" fmla="*/ 20396 h 320434"/>
              <a:gd name="connsiteX3" fmla="*/ 5599573 w 5599573"/>
              <a:gd name="connsiteY3" fmla="*/ 0 h 320434"/>
              <a:gd name="connsiteX0" fmla="*/ 0 w 5596097"/>
              <a:gd name="connsiteY0" fmla="*/ 204142 h 306536"/>
              <a:gd name="connsiteX1" fmla="*/ 52387 w 5596097"/>
              <a:gd name="connsiteY1" fmla="*/ 306536 h 306536"/>
              <a:gd name="connsiteX2" fmla="*/ 107156 w 5596097"/>
              <a:gd name="connsiteY2" fmla="*/ 6498 h 306536"/>
              <a:gd name="connsiteX3" fmla="*/ 5596097 w 5596097"/>
              <a:gd name="connsiteY3" fmla="*/ 0 h 30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6097" h="306536">
                <a:moveTo>
                  <a:pt x="0" y="204142"/>
                </a:moveTo>
                <a:lnTo>
                  <a:pt x="52387" y="306536"/>
                </a:lnTo>
                <a:lnTo>
                  <a:pt x="107156" y="6498"/>
                </a:lnTo>
                <a:lnTo>
                  <a:pt x="5596097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920750" y="1841703"/>
            <a:ext cx="1014412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 + 14)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752600" y="1841703"/>
            <a:ext cx="1157288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 + 14 – 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436229" y="1841703"/>
            <a:ext cx="1157287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 + 14 – 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105727" y="1852461"/>
            <a:ext cx="1157288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 + 14 – 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33400" y="2732088"/>
            <a:ext cx="309562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=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63600" y="2663825"/>
            <a:ext cx="101282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 + 14)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690688" y="2663825"/>
            <a:ext cx="1119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(8) (6) (</a:t>
            </a:r>
            <a:r>
              <a:rPr lang="en-US" sz="1600" b="1" i="1" kern="0" dirty="0" smtClean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66" name="Freeform 165"/>
          <p:cNvSpPr/>
          <p:nvPr/>
        </p:nvSpPr>
        <p:spPr>
          <a:xfrm>
            <a:off x="2050439" y="3066286"/>
            <a:ext cx="1881188" cy="300037"/>
          </a:xfrm>
          <a:custGeom>
            <a:avLst/>
            <a:gdLst>
              <a:gd name="connsiteX0" fmla="*/ 0 w 1385887"/>
              <a:gd name="connsiteY0" fmla="*/ 197644 h 300038"/>
              <a:gd name="connsiteX1" fmla="*/ 52387 w 1385887"/>
              <a:gd name="connsiteY1" fmla="*/ 300038 h 300038"/>
              <a:gd name="connsiteX2" fmla="*/ 107156 w 1385887"/>
              <a:gd name="connsiteY2" fmla="*/ 0 h 300038"/>
              <a:gd name="connsiteX3" fmla="*/ 1385887 w 1385887"/>
              <a:gd name="connsiteY3" fmla="*/ 0 h 300038"/>
              <a:gd name="connsiteX0" fmla="*/ 0 w 1881326"/>
              <a:gd name="connsiteY0" fmla="*/ 197644 h 300038"/>
              <a:gd name="connsiteX1" fmla="*/ 52387 w 1881326"/>
              <a:gd name="connsiteY1" fmla="*/ 300038 h 300038"/>
              <a:gd name="connsiteX2" fmla="*/ 107156 w 1881326"/>
              <a:gd name="connsiteY2" fmla="*/ 0 h 300038"/>
              <a:gd name="connsiteX3" fmla="*/ 1881326 w 1881326"/>
              <a:gd name="connsiteY3" fmla="*/ 0 h 30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1326" h="300038">
                <a:moveTo>
                  <a:pt x="0" y="197644"/>
                </a:moveTo>
                <a:lnTo>
                  <a:pt x="52387" y="300038"/>
                </a:lnTo>
                <a:lnTo>
                  <a:pt x="107156" y="0"/>
                </a:lnTo>
                <a:lnTo>
                  <a:pt x="1881326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775802" y="3046830"/>
            <a:ext cx="3079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=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155214" y="3066286"/>
            <a:ext cx="101441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 + 14)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012464" y="3066286"/>
            <a:ext cx="44291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)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322027" y="3066286"/>
            <a:ext cx="588962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(48)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82" name="Freeform 181"/>
          <p:cNvSpPr/>
          <p:nvPr/>
        </p:nvSpPr>
        <p:spPr>
          <a:xfrm>
            <a:off x="1372577" y="3461735"/>
            <a:ext cx="1571625" cy="260241"/>
          </a:xfrm>
          <a:custGeom>
            <a:avLst/>
            <a:gdLst>
              <a:gd name="connsiteX0" fmla="*/ 0 w 1385887"/>
              <a:gd name="connsiteY0" fmla="*/ 197644 h 300038"/>
              <a:gd name="connsiteX1" fmla="*/ 52387 w 1385887"/>
              <a:gd name="connsiteY1" fmla="*/ 300038 h 300038"/>
              <a:gd name="connsiteX2" fmla="*/ 107156 w 1385887"/>
              <a:gd name="connsiteY2" fmla="*/ 0 h 300038"/>
              <a:gd name="connsiteX3" fmla="*/ 1385887 w 1385887"/>
              <a:gd name="connsiteY3" fmla="*/ 0 h 300038"/>
              <a:gd name="connsiteX0" fmla="*/ 0 w 1881326"/>
              <a:gd name="connsiteY0" fmla="*/ 197644 h 300038"/>
              <a:gd name="connsiteX1" fmla="*/ 52387 w 1881326"/>
              <a:gd name="connsiteY1" fmla="*/ 300038 h 300038"/>
              <a:gd name="connsiteX2" fmla="*/ 107156 w 1881326"/>
              <a:gd name="connsiteY2" fmla="*/ 0 h 300038"/>
              <a:gd name="connsiteX3" fmla="*/ 1881326 w 1881326"/>
              <a:gd name="connsiteY3" fmla="*/ 0 h 300038"/>
              <a:gd name="connsiteX0" fmla="*/ 0 w 1438994"/>
              <a:gd name="connsiteY0" fmla="*/ 197644 h 300038"/>
              <a:gd name="connsiteX1" fmla="*/ 52387 w 1438994"/>
              <a:gd name="connsiteY1" fmla="*/ 300038 h 300038"/>
              <a:gd name="connsiteX2" fmla="*/ 107156 w 1438994"/>
              <a:gd name="connsiteY2" fmla="*/ 0 h 300038"/>
              <a:gd name="connsiteX3" fmla="*/ 1438994 w 1438994"/>
              <a:gd name="connsiteY3" fmla="*/ 7434 h 300038"/>
              <a:gd name="connsiteX0" fmla="*/ 0 w 1438994"/>
              <a:gd name="connsiteY0" fmla="*/ 203211 h 305605"/>
              <a:gd name="connsiteX1" fmla="*/ 52387 w 1438994"/>
              <a:gd name="connsiteY1" fmla="*/ 305605 h 305605"/>
              <a:gd name="connsiteX2" fmla="*/ 107156 w 1438994"/>
              <a:gd name="connsiteY2" fmla="*/ 5567 h 305605"/>
              <a:gd name="connsiteX3" fmla="*/ 1438994 w 1438994"/>
              <a:gd name="connsiteY3" fmla="*/ 0 h 305605"/>
              <a:gd name="connsiteX0" fmla="*/ 0 w 1438994"/>
              <a:gd name="connsiteY0" fmla="*/ 197644 h 300038"/>
              <a:gd name="connsiteX1" fmla="*/ 52387 w 1438994"/>
              <a:gd name="connsiteY1" fmla="*/ 300038 h 300038"/>
              <a:gd name="connsiteX2" fmla="*/ 107156 w 1438994"/>
              <a:gd name="connsiteY2" fmla="*/ 0 h 300038"/>
              <a:gd name="connsiteX3" fmla="*/ 1438994 w 1438994"/>
              <a:gd name="connsiteY3" fmla="*/ 11767 h 300038"/>
              <a:gd name="connsiteX0" fmla="*/ 0 w 1438994"/>
              <a:gd name="connsiteY0" fmla="*/ 198877 h 301271"/>
              <a:gd name="connsiteX1" fmla="*/ 52387 w 1438994"/>
              <a:gd name="connsiteY1" fmla="*/ 301271 h 301271"/>
              <a:gd name="connsiteX2" fmla="*/ 107156 w 1438994"/>
              <a:gd name="connsiteY2" fmla="*/ 1233 h 301271"/>
              <a:gd name="connsiteX3" fmla="*/ 1438994 w 1438994"/>
              <a:gd name="connsiteY3" fmla="*/ 0 h 301271"/>
              <a:gd name="connsiteX0" fmla="*/ 0 w 1443046"/>
              <a:gd name="connsiteY0" fmla="*/ 197644 h 300038"/>
              <a:gd name="connsiteX1" fmla="*/ 52387 w 1443046"/>
              <a:gd name="connsiteY1" fmla="*/ 300038 h 300038"/>
              <a:gd name="connsiteX2" fmla="*/ 107156 w 1443046"/>
              <a:gd name="connsiteY2" fmla="*/ 0 h 300038"/>
              <a:gd name="connsiteX3" fmla="*/ 1443046 w 1443046"/>
              <a:gd name="connsiteY3" fmla="*/ 20435 h 300038"/>
              <a:gd name="connsiteX0" fmla="*/ 0 w 1443046"/>
              <a:gd name="connsiteY0" fmla="*/ 197644 h 300038"/>
              <a:gd name="connsiteX1" fmla="*/ 52387 w 1443046"/>
              <a:gd name="connsiteY1" fmla="*/ 300038 h 300038"/>
              <a:gd name="connsiteX2" fmla="*/ 107156 w 1443046"/>
              <a:gd name="connsiteY2" fmla="*/ 0 h 300038"/>
              <a:gd name="connsiteX3" fmla="*/ 1443046 w 1443046"/>
              <a:gd name="connsiteY3" fmla="*/ 7434 h 300038"/>
              <a:gd name="connsiteX0" fmla="*/ 0 w 1446015"/>
              <a:gd name="connsiteY0" fmla="*/ 209260 h 311654"/>
              <a:gd name="connsiteX1" fmla="*/ 52387 w 1446015"/>
              <a:gd name="connsiteY1" fmla="*/ 311654 h 311654"/>
              <a:gd name="connsiteX2" fmla="*/ 107156 w 1446015"/>
              <a:gd name="connsiteY2" fmla="*/ 11616 h 311654"/>
              <a:gd name="connsiteX3" fmla="*/ 1446015 w 1446015"/>
              <a:gd name="connsiteY3" fmla="*/ 0 h 311654"/>
              <a:gd name="connsiteX0" fmla="*/ 0 w 1469769"/>
              <a:gd name="connsiteY0" fmla="*/ 199735 h 302129"/>
              <a:gd name="connsiteX1" fmla="*/ 52387 w 1469769"/>
              <a:gd name="connsiteY1" fmla="*/ 302129 h 302129"/>
              <a:gd name="connsiteX2" fmla="*/ 107156 w 1469769"/>
              <a:gd name="connsiteY2" fmla="*/ 2091 h 302129"/>
              <a:gd name="connsiteX3" fmla="*/ 1469769 w 1469769"/>
              <a:gd name="connsiteY3" fmla="*/ 0 h 302129"/>
              <a:gd name="connsiteX0" fmla="*/ 0 w 1476450"/>
              <a:gd name="connsiteY0" fmla="*/ 197644 h 300038"/>
              <a:gd name="connsiteX1" fmla="*/ 52387 w 1476450"/>
              <a:gd name="connsiteY1" fmla="*/ 300038 h 300038"/>
              <a:gd name="connsiteX2" fmla="*/ 107156 w 1476450"/>
              <a:gd name="connsiteY2" fmla="*/ 0 h 300038"/>
              <a:gd name="connsiteX3" fmla="*/ 1476450 w 1476450"/>
              <a:gd name="connsiteY3" fmla="*/ 5053 h 300038"/>
              <a:gd name="connsiteX0" fmla="*/ 0 w 1476450"/>
              <a:gd name="connsiteY0" fmla="*/ 204498 h 306892"/>
              <a:gd name="connsiteX1" fmla="*/ 52387 w 1476450"/>
              <a:gd name="connsiteY1" fmla="*/ 306892 h 306892"/>
              <a:gd name="connsiteX2" fmla="*/ 107156 w 1476450"/>
              <a:gd name="connsiteY2" fmla="*/ 6854 h 306892"/>
              <a:gd name="connsiteX3" fmla="*/ 1476450 w 1476450"/>
              <a:gd name="connsiteY3" fmla="*/ 0 h 306892"/>
              <a:gd name="connsiteX0" fmla="*/ 0 w 1476450"/>
              <a:gd name="connsiteY0" fmla="*/ 197644 h 300038"/>
              <a:gd name="connsiteX1" fmla="*/ 52387 w 1476450"/>
              <a:gd name="connsiteY1" fmla="*/ 300038 h 300038"/>
              <a:gd name="connsiteX2" fmla="*/ 107156 w 1476450"/>
              <a:gd name="connsiteY2" fmla="*/ 0 h 300038"/>
              <a:gd name="connsiteX3" fmla="*/ 1476450 w 1476450"/>
              <a:gd name="connsiteY3" fmla="*/ 2671 h 300038"/>
              <a:gd name="connsiteX0" fmla="*/ 0 w 1469769"/>
              <a:gd name="connsiteY0" fmla="*/ 199736 h 302130"/>
              <a:gd name="connsiteX1" fmla="*/ 52387 w 1469769"/>
              <a:gd name="connsiteY1" fmla="*/ 302130 h 302130"/>
              <a:gd name="connsiteX2" fmla="*/ 107156 w 1469769"/>
              <a:gd name="connsiteY2" fmla="*/ 2092 h 302130"/>
              <a:gd name="connsiteX3" fmla="*/ 1469769 w 1469769"/>
              <a:gd name="connsiteY3" fmla="*/ 0 h 30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9769" h="302130">
                <a:moveTo>
                  <a:pt x="0" y="199736"/>
                </a:moveTo>
                <a:lnTo>
                  <a:pt x="52387" y="302130"/>
                </a:lnTo>
                <a:lnTo>
                  <a:pt x="107156" y="2092"/>
                </a:lnTo>
                <a:lnTo>
                  <a:pt x="1469769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521677" y="3433356"/>
            <a:ext cx="36195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kern="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026627" y="3427006"/>
            <a:ext cx="101282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 + 14)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710714" y="3427006"/>
            <a:ext cx="442913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)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1399564" y="3427006"/>
            <a:ext cx="45720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48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910864" y="3430181"/>
            <a:ext cx="309563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=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3302000" y="3412719"/>
            <a:ext cx="9794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96925" indent="-796925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(14 + 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)</a:t>
            </a:r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3137877" y="3425419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4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2039327" y="3791743"/>
            <a:ext cx="101282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 + 14)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628164" y="3791743"/>
            <a:ext cx="31115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034439" y="3791743"/>
            <a:ext cx="45720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48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2910864" y="3791743"/>
            <a:ext cx="30797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=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16" name="Rectangle 215"/>
          <p:cNvSpPr>
            <a:spLocks noChangeArrowheads="1"/>
          </p:cNvSpPr>
          <p:nvPr/>
        </p:nvSpPr>
        <p:spPr bwMode="auto">
          <a:xfrm>
            <a:off x="3150577" y="3790950"/>
            <a:ext cx="4111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4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21677" y="3790950"/>
            <a:ext cx="363537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kern="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394802" y="3791743"/>
            <a:ext cx="30797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×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1867877" y="3791743"/>
            <a:ext cx="30797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×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66607" name="TextBox 299"/>
          <p:cNvSpPr txBox="1">
            <a:spLocks noChangeArrowheads="1"/>
          </p:cNvSpPr>
          <p:nvPr/>
        </p:nvSpPr>
        <p:spPr bwMode="auto">
          <a:xfrm>
            <a:off x="1193189" y="4056838"/>
            <a:ext cx="2841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3</a:t>
            </a:r>
            <a:endParaRPr lang="en-IN" altLang="en-US" sz="1200" b="1" dirty="0" smtClean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2032977" y="4182251"/>
            <a:ext cx="1014412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 + 14)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1623402" y="4182251"/>
            <a:ext cx="3111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1028089" y="4182251"/>
            <a:ext cx="45720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48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2910864" y="4185426"/>
            <a:ext cx="3079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=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12" name="Rectangle 311"/>
          <p:cNvSpPr>
            <a:spLocks noChangeArrowheads="1"/>
          </p:cNvSpPr>
          <p:nvPr/>
        </p:nvSpPr>
        <p:spPr bwMode="auto">
          <a:xfrm>
            <a:off x="3449027" y="4166376"/>
            <a:ext cx="1069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96925" indent="-796925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(14 + </a:t>
            </a:r>
            <a:r>
              <a:rPr lang="en-US" sz="1600" b="1" i="1" kern="0" dirty="0" smtClean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)</a:t>
            </a:r>
            <a:r>
              <a:rPr lang="en-US" altLang="en-US" sz="1600" b="1" baseline="30000" dirty="0" smtClean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endParaRPr lang="en-IN" altLang="en-US" sz="1600" b="1" baseline="30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6613" name="Rectangle 312"/>
          <p:cNvSpPr>
            <a:spLocks noChangeArrowheads="1"/>
          </p:cNvSpPr>
          <p:nvPr/>
        </p:nvSpPr>
        <p:spPr bwMode="auto">
          <a:xfrm>
            <a:off x="3145814" y="4179076"/>
            <a:ext cx="45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16</a:t>
            </a:r>
            <a:endParaRPr lang="en-IN" altLang="en-US" sz="1600" b="1" baseline="3000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521677" y="4179076"/>
            <a:ext cx="36195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kern="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1390039" y="4202888"/>
            <a:ext cx="30797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×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1861527" y="4202888"/>
            <a:ext cx="30797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×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31" name="Rectangle 330"/>
          <p:cNvSpPr/>
          <p:nvPr/>
        </p:nvSpPr>
        <p:spPr>
          <a:xfrm>
            <a:off x="2527300" y="4563472"/>
            <a:ext cx="4508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3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910864" y="4563472"/>
            <a:ext cx="3079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=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36" name="Rectangle 335"/>
          <p:cNvSpPr>
            <a:spLocks noChangeArrowheads="1"/>
          </p:cNvSpPr>
          <p:nvPr/>
        </p:nvSpPr>
        <p:spPr bwMode="auto">
          <a:xfrm>
            <a:off x="3118827" y="4563472"/>
            <a:ext cx="8483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96925" indent="-796925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14 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+ </a:t>
            </a:r>
            <a:r>
              <a:rPr lang="en-US" sz="1600" b="1" i="1" kern="0" dirty="0" smtClean="0">
                <a:solidFill>
                  <a:prstClr val="black"/>
                </a:solidFill>
                <a:latin typeface="Bookman Old Style"/>
              </a:rPr>
              <a:t>x</a:t>
            </a:r>
            <a:endParaRPr lang="en-US" sz="1600" b="1" kern="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521677" y="4563472"/>
            <a:ext cx="3619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kern="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cxnSp>
        <p:nvCxnSpPr>
          <p:cNvPr id="281" name="Straight Connector 280"/>
          <p:cNvCxnSpPr/>
          <p:nvPr/>
        </p:nvCxnSpPr>
        <p:spPr>
          <a:xfrm rot="16200000">
            <a:off x="1185252" y="4258451"/>
            <a:ext cx="144462" cy="179387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rot="16200000">
            <a:off x="3326789" y="4256863"/>
            <a:ext cx="144463" cy="179388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4910" name="Group 1"/>
          <p:cNvGrpSpPr>
            <a:grpSpLocks/>
          </p:cNvGrpSpPr>
          <p:nvPr/>
        </p:nvGrpSpPr>
        <p:grpSpPr bwMode="auto">
          <a:xfrm>
            <a:off x="6433074" y="916286"/>
            <a:ext cx="2315994" cy="2253654"/>
            <a:chOff x="6305080" y="788194"/>
            <a:chExt cx="2359025" cy="2296220"/>
          </a:xfrm>
        </p:grpSpPr>
        <p:cxnSp>
          <p:nvCxnSpPr>
            <p:cNvPr id="158" name="Straight Connector 157"/>
            <p:cNvCxnSpPr/>
            <p:nvPr/>
          </p:nvCxnSpPr>
          <p:spPr>
            <a:xfrm flipH="1" flipV="1">
              <a:off x="7475068" y="2095103"/>
              <a:ext cx="925512" cy="54626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50" name="Group 135"/>
            <p:cNvGrpSpPr>
              <a:grpSpLocks/>
            </p:cNvGrpSpPr>
            <p:nvPr/>
          </p:nvGrpSpPr>
          <p:grpSpPr bwMode="auto">
            <a:xfrm>
              <a:off x="6305080" y="788194"/>
              <a:ext cx="2359025" cy="2115685"/>
              <a:chOff x="3119149" y="1620100"/>
              <a:chExt cx="2359715" cy="2115554"/>
            </a:xfrm>
          </p:grpSpPr>
          <p:grpSp>
            <p:nvGrpSpPr>
              <p:cNvPr id="35000" name="Group 16"/>
              <p:cNvGrpSpPr>
                <a:grpSpLocks/>
              </p:cNvGrpSpPr>
              <p:nvPr/>
            </p:nvGrpSpPr>
            <p:grpSpPr bwMode="auto">
              <a:xfrm>
                <a:off x="3119149" y="1620100"/>
                <a:ext cx="2359715" cy="2115554"/>
                <a:chOff x="3119147" y="1620100"/>
                <a:chExt cx="2359713" cy="2115555"/>
              </a:xfrm>
            </p:grpSpPr>
            <p:grpSp>
              <p:nvGrpSpPr>
                <p:cNvPr id="35002" name="Group 15"/>
                <p:cNvGrpSpPr>
                  <a:grpSpLocks/>
                </p:cNvGrpSpPr>
                <p:nvPr/>
              </p:nvGrpSpPr>
              <p:grpSpPr bwMode="auto">
                <a:xfrm>
                  <a:off x="3119147" y="1620100"/>
                  <a:ext cx="2359713" cy="2115555"/>
                  <a:chOff x="1744136" y="1667083"/>
                  <a:chExt cx="2771394" cy="2484649"/>
                </a:xfrm>
              </p:grpSpPr>
              <p:sp>
                <p:nvSpPr>
                  <p:cNvPr id="35005" name="Oval 169"/>
                  <p:cNvSpPr>
                    <a:spLocks noChangeArrowheads="1"/>
                  </p:cNvSpPr>
                  <p:nvPr/>
                </p:nvSpPr>
                <p:spPr bwMode="auto">
                  <a:xfrm>
                    <a:off x="2496334" y="2576603"/>
                    <a:ext cx="1221887" cy="1273723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en-US" sz="1200" b="1" smtClean="0">
                      <a:solidFill>
                        <a:srgbClr val="000000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5006" name="Freeform 7"/>
                  <p:cNvSpPr>
                    <a:spLocks/>
                  </p:cNvSpPr>
                  <p:nvPr/>
                </p:nvSpPr>
                <p:spPr bwMode="auto">
                  <a:xfrm>
                    <a:off x="2022320" y="1951406"/>
                    <a:ext cx="2207830" cy="1922148"/>
                  </a:xfrm>
                  <a:custGeom>
                    <a:avLst/>
                    <a:gdLst>
                      <a:gd name="T0" fmla="*/ 2147483647 w 574"/>
                      <a:gd name="T1" fmla="*/ 0 h 491"/>
                      <a:gd name="T2" fmla="*/ 2147483647 w 574"/>
                      <a:gd name="T3" fmla="*/ 2147483647 h 491"/>
                      <a:gd name="T4" fmla="*/ 0 w 574"/>
                      <a:gd name="T5" fmla="*/ 2147483647 h 491"/>
                      <a:gd name="T6" fmla="*/ 2147483647 w 574"/>
                      <a:gd name="T7" fmla="*/ 0 h 49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4" h="491">
                        <a:moveTo>
                          <a:pt x="280" y="0"/>
                        </a:moveTo>
                        <a:lnTo>
                          <a:pt x="574" y="491"/>
                        </a:lnTo>
                        <a:lnTo>
                          <a:pt x="0" y="491"/>
                        </a:lnTo>
                        <a:lnTo>
                          <a:pt x="280" y="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smtClean="0">
                      <a:solidFill>
                        <a:prstClr val="white"/>
                      </a:solidFill>
                      <a:latin typeface="Arial Rounded MT Bold" pitchFamily="34" charset="0"/>
                    </a:endParaRPr>
                  </a:p>
                </p:txBody>
              </p:sp>
              <p:sp>
                <p:nvSpPr>
                  <p:cNvPr id="35007" name="Freeform 11"/>
                  <p:cNvSpPr>
                    <a:spLocks/>
                  </p:cNvSpPr>
                  <p:nvPr/>
                </p:nvSpPr>
                <p:spPr bwMode="auto">
                  <a:xfrm>
                    <a:off x="3111493" y="3252023"/>
                    <a:ext cx="45719" cy="607713"/>
                  </a:xfrm>
                  <a:custGeom>
                    <a:avLst/>
                    <a:gdLst>
                      <a:gd name="T0" fmla="*/ 0 w 45719"/>
                      <a:gd name="T1" fmla="*/ 0 h 37"/>
                      <a:gd name="T2" fmla="*/ 0 w 45719"/>
                      <a:gd name="T3" fmla="*/ 2147483647 h 3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5719" h="37">
                        <a:moveTo>
                          <a:pt x="0" y="0"/>
                        </a:moveTo>
                        <a:lnTo>
                          <a:pt x="0" y="37"/>
                        </a:lnTo>
                      </a:path>
                    </a:pathLst>
                  </a:cu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smtClean="0">
                      <a:solidFill>
                        <a:prstClr val="white"/>
                      </a:solidFill>
                      <a:latin typeface="Arial Rounded MT Bold" pitchFamily="34" charset="0"/>
                    </a:endParaRPr>
                  </a:p>
                </p:txBody>
              </p:sp>
              <p:sp>
                <p:nvSpPr>
                  <p:cNvPr id="3500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946227" y="1667083"/>
                    <a:ext cx="346844" cy="3253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sz="1200" b="1" smtClean="0">
                        <a:solidFill>
                          <a:srgbClr val="2133E3"/>
                        </a:solidFill>
                        <a:latin typeface="Bookman Old Style" pitchFamily="18" charset="0"/>
                      </a:rPr>
                      <a:t>A</a:t>
                    </a:r>
                    <a:endParaRPr lang="en-US" altLang="en-US" sz="1200" b="1" smtClean="0">
                      <a:solidFill>
                        <a:srgbClr val="2133E3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500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168686" y="3739234"/>
                    <a:ext cx="346844" cy="3253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sz="1200" b="1" smtClean="0">
                        <a:solidFill>
                          <a:srgbClr val="2133E3"/>
                        </a:solidFill>
                        <a:latin typeface="Bookman Old Style" pitchFamily="18" charset="0"/>
                      </a:rPr>
                      <a:t>B</a:t>
                    </a:r>
                    <a:endParaRPr lang="en-US" altLang="en-US" sz="1200" b="1" smtClean="0">
                      <a:solidFill>
                        <a:srgbClr val="2133E3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501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122303" y="3039042"/>
                    <a:ext cx="361909" cy="3253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sz="1200" b="1" smtClean="0">
                        <a:solidFill>
                          <a:srgbClr val="2133E3"/>
                        </a:solidFill>
                        <a:latin typeface="Bookman Old Style" pitchFamily="18" charset="0"/>
                      </a:rPr>
                      <a:t>O</a:t>
                    </a:r>
                    <a:endParaRPr lang="en-US" altLang="en-US" sz="1200" b="1" smtClean="0">
                      <a:solidFill>
                        <a:srgbClr val="2133E3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501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950939" y="3826428"/>
                    <a:ext cx="358143" cy="3253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sz="1200" b="1" smtClean="0">
                        <a:solidFill>
                          <a:srgbClr val="000000"/>
                        </a:solidFill>
                        <a:latin typeface="Bookman Old Style" pitchFamily="18" charset="0"/>
                      </a:rPr>
                      <a:t>D</a:t>
                    </a:r>
                    <a:endParaRPr lang="en-US" altLang="en-US" sz="1200" b="1" smtClean="0">
                      <a:solidFill>
                        <a:srgbClr val="000000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501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744136" y="3739234"/>
                    <a:ext cx="350610" cy="3253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sz="1200" b="1" smtClean="0">
                        <a:solidFill>
                          <a:srgbClr val="2133E3"/>
                        </a:solidFill>
                        <a:latin typeface="Bookman Old Style" pitchFamily="18" charset="0"/>
                      </a:rPr>
                      <a:t>C</a:t>
                    </a:r>
                    <a:endParaRPr lang="en-US" altLang="en-US" sz="1200" b="1" smtClean="0">
                      <a:solidFill>
                        <a:srgbClr val="2133E3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5013" name="Oval 169"/>
                  <p:cNvSpPr>
                    <a:spLocks noChangeArrowheads="1"/>
                  </p:cNvSpPr>
                  <p:nvPr/>
                </p:nvSpPr>
                <p:spPr bwMode="auto">
                  <a:xfrm>
                    <a:off x="3070289" y="3174907"/>
                    <a:ext cx="73979" cy="77117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en-US" sz="1200" b="1" smtClean="0">
                      <a:solidFill>
                        <a:srgbClr val="000000"/>
                      </a:solidFill>
                      <a:latin typeface="Calibri" pitchFamily="34" charset="0"/>
                    </a:endParaRPr>
                  </a:p>
                </p:txBody>
              </p:sp>
            </p:grpSp>
            <p:sp>
              <p:nvSpPr>
                <p:cNvPr id="35003" name="Rectangle 38"/>
                <p:cNvSpPr>
                  <a:spLocks noChangeArrowheads="1"/>
                </p:cNvSpPr>
                <p:nvPr/>
              </p:nvSpPr>
              <p:spPr bwMode="auto">
                <a:xfrm>
                  <a:off x="3554386" y="2449730"/>
                  <a:ext cx="308098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1pPr>
                  <a:lvl2pPr marL="742950" indent="-28575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2pPr>
                  <a:lvl3pPr marL="11430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3pPr>
                  <a:lvl4pPr marL="16002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4pPr>
                  <a:lvl5pPr marL="20574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200" b="1" smtClean="0">
                      <a:solidFill>
                        <a:srgbClr val="2133E3"/>
                      </a:solidFill>
                      <a:latin typeface="Bookman Old Style" pitchFamily="18" charset="0"/>
                    </a:rPr>
                    <a:t>Q</a:t>
                  </a:r>
                  <a:endParaRPr lang="en-US" altLang="en-US" sz="1200" b="1" smtClean="0">
                    <a:solidFill>
                      <a:srgbClr val="2133E3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5004" name="Rectangle 39"/>
                <p:cNvSpPr>
                  <a:spLocks noChangeArrowheads="1"/>
                </p:cNvSpPr>
                <p:nvPr/>
              </p:nvSpPr>
              <p:spPr bwMode="auto">
                <a:xfrm>
                  <a:off x="4675188" y="2456011"/>
                  <a:ext cx="308098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1pPr>
                  <a:lvl2pPr marL="742950" indent="-28575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2pPr>
                  <a:lvl3pPr marL="11430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3pPr>
                  <a:lvl4pPr marL="16002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4pPr>
                  <a:lvl5pPr marL="20574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200" b="1" smtClean="0">
                      <a:solidFill>
                        <a:srgbClr val="2133E3"/>
                      </a:solidFill>
                      <a:latin typeface="Bookman Old Style" pitchFamily="18" charset="0"/>
                    </a:rPr>
                    <a:t>R</a:t>
                  </a:r>
                  <a:endParaRPr lang="en-US" altLang="en-US" sz="1200" b="1" smtClean="0">
                    <a:solidFill>
                      <a:srgbClr val="2133E3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35001" name="Rectangle 41"/>
              <p:cNvSpPr>
                <a:spLocks noChangeArrowheads="1"/>
              </p:cNvSpPr>
              <p:nvPr/>
            </p:nvSpPr>
            <p:spPr bwMode="auto">
              <a:xfrm rot="-5400000">
                <a:off x="3909301" y="3090864"/>
                <a:ext cx="582172" cy="277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 b="1" dirty="0" smtClean="0">
                    <a:solidFill>
                      <a:srgbClr val="2133E3"/>
                    </a:solidFill>
                    <a:latin typeface="Bookman Old Style" pitchFamily="18" charset="0"/>
                  </a:rPr>
                  <a:t>4 cm</a:t>
                </a:r>
                <a:endParaRPr lang="en-US" altLang="en-US" sz="1200" b="1" dirty="0" smtClean="0">
                  <a:solidFill>
                    <a:srgbClr val="2133E3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171" name="Straight Connector 170"/>
            <p:cNvCxnSpPr/>
            <p:nvPr/>
          </p:nvCxnSpPr>
          <p:spPr>
            <a:xfrm flipH="1" flipV="1">
              <a:off x="7028980" y="1833085"/>
              <a:ext cx="434975" cy="276309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7470305" y="1814029"/>
              <a:ext cx="431800" cy="29536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53" name="Group 153"/>
            <p:cNvGrpSpPr>
              <a:grpSpLocks/>
            </p:cNvGrpSpPr>
            <p:nvPr/>
          </p:nvGrpSpPr>
          <p:grpSpPr bwMode="auto">
            <a:xfrm>
              <a:off x="7814792" y="1862930"/>
              <a:ext cx="117475" cy="80963"/>
              <a:chOff x="4626876" y="2681300"/>
              <a:chExt cx="117162" cy="80950"/>
            </a:xfrm>
          </p:grpSpPr>
          <p:cxnSp>
            <p:nvCxnSpPr>
              <p:cNvPr id="261" name="Straight Connector 260"/>
              <p:cNvCxnSpPr/>
              <p:nvPr/>
            </p:nvCxnSpPr>
            <p:spPr>
              <a:xfrm>
                <a:off x="4626877" y="2681627"/>
                <a:ext cx="47498" cy="809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V="1">
                <a:off x="4663292" y="2710206"/>
                <a:ext cx="80747" cy="492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54" name="Group 156"/>
            <p:cNvGrpSpPr>
              <a:grpSpLocks/>
            </p:cNvGrpSpPr>
            <p:nvPr/>
          </p:nvGrpSpPr>
          <p:grpSpPr bwMode="auto">
            <a:xfrm rot="-8902595">
              <a:off x="7462367" y="2540793"/>
              <a:ext cx="147638" cy="80962"/>
              <a:chOff x="4626876" y="2681300"/>
              <a:chExt cx="148262" cy="80950"/>
            </a:xfrm>
          </p:grpSpPr>
          <p:cxnSp>
            <p:nvCxnSpPr>
              <p:cNvPr id="258" name="Straight Connector 257"/>
              <p:cNvCxnSpPr/>
              <p:nvPr/>
            </p:nvCxnSpPr>
            <p:spPr>
              <a:xfrm>
                <a:off x="4624537" y="2688640"/>
                <a:ext cx="47826" cy="809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8902595" flipH="1" flipV="1">
                <a:off x="4657230" y="2723440"/>
                <a:ext cx="11956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55" name="Group 159"/>
            <p:cNvGrpSpPr>
              <a:grpSpLocks/>
            </p:cNvGrpSpPr>
            <p:nvPr/>
          </p:nvGrpSpPr>
          <p:grpSpPr bwMode="auto">
            <a:xfrm rot="-1440103">
              <a:off x="7001992" y="1885155"/>
              <a:ext cx="120650" cy="82550"/>
              <a:chOff x="4626876" y="2681300"/>
              <a:chExt cx="120544" cy="82681"/>
            </a:xfrm>
          </p:grpSpPr>
          <p:cxnSp>
            <p:nvCxnSpPr>
              <p:cNvPr id="256" name="Straight Connector 255"/>
              <p:cNvCxnSpPr/>
              <p:nvPr/>
            </p:nvCxnSpPr>
            <p:spPr>
              <a:xfrm>
                <a:off x="4623772" y="2665658"/>
                <a:ext cx="47583" cy="81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flipV="1">
                <a:off x="4666604" y="2709866"/>
                <a:ext cx="80892" cy="493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56" name="Rectangle 162"/>
            <p:cNvSpPr>
              <a:spLocks noChangeArrowheads="1"/>
            </p:cNvSpPr>
            <p:nvPr/>
          </p:nvSpPr>
          <p:spPr bwMode="auto">
            <a:xfrm rot="2040883">
              <a:off x="6994055" y="1742280"/>
              <a:ext cx="582612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srgbClr val="0000FF"/>
                  </a:solidFill>
                  <a:latin typeface="Bookman Old Style" pitchFamily="18" charset="0"/>
                </a:rPr>
                <a:t>4 cm</a:t>
              </a:r>
              <a:endParaRPr lang="en-US" altLang="en-US" sz="1200" b="1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34957" name="Rectangle 163"/>
            <p:cNvSpPr>
              <a:spLocks noChangeArrowheads="1"/>
            </p:cNvSpPr>
            <p:nvPr/>
          </p:nvSpPr>
          <p:spPr bwMode="auto">
            <a:xfrm rot="-2224122">
              <a:off x="7373467" y="1732755"/>
              <a:ext cx="58102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srgbClr val="0000FF"/>
                  </a:solidFill>
                  <a:latin typeface="Bookman Old Style" pitchFamily="18" charset="0"/>
                </a:rPr>
                <a:t>4 cm</a:t>
              </a:r>
              <a:endParaRPr lang="en-US" altLang="en-US" sz="1200" b="1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34958" name="Rectangle 164"/>
            <p:cNvSpPr>
              <a:spLocks noChangeArrowheads="1"/>
            </p:cNvSpPr>
            <p:nvPr/>
          </p:nvSpPr>
          <p:spPr bwMode="auto">
            <a:xfrm rot="-3760251">
              <a:off x="6318573" y="2100262"/>
              <a:ext cx="5810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smtClean="0">
                  <a:solidFill>
                    <a:srgbClr val="D416CB"/>
                  </a:solidFill>
                  <a:latin typeface="Bookman Old Style" pitchFamily="18" charset="0"/>
                </a:rPr>
                <a:t>6 cm</a:t>
              </a:r>
              <a:endParaRPr lang="en-US" altLang="en-US" sz="1200" b="1" dirty="0" smtClean="0">
                <a:solidFill>
                  <a:srgbClr val="D416CB"/>
                </a:solidFill>
                <a:latin typeface="Calibri" pitchFamily="34" charset="0"/>
              </a:endParaRPr>
            </a:p>
          </p:txBody>
        </p:sp>
        <p:sp>
          <p:nvSpPr>
            <p:cNvPr id="34959" name="Rectangle 166"/>
            <p:cNvSpPr>
              <a:spLocks noChangeArrowheads="1"/>
            </p:cNvSpPr>
            <p:nvPr/>
          </p:nvSpPr>
          <p:spPr bwMode="auto">
            <a:xfrm rot="3430444">
              <a:off x="8033073" y="2062162"/>
              <a:ext cx="5810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smtClean="0">
                  <a:solidFill>
                    <a:srgbClr val="D416CB"/>
                  </a:solidFill>
                  <a:latin typeface="Bookman Old Style" pitchFamily="18" charset="0"/>
                </a:rPr>
                <a:t>8 cm</a:t>
              </a:r>
              <a:endParaRPr lang="en-US" altLang="en-US" sz="1200" b="1" smtClean="0">
                <a:solidFill>
                  <a:srgbClr val="D416CB"/>
                </a:solidFill>
                <a:latin typeface="Calibri" pitchFamily="34" charset="0"/>
              </a:endParaRPr>
            </a:p>
          </p:txBody>
        </p:sp>
        <p:grpSp>
          <p:nvGrpSpPr>
            <p:cNvPr id="34960" name="Group 168"/>
            <p:cNvGrpSpPr>
              <a:grpSpLocks/>
            </p:cNvGrpSpPr>
            <p:nvPr/>
          </p:nvGrpSpPr>
          <p:grpSpPr bwMode="auto">
            <a:xfrm>
              <a:off x="7964017" y="2623343"/>
              <a:ext cx="42863" cy="95250"/>
              <a:chOff x="4778742" y="3455384"/>
              <a:chExt cx="43351" cy="95961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flipH="1">
                <a:off x="4817277" y="3455944"/>
                <a:ext cx="4816" cy="9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flipH="1">
                <a:off x="4778743" y="3457545"/>
                <a:ext cx="4816" cy="943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61" name="Rectangle 171"/>
            <p:cNvSpPr>
              <a:spLocks noChangeArrowheads="1"/>
            </p:cNvSpPr>
            <p:nvPr/>
          </p:nvSpPr>
          <p:spPr bwMode="auto">
            <a:xfrm>
              <a:off x="7720406" y="1162514"/>
              <a:ext cx="280846" cy="277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smtClean="0">
                  <a:solidFill>
                    <a:srgbClr val="D416CB"/>
                  </a:solidFill>
                  <a:latin typeface="Bookman Old Style" pitchFamily="18" charset="0"/>
                </a:rPr>
                <a:t>x</a:t>
              </a:r>
              <a:endParaRPr lang="en-US" altLang="en-US" sz="1200" b="1" i="1" smtClean="0">
                <a:solidFill>
                  <a:srgbClr val="D416CB"/>
                </a:solidFill>
                <a:latin typeface="Calibri" pitchFamily="34" charset="0"/>
              </a:endParaRPr>
            </a:p>
          </p:txBody>
        </p:sp>
        <p:sp>
          <p:nvSpPr>
            <p:cNvPr id="34962" name="Rectangle 172"/>
            <p:cNvSpPr>
              <a:spLocks noChangeArrowheads="1"/>
            </p:cNvSpPr>
            <p:nvPr/>
          </p:nvSpPr>
          <p:spPr bwMode="auto">
            <a:xfrm>
              <a:off x="6918719" y="1159340"/>
              <a:ext cx="280846" cy="277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smtClean="0">
                  <a:solidFill>
                    <a:srgbClr val="D416CB"/>
                  </a:solidFill>
                  <a:latin typeface="Bookman Old Style" pitchFamily="18" charset="0"/>
                </a:rPr>
                <a:t>x</a:t>
              </a:r>
              <a:endParaRPr lang="en-US" altLang="en-US" sz="1200" b="1" i="1" smtClean="0">
                <a:solidFill>
                  <a:srgbClr val="D416CB"/>
                </a:solidFill>
                <a:latin typeface="Calibri" pitchFamily="34" charset="0"/>
              </a:endParaRPr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6967068" y="2600080"/>
              <a:ext cx="0" cy="1143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64" name="Group 179"/>
            <p:cNvGrpSpPr>
              <a:grpSpLocks/>
            </p:cNvGrpSpPr>
            <p:nvPr/>
          </p:nvGrpSpPr>
          <p:grpSpPr bwMode="auto">
            <a:xfrm rot="-7512781">
              <a:off x="7191699" y="1331911"/>
              <a:ext cx="120650" cy="115887"/>
              <a:chOff x="4973938" y="3099086"/>
              <a:chExt cx="121013" cy="116395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4973604" y="3098679"/>
                <a:ext cx="86009" cy="510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flipH="1">
                <a:off x="4990829" y="3132317"/>
                <a:ext cx="86009" cy="510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H="1">
                <a:off x="5045644" y="3159898"/>
                <a:ext cx="87602" cy="510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Connector 223"/>
            <p:cNvCxnSpPr/>
            <p:nvPr/>
          </p:nvCxnSpPr>
          <p:spPr>
            <a:xfrm flipH="1" flipV="1">
              <a:off x="6701955" y="2271368"/>
              <a:ext cx="87313" cy="619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66" name="Group 187"/>
            <p:cNvGrpSpPr>
              <a:grpSpLocks/>
            </p:cNvGrpSpPr>
            <p:nvPr/>
          </p:nvGrpSpPr>
          <p:grpSpPr bwMode="auto">
            <a:xfrm>
              <a:off x="8164042" y="2272505"/>
              <a:ext cx="101600" cy="82550"/>
              <a:chOff x="4978400" y="3105150"/>
              <a:chExt cx="101724" cy="82550"/>
            </a:xfrm>
          </p:grpSpPr>
          <p:cxnSp>
            <p:nvCxnSpPr>
              <p:cNvPr id="248" name="Straight Connector 247"/>
              <p:cNvCxnSpPr/>
              <p:nvPr/>
            </p:nvCxnSpPr>
            <p:spPr>
              <a:xfrm flipH="1">
                <a:off x="4978401" y="3105601"/>
                <a:ext cx="85830" cy="508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flipH="1">
                <a:off x="4994295" y="3137361"/>
                <a:ext cx="85830" cy="508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67" name="Group 190"/>
            <p:cNvGrpSpPr>
              <a:grpSpLocks/>
            </p:cNvGrpSpPr>
            <p:nvPr/>
          </p:nvGrpSpPr>
          <p:grpSpPr bwMode="auto">
            <a:xfrm>
              <a:off x="7611592" y="1331118"/>
              <a:ext cx="123825" cy="115887"/>
              <a:chOff x="4978400" y="3109912"/>
              <a:chExt cx="123694" cy="115093"/>
            </a:xfrm>
          </p:grpSpPr>
          <p:cxnSp>
            <p:nvCxnSpPr>
              <p:cNvPr id="245" name="Straight Connector 244"/>
              <p:cNvCxnSpPr/>
              <p:nvPr/>
            </p:nvCxnSpPr>
            <p:spPr>
              <a:xfrm flipH="1">
                <a:off x="4978401" y="3110076"/>
                <a:ext cx="85634" cy="504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flipH="1">
                <a:off x="4999016" y="3141618"/>
                <a:ext cx="85634" cy="504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flipH="1">
                <a:off x="5016461" y="3174737"/>
                <a:ext cx="85634" cy="504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 flipH="1">
              <a:off x="6571780" y="2110982"/>
              <a:ext cx="874713" cy="53673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H="1" flipV="1">
              <a:off x="7468718" y="1029567"/>
              <a:ext cx="3175" cy="104330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70" name="Rectangle 13"/>
            <p:cNvSpPr>
              <a:spLocks noChangeArrowheads="1"/>
            </p:cNvSpPr>
            <p:nvPr/>
          </p:nvSpPr>
          <p:spPr bwMode="auto">
            <a:xfrm>
              <a:off x="6731086" y="2627334"/>
              <a:ext cx="582136" cy="276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smtClean="0">
                  <a:solidFill>
                    <a:srgbClr val="2133E3"/>
                  </a:solidFill>
                  <a:latin typeface="Bookman Old Style" pitchFamily="18" charset="0"/>
                </a:rPr>
                <a:t>6 cm</a:t>
              </a:r>
              <a:endParaRPr lang="en-US" altLang="en-US" sz="1200" b="1" smtClean="0">
                <a:solidFill>
                  <a:srgbClr val="2133E3"/>
                </a:solidFill>
                <a:latin typeface="Calibri" pitchFamily="34" charset="0"/>
              </a:endParaRPr>
            </a:p>
          </p:txBody>
        </p:sp>
        <p:sp>
          <p:nvSpPr>
            <p:cNvPr id="34971" name="Rectangle 14"/>
            <p:cNvSpPr>
              <a:spLocks noChangeArrowheads="1"/>
            </p:cNvSpPr>
            <p:nvPr/>
          </p:nvSpPr>
          <p:spPr bwMode="auto">
            <a:xfrm>
              <a:off x="7682706" y="2623392"/>
              <a:ext cx="582136" cy="276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smtClean="0">
                  <a:solidFill>
                    <a:srgbClr val="2133E3"/>
                  </a:solidFill>
                  <a:latin typeface="Bookman Old Style" pitchFamily="18" charset="0"/>
                </a:rPr>
                <a:t>8 cm</a:t>
              </a:r>
              <a:endParaRPr lang="en-US" altLang="en-US" sz="1200" b="1" smtClean="0">
                <a:solidFill>
                  <a:srgbClr val="2133E3"/>
                </a:solidFill>
                <a:latin typeface="Calibri" pitchFamily="34" charset="0"/>
              </a:endParaRPr>
            </a:p>
          </p:txBody>
        </p:sp>
        <p:grpSp>
          <p:nvGrpSpPr>
            <p:cNvPr id="34972" name="Group 210"/>
            <p:cNvGrpSpPr>
              <a:grpSpLocks/>
            </p:cNvGrpSpPr>
            <p:nvPr/>
          </p:nvGrpSpPr>
          <p:grpSpPr bwMode="auto">
            <a:xfrm>
              <a:off x="6690161" y="2807257"/>
              <a:ext cx="1548747" cy="277157"/>
              <a:chOff x="6926837" y="2807257"/>
              <a:chExt cx="1548747" cy="277157"/>
            </a:xfrm>
          </p:grpSpPr>
          <p:sp>
            <p:nvSpPr>
              <p:cNvPr id="34981" name="Rectangle 211"/>
              <p:cNvSpPr>
                <a:spLocks noChangeArrowheads="1"/>
              </p:cNvSpPr>
              <p:nvPr/>
            </p:nvSpPr>
            <p:spPr bwMode="auto">
              <a:xfrm>
                <a:off x="7351284" y="2807257"/>
                <a:ext cx="683200" cy="277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 b="1" smtClean="0">
                    <a:solidFill>
                      <a:prstClr val="black"/>
                    </a:solidFill>
                    <a:latin typeface="Bookman Old Style" pitchFamily="18" charset="0"/>
                  </a:rPr>
                  <a:t>14 cm</a:t>
                </a:r>
                <a:endParaRPr lang="en-US" altLang="en-US" sz="1200" b="1" smtClean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243" name="Straight Arrow Connector 242"/>
              <p:cNvCxnSpPr/>
              <p:nvPr/>
            </p:nvCxnSpPr>
            <p:spPr>
              <a:xfrm flipV="1">
                <a:off x="8045119" y="2957375"/>
                <a:ext cx="430212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 flipH="1">
                <a:off x="6927519" y="2957375"/>
                <a:ext cx="430212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73" name="Group 214"/>
            <p:cNvGrpSpPr>
              <a:grpSpLocks/>
            </p:cNvGrpSpPr>
            <p:nvPr/>
          </p:nvGrpSpPr>
          <p:grpSpPr bwMode="auto">
            <a:xfrm>
              <a:off x="6368580" y="1095791"/>
              <a:ext cx="648619" cy="1328023"/>
              <a:chOff x="6605256" y="1095791"/>
              <a:chExt cx="648619" cy="1328023"/>
            </a:xfrm>
          </p:grpSpPr>
          <p:sp>
            <p:nvSpPr>
              <p:cNvPr id="34978" name="Rectangle 215"/>
              <p:cNvSpPr>
                <a:spLocks noChangeArrowheads="1"/>
              </p:cNvSpPr>
              <p:nvPr/>
            </p:nvSpPr>
            <p:spPr bwMode="auto">
              <a:xfrm rot="-3791118">
                <a:off x="6604117" y="1546300"/>
                <a:ext cx="68038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 b="1" smtClean="0">
                    <a:solidFill>
                      <a:prstClr val="black"/>
                    </a:solidFill>
                    <a:latin typeface="Bookman Old Style" pitchFamily="18" charset="0"/>
                  </a:rPr>
                  <a:t>(</a:t>
                </a:r>
                <a:r>
                  <a:rPr lang="en-US" altLang="en-US" sz="1200" b="1" i="1" smtClean="0">
                    <a:solidFill>
                      <a:prstClr val="black"/>
                    </a:solidFill>
                    <a:latin typeface="Bookman Old Style" pitchFamily="18" charset="0"/>
                  </a:rPr>
                  <a:t>x </a:t>
                </a:r>
                <a:r>
                  <a:rPr lang="en-US" altLang="en-US" sz="1200" b="1" smtClean="0">
                    <a:solidFill>
                      <a:prstClr val="black"/>
                    </a:solidFill>
                    <a:latin typeface="Bookman Old Style" pitchFamily="18" charset="0"/>
                  </a:rPr>
                  <a:t>+</a:t>
                </a:r>
                <a:r>
                  <a:rPr lang="en-US" altLang="en-US" sz="1200" b="1" i="1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altLang="en-US" sz="1200" b="1" smtClean="0">
                    <a:solidFill>
                      <a:prstClr val="black"/>
                    </a:solidFill>
                    <a:latin typeface="Bookman Old Style" pitchFamily="18" charset="0"/>
                  </a:rPr>
                  <a:t>6)</a:t>
                </a:r>
                <a:endParaRPr lang="en-US" altLang="en-US" sz="1200" b="1" smtClean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240" name="Straight Arrow Connector 239"/>
              <p:cNvCxnSpPr/>
              <p:nvPr/>
            </p:nvCxnSpPr>
            <p:spPr>
              <a:xfrm flipH="1">
                <a:off x="6605256" y="1995059"/>
                <a:ext cx="188913" cy="4287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/>
              <p:nvPr/>
            </p:nvCxnSpPr>
            <p:spPr>
              <a:xfrm flipV="1">
                <a:off x="7091950" y="1095791"/>
                <a:ext cx="161925" cy="3175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74" name="Group 218"/>
            <p:cNvGrpSpPr>
              <a:grpSpLocks/>
            </p:cNvGrpSpPr>
            <p:nvPr/>
          </p:nvGrpSpPr>
          <p:grpSpPr bwMode="auto">
            <a:xfrm>
              <a:off x="7919943" y="1041686"/>
              <a:ext cx="737812" cy="1334918"/>
              <a:chOff x="8232819" y="898811"/>
              <a:chExt cx="737812" cy="1334918"/>
            </a:xfrm>
          </p:grpSpPr>
          <p:sp>
            <p:nvSpPr>
              <p:cNvPr id="34975" name="Rectangle 219"/>
              <p:cNvSpPr>
                <a:spLocks noChangeArrowheads="1"/>
              </p:cNvSpPr>
              <p:nvPr/>
            </p:nvSpPr>
            <p:spPr bwMode="auto">
              <a:xfrm rot="3652556">
                <a:off x="8258515" y="1416699"/>
                <a:ext cx="68038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 b="1" smtClean="0">
                    <a:solidFill>
                      <a:prstClr val="black"/>
                    </a:solidFill>
                    <a:latin typeface="Bookman Old Style" pitchFamily="18" charset="0"/>
                  </a:rPr>
                  <a:t>(</a:t>
                </a:r>
                <a:r>
                  <a:rPr lang="en-US" altLang="en-US" sz="1200" b="1" i="1" smtClean="0">
                    <a:solidFill>
                      <a:prstClr val="black"/>
                    </a:solidFill>
                    <a:latin typeface="Bookman Old Style" pitchFamily="18" charset="0"/>
                  </a:rPr>
                  <a:t>x </a:t>
                </a:r>
                <a:r>
                  <a:rPr lang="en-US" altLang="en-US" sz="1200" b="1" smtClean="0">
                    <a:solidFill>
                      <a:prstClr val="black"/>
                    </a:solidFill>
                    <a:latin typeface="Bookman Old Style" pitchFamily="18" charset="0"/>
                  </a:rPr>
                  <a:t>+</a:t>
                </a:r>
                <a:r>
                  <a:rPr lang="en-US" altLang="en-US" sz="1200" b="1" i="1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altLang="en-US" sz="1200" b="1" smtClean="0">
                    <a:solidFill>
                      <a:prstClr val="black"/>
                    </a:solidFill>
                    <a:latin typeface="Bookman Old Style" pitchFamily="18" charset="0"/>
                  </a:rPr>
                  <a:t>8)</a:t>
                </a:r>
                <a:endParaRPr lang="en-US" altLang="en-US" sz="1200" b="1" smtClean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237" name="Straight Arrow Connector 236"/>
              <p:cNvCxnSpPr/>
              <p:nvPr/>
            </p:nvCxnSpPr>
            <p:spPr>
              <a:xfrm flipH="1" flipV="1">
                <a:off x="8232444" y="899396"/>
                <a:ext cx="188912" cy="3842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/>
              <p:nvPr/>
            </p:nvCxnSpPr>
            <p:spPr>
              <a:xfrm>
                <a:off x="8753144" y="1861712"/>
                <a:ext cx="217487" cy="371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3"/>
          <p:cNvSpPr/>
          <p:nvPr/>
        </p:nvSpPr>
        <p:spPr>
          <a:xfrm>
            <a:off x="2701925" y="1843290"/>
            <a:ext cx="8851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IN" sz="1600" b="1" kern="0" dirty="0">
                <a:solidFill>
                  <a:prstClr val="black"/>
                </a:solidFill>
              </a:rPr>
              <a:t> 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+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6))</a:t>
            </a:r>
            <a:endParaRPr lang="en-US" sz="160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767739" y="3048406"/>
            <a:ext cx="1106488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A (</a:t>
            </a:r>
            <a:r>
              <a:rPr lang="en-US" sz="1600" b="1" kern="0" dirty="0">
                <a:solidFill>
                  <a:prstClr val="black"/>
                </a:solidFill>
                <a:latin typeface="Symbol"/>
              </a:rPr>
              <a:t>D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ABC)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439445" y="2251851"/>
            <a:ext cx="812800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IN" sz="1600" b="1" kern="0" dirty="0">
                <a:solidFill>
                  <a:prstClr val="black"/>
                </a:solidFill>
              </a:rPr>
              <a:t> 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–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8)</a:t>
            </a:r>
            <a:endParaRPr lang="en-US" sz="1600" dirty="0">
              <a:solidFill>
                <a:prstClr val="white"/>
              </a:solidFill>
              <a:latin typeface="Arial Rounded MT Bold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33400" y="2229626"/>
            <a:ext cx="30797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=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79" name="Freeform 178"/>
          <p:cNvSpPr/>
          <p:nvPr/>
        </p:nvSpPr>
        <p:spPr>
          <a:xfrm>
            <a:off x="887412" y="2228038"/>
            <a:ext cx="5395913" cy="320675"/>
          </a:xfrm>
          <a:custGeom>
            <a:avLst/>
            <a:gdLst>
              <a:gd name="connsiteX0" fmla="*/ 0 w 1385887"/>
              <a:gd name="connsiteY0" fmla="*/ 197644 h 300038"/>
              <a:gd name="connsiteX1" fmla="*/ 52387 w 1385887"/>
              <a:gd name="connsiteY1" fmla="*/ 300038 h 300038"/>
              <a:gd name="connsiteX2" fmla="*/ 107156 w 1385887"/>
              <a:gd name="connsiteY2" fmla="*/ 0 h 300038"/>
              <a:gd name="connsiteX3" fmla="*/ 1385887 w 1385887"/>
              <a:gd name="connsiteY3" fmla="*/ 0 h 300038"/>
              <a:gd name="connsiteX0" fmla="*/ 0 w 2202594"/>
              <a:gd name="connsiteY0" fmla="*/ 197644 h 300038"/>
              <a:gd name="connsiteX1" fmla="*/ 52387 w 2202594"/>
              <a:gd name="connsiteY1" fmla="*/ 300038 h 300038"/>
              <a:gd name="connsiteX2" fmla="*/ 107156 w 2202594"/>
              <a:gd name="connsiteY2" fmla="*/ 0 h 300038"/>
              <a:gd name="connsiteX3" fmla="*/ 2202594 w 2202594"/>
              <a:gd name="connsiteY3" fmla="*/ 0 h 300038"/>
              <a:gd name="connsiteX0" fmla="*/ 0 w 2950430"/>
              <a:gd name="connsiteY0" fmla="*/ 197644 h 300038"/>
              <a:gd name="connsiteX1" fmla="*/ 52387 w 2950430"/>
              <a:gd name="connsiteY1" fmla="*/ 300038 h 300038"/>
              <a:gd name="connsiteX2" fmla="*/ 107156 w 2950430"/>
              <a:gd name="connsiteY2" fmla="*/ 0 h 300038"/>
              <a:gd name="connsiteX3" fmla="*/ 2950430 w 2950430"/>
              <a:gd name="connsiteY3" fmla="*/ 3399 h 300038"/>
              <a:gd name="connsiteX0" fmla="*/ 0 w 5394495"/>
              <a:gd name="connsiteY0" fmla="*/ 218040 h 320434"/>
              <a:gd name="connsiteX1" fmla="*/ 52387 w 5394495"/>
              <a:gd name="connsiteY1" fmla="*/ 320434 h 320434"/>
              <a:gd name="connsiteX2" fmla="*/ 107156 w 5394495"/>
              <a:gd name="connsiteY2" fmla="*/ 20396 h 320434"/>
              <a:gd name="connsiteX3" fmla="*/ 5394495 w 5394495"/>
              <a:gd name="connsiteY3" fmla="*/ 0 h 32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4495" h="320434">
                <a:moveTo>
                  <a:pt x="0" y="218040"/>
                </a:moveTo>
                <a:lnTo>
                  <a:pt x="52387" y="320434"/>
                </a:lnTo>
                <a:lnTo>
                  <a:pt x="107156" y="20396"/>
                </a:lnTo>
                <a:lnTo>
                  <a:pt x="5394495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960437" y="2251851"/>
            <a:ext cx="101441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 + 14)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828800" y="2251851"/>
            <a:ext cx="1705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 + 14 – 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IN" sz="1600" b="1" kern="0" dirty="0">
                <a:solidFill>
                  <a:prstClr val="black"/>
                </a:solidFill>
              </a:rPr>
              <a:t> 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–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6)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488533" y="2251851"/>
            <a:ext cx="1157287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 + 14 – 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5164144" y="2251851"/>
            <a:ext cx="5132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(</a:t>
            </a:r>
            <a:r>
              <a:rPr lang="en-US" sz="1600" b="1" i="1" kern="0" dirty="0" smtClean="0">
                <a:solidFill>
                  <a:prstClr val="black"/>
                </a:solidFill>
                <a:latin typeface="Bookman Old Style"/>
              </a:rPr>
              <a:t>x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)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rot="17340000">
            <a:off x="4426821" y="2347635"/>
            <a:ext cx="211507" cy="163079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6200000">
            <a:off x="1999457" y="2348688"/>
            <a:ext cx="144462" cy="180975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7460000">
            <a:off x="2748736" y="2337258"/>
            <a:ext cx="232658" cy="179388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16200000">
            <a:off x="3658393" y="2351863"/>
            <a:ext cx="142875" cy="179388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387408" y="285750"/>
            <a:ext cx="702945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447675">
              <a:tabLst>
                <a:tab pos="400050" algn="ctr"/>
                <a:tab pos="539750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/>
              </a:rPr>
              <a:t> Q.   </a:t>
            </a: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A triangle ABC is drawn to circumscribe a circle of radius </a:t>
            </a:r>
          </a:p>
          <a:p>
            <a:pPr algn="just" defTabSz="447675">
              <a:tabLst>
                <a:tab pos="400050" algn="ctr"/>
                <a:tab pos="5397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		4cm such that the segments BD and DC into which BC is </a:t>
            </a:r>
          </a:p>
          <a:p>
            <a:pPr algn="just" defTabSz="447675">
              <a:tabLst>
                <a:tab pos="400050" algn="ctr"/>
                <a:tab pos="5397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		divided by the point of contact D are of lengths 8cm and </a:t>
            </a:r>
          </a:p>
          <a:p>
            <a:pPr algn="just" defTabSz="447675">
              <a:tabLst>
                <a:tab pos="400050" algn="ctr"/>
                <a:tab pos="5397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		6cm respectively. Find the sides AB and AC.</a:t>
            </a:r>
            <a:endParaRPr lang="en-US" sz="1600" b="1" kern="0" dirty="0">
              <a:solidFill>
                <a:srgbClr val="0000FF"/>
              </a:solidFill>
            </a:endParaRPr>
          </a:p>
        </p:txBody>
      </p:sp>
      <p:sp>
        <p:nvSpPr>
          <p:cNvPr id="195" name="Rectangle 186"/>
          <p:cNvSpPr>
            <a:spLocks noChangeArrowheads="1"/>
          </p:cNvSpPr>
          <p:nvPr/>
        </p:nvSpPr>
        <p:spPr bwMode="auto">
          <a:xfrm>
            <a:off x="403225" y="1383392"/>
            <a:ext cx="5889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0000"/>
                </a:solidFill>
                <a:latin typeface="Bookman Old Style" pitchFamily="18" charset="0"/>
              </a:rPr>
              <a:t>Sol:</a:t>
            </a:r>
            <a:endParaRPr lang="en-IN" altLang="en-US" sz="16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9" name="Rounded Rectangle 308"/>
          <p:cNvSpPr/>
          <p:nvPr/>
        </p:nvSpPr>
        <p:spPr bwMode="auto">
          <a:xfrm>
            <a:off x="2498962" y="1969927"/>
            <a:ext cx="3250483" cy="665486"/>
          </a:xfrm>
          <a:prstGeom prst="roundRect">
            <a:avLst/>
          </a:prstGeom>
          <a:solidFill>
            <a:srgbClr val="80000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 sz="2000" b="1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13" name="TextBox 318"/>
          <p:cNvSpPr txBox="1">
            <a:spLocks noChangeArrowheads="1"/>
          </p:cNvSpPr>
          <p:nvPr/>
        </p:nvSpPr>
        <p:spPr bwMode="auto">
          <a:xfrm>
            <a:off x="2462327" y="2009726"/>
            <a:ext cx="33385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white"/>
                </a:solidFill>
                <a:latin typeface="Bookman Old Style" pitchFamily="18" charset="0"/>
              </a:rPr>
              <a:t>What is heron’s formula to find area of triangle? </a:t>
            </a:r>
          </a:p>
        </p:txBody>
      </p:sp>
      <p:grpSp>
        <p:nvGrpSpPr>
          <p:cNvPr id="300" name="Group 299"/>
          <p:cNvGrpSpPr>
            <a:grpSpLocks/>
          </p:cNvGrpSpPr>
          <p:nvPr/>
        </p:nvGrpSpPr>
        <p:grpSpPr bwMode="auto">
          <a:xfrm>
            <a:off x="2949690" y="2111536"/>
            <a:ext cx="2743200" cy="361950"/>
            <a:chOff x="3101975" y="1737835"/>
            <a:chExt cx="2310254" cy="361803"/>
          </a:xfrm>
        </p:grpSpPr>
        <p:sp>
          <p:nvSpPr>
            <p:cNvPr id="34935" name="Freeform 300"/>
            <p:cNvSpPr>
              <a:spLocks/>
            </p:cNvSpPr>
            <p:nvPr/>
          </p:nvSpPr>
          <p:spPr bwMode="auto">
            <a:xfrm>
              <a:off x="3101975" y="1799447"/>
              <a:ext cx="1988198" cy="300191"/>
            </a:xfrm>
            <a:custGeom>
              <a:avLst/>
              <a:gdLst>
                <a:gd name="T0" fmla="*/ 0 w 1988198"/>
                <a:gd name="T1" fmla="*/ 1292 h 392714"/>
                <a:gd name="T2" fmla="*/ 44450 w 1988198"/>
                <a:gd name="T3" fmla="*/ 1027 h 392714"/>
                <a:gd name="T4" fmla="*/ 120650 w 1988198"/>
                <a:gd name="T5" fmla="*/ 1822 h 392714"/>
                <a:gd name="T6" fmla="*/ 184150 w 1988198"/>
                <a:gd name="T7" fmla="*/ 25 h 392714"/>
                <a:gd name="T8" fmla="*/ 1988198 w 1988198"/>
                <a:gd name="T9" fmla="*/ 0 h 392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8198" h="392714">
                  <a:moveTo>
                    <a:pt x="0" y="278414"/>
                  </a:moveTo>
                  <a:lnTo>
                    <a:pt x="44450" y="221264"/>
                  </a:lnTo>
                  <a:lnTo>
                    <a:pt x="120650" y="392714"/>
                  </a:lnTo>
                  <a:lnTo>
                    <a:pt x="184150" y="5364"/>
                  </a:lnTo>
                  <a:lnTo>
                    <a:pt x="1988198" y="0"/>
                  </a:lnTo>
                </a:path>
              </a:pathLst>
            </a:custGeom>
            <a:noFill/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smtClean="0">
                <a:solidFill>
                  <a:prstClr val="white"/>
                </a:solidFill>
                <a:latin typeface="Arial Rounded MT Bold" pitchFamily="34" charset="0"/>
              </a:endParaRPr>
            </a:p>
          </p:txBody>
        </p:sp>
        <p:sp>
          <p:nvSpPr>
            <p:cNvPr id="34936" name="TextBox 301"/>
            <p:cNvSpPr txBox="1">
              <a:spLocks noChangeArrowheads="1"/>
            </p:cNvSpPr>
            <p:nvPr/>
          </p:nvSpPr>
          <p:spPr bwMode="auto">
            <a:xfrm>
              <a:off x="3238500" y="1745218"/>
              <a:ext cx="3714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smtClean="0">
                  <a:solidFill>
                    <a:srgbClr val="FFFF00"/>
                  </a:solidFill>
                  <a:latin typeface="Bookman Old Style" pitchFamily="18" charset="0"/>
                </a:rPr>
                <a:t>s</a:t>
              </a:r>
              <a:endParaRPr lang="en-US" altLang="en-US" sz="1600" b="1" baseline="3000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34937" name="TextBox 302"/>
            <p:cNvSpPr txBox="1">
              <a:spLocks noChangeArrowheads="1"/>
            </p:cNvSpPr>
            <p:nvPr/>
          </p:nvSpPr>
          <p:spPr bwMode="auto">
            <a:xfrm>
              <a:off x="3390900" y="1746249"/>
              <a:ext cx="9271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(s – a)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34938" name="TextBox 304"/>
            <p:cNvSpPr txBox="1">
              <a:spLocks noChangeArrowheads="1"/>
            </p:cNvSpPr>
            <p:nvPr/>
          </p:nvSpPr>
          <p:spPr bwMode="auto">
            <a:xfrm>
              <a:off x="3940357" y="1742042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(s – b)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34939" name="TextBox 305"/>
            <p:cNvSpPr txBox="1">
              <a:spLocks noChangeArrowheads="1"/>
            </p:cNvSpPr>
            <p:nvPr/>
          </p:nvSpPr>
          <p:spPr bwMode="auto">
            <a:xfrm>
              <a:off x="4497829" y="1737835"/>
              <a:ext cx="914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rgbClr val="FFFF00"/>
                  </a:solidFill>
                  <a:latin typeface="Bookman Old Style" pitchFamily="18" charset="0"/>
                </a:rPr>
                <a:t>(s – c) </a:t>
              </a:r>
              <a:endParaRPr lang="en-US" altLang="en-US" sz="1600" b="1" baseline="30000" dirty="0" smtClean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cxnSp>
        <p:nvCxnSpPr>
          <p:cNvPr id="198" name="Straight Connector 197"/>
          <p:cNvCxnSpPr/>
          <p:nvPr/>
        </p:nvCxnSpPr>
        <p:spPr>
          <a:xfrm flipV="1">
            <a:off x="2133600" y="4293987"/>
            <a:ext cx="726100" cy="148799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3582362" y="4269990"/>
            <a:ext cx="726100" cy="148799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858943" y="2739465"/>
            <a:ext cx="994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  <a:latin typeface="Bookman Old Style"/>
              </a:rPr>
              <a:t>A(</a:t>
            </a:r>
            <a:r>
              <a:rPr lang="en-US" sz="1400" b="1" kern="0" dirty="0">
                <a:solidFill>
                  <a:prstClr val="black"/>
                </a:solidFill>
                <a:latin typeface="Symbol"/>
              </a:rPr>
              <a:t>D</a:t>
            </a:r>
            <a:r>
              <a:rPr lang="en-US" sz="1400" b="1" kern="0" dirty="0">
                <a:solidFill>
                  <a:prstClr val="black"/>
                </a:solidFill>
                <a:latin typeface="Bookman Old Style"/>
              </a:rPr>
              <a:t>ABC) </a:t>
            </a:r>
            <a:endParaRPr lang="en-IN" sz="1400" b="1" kern="0" dirty="0">
              <a:solidFill>
                <a:prstClr val="black"/>
              </a:solidFill>
            </a:endParaRPr>
          </a:p>
        </p:txBody>
      </p:sp>
      <p:cxnSp>
        <p:nvCxnSpPr>
          <p:cNvPr id="211" name="Straight Connector 210"/>
          <p:cNvCxnSpPr/>
          <p:nvPr/>
        </p:nvCxnSpPr>
        <p:spPr>
          <a:xfrm rot="16200000">
            <a:off x="5688172" y="1929923"/>
            <a:ext cx="144462" cy="180975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rot="16200000">
            <a:off x="6190457" y="1933098"/>
            <a:ext cx="142875" cy="179388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4" name="Rounded Rectangle 213"/>
          <p:cNvSpPr/>
          <p:nvPr/>
        </p:nvSpPr>
        <p:spPr bwMode="auto">
          <a:xfrm>
            <a:off x="6939222" y="3203861"/>
            <a:ext cx="1133738" cy="258106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15" name="Rounded Rectangle 214"/>
          <p:cNvSpPr/>
          <p:nvPr/>
        </p:nvSpPr>
        <p:spPr bwMode="auto">
          <a:xfrm>
            <a:off x="4077417" y="3206985"/>
            <a:ext cx="1010362" cy="25302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17" name="Rounded Rectangle 216"/>
          <p:cNvSpPr/>
          <p:nvPr/>
        </p:nvSpPr>
        <p:spPr bwMode="auto">
          <a:xfrm>
            <a:off x="5126267" y="3210109"/>
            <a:ext cx="1010362" cy="25302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sp>
        <p:nvSpPr>
          <p:cNvPr id="218" name="Rounded Rectangle 217"/>
          <p:cNvSpPr/>
          <p:nvPr/>
        </p:nvSpPr>
        <p:spPr bwMode="auto">
          <a:xfrm>
            <a:off x="6166292" y="3213233"/>
            <a:ext cx="751584" cy="253020"/>
          </a:xfrm>
          <a:prstGeom prst="roundRect">
            <a:avLst/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  <a:ex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/>
              </a:solidFill>
              <a:latin typeface="Arial Rounded MT Bold" pitchFamily="34" charset="0"/>
            </a:endParaRPr>
          </a:p>
        </p:txBody>
      </p:sp>
      <p:grpSp>
        <p:nvGrpSpPr>
          <p:cNvPr id="34943" name="Group 4"/>
          <p:cNvGrpSpPr>
            <a:grpSpLocks/>
          </p:cNvGrpSpPr>
          <p:nvPr/>
        </p:nvGrpSpPr>
        <p:grpSpPr bwMode="auto">
          <a:xfrm>
            <a:off x="4665560" y="2739465"/>
            <a:ext cx="1581236" cy="320013"/>
            <a:chOff x="1806263" y="2379106"/>
            <a:chExt cx="1581401" cy="320013"/>
          </a:xfrm>
        </p:grpSpPr>
        <p:sp>
          <p:nvSpPr>
            <p:cNvPr id="34946" name="Rectangle 283"/>
            <p:cNvSpPr>
              <a:spLocks noChangeArrowheads="1"/>
            </p:cNvSpPr>
            <p:nvPr/>
          </p:nvSpPr>
          <p:spPr bwMode="auto">
            <a:xfrm>
              <a:off x="1806263" y="2391342"/>
              <a:ext cx="2921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IN" altLang="en-US" sz="1400" b="1" dirty="0" smtClean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34947" name="Rectangle 284"/>
            <p:cNvSpPr>
              <a:spLocks noChangeArrowheads="1"/>
            </p:cNvSpPr>
            <p:nvPr/>
          </p:nvSpPr>
          <p:spPr bwMode="auto">
            <a:xfrm>
              <a:off x="2010859" y="2379106"/>
              <a:ext cx="9958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just" fontAlgn="base">
                <a:spcBef>
                  <a:spcPts val="200"/>
                </a:spcBef>
                <a:spcAft>
                  <a:spcPct val="0"/>
                </a:spcAft>
              </a:pPr>
              <a:r>
                <a:rPr lang="en-US" alt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4(14 + </a:t>
              </a:r>
              <a:r>
                <a:rPr lang="en-US" altLang="en-US" sz="1400" b="1" i="1" dirty="0" smtClean="0">
                  <a:solidFill>
                    <a:prstClr val="black"/>
                  </a:solidFill>
                  <a:latin typeface="Bookman Old Style" pitchFamily="18" charset="0"/>
                </a:rPr>
                <a:t>x</a:t>
              </a:r>
              <a:r>
                <a:rPr lang="en-US" alt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)</a:t>
              </a:r>
            </a:p>
          </p:txBody>
        </p:sp>
        <p:sp>
          <p:nvSpPr>
            <p:cNvPr id="34948" name="Rectangle 285"/>
            <p:cNvSpPr>
              <a:spLocks noChangeArrowheads="1"/>
            </p:cNvSpPr>
            <p:nvPr/>
          </p:nvSpPr>
          <p:spPr bwMode="auto">
            <a:xfrm>
              <a:off x="2840658" y="2379106"/>
              <a:ext cx="5470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...(i)</a:t>
              </a:r>
            </a:p>
          </p:txBody>
        </p:sp>
      </p:grpSp>
      <p:sp>
        <p:nvSpPr>
          <p:cNvPr id="209" name="TextBox 208"/>
          <p:cNvSpPr txBox="1">
            <a:spLocks noChangeArrowheads="1"/>
          </p:cNvSpPr>
          <p:nvPr/>
        </p:nvSpPr>
        <p:spPr bwMode="auto">
          <a:xfrm>
            <a:off x="4025547" y="3167069"/>
            <a:ext cx="4114800" cy="30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 = </a:t>
            </a:r>
            <a:r>
              <a:rPr lang="en-US" alt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+ 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6, 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b 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altLang="en-US" sz="1600" b="1" i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 + 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8, c 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14, s 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= </a:t>
            </a:r>
            <a:r>
              <a:rPr lang="en-US" altLang="en-US" sz="1600" b="1" i="1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altLang="en-US" sz="1600" b="1" dirty="0">
                <a:solidFill>
                  <a:prstClr val="black"/>
                </a:solidFill>
                <a:latin typeface="Bookman Old Style" pitchFamily="18" charset="0"/>
              </a:rPr>
              <a:t> + </a:t>
            </a:r>
            <a:r>
              <a:rPr lang="en-US" alt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14 </a:t>
            </a:r>
          </a:p>
        </p:txBody>
      </p:sp>
    </p:spTree>
    <p:extLst>
      <p:ext uri="{BB962C8B-B14F-4D97-AF65-F5344CB8AC3E}">
        <p14:creationId xmlns:p14="http://schemas.microsoft.com/office/powerpoint/2010/main" val="184430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34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 nodeType="clickPar">
                      <p:stCondLst>
                        <p:cond delay="indefinite"/>
                      </p:stCondLst>
                      <p:childTnLst>
                        <p:par>
                          <p:cTn id="3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 nodeType="clickPar">
                      <p:stCondLst>
                        <p:cond delay="indefinite"/>
                      </p:stCondLst>
                      <p:childTnLst>
                        <p:par>
                          <p:cTn id="3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 nodeType="clickPar">
                      <p:stCondLst>
                        <p:cond delay="indefinite"/>
                      </p:stCondLst>
                      <p:childTnLst>
                        <p:par>
                          <p:cTn id="3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 nodeType="clickPar">
                      <p:stCondLst>
                        <p:cond delay="indefinite"/>
                      </p:stCondLst>
                      <p:childTnLst>
                        <p:par>
                          <p:cTn id="4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 nodeType="clickPar">
                      <p:stCondLst>
                        <p:cond delay="indefinite"/>
                      </p:stCondLst>
                      <p:childTnLst>
                        <p:par>
                          <p:cTn id="4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 nodeType="clickPar">
                      <p:stCondLst>
                        <p:cond delay="indefinite"/>
                      </p:stCondLst>
                      <p:childTnLst>
                        <p:par>
                          <p:cTn id="4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 nodeType="clickPar">
                      <p:stCondLst>
                        <p:cond delay="indefinite"/>
                      </p:stCondLst>
                      <p:childTnLst>
                        <p:par>
                          <p:cTn id="4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 nodeType="clickPar">
                      <p:stCondLst>
                        <p:cond delay="indefinite"/>
                      </p:stCondLst>
                      <p:childTnLst>
                        <p:par>
                          <p:cTn id="4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 nodeType="clickPar">
                      <p:stCondLst>
                        <p:cond delay="indefinite"/>
                      </p:stCondLst>
                      <p:childTnLst>
                        <p:par>
                          <p:cTn id="4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6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 nodeType="clickPar">
                      <p:stCondLst>
                        <p:cond delay="indefinite"/>
                      </p:stCondLst>
                      <p:childTnLst>
                        <p:par>
                          <p:cTn id="4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 nodeType="clickPar">
                      <p:stCondLst>
                        <p:cond delay="indefinite"/>
                      </p:stCondLst>
                      <p:childTnLst>
                        <p:par>
                          <p:cTn id="4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 nodeType="clickPar">
                      <p:stCondLst>
                        <p:cond delay="indefinite"/>
                      </p:stCondLst>
                      <p:childTnLst>
                        <p:par>
                          <p:cTn id="4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 nodeType="clickPar">
                      <p:stCondLst>
                        <p:cond delay="indefinite"/>
                      </p:stCondLst>
                      <p:childTnLst>
                        <p:par>
                          <p:cTn id="4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6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 nodeType="clickPar">
                      <p:stCondLst>
                        <p:cond delay="indefinite"/>
                      </p:stCondLst>
                      <p:childTnLst>
                        <p:par>
                          <p:cTn id="4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 nodeType="clickPar">
                      <p:stCondLst>
                        <p:cond delay="indefinite"/>
                      </p:stCondLst>
                      <p:childTnLst>
                        <p:par>
                          <p:cTn id="4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172" grpId="0"/>
      <p:bldP spid="201" grpId="0" animBg="1"/>
      <p:bldP spid="208" grpId="0"/>
      <p:bldP spid="264" grpId="0"/>
      <p:bldP spid="6" grpId="0" animBg="1"/>
      <p:bldP spid="279" grpId="0"/>
      <p:bldP spid="278" grpId="0"/>
      <p:bldP spid="121" grpId="0"/>
      <p:bldP spid="2" grpId="0"/>
      <p:bldP spid="124" grpId="0"/>
      <p:bldP spid="129" grpId="0"/>
      <p:bldP spid="133" grpId="0"/>
      <p:bldP spid="135" grpId="0"/>
      <p:bldP spid="144" grpId="0"/>
      <p:bldP spid="145" grpId="0"/>
      <p:bldP spid="161" grpId="0"/>
      <p:bldP spid="162" grpId="0"/>
      <p:bldP spid="163" grpId="0"/>
      <p:bldP spid="167" grpId="0"/>
      <p:bldP spid="168" grpId="0"/>
      <p:bldP spid="169" grpId="0"/>
      <p:bldP spid="170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1" grpId="0"/>
      <p:bldP spid="192" grpId="0"/>
      <p:bldP spid="200" grpId="0"/>
      <p:bldP spid="207" grpId="0"/>
      <p:bldP spid="216" grpId="0"/>
      <p:bldP spid="233" grpId="0"/>
      <p:bldP spid="252" grpId="0"/>
      <p:bldP spid="260" grpId="0"/>
      <p:bldP spid="66607" grpId="0"/>
      <p:bldP spid="304" grpId="0"/>
      <p:bldP spid="308" grpId="0"/>
      <p:bldP spid="310" grpId="0"/>
      <p:bldP spid="311" grpId="0"/>
      <p:bldP spid="312" grpId="0"/>
      <p:bldP spid="66613" grpId="0"/>
      <p:bldP spid="314" grpId="0"/>
      <p:bldP spid="315" grpId="0"/>
      <p:bldP spid="316" grpId="0"/>
      <p:bldP spid="331" grpId="0"/>
      <p:bldP spid="335" grpId="0"/>
      <p:bldP spid="336" grpId="0"/>
      <p:bldP spid="338" grpId="0"/>
      <p:bldP spid="4" grpId="0"/>
      <p:bldP spid="297" grpId="0"/>
      <p:bldP spid="177" grpId="0"/>
      <p:bldP spid="178" grpId="0"/>
      <p:bldP spid="180" grpId="0"/>
      <p:bldP spid="181" grpId="0"/>
      <p:bldP spid="193" grpId="0"/>
      <p:bldP spid="194" grpId="0"/>
      <p:bldP spid="313" grpId="0"/>
      <p:bldP spid="313" grpId="1"/>
      <p:bldP spid="3" grpId="0"/>
      <p:bldP spid="2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ounded Rectangle 137"/>
          <p:cNvSpPr/>
          <p:nvPr/>
        </p:nvSpPr>
        <p:spPr>
          <a:xfrm>
            <a:off x="2929958" y="1089820"/>
            <a:ext cx="2801421" cy="21620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4522582" y="3101292"/>
            <a:ext cx="250953" cy="18075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2282084" y="2257446"/>
            <a:ext cx="688285" cy="255837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2105908" y="3140891"/>
            <a:ext cx="248468" cy="178960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906497" y="3583103"/>
            <a:ext cx="1359125" cy="24623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70475" y="3598241"/>
            <a:ext cx="1386443" cy="25369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5160535" y="2786234"/>
            <a:ext cx="374224" cy="216546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4534829" y="2778663"/>
            <a:ext cx="374224" cy="225338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2749997" y="2815368"/>
            <a:ext cx="374224" cy="23683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115721" y="2820130"/>
            <a:ext cx="381746" cy="236833"/>
          </a:xfrm>
          <a:prstGeom prst="round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872" name="Rectangle 136"/>
          <p:cNvSpPr>
            <a:spLocks noChangeArrowheads="1"/>
          </p:cNvSpPr>
          <p:nvPr/>
        </p:nvSpPr>
        <p:spPr bwMode="auto">
          <a:xfrm>
            <a:off x="400050" y="1270964"/>
            <a:ext cx="5889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smtClean="0">
                <a:solidFill>
                  <a:srgbClr val="000000"/>
                </a:solidFill>
                <a:latin typeface="Bookman Old Style" pitchFamily="18" charset="0"/>
              </a:rPr>
              <a:t>Sol:</a:t>
            </a:r>
            <a:endParaRPr lang="en-IN" altLang="en-US" sz="1600" b="1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1031875" y="2217324"/>
            <a:ext cx="36195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kern="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2698746" y="2204832"/>
            <a:ext cx="32067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7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2473321" y="2204832"/>
            <a:ext cx="30797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=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91" name="Rectangle 290"/>
          <p:cNvSpPr>
            <a:spLocks noChangeArrowheads="1"/>
          </p:cNvSpPr>
          <p:nvPr/>
        </p:nvSpPr>
        <p:spPr bwMode="auto">
          <a:xfrm>
            <a:off x="2236783" y="2204833"/>
            <a:ext cx="312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96925" indent="-796925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en-US" sz="1600" b="1" i="1" kern="0" dirty="0" smtClean="0">
                <a:solidFill>
                  <a:prstClr val="black"/>
                </a:solidFill>
                <a:latin typeface="Bookman Old Style"/>
              </a:rPr>
              <a:t>x</a:t>
            </a:r>
            <a:endParaRPr lang="en-US" sz="1600" b="1" i="1" kern="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2057400" y="2762250"/>
            <a:ext cx="496888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AQ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2435225" y="2762250"/>
            <a:ext cx="30797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+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1801813" y="2762250"/>
            <a:ext cx="30797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=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06" name="Rectangle 305"/>
          <p:cNvSpPr>
            <a:spLocks noChangeArrowheads="1"/>
          </p:cNvSpPr>
          <p:nvPr/>
        </p:nvSpPr>
        <p:spPr bwMode="auto">
          <a:xfrm>
            <a:off x="1433513" y="2762250"/>
            <a:ext cx="4841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96925" indent="-796925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AC</a:t>
            </a:r>
            <a:endParaRPr lang="en-US" sz="1600" b="1" kern="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2678113" y="2762250"/>
            <a:ext cx="500062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CQ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2057400" y="3043238"/>
            <a:ext cx="31115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endParaRPr lang="en-IN" sz="1600" b="1" i="1" kern="0" dirty="0">
              <a:solidFill>
                <a:prstClr val="black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2336800" y="3054350"/>
            <a:ext cx="30797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+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1801813" y="3043238"/>
            <a:ext cx="30797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=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2566988" y="3054350"/>
            <a:ext cx="322262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6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2057400" y="3309934"/>
            <a:ext cx="32385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7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2336800" y="3309934"/>
            <a:ext cx="30797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+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1801813" y="3309934"/>
            <a:ext cx="30797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=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2566988" y="3309934"/>
            <a:ext cx="32067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6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29" name="Rectangle 328"/>
          <p:cNvSpPr/>
          <p:nvPr/>
        </p:nvSpPr>
        <p:spPr>
          <a:xfrm>
            <a:off x="2057400" y="3555999"/>
            <a:ext cx="851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13 cm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30" name="Rectangle 329"/>
          <p:cNvSpPr/>
          <p:nvPr/>
        </p:nvSpPr>
        <p:spPr>
          <a:xfrm>
            <a:off x="1031875" y="3555999"/>
            <a:ext cx="36195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kern="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1801813" y="3555999"/>
            <a:ext cx="30797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=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33" name="Rectangle 332"/>
          <p:cNvSpPr>
            <a:spLocks noChangeArrowheads="1"/>
          </p:cNvSpPr>
          <p:nvPr/>
        </p:nvSpPr>
        <p:spPr bwMode="auto">
          <a:xfrm>
            <a:off x="1422400" y="3555999"/>
            <a:ext cx="484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96925" indent="-796925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AC</a:t>
            </a:r>
            <a:endParaRPr lang="en-US" sz="1600" b="1" kern="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4476750" y="2724150"/>
            <a:ext cx="49212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AR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4873625" y="2735262"/>
            <a:ext cx="30797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+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4224338" y="2724150"/>
            <a:ext cx="30797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=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52" name="Rectangle 351"/>
          <p:cNvSpPr>
            <a:spLocks noChangeArrowheads="1"/>
          </p:cNvSpPr>
          <p:nvPr/>
        </p:nvSpPr>
        <p:spPr bwMode="auto">
          <a:xfrm>
            <a:off x="3848100" y="2724150"/>
            <a:ext cx="4794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96925" indent="-796925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AB</a:t>
            </a:r>
            <a:endParaRPr lang="en-US" sz="1600" b="1" kern="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5099050" y="2735262"/>
            <a:ext cx="49212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BR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4484688" y="3010694"/>
            <a:ext cx="3111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endParaRPr lang="en-IN" sz="1600" b="1" i="1" kern="0" dirty="0">
              <a:solidFill>
                <a:prstClr val="black"/>
              </a:solidFill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4760913" y="3009900"/>
            <a:ext cx="30797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+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4221163" y="3010694"/>
            <a:ext cx="3079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=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4979988" y="3009900"/>
            <a:ext cx="32067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8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4481513" y="3286125"/>
            <a:ext cx="3238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7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4757738" y="3286125"/>
            <a:ext cx="3079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+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4221163" y="3286125"/>
            <a:ext cx="3079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=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63" name="Rectangle 362"/>
          <p:cNvSpPr/>
          <p:nvPr/>
        </p:nvSpPr>
        <p:spPr>
          <a:xfrm>
            <a:off x="4976813" y="3286125"/>
            <a:ext cx="3206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8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64" name="Rectangle 363"/>
          <p:cNvSpPr/>
          <p:nvPr/>
        </p:nvSpPr>
        <p:spPr>
          <a:xfrm>
            <a:off x="4471988" y="3543302"/>
            <a:ext cx="851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15 cm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3505200" y="3543302"/>
            <a:ext cx="363538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kern="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366" name="Rectangle 365"/>
          <p:cNvSpPr/>
          <p:nvPr/>
        </p:nvSpPr>
        <p:spPr>
          <a:xfrm>
            <a:off x="4224338" y="3543302"/>
            <a:ext cx="3079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=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367" name="Rectangle 366"/>
          <p:cNvSpPr>
            <a:spLocks noChangeArrowheads="1"/>
          </p:cNvSpPr>
          <p:nvPr/>
        </p:nvSpPr>
        <p:spPr bwMode="auto">
          <a:xfrm>
            <a:off x="3836988" y="3543302"/>
            <a:ext cx="479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96925" indent="-796925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AB</a:t>
            </a:r>
            <a:endParaRPr lang="en-US" sz="1600" b="1" kern="0" dirty="0">
              <a:solidFill>
                <a:prstClr val="black"/>
              </a:solidFill>
              <a:latin typeface="Bookman Old Style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362324" y="2819400"/>
            <a:ext cx="0" cy="100584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59" name="Group 1"/>
          <p:cNvGrpSpPr>
            <a:grpSpLocks/>
          </p:cNvGrpSpPr>
          <p:nvPr/>
        </p:nvGrpSpPr>
        <p:grpSpPr bwMode="auto">
          <a:xfrm>
            <a:off x="6172200" y="887412"/>
            <a:ext cx="2359025" cy="2293938"/>
            <a:chOff x="6305080" y="788194"/>
            <a:chExt cx="2359025" cy="2296220"/>
          </a:xfrm>
        </p:grpSpPr>
        <p:cxnSp>
          <p:nvCxnSpPr>
            <p:cNvPr id="168" name="Straight Connector 167"/>
            <p:cNvCxnSpPr/>
            <p:nvPr/>
          </p:nvCxnSpPr>
          <p:spPr>
            <a:xfrm flipH="1" flipV="1">
              <a:off x="7475068" y="2096007"/>
              <a:ext cx="925512" cy="54664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984" name="Group 135"/>
            <p:cNvGrpSpPr>
              <a:grpSpLocks/>
            </p:cNvGrpSpPr>
            <p:nvPr/>
          </p:nvGrpSpPr>
          <p:grpSpPr bwMode="auto">
            <a:xfrm>
              <a:off x="6305080" y="788194"/>
              <a:ext cx="2359025" cy="2115685"/>
              <a:chOff x="3119149" y="1620100"/>
              <a:chExt cx="2359715" cy="2115554"/>
            </a:xfrm>
          </p:grpSpPr>
          <p:grpSp>
            <p:nvGrpSpPr>
              <p:cNvPr id="36034" name="Group 16"/>
              <p:cNvGrpSpPr>
                <a:grpSpLocks/>
              </p:cNvGrpSpPr>
              <p:nvPr/>
            </p:nvGrpSpPr>
            <p:grpSpPr bwMode="auto">
              <a:xfrm>
                <a:off x="3119149" y="1620100"/>
                <a:ext cx="2359715" cy="2115554"/>
                <a:chOff x="3119147" y="1620100"/>
                <a:chExt cx="2359713" cy="2115555"/>
              </a:xfrm>
            </p:grpSpPr>
            <p:grpSp>
              <p:nvGrpSpPr>
                <p:cNvPr id="36036" name="Group 15"/>
                <p:cNvGrpSpPr>
                  <a:grpSpLocks/>
                </p:cNvGrpSpPr>
                <p:nvPr/>
              </p:nvGrpSpPr>
              <p:grpSpPr bwMode="auto">
                <a:xfrm>
                  <a:off x="3119147" y="1620100"/>
                  <a:ext cx="2359713" cy="2115555"/>
                  <a:chOff x="1744136" y="1667083"/>
                  <a:chExt cx="2771394" cy="2484649"/>
                </a:xfrm>
              </p:grpSpPr>
              <p:sp>
                <p:nvSpPr>
                  <p:cNvPr id="36039" name="Oval 169"/>
                  <p:cNvSpPr>
                    <a:spLocks noChangeArrowheads="1"/>
                  </p:cNvSpPr>
                  <p:nvPr/>
                </p:nvSpPr>
                <p:spPr bwMode="auto">
                  <a:xfrm>
                    <a:off x="2496334" y="2576603"/>
                    <a:ext cx="1221887" cy="1273723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en-US" sz="1200" b="1" smtClean="0">
                      <a:solidFill>
                        <a:srgbClr val="000000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6040" name="Freeform 7"/>
                  <p:cNvSpPr>
                    <a:spLocks/>
                  </p:cNvSpPr>
                  <p:nvPr/>
                </p:nvSpPr>
                <p:spPr bwMode="auto">
                  <a:xfrm>
                    <a:off x="2022320" y="1951406"/>
                    <a:ext cx="2207830" cy="1922148"/>
                  </a:xfrm>
                  <a:custGeom>
                    <a:avLst/>
                    <a:gdLst>
                      <a:gd name="T0" fmla="*/ 2147483647 w 574"/>
                      <a:gd name="T1" fmla="*/ 0 h 491"/>
                      <a:gd name="T2" fmla="*/ 2147483647 w 574"/>
                      <a:gd name="T3" fmla="*/ 2147483647 h 491"/>
                      <a:gd name="T4" fmla="*/ 0 w 574"/>
                      <a:gd name="T5" fmla="*/ 2147483647 h 491"/>
                      <a:gd name="T6" fmla="*/ 2147483647 w 574"/>
                      <a:gd name="T7" fmla="*/ 0 h 49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4" h="491">
                        <a:moveTo>
                          <a:pt x="280" y="0"/>
                        </a:moveTo>
                        <a:lnTo>
                          <a:pt x="574" y="491"/>
                        </a:lnTo>
                        <a:lnTo>
                          <a:pt x="0" y="491"/>
                        </a:lnTo>
                        <a:lnTo>
                          <a:pt x="280" y="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smtClean="0">
                      <a:solidFill>
                        <a:prstClr val="white"/>
                      </a:solidFill>
                      <a:latin typeface="Arial Rounded MT Bold" pitchFamily="34" charset="0"/>
                    </a:endParaRPr>
                  </a:p>
                </p:txBody>
              </p:sp>
              <p:sp>
                <p:nvSpPr>
                  <p:cNvPr id="36041" name="Freeform 11"/>
                  <p:cNvSpPr>
                    <a:spLocks/>
                  </p:cNvSpPr>
                  <p:nvPr/>
                </p:nvSpPr>
                <p:spPr bwMode="auto">
                  <a:xfrm>
                    <a:off x="3111493" y="3252023"/>
                    <a:ext cx="45719" cy="607713"/>
                  </a:xfrm>
                  <a:custGeom>
                    <a:avLst/>
                    <a:gdLst>
                      <a:gd name="T0" fmla="*/ 0 w 45719"/>
                      <a:gd name="T1" fmla="*/ 0 h 37"/>
                      <a:gd name="T2" fmla="*/ 0 w 45719"/>
                      <a:gd name="T3" fmla="*/ 2147483647 h 3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5719" h="37">
                        <a:moveTo>
                          <a:pt x="0" y="0"/>
                        </a:moveTo>
                        <a:lnTo>
                          <a:pt x="0" y="37"/>
                        </a:lnTo>
                      </a:path>
                    </a:pathLst>
                  </a:custGeom>
                  <a:noFill/>
                  <a:ln w="2540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smtClean="0">
                      <a:solidFill>
                        <a:prstClr val="white"/>
                      </a:solidFill>
                      <a:latin typeface="Arial Rounded MT Bold" pitchFamily="34" charset="0"/>
                    </a:endParaRPr>
                  </a:p>
                </p:txBody>
              </p:sp>
              <p:sp>
                <p:nvSpPr>
                  <p:cNvPr id="3604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946227" y="1667083"/>
                    <a:ext cx="346844" cy="3253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sz="1200" b="1" smtClean="0">
                        <a:solidFill>
                          <a:srgbClr val="2133E3"/>
                        </a:solidFill>
                        <a:latin typeface="Bookman Old Style" pitchFamily="18" charset="0"/>
                      </a:rPr>
                      <a:t>A</a:t>
                    </a:r>
                    <a:endParaRPr lang="en-US" altLang="en-US" sz="1200" b="1" smtClean="0">
                      <a:solidFill>
                        <a:srgbClr val="2133E3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604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168686" y="3739234"/>
                    <a:ext cx="346844" cy="3253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sz="1200" b="1" smtClean="0">
                        <a:solidFill>
                          <a:srgbClr val="2133E3"/>
                        </a:solidFill>
                        <a:latin typeface="Bookman Old Style" pitchFamily="18" charset="0"/>
                      </a:rPr>
                      <a:t>B</a:t>
                    </a:r>
                    <a:endParaRPr lang="en-US" altLang="en-US" sz="1200" b="1" smtClean="0">
                      <a:solidFill>
                        <a:srgbClr val="2133E3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604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122303" y="3039042"/>
                    <a:ext cx="361909" cy="3253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sz="1200" b="1" smtClean="0">
                        <a:solidFill>
                          <a:srgbClr val="2133E3"/>
                        </a:solidFill>
                        <a:latin typeface="Bookman Old Style" pitchFamily="18" charset="0"/>
                      </a:rPr>
                      <a:t>O</a:t>
                    </a:r>
                    <a:endParaRPr lang="en-US" altLang="en-US" sz="1200" b="1" smtClean="0">
                      <a:solidFill>
                        <a:srgbClr val="2133E3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604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950939" y="3826428"/>
                    <a:ext cx="358143" cy="3253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sz="1200" b="1" smtClean="0">
                        <a:solidFill>
                          <a:srgbClr val="000000"/>
                        </a:solidFill>
                        <a:latin typeface="Bookman Old Style" pitchFamily="18" charset="0"/>
                      </a:rPr>
                      <a:t>D</a:t>
                    </a:r>
                    <a:endParaRPr lang="en-US" altLang="en-US" sz="1200" b="1" smtClean="0">
                      <a:solidFill>
                        <a:srgbClr val="000000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604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744136" y="3739234"/>
                    <a:ext cx="350610" cy="3253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altLang="en-US" sz="1200" b="1" smtClean="0">
                        <a:solidFill>
                          <a:srgbClr val="2133E3"/>
                        </a:solidFill>
                        <a:latin typeface="Bookman Old Style" pitchFamily="18" charset="0"/>
                      </a:rPr>
                      <a:t>C</a:t>
                    </a:r>
                    <a:endParaRPr lang="en-US" altLang="en-US" sz="1200" b="1" smtClean="0">
                      <a:solidFill>
                        <a:srgbClr val="2133E3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36047" name="Oval 169"/>
                  <p:cNvSpPr>
                    <a:spLocks noChangeArrowheads="1"/>
                  </p:cNvSpPr>
                  <p:nvPr/>
                </p:nvSpPr>
                <p:spPr bwMode="auto">
                  <a:xfrm>
                    <a:off x="3070289" y="3174907"/>
                    <a:ext cx="73979" cy="77117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bg1"/>
                        </a:solidFill>
                        <a:latin typeface="Arial Rounded MT Bold" pitchFamily="34" charset="0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altLang="en-US" sz="1200" b="1" smtClean="0">
                      <a:solidFill>
                        <a:srgbClr val="000000"/>
                      </a:solidFill>
                      <a:latin typeface="Calibri" pitchFamily="34" charset="0"/>
                    </a:endParaRPr>
                  </a:p>
                </p:txBody>
              </p:sp>
            </p:grpSp>
            <p:sp>
              <p:nvSpPr>
                <p:cNvPr id="36037" name="Rectangle 38"/>
                <p:cNvSpPr>
                  <a:spLocks noChangeArrowheads="1"/>
                </p:cNvSpPr>
                <p:nvPr/>
              </p:nvSpPr>
              <p:spPr bwMode="auto">
                <a:xfrm>
                  <a:off x="3554386" y="2449730"/>
                  <a:ext cx="308098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1pPr>
                  <a:lvl2pPr marL="742950" indent="-28575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2pPr>
                  <a:lvl3pPr marL="11430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3pPr>
                  <a:lvl4pPr marL="16002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4pPr>
                  <a:lvl5pPr marL="20574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200" b="1" smtClean="0">
                      <a:solidFill>
                        <a:srgbClr val="2133E3"/>
                      </a:solidFill>
                      <a:latin typeface="Bookman Old Style" pitchFamily="18" charset="0"/>
                    </a:rPr>
                    <a:t>Q</a:t>
                  </a:r>
                  <a:endParaRPr lang="en-US" altLang="en-US" sz="1200" b="1" smtClean="0">
                    <a:solidFill>
                      <a:srgbClr val="2133E3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6038" name="Rectangle 39"/>
                <p:cNvSpPr>
                  <a:spLocks noChangeArrowheads="1"/>
                </p:cNvSpPr>
                <p:nvPr/>
              </p:nvSpPr>
              <p:spPr bwMode="auto">
                <a:xfrm>
                  <a:off x="4675188" y="2456011"/>
                  <a:ext cx="308098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1pPr>
                  <a:lvl2pPr marL="742950" indent="-28575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2pPr>
                  <a:lvl3pPr marL="11430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3pPr>
                  <a:lvl4pPr marL="16002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4pPr>
                  <a:lvl5pPr marL="2057400" indent="-228600"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bg1"/>
                      </a:solidFill>
                      <a:latin typeface="Arial Rounded MT Bold" pitchFamily="34" charset="0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200" b="1" smtClean="0">
                      <a:solidFill>
                        <a:srgbClr val="2133E3"/>
                      </a:solidFill>
                      <a:latin typeface="Bookman Old Style" pitchFamily="18" charset="0"/>
                    </a:rPr>
                    <a:t>R</a:t>
                  </a:r>
                  <a:endParaRPr lang="en-US" altLang="en-US" sz="1200" b="1" smtClean="0">
                    <a:solidFill>
                      <a:srgbClr val="2133E3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36035" name="Rectangle 41"/>
              <p:cNvSpPr>
                <a:spLocks noChangeArrowheads="1"/>
              </p:cNvSpPr>
              <p:nvPr/>
            </p:nvSpPr>
            <p:spPr bwMode="auto">
              <a:xfrm rot="-5400000">
                <a:off x="3909301" y="3090864"/>
                <a:ext cx="582172" cy="277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 b="1" smtClean="0">
                    <a:solidFill>
                      <a:srgbClr val="2133E3"/>
                    </a:solidFill>
                    <a:latin typeface="Bookman Old Style" pitchFamily="18" charset="0"/>
                  </a:rPr>
                  <a:t>4 cm</a:t>
                </a:r>
                <a:endParaRPr lang="en-US" altLang="en-US" sz="1200" b="1" smtClean="0">
                  <a:solidFill>
                    <a:srgbClr val="2133E3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170" name="Straight Connector 169"/>
            <p:cNvCxnSpPr/>
            <p:nvPr/>
          </p:nvCxnSpPr>
          <p:spPr>
            <a:xfrm flipH="1" flipV="1">
              <a:off x="7028980" y="1833808"/>
              <a:ext cx="434975" cy="2765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7470305" y="1814739"/>
              <a:ext cx="431800" cy="295569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987" name="Group 153"/>
            <p:cNvGrpSpPr>
              <a:grpSpLocks/>
            </p:cNvGrpSpPr>
            <p:nvPr/>
          </p:nvGrpSpPr>
          <p:grpSpPr bwMode="auto">
            <a:xfrm>
              <a:off x="7814792" y="1862930"/>
              <a:ext cx="117475" cy="80963"/>
              <a:chOff x="4626876" y="2681300"/>
              <a:chExt cx="117162" cy="80950"/>
            </a:xfrm>
          </p:grpSpPr>
          <p:cxnSp>
            <p:nvCxnSpPr>
              <p:cNvPr id="251" name="Straight Connector 250"/>
              <p:cNvCxnSpPr/>
              <p:nvPr/>
            </p:nvCxnSpPr>
            <p:spPr>
              <a:xfrm>
                <a:off x="4626877" y="2680782"/>
                <a:ext cx="47498" cy="810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 flipV="1">
                <a:off x="4663292" y="2709380"/>
                <a:ext cx="80747" cy="4925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88" name="Group 156"/>
            <p:cNvGrpSpPr>
              <a:grpSpLocks/>
            </p:cNvGrpSpPr>
            <p:nvPr/>
          </p:nvGrpSpPr>
          <p:grpSpPr bwMode="auto">
            <a:xfrm rot="-8902595">
              <a:off x="7462367" y="2540793"/>
              <a:ext cx="147638" cy="80962"/>
              <a:chOff x="4626876" y="2681300"/>
              <a:chExt cx="148262" cy="80950"/>
            </a:xfrm>
          </p:grpSpPr>
          <p:cxnSp>
            <p:nvCxnSpPr>
              <p:cNvPr id="249" name="Straight Connector 248"/>
              <p:cNvCxnSpPr/>
              <p:nvPr/>
            </p:nvCxnSpPr>
            <p:spPr>
              <a:xfrm>
                <a:off x="4624720" y="2688914"/>
                <a:ext cx="47826" cy="810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8902595" flipH="1" flipV="1">
                <a:off x="4657414" y="2723738"/>
                <a:ext cx="11956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90" name="Rectangle 162"/>
            <p:cNvSpPr>
              <a:spLocks noChangeArrowheads="1"/>
            </p:cNvSpPr>
            <p:nvPr/>
          </p:nvSpPr>
          <p:spPr bwMode="auto">
            <a:xfrm rot="2040883">
              <a:off x="6994055" y="1742280"/>
              <a:ext cx="582612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smtClean="0">
                  <a:solidFill>
                    <a:srgbClr val="0000FF"/>
                  </a:solidFill>
                  <a:latin typeface="Bookman Old Style" pitchFamily="18" charset="0"/>
                </a:rPr>
                <a:t>4 cm</a:t>
              </a:r>
              <a:endParaRPr lang="en-US" altLang="en-US" sz="1200" b="1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35991" name="Rectangle 163"/>
            <p:cNvSpPr>
              <a:spLocks noChangeArrowheads="1"/>
            </p:cNvSpPr>
            <p:nvPr/>
          </p:nvSpPr>
          <p:spPr bwMode="auto">
            <a:xfrm rot="-2224122">
              <a:off x="7373467" y="1732755"/>
              <a:ext cx="58102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smtClean="0">
                  <a:solidFill>
                    <a:srgbClr val="0000FF"/>
                  </a:solidFill>
                  <a:latin typeface="Bookman Old Style" pitchFamily="18" charset="0"/>
                </a:rPr>
                <a:t>4 cm</a:t>
              </a:r>
              <a:endParaRPr lang="en-US" altLang="en-US" sz="1200" b="1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35992" name="Rectangle 164"/>
            <p:cNvSpPr>
              <a:spLocks noChangeArrowheads="1"/>
            </p:cNvSpPr>
            <p:nvPr/>
          </p:nvSpPr>
          <p:spPr bwMode="auto">
            <a:xfrm rot="-3760251">
              <a:off x="6318573" y="2100262"/>
              <a:ext cx="5810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smtClean="0">
                  <a:solidFill>
                    <a:srgbClr val="D416CB"/>
                  </a:solidFill>
                  <a:latin typeface="Bookman Old Style" pitchFamily="18" charset="0"/>
                </a:rPr>
                <a:t>6 cm</a:t>
              </a:r>
              <a:endParaRPr lang="en-US" altLang="en-US" sz="1200" b="1" smtClean="0">
                <a:solidFill>
                  <a:srgbClr val="D416CB"/>
                </a:solidFill>
                <a:latin typeface="Calibri" pitchFamily="34" charset="0"/>
              </a:endParaRPr>
            </a:p>
          </p:txBody>
        </p:sp>
        <p:sp>
          <p:nvSpPr>
            <p:cNvPr id="35993" name="Rectangle 166"/>
            <p:cNvSpPr>
              <a:spLocks noChangeArrowheads="1"/>
            </p:cNvSpPr>
            <p:nvPr/>
          </p:nvSpPr>
          <p:spPr bwMode="auto">
            <a:xfrm rot="3430444">
              <a:off x="8033073" y="2062162"/>
              <a:ext cx="5810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smtClean="0">
                  <a:solidFill>
                    <a:srgbClr val="D416CB"/>
                  </a:solidFill>
                  <a:latin typeface="Bookman Old Style" pitchFamily="18" charset="0"/>
                </a:rPr>
                <a:t>8 cm</a:t>
              </a:r>
              <a:endParaRPr lang="en-US" altLang="en-US" sz="1200" b="1" smtClean="0">
                <a:solidFill>
                  <a:srgbClr val="D416CB"/>
                </a:solidFill>
                <a:latin typeface="Calibri" pitchFamily="34" charset="0"/>
              </a:endParaRPr>
            </a:p>
          </p:txBody>
        </p:sp>
        <p:grpSp>
          <p:nvGrpSpPr>
            <p:cNvPr id="35994" name="Group 168"/>
            <p:cNvGrpSpPr>
              <a:grpSpLocks/>
            </p:cNvGrpSpPr>
            <p:nvPr/>
          </p:nvGrpSpPr>
          <p:grpSpPr bwMode="auto">
            <a:xfrm>
              <a:off x="7964017" y="2623343"/>
              <a:ext cx="42863" cy="95250"/>
              <a:chOff x="4778742" y="3455384"/>
              <a:chExt cx="43351" cy="95961"/>
            </a:xfrm>
          </p:grpSpPr>
          <p:cxnSp>
            <p:nvCxnSpPr>
              <p:cNvPr id="245" name="Straight Connector 244"/>
              <p:cNvCxnSpPr/>
              <p:nvPr/>
            </p:nvCxnSpPr>
            <p:spPr>
              <a:xfrm flipH="1">
                <a:off x="4817277" y="3455624"/>
                <a:ext cx="4816" cy="944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flipH="1">
                <a:off x="4778743" y="3457224"/>
                <a:ext cx="4816" cy="944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95" name="Rectangle 171"/>
            <p:cNvSpPr>
              <a:spLocks noChangeArrowheads="1"/>
            </p:cNvSpPr>
            <p:nvPr/>
          </p:nvSpPr>
          <p:spPr bwMode="auto">
            <a:xfrm>
              <a:off x="7720406" y="1162514"/>
              <a:ext cx="280846" cy="277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smtClean="0">
                  <a:solidFill>
                    <a:srgbClr val="D416CB"/>
                  </a:solidFill>
                  <a:latin typeface="Bookman Old Style" pitchFamily="18" charset="0"/>
                </a:rPr>
                <a:t>x</a:t>
              </a:r>
              <a:endParaRPr lang="en-US" altLang="en-US" sz="1200" b="1" i="1" smtClean="0">
                <a:solidFill>
                  <a:srgbClr val="D416CB"/>
                </a:solidFill>
                <a:latin typeface="Calibri" pitchFamily="34" charset="0"/>
              </a:endParaRPr>
            </a:p>
          </p:txBody>
        </p:sp>
        <p:sp>
          <p:nvSpPr>
            <p:cNvPr id="35996" name="Rectangle 172"/>
            <p:cNvSpPr>
              <a:spLocks noChangeArrowheads="1"/>
            </p:cNvSpPr>
            <p:nvPr/>
          </p:nvSpPr>
          <p:spPr bwMode="auto">
            <a:xfrm>
              <a:off x="6918719" y="1159340"/>
              <a:ext cx="280846" cy="277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smtClean="0">
                  <a:solidFill>
                    <a:srgbClr val="D416CB"/>
                  </a:solidFill>
                  <a:latin typeface="Bookman Old Style" pitchFamily="18" charset="0"/>
                </a:rPr>
                <a:t>x</a:t>
              </a:r>
              <a:endParaRPr lang="en-US" altLang="en-US" sz="1200" b="1" i="1" smtClean="0">
                <a:solidFill>
                  <a:srgbClr val="D416CB"/>
                </a:solidFill>
                <a:latin typeface="Calibri" pitchFamily="34" charset="0"/>
              </a:endParaRPr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6967068" y="2601334"/>
              <a:ext cx="0" cy="112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998" name="Group 179"/>
            <p:cNvGrpSpPr>
              <a:grpSpLocks/>
            </p:cNvGrpSpPr>
            <p:nvPr/>
          </p:nvGrpSpPr>
          <p:grpSpPr bwMode="auto">
            <a:xfrm rot="-7512781">
              <a:off x="7191699" y="1331911"/>
              <a:ext cx="120650" cy="115887"/>
              <a:chOff x="4973938" y="3099086"/>
              <a:chExt cx="121013" cy="116395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flipH="1">
                <a:off x="4973221" y="3098438"/>
                <a:ext cx="86069" cy="510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flipH="1">
                <a:off x="4990458" y="3132076"/>
                <a:ext cx="86069" cy="510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flipH="1">
                <a:off x="5012674" y="3161421"/>
                <a:ext cx="86069" cy="510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1" name="Straight Connector 190"/>
            <p:cNvCxnSpPr/>
            <p:nvPr/>
          </p:nvCxnSpPr>
          <p:spPr>
            <a:xfrm flipH="1" flipV="1">
              <a:off x="6701955" y="2272394"/>
              <a:ext cx="87313" cy="61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000" name="Group 187"/>
            <p:cNvGrpSpPr>
              <a:grpSpLocks/>
            </p:cNvGrpSpPr>
            <p:nvPr/>
          </p:nvGrpSpPr>
          <p:grpSpPr bwMode="auto">
            <a:xfrm>
              <a:off x="8164042" y="2272505"/>
              <a:ext cx="101600" cy="82550"/>
              <a:chOff x="4978400" y="3105150"/>
              <a:chExt cx="101724" cy="82550"/>
            </a:xfrm>
          </p:grpSpPr>
          <p:cxnSp>
            <p:nvCxnSpPr>
              <p:cNvPr id="240" name="Straight Connector 239"/>
              <p:cNvCxnSpPr/>
              <p:nvPr/>
            </p:nvCxnSpPr>
            <p:spPr>
              <a:xfrm flipH="1">
                <a:off x="4978401" y="3105039"/>
                <a:ext cx="85830" cy="508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 flipH="1">
                <a:off x="4994295" y="3136820"/>
                <a:ext cx="85830" cy="508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001" name="Group 190"/>
            <p:cNvGrpSpPr>
              <a:grpSpLocks/>
            </p:cNvGrpSpPr>
            <p:nvPr/>
          </p:nvGrpSpPr>
          <p:grpSpPr bwMode="auto">
            <a:xfrm>
              <a:off x="7611592" y="1331118"/>
              <a:ext cx="123825" cy="115887"/>
              <a:chOff x="4978400" y="3109912"/>
              <a:chExt cx="123694" cy="115093"/>
            </a:xfrm>
          </p:grpSpPr>
          <p:cxnSp>
            <p:nvCxnSpPr>
              <p:cNvPr id="237" name="Straight Connector 236"/>
              <p:cNvCxnSpPr/>
              <p:nvPr/>
            </p:nvCxnSpPr>
            <p:spPr>
              <a:xfrm flipH="1">
                <a:off x="4978401" y="3110450"/>
                <a:ext cx="85634" cy="505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flipH="1">
                <a:off x="4999016" y="3142014"/>
                <a:ext cx="85634" cy="505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flipH="1">
                <a:off x="5016461" y="3175156"/>
                <a:ext cx="85634" cy="505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 flipH="1">
              <a:off x="6571780" y="2111898"/>
              <a:ext cx="874713" cy="53710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H="1" flipV="1">
              <a:off x="7468718" y="1029734"/>
              <a:ext cx="3175" cy="104402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04" name="Rectangle 13"/>
            <p:cNvSpPr>
              <a:spLocks noChangeArrowheads="1"/>
            </p:cNvSpPr>
            <p:nvPr/>
          </p:nvSpPr>
          <p:spPr bwMode="auto">
            <a:xfrm>
              <a:off x="6731086" y="2627334"/>
              <a:ext cx="582136" cy="276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smtClean="0">
                  <a:solidFill>
                    <a:srgbClr val="2133E3"/>
                  </a:solidFill>
                  <a:latin typeface="Bookman Old Style" pitchFamily="18" charset="0"/>
                </a:rPr>
                <a:t>6 cm</a:t>
              </a:r>
              <a:endParaRPr lang="en-US" altLang="en-US" sz="1200" b="1" smtClean="0">
                <a:solidFill>
                  <a:srgbClr val="2133E3"/>
                </a:solidFill>
                <a:latin typeface="Calibri" pitchFamily="34" charset="0"/>
              </a:endParaRPr>
            </a:p>
          </p:txBody>
        </p:sp>
        <p:sp>
          <p:nvSpPr>
            <p:cNvPr id="36005" name="Rectangle 14"/>
            <p:cNvSpPr>
              <a:spLocks noChangeArrowheads="1"/>
            </p:cNvSpPr>
            <p:nvPr/>
          </p:nvSpPr>
          <p:spPr bwMode="auto">
            <a:xfrm>
              <a:off x="7682706" y="2623392"/>
              <a:ext cx="582136" cy="276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1pPr>
              <a:lvl2pPr marL="742950" indent="-28575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2pPr>
              <a:lvl3pPr marL="11430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3pPr>
              <a:lvl4pPr marL="16002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4pPr>
              <a:lvl5pPr marL="2057400" indent="-228600"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Arial Rounded MT Bold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smtClean="0">
                  <a:solidFill>
                    <a:srgbClr val="2133E3"/>
                  </a:solidFill>
                  <a:latin typeface="Bookman Old Style" pitchFamily="18" charset="0"/>
                </a:rPr>
                <a:t>8 cm</a:t>
              </a:r>
              <a:endParaRPr lang="en-US" altLang="en-US" sz="1200" b="1" smtClean="0">
                <a:solidFill>
                  <a:srgbClr val="2133E3"/>
                </a:solidFill>
                <a:latin typeface="Calibri" pitchFamily="34" charset="0"/>
              </a:endParaRPr>
            </a:p>
          </p:txBody>
        </p:sp>
        <p:grpSp>
          <p:nvGrpSpPr>
            <p:cNvPr id="36006" name="Group 210"/>
            <p:cNvGrpSpPr>
              <a:grpSpLocks/>
            </p:cNvGrpSpPr>
            <p:nvPr/>
          </p:nvGrpSpPr>
          <p:grpSpPr bwMode="auto">
            <a:xfrm>
              <a:off x="6690161" y="2807257"/>
              <a:ext cx="1548747" cy="277157"/>
              <a:chOff x="6926837" y="2807257"/>
              <a:chExt cx="1548747" cy="277157"/>
            </a:xfrm>
          </p:grpSpPr>
          <p:sp>
            <p:nvSpPr>
              <p:cNvPr id="36015" name="Rectangle 211"/>
              <p:cNvSpPr>
                <a:spLocks noChangeArrowheads="1"/>
              </p:cNvSpPr>
              <p:nvPr/>
            </p:nvSpPr>
            <p:spPr bwMode="auto">
              <a:xfrm>
                <a:off x="7351284" y="2807257"/>
                <a:ext cx="683200" cy="277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 b="1" smtClean="0">
                    <a:solidFill>
                      <a:prstClr val="black"/>
                    </a:solidFill>
                    <a:latin typeface="Bookman Old Style" pitchFamily="18" charset="0"/>
                  </a:rPr>
                  <a:t>14 cm</a:t>
                </a:r>
                <a:endParaRPr lang="en-US" altLang="en-US" sz="1200" b="1" smtClean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235" name="Straight Arrow Connector 234"/>
              <p:cNvCxnSpPr/>
              <p:nvPr/>
            </p:nvCxnSpPr>
            <p:spPr>
              <a:xfrm flipV="1">
                <a:off x="8045119" y="2958876"/>
                <a:ext cx="430212" cy="15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6927519" y="2958876"/>
                <a:ext cx="430212" cy="15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007" name="Group 214"/>
            <p:cNvGrpSpPr>
              <a:grpSpLocks/>
            </p:cNvGrpSpPr>
            <p:nvPr/>
          </p:nvGrpSpPr>
          <p:grpSpPr bwMode="auto">
            <a:xfrm>
              <a:off x="6369360" y="1014822"/>
              <a:ext cx="647700" cy="1408920"/>
              <a:chOff x="6606036" y="1014822"/>
              <a:chExt cx="647700" cy="1408920"/>
            </a:xfrm>
          </p:grpSpPr>
          <p:sp>
            <p:nvSpPr>
              <p:cNvPr id="36012" name="Rectangle 215"/>
              <p:cNvSpPr>
                <a:spLocks noChangeArrowheads="1"/>
              </p:cNvSpPr>
              <p:nvPr/>
            </p:nvSpPr>
            <p:spPr bwMode="auto">
              <a:xfrm rot="-3791118">
                <a:off x="6604117" y="1546300"/>
                <a:ext cx="68038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 b="1" smtClean="0">
                    <a:solidFill>
                      <a:prstClr val="black"/>
                    </a:solidFill>
                    <a:latin typeface="Bookman Old Style" pitchFamily="18" charset="0"/>
                  </a:rPr>
                  <a:t>(</a:t>
                </a:r>
                <a:r>
                  <a:rPr lang="en-US" altLang="en-US" sz="1200" b="1" i="1" smtClean="0">
                    <a:solidFill>
                      <a:prstClr val="black"/>
                    </a:solidFill>
                    <a:latin typeface="Bookman Old Style" pitchFamily="18" charset="0"/>
                  </a:rPr>
                  <a:t>x </a:t>
                </a:r>
                <a:r>
                  <a:rPr lang="en-US" altLang="en-US" sz="1200" b="1" smtClean="0">
                    <a:solidFill>
                      <a:prstClr val="black"/>
                    </a:solidFill>
                    <a:latin typeface="Bookman Old Style" pitchFamily="18" charset="0"/>
                  </a:rPr>
                  <a:t>+</a:t>
                </a:r>
                <a:r>
                  <a:rPr lang="en-US" altLang="en-US" sz="1200" b="1" i="1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altLang="en-US" sz="1200" b="1" smtClean="0">
                    <a:solidFill>
                      <a:prstClr val="black"/>
                    </a:solidFill>
                    <a:latin typeface="Bookman Old Style" pitchFamily="18" charset="0"/>
                  </a:rPr>
                  <a:t>6)</a:t>
                </a:r>
                <a:endParaRPr lang="en-US" altLang="en-US" sz="1200" b="1" smtClean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232" name="Straight Arrow Connector 231"/>
              <p:cNvCxnSpPr/>
              <p:nvPr/>
            </p:nvCxnSpPr>
            <p:spPr>
              <a:xfrm flipH="1">
                <a:off x="6605256" y="1994305"/>
                <a:ext cx="188913" cy="4290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/>
              <p:cNvCxnSpPr/>
              <p:nvPr/>
            </p:nvCxnSpPr>
            <p:spPr>
              <a:xfrm flipV="1">
                <a:off x="7103731" y="1015433"/>
                <a:ext cx="149225" cy="3797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008" name="Group 218"/>
            <p:cNvGrpSpPr>
              <a:grpSpLocks/>
            </p:cNvGrpSpPr>
            <p:nvPr/>
          </p:nvGrpSpPr>
          <p:grpSpPr bwMode="auto">
            <a:xfrm>
              <a:off x="7919943" y="1041686"/>
              <a:ext cx="737812" cy="1334918"/>
              <a:chOff x="8232819" y="898811"/>
              <a:chExt cx="737812" cy="1334918"/>
            </a:xfrm>
          </p:grpSpPr>
          <p:sp>
            <p:nvSpPr>
              <p:cNvPr id="36009" name="Rectangle 219"/>
              <p:cNvSpPr>
                <a:spLocks noChangeArrowheads="1"/>
              </p:cNvSpPr>
              <p:nvPr/>
            </p:nvSpPr>
            <p:spPr bwMode="auto">
              <a:xfrm rot="3652556">
                <a:off x="8258515" y="1416699"/>
                <a:ext cx="68038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Arial Rounded MT Bold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200" b="1" smtClean="0">
                    <a:solidFill>
                      <a:prstClr val="black"/>
                    </a:solidFill>
                    <a:latin typeface="Bookman Old Style" pitchFamily="18" charset="0"/>
                  </a:rPr>
                  <a:t>(</a:t>
                </a:r>
                <a:r>
                  <a:rPr lang="en-US" altLang="en-US" sz="1200" b="1" i="1" smtClean="0">
                    <a:solidFill>
                      <a:prstClr val="black"/>
                    </a:solidFill>
                    <a:latin typeface="Bookman Old Style" pitchFamily="18" charset="0"/>
                  </a:rPr>
                  <a:t>x </a:t>
                </a:r>
                <a:r>
                  <a:rPr lang="en-US" altLang="en-US" sz="1200" b="1" smtClean="0">
                    <a:solidFill>
                      <a:prstClr val="black"/>
                    </a:solidFill>
                    <a:latin typeface="Bookman Old Style" pitchFamily="18" charset="0"/>
                  </a:rPr>
                  <a:t>+</a:t>
                </a:r>
                <a:r>
                  <a:rPr lang="en-US" altLang="en-US" sz="1200" b="1" i="1" smtClean="0">
                    <a:solidFill>
                      <a:prstClr val="black"/>
                    </a:solidFill>
                    <a:latin typeface="Bookman Old Style" pitchFamily="18" charset="0"/>
                  </a:rPr>
                  <a:t> </a:t>
                </a:r>
                <a:r>
                  <a:rPr lang="en-US" altLang="en-US" sz="1200" b="1" smtClean="0">
                    <a:solidFill>
                      <a:prstClr val="black"/>
                    </a:solidFill>
                    <a:latin typeface="Bookman Old Style" pitchFamily="18" charset="0"/>
                  </a:rPr>
                  <a:t>8)</a:t>
                </a:r>
                <a:endParaRPr lang="en-US" altLang="en-US" sz="1200" b="1" smtClean="0">
                  <a:solidFill>
                    <a:prstClr val="black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229" name="Straight Arrow Connector 228"/>
              <p:cNvCxnSpPr/>
              <p:nvPr/>
            </p:nvCxnSpPr>
            <p:spPr>
              <a:xfrm flipH="1" flipV="1">
                <a:off x="8232444" y="899572"/>
                <a:ext cx="188912" cy="3845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/>
              <p:nvPr/>
            </p:nvCxnSpPr>
            <p:spPr>
              <a:xfrm>
                <a:off x="8753144" y="1862554"/>
                <a:ext cx="217487" cy="3718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2" name="Rectangle 172"/>
          <p:cNvSpPr>
            <a:spLocks noChangeArrowheads="1"/>
          </p:cNvSpPr>
          <p:nvPr/>
        </p:nvSpPr>
        <p:spPr bwMode="auto">
          <a:xfrm>
            <a:off x="6785301" y="1255524"/>
            <a:ext cx="280846" cy="27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b="1" i="1" dirty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x</a:t>
            </a:r>
            <a:endParaRPr lang="en-US" altLang="en-US" sz="1200" b="1" i="1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74" name="Rectangle 164"/>
          <p:cNvSpPr>
            <a:spLocks noChangeArrowheads="1"/>
          </p:cNvSpPr>
          <p:nvPr/>
        </p:nvSpPr>
        <p:spPr bwMode="auto">
          <a:xfrm rot="17839749">
            <a:off x="6185977" y="2198033"/>
            <a:ext cx="58044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b="1" dirty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6 cm</a:t>
            </a:r>
            <a:endParaRPr lang="en-US" altLang="en-US" sz="1200" b="1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 flipH="1" flipV="1">
            <a:off x="7313613" y="1118376"/>
            <a:ext cx="976772" cy="165059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 flipV="1">
            <a:off x="7318805" y="1121335"/>
            <a:ext cx="467883" cy="791602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7777280" y="1901515"/>
            <a:ext cx="513105" cy="867878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1"/>
          <p:cNvSpPr>
            <a:spLocks noChangeArrowheads="1"/>
          </p:cNvSpPr>
          <p:nvPr/>
        </p:nvSpPr>
        <p:spPr bwMode="auto">
          <a:xfrm>
            <a:off x="7585816" y="1259650"/>
            <a:ext cx="280846" cy="27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b="1" i="1" dirty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x</a:t>
            </a:r>
            <a:endParaRPr lang="en-US" altLang="en-US" sz="1200" b="1" i="1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183" name="Rectangle 166"/>
          <p:cNvSpPr>
            <a:spLocks noChangeArrowheads="1"/>
          </p:cNvSpPr>
          <p:nvPr/>
        </p:nvSpPr>
        <p:spPr bwMode="auto">
          <a:xfrm rot="3430444">
            <a:off x="7898772" y="2158266"/>
            <a:ext cx="58044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200" b="1" dirty="0">
                <a:solidFill>
                  <a:srgbClr val="FF0000"/>
                </a:solidFill>
                <a:effectLst>
                  <a:glow rad="101600">
                    <a:srgbClr val="C0504D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</a:rPr>
              <a:t>8 cm</a:t>
            </a:r>
            <a:endParaRPr lang="en-US" altLang="en-US" sz="1200" b="1" dirty="0">
              <a:solidFill>
                <a:srgbClr val="FF0000"/>
              </a:solidFill>
              <a:effectLst>
                <a:glow rad="101600">
                  <a:srgbClr val="C0504D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00050" y="285750"/>
            <a:ext cx="7029450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447675">
              <a:tabLst>
                <a:tab pos="400050" algn="ctr"/>
                <a:tab pos="539750" algn="l"/>
              </a:tabLst>
              <a:defRPr/>
            </a:pPr>
            <a:r>
              <a:rPr lang="en-US" sz="1600" b="1" kern="0" dirty="0" smtClean="0">
                <a:solidFill>
                  <a:srgbClr val="0000FF"/>
                </a:solidFill>
                <a:latin typeface="Bookman Old Style"/>
              </a:rPr>
              <a:t> Q.   </a:t>
            </a: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A triangle ABC is drawn to circumscribe a circle of radius </a:t>
            </a:r>
          </a:p>
          <a:p>
            <a:pPr algn="just" defTabSz="447675">
              <a:tabLst>
                <a:tab pos="400050" algn="ctr"/>
                <a:tab pos="5397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		4cm such that the segments BD and DC into which BC is </a:t>
            </a:r>
          </a:p>
          <a:p>
            <a:pPr algn="just" defTabSz="447675">
              <a:tabLst>
                <a:tab pos="400050" algn="ctr"/>
                <a:tab pos="5397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		divided by the point of contact D are of lengths 8cm and </a:t>
            </a:r>
          </a:p>
          <a:p>
            <a:pPr algn="just" defTabSz="447675">
              <a:tabLst>
                <a:tab pos="400050" algn="ctr"/>
                <a:tab pos="539750" algn="l"/>
              </a:tabLst>
              <a:defRPr/>
            </a:pPr>
            <a:r>
              <a:rPr lang="en-US" sz="1600" b="1" kern="0" dirty="0">
                <a:solidFill>
                  <a:srgbClr val="0000FF"/>
                </a:solidFill>
                <a:latin typeface="Bookman Old Style"/>
              </a:rPr>
              <a:t>		6cm respectively. Find the sides AB and AC.</a:t>
            </a:r>
            <a:endParaRPr lang="en-US" sz="1600" b="1" kern="0" dirty="0">
              <a:solidFill>
                <a:srgbClr val="0000FF"/>
              </a:solidFill>
            </a:endParaRPr>
          </a:p>
        </p:txBody>
      </p:sp>
      <p:cxnSp>
        <p:nvCxnSpPr>
          <p:cNvPr id="212" name="Straight Connector 211"/>
          <p:cNvCxnSpPr/>
          <p:nvPr/>
        </p:nvCxnSpPr>
        <p:spPr bwMode="auto">
          <a:xfrm rot="20159897">
            <a:off x="6844690" y="1966746"/>
            <a:ext cx="47625" cy="80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 bwMode="auto">
          <a:xfrm rot="20159897" flipV="1">
            <a:off x="6893902" y="1984209"/>
            <a:ext cx="80963" cy="49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6408714" y="1129505"/>
            <a:ext cx="912042" cy="1643478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2065364" y="1271758"/>
            <a:ext cx="4508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3</a:t>
            </a:r>
            <a:r>
              <a:rPr lang="en-US" sz="1600" b="1" i="1" kern="0" dirty="0">
                <a:solidFill>
                  <a:prstClr val="black"/>
                </a:solidFill>
                <a:latin typeface="Bookman Old Style"/>
              </a:rPr>
              <a:t>x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448928" y="1271758"/>
            <a:ext cx="3079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=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17" name="Rectangle 216"/>
          <p:cNvSpPr>
            <a:spLocks noChangeArrowheads="1"/>
          </p:cNvSpPr>
          <p:nvPr/>
        </p:nvSpPr>
        <p:spPr bwMode="auto">
          <a:xfrm>
            <a:off x="2656891" y="1271549"/>
            <a:ext cx="8483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96925" indent="-796925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14 </a:t>
            </a: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+ </a:t>
            </a:r>
            <a:r>
              <a:rPr lang="en-US" sz="1600" b="1" i="1" kern="0" dirty="0" smtClean="0">
                <a:solidFill>
                  <a:prstClr val="black"/>
                </a:solidFill>
                <a:latin typeface="Bookman Old Style"/>
              </a:rPr>
              <a:t>x</a:t>
            </a:r>
            <a:endParaRPr lang="en-US" sz="1600" b="1" kern="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1704975" y="1580674"/>
            <a:ext cx="888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3</a:t>
            </a:r>
            <a:r>
              <a:rPr lang="en-US" sz="1600" b="1" i="1" kern="0" dirty="0" smtClean="0">
                <a:solidFill>
                  <a:prstClr val="black"/>
                </a:solidFill>
                <a:latin typeface="Bookman Old Style"/>
              </a:rPr>
              <a:t>x </a:t>
            </a: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–</a:t>
            </a:r>
            <a:r>
              <a:rPr lang="en-US" sz="1600" b="1" i="1" kern="0" dirty="0" smtClean="0">
                <a:solidFill>
                  <a:prstClr val="black"/>
                </a:solidFill>
                <a:latin typeface="Bookman Old Style"/>
              </a:rPr>
              <a:t> x 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446020" y="1580883"/>
            <a:ext cx="3079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=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20" name="Rectangle 219"/>
          <p:cNvSpPr>
            <a:spLocks noChangeArrowheads="1"/>
          </p:cNvSpPr>
          <p:nvPr/>
        </p:nvSpPr>
        <p:spPr bwMode="auto">
          <a:xfrm>
            <a:off x="2655888" y="1580674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96925" indent="-796925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14</a:t>
            </a:r>
            <a:endParaRPr lang="en-US" sz="1600" b="1" i="1" kern="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31875" y="1580882"/>
            <a:ext cx="36195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kern="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2105142" y="1895228"/>
            <a:ext cx="447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600" b="1" i="1" kern="0" dirty="0" smtClean="0">
                <a:solidFill>
                  <a:prstClr val="black"/>
                </a:solidFill>
                <a:latin typeface="Bookman Old Style"/>
              </a:rPr>
              <a:t>x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2458085" y="1895437"/>
            <a:ext cx="3079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Bookman Old Style"/>
              </a:rPr>
              <a:t>=</a:t>
            </a:r>
            <a:endParaRPr lang="en-IN" sz="1600" b="1" kern="0" dirty="0">
              <a:solidFill>
                <a:prstClr val="black"/>
              </a:solidFill>
            </a:endParaRPr>
          </a:p>
        </p:txBody>
      </p:sp>
      <p:sp>
        <p:nvSpPr>
          <p:cNvPr id="224" name="Rectangle 223"/>
          <p:cNvSpPr>
            <a:spLocks noChangeArrowheads="1"/>
          </p:cNvSpPr>
          <p:nvPr/>
        </p:nvSpPr>
        <p:spPr bwMode="auto">
          <a:xfrm>
            <a:off x="2667953" y="1895228"/>
            <a:ext cx="457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796925" indent="-796925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1pPr>
            <a:lvl2pPr marL="742950" indent="-28575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2pPr>
            <a:lvl3pPr marL="11430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3pPr>
            <a:lvl4pPr marL="16002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4pPr>
            <a:lvl5pPr marL="2057400" indent="-228600"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ctr"/>
                <a:tab pos="796925" algn="l"/>
                <a:tab pos="2628900" algn="r"/>
                <a:tab pos="2921000" algn="ctr"/>
                <a:tab pos="3200400" algn="l"/>
              </a:tabLst>
              <a:defRPr sz="2000">
                <a:solidFill>
                  <a:schemeClr val="bg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Bookman Old Style"/>
              </a:rPr>
              <a:t>14</a:t>
            </a:r>
            <a:endParaRPr lang="en-US" sz="1600" b="1" i="1" kern="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31875" y="1895436"/>
            <a:ext cx="36195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kern="0" dirty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IN" sz="1600" b="1" kern="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878021" y="1128712"/>
            <a:ext cx="446815" cy="802009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6408992" y="1923343"/>
            <a:ext cx="467265" cy="838511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8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3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3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3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6" dur="3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3" dur="3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4" dur="3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 nodeType="clickPar">
                      <p:stCondLst>
                        <p:cond delay="indefinite"/>
                      </p:stCondLst>
                      <p:childTnLst>
                        <p:par>
                          <p:cTn id="3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35" presetClass="emph" presetSubtype="0" repeatCount="4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2" dur="3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 nodeType="clickPar">
                      <p:stCondLst>
                        <p:cond delay="indefinite"/>
                      </p:stCondLst>
                      <p:childTnLst>
                        <p:par>
                          <p:cTn id="3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000"/>
                            </p:stCondLst>
                            <p:childTnLst>
                              <p:par>
                                <p:cTn id="3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/>
      <p:bldP spid="289" grpId="0"/>
      <p:bldP spid="290" grpId="0"/>
      <p:bldP spid="291" grpId="0"/>
      <p:bldP spid="301" grpId="0"/>
      <p:bldP spid="302" grpId="0"/>
      <p:bldP spid="305" grpId="0"/>
      <p:bldP spid="306" grpId="0"/>
      <p:bldP spid="307" grpId="0"/>
      <p:bldP spid="318" grpId="0"/>
      <p:bldP spid="319" grpId="0"/>
      <p:bldP spid="321" grpId="0"/>
      <p:bldP spid="323" grpId="0"/>
      <p:bldP spid="324" grpId="0"/>
      <p:bldP spid="325" grpId="0"/>
      <p:bldP spid="326" grpId="0"/>
      <p:bldP spid="327" grpId="0"/>
      <p:bldP spid="329" grpId="0"/>
      <p:bldP spid="330" grpId="0"/>
      <p:bldP spid="332" grpId="0"/>
      <p:bldP spid="333" grpId="0"/>
      <p:bldP spid="334" grpId="0"/>
      <p:bldP spid="337" grpId="0"/>
      <p:bldP spid="351" grpId="0"/>
      <p:bldP spid="352" grpId="0"/>
      <p:bldP spid="353" grpId="0"/>
      <p:bldP spid="354" grpId="0"/>
      <p:bldP spid="355" grpId="0"/>
      <p:bldP spid="357" grpId="0"/>
      <p:bldP spid="359" grpId="0"/>
      <p:bldP spid="360" grpId="0"/>
      <p:bldP spid="361" grpId="0"/>
      <p:bldP spid="362" grpId="0"/>
      <p:bldP spid="363" grpId="0"/>
      <p:bldP spid="364" grpId="0"/>
      <p:bldP spid="365" grpId="0"/>
      <p:bldP spid="366" grpId="0"/>
      <p:bldP spid="36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95350"/>
            <a:ext cx="5638800" cy="31547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  <a:latin typeface="Bookman Old Style" pitchFamily="18" charset="0"/>
              </a:rPr>
              <a:t>MODULE</a:t>
            </a:r>
            <a:r>
              <a:rPr lang="en-US" sz="4400" b="1" dirty="0" smtClean="0">
                <a:solidFill>
                  <a:prstClr val="white"/>
                </a:solidFill>
                <a:latin typeface="Bookman Old Style" pitchFamily="18" charset="0"/>
              </a:rPr>
              <a:t> - </a:t>
            </a:r>
            <a:r>
              <a:rPr lang="en-US" sz="19900" b="1" dirty="0" smtClean="0">
                <a:solidFill>
                  <a:prstClr val="white"/>
                </a:solidFill>
                <a:latin typeface="Bookman Old Style" pitchFamily="18" charset="0"/>
              </a:rPr>
              <a:t>25</a:t>
            </a:r>
            <a:endParaRPr lang="en-US" sz="44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FF0000"/>
          </a:solidFill>
          <a:round/>
          <a:headEnd/>
          <a:tailEnd/>
        </a:ln>
      </a:spPr>
      <a:bodyPr wrap="square">
        <a:spAutoFit/>
      </a:bodyPr>
      <a:lstStyle>
        <a:defPPr>
          <a:defRPr/>
        </a:defPPr>
      </a:lst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16836</TotalTime>
  <Words>3532</Words>
  <Application>Microsoft Office PowerPoint</Application>
  <PresentationFormat>On-screen Show (16:9)</PresentationFormat>
  <Paragraphs>1220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Arial Rounded MT Bold</vt:lpstr>
      <vt:lpstr>Book Antiqua</vt:lpstr>
      <vt:lpstr>Bookman Old Style</vt:lpstr>
      <vt:lpstr>Calibri</vt:lpstr>
      <vt:lpstr>Cambria Math</vt:lpstr>
      <vt:lpstr>Garamond</vt:lpstr>
      <vt:lpstr>Symbol</vt:lpstr>
      <vt:lpstr>Wingdings</vt:lpstr>
      <vt:lpstr>Office Theme</vt:lpstr>
      <vt:lpstr>Custom Design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2193</cp:revision>
  <dcterms:created xsi:type="dcterms:W3CDTF">2013-07-31T12:47:49Z</dcterms:created>
  <dcterms:modified xsi:type="dcterms:W3CDTF">2022-04-23T05:12:16Z</dcterms:modified>
</cp:coreProperties>
</file>