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2" r:id="rId2"/>
  </p:sldMasterIdLst>
  <p:notesMasterIdLst>
    <p:notesMasterId r:id="rId24"/>
  </p:notesMasterIdLst>
  <p:sldIdLst>
    <p:sldId id="374" r:id="rId3"/>
    <p:sldId id="340" r:id="rId4"/>
    <p:sldId id="283" r:id="rId5"/>
    <p:sldId id="314" r:id="rId6"/>
    <p:sldId id="375" r:id="rId7"/>
    <p:sldId id="341" r:id="rId8"/>
    <p:sldId id="323" r:id="rId9"/>
    <p:sldId id="324" r:id="rId10"/>
    <p:sldId id="376" r:id="rId11"/>
    <p:sldId id="342" r:id="rId12"/>
    <p:sldId id="325" r:id="rId13"/>
    <p:sldId id="326" r:id="rId14"/>
    <p:sldId id="377" r:id="rId15"/>
    <p:sldId id="343" r:id="rId16"/>
    <p:sldId id="327" r:id="rId17"/>
    <p:sldId id="328" r:id="rId18"/>
    <p:sldId id="378" r:id="rId19"/>
    <p:sldId id="344" r:id="rId20"/>
    <p:sldId id="329" r:id="rId21"/>
    <p:sldId id="330" r:id="rId22"/>
    <p:sldId id="379" r:id="rId23"/>
  </p:sldIdLst>
  <p:sldSz cx="9144000" cy="5143500" type="screen16x9"/>
  <p:notesSz cx="9942513" cy="6761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634" autoAdjust="0"/>
    <p:restoredTop sz="98757" autoAdjust="0"/>
  </p:normalViewPr>
  <p:slideViewPr>
    <p:cSldViewPr>
      <p:cViewPr varScale="1">
        <p:scale>
          <a:sx n="145" d="100"/>
          <a:sy n="145" d="100"/>
        </p:scale>
        <p:origin x="24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2365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2902-E477-4F96-97DE-E27692B5C07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2154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2365" y="642154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C859E-42A5-40C6-AF70-5DEF1532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6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5632366" y="6421540"/>
            <a:ext cx="4308422" cy="3380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C859E-42A5-40C6-AF70-5DEF153280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8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5632366" y="6421540"/>
            <a:ext cx="4308422" cy="3380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5632366" y="6421540"/>
            <a:ext cx="4308422" cy="3380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C859E-42A5-40C6-AF70-5DEF153280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5632366" y="6421540"/>
            <a:ext cx="4308422" cy="3380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5632366" y="6421540"/>
            <a:ext cx="4308422" cy="3380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0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6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58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74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137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725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185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888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22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39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9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89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70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4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21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9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0905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258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5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1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41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93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5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6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4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26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1352550"/>
            <a:ext cx="4495800" cy="1219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Bookman Old Style" pitchFamily="18" charset="0"/>
              </a:rPr>
              <a:t>Module 15</a:t>
            </a:r>
            <a:endParaRPr lang="en-US" sz="6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7"/>
          <p:cNvSpPr txBox="1">
            <a:spLocks/>
          </p:cNvSpPr>
          <p:nvPr/>
        </p:nvSpPr>
        <p:spPr bwMode="auto">
          <a:xfrm>
            <a:off x="695323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CONSTRUCTIONS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3178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To construct tangents to a circle from an external point.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5" name="Straight Arrow Connector 1644"/>
          <p:cNvCxnSpPr/>
          <p:nvPr/>
        </p:nvCxnSpPr>
        <p:spPr>
          <a:xfrm rot="20280000" flipV="1">
            <a:off x="5240702" y="1113631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5" name="Rounded Rectangle 1624"/>
          <p:cNvSpPr/>
          <p:nvPr/>
        </p:nvSpPr>
        <p:spPr bwMode="auto">
          <a:xfrm>
            <a:off x="5913911" y="1799857"/>
            <a:ext cx="1242349" cy="179079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24" name="Rounded Rectangle 1623"/>
          <p:cNvSpPr/>
          <p:nvPr/>
        </p:nvSpPr>
        <p:spPr bwMode="auto">
          <a:xfrm>
            <a:off x="5912781" y="1626794"/>
            <a:ext cx="2469647" cy="167030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23" name="Rounded Rectangle 1622"/>
          <p:cNvSpPr/>
          <p:nvPr/>
        </p:nvSpPr>
        <p:spPr bwMode="auto">
          <a:xfrm>
            <a:off x="6965074" y="1446464"/>
            <a:ext cx="1573310" cy="172091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22" name="Rounded Rectangle 1621"/>
          <p:cNvSpPr/>
          <p:nvPr/>
        </p:nvSpPr>
        <p:spPr bwMode="auto">
          <a:xfrm>
            <a:off x="5910516" y="1444735"/>
            <a:ext cx="1042988" cy="172091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21" name="Rounded Rectangle 1620"/>
          <p:cNvSpPr/>
          <p:nvPr/>
        </p:nvSpPr>
        <p:spPr bwMode="auto">
          <a:xfrm>
            <a:off x="5909898" y="1267077"/>
            <a:ext cx="2625679" cy="172091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20" name="Rounded Rectangle 1619"/>
          <p:cNvSpPr/>
          <p:nvPr/>
        </p:nvSpPr>
        <p:spPr bwMode="auto">
          <a:xfrm>
            <a:off x="7788935" y="1084657"/>
            <a:ext cx="705321" cy="172091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19" name="Rounded Rectangle 1618"/>
          <p:cNvSpPr/>
          <p:nvPr/>
        </p:nvSpPr>
        <p:spPr bwMode="auto">
          <a:xfrm>
            <a:off x="5904989" y="1089623"/>
            <a:ext cx="1686801" cy="184505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18" name="Rounded Rectangle 1617"/>
          <p:cNvSpPr/>
          <p:nvPr/>
        </p:nvSpPr>
        <p:spPr bwMode="auto">
          <a:xfrm>
            <a:off x="5904150" y="902293"/>
            <a:ext cx="2222903" cy="184505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17" name="Rounded Rectangle 1616"/>
          <p:cNvSpPr/>
          <p:nvPr/>
        </p:nvSpPr>
        <p:spPr bwMode="auto">
          <a:xfrm>
            <a:off x="5905710" y="703279"/>
            <a:ext cx="2771213" cy="19391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1602" name="Straight Connector 1601"/>
          <p:cNvCxnSpPr/>
          <p:nvPr/>
        </p:nvCxnSpPr>
        <p:spPr>
          <a:xfrm>
            <a:off x="7036788" y="2829322"/>
            <a:ext cx="1136346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3" name="TextBox 1602"/>
          <p:cNvSpPr txBox="1"/>
          <p:nvPr/>
        </p:nvSpPr>
        <p:spPr>
          <a:xfrm>
            <a:off x="6810608" y="2815922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A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604" name="TextBox 1603"/>
          <p:cNvSpPr txBox="1"/>
          <p:nvPr/>
        </p:nvSpPr>
        <p:spPr>
          <a:xfrm>
            <a:off x="8136734" y="2807032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B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605" name="TextBox 1604"/>
          <p:cNvSpPr txBox="1"/>
          <p:nvPr/>
        </p:nvSpPr>
        <p:spPr>
          <a:xfrm>
            <a:off x="7343507" y="2791854"/>
            <a:ext cx="6158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8 cm</a:t>
            </a:r>
            <a:endParaRPr lang="en-IN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06" name="Oval 1605"/>
          <p:cNvSpPr/>
          <p:nvPr/>
        </p:nvSpPr>
        <p:spPr>
          <a:xfrm>
            <a:off x="6429792" y="2259156"/>
            <a:ext cx="1140332" cy="1140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7" name="Straight Connector 1606"/>
          <p:cNvCxnSpPr/>
          <p:nvPr/>
        </p:nvCxnSpPr>
        <p:spPr>
          <a:xfrm flipH="1">
            <a:off x="7036486" y="2356008"/>
            <a:ext cx="260625" cy="464979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8" name="TextBox 1607"/>
          <p:cNvSpPr txBox="1"/>
          <p:nvPr/>
        </p:nvSpPr>
        <p:spPr>
          <a:xfrm rot="17916528">
            <a:off x="6881605" y="2473196"/>
            <a:ext cx="377725" cy="1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latin typeface="Bookman Old Style" pitchFamily="18" charset="0"/>
              </a:rPr>
              <a:t>4 cm</a:t>
            </a:r>
            <a:endParaRPr lang="en-US" sz="700" b="1" baseline="30000" dirty="0">
              <a:latin typeface="Bookman Old Style" pitchFamily="18" charset="0"/>
            </a:endParaRPr>
          </a:p>
        </p:txBody>
      </p:sp>
      <p:sp>
        <p:nvSpPr>
          <p:cNvPr id="1609" name="Oval 1608"/>
          <p:cNvSpPr/>
          <p:nvPr/>
        </p:nvSpPr>
        <p:spPr>
          <a:xfrm>
            <a:off x="7744510" y="2399217"/>
            <a:ext cx="856748" cy="8567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0" name="Straight Connector 1609"/>
          <p:cNvCxnSpPr/>
          <p:nvPr/>
        </p:nvCxnSpPr>
        <p:spPr>
          <a:xfrm rot="120000">
            <a:off x="8006684" y="2442247"/>
            <a:ext cx="178117" cy="374627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1" name="TextBox 1610"/>
          <p:cNvSpPr txBox="1"/>
          <p:nvPr/>
        </p:nvSpPr>
        <p:spPr>
          <a:xfrm rot="3919217">
            <a:off x="7957357" y="2486110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Bookman Old Style" pitchFamily="18" charset="0"/>
              </a:rPr>
              <a:t>3</a:t>
            </a:r>
            <a:r>
              <a:rPr lang="en-US" sz="700" b="1" dirty="0" smtClean="0">
                <a:latin typeface="Bookman Old Style" pitchFamily="18" charset="0"/>
              </a:rPr>
              <a:t> cm</a:t>
            </a:r>
            <a:endParaRPr lang="en-US" sz="700" b="1" baseline="30000" dirty="0">
              <a:latin typeface="Bookman Old Style" pitchFamily="18" charset="0"/>
            </a:endParaRPr>
          </a:p>
        </p:txBody>
      </p:sp>
      <p:cxnSp>
        <p:nvCxnSpPr>
          <p:cNvPr id="1612" name="Straight Connector 1611"/>
          <p:cNvCxnSpPr/>
          <p:nvPr/>
        </p:nvCxnSpPr>
        <p:spPr>
          <a:xfrm>
            <a:off x="6882499" y="2114550"/>
            <a:ext cx="1295401" cy="71138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3" name="Straight Connector 1612"/>
          <p:cNvCxnSpPr/>
          <p:nvPr/>
        </p:nvCxnSpPr>
        <p:spPr>
          <a:xfrm flipH="1">
            <a:off x="6906311" y="2829111"/>
            <a:ext cx="1271589" cy="7332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Straight Connector 1613"/>
          <p:cNvCxnSpPr/>
          <p:nvPr/>
        </p:nvCxnSpPr>
        <p:spPr>
          <a:xfrm flipH="1">
            <a:off x="7032511" y="2266950"/>
            <a:ext cx="1359700" cy="55705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Straight Connector 1614"/>
          <p:cNvCxnSpPr/>
          <p:nvPr/>
        </p:nvCxnSpPr>
        <p:spPr>
          <a:xfrm>
            <a:off x="7032511" y="2827180"/>
            <a:ext cx="1350175" cy="55419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6" name="TextBox 1615"/>
          <p:cNvSpPr txBox="1"/>
          <p:nvPr/>
        </p:nvSpPr>
        <p:spPr>
          <a:xfrm>
            <a:off x="7022707" y="1903471"/>
            <a:ext cx="1320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Rough Figure</a:t>
            </a:r>
            <a:endParaRPr lang="en-IN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01" name="TextBox 1600"/>
          <p:cNvSpPr txBox="1"/>
          <p:nvPr/>
        </p:nvSpPr>
        <p:spPr>
          <a:xfrm>
            <a:off x="5631180" y="653355"/>
            <a:ext cx="3184424" cy="138499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Q. Draw a line </a:t>
            </a:r>
            <a:r>
              <a:rPr lang="en-US" sz="1200" b="1" dirty="0" err="1" smtClean="0">
                <a:solidFill>
                  <a:srgbClr val="0000FF"/>
                </a:solidFill>
                <a:latin typeface="Bookman Old Style" pitchFamily="18" charset="0"/>
              </a:rPr>
              <a:t>seg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AB of length 8 cm.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Taking A as </a:t>
            </a:r>
            <a:r>
              <a:rPr lang="en-US" sz="12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, draw a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circle of radius 4 cm &amp; taking B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as </a:t>
            </a:r>
            <a:r>
              <a:rPr lang="en-US" sz="12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draw another circle of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radius 3 cm. Construct tangents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to each circle from the </a:t>
            </a:r>
            <a:r>
              <a:rPr lang="en-US" sz="12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of other circle. </a:t>
            </a:r>
            <a:endParaRPr lang="en-US" sz="12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" name="Oval 33"/>
          <p:cNvSpPr>
            <a:spLocks noChangeArrowheads="1"/>
          </p:cNvSpPr>
          <p:nvPr/>
        </p:nvSpPr>
        <p:spPr bwMode="auto">
          <a:xfrm>
            <a:off x="4909510" y="2395573"/>
            <a:ext cx="104775" cy="106363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492890" y="2455898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" name="Oval 33"/>
          <p:cNvSpPr>
            <a:spLocks noChangeArrowheads="1"/>
          </p:cNvSpPr>
          <p:nvPr/>
        </p:nvSpPr>
        <p:spPr bwMode="auto">
          <a:xfrm>
            <a:off x="2010415" y="2406686"/>
            <a:ext cx="104775" cy="10636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 rot="10800000" flipH="1">
            <a:off x="2059628" y="-1271552"/>
            <a:ext cx="5737225" cy="7450138"/>
          </a:xfrm>
          <a:prstGeom prst="arc">
            <a:avLst>
              <a:gd name="adj1" fmla="val 10572395"/>
              <a:gd name="adj2" fmla="val 109972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 rot="10800000">
            <a:off x="-776123" y="-1271552"/>
            <a:ext cx="5737226" cy="7450138"/>
          </a:xfrm>
          <a:prstGeom prst="arc">
            <a:avLst>
              <a:gd name="adj1" fmla="val 10550993"/>
              <a:gd name="adj2" fmla="val 11034319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949962" y="2397161"/>
            <a:ext cx="34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70703" y="2428911"/>
            <a:ext cx="34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922669" y="2404016"/>
            <a:ext cx="7740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Bookman Old Style" pitchFamily="18" charset="0"/>
              </a:rPr>
              <a:t>8</a:t>
            </a: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Bookman Old Style" pitchFamily="18" charset="0"/>
              </a:rPr>
              <a:t>cm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1416690" y="2455898"/>
            <a:ext cx="441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983106" y="2468598"/>
            <a:ext cx="5667768" cy="495300"/>
            <a:chOff x="1515075" y="1268751"/>
            <a:chExt cx="6558727" cy="570595"/>
          </a:xfrm>
        </p:grpSpPr>
        <p:sp>
          <p:nvSpPr>
            <p:cNvPr id="12" name="Rectangle 11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165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176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187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198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209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20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1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242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253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264"/>
            <p:cNvSpPr>
              <a:spLocks noChangeArrowheads="1"/>
            </p:cNvSpPr>
            <p:nvPr/>
          </p:nvSpPr>
          <p:spPr bwMode="auto">
            <a:xfrm>
              <a:off x="5622117" y="1337617"/>
              <a:ext cx="381312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276"/>
            <p:cNvSpPr>
              <a:spLocks noChangeArrowheads="1"/>
            </p:cNvSpPr>
            <p:nvPr/>
          </p:nvSpPr>
          <p:spPr bwMode="auto">
            <a:xfrm>
              <a:off x="603472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287"/>
            <p:cNvSpPr>
              <a:spLocks noChangeArrowheads="1"/>
            </p:cNvSpPr>
            <p:nvPr/>
          </p:nvSpPr>
          <p:spPr bwMode="auto">
            <a:xfrm>
              <a:off x="6449849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298"/>
            <p:cNvSpPr>
              <a:spLocks noChangeArrowheads="1"/>
            </p:cNvSpPr>
            <p:nvPr/>
          </p:nvSpPr>
          <p:spPr bwMode="auto">
            <a:xfrm>
              <a:off x="6865685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309"/>
            <p:cNvSpPr>
              <a:spLocks noChangeArrowheads="1"/>
            </p:cNvSpPr>
            <p:nvPr/>
          </p:nvSpPr>
          <p:spPr bwMode="auto">
            <a:xfrm>
              <a:off x="7282852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320"/>
            <p:cNvSpPr>
              <a:spLocks noChangeArrowheads="1"/>
            </p:cNvSpPr>
            <p:nvPr/>
          </p:nvSpPr>
          <p:spPr bwMode="auto">
            <a:xfrm>
              <a:off x="769249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8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8" y="1303373"/>
            <a:ext cx="1693862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9" name="Group 178"/>
          <p:cNvGrpSpPr>
            <a:grpSpLocks/>
          </p:cNvGrpSpPr>
          <p:nvPr/>
        </p:nvGrpSpPr>
        <p:grpSpPr bwMode="auto">
          <a:xfrm>
            <a:off x="456514" y="4343817"/>
            <a:ext cx="5836976" cy="495300"/>
            <a:chOff x="1515075" y="1268751"/>
            <a:chExt cx="6558727" cy="570595"/>
          </a:xfrm>
        </p:grpSpPr>
        <p:sp>
          <p:nvSpPr>
            <p:cNvPr id="180" name="Rectangle 179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181" name="Straight Connector 180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334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345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 356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 367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23" name="Straight Connector 222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 378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34" name="Straight Connector 233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tangle 389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45" name="Straight Connector 244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400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411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67" name="Straight Connector 266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Rectangle 422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78" name="Straight Connector 277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Rectangle 433"/>
            <p:cNvSpPr>
              <a:spLocks noChangeArrowheads="1"/>
            </p:cNvSpPr>
            <p:nvPr/>
          </p:nvSpPr>
          <p:spPr bwMode="auto">
            <a:xfrm>
              <a:off x="5622117" y="1337617"/>
              <a:ext cx="381312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89" name="Straight Connector 288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Rectangle 444"/>
            <p:cNvSpPr>
              <a:spLocks noChangeArrowheads="1"/>
            </p:cNvSpPr>
            <p:nvPr/>
          </p:nvSpPr>
          <p:spPr bwMode="auto">
            <a:xfrm>
              <a:off x="603472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00" name="Straight Connector 299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Rectangle 455"/>
            <p:cNvSpPr>
              <a:spLocks noChangeArrowheads="1"/>
            </p:cNvSpPr>
            <p:nvPr/>
          </p:nvSpPr>
          <p:spPr bwMode="auto">
            <a:xfrm>
              <a:off x="6449849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11" name="Straight Connector 310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466"/>
            <p:cNvSpPr>
              <a:spLocks noChangeArrowheads="1"/>
            </p:cNvSpPr>
            <p:nvPr/>
          </p:nvSpPr>
          <p:spPr bwMode="auto">
            <a:xfrm>
              <a:off x="6865685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22" name="Straight Connector 321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ectangle 477"/>
            <p:cNvSpPr>
              <a:spLocks noChangeArrowheads="1"/>
            </p:cNvSpPr>
            <p:nvPr/>
          </p:nvSpPr>
          <p:spPr bwMode="auto">
            <a:xfrm>
              <a:off x="7282852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33" name="Straight Connector 332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Rectangle 488"/>
            <p:cNvSpPr>
              <a:spLocks noChangeArrowheads="1"/>
            </p:cNvSpPr>
            <p:nvPr/>
          </p:nvSpPr>
          <p:spPr bwMode="auto">
            <a:xfrm>
              <a:off x="769249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44" name="Straight Connector 343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6" name="Picture 3" descr="C:\Users\dell\Desktop\rounder1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1791">
            <a:off x="-2072033" y="2424953"/>
            <a:ext cx="5206734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" name="Oval 348"/>
          <p:cNvSpPr/>
          <p:nvPr/>
        </p:nvSpPr>
        <p:spPr>
          <a:xfrm>
            <a:off x="618421" y="1043940"/>
            <a:ext cx="2882570" cy="28257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8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1791">
            <a:off x="-742014" y="3402172"/>
            <a:ext cx="2545180" cy="1862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Oval 350"/>
          <p:cNvSpPr/>
          <p:nvPr/>
        </p:nvSpPr>
        <p:spPr>
          <a:xfrm>
            <a:off x="3848235" y="1366838"/>
            <a:ext cx="2223662" cy="2179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2" name="Picture 3" descr="C:\Users\dell\Desktop\rounder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1791">
            <a:off x="-456418" y="3628540"/>
            <a:ext cx="1936034" cy="141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" name="Arc 353"/>
          <p:cNvSpPr/>
          <p:nvPr/>
        </p:nvSpPr>
        <p:spPr>
          <a:xfrm rot="2142232">
            <a:off x="-97816" y="297146"/>
            <a:ext cx="4309254" cy="4309254"/>
          </a:xfrm>
          <a:prstGeom prst="arc">
            <a:avLst>
              <a:gd name="adj1" fmla="val 16158622"/>
              <a:gd name="adj2" fmla="val 178212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Arc 354"/>
          <p:cNvSpPr/>
          <p:nvPr/>
        </p:nvSpPr>
        <p:spPr>
          <a:xfrm rot="1114718">
            <a:off x="2792284" y="303938"/>
            <a:ext cx="4309254" cy="4309254"/>
          </a:xfrm>
          <a:prstGeom prst="arc">
            <a:avLst>
              <a:gd name="adj1" fmla="val 11868142"/>
              <a:gd name="adj2" fmla="val 130344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Arc 355"/>
          <p:cNvSpPr/>
          <p:nvPr/>
        </p:nvSpPr>
        <p:spPr>
          <a:xfrm rot="2142232">
            <a:off x="-97816" y="297146"/>
            <a:ext cx="4309254" cy="4309254"/>
          </a:xfrm>
          <a:prstGeom prst="arc">
            <a:avLst>
              <a:gd name="adj1" fmla="val 21374840"/>
              <a:gd name="adj2" fmla="val 161132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Arc 356"/>
          <p:cNvSpPr/>
          <p:nvPr/>
        </p:nvSpPr>
        <p:spPr>
          <a:xfrm rot="1272887">
            <a:off x="2811946" y="305354"/>
            <a:ext cx="4309254" cy="4309254"/>
          </a:xfrm>
          <a:prstGeom prst="arc">
            <a:avLst>
              <a:gd name="adj1" fmla="val 5878664"/>
              <a:gd name="adj2" fmla="val 73606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8" name="Picture 3" descr="C:\Users\dell\Desktop\rounder1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7501">
            <a:off x="137406" y="1048485"/>
            <a:ext cx="3845686" cy="28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9" name="Straight Connector 358"/>
          <p:cNvCxnSpPr>
            <a:cxnSpLocks noChangeShapeType="1"/>
          </p:cNvCxnSpPr>
          <p:nvPr/>
        </p:nvCxnSpPr>
        <p:spPr bwMode="auto">
          <a:xfrm>
            <a:off x="3504372" y="647837"/>
            <a:ext cx="0" cy="41337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0" name="Group 359"/>
          <p:cNvGrpSpPr>
            <a:grpSpLocks/>
          </p:cNvGrpSpPr>
          <p:nvPr/>
        </p:nvGrpSpPr>
        <p:grpSpPr bwMode="auto">
          <a:xfrm rot="5400000">
            <a:off x="404369" y="2795587"/>
            <a:ext cx="5688012" cy="493713"/>
            <a:chOff x="1515075" y="1268751"/>
            <a:chExt cx="6558727" cy="570529"/>
          </a:xfrm>
        </p:grpSpPr>
        <p:sp>
          <p:nvSpPr>
            <p:cNvPr id="361" name="Rectangle 360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362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3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4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5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6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0" name="Rectangle 369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71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3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5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6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7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8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1" name="Rectangle 380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82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3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4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5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6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7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8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0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1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2" name="Rectangle 391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93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4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5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6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7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8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1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2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3" name="Rectangle 402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04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5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6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4" name="Rectangle 413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15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6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7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8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2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3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4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5" name="Rectangle 424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26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7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8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9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1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2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3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4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5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6" name="Rectangle 435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37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9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2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3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4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7" name="Rectangle 446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48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9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3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4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5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6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7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8" name="Rectangle 457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59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3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4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5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6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7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9" name="Rectangle 468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70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3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4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6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7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8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9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0" name="Rectangle 479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81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3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4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5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6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7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8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9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0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" name="Rectangle 490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92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3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4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5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6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7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8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9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0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" name="Rectangle 501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03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5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6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7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8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9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0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1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" name="Rectangle 512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14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8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9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0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1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4" name="Rectangle 523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25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6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27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4719" y="52388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8" name="Straight Arrow Connector 527"/>
          <p:cNvCxnSpPr/>
          <p:nvPr/>
        </p:nvCxnSpPr>
        <p:spPr>
          <a:xfrm rot="5400000">
            <a:off x="3426902" y="478155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/>
          <p:cNvCxnSpPr/>
          <p:nvPr/>
        </p:nvCxnSpPr>
        <p:spPr>
          <a:xfrm rot="16200000">
            <a:off x="3426902" y="657224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Oval 33"/>
          <p:cNvSpPr>
            <a:spLocks noChangeArrowheads="1"/>
          </p:cNvSpPr>
          <p:nvPr/>
        </p:nvSpPr>
        <p:spPr bwMode="auto">
          <a:xfrm>
            <a:off x="3478267" y="2428399"/>
            <a:ext cx="53766" cy="5458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31" name="Text Box 8"/>
          <p:cNvSpPr txBox="1">
            <a:spLocks noChangeArrowheads="1"/>
          </p:cNvSpPr>
          <p:nvPr/>
        </p:nvSpPr>
        <p:spPr bwMode="auto">
          <a:xfrm>
            <a:off x="3445515" y="2413198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532" name="Oval 531"/>
          <p:cNvSpPr/>
          <p:nvPr/>
        </p:nvSpPr>
        <p:spPr>
          <a:xfrm rot="16200000">
            <a:off x="2072207" y="1002178"/>
            <a:ext cx="2858804" cy="2904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3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37005">
            <a:off x="2214951" y="1512704"/>
            <a:ext cx="2573316" cy="188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4" name="Straight Connector 533"/>
          <p:cNvCxnSpPr>
            <a:cxnSpLocks noChangeShapeType="1"/>
          </p:cNvCxnSpPr>
          <p:nvPr/>
        </p:nvCxnSpPr>
        <p:spPr bwMode="auto">
          <a:xfrm>
            <a:off x="2159640" y="871538"/>
            <a:ext cx="2792357" cy="157757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35" name="Group 534"/>
          <p:cNvGrpSpPr>
            <a:grpSpLocks/>
          </p:cNvGrpSpPr>
          <p:nvPr/>
        </p:nvGrpSpPr>
        <p:grpSpPr bwMode="auto">
          <a:xfrm rot="1771558">
            <a:off x="598810" y="1643813"/>
            <a:ext cx="5688012" cy="493713"/>
            <a:chOff x="1515075" y="1268751"/>
            <a:chExt cx="6558727" cy="570529"/>
          </a:xfrm>
        </p:grpSpPr>
        <p:sp>
          <p:nvSpPr>
            <p:cNvPr id="536" name="Rectangle 535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537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8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9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0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1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5" name="Rectangle 544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46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7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8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9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0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1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2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5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6" name="Rectangle 555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57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8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9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0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1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2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5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6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7" name="Rectangle 566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68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9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0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1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2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4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6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7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8" name="Rectangle 577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79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1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2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5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6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7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8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9" name="Rectangle 588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90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1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2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3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5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6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7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8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9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0" name="Rectangle 599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01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2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3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6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7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9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0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1" name="Rectangle 610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12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3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2" name="Rectangle 621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23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6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7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8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9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0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1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2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3" name="Rectangle 632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34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0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1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2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3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4" name="Rectangle 643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45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6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7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8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9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0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1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2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3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4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" name="Rectangle 654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56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7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8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9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0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1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2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3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4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6" name="Rectangle 665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67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8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9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0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1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2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3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4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5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6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7" name="Rectangle 676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78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0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1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2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3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4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5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7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8" name="Rectangle 687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89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0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1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2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3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4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5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7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8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9" name="Rectangle 698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00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1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702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375">
            <a:off x="4373098" y="1369920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4" name="Straight Arrow Connector 703"/>
          <p:cNvCxnSpPr/>
          <p:nvPr/>
        </p:nvCxnSpPr>
        <p:spPr>
          <a:xfrm rot="12540000">
            <a:off x="2100109" y="881064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5" name="Text Box 8"/>
          <p:cNvSpPr txBox="1">
            <a:spLocks noChangeArrowheads="1"/>
          </p:cNvSpPr>
          <p:nvPr/>
        </p:nvSpPr>
        <p:spPr bwMode="auto">
          <a:xfrm>
            <a:off x="2603429" y="937708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R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706" name="Straight Connector 705"/>
          <p:cNvCxnSpPr>
            <a:cxnSpLocks noChangeShapeType="1"/>
          </p:cNvCxnSpPr>
          <p:nvPr/>
        </p:nvCxnSpPr>
        <p:spPr bwMode="auto">
          <a:xfrm>
            <a:off x="2048515" y="2452688"/>
            <a:ext cx="3092450" cy="1262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07" name="Group 706"/>
          <p:cNvGrpSpPr>
            <a:grpSpLocks/>
          </p:cNvGrpSpPr>
          <p:nvPr/>
        </p:nvGrpSpPr>
        <p:grpSpPr bwMode="auto">
          <a:xfrm rot="1330068">
            <a:off x="1014248" y="3229469"/>
            <a:ext cx="5688012" cy="493713"/>
            <a:chOff x="1515075" y="1268751"/>
            <a:chExt cx="6558727" cy="570529"/>
          </a:xfrm>
        </p:grpSpPr>
        <p:sp>
          <p:nvSpPr>
            <p:cNvPr id="708" name="Rectangle 707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709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0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1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2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3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4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5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" name="Rectangle 716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18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8" name="Rectangle 727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29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0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1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2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3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4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5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6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9" name="Rectangle 738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40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1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2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3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4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5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6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0" name="Rectangle 749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51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2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3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4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5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6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9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0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1" name="Rectangle 760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62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3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4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5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6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7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9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0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1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2" name="Rectangle 771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73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4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5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6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7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9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0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1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2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3" name="Rectangle 782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84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5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6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7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9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0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1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2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3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4" name="Rectangle 793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95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6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7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0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1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2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3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4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5" name="Rectangle 804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06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7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8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0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1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2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3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4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5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6" name="Rectangle 815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17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8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7" name="Rectangle 826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28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2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3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4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5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6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7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8" name="Rectangle 837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39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0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1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2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3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4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5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6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7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8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9" name="Rectangle 848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50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1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2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3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4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5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6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7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8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9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0" name="Rectangle 859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61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2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3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4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5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6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7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8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9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1" name="Rectangle 870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72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3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874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375">
            <a:off x="1474319" y="1369921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5" name="Straight Arrow Connector 874"/>
          <p:cNvCxnSpPr/>
          <p:nvPr/>
        </p:nvCxnSpPr>
        <p:spPr>
          <a:xfrm rot="1320000">
            <a:off x="5050448" y="3708834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Text Box 8"/>
          <p:cNvSpPr txBox="1">
            <a:spLocks noChangeArrowheads="1"/>
          </p:cNvSpPr>
          <p:nvPr/>
        </p:nvSpPr>
        <p:spPr bwMode="auto">
          <a:xfrm>
            <a:off x="4388490" y="3457575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Q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877" name="Straight Connector 876"/>
          <p:cNvCxnSpPr>
            <a:cxnSpLocks noChangeShapeType="1"/>
          </p:cNvCxnSpPr>
          <p:nvPr/>
        </p:nvCxnSpPr>
        <p:spPr bwMode="auto">
          <a:xfrm flipV="1">
            <a:off x="2051690" y="1111250"/>
            <a:ext cx="3276600" cy="133667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78" name="Group 877"/>
          <p:cNvGrpSpPr>
            <a:grpSpLocks/>
          </p:cNvGrpSpPr>
          <p:nvPr/>
        </p:nvGrpSpPr>
        <p:grpSpPr bwMode="auto">
          <a:xfrm rot="20253533">
            <a:off x="1143795" y="1685575"/>
            <a:ext cx="5688012" cy="493713"/>
            <a:chOff x="1515075" y="1268751"/>
            <a:chExt cx="6558727" cy="570529"/>
          </a:xfrm>
        </p:grpSpPr>
        <p:sp>
          <p:nvSpPr>
            <p:cNvPr id="879" name="Rectangle 878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880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1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2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3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4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5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6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7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8" name="Rectangle 887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89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0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3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4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5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6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7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8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9" name="Rectangle 898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00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2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3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4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5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6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7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8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9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0" name="Rectangle 909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11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3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4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5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6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7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8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9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0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" name="Rectangle 920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22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7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8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" name="Rectangle 931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33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4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5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6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7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8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9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0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1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3" name="Rectangle 942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44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5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6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7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8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9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0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1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4" name="Rectangle 953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55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6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7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8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9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0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1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3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5" name="Rectangle 964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66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7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8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9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0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1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4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5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6" name="Rectangle 975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77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8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9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0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1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2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4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6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7" name="Rectangle 986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88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9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0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1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2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4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5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6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7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8" name="Rectangle 997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99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0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1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2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4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5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6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7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8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9" name="Rectangle 1008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10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1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2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6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7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8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9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0" name="Rectangle 1019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21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2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3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1" name="Rectangle 1030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32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6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7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8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9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0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1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2" name="Rectangle 1041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43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045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4457">
            <a:off x="950635" y="1344723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7" name="Text Box 8"/>
          <p:cNvSpPr txBox="1">
            <a:spLocks noChangeArrowheads="1"/>
          </p:cNvSpPr>
          <p:nvPr/>
        </p:nvSpPr>
        <p:spPr bwMode="auto">
          <a:xfrm>
            <a:off x="4411350" y="1151453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P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049" name="Straight Connector 1048"/>
          <p:cNvCxnSpPr>
            <a:cxnSpLocks noChangeShapeType="1"/>
          </p:cNvCxnSpPr>
          <p:nvPr/>
        </p:nvCxnSpPr>
        <p:spPr bwMode="auto">
          <a:xfrm flipV="1">
            <a:off x="2056770" y="2456181"/>
            <a:ext cx="2896870" cy="164337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50" name="Group 1049"/>
          <p:cNvGrpSpPr>
            <a:grpSpLocks/>
          </p:cNvGrpSpPr>
          <p:nvPr/>
        </p:nvGrpSpPr>
        <p:grpSpPr bwMode="auto">
          <a:xfrm rot="19822384">
            <a:off x="965354" y="3157108"/>
            <a:ext cx="5688012" cy="493713"/>
            <a:chOff x="1515075" y="1268751"/>
            <a:chExt cx="6558727" cy="570529"/>
          </a:xfrm>
        </p:grpSpPr>
        <p:sp>
          <p:nvSpPr>
            <p:cNvPr id="1051" name="Rectangle 1050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052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3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7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8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9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0" name="Rectangle 1059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61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2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3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4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6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7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8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9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0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1" name="Rectangle 1070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72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3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4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6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7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9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0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1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2" name="Rectangle 1081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83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4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6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7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9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0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1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2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3" name="Rectangle 1092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94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6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7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9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0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1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2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3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4" name="Rectangle 1103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05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7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9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0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1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2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3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4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15" name="Rectangle 1114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16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7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8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9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0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1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2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3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4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5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" name="Rectangle 1125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27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5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6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7" name="Rectangle 1136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38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9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0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1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2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3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4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5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6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8" name="Rectangle 1147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49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0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1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2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3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4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5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6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8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9" name="Rectangle 1158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60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1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2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3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4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5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9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0" name="Rectangle 1169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71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2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3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4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5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6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8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9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0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1" name="Rectangle 1180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82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3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4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5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6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7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9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0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1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2" name="Rectangle 1191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93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4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5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6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7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9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0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1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2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3" name="Rectangle 1202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04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5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6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7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8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9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0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1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2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3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4" name="Rectangle 1213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15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6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217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4457">
            <a:off x="3867035" y="1359415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8" name="Straight Arrow Connector 1217"/>
          <p:cNvCxnSpPr/>
          <p:nvPr/>
        </p:nvCxnSpPr>
        <p:spPr>
          <a:xfrm rot="9000000">
            <a:off x="1996386" y="4091606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" name="Text Box 8"/>
          <p:cNvSpPr txBox="1">
            <a:spLocks noChangeArrowheads="1"/>
          </p:cNvSpPr>
          <p:nvPr/>
        </p:nvSpPr>
        <p:spPr bwMode="auto">
          <a:xfrm>
            <a:off x="2625444" y="3657594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S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221" name="Straight Connector 1220"/>
          <p:cNvCxnSpPr>
            <a:cxnSpLocks noChangeShapeType="1"/>
          </p:cNvCxnSpPr>
          <p:nvPr/>
        </p:nvCxnSpPr>
        <p:spPr bwMode="auto">
          <a:xfrm flipV="1">
            <a:off x="2062009" y="1222376"/>
            <a:ext cx="705326" cy="1216024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2" name="Group 1221"/>
          <p:cNvGrpSpPr>
            <a:grpSpLocks/>
          </p:cNvGrpSpPr>
          <p:nvPr/>
        </p:nvGrpSpPr>
        <p:grpSpPr bwMode="auto">
          <a:xfrm rot="7216405">
            <a:off x="-1157063" y="2335078"/>
            <a:ext cx="5688012" cy="493713"/>
            <a:chOff x="1515075" y="1268751"/>
            <a:chExt cx="6558727" cy="570529"/>
          </a:xfrm>
        </p:grpSpPr>
        <p:sp>
          <p:nvSpPr>
            <p:cNvPr id="1223" name="Rectangle 1222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224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5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6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7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8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2" name="Rectangle 1231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33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6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7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8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0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1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2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3" name="Rectangle 1242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44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5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6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7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8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9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0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1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2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3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4" name="Rectangle 1253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55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6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7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8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0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1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2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3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4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5" name="Rectangle 1264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66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7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8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9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1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2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4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5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6" name="Rectangle 1275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77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8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9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1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2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3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4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5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6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7" name="Rectangle 1286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88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9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0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1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2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3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4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5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6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7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8" name="Rectangle 1297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99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2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3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4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5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6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7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8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9" name="Rectangle 1308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10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2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3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4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5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6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7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8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9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0" name="Rectangle 1319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21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2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3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4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5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6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7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8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9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0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1" name="Rectangle 1330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32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8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9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0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2" name="Rectangle 1341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43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4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5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6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7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8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9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0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2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3" name="Rectangle 1352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54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5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6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7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8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9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0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1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2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3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4" name="Rectangle 1363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65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6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7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8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9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0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1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2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3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4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75" name="Rectangle 1374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76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7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8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9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0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1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2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3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4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5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86" name="Rectangle 1385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87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8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389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59720">
            <a:off x="2439762" y="775368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0" name="Text Box 8"/>
          <p:cNvSpPr txBox="1">
            <a:spLocks noChangeArrowheads="1"/>
          </p:cNvSpPr>
          <p:nvPr/>
        </p:nvSpPr>
        <p:spPr bwMode="auto">
          <a:xfrm rot="18000000">
            <a:off x="2233699" y="1631869"/>
            <a:ext cx="7301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4 cm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393" name="Straight Connector 1392"/>
          <p:cNvCxnSpPr>
            <a:cxnSpLocks noChangeShapeType="1"/>
          </p:cNvCxnSpPr>
          <p:nvPr/>
        </p:nvCxnSpPr>
        <p:spPr bwMode="auto">
          <a:xfrm flipH="1" flipV="1">
            <a:off x="4536852" y="1448594"/>
            <a:ext cx="415994" cy="994569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94" name="Group 1393"/>
          <p:cNvGrpSpPr>
            <a:grpSpLocks/>
          </p:cNvGrpSpPr>
          <p:nvPr/>
        </p:nvGrpSpPr>
        <p:grpSpPr bwMode="auto">
          <a:xfrm rot="3998430">
            <a:off x="2144047" y="2902846"/>
            <a:ext cx="5688012" cy="493713"/>
            <a:chOff x="1515075" y="1268751"/>
            <a:chExt cx="6558727" cy="570529"/>
          </a:xfrm>
        </p:grpSpPr>
        <p:sp>
          <p:nvSpPr>
            <p:cNvPr id="1395" name="Rectangle 1394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396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7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8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9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0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1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2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4" name="Rectangle 1403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05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7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8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9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0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1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2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3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4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15" name="Rectangle 1414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16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7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8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9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0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1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2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3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4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5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6" name="Rectangle 1425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27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8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9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0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1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2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3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7" name="Rectangle 1436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38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0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1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2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3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5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6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7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8" name="Rectangle 1447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49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0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1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2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3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4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5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6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7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8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9" name="Rectangle 1458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60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1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2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3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4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5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6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7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8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9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70" name="Rectangle 1469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71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2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3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4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5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6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7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8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9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0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1" name="Rectangle 1480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82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3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4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6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7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8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9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0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1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2" name="Rectangle 1491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93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4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5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6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7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8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9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0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1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2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3" name="Rectangle 1502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04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6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7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8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9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0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1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2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3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4" name="Rectangle 1513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15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6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7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8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9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0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1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2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3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4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5" name="Rectangle 1524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26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7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8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9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0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1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2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3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4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5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6" name="Rectangle 1535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37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1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2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3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4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5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7" name="Rectangle 1546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48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9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0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1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2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3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4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5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6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7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58" name="Rectangle 1557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59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0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561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5845">
            <a:off x="4148126" y="558722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2" name="Text Box 8"/>
          <p:cNvSpPr txBox="1">
            <a:spLocks noChangeArrowheads="1"/>
          </p:cNvSpPr>
          <p:nvPr/>
        </p:nvSpPr>
        <p:spPr bwMode="auto">
          <a:xfrm rot="3900000">
            <a:off x="4317177" y="1835069"/>
            <a:ext cx="7301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3 cm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63" name="Rectangle 1562"/>
          <p:cNvSpPr/>
          <p:nvPr/>
        </p:nvSpPr>
        <p:spPr>
          <a:xfrm>
            <a:off x="-125283" y="-726444"/>
            <a:ext cx="1828800" cy="34226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3577">
              <a:tabLst>
                <a:tab pos="685183" algn="l"/>
                <a:tab pos="1086459" algn="l"/>
                <a:tab pos="1260927" algn="l"/>
                <a:tab pos="1314854" algn="l"/>
              </a:tabLst>
              <a:defRPr/>
            </a:pPr>
            <a:r>
              <a:rPr lang="en-US" sz="1599" b="1" dirty="0" smtClean="0">
                <a:solidFill>
                  <a:schemeClr val="bg1"/>
                </a:solidFill>
                <a:latin typeface="Bookman Old Style" pitchFamily="18" charset="0"/>
              </a:rPr>
              <a:t>Ex-13.2 (Q.5)</a:t>
            </a:r>
            <a:endParaRPr lang="en-US" sz="1798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64" name="Text Box 52"/>
          <p:cNvSpPr txBox="1">
            <a:spLocks noChangeArrowheads="1"/>
          </p:cNvSpPr>
          <p:nvPr/>
        </p:nvSpPr>
        <p:spPr bwMode="auto">
          <a:xfrm>
            <a:off x="3521719" y="718003"/>
            <a:ext cx="277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565" name="Text Box 52"/>
          <p:cNvSpPr txBox="1">
            <a:spLocks noChangeArrowheads="1"/>
          </p:cNvSpPr>
          <p:nvPr/>
        </p:nvSpPr>
        <p:spPr bwMode="auto">
          <a:xfrm>
            <a:off x="3524890" y="3906976"/>
            <a:ext cx="277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Y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pic>
        <p:nvPicPr>
          <p:cNvPr id="1594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27332">
            <a:off x="2217726" y="1520695"/>
            <a:ext cx="2573316" cy="188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9" name="TextBox 1628"/>
          <p:cNvSpPr txBox="1"/>
          <p:nvPr/>
        </p:nvSpPr>
        <p:spPr>
          <a:xfrm>
            <a:off x="7155085" y="2114550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R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630" name="TextBox 1629"/>
          <p:cNvSpPr txBox="1"/>
          <p:nvPr/>
        </p:nvSpPr>
        <p:spPr>
          <a:xfrm>
            <a:off x="7222737" y="327797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S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631" name="TextBox 1630"/>
          <p:cNvSpPr txBox="1"/>
          <p:nvPr/>
        </p:nvSpPr>
        <p:spPr>
          <a:xfrm>
            <a:off x="7800393" y="3196193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Q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632" name="TextBox 1631"/>
          <p:cNvSpPr txBox="1"/>
          <p:nvPr/>
        </p:nvSpPr>
        <p:spPr>
          <a:xfrm>
            <a:off x="7867108" y="2205552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P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633" name="Freeform 1632"/>
          <p:cNvSpPr/>
          <p:nvPr/>
        </p:nvSpPr>
        <p:spPr>
          <a:xfrm>
            <a:off x="3512040" y="2324500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4" name="Group 30"/>
          <p:cNvGrpSpPr>
            <a:grpSpLocks/>
          </p:cNvGrpSpPr>
          <p:nvPr/>
        </p:nvGrpSpPr>
        <p:grpSpPr bwMode="auto">
          <a:xfrm>
            <a:off x="2852583" y="2387432"/>
            <a:ext cx="1333500" cy="146050"/>
            <a:chOff x="3993" y="2351"/>
            <a:chExt cx="983" cy="108"/>
          </a:xfrm>
        </p:grpSpPr>
        <p:grpSp>
          <p:nvGrpSpPr>
            <p:cNvPr id="1635" name="Group 31"/>
            <p:cNvGrpSpPr>
              <a:grpSpLocks/>
            </p:cNvGrpSpPr>
            <p:nvPr/>
          </p:nvGrpSpPr>
          <p:grpSpPr bwMode="auto">
            <a:xfrm>
              <a:off x="3993" y="2353"/>
              <a:ext cx="26" cy="106"/>
              <a:chOff x="3456" y="2196"/>
              <a:chExt cx="26" cy="106"/>
            </a:xfrm>
          </p:grpSpPr>
          <p:sp>
            <p:nvSpPr>
              <p:cNvPr id="1639" name="Line 32"/>
              <p:cNvSpPr>
                <a:spLocks noChangeShapeType="1"/>
              </p:cNvSpPr>
              <p:nvPr/>
            </p:nvSpPr>
            <p:spPr bwMode="auto">
              <a:xfrm>
                <a:off x="3456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40" name="Line 33"/>
              <p:cNvSpPr>
                <a:spLocks noChangeShapeType="1"/>
              </p:cNvSpPr>
              <p:nvPr/>
            </p:nvSpPr>
            <p:spPr bwMode="auto">
              <a:xfrm>
                <a:off x="3482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636" name="Group 34"/>
            <p:cNvGrpSpPr>
              <a:grpSpLocks/>
            </p:cNvGrpSpPr>
            <p:nvPr/>
          </p:nvGrpSpPr>
          <p:grpSpPr bwMode="auto">
            <a:xfrm>
              <a:off x="4946" y="2351"/>
              <a:ext cx="30" cy="106"/>
              <a:chOff x="3444" y="2196"/>
              <a:chExt cx="30" cy="106"/>
            </a:xfrm>
          </p:grpSpPr>
          <p:sp>
            <p:nvSpPr>
              <p:cNvPr id="1637" name="Line 35"/>
              <p:cNvSpPr>
                <a:spLocks noChangeShapeType="1"/>
              </p:cNvSpPr>
              <p:nvPr/>
            </p:nvSpPr>
            <p:spPr bwMode="auto">
              <a:xfrm>
                <a:off x="344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38" name="Line 36"/>
              <p:cNvSpPr>
                <a:spLocks noChangeShapeType="1"/>
              </p:cNvSpPr>
              <p:nvPr/>
            </p:nvSpPr>
            <p:spPr bwMode="auto">
              <a:xfrm>
                <a:off x="347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641" name="Freeform 1640"/>
          <p:cNvSpPr/>
          <p:nvPr/>
        </p:nvSpPr>
        <p:spPr>
          <a:xfrm rot="7200000">
            <a:off x="2730633" y="1245397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2" name="Freeform 1641"/>
          <p:cNvSpPr/>
          <p:nvPr/>
        </p:nvSpPr>
        <p:spPr>
          <a:xfrm rot="9223613">
            <a:off x="4421319" y="1458379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6" name="Group 41"/>
          <p:cNvGrpSpPr>
            <a:grpSpLocks/>
          </p:cNvGrpSpPr>
          <p:nvPr/>
        </p:nvGrpSpPr>
        <p:grpSpPr bwMode="auto">
          <a:xfrm>
            <a:off x="5489890" y="994545"/>
            <a:ext cx="2557821" cy="640419"/>
            <a:chOff x="5214209" y="3156486"/>
            <a:chExt cx="2501140" cy="719574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67" name="Rounded Rectangle 1566"/>
            <p:cNvSpPr/>
            <p:nvPr/>
          </p:nvSpPr>
          <p:spPr bwMode="auto">
            <a:xfrm>
              <a:off x="5214209" y="3156486"/>
              <a:ext cx="2501140" cy="719574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568" name="TextBox 43"/>
            <p:cNvSpPr txBox="1">
              <a:spLocks noChangeArrowheads="1"/>
            </p:cNvSpPr>
            <p:nvPr/>
          </p:nvSpPr>
          <p:spPr bwMode="auto">
            <a:xfrm>
              <a:off x="5283216" y="3306116"/>
              <a:ext cx="2377644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Draw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AB = 8cm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69" name="Group 41"/>
          <p:cNvGrpSpPr>
            <a:grpSpLocks/>
          </p:cNvGrpSpPr>
          <p:nvPr/>
        </p:nvGrpSpPr>
        <p:grpSpPr bwMode="auto">
          <a:xfrm>
            <a:off x="5404638" y="971574"/>
            <a:ext cx="2859109" cy="895260"/>
            <a:chOff x="5102066" y="3022517"/>
            <a:chExt cx="2795752" cy="1005914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70" name="Rounded Rectangle 1569"/>
            <p:cNvSpPr/>
            <p:nvPr/>
          </p:nvSpPr>
          <p:spPr bwMode="auto">
            <a:xfrm>
              <a:off x="5102066" y="3022517"/>
              <a:ext cx="2795752" cy="1005914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571" name="TextBox 43"/>
            <p:cNvSpPr txBox="1">
              <a:spLocks noChangeArrowheads="1"/>
            </p:cNvSpPr>
            <p:nvPr/>
          </p:nvSpPr>
          <p:spPr bwMode="auto">
            <a:xfrm>
              <a:off x="5131609" y="3191394"/>
              <a:ext cx="2729351" cy="65705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 circle of radius 4cm and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72" name="Group 41"/>
          <p:cNvGrpSpPr>
            <a:grpSpLocks/>
          </p:cNvGrpSpPr>
          <p:nvPr/>
        </p:nvGrpSpPr>
        <p:grpSpPr bwMode="auto">
          <a:xfrm>
            <a:off x="5630509" y="859376"/>
            <a:ext cx="2583400" cy="986331"/>
            <a:chOff x="5157355" y="3080232"/>
            <a:chExt cx="2526151" cy="110823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73" name="Rounded Rectangle 1572"/>
            <p:cNvSpPr/>
            <p:nvPr/>
          </p:nvSpPr>
          <p:spPr bwMode="auto">
            <a:xfrm>
              <a:off x="5157355" y="3080232"/>
              <a:ext cx="2526151" cy="110823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574" name="TextBox 43"/>
            <p:cNvSpPr txBox="1">
              <a:spLocks noChangeArrowheads="1"/>
            </p:cNvSpPr>
            <p:nvPr/>
          </p:nvSpPr>
          <p:spPr bwMode="auto">
            <a:xfrm>
              <a:off x="5333639" y="3169991"/>
              <a:ext cx="2278938" cy="933706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another circle of radius 3cm and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B</a:t>
              </a:r>
            </a:p>
          </p:txBody>
        </p:sp>
      </p:grpSp>
      <p:grpSp>
        <p:nvGrpSpPr>
          <p:cNvPr id="1575" name="Group 41"/>
          <p:cNvGrpSpPr>
            <a:grpSpLocks/>
          </p:cNvGrpSpPr>
          <p:nvPr/>
        </p:nvGrpSpPr>
        <p:grpSpPr bwMode="auto">
          <a:xfrm>
            <a:off x="5469789" y="918345"/>
            <a:ext cx="2620197" cy="848246"/>
            <a:chOff x="5040757" y="3216412"/>
            <a:chExt cx="2562134" cy="95308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76" name="Rounded Rectangle 1575"/>
            <p:cNvSpPr/>
            <p:nvPr/>
          </p:nvSpPr>
          <p:spPr bwMode="auto">
            <a:xfrm>
              <a:off x="5040757" y="3216412"/>
              <a:ext cx="2562134" cy="95308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577" name="TextBox 43"/>
            <p:cNvSpPr txBox="1">
              <a:spLocks noChangeArrowheads="1"/>
            </p:cNvSpPr>
            <p:nvPr/>
          </p:nvSpPr>
          <p:spPr bwMode="auto">
            <a:xfrm>
              <a:off x="5155749" y="3346113"/>
              <a:ext cx="2324318" cy="65705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perpendicular bisector of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AB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78" name="Group 41"/>
          <p:cNvGrpSpPr>
            <a:grpSpLocks/>
          </p:cNvGrpSpPr>
          <p:nvPr/>
        </p:nvGrpSpPr>
        <p:grpSpPr bwMode="auto">
          <a:xfrm>
            <a:off x="5369734" y="796906"/>
            <a:ext cx="2870157" cy="1078737"/>
            <a:chOff x="4932738" y="3092019"/>
            <a:chExt cx="2806556" cy="121206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79" name="Rounded Rectangle 1578"/>
            <p:cNvSpPr/>
            <p:nvPr/>
          </p:nvSpPr>
          <p:spPr bwMode="auto">
            <a:xfrm>
              <a:off x="4932738" y="3092019"/>
              <a:ext cx="2806556" cy="121206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580" name="TextBox 43"/>
            <p:cNvSpPr txBox="1">
              <a:spLocks noChangeArrowheads="1"/>
            </p:cNvSpPr>
            <p:nvPr/>
          </p:nvSpPr>
          <p:spPr bwMode="auto">
            <a:xfrm>
              <a:off x="5009454" y="3204803"/>
              <a:ext cx="2663698" cy="93370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A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radius more than half of AB, draw arcs up and down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81" name="Group 41"/>
          <p:cNvGrpSpPr>
            <a:grpSpLocks/>
          </p:cNvGrpSpPr>
          <p:nvPr/>
        </p:nvGrpSpPr>
        <p:grpSpPr bwMode="auto">
          <a:xfrm>
            <a:off x="5302169" y="730543"/>
            <a:ext cx="3234164" cy="1145100"/>
            <a:chOff x="4754766" y="3049639"/>
            <a:chExt cx="3162495" cy="1286631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82" name="Rounded Rectangle 1581"/>
            <p:cNvSpPr/>
            <p:nvPr/>
          </p:nvSpPr>
          <p:spPr bwMode="auto">
            <a:xfrm>
              <a:off x="4754766" y="3049639"/>
              <a:ext cx="3162495" cy="128663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583" name="TextBox 43"/>
            <p:cNvSpPr txBox="1">
              <a:spLocks noChangeArrowheads="1"/>
            </p:cNvSpPr>
            <p:nvPr/>
          </p:nvSpPr>
          <p:spPr bwMode="auto">
            <a:xfrm>
              <a:off x="4925770" y="3229143"/>
              <a:ext cx="2822746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B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cut previously drawn arcs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84" name="Group 41"/>
          <p:cNvGrpSpPr>
            <a:grpSpLocks/>
          </p:cNvGrpSpPr>
          <p:nvPr/>
        </p:nvGrpSpPr>
        <p:grpSpPr bwMode="auto">
          <a:xfrm>
            <a:off x="5404287" y="918345"/>
            <a:ext cx="2858680" cy="818573"/>
            <a:chOff x="4944399" y="3122020"/>
            <a:chExt cx="2795332" cy="91974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85" name="Rounded Rectangle 1584"/>
            <p:cNvSpPr/>
            <p:nvPr/>
          </p:nvSpPr>
          <p:spPr bwMode="auto">
            <a:xfrm>
              <a:off x="4974006" y="3122020"/>
              <a:ext cx="2724016" cy="91974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586" name="TextBox 43"/>
            <p:cNvSpPr txBox="1">
              <a:spLocks noChangeArrowheads="1"/>
            </p:cNvSpPr>
            <p:nvPr/>
          </p:nvSpPr>
          <p:spPr bwMode="auto">
            <a:xfrm>
              <a:off x="4944399" y="3250547"/>
              <a:ext cx="2795332" cy="65705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line XY intersecting AB at M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87" name="Group 41"/>
          <p:cNvGrpSpPr>
            <a:grpSpLocks/>
          </p:cNvGrpSpPr>
          <p:nvPr/>
        </p:nvGrpSpPr>
        <p:grpSpPr bwMode="auto">
          <a:xfrm>
            <a:off x="5476677" y="918345"/>
            <a:ext cx="2715179" cy="763499"/>
            <a:chOff x="5058186" y="3152960"/>
            <a:chExt cx="2655011" cy="857866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88" name="Rounded Rectangle 1587"/>
            <p:cNvSpPr/>
            <p:nvPr/>
          </p:nvSpPr>
          <p:spPr bwMode="auto">
            <a:xfrm>
              <a:off x="5058186" y="3152960"/>
              <a:ext cx="2655011" cy="857866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589" name="TextBox 43"/>
            <p:cNvSpPr txBox="1">
              <a:spLocks noChangeArrowheads="1"/>
            </p:cNvSpPr>
            <p:nvPr/>
          </p:nvSpPr>
          <p:spPr bwMode="auto">
            <a:xfrm>
              <a:off x="5141725" y="3250547"/>
              <a:ext cx="2506831" cy="65705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M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and radius = AM or MB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90" name="Group 41"/>
          <p:cNvGrpSpPr>
            <a:grpSpLocks/>
          </p:cNvGrpSpPr>
          <p:nvPr/>
        </p:nvGrpSpPr>
        <p:grpSpPr bwMode="auto">
          <a:xfrm>
            <a:off x="5458131" y="829865"/>
            <a:ext cx="2560655" cy="1045778"/>
            <a:chOff x="5160345" y="2990300"/>
            <a:chExt cx="2503909" cy="1175036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91" name="Rounded Rectangle 1590"/>
            <p:cNvSpPr/>
            <p:nvPr/>
          </p:nvSpPr>
          <p:spPr bwMode="auto">
            <a:xfrm>
              <a:off x="5160345" y="2990300"/>
              <a:ext cx="2503909" cy="1175036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592" name="TextBox 43"/>
            <p:cNvSpPr txBox="1">
              <a:spLocks noChangeArrowheads="1"/>
            </p:cNvSpPr>
            <p:nvPr/>
          </p:nvSpPr>
          <p:spPr bwMode="auto">
            <a:xfrm>
              <a:off x="5251236" y="3111812"/>
              <a:ext cx="2310497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 circle intersecting circles </a:t>
              </a:r>
            </a:p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at P,Q,R,S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95" name="Group 41"/>
          <p:cNvGrpSpPr>
            <a:grpSpLocks/>
          </p:cNvGrpSpPr>
          <p:nvPr/>
        </p:nvGrpSpPr>
        <p:grpSpPr bwMode="auto">
          <a:xfrm>
            <a:off x="5696876" y="918345"/>
            <a:ext cx="2143850" cy="763834"/>
            <a:chOff x="5374414" y="3187170"/>
            <a:chExt cx="2096343" cy="85824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96" name="Rounded Rectangle 1595"/>
            <p:cNvSpPr/>
            <p:nvPr/>
          </p:nvSpPr>
          <p:spPr bwMode="auto">
            <a:xfrm>
              <a:off x="5374414" y="3187170"/>
              <a:ext cx="2067057" cy="85824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597" name="TextBox 43"/>
            <p:cNvSpPr txBox="1">
              <a:spLocks noChangeArrowheads="1"/>
            </p:cNvSpPr>
            <p:nvPr/>
          </p:nvSpPr>
          <p:spPr bwMode="auto">
            <a:xfrm>
              <a:off x="5402796" y="3302916"/>
              <a:ext cx="2067961" cy="65705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BR</a:t>
              </a:r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,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BS, AQ and AP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98" name="Group 41"/>
          <p:cNvGrpSpPr>
            <a:grpSpLocks/>
          </p:cNvGrpSpPr>
          <p:nvPr/>
        </p:nvGrpSpPr>
        <p:grpSpPr bwMode="auto">
          <a:xfrm>
            <a:off x="5373210" y="803100"/>
            <a:ext cx="2973112" cy="1072543"/>
            <a:chOff x="5034296" y="3020886"/>
            <a:chExt cx="2907229" cy="120510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99" name="Rounded Rectangle 1598"/>
            <p:cNvSpPr/>
            <p:nvPr/>
          </p:nvSpPr>
          <p:spPr bwMode="auto">
            <a:xfrm>
              <a:off x="5034296" y="3020886"/>
              <a:ext cx="2907229" cy="120510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00" name="TextBox 43"/>
            <p:cNvSpPr txBox="1">
              <a:spLocks noChangeArrowheads="1"/>
            </p:cNvSpPr>
            <p:nvPr/>
          </p:nvSpPr>
          <p:spPr bwMode="auto">
            <a:xfrm>
              <a:off x="5136037" y="3154253"/>
              <a:ext cx="2741008" cy="933706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AP and AQ are required tangents from external point A 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26" name="Group 41"/>
          <p:cNvGrpSpPr>
            <a:grpSpLocks/>
          </p:cNvGrpSpPr>
          <p:nvPr/>
        </p:nvGrpSpPr>
        <p:grpSpPr bwMode="auto">
          <a:xfrm>
            <a:off x="5376404" y="803100"/>
            <a:ext cx="2973112" cy="1072543"/>
            <a:chOff x="5034296" y="3020886"/>
            <a:chExt cx="2907229" cy="120510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27" name="Rounded Rectangle 1626"/>
            <p:cNvSpPr/>
            <p:nvPr/>
          </p:nvSpPr>
          <p:spPr bwMode="auto">
            <a:xfrm>
              <a:off x="5034296" y="3020886"/>
              <a:ext cx="2907229" cy="120510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28" name="TextBox 43"/>
            <p:cNvSpPr txBox="1">
              <a:spLocks noChangeArrowheads="1"/>
            </p:cNvSpPr>
            <p:nvPr/>
          </p:nvSpPr>
          <p:spPr bwMode="auto">
            <a:xfrm>
              <a:off x="5136037" y="3154253"/>
              <a:ext cx="2741008" cy="933706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BR and BS are required tangents from external point B 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43" name="Rectangle 1642"/>
          <p:cNvSpPr/>
          <p:nvPr/>
        </p:nvSpPr>
        <p:spPr>
          <a:xfrm rot="1740000">
            <a:off x="7276009" y="2356533"/>
            <a:ext cx="90325" cy="90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4" name="Rectangle 1643"/>
          <p:cNvSpPr/>
          <p:nvPr/>
        </p:nvSpPr>
        <p:spPr>
          <a:xfrm rot="3960000">
            <a:off x="7940342" y="2440386"/>
            <a:ext cx="90325" cy="90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6" name="Group 41"/>
          <p:cNvGrpSpPr>
            <a:grpSpLocks/>
          </p:cNvGrpSpPr>
          <p:nvPr/>
        </p:nvGrpSpPr>
        <p:grpSpPr bwMode="auto">
          <a:xfrm>
            <a:off x="5903892" y="748041"/>
            <a:ext cx="2387603" cy="912283"/>
            <a:chOff x="5327206" y="3239208"/>
            <a:chExt cx="2334698" cy="102504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47" name="Rounded Rectangle 1646"/>
            <p:cNvSpPr/>
            <p:nvPr/>
          </p:nvSpPr>
          <p:spPr bwMode="auto">
            <a:xfrm>
              <a:off x="5327206" y="3239208"/>
              <a:ext cx="2309762" cy="102504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48" name="TextBox 43"/>
            <p:cNvSpPr txBox="1">
              <a:spLocks noChangeArrowheads="1"/>
            </p:cNvSpPr>
            <p:nvPr/>
          </p:nvSpPr>
          <p:spPr bwMode="auto">
            <a:xfrm>
              <a:off x="5389524" y="3306116"/>
              <a:ext cx="2272380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B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as the centre and same radius, draw another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49" name="Group 41"/>
          <p:cNvGrpSpPr>
            <a:grpSpLocks/>
          </p:cNvGrpSpPr>
          <p:nvPr/>
        </p:nvGrpSpPr>
        <p:grpSpPr bwMode="auto">
          <a:xfrm>
            <a:off x="5595167" y="926056"/>
            <a:ext cx="2998985" cy="880371"/>
            <a:chOff x="5370720" y="3275560"/>
            <a:chExt cx="2932532" cy="98918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50" name="Rounded Rectangle 1649"/>
            <p:cNvSpPr/>
            <p:nvPr/>
          </p:nvSpPr>
          <p:spPr bwMode="auto">
            <a:xfrm>
              <a:off x="5370720" y="3275560"/>
              <a:ext cx="2850988" cy="98918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51" name="TextBox 43"/>
            <p:cNvSpPr txBox="1">
              <a:spLocks noChangeArrowheads="1"/>
            </p:cNvSpPr>
            <p:nvPr/>
          </p:nvSpPr>
          <p:spPr bwMode="auto">
            <a:xfrm>
              <a:off x="5389525" y="3306116"/>
              <a:ext cx="2913727" cy="933706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Any point on the line as centre and radius = 8 cm, draw an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16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10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10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1948E-7 L 0.46771 -0.00216 " pathEditMode="relative" rAng="0" ptsTypes="AA">
                                      <p:cBhvr>
                                        <p:cTn id="20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-123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16632 -0.36389 " pathEditMode="relative" rAng="0" ptsTypes="AA">
                                      <p:cBhvr>
                                        <p:cTn id="252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-18210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40000">
                                      <p:cBhvr>
                                        <p:cTn id="254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8" presetClass="emph" presetSubtype="0" ac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">
                                      <p:cBhvr>
                                        <p:cTn id="258" dur="4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500"/>
                            </p:stCondLst>
                            <p:childTnLst>
                              <p:par>
                                <p:cTn id="2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32 -0.36389 L 0.48646 -0.36513 " pathEditMode="relative" rAng="0" ptsTypes="AA">
                                      <p:cBhvr>
                                        <p:cTn id="288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7" y="-62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90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20000">
                                      <p:cBhvr>
                                        <p:cTn id="29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000"/>
                            </p:stCondLst>
                            <p:childTnLst>
                              <p:par>
                                <p:cTn id="303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185 L 0.16841 -0.36451 " pathEditMode="relative" rAng="0" ptsTypes="AA">
                                      <p:cBhvr>
                                        <p:cTn id="331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18333"/>
                                    </p:animMotion>
                                  </p:childTnLst>
                                </p:cTn>
                              </p:par>
                              <p:par>
                                <p:cTn id="3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33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7" dur="9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0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457E-7 L 0.48577 -0.36481 " pathEditMode="relative" rAng="0" ptsTypes="AA">
                                      <p:cBhvr>
                                        <p:cTn id="362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88" y="-18241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64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8" dur="9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1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405" dur="9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8" dur="11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370000">
                                      <p:cBhvr>
                                        <p:cTn id="4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3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2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000"/>
                            </p:stCondLst>
                            <p:childTnLst>
                              <p:par>
                                <p:cTn id="4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62 L 0.31666 -0.00031 " pathEditMode="relative" rAng="0" ptsTypes="AA">
                                      <p:cBhvr>
                                        <p:cTn id="427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68" y="-62"/>
                                    </p:animMotion>
                                  </p:childTnLst>
                                </p:cTn>
                              </p:par>
                              <p:par>
                                <p:cTn id="4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1220000">
                                      <p:cBhvr>
                                        <p:cTn id="429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140000">
                                      <p:cBhvr>
                                        <p:cTn id="433" dur="9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6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880000">
                                      <p:cBhvr>
                                        <p:cTn id="440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1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3" dur="2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6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7 L -0.0007 0.8 " pathEditMode="relative" rAng="0" ptsTypes="AA">
                                      <p:cBhvr>
                                        <p:cTn id="478" dur="1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0"/>
                            </p:stCondLst>
                            <p:childTnLst>
                              <p:par>
                                <p:cTn id="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000"/>
                            </p:stCondLst>
                            <p:childTnLst>
                              <p:par>
                                <p:cTn id="4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500"/>
                            </p:stCondLst>
                            <p:childTnLst>
                              <p:par>
                                <p:cTn id="5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00"/>
                            </p:stCondLst>
                            <p:childTnLst>
                              <p:par>
                                <p:cTn id="5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3" dur="9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6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1000"/>
                            </p:stCondLst>
                            <p:childTnLst>
                              <p:par>
                                <p:cTn id="5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500"/>
                            </p:stCondLst>
                            <p:childTnLst>
                              <p:par>
                                <p:cTn id="5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5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46914E-6 L -0.30312 -0.30648 " pathEditMode="relative" rAng="0" ptsTypes="AA">
                                      <p:cBhvr>
                                        <p:cTn id="584" dur="9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-15340"/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7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97531E-6 L -0.31805 0.32438 " pathEditMode="relative" rAng="0" ptsTypes="AA">
                                      <p:cBhvr>
                                        <p:cTn id="610" dur="900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03" y="16204"/>
                                    </p:animMotion>
                                  </p:childTnLst>
                                </p:cTn>
                              </p:par>
                              <p:par>
                                <p:cTn id="6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3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0"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87303E-6 L 0.33455 0.24498 " pathEditMode="relative" rAng="0" ptsTypes="AA">
                                      <p:cBhvr>
                                        <p:cTn id="636" dur="9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12234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9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19753E-6 L 0.35955 -0.25709 " pathEditMode="relative" rAng="0" ptsTypes="AA">
                                      <p:cBhvr>
                                        <p:cTn id="662" dur="9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69" y="-12870"/>
                                    </p:animMotion>
                                  </p:childTnLst>
                                </p:cTn>
                              </p:par>
                              <p:par>
                                <p:cTn id="6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5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9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2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4" fill="hold">
                            <p:stCondLst>
                              <p:cond delay="500"/>
                            </p:stCondLst>
                            <p:childTnLst>
                              <p:par>
                                <p:cTn id="6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100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7284E-6 L -0.07725 0.23364 " pathEditMode="relative" rAng="0" ptsTypes="AA">
                                      <p:cBhvr>
                                        <p:cTn id="692" dur="900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2" y="11667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5"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9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2"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500"/>
                            </p:stCondLst>
                            <p:childTnLst>
                              <p:par>
                                <p:cTn id="7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1000"/>
                            </p:stCondLst>
                            <p:childTnLst>
                              <p:par>
                                <p:cTn id="7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95062E-6 L 0.04705 0.19228 " pathEditMode="relative" rAng="0" ptsTypes="AA">
                                      <p:cBhvr>
                                        <p:cTn id="723" dur="900" fill="hold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9599"/>
                                    </p:animMotion>
                                  </p:childTnLst>
                                </p:cTn>
                              </p:par>
                              <p:par>
                                <p:cTn id="7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6" dur="10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0"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3"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500"/>
                            </p:stCondLst>
                            <p:childTnLst>
                              <p:par>
                                <p:cTn id="7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1000"/>
                            </p:stCondLst>
                            <p:childTnLst>
                              <p:par>
                                <p:cTn id="7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2" dur="5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5" dur="5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5" grpId="0" animBg="1"/>
      <p:bldP spid="1625" grpId="1" animBg="1"/>
      <p:bldP spid="1624" grpId="0" animBg="1"/>
      <p:bldP spid="1624" grpId="1" animBg="1"/>
      <p:bldP spid="1623" grpId="0" animBg="1"/>
      <p:bldP spid="1623" grpId="1" animBg="1"/>
      <p:bldP spid="1622" grpId="0" animBg="1"/>
      <p:bldP spid="1622" grpId="1" animBg="1"/>
      <p:bldP spid="1621" grpId="0" animBg="1"/>
      <p:bldP spid="1621" grpId="1" animBg="1"/>
      <p:bldP spid="1620" grpId="0" animBg="1"/>
      <p:bldP spid="1620" grpId="1" animBg="1"/>
      <p:bldP spid="1619" grpId="0" animBg="1"/>
      <p:bldP spid="1619" grpId="1" animBg="1"/>
      <p:bldP spid="1618" grpId="0" animBg="1"/>
      <p:bldP spid="1618" grpId="1" animBg="1"/>
      <p:bldP spid="1617" grpId="0" animBg="1"/>
      <p:bldP spid="1617" grpId="1" animBg="1"/>
      <p:bldP spid="1603" grpId="0"/>
      <p:bldP spid="1604" grpId="0"/>
      <p:bldP spid="1605" grpId="0"/>
      <p:bldP spid="1606" grpId="0" animBg="1"/>
      <p:bldP spid="1608" grpId="0"/>
      <p:bldP spid="1609" grpId="0" animBg="1"/>
      <p:bldP spid="1611" grpId="0"/>
      <p:bldP spid="1616" grpId="0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7" grpId="0"/>
      <p:bldP spid="8" grpId="0"/>
      <p:bldP spid="9" grpId="0"/>
      <p:bldP spid="10" grpId="0" animBg="1"/>
      <p:bldP spid="349" grpId="0" animBg="1"/>
      <p:bldP spid="351" grpId="0" animBg="1"/>
      <p:bldP spid="354" grpId="0" animBg="1"/>
      <p:bldP spid="355" grpId="0" animBg="1"/>
      <p:bldP spid="356" grpId="0" animBg="1"/>
      <p:bldP spid="357" grpId="0" animBg="1"/>
      <p:bldP spid="530" grpId="0" animBg="1"/>
      <p:bldP spid="531" grpId="0"/>
      <p:bldP spid="532" grpId="0" animBg="1"/>
      <p:bldP spid="705" grpId="0"/>
      <p:bldP spid="876" grpId="0"/>
      <p:bldP spid="1047" grpId="0"/>
      <p:bldP spid="1219" grpId="0"/>
      <p:bldP spid="1390" grpId="0"/>
      <p:bldP spid="1562" grpId="0"/>
      <p:bldP spid="1564" grpId="0"/>
      <p:bldP spid="1564" grpId="1"/>
      <p:bldP spid="1565" grpId="0"/>
      <p:bldP spid="1565" grpId="1"/>
      <p:bldP spid="1629" grpId="0"/>
      <p:bldP spid="1630" grpId="0"/>
      <p:bldP spid="1631" grpId="0"/>
      <p:bldP spid="1632" grpId="0"/>
      <p:bldP spid="1633" grpId="0" animBg="1"/>
      <p:bldP spid="1641" grpId="0" animBg="1"/>
      <p:bldP spid="1642" grpId="0" animBg="1"/>
      <p:bldP spid="1643" grpId="0" animBg="1"/>
      <p:bldP spid="16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66976"/>
            <a:ext cx="8132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Draw a line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seg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AB of length 8 cm. Taking A as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, draw a circle of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radius 4 cm &amp; taking B as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draw another circle of radius 3 cm.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Construct tangents to each circle from the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of other circle.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5124" y="1431646"/>
            <a:ext cx="1905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kern="0" dirty="0" smtClean="0">
                <a:solidFill>
                  <a:srgbClr val="0000FF"/>
                </a:solidFill>
                <a:latin typeface="Bookman Old Style" pitchFamily="18" charset="0"/>
              </a:rPr>
              <a:t>Justification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: 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5124" y="1756700"/>
            <a:ext cx="1314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Draw AR</a:t>
            </a:r>
            <a:endParaRPr lang="en-US" sz="1600" b="1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00" y="2490725"/>
            <a:ext cx="60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5124" y="2490725"/>
            <a:ext cx="1671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ARB = 90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00" y="2848575"/>
            <a:ext cx="60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124" y="2848575"/>
            <a:ext cx="190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BR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 radius AR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4800" y="3241150"/>
            <a:ext cx="35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5124" y="324115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BR is a tangent to circle 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5124" y="3570775"/>
            <a:ext cx="430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[A line 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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 to radius to a circle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at its outer end is a tangent] 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5124" y="4201850"/>
            <a:ext cx="4993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Similarly, we can show that BS, AP and AQ</a:t>
            </a:r>
          </a:p>
          <a:p>
            <a:r>
              <a:rPr lang="en-US" sz="1600" b="1" dirty="0" smtClean="0">
                <a:latin typeface="Bookman Old Style" pitchFamily="18" charset="0"/>
              </a:rPr>
              <a:t>are the tangents.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5124" y="2109725"/>
            <a:ext cx="3721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ARB is an angle in a semicircle.</a:t>
            </a:r>
            <a:endParaRPr lang="en-US" sz="1600" b="1" dirty="0">
              <a:latin typeface="Bookman Old Style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962400" y="1352550"/>
            <a:ext cx="5444148" cy="3439334"/>
            <a:chOff x="4157052" y="1494616"/>
            <a:chExt cx="5444148" cy="3439334"/>
          </a:xfrm>
        </p:grpSpPr>
        <p:grpSp>
          <p:nvGrpSpPr>
            <p:cNvPr id="3" name="Group 2"/>
            <p:cNvGrpSpPr/>
            <p:nvPr/>
          </p:nvGrpSpPr>
          <p:grpSpPr>
            <a:xfrm>
              <a:off x="4157052" y="1494616"/>
              <a:ext cx="5444148" cy="3439334"/>
              <a:chOff x="390494" y="297146"/>
              <a:chExt cx="7219016" cy="4560604"/>
            </a:xfrm>
          </p:grpSpPr>
          <p:sp>
            <p:nvSpPr>
              <p:cNvPr id="4" name="Line 4"/>
              <p:cNvSpPr>
                <a:spLocks noChangeShapeType="1"/>
              </p:cNvSpPr>
              <p:nvPr/>
            </p:nvSpPr>
            <p:spPr bwMode="auto">
              <a:xfrm>
                <a:off x="1981200" y="2455898"/>
                <a:ext cx="4267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000"/>
              </a:p>
            </p:txBody>
          </p:sp>
          <p:sp>
            <p:nvSpPr>
              <p:cNvPr id="5" name="Text Box 8"/>
              <p:cNvSpPr txBox="1">
                <a:spLocks noChangeArrowheads="1"/>
              </p:cNvSpPr>
              <p:nvPr/>
            </p:nvSpPr>
            <p:spPr bwMode="auto">
              <a:xfrm>
                <a:off x="5421999" y="2397161"/>
                <a:ext cx="344486" cy="326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rPr>
                  <a:t>B</a:t>
                </a:r>
              </a:p>
            </p:txBody>
          </p:sp>
          <p:sp>
            <p:nvSpPr>
              <p:cNvPr id="6" name="Text Box 8"/>
              <p:cNvSpPr txBox="1">
                <a:spLocks noChangeArrowheads="1"/>
              </p:cNvSpPr>
              <p:nvPr/>
            </p:nvSpPr>
            <p:spPr bwMode="auto">
              <a:xfrm>
                <a:off x="2271027" y="2416553"/>
                <a:ext cx="344486" cy="326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A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3410979" y="2404016"/>
                <a:ext cx="774070" cy="326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rPr>
                  <a:t>8</a:t>
                </a: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 </a:t>
                </a:r>
                <a:r>
                  <a: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rPr>
                  <a:t>cm</a:t>
                </a:r>
              </a:p>
            </p:txBody>
          </p:sp>
          <p:sp>
            <p:nvSpPr>
              <p:cNvPr id="8" name="Line 4"/>
              <p:cNvSpPr>
                <a:spLocks noChangeShapeType="1"/>
              </p:cNvSpPr>
              <p:nvPr/>
            </p:nvSpPr>
            <p:spPr bwMode="auto">
              <a:xfrm>
                <a:off x="1905000" y="2455898"/>
                <a:ext cx="4419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0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106731" y="1043940"/>
                <a:ext cx="2882570" cy="28257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336545" y="1366838"/>
                <a:ext cx="2223662" cy="21798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1" name="Arc 10"/>
              <p:cNvSpPr/>
              <p:nvPr/>
            </p:nvSpPr>
            <p:spPr>
              <a:xfrm rot="2142232">
                <a:off x="390494" y="297146"/>
                <a:ext cx="4309254" cy="4309254"/>
              </a:xfrm>
              <a:prstGeom prst="arc">
                <a:avLst>
                  <a:gd name="adj1" fmla="val 16158622"/>
                  <a:gd name="adj2" fmla="val 1782121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" name="Arc 11"/>
              <p:cNvSpPr/>
              <p:nvPr/>
            </p:nvSpPr>
            <p:spPr>
              <a:xfrm rot="1114718">
                <a:off x="3280594" y="303938"/>
                <a:ext cx="4309254" cy="4309254"/>
              </a:xfrm>
              <a:prstGeom prst="arc">
                <a:avLst>
                  <a:gd name="adj1" fmla="val 11868142"/>
                  <a:gd name="adj2" fmla="val 1303447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" name="Arc 12"/>
              <p:cNvSpPr/>
              <p:nvPr/>
            </p:nvSpPr>
            <p:spPr>
              <a:xfrm rot="2142232">
                <a:off x="390494" y="297146"/>
                <a:ext cx="4309254" cy="4309254"/>
              </a:xfrm>
              <a:prstGeom prst="arc">
                <a:avLst>
                  <a:gd name="adj1" fmla="val 21374840"/>
                  <a:gd name="adj2" fmla="val 161132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4" name="Arc 13"/>
              <p:cNvSpPr/>
              <p:nvPr/>
            </p:nvSpPr>
            <p:spPr>
              <a:xfrm rot="1272887">
                <a:off x="3300256" y="305354"/>
                <a:ext cx="4309254" cy="4309254"/>
              </a:xfrm>
              <a:prstGeom prst="arc">
                <a:avLst>
                  <a:gd name="adj1" fmla="val 5878664"/>
                  <a:gd name="adj2" fmla="val 73606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3992682" y="438150"/>
                <a:ext cx="0" cy="434340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Straight Arrow Connector 15"/>
              <p:cNvCxnSpPr/>
              <p:nvPr/>
            </p:nvCxnSpPr>
            <p:spPr>
              <a:xfrm rot="5400000">
                <a:off x="3915212" y="4781550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16200000">
                <a:off x="3915212" y="438150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33"/>
              <p:cNvSpPr>
                <a:spLocks noChangeArrowheads="1"/>
              </p:cNvSpPr>
              <p:nvPr/>
            </p:nvSpPr>
            <p:spPr bwMode="auto">
              <a:xfrm>
                <a:off x="3966577" y="2428399"/>
                <a:ext cx="53766" cy="5458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Text Box 8"/>
              <p:cNvSpPr txBox="1">
                <a:spLocks noChangeArrowheads="1"/>
              </p:cNvSpPr>
              <p:nvPr/>
            </p:nvSpPr>
            <p:spPr bwMode="auto">
              <a:xfrm>
                <a:off x="3927563" y="2407676"/>
                <a:ext cx="329534" cy="326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M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 rot="16200000">
                <a:off x="2560517" y="1002178"/>
                <a:ext cx="2858804" cy="2904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1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2647950" y="871538"/>
                <a:ext cx="2792357" cy="1577573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Straight Arrow Connector 21"/>
              <p:cNvCxnSpPr/>
              <p:nvPr/>
            </p:nvCxnSpPr>
            <p:spPr>
              <a:xfrm rot="12540000">
                <a:off x="2588419" y="881064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 Box 8"/>
              <p:cNvSpPr txBox="1">
                <a:spLocks noChangeArrowheads="1"/>
              </p:cNvSpPr>
              <p:nvPr/>
            </p:nvSpPr>
            <p:spPr bwMode="auto">
              <a:xfrm>
                <a:off x="3091739" y="937707"/>
                <a:ext cx="329534" cy="326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R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24" name="Straight Connector 23"/>
              <p:cNvCxnSpPr>
                <a:cxnSpLocks noChangeShapeType="1"/>
              </p:cNvCxnSpPr>
              <p:nvPr/>
            </p:nvCxnSpPr>
            <p:spPr bwMode="auto">
              <a:xfrm>
                <a:off x="2536825" y="2452688"/>
                <a:ext cx="3092450" cy="126206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Straight Arrow Connector 24"/>
              <p:cNvCxnSpPr/>
              <p:nvPr/>
            </p:nvCxnSpPr>
            <p:spPr>
              <a:xfrm rot="1320000">
                <a:off x="5538758" y="3708834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4876800" y="3457575"/>
                <a:ext cx="329534" cy="326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Q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27" name="Straight Connector 26"/>
              <p:cNvCxnSpPr>
                <a:cxnSpLocks noChangeShapeType="1"/>
              </p:cNvCxnSpPr>
              <p:nvPr/>
            </p:nvCxnSpPr>
            <p:spPr bwMode="auto">
              <a:xfrm flipV="1">
                <a:off x="2540000" y="1111250"/>
                <a:ext cx="3276600" cy="133667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Straight Arrow Connector 27"/>
              <p:cNvCxnSpPr/>
              <p:nvPr/>
            </p:nvCxnSpPr>
            <p:spPr>
              <a:xfrm rot="20280000">
                <a:off x="5729011" y="1118052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4899660" y="1151453"/>
                <a:ext cx="329534" cy="326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P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30" name="Straight Connector 29"/>
              <p:cNvCxnSpPr>
                <a:cxnSpLocks noChangeShapeType="1"/>
              </p:cNvCxnSpPr>
              <p:nvPr/>
            </p:nvCxnSpPr>
            <p:spPr bwMode="auto">
              <a:xfrm flipV="1">
                <a:off x="2545080" y="2456181"/>
                <a:ext cx="2896870" cy="1643379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Straight Arrow Connector 30"/>
              <p:cNvCxnSpPr/>
              <p:nvPr/>
            </p:nvCxnSpPr>
            <p:spPr>
              <a:xfrm rot="9000000">
                <a:off x="2484696" y="4091606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3113754" y="3657594"/>
                <a:ext cx="329534" cy="326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S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33" name="Straight Connector 32"/>
              <p:cNvCxnSpPr>
                <a:cxnSpLocks noChangeShapeType="1"/>
              </p:cNvCxnSpPr>
              <p:nvPr/>
            </p:nvCxnSpPr>
            <p:spPr bwMode="auto">
              <a:xfrm flipV="1">
                <a:off x="2550319" y="1222376"/>
                <a:ext cx="705326" cy="121602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Text Box 8"/>
              <p:cNvSpPr txBox="1">
                <a:spLocks noChangeArrowheads="1"/>
              </p:cNvSpPr>
              <p:nvPr/>
            </p:nvSpPr>
            <p:spPr bwMode="auto">
              <a:xfrm rot="18000000">
                <a:off x="2722008" y="1622510"/>
                <a:ext cx="730138" cy="326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4 cm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35" name="Straight Connector 34"/>
              <p:cNvCxnSpPr>
                <a:cxnSpLocks noChangeShapeType="1"/>
              </p:cNvCxnSpPr>
              <p:nvPr/>
            </p:nvCxnSpPr>
            <p:spPr bwMode="auto">
              <a:xfrm flipH="1" flipV="1">
                <a:off x="5025162" y="1448594"/>
                <a:ext cx="415994" cy="994569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" name="Text Box 8"/>
              <p:cNvSpPr txBox="1">
                <a:spLocks noChangeArrowheads="1"/>
              </p:cNvSpPr>
              <p:nvPr/>
            </p:nvSpPr>
            <p:spPr bwMode="auto">
              <a:xfrm rot="3900000">
                <a:off x="4805487" y="1825710"/>
                <a:ext cx="730138" cy="326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3 cm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48" name="Freeform 47"/>
            <p:cNvSpPr/>
            <p:nvPr/>
          </p:nvSpPr>
          <p:spPr>
            <a:xfrm>
              <a:off x="6876731" y="2986656"/>
              <a:ext cx="136208" cy="134057"/>
            </a:xfrm>
            <a:custGeom>
              <a:avLst/>
              <a:gdLst>
                <a:gd name="connsiteX0" fmla="*/ 0 w 241300"/>
                <a:gd name="connsiteY0" fmla="*/ 0 h 215900"/>
                <a:gd name="connsiteX1" fmla="*/ 241300 w 241300"/>
                <a:gd name="connsiteY1" fmla="*/ 0 h 215900"/>
                <a:gd name="connsiteX2" fmla="*/ 241300 w 2413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300" h="215900">
                  <a:moveTo>
                    <a:pt x="0" y="0"/>
                  </a:moveTo>
                  <a:lnTo>
                    <a:pt x="241300" y="0"/>
                  </a:lnTo>
                  <a:lnTo>
                    <a:pt x="241300" y="2159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49" name="Group 30"/>
            <p:cNvGrpSpPr>
              <a:grpSpLocks/>
            </p:cNvGrpSpPr>
            <p:nvPr/>
          </p:nvGrpSpPr>
          <p:grpSpPr bwMode="auto">
            <a:xfrm>
              <a:off x="6325053" y="3049588"/>
              <a:ext cx="1102066" cy="146050"/>
              <a:chOff x="3993" y="2351"/>
              <a:chExt cx="983" cy="108"/>
            </a:xfrm>
          </p:grpSpPr>
          <p:grpSp>
            <p:nvGrpSpPr>
              <p:cNvPr id="50" name="Group 31"/>
              <p:cNvGrpSpPr>
                <a:grpSpLocks/>
              </p:cNvGrpSpPr>
              <p:nvPr/>
            </p:nvGrpSpPr>
            <p:grpSpPr bwMode="auto">
              <a:xfrm>
                <a:off x="3993" y="2353"/>
                <a:ext cx="26" cy="106"/>
                <a:chOff x="3456" y="2196"/>
                <a:chExt cx="26" cy="106"/>
              </a:xfrm>
            </p:grpSpPr>
            <p:sp>
              <p:nvSpPr>
                <p:cNvPr id="54" name="Line 32"/>
                <p:cNvSpPr>
                  <a:spLocks noChangeShapeType="1"/>
                </p:cNvSpPr>
                <p:nvPr/>
              </p:nvSpPr>
              <p:spPr bwMode="auto">
                <a:xfrm>
                  <a:off x="3456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000"/>
                </a:p>
              </p:txBody>
            </p:sp>
            <p:sp>
              <p:nvSpPr>
                <p:cNvPr id="55" name="Line 33"/>
                <p:cNvSpPr>
                  <a:spLocks noChangeShapeType="1"/>
                </p:cNvSpPr>
                <p:nvPr/>
              </p:nvSpPr>
              <p:spPr bwMode="auto">
                <a:xfrm>
                  <a:off x="3482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000"/>
                </a:p>
              </p:txBody>
            </p:sp>
          </p:grpSp>
          <p:grpSp>
            <p:nvGrpSpPr>
              <p:cNvPr id="51" name="Group 34"/>
              <p:cNvGrpSpPr>
                <a:grpSpLocks/>
              </p:cNvGrpSpPr>
              <p:nvPr/>
            </p:nvGrpSpPr>
            <p:grpSpPr bwMode="auto">
              <a:xfrm>
                <a:off x="4946" y="2351"/>
                <a:ext cx="30" cy="106"/>
                <a:chOff x="3444" y="2196"/>
                <a:chExt cx="30" cy="106"/>
              </a:xfrm>
            </p:grpSpPr>
            <p:sp>
              <p:nvSpPr>
                <p:cNvPr id="52" name="Line 35"/>
                <p:cNvSpPr>
                  <a:spLocks noChangeShapeType="1"/>
                </p:cNvSpPr>
                <p:nvPr/>
              </p:nvSpPr>
              <p:spPr bwMode="auto">
                <a:xfrm>
                  <a:off x="3444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000"/>
                </a:p>
              </p:txBody>
            </p:sp>
            <p:sp>
              <p:nvSpPr>
                <p:cNvPr id="53" name="Line 36"/>
                <p:cNvSpPr>
                  <a:spLocks noChangeShapeType="1"/>
                </p:cNvSpPr>
                <p:nvPr/>
              </p:nvSpPr>
              <p:spPr bwMode="auto">
                <a:xfrm>
                  <a:off x="3474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000"/>
                </a:p>
              </p:txBody>
            </p:sp>
          </p:grpSp>
        </p:grpSp>
      </p:grpSp>
      <p:sp>
        <p:nvSpPr>
          <p:cNvPr id="57" name="Freeform 56"/>
          <p:cNvSpPr/>
          <p:nvPr/>
        </p:nvSpPr>
        <p:spPr>
          <a:xfrm rot="9343613">
            <a:off x="7353794" y="2236366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12436387" flipH="1">
            <a:off x="6084177" y="2069992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1352550"/>
            <a:ext cx="4495800" cy="1219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Bookman Old Style" pitchFamily="18" charset="0"/>
              </a:rPr>
              <a:t>Module 18</a:t>
            </a:r>
            <a:endParaRPr lang="en-US" sz="6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7"/>
          <p:cNvSpPr txBox="1">
            <a:spLocks/>
          </p:cNvSpPr>
          <p:nvPr/>
        </p:nvSpPr>
        <p:spPr bwMode="auto">
          <a:xfrm>
            <a:off x="695323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CONSTRUCTIONS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3178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To construct tangents to a circle from an external point.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0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Text Box 52"/>
          <p:cNvSpPr txBox="1">
            <a:spLocks noChangeArrowheads="1"/>
          </p:cNvSpPr>
          <p:nvPr/>
        </p:nvSpPr>
        <p:spPr bwMode="auto">
          <a:xfrm>
            <a:off x="2720063" y="2587901"/>
            <a:ext cx="277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G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96" name="Isosceles Triangle 1495"/>
          <p:cNvSpPr/>
          <p:nvPr/>
        </p:nvSpPr>
        <p:spPr>
          <a:xfrm>
            <a:off x="6956802" y="2188641"/>
            <a:ext cx="1237488" cy="1333500"/>
          </a:xfrm>
          <a:prstGeom prst="triangle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Oval 1496"/>
          <p:cNvSpPr/>
          <p:nvPr/>
        </p:nvSpPr>
        <p:spPr>
          <a:xfrm>
            <a:off x="6274980" y="2172076"/>
            <a:ext cx="1352842" cy="1352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8" name="Straight Connector 1497"/>
          <p:cNvCxnSpPr/>
          <p:nvPr/>
        </p:nvCxnSpPr>
        <p:spPr>
          <a:xfrm flipV="1">
            <a:off x="6953928" y="2910156"/>
            <a:ext cx="671508" cy="616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9" name="TextBox 1498"/>
          <p:cNvSpPr txBox="1"/>
          <p:nvPr/>
        </p:nvSpPr>
        <p:spPr>
          <a:xfrm>
            <a:off x="8120348" y="3436417"/>
            <a:ext cx="240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A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500" name="TextBox 1499"/>
          <p:cNvSpPr txBox="1"/>
          <p:nvPr/>
        </p:nvSpPr>
        <p:spPr>
          <a:xfrm>
            <a:off x="6829711" y="3479276"/>
            <a:ext cx="240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B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501" name="TextBox 1500"/>
          <p:cNvSpPr txBox="1"/>
          <p:nvPr/>
        </p:nvSpPr>
        <p:spPr>
          <a:xfrm>
            <a:off x="6807200" y="1958296"/>
            <a:ext cx="240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C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502" name="TextBox 1501"/>
          <p:cNvSpPr txBox="1"/>
          <p:nvPr/>
        </p:nvSpPr>
        <p:spPr>
          <a:xfrm>
            <a:off x="7285984" y="3468981"/>
            <a:ext cx="646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6 cm</a:t>
            </a:r>
            <a:endParaRPr lang="en-IN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03" name="TextBox 1502"/>
          <p:cNvSpPr txBox="1"/>
          <p:nvPr/>
        </p:nvSpPr>
        <p:spPr>
          <a:xfrm rot="16200000">
            <a:off x="6529732" y="2617301"/>
            <a:ext cx="6390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8 </a:t>
            </a: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cm</a:t>
            </a:r>
            <a:endParaRPr lang="en-IN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04" name="TextBox 1503"/>
          <p:cNvSpPr txBox="1"/>
          <p:nvPr/>
        </p:nvSpPr>
        <p:spPr>
          <a:xfrm>
            <a:off x="7554003" y="2745987"/>
            <a:ext cx="240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D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505" name="Rectangle 1504"/>
          <p:cNvSpPr/>
          <p:nvPr/>
        </p:nvSpPr>
        <p:spPr>
          <a:xfrm>
            <a:off x="6956308" y="3407835"/>
            <a:ext cx="126110" cy="112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06" name="Straight Connector 1505"/>
          <p:cNvCxnSpPr/>
          <p:nvPr/>
        </p:nvCxnSpPr>
        <p:spPr>
          <a:xfrm>
            <a:off x="7246822" y="2030527"/>
            <a:ext cx="943771" cy="148844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7" name="TextBox 1506"/>
          <p:cNvSpPr txBox="1"/>
          <p:nvPr/>
        </p:nvSpPr>
        <p:spPr>
          <a:xfrm>
            <a:off x="6241456" y="1788587"/>
            <a:ext cx="1254071" cy="27699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Rough Figure</a:t>
            </a:r>
            <a:endParaRPr lang="en-IN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53" name="Rounded Rectangle 1452"/>
          <p:cNvSpPr/>
          <p:nvPr/>
        </p:nvSpPr>
        <p:spPr bwMode="auto">
          <a:xfrm>
            <a:off x="5098575" y="1698384"/>
            <a:ext cx="663407" cy="19391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52" name="Rounded Rectangle 1451"/>
          <p:cNvSpPr/>
          <p:nvPr/>
        </p:nvSpPr>
        <p:spPr bwMode="auto">
          <a:xfrm>
            <a:off x="5101872" y="1482484"/>
            <a:ext cx="3203829" cy="19391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51" name="Rounded Rectangle 1450"/>
          <p:cNvSpPr/>
          <p:nvPr/>
        </p:nvSpPr>
        <p:spPr bwMode="auto">
          <a:xfrm>
            <a:off x="5104143" y="1272934"/>
            <a:ext cx="3203829" cy="19391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41" name="Rounded Rectangle 1440"/>
          <p:cNvSpPr/>
          <p:nvPr/>
        </p:nvSpPr>
        <p:spPr bwMode="auto">
          <a:xfrm>
            <a:off x="5093714" y="1063384"/>
            <a:ext cx="3595049" cy="19391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40" name="Rounded Rectangle 1439"/>
          <p:cNvSpPr/>
          <p:nvPr/>
        </p:nvSpPr>
        <p:spPr bwMode="auto">
          <a:xfrm>
            <a:off x="5095163" y="850659"/>
            <a:ext cx="3203829" cy="19391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39" name="Rounded Rectangle 1438"/>
          <p:cNvSpPr/>
          <p:nvPr/>
        </p:nvSpPr>
        <p:spPr bwMode="auto">
          <a:xfrm>
            <a:off x="5088174" y="639748"/>
            <a:ext cx="3386699" cy="19391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060" name="Arc 1059"/>
          <p:cNvSpPr/>
          <p:nvPr/>
        </p:nvSpPr>
        <p:spPr>
          <a:xfrm>
            <a:off x="2741496" y="1528241"/>
            <a:ext cx="4286248" cy="4286248"/>
          </a:xfrm>
          <a:prstGeom prst="arc">
            <a:avLst>
              <a:gd name="adj1" fmla="val 14562889"/>
              <a:gd name="adj2" fmla="val 153573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Arc 1054"/>
          <p:cNvSpPr/>
          <p:nvPr/>
        </p:nvSpPr>
        <p:spPr>
          <a:xfrm>
            <a:off x="565032" y="1471090"/>
            <a:ext cx="4386262" cy="4386262"/>
          </a:xfrm>
          <a:prstGeom prst="arc">
            <a:avLst>
              <a:gd name="adj1" fmla="val 12830478"/>
              <a:gd name="adj2" fmla="val 1416226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Arc 702"/>
          <p:cNvSpPr/>
          <p:nvPr/>
        </p:nvSpPr>
        <p:spPr>
          <a:xfrm>
            <a:off x="2228734" y="555897"/>
            <a:ext cx="2716210" cy="2716210"/>
          </a:xfrm>
          <a:prstGeom prst="arc">
            <a:avLst>
              <a:gd name="adj1" fmla="val 21425079"/>
              <a:gd name="adj2" fmla="val 108636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Arc 880"/>
          <p:cNvSpPr/>
          <p:nvPr/>
        </p:nvSpPr>
        <p:spPr>
          <a:xfrm>
            <a:off x="817444" y="1733030"/>
            <a:ext cx="3873500" cy="3873500"/>
          </a:xfrm>
          <a:prstGeom prst="arc">
            <a:avLst>
              <a:gd name="adj1" fmla="val 20683604"/>
              <a:gd name="adj2" fmla="val 2142700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Arc 528"/>
          <p:cNvSpPr/>
          <p:nvPr/>
        </p:nvSpPr>
        <p:spPr>
          <a:xfrm>
            <a:off x="-109338" y="803864"/>
            <a:ext cx="5735002" cy="5735002"/>
          </a:xfrm>
          <a:prstGeom prst="arc">
            <a:avLst>
              <a:gd name="adj1" fmla="val 15956742"/>
              <a:gd name="adj2" fmla="val 165356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6184" y="-781050"/>
            <a:ext cx="1828800" cy="34226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3577">
              <a:tabLst>
                <a:tab pos="685183" algn="l"/>
                <a:tab pos="1086459" algn="l"/>
                <a:tab pos="1260927" algn="l"/>
                <a:tab pos="1314854" algn="l"/>
              </a:tabLst>
              <a:defRPr/>
            </a:pPr>
            <a:r>
              <a:rPr lang="en-US" sz="1599" b="1" dirty="0" smtClean="0">
                <a:solidFill>
                  <a:schemeClr val="bg1"/>
                </a:solidFill>
                <a:latin typeface="Bookman Old Style" pitchFamily="18" charset="0"/>
              </a:rPr>
              <a:t>Ex-13.2 (Q.6)</a:t>
            </a:r>
            <a:endParaRPr lang="en-US" sz="1798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" name="Oval 33"/>
          <p:cNvSpPr>
            <a:spLocks noChangeArrowheads="1"/>
          </p:cNvSpPr>
          <p:nvPr/>
        </p:nvSpPr>
        <p:spPr bwMode="auto">
          <a:xfrm>
            <a:off x="4829853" y="3609455"/>
            <a:ext cx="104775" cy="106363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817444" y="3669780"/>
            <a:ext cx="463275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Oval 33"/>
          <p:cNvSpPr>
            <a:spLocks noChangeArrowheads="1"/>
          </p:cNvSpPr>
          <p:nvPr/>
        </p:nvSpPr>
        <p:spPr bwMode="auto">
          <a:xfrm>
            <a:off x="2707363" y="3615806"/>
            <a:ext cx="104775" cy="10636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 rot="10800000" flipH="1">
            <a:off x="2755782" y="-57670"/>
            <a:ext cx="5737225" cy="7450138"/>
          </a:xfrm>
          <a:prstGeom prst="arc">
            <a:avLst>
              <a:gd name="adj1" fmla="val 10572395"/>
              <a:gd name="adj2" fmla="val 109972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10800000">
            <a:off x="-855780" y="-57670"/>
            <a:ext cx="5737226" cy="7450138"/>
          </a:xfrm>
          <a:prstGeom prst="arc">
            <a:avLst>
              <a:gd name="adj1" fmla="val 10550993"/>
              <a:gd name="adj2" fmla="val 11034319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56044" y="3611043"/>
            <a:ext cx="34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66857" y="3642793"/>
            <a:ext cx="34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18823" y="3617898"/>
            <a:ext cx="7740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6 </a:t>
            </a:r>
            <a:r>
              <a:rPr lang="en-US" altLang="en-US" sz="1400" dirty="0">
                <a:solidFill>
                  <a:srgbClr val="000000"/>
                </a:solidFill>
                <a:latin typeface="Bookman Old Style" pitchFamily="18" charset="0"/>
              </a:rPr>
              <a:t>cm</a:t>
            </a: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741244" y="3669780"/>
            <a:ext cx="48178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41244" y="3682480"/>
            <a:ext cx="7543800" cy="495300"/>
            <a:chOff x="1515075" y="1268751"/>
            <a:chExt cx="6558727" cy="570595"/>
          </a:xfrm>
        </p:grpSpPr>
        <p:sp>
          <p:nvSpPr>
            <p:cNvPr id="13" name="Rectangle 12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165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176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187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198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209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20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231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242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253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264"/>
            <p:cNvSpPr>
              <a:spLocks noChangeArrowheads="1"/>
            </p:cNvSpPr>
            <p:nvPr/>
          </p:nvSpPr>
          <p:spPr bwMode="auto">
            <a:xfrm>
              <a:off x="5622117" y="1337617"/>
              <a:ext cx="381312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276"/>
            <p:cNvSpPr>
              <a:spLocks noChangeArrowheads="1"/>
            </p:cNvSpPr>
            <p:nvPr/>
          </p:nvSpPr>
          <p:spPr bwMode="auto">
            <a:xfrm>
              <a:off x="603472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287"/>
            <p:cNvSpPr>
              <a:spLocks noChangeArrowheads="1"/>
            </p:cNvSpPr>
            <p:nvPr/>
          </p:nvSpPr>
          <p:spPr bwMode="auto">
            <a:xfrm>
              <a:off x="6449849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298"/>
            <p:cNvSpPr>
              <a:spLocks noChangeArrowheads="1"/>
            </p:cNvSpPr>
            <p:nvPr/>
          </p:nvSpPr>
          <p:spPr bwMode="auto">
            <a:xfrm>
              <a:off x="6865685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309"/>
            <p:cNvSpPr>
              <a:spLocks noChangeArrowheads="1"/>
            </p:cNvSpPr>
            <p:nvPr/>
          </p:nvSpPr>
          <p:spPr bwMode="auto">
            <a:xfrm>
              <a:off x="7282852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320"/>
            <p:cNvSpPr>
              <a:spLocks noChangeArrowheads="1"/>
            </p:cNvSpPr>
            <p:nvPr/>
          </p:nvSpPr>
          <p:spPr bwMode="auto">
            <a:xfrm>
              <a:off x="769249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9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528" y="2529955"/>
            <a:ext cx="1693862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0" name="Group 179"/>
          <p:cNvGrpSpPr>
            <a:grpSpLocks/>
          </p:cNvGrpSpPr>
          <p:nvPr/>
        </p:nvGrpSpPr>
        <p:grpSpPr bwMode="auto">
          <a:xfrm>
            <a:off x="1172988" y="4527140"/>
            <a:ext cx="5671876" cy="495300"/>
            <a:chOff x="1515075" y="1268751"/>
            <a:chExt cx="6558727" cy="570595"/>
          </a:xfrm>
        </p:grpSpPr>
        <p:sp>
          <p:nvSpPr>
            <p:cNvPr id="181" name="Rectangle 180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182" name="Straight Connector 181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334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345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356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13" name="Straight Connector 212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367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24" name="Straight Connector 223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378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35" name="Straight Connector 234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Rectangle 389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46" name="Straight Connector 245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400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57" name="Straight Connector 256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ctangle 411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68" name="Straight Connector 267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Rectangle 422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ectangle 433"/>
            <p:cNvSpPr>
              <a:spLocks noChangeArrowheads="1"/>
            </p:cNvSpPr>
            <p:nvPr/>
          </p:nvSpPr>
          <p:spPr bwMode="auto">
            <a:xfrm>
              <a:off x="5622117" y="1337617"/>
              <a:ext cx="381312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90" name="Straight Connector 289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444"/>
            <p:cNvSpPr>
              <a:spLocks noChangeArrowheads="1"/>
            </p:cNvSpPr>
            <p:nvPr/>
          </p:nvSpPr>
          <p:spPr bwMode="auto">
            <a:xfrm>
              <a:off x="603472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01" name="Straight Connector 300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455"/>
            <p:cNvSpPr>
              <a:spLocks noChangeArrowheads="1"/>
            </p:cNvSpPr>
            <p:nvPr/>
          </p:nvSpPr>
          <p:spPr bwMode="auto">
            <a:xfrm>
              <a:off x="6449849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12" name="Straight Connector 311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Rectangle 466"/>
            <p:cNvSpPr>
              <a:spLocks noChangeArrowheads="1"/>
            </p:cNvSpPr>
            <p:nvPr/>
          </p:nvSpPr>
          <p:spPr bwMode="auto">
            <a:xfrm>
              <a:off x="6865685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23" name="Straight Connector 322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ectangle 477"/>
            <p:cNvSpPr>
              <a:spLocks noChangeArrowheads="1"/>
            </p:cNvSpPr>
            <p:nvPr/>
          </p:nvSpPr>
          <p:spPr bwMode="auto">
            <a:xfrm>
              <a:off x="7282852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34" name="Straight Connector 333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Rectangle 488"/>
            <p:cNvSpPr>
              <a:spLocks noChangeArrowheads="1"/>
            </p:cNvSpPr>
            <p:nvPr/>
          </p:nvSpPr>
          <p:spPr bwMode="auto">
            <a:xfrm>
              <a:off x="769249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45" name="Straight Connector 344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7" name="Picture 3" descr="C:\Users\dell\Desktop\rounder1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1791">
            <a:off x="-679200" y="3118067"/>
            <a:ext cx="3813376" cy="279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" name="Arc 347"/>
          <p:cNvSpPr/>
          <p:nvPr/>
        </p:nvSpPr>
        <p:spPr>
          <a:xfrm>
            <a:off x="1832901" y="2755380"/>
            <a:ext cx="1835148" cy="1835150"/>
          </a:xfrm>
          <a:prstGeom prst="arc">
            <a:avLst>
              <a:gd name="adj1" fmla="val 10171634"/>
              <a:gd name="adj2" fmla="val 113235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Arc 348"/>
          <p:cNvSpPr/>
          <p:nvPr/>
        </p:nvSpPr>
        <p:spPr>
          <a:xfrm flipH="1">
            <a:off x="1851696" y="2755376"/>
            <a:ext cx="1835148" cy="1835150"/>
          </a:xfrm>
          <a:prstGeom prst="arc">
            <a:avLst>
              <a:gd name="adj1" fmla="val 10171634"/>
              <a:gd name="adj2" fmla="val 113235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0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95260">
            <a:off x="1929322" y="3061307"/>
            <a:ext cx="1662376" cy="121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Arc 350"/>
          <p:cNvSpPr/>
          <p:nvPr/>
        </p:nvSpPr>
        <p:spPr>
          <a:xfrm>
            <a:off x="487250" y="2324380"/>
            <a:ext cx="2689220" cy="2689220"/>
          </a:xfrm>
          <a:prstGeom prst="arc">
            <a:avLst>
              <a:gd name="adj1" fmla="val 18471682"/>
              <a:gd name="adj2" fmla="val 196234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Arc 351"/>
          <p:cNvSpPr/>
          <p:nvPr/>
        </p:nvSpPr>
        <p:spPr>
          <a:xfrm rot="151082" flipH="1">
            <a:off x="2340495" y="2329139"/>
            <a:ext cx="2689220" cy="2689220"/>
          </a:xfrm>
          <a:prstGeom prst="arc">
            <a:avLst>
              <a:gd name="adj1" fmla="val 18471682"/>
              <a:gd name="adj2" fmla="val 196234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3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8742">
            <a:off x="634085" y="2793449"/>
            <a:ext cx="2394250" cy="175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4" name="Straight Connector 353"/>
          <p:cNvCxnSpPr>
            <a:cxnSpLocks noChangeShapeType="1"/>
          </p:cNvCxnSpPr>
          <p:nvPr/>
        </p:nvCxnSpPr>
        <p:spPr bwMode="auto">
          <a:xfrm>
            <a:off x="2761363" y="628130"/>
            <a:ext cx="0" cy="304105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5" name="Group 354"/>
          <p:cNvGrpSpPr>
            <a:grpSpLocks/>
          </p:cNvGrpSpPr>
          <p:nvPr/>
        </p:nvGrpSpPr>
        <p:grpSpPr bwMode="auto">
          <a:xfrm rot="5400000">
            <a:off x="-336922" y="2996680"/>
            <a:ext cx="5688012" cy="493713"/>
            <a:chOff x="1515075" y="1268751"/>
            <a:chExt cx="6558727" cy="570529"/>
          </a:xfrm>
        </p:grpSpPr>
        <p:sp>
          <p:nvSpPr>
            <p:cNvPr id="356" name="Rectangle 355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357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0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1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2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3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4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5" name="Rectangle 364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66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3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5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6" name="Rectangle 375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77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8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1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2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3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4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5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6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7" name="Rectangle 386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88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0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1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2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3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4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5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6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7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8" name="Rectangle 397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99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1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2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3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4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5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6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" name="Rectangle 408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10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6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7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8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" name="Rectangle 419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21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2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3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4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5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6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7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8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9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1" name="Rectangle 430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32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3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4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5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6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7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9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2" name="Rectangle 441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43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4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9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3" name="Rectangle 452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54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5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6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7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8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9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3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4" name="Rectangle 463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65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6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7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9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0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3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4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5" name="Rectangle 474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76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7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8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9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0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3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4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5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6" name="Rectangle 485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87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8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9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0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3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4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5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6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7" name="Rectangle 496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98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9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0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5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6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7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8" name="Rectangle 507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09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0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1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8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9" name="Rectangle 518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20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1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22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45227" y="3048277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3" name="Straight Arrow Connector 522"/>
          <p:cNvCxnSpPr/>
          <p:nvPr/>
        </p:nvCxnSpPr>
        <p:spPr>
          <a:xfrm rot="16140000">
            <a:off x="2684774" y="628119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4" name="Picture 3" descr="C:\Users\dell\Desktop\rounder1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1791">
            <a:off x="-1322502" y="2652135"/>
            <a:ext cx="5097616" cy="373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3" name="Text Box 8"/>
          <p:cNvSpPr txBox="1">
            <a:spLocks noChangeArrowheads="1"/>
          </p:cNvSpPr>
          <p:nvPr/>
        </p:nvSpPr>
        <p:spPr bwMode="auto">
          <a:xfrm>
            <a:off x="2491463" y="561454"/>
            <a:ext cx="2588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535" name="Text Box 8"/>
          <p:cNvSpPr txBox="1">
            <a:spLocks noChangeArrowheads="1"/>
          </p:cNvSpPr>
          <p:nvPr/>
        </p:nvSpPr>
        <p:spPr bwMode="auto">
          <a:xfrm rot="16200000">
            <a:off x="2257720" y="2080477"/>
            <a:ext cx="7740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8 </a:t>
            </a:r>
            <a:r>
              <a:rPr lang="en-US" altLang="en-US" sz="1400" dirty="0">
                <a:solidFill>
                  <a:srgbClr val="000000"/>
                </a:solidFill>
                <a:latin typeface="Bookman Old Style" pitchFamily="18" charset="0"/>
              </a:rPr>
              <a:t>cm</a:t>
            </a:r>
          </a:p>
        </p:txBody>
      </p:sp>
      <p:cxnSp>
        <p:nvCxnSpPr>
          <p:cNvPr id="705" name="Straight Connector 704"/>
          <p:cNvCxnSpPr>
            <a:cxnSpLocks noChangeShapeType="1"/>
          </p:cNvCxnSpPr>
          <p:nvPr/>
        </p:nvCxnSpPr>
        <p:spPr bwMode="auto">
          <a:xfrm>
            <a:off x="2760548" y="803159"/>
            <a:ext cx="2120896" cy="286027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06" name="Group 705"/>
          <p:cNvGrpSpPr>
            <a:grpSpLocks/>
          </p:cNvGrpSpPr>
          <p:nvPr/>
        </p:nvGrpSpPr>
        <p:grpSpPr bwMode="auto">
          <a:xfrm rot="3210217">
            <a:off x="1136171" y="2636552"/>
            <a:ext cx="5688012" cy="493713"/>
            <a:chOff x="1515075" y="1268751"/>
            <a:chExt cx="6558727" cy="570529"/>
          </a:xfrm>
        </p:grpSpPr>
        <p:sp>
          <p:nvSpPr>
            <p:cNvPr id="707" name="Rectangle 706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708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9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0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1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2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3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4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5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6" name="Rectangle 715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17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" name="Rectangle 726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28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9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0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1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2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3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4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5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6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8" name="Rectangle 737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39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0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1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2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3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4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5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6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9" name="Rectangle 748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50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1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2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3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4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5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6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9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0" name="Rectangle 759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61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2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3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4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5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6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7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9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0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1" name="Rectangle 770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72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3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4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5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6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7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9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0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1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2" name="Rectangle 781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83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4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5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6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7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9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0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1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2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3" name="Rectangle 792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94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5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6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7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0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1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2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3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4" name="Rectangle 803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05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6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7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8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0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1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2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3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4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5" name="Rectangle 814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16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7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8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" name="Rectangle 825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27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2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3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4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5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6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7" name="Rectangle 836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38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0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1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2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3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4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5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6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7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8" name="Rectangle 847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49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1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2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3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4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5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6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7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8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9" name="Rectangle 858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60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1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2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3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4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5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6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7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8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9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" name="Rectangle 869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71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873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7130">
            <a:off x="4458815" y="2707863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9" name="Picture 3" descr="C:\Users\dell\Desktop\rounder1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22034">
            <a:off x="1034448" y="2405981"/>
            <a:ext cx="3443910" cy="252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5" name="Arc 884"/>
          <p:cNvSpPr/>
          <p:nvPr/>
        </p:nvSpPr>
        <p:spPr>
          <a:xfrm>
            <a:off x="823794" y="1733030"/>
            <a:ext cx="3873500" cy="3873500"/>
          </a:xfrm>
          <a:prstGeom prst="arc">
            <a:avLst>
              <a:gd name="adj1" fmla="val 17195375"/>
              <a:gd name="adj2" fmla="val 181027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Arc 875"/>
          <p:cNvSpPr/>
          <p:nvPr/>
        </p:nvSpPr>
        <p:spPr>
          <a:xfrm>
            <a:off x="3310866" y="2025574"/>
            <a:ext cx="2716210" cy="2716210"/>
          </a:xfrm>
          <a:prstGeom prst="arc">
            <a:avLst>
              <a:gd name="adj1" fmla="val 16237771"/>
              <a:gd name="adj2" fmla="val 1729217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0" name="Picture 3" descr="C:\Users\dell\Desktop\rounder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6896">
            <a:off x="2371151" y="1025982"/>
            <a:ext cx="2427614" cy="177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8" name="Straight Connector 877"/>
          <p:cNvCxnSpPr>
            <a:cxnSpLocks noChangeShapeType="1"/>
          </p:cNvCxnSpPr>
          <p:nvPr/>
        </p:nvCxnSpPr>
        <p:spPr bwMode="auto">
          <a:xfrm flipH="1">
            <a:off x="2761502" y="1942891"/>
            <a:ext cx="2325989" cy="172435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80" name="Group 879"/>
          <p:cNvGrpSpPr>
            <a:grpSpLocks/>
          </p:cNvGrpSpPr>
          <p:nvPr/>
        </p:nvGrpSpPr>
        <p:grpSpPr bwMode="auto">
          <a:xfrm rot="8598002">
            <a:off x="671342" y="2552466"/>
            <a:ext cx="5688012" cy="493713"/>
            <a:chOff x="1515075" y="1268751"/>
            <a:chExt cx="6558727" cy="570529"/>
          </a:xfrm>
        </p:grpSpPr>
        <p:sp>
          <p:nvSpPr>
            <p:cNvPr id="882" name="Rectangle 881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883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4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6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7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8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9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0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2" name="Rectangle 891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93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4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5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6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7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8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9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0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2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3" name="Rectangle 902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04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5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6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7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8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9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0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3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4" name="Rectangle 913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15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6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7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8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9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0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1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" name="Rectangle 924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26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7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8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4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5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6" name="Rectangle 935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37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8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9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0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1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3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4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5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6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7" name="Rectangle 946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48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9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0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1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5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6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7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8" name="Rectangle 957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59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0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1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3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5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6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7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8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9" name="Rectangle 968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70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1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4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5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6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7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8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9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0" name="Rectangle 979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81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2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4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6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7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8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9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0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1" name="Rectangle 990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92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4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5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6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7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8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9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0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1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2" name="Rectangle 1001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03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4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5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6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7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8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9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0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1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2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3" name="Rectangle 1012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14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6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7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8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9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0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1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2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3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" name="Rectangle 1023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25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5" name="Rectangle 1034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36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7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8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9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0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1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2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3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5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6" name="Rectangle 1045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47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8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049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01095">
            <a:off x="2349750" y="3368174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0" name="Straight Arrow Connector 1049"/>
          <p:cNvCxnSpPr/>
          <p:nvPr/>
        </p:nvCxnSpPr>
        <p:spPr>
          <a:xfrm rot="19380000">
            <a:off x="5018501" y="1941691"/>
            <a:ext cx="152400" cy="0"/>
          </a:xfrm>
          <a:prstGeom prst="straightConnector1">
            <a:avLst/>
          </a:prstGeom>
          <a:ln w="19050">
            <a:noFill/>
            <a:tailEnd type="arrow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Arc 1058"/>
          <p:cNvSpPr/>
          <p:nvPr/>
        </p:nvSpPr>
        <p:spPr>
          <a:xfrm>
            <a:off x="565032" y="1471090"/>
            <a:ext cx="4386262" cy="4386262"/>
          </a:xfrm>
          <a:prstGeom prst="arc">
            <a:avLst>
              <a:gd name="adj1" fmla="val 18318491"/>
              <a:gd name="adj2" fmla="val 196574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Arc 1060"/>
          <p:cNvSpPr/>
          <p:nvPr/>
        </p:nvSpPr>
        <p:spPr>
          <a:xfrm>
            <a:off x="570046" y="-1386658"/>
            <a:ext cx="4386262" cy="4386262"/>
          </a:xfrm>
          <a:prstGeom prst="arc">
            <a:avLst>
              <a:gd name="adj1" fmla="val 7767172"/>
              <a:gd name="adj2" fmla="val 88342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Arc 1061"/>
          <p:cNvSpPr/>
          <p:nvPr/>
        </p:nvSpPr>
        <p:spPr>
          <a:xfrm>
            <a:off x="570046" y="-1389039"/>
            <a:ext cx="4386262" cy="4386262"/>
          </a:xfrm>
          <a:prstGeom prst="arc">
            <a:avLst>
              <a:gd name="adj1" fmla="val 1806665"/>
              <a:gd name="adj2" fmla="val 302078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1" name="Picture 3" descr="C:\Users\dell\Desktop\rounder1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88696">
            <a:off x="802329" y="2239490"/>
            <a:ext cx="3904584" cy="285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4" name="Line 4"/>
          <p:cNvSpPr>
            <a:spLocks noChangeShapeType="1"/>
          </p:cNvSpPr>
          <p:nvPr/>
        </p:nvSpPr>
        <p:spPr bwMode="auto">
          <a:xfrm>
            <a:off x="615616" y="2234680"/>
            <a:ext cx="469446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65" name="Line 4"/>
          <p:cNvSpPr>
            <a:spLocks noChangeShapeType="1"/>
          </p:cNvSpPr>
          <p:nvPr/>
        </p:nvSpPr>
        <p:spPr bwMode="auto">
          <a:xfrm>
            <a:off x="539416" y="2234680"/>
            <a:ext cx="4849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066" name="Group 1065"/>
          <p:cNvGrpSpPr>
            <a:grpSpLocks/>
          </p:cNvGrpSpPr>
          <p:nvPr/>
        </p:nvGrpSpPr>
        <p:grpSpPr bwMode="auto">
          <a:xfrm>
            <a:off x="539416" y="2247380"/>
            <a:ext cx="7543800" cy="495300"/>
            <a:chOff x="1515075" y="1268751"/>
            <a:chExt cx="6558727" cy="570595"/>
          </a:xfrm>
        </p:grpSpPr>
        <p:sp>
          <p:nvSpPr>
            <p:cNvPr id="1067" name="Rectangle 1066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1068" name="Straight Connector 1067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6" name="Rectangle 165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77" name="Straight Connector 1076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Rectangle 176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88" name="Straight Connector 1087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8" name="Rectangle 187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99" name="Straight Connector 1098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9" name="Rectangle 198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10" name="Straight Connector 1109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0" name="Rectangle 209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21" name="Straight Connector 1120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" name="Rectangle 220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32" name="Straight Connector 1131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Straight Connector 1138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Connector 1139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Straight Connector 1140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Rectangle 231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43" name="Straight Connector 1142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Connector 1143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Connector 1144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Straight Connector 1145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Straight Connector 1147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Straight Connector 1148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Connector 1149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Connector 1151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3" name="Rectangle 242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54" name="Straight Connector 1153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Connector 1154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Connector 1155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Connector 1156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Connector 1157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Connector 1159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Connector 1160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Straight Connector 1161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Straight Connector 1162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Rectangle 253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65" name="Straight Connector 1164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Straight Connector 1165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Straight Connector 1167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Straight Connector 1168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Straight Connector 1169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Straight Connector 1170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Straight Connector 1173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5" name="Rectangle 264"/>
            <p:cNvSpPr>
              <a:spLocks noChangeArrowheads="1"/>
            </p:cNvSpPr>
            <p:nvPr/>
          </p:nvSpPr>
          <p:spPr bwMode="auto">
            <a:xfrm>
              <a:off x="5622117" y="1337617"/>
              <a:ext cx="381312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76" name="Straight Connector 1175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Straight Connector 1176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Straight Connector 1177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Connector 1178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Connector 1179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Straight Connector 1180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Straight Connector 1181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Connector 1182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Straight Connector 1183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Straight Connector 1184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Rectangle 276"/>
            <p:cNvSpPr>
              <a:spLocks noChangeArrowheads="1"/>
            </p:cNvSpPr>
            <p:nvPr/>
          </p:nvSpPr>
          <p:spPr bwMode="auto">
            <a:xfrm>
              <a:off x="603472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87" name="Straight Connector 1186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Straight Connector 1187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Straight Connector 1188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Straight Connector 1189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Straight Connector 1190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Straight Connector 1191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Connector 1192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Connector 1193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Straight Connector 1194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Connector 1195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7" name="Rectangle 287"/>
            <p:cNvSpPr>
              <a:spLocks noChangeArrowheads="1"/>
            </p:cNvSpPr>
            <p:nvPr/>
          </p:nvSpPr>
          <p:spPr bwMode="auto">
            <a:xfrm>
              <a:off x="6449849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98" name="Straight Connector 1197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Straight Connector 1198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Straight Connector 1199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Straight Connector 1202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Straight Connector 1203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Straight Connector 1204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Straight Connector 1205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Straight Connector 1206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Rectangle 298"/>
            <p:cNvSpPr>
              <a:spLocks noChangeArrowheads="1"/>
            </p:cNvSpPr>
            <p:nvPr/>
          </p:nvSpPr>
          <p:spPr bwMode="auto">
            <a:xfrm>
              <a:off x="6865685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09" name="Straight Connector 1208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Straight Connector 1209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Straight Connector 1210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Straight Connector 1212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Straight Connector 1213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Straight Connector 1214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Straight Connector 1215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Straight Connector 1216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Straight Connector 1217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Rectangle 309"/>
            <p:cNvSpPr>
              <a:spLocks noChangeArrowheads="1"/>
            </p:cNvSpPr>
            <p:nvPr/>
          </p:nvSpPr>
          <p:spPr bwMode="auto">
            <a:xfrm>
              <a:off x="7282852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20" name="Straight Connector 1219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Straight Connector 1220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Connector 1222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Straight Connector 1223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Straight Connector 1224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Straight Connector 1226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Connector 1227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Straight Connector 1228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" name="Rectangle 320"/>
            <p:cNvSpPr>
              <a:spLocks noChangeArrowheads="1"/>
            </p:cNvSpPr>
            <p:nvPr/>
          </p:nvSpPr>
          <p:spPr bwMode="auto">
            <a:xfrm>
              <a:off x="769249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31" name="Straight Connector 1230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Connector 1231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33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356" y="1094855"/>
            <a:ext cx="1693862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4" name="Text Box 8"/>
          <p:cNvSpPr txBox="1">
            <a:spLocks noChangeArrowheads="1"/>
          </p:cNvSpPr>
          <p:nvPr/>
        </p:nvSpPr>
        <p:spPr bwMode="auto">
          <a:xfrm>
            <a:off x="2722444" y="2240256"/>
            <a:ext cx="3444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altLang="en-US" sz="12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52" name="Oval 1051"/>
          <p:cNvSpPr/>
          <p:nvPr/>
        </p:nvSpPr>
        <p:spPr>
          <a:xfrm rot="16200000">
            <a:off x="1321562" y="782981"/>
            <a:ext cx="2872141" cy="2888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3" name="Picture 3" descr="C:\Users\dell\Desktop\rounder1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37005">
            <a:off x="1478497" y="1300868"/>
            <a:ext cx="2558270" cy="18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" descr="C:\Users\dell\Desktop\rounder1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32579">
            <a:off x="2975552" y="2277072"/>
            <a:ext cx="3813376" cy="279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7" name="Straight Connector 1236"/>
          <p:cNvCxnSpPr>
            <a:cxnSpLocks noChangeShapeType="1"/>
          </p:cNvCxnSpPr>
          <p:nvPr/>
        </p:nvCxnSpPr>
        <p:spPr bwMode="auto">
          <a:xfrm>
            <a:off x="4101664" y="1683500"/>
            <a:ext cx="778444" cy="198135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38" name="Group 1237"/>
          <p:cNvGrpSpPr>
            <a:grpSpLocks/>
          </p:cNvGrpSpPr>
          <p:nvPr/>
        </p:nvGrpSpPr>
        <p:grpSpPr bwMode="auto">
          <a:xfrm rot="4119250">
            <a:off x="1619819" y="3053569"/>
            <a:ext cx="5688012" cy="493713"/>
            <a:chOff x="1515075" y="1268751"/>
            <a:chExt cx="6558727" cy="570529"/>
          </a:xfrm>
        </p:grpSpPr>
        <p:sp>
          <p:nvSpPr>
            <p:cNvPr id="1239" name="Rectangle 1238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240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1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2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3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4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5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6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7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8" name="Rectangle 1247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49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0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1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2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3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4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5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6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7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8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9" name="Rectangle 1258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60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1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2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3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4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5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6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7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8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9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0" name="Rectangle 1269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71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2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4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5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6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7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8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9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1" name="Rectangle 1280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82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3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4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5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6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7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8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9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0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1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2" name="Rectangle 1291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93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4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5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6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7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8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9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2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3" name="Rectangle 1302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04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5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6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7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8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9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0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2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3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14" name="Rectangle 1313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15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6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7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8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9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0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2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3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4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5" name="Rectangle 1324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26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7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8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9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0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6" name="Rectangle 1335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37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8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9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0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2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3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4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5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6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7" name="Rectangle 1346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48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9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0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2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3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4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5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6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7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8" name="Rectangle 1357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59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0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1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2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3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4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5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6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7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8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9" name="Rectangle 1368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70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1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2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3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4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5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6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7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8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9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80" name="Rectangle 1379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81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2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3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4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5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6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7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8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9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0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91" name="Rectangle 1390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92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3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4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5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6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7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8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9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0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1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2" name="Rectangle 1401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03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4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405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7130">
            <a:off x="4463152" y="2715255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5" name="Text Box 8"/>
          <p:cNvSpPr txBox="1">
            <a:spLocks noChangeArrowheads="1"/>
          </p:cNvSpPr>
          <p:nvPr/>
        </p:nvSpPr>
        <p:spPr bwMode="auto">
          <a:xfrm>
            <a:off x="4005144" y="1399853"/>
            <a:ext cx="34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P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236" name="Text Box 8"/>
          <p:cNvSpPr txBox="1">
            <a:spLocks noChangeArrowheads="1"/>
          </p:cNvSpPr>
          <p:nvPr/>
        </p:nvSpPr>
        <p:spPr bwMode="auto">
          <a:xfrm>
            <a:off x="4134148" y="2521098"/>
            <a:ext cx="34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D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406" name="Text Box 52"/>
          <p:cNvSpPr txBox="1">
            <a:spLocks noChangeArrowheads="1"/>
          </p:cNvSpPr>
          <p:nvPr/>
        </p:nvSpPr>
        <p:spPr bwMode="auto">
          <a:xfrm>
            <a:off x="1611915" y="3651190"/>
            <a:ext cx="277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E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07" name="Text Box 52"/>
          <p:cNvSpPr txBox="1">
            <a:spLocks noChangeArrowheads="1"/>
          </p:cNvSpPr>
          <p:nvPr/>
        </p:nvSpPr>
        <p:spPr bwMode="auto">
          <a:xfrm>
            <a:off x="3477301" y="3652320"/>
            <a:ext cx="277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F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09" name="Text Box 52"/>
          <p:cNvSpPr txBox="1">
            <a:spLocks noChangeArrowheads="1"/>
          </p:cNvSpPr>
          <p:nvPr/>
        </p:nvSpPr>
        <p:spPr bwMode="auto">
          <a:xfrm>
            <a:off x="3408132" y="1876236"/>
            <a:ext cx="277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H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10" name="Text Box 52"/>
          <p:cNvSpPr txBox="1">
            <a:spLocks noChangeArrowheads="1"/>
          </p:cNvSpPr>
          <p:nvPr/>
        </p:nvSpPr>
        <p:spPr bwMode="auto">
          <a:xfrm>
            <a:off x="4436832" y="3279586"/>
            <a:ext cx="277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I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11" name="Text Box 52"/>
          <p:cNvSpPr txBox="1">
            <a:spLocks noChangeArrowheads="1"/>
          </p:cNvSpPr>
          <p:nvPr/>
        </p:nvSpPr>
        <p:spPr bwMode="auto">
          <a:xfrm>
            <a:off x="4871165" y="2015936"/>
            <a:ext cx="277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J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12" name="Text Box 52"/>
          <p:cNvSpPr txBox="1">
            <a:spLocks noChangeArrowheads="1"/>
          </p:cNvSpPr>
          <p:nvPr/>
        </p:nvSpPr>
        <p:spPr bwMode="auto">
          <a:xfrm>
            <a:off x="944444" y="1933575"/>
            <a:ext cx="277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K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13" name="Text Box 52"/>
          <p:cNvSpPr txBox="1">
            <a:spLocks noChangeArrowheads="1"/>
          </p:cNvSpPr>
          <p:nvPr/>
        </p:nvSpPr>
        <p:spPr bwMode="auto">
          <a:xfrm>
            <a:off x="4289624" y="1921371"/>
            <a:ext cx="2770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L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14" name="TextBox 1413"/>
          <p:cNvSpPr txBox="1"/>
          <p:nvPr/>
        </p:nvSpPr>
        <p:spPr>
          <a:xfrm>
            <a:off x="4760115" y="577155"/>
            <a:ext cx="4038600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Let ABC be a right triangle in which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AB = 6 cm, BC = 8 cm &amp;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B = 90</a:t>
            </a:r>
            <a:r>
              <a:rPr lang="en-US" sz="14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BD is the perpendicular from B on AC. 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The circle through B,C,D is drawn.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 Construct tangents from A to this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 circle.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72" name="TextBox 1471"/>
          <p:cNvSpPr txBox="1"/>
          <p:nvPr/>
        </p:nvSpPr>
        <p:spPr>
          <a:xfrm>
            <a:off x="7455098" y="2305793"/>
            <a:ext cx="240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P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421" name="Freeform 1420"/>
          <p:cNvSpPr/>
          <p:nvPr/>
        </p:nvSpPr>
        <p:spPr>
          <a:xfrm rot="14209206">
            <a:off x="3972673" y="2576529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2" name="Group 30"/>
          <p:cNvGrpSpPr>
            <a:grpSpLocks/>
          </p:cNvGrpSpPr>
          <p:nvPr/>
        </p:nvGrpSpPr>
        <p:grpSpPr bwMode="auto">
          <a:xfrm rot="2986216">
            <a:off x="3489207" y="2502504"/>
            <a:ext cx="1233087" cy="225825"/>
            <a:chOff x="4067" y="2290"/>
            <a:chExt cx="909" cy="167"/>
          </a:xfrm>
        </p:grpSpPr>
        <p:grpSp>
          <p:nvGrpSpPr>
            <p:cNvPr id="1423" name="Group 31"/>
            <p:cNvGrpSpPr>
              <a:grpSpLocks/>
            </p:cNvGrpSpPr>
            <p:nvPr/>
          </p:nvGrpSpPr>
          <p:grpSpPr bwMode="auto">
            <a:xfrm>
              <a:off x="4067" y="2290"/>
              <a:ext cx="26" cy="106"/>
              <a:chOff x="3530" y="2133"/>
              <a:chExt cx="26" cy="106"/>
            </a:xfrm>
          </p:grpSpPr>
          <p:sp>
            <p:nvSpPr>
              <p:cNvPr id="1463" name="Line 32"/>
              <p:cNvSpPr>
                <a:spLocks noChangeShapeType="1"/>
              </p:cNvSpPr>
              <p:nvPr/>
            </p:nvSpPr>
            <p:spPr bwMode="auto">
              <a:xfrm>
                <a:off x="3530" y="2133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64" name="Line 33"/>
              <p:cNvSpPr>
                <a:spLocks noChangeShapeType="1"/>
              </p:cNvSpPr>
              <p:nvPr/>
            </p:nvSpPr>
            <p:spPr bwMode="auto">
              <a:xfrm>
                <a:off x="3556" y="2133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460" name="Group 34"/>
            <p:cNvGrpSpPr>
              <a:grpSpLocks/>
            </p:cNvGrpSpPr>
            <p:nvPr/>
          </p:nvGrpSpPr>
          <p:grpSpPr bwMode="auto">
            <a:xfrm>
              <a:off x="4946" y="2351"/>
              <a:ext cx="30" cy="106"/>
              <a:chOff x="3444" y="2196"/>
              <a:chExt cx="30" cy="106"/>
            </a:xfrm>
          </p:grpSpPr>
          <p:sp>
            <p:nvSpPr>
              <p:cNvPr id="1461" name="Line 35"/>
              <p:cNvSpPr>
                <a:spLocks noChangeShapeType="1"/>
              </p:cNvSpPr>
              <p:nvPr/>
            </p:nvSpPr>
            <p:spPr bwMode="auto">
              <a:xfrm>
                <a:off x="344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62" name="Line 36"/>
              <p:cNvSpPr>
                <a:spLocks noChangeShapeType="1"/>
              </p:cNvSpPr>
              <p:nvPr/>
            </p:nvSpPr>
            <p:spPr bwMode="auto">
              <a:xfrm>
                <a:off x="347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465" name="Freeform 1464"/>
          <p:cNvSpPr/>
          <p:nvPr/>
        </p:nvSpPr>
        <p:spPr>
          <a:xfrm>
            <a:off x="2746357" y="3535408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3" name="Group 30"/>
          <p:cNvGrpSpPr>
            <a:grpSpLocks/>
          </p:cNvGrpSpPr>
          <p:nvPr/>
        </p:nvGrpSpPr>
        <p:grpSpPr bwMode="auto">
          <a:xfrm>
            <a:off x="2096425" y="3598340"/>
            <a:ext cx="1333500" cy="146050"/>
            <a:chOff x="3993" y="2351"/>
            <a:chExt cx="983" cy="108"/>
          </a:xfrm>
        </p:grpSpPr>
        <p:grpSp>
          <p:nvGrpSpPr>
            <p:cNvPr id="1474" name="Group 31"/>
            <p:cNvGrpSpPr>
              <a:grpSpLocks/>
            </p:cNvGrpSpPr>
            <p:nvPr/>
          </p:nvGrpSpPr>
          <p:grpSpPr bwMode="auto">
            <a:xfrm>
              <a:off x="3993" y="2353"/>
              <a:ext cx="26" cy="106"/>
              <a:chOff x="3456" y="2196"/>
              <a:chExt cx="26" cy="106"/>
            </a:xfrm>
          </p:grpSpPr>
          <p:sp>
            <p:nvSpPr>
              <p:cNvPr id="1490" name="Line 32"/>
              <p:cNvSpPr>
                <a:spLocks noChangeShapeType="1"/>
              </p:cNvSpPr>
              <p:nvPr/>
            </p:nvSpPr>
            <p:spPr bwMode="auto">
              <a:xfrm>
                <a:off x="3456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91" name="Line 33"/>
              <p:cNvSpPr>
                <a:spLocks noChangeShapeType="1"/>
              </p:cNvSpPr>
              <p:nvPr/>
            </p:nvSpPr>
            <p:spPr bwMode="auto">
              <a:xfrm>
                <a:off x="3482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484" name="Group 34"/>
            <p:cNvGrpSpPr>
              <a:grpSpLocks/>
            </p:cNvGrpSpPr>
            <p:nvPr/>
          </p:nvGrpSpPr>
          <p:grpSpPr bwMode="auto">
            <a:xfrm>
              <a:off x="4946" y="2351"/>
              <a:ext cx="30" cy="106"/>
              <a:chOff x="3444" y="2196"/>
              <a:chExt cx="30" cy="106"/>
            </a:xfrm>
          </p:grpSpPr>
          <p:sp>
            <p:nvSpPr>
              <p:cNvPr id="1485" name="Line 35"/>
              <p:cNvSpPr>
                <a:spLocks noChangeShapeType="1"/>
              </p:cNvSpPr>
              <p:nvPr/>
            </p:nvSpPr>
            <p:spPr bwMode="auto">
              <a:xfrm>
                <a:off x="344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86" name="Line 36"/>
              <p:cNvSpPr>
                <a:spLocks noChangeShapeType="1"/>
              </p:cNvSpPr>
              <p:nvPr/>
            </p:nvSpPr>
            <p:spPr bwMode="auto">
              <a:xfrm>
                <a:off x="347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492" name="Freeform 1491"/>
          <p:cNvSpPr/>
          <p:nvPr/>
        </p:nvSpPr>
        <p:spPr>
          <a:xfrm>
            <a:off x="2752452" y="2109144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8" name="Group 30"/>
          <p:cNvGrpSpPr>
            <a:grpSpLocks/>
          </p:cNvGrpSpPr>
          <p:nvPr/>
        </p:nvGrpSpPr>
        <p:grpSpPr bwMode="auto">
          <a:xfrm rot="16200000">
            <a:off x="2096170" y="2172076"/>
            <a:ext cx="1333500" cy="146050"/>
            <a:chOff x="3993" y="2351"/>
            <a:chExt cx="983" cy="108"/>
          </a:xfrm>
        </p:grpSpPr>
        <p:grpSp>
          <p:nvGrpSpPr>
            <p:cNvPr id="1509" name="Group 31"/>
            <p:cNvGrpSpPr>
              <a:grpSpLocks/>
            </p:cNvGrpSpPr>
            <p:nvPr/>
          </p:nvGrpSpPr>
          <p:grpSpPr bwMode="auto">
            <a:xfrm>
              <a:off x="3993" y="2353"/>
              <a:ext cx="26" cy="106"/>
              <a:chOff x="3456" y="2196"/>
              <a:chExt cx="26" cy="106"/>
            </a:xfrm>
          </p:grpSpPr>
          <p:sp>
            <p:nvSpPr>
              <p:cNvPr id="1513" name="Line 32"/>
              <p:cNvSpPr>
                <a:spLocks noChangeShapeType="1"/>
              </p:cNvSpPr>
              <p:nvPr/>
            </p:nvSpPr>
            <p:spPr bwMode="auto">
              <a:xfrm>
                <a:off x="3456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14" name="Line 33"/>
              <p:cNvSpPr>
                <a:spLocks noChangeShapeType="1"/>
              </p:cNvSpPr>
              <p:nvPr/>
            </p:nvSpPr>
            <p:spPr bwMode="auto">
              <a:xfrm>
                <a:off x="3482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510" name="Group 34"/>
            <p:cNvGrpSpPr>
              <a:grpSpLocks/>
            </p:cNvGrpSpPr>
            <p:nvPr/>
          </p:nvGrpSpPr>
          <p:grpSpPr bwMode="auto">
            <a:xfrm>
              <a:off x="4946" y="2351"/>
              <a:ext cx="30" cy="106"/>
              <a:chOff x="3444" y="2196"/>
              <a:chExt cx="30" cy="106"/>
            </a:xfrm>
          </p:grpSpPr>
          <p:sp>
            <p:nvSpPr>
              <p:cNvPr id="1511" name="Line 35"/>
              <p:cNvSpPr>
                <a:spLocks noChangeShapeType="1"/>
              </p:cNvSpPr>
              <p:nvPr/>
            </p:nvSpPr>
            <p:spPr bwMode="auto">
              <a:xfrm>
                <a:off x="344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12" name="Line 36"/>
              <p:cNvSpPr>
                <a:spLocks noChangeShapeType="1"/>
              </p:cNvSpPr>
              <p:nvPr/>
            </p:nvSpPr>
            <p:spPr bwMode="auto">
              <a:xfrm>
                <a:off x="347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1415" name="Group 41"/>
          <p:cNvGrpSpPr>
            <a:grpSpLocks/>
          </p:cNvGrpSpPr>
          <p:nvPr/>
        </p:nvGrpSpPr>
        <p:grpSpPr bwMode="auto">
          <a:xfrm>
            <a:off x="5519925" y="932930"/>
            <a:ext cx="2419799" cy="625721"/>
            <a:chOff x="5286685" y="3156819"/>
            <a:chExt cx="2366178" cy="703059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16" name="Rounded Rectangle 1415"/>
            <p:cNvSpPr/>
            <p:nvPr/>
          </p:nvSpPr>
          <p:spPr bwMode="auto">
            <a:xfrm>
              <a:off x="5286685" y="3156819"/>
              <a:ext cx="2356188" cy="70305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17" name="TextBox 43"/>
            <p:cNvSpPr txBox="1">
              <a:spLocks noChangeArrowheads="1"/>
            </p:cNvSpPr>
            <p:nvPr/>
          </p:nvSpPr>
          <p:spPr bwMode="auto">
            <a:xfrm>
              <a:off x="5290177" y="3306116"/>
              <a:ext cx="2362686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Draw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AB = 6cm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18" name="Group 41"/>
          <p:cNvGrpSpPr>
            <a:grpSpLocks/>
          </p:cNvGrpSpPr>
          <p:nvPr/>
        </p:nvGrpSpPr>
        <p:grpSpPr bwMode="auto">
          <a:xfrm>
            <a:off x="5512985" y="784521"/>
            <a:ext cx="2433680" cy="762001"/>
            <a:chOff x="5312161" y="3134317"/>
            <a:chExt cx="2379750" cy="85618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19" name="Rounded Rectangle 1418"/>
            <p:cNvSpPr/>
            <p:nvPr/>
          </p:nvSpPr>
          <p:spPr bwMode="auto">
            <a:xfrm>
              <a:off x="5312161" y="3134317"/>
              <a:ext cx="2379750" cy="85618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20" name="TextBox 43"/>
            <p:cNvSpPr txBox="1">
              <a:spLocks noChangeArrowheads="1"/>
            </p:cNvSpPr>
            <p:nvPr/>
          </p:nvSpPr>
          <p:spPr bwMode="auto">
            <a:xfrm>
              <a:off x="5377105" y="3148587"/>
              <a:ext cx="2278938" cy="82996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B as </a:t>
              </a:r>
              <a:r>
                <a:rPr lang="en-US" altLang="en-US" sz="14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, draw arcs intersecting line AB at E and F 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24" name="Group 41"/>
          <p:cNvGrpSpPr>
            <a:grpSpLocks/>
          </p:cNvGrpSpPr>
          <p:nvPr/>
        </p:nvGrpSpPr>
        <p:grpSpPr bwMode="auto">
          <a:xfrm>
            <a:off x="5391123" y="668182"/>
            <a:ext cx="2892095" cy="994680"/>
            <a:chOff x="5069453" y="3130684"/>
            <a:chExt cx="2828008" cy="111762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25" name="Rounded Rectangle 1424"/>
            <p:cNvSpPr/>
            <p:nvPr/>
          </p:nvSpPr>
          <p:spPr bwMode="auto">
            <a:xfrm>
              <a:off x="5069453" y="3130684"/>
              <a:ext cx="2828008" cy="111762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26" name="TextBox 43"/>
            <p:cNvSpPr txBox="1">
              <a:spLocks noChangeArrowheads="1"/>
            </p:cNvSpPr>
            <p:nvPr/>
          </p:nvSpPr>
          <p:spPr bwMode="auto">
            <a:xfrm>
              <a:off x="5120238" y="3215505"/>
              <a:ext cx="2757514" cy="93370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radius more than half of EF, draw an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27" name="Group 41"/>
          <p:cNvGrpSpPr>
            <a:grpSpLocks/>
          </p:cNvGrpSpPr>
          <p:nvPr/>
        </p:nvGrpSpPr>
        <p:grpSpPr bwMode="auto">
          <a:xfrm>
            <a:off x="5336125" y="687140"/>
            <a:ext cx="3081348" cy="1064940"/>
            <a:chOff x="4881449" y="3104180"/>
            <a:chExt cx="3013068" cy="119656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28" name="Rounded Rectangle 1427"/>
            <p:cNvSpPr/>
            <p:nvPr/>
          </p:nvSpPr>
          <p:spPr bwMode="auto">
            <a:xfrm>
              <a:off x="4881449" y="3104180"/>
              <a:ext cx="3013068" cy="119656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29" name="TextBox 43"/>
            <p:cNvSpPr txBox="1">
              <a:spLocks noChangeArrowheads="1"/>
            </p:cNvSpPr>
            <p:nvPr/>
          </p:nvSpPr>
          <p:spPr bwMode="auto">
            <a:xfrm>
              <a:off x="4944398" y="3233424"/>
              <a:ext cx="2882921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F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cut previously drawn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30" name="Group 41"/>
          <p:cNvGrpSpPr>
            <a:grpSpLocks/>
          </p:cNvGrpSpPr>
          <p:nvPr/>
        </p:nvGrpSpPr>
        <p:grpSpPr bwMode="auto">
          <a:xfrm>
            <a:off x="5816972" y="917512"/>
            <a:ext cx="1670054" cy="491258"/>
            <a:chOff x="5601452" y="3258307"/>
            <a:chExt cx="1633047" cy="66789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31" name="Rounded Rectangle 1430"/>
            <p:cNvSpPr/>
            <p:nvPr/>
          </p:nvSpPr>
          <p:spPr bwMode="auto">
            <a:xfrm>
              <a:off x="5601452" y="3258307"/>
              <a:ext cx="1633047" cy="66789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32" name="TextBox 43"/>
            <p:cNvSpPr txBox="1">
              <a:spLocks noChangeArrowheads="1"/>
            </p:cNvSpPr>
            <p:nvPr/>
          </p:nvSpPr>
          <p:spPr bwMode="auto">
            <a:xfrm>
              <a:off x="5629462" y="3354687"/>
              <a:ext cx="1578544" cy="46028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line BG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33" name="Group 41"/>
          <p:cNvGrpSpPr>
            <a:grpSpLocks/>
          </p:cNvGrpSpPr>
          <p:nvPr/>
        </p:nvGrpSpPr>
        <p:grpSpPr bwMode="auto">
          <a:xfrm>
            <a:off x="5648221" y="702882"/>
            <a:ext cx="2163207" cy="925280"/>
            <a:chOff x="5097306" y="3122419"/>
            <a:chExt cx="2313081" cy="103964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34" name="Rounded Rectangle 1433"/>
            <p:cNvSpPr/>
            <p:nvPr/>
          </p:nvSpPr>
          <p:spPr bwMode="auto">
            <a:xfrm>
              <a:off x="5165865" y="3122419"/>
              <a:ext cx="2206894" cy="103964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35" name="TextBox 43"/>
            <p:cNvSpPr txBox="1">
              <a:spLocks noChangeArrowheads="1"/>
            </p:cNvSpPr>
            <p:nvPr/>
          </p:nvSpPr>
          <p:spPr bwMode="auto">
            <a:xfrm>
              <a:off x="5097306" y="3181237"/>
              <a:ext cx="2313081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B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radius = 8cm, draw an arc 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36" name="Group 41"/>
          <p:cNvGrpSpPr>
            <a:grpSpLocks/>
          </p:cNvGrpSpPr>
          <p:nvPr/>
        </p:nvGrpSpPr>
        <p:grpSpPr bwMode="auto">
          <a:xfrm>
            <a:off x="6053982" y="931814"/>
            <a:ext cx="1360360" cy="467415"/>
            <a:chOff x="5427817" y="3118596"/>
            <a:chExt cx="1454608" cy="52518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37" name="Rounded Rectangle 1436"/>
            <p:cNvSpPr/>
            <p:nvPr/>
          </p:nvSpPr>
          <p:spPr bwMode="auto">
            <a:xfrm>
              <a:off x="5427817" y="3118596"/>
              <a:ext cx="1454608" cy="52518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38" name="TextBox 43"/>
            <p:cNvSpPr txBox="1">
              <a:spLocks noChangeArrowheads="1"/>
            </p:cNvSpPr>
            <p:nvPr/>
          </p:nvSpPr>
          <p:spPr bwMode="auto">
            <a:xfrm>
              <a:off x="5481530" y="3189799"/>
              <a:ext cx="1355058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42" name="Group 41"/>
          <p:cNvGrpSpPr>
            <a:grpSpLocks/>
          </p:cNvGrpSpPr>
          <p:nvPr/>
        </p:nvGrpSpPr>
        <p:grpSpPr bwMode="auto">
          <a:xfrm>
            <a:off x="5336026" y="730356"/>
            <a:ext cx="2835036" cy="982202"/>
            <a:chOff x="5338946" y="3102686"/>
            <a:chExt cx="2772214" cy="110360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43" name="Rounded Rectangle 1442"/>
            <p:cNvSpPr/>
            <p:nvPr/>
          </p:nvSpPr>
          <p:spPr bwMode="auto">
            <a:xfrm>
              <a:off x="5344018" y="3102686"/>
              <a:ext cx="2767142" cy="110360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44" name="TextBox 43"/>
            <p:cNvSpPr txBox="1">
              <a:spLocks noChangeArrowheads="1"/>
            </p:cNvSpPr>
            <p:nvPr/>
          </p:nvSpPr>
          <p:spPr bwMode="auto">
            <a:xfrm>
              <a:off x="5338946" y="3184486"/>
              <a:ext cx="2752272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B as a centre and radius more than distance of AC, draw 2 arcs at AC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45" name="Group 41"/>
          <p:cNvGrpSpPr>
            <a:grpSpLocks/>
          </p:cNvGrpSpPr>
          <p:nvPr/>
        </p:nvGrpSpPr>
        <p:grpSpPr bwMode="auto">
          <a:xfrm>
            <a:off x="5481546" y="781568"/>
            <a:ext cx="2610387" cy="767907"/>
            <a:chOff x="5234717" y="3284258"/>
            <a:chExt cx="2552540" cy="86281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46" name="Rounded Rectangle 1445"/>
            <p:cNvSpPr/>
            <p:nvPr/>
          </p:nvSpPr>
          <p:spPr bwMode="auto">
            <a:xfrm>
              <a:off x="5234717" y="3284258"/>
              <a:ext cx="2552540" cy="86281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47" name="TextBox 43"/>
            <p:cNvSpPr txBox="1">
              <a:spLocks noChangeArrowheads="1"/>
            </p:cNvSpPr>
            <p:nvPr/>
          </p:nvSpPr>
          <p:spPr bwMode="auto">
            <a:xfrm>
              <a:off x="5272095" y="3367517"/>
              <a:ext cx="2465414" cy="65705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perpendicular bisector of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HI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48" name="Group 41"/>
          <p:cNvGrpSpPr>
            <a:grpSpLocks/>
          </p:cNvGrpSpPr>
          <p:nvPr/>
        </p:nvGrpSpPr>
        <p:grpSpPr bwMode="auto">
          <a:xfrm>
            <a:off x="5235046" y="784070"/>
            <a:ext cx="3027197" cy="987060"/>
            <a:chOff x="5021449" y="3131336"/>
            <a:chExt cx="2960115" cy="110906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49" name="Rounded Rectangle 1448"/>
            <p:cNvSpPr/>
            <p:nvPr/>
          </p:nvSpPr>
          <p:spPr bwMode="auto">
            <a:xfrm>
              <a:off x="5021449" y="3131336"/>
              <a:ext cx="2960115" cy="110906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50" name="TextBox 43"/>
            <p:cNvSpPr txBox="1">
              <a:spLocks noChangeArrowheads="1"/>
            </p:cNvSpPr>
            <p:nvPr/>
          </p:nvSpPr>
          <p:spPr bwMode="auto">
            <a:xfrm>
              <a:off x="5173247" y="3215505"/>
              <a:ext cx="2757514" cy="93370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H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radius more than half of HI, draw an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54" name="Group 41"/>
          <p:cNvGrpSpPr>
            <a:grpSpLocks/>
          </p:cNvGrpSpPr>
          <p:nvPr/>
        </p:nvGrpSpPr>
        <p:grpSpPr bwMode="auto">
          <a:xfrm>
            <a:off x="5157911" y="689610"/>
            <a:ext cx="3216327" cy="1081520"/>
            <a:chOff x="4941342" y="3119544"/>
            <a:chExt cx="3145054" cy="121519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55" name="Rounded Rectangle 1454"/>
            <p:cNvSpPr/>
            <p:nvPr/>
          </p:nvSpPr>
          <p:spPr bwMode="auto">
            <a:xfrm>
              <a:off x="4941342" y="3119544"/>
              <a:ext cx="3145054" cy="121519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56" name="TextBox 43"/>
            <p:cNvSpPr txBox="1">
              <a:spLocks noChangeArrowheads="1"/>
            </p:cNvSpPr>
            <p:nvPr/>
          </p:nvSpPr>
          <p:spPr bwMode="auto">
            <a:xfrm>
              <a:off x="5055076" y="3250547"/>
              <a:ext cx="2959841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</a:t>
              </a:r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I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cut previously drawn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57" name="Group 41"/>
          <p:cNvGrpSpPr>
            <a:grpSpLocks/>
          </p:cNvGrpSpPr>
          <p:nvPr/>
        </p:nvGrpSpPr>
        <p:grpSpPr bwMode="auto">
          <a:xfrm>
            <a:off x="5772004" y="891650"/>
            <a:ext cx="1841468" cy="547743"/>
            <a:chOff x="5606063" y="3421945"/>
            <a:chExt cx="1800664" cy="74468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58" name="Rounded Rectangle 1457"/>
            <p:cNvSpPr/>
            <p:nvPr/>
          </p:nvSpPr>
          <p:spPr bwMode="auto">
            <a:xfrm>
              <a:off x="5606063" y="3421945"/>
              <a:ext cx="1800664" cy="74468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59" name="TextBox 43"/>
            <p:cNvSpPr txBox="1">
              <a:spLocks noChangeArrowheads="1"/>
            </p:cNvSpPr>
            <p:nvPr/>
          </p:nvSpPr>
          <p:spPr bwMode="auto">
            <a:xfrm>
              <a:off x="5613781" y="3551210"/>
              <a:ext cx="1769011" cy="46028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line BJ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66" name="Group 41"/>
          <p:cNvGrpSpPr>
            <a:grpSpLocks/>
          </p:cNvGrpSpPr>
          <p:nvPr/>
        </p:nvGrpSpPr>
        <p:grpSpPr bwMode="auto">
          <a:xfrm>
            <a:off x="5163783" y="664434"/>
            <a:ext cx="2988401" cy="1002175"/>
            <a:chOff x="5010130" y="3112905"/>
            <a:chExt cx="2922179" cy="1126044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67" name="Rounded Rectangle 1466"/>
            <p:cNvSpPr/>
            <p:nvPr/>
          </p:nvSpPr>
          <p:spPr bwMode="auto">
            <a:xfrm>
              <a:off x="5010130" y="3112905"/>
              <a:ext cx="2922179" cy="1126044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68" name="TextBox 43"/>
            <p:cNvSpPr txBox="1">
              <a:spLocks noChangeArrowheads="1"/>
            </p:cNvSpPr>
            <p:nvPr/>
          </p:nvSpPr>
          <p:spPr bwMode="auto">
            <a:xfrm>
              <a:off x="5116655" y="3202500"/>
              <a:ext cx="2757514" cy="93370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B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as centre and radius more than half of BC, draw arcs left and right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69" name="Group 41"/>
          <p:cNvGrpSpPr>
            <a:grpSpLocks/>
          </p:cNvGrpSpPr>
          <p:nvPr/>
        </p:nvGrpSpPr>
        <p:grpSpPr bwMode="auto">
          <a:xfrm>
            <a:off x="5059883" y="685280"/>
            <a:ext cx="3222322" cy="1066800"/>
            <a:chOff x="4918704" y="3116208"/>
            <a:chExt cx="3150916" cy="119865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70" name="Rounded Rectangle 1469"/>
            <p:cNvSpPr/>
            <p:nvPr/>
          </p:nvSpPr>
          <p:spPr bwMode="auto">
            <a:xfrm>
              <a:off x="4918704" y="3116208"/>
              <a:ext cx="3150916" cy="119865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71" name="TextBox 43"/>
            <p:cNvSpPr txBox="1">
              <a:spLocks noChangeArrowheads="1"/>
            </p:cNvSpPr>
            <p:nvPr/>
          </p:nvSpPr>
          <p:spPr bwMode="auto">
            <a:xfrm>
              <a:off x="5096501" y="3237542"/>
              <a:ext cx="2827870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C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cut previously drawn arcs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75" name="Group 41"/>
          <p:cNvGrpSpPr>
            <a:grpSpLocks/>
          </p:cNvGrpSpPr>
          <p:nvPr/>
        </p:nvGrpSpPr>
        <p:grpSpPr bwMode="auto">
          <a:xfrm>
            <a:off x="5768954" y="878661"/>
            <a:ext cx="1906193" cy="573721"/>
            <a:chOff x="5473112" y="3205290"/>
            <a:chExt cx="2050348" cy="780004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76" name="Rounded Rectangle 1475"/>
            <p:cNvSpPr/>
            <p:nvPr/>
          </p:nvSpPr>
          <p:spPr bwMode="auto">
            <a:xfrm>
              <a:off x="5536593" y="3205290"/>
              <a:ext cx="1942151" cy="780004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77" name="TextBox 43"/>
            <p:cNvSpPr txBox="1">
              <a:spLocks noChangeArrowheads="1"/>
            </p:cNvSpPr>
            <p:nvPr/>
          </p:nvSpPr>
          <p:spPr bwMode="auto">
            <a:xfrm>
              <a:off x="5473112" y="3354685"/>
              <a:ext cx="2050348" cy="46028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line KL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78" name="Group 41"/>
          <p:cNvGrpSpPr>
            <a:grpSpLocks/>
          </p:cNvGrpSpPr>
          <p:nvPr/>
        </p:nvGrpSpPr>
        <p:grpSpPr bwMode="auto">
          <a:xfrm>
            <a:off x="5442326" y="747151"/>
            <a:ext cx="2574998" cy="836742"/>
            <a:chOff x="5135121" y="3111813"/>
            <a:chExt cx="2517933" cy="94016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79" name="Rounded Rectangle 1478"/>
            <p:cNvSpPr/>
            <p:nvPr/>
          </p:nvSpPr>
          <p:spPr bwMode="auto">
            <a:xfrm>
              <a:off x="5135121" y="3111813"/>
              <a:ext cx="2501141" cy="94016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80" name="TextBox 43"/>
            <p:cNvSpPr txBox="1">
              <a:spLocks noChangeArrowheads="1"/>
            </p:cNvSpPr>
            <p:nvPr/>
          </p:nvSpPr>
          <p:spPr bwMode="auto">
            <a:xfrm>
              <a:off x="5146223" y="3250547"/>
              <a:ext cx="2506831" cy="65705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X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and radius = BX or CX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81" name="Group 41"/>
          <p:cNvGrpSpPr>
            <a:grpSpLocks/>
          </p:cNvGrpSpPr>
          <p:nvPr/>
        </p:nvGrpSpPr>
        <p:grpSpPr bwMode="auto">
          <a:xfrm>
            <a:off x="5902714" y="908443"/>
            <a:ext cx="1695646" cy="514157"/>
            <a:chOff x="5569072" y="3321580"/>
            <a:chExt cx="1658070" cy="57770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82" name="Rounded Rectangle 1481"/>
            <p:cNvSpPr/>
            <p:nvPr/>
          </p:nvSpPr>
          <p:spPr bwMode="auto">
            <a:xfrm>
              <a:off x="5569072" y="3321580"/>
              <a:ext cx="1658070" cy="57770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83" name="TextBox 43"/>
            <p:cNvSpPr txBox="1">
              <a:spLocks noChangeArrowheads="1"/>
            </p:cNvSpPr>
            <p:nvPr/>
          </p:nvSpPr>
          <p:spPr bwMode="auto">
            <a:xfrm>
              <a:off x="5623457" y="3402055"/>
              <a:ext cx="1556546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 circle 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87" name="Group 41"/>
          <p:cNvGrpSpPr>
            <a:grpSpLocks/>
          </p:cNvGrpSpPr>
          <p:nvPr/>
        </p:nvGrpSpPr>
        <p:grpSpPr bwMode="auto">
          <a:xfrm>
            <a:off x="5393735" y="723486"/>
            <a:ext cx="2715182" cy="884072"/>
            <a:chOff x="5016635" y="3238024"/>
            <a:chExt cx="2655011" cy="993341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88" name="Rounded Rectangle 1487"/>
            <p:cNvSpPr/>
            <p:nvPr/>
          </p:nvSpPr>
          <p:spPr bwMode="auto">
            <a:xfrm>
              <a:off x="5016635" y="3238024"/>
              <a:ext cx="2655011" cy="99334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89" name="TextBox 43"/>
            <p:cNvSpPr txBox="1">
              <a:spLocks noChangeArrowheads="1"/>
            </p:cNvSpPr>
            <p:nvPr/>
          </p:nvSpPr>
          <p:spPr bwMode="auto">
            <a:xfrm>
              <a:off x="5095850" y="3319041"/>
              <a:ext cx="2506831" cy="82996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Now A as </a:t>
              </a:r>
              <a:r>
                <a:rPr lang="en-US" altLang="en-US" sz="14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400" dirty="0">
                  <a:solidFill>
                    <a:srgbClr val="FFFFFF"/>
                  </a:solidFill>
                  <a:latin typeface="Bookman Old Style" pitchFamily="18" charset="0"/>
                </a:rPr>
                <a:t> </a:t>
              </a:r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and radius = AB, draw an arc intersecting circle at P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93" name="Group 41"/>
          <p:cNvGrpSpPr>
            <a:grpSpLocks/>
          </p:cNvGrpSpPr>
          <p:nvPr/>
        </p:nvGrpSpPr>
        <p:grpSpPr bwMode="auto">
          <a:xfrm>
            <a:off x="6082385" y="930179"/>
            <a:ext cx="1296158" cy="504026"/>
            <a:chOff x="5764389" y="3348675"/>
            <a:chExt cx="1267434" cy="566324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94" name="Rounded Rectangle 1493"/>
            <p:cNvSpPr/>
            <p:nvPr/>
          </p:nvSpPr>
          <p:spPr bwMode="auto">
            <a:xfrm>
              <a:off x="5764389" y="3348675"/>
              <a:ext cx="1267434" cy="566324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95" name="TextBox 43"/>
            <p:cNvSpPr txBox="1">
              <a:spLocks noChangeArrowheads="1"/>
            </p:cNvSpPr>
            <p:nvPr/>
          </p:nvSpPr>
          <p:spPr bwMode="auto">
            <a:xfrm>
              <a:off x="5782251" y="3415061"/>
              <a:ext cx="1238958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AP 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15" name="Group 41"/>
          <p:cNvGrpSpPr>
            <a:grpSpLocks/>
          </p:cNvGrpSpPr>
          <p:nvPr/>
        </p:nvGrpSpPr>
        <p:grpSpPr bwMode="auto">
          <a:xfrm>
            <a:off x="5305746" y="701078"/>
            <a:ext cx="2387603" cy="912283"/>
            <a:chOff x="5327206" y="3239208"/>
            <a:chExt cx="2334698" cy="102504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16" name="Rounded Rectangle 1515"/>
            <p:cNvSpPr/>
            <p:nvPr/>
          </p:nvSpPr>
          <p:spPr bwMode="auto">
            <a:xfrm>
              <a:off x="5327206" y="3239208"/>
              <a:ext cx="2309762" cy="102504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517" name="TextBox 43"/>
            <p:cNvSpPr txBox="1">
              <a:spLocks noChangeArrowheads="1"/>
            </p:cNvSpPr>
            <p:nvPr/>
          </p:nvSpPr>
          <p:spPr bwMode="auto">
            <a:xfrm>
              <a:off x="5389524" y="3306116"/>
              <a:ext cx="2272380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 as the centre and same radius, draw another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18" name="Group 41"/>
          <p:cNvGrpSpPr>
            <a:grpSpLocks/>
          </p:cNvGrpSpPr>
          <p:nvPr/>
        </p:nvGrpSpPr>
        <p:grpSpPr bwMode="auto">
          <a:xfrm>
            <a:off x="4934628" y="673889"/>
            <a:ext cx="3284489" cy="880371"/>
            <a:chOff x="5370720" y="3275560"/>
            <a:chExt cx="3211710" cy="98918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19" name="Rounded Rectangle 1518"/>
            <p:cNvSpPr/>
            <p:nvPr/>
          </p:nvSpPr>
          <p:spPr bwMode="auto">
            <a:xfrm>
              <a:off x="5370720" y="3275560"/>
              <a:ext cx="2850988" cy="98918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520" name="TextBox 43"/>
            <p:cNvSpPr txBox="1">
              <a:spLocks noChangeArrowheads="1"/>
            </p:cNvSpPr>
            <p:nvPr/>
          </p:nvSpPr>
          <p:spPr bwMode="auto">
            <a:xfrm>
              <a:off x="5389524" y="3306116"/>
              <a:ext cx="3192906" cy="933706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Any point on the line as centre and radius = 6 cm, draw an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3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10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28845E-7 L 0.50625 -0.00247 " pathEditMode="relative" rAng="0" ptsTypes="AA">
                                      <p:cBhvr>
                                        <p:cTn id="14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-124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6 -0.00741 L 0.16632 -0.16297 " pathEditMode="relative" rAng="0" ptsTypes="AA">
                                      <p:cBhvr>
                                        <p:cTn id="190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-7778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">
                                      <p:cBhvr>
                                        <p:cTn id="192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8" presetClass="emph" presetSubtype="0" ac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96" dur="4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00"/>
                            </p:stCondLst>
                            <p:childTnLst>
                              <p:par>
                                <p:cTn id="2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32 -0.16296 L 0.40069 -0.16389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-62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6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230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270" dur="9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920000">
                                      <p:cBhvr>
                                        <p:cTn id="277" dur="9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8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2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309" dur="9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20347 0.00031 " pathEditMode="relative" rAng="0" ptsTypes="AA">
                                      <p:cBhvr>
                                        <p:cTn id="324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74" y="0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520000">
                                      <p:cBhvr>
                                        <p:cTn id="326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140000">
                                      <p:cBhvr>
                                        <p:cTn id="330" dur="9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9.87654E-7 L 0.00087 -0.58673 " pathEditMode="relative" rAng="0" ptsTypes="AA">
                                      <p:cBhvr>
                                        <p:cTn id="362" dur="9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9352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500"/>
                            </p:stCondLst>
                            <p:childTnLst>
                              <p:par>
                                <p:cTn id="3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186 L 0.1665 -0.16358 " pathEditMode="relative" rAng="0" ptsTypes="AA">
                                      <p:cBhvr>
                                        <p:cTn id="404" dur="1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8272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640000">
                                      <p:cBhvr>
                                        <p:cTn id="406" dur="1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88000">
                                      <p:cBhvr>
                                        <p:cTn id="410" dur="9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1000"/>
                            </p:stCondLst>
                            <p:childTnLst>
                              <p:par>
                                <p:cTn id="4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500"/>
                            </p:stCondLst>
                            <p:childTnLst>
                              <p:par>
                                <p:cTn id="4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247 L -0.23403 -0.55487 " pathEditMode="relative" rAng="0" ptsTypes="AA">
                                      <p:cBhvr>
                                        <p:cTn id="449" dur="9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2" y="-27867"/>
                                    </p:animMotion>
                                  </p:childTnLst>
                                </p:cTn>
                              </p:par>
                              <p:par>
                                <p:cTn id="4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2"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500"/>
                            </p:stCondLst>
                            <p:childTnLst>
                              <p:par>
                                <p:cTn id="4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30000">
                                      <p:cBhvr>
                                        <p:cTn id="477" dur="9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300000">
                                      <p:cBhvr>
                                        <p:cTn id="484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5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7" dur="2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000"/>
                            </p:stCondLst>
                            <p:childTnLst>
                              <p:par>
                                <p:cTn id="4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500"/>
                            </p:stCondLst>
                            <p:childTnLst>
                              <p:par>
                                <p:cTn id="5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60000">
                                      <p:cBhvr>
                                        <p:cTn id="525" dur="9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8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000"/>
                            </p:stCondLst>
                            <p:childTnLst>
                              <p:par>
                                <p:cTn id="5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11823 0.2858 " pathEditMode="relative" rAng="0" ptsTypes="AA">
                                      <p:cBhvr>
                                        <p:cTn id="540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14290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42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20000">
                                      <p:cBhvr>
                                        <p:cTn id="546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9"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500"/>
                            </p:stCondLst>
                            <p:childTnLst>
                              <p:par>
                                <p:cTn id="5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7284E-6 L 0.25416 -0.33673 " pathEditMode="relative" rAng="0" ptsTypes="AA">
                                      <p:cBhvr>
                                        <p:cTn id="578" dur="1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-16852"/>
                                    </p:animMotion>
                                  </p:childTnLst>
                                </p:cTn>
                              </p:par>
                              <p:par>
                                <p:cTn id="5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1"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500"/>
                            </p:stCondLst>
                            <p:childTnLst>
                              <p:par>
                                <p:cTn id="5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1000"/>
                            </p:stCondLst>
                            <p:childTnLst>
                              <p:par>
                                <p:cTn id="5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1000"/>
                            </p:stCondLst>
                            <p:childTnLst>
                              <p:par>
                                <p:cTn id="6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1500"/>
                            </p:stCondLst>
                            <p:childTnLst>
                              <p:par>
                                <p:cTn id="60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620" dur="9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60000">
                                      <p:cBhvr>
                                        <p:cTn id="627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8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0" dur="2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1000"/>
                            </p:stCondLst>
                            <p:childTnLst>
                              <p:par>
                                <p:cTn id="6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3 L 0.00087 -0.55586 " pathEditMode="relative" rAng="0" ptsTypes="AA">
                                      <p:cBhvr>
                                        <p:cTn id="642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7778"/>
                                    </p:animMotion>
                                  </p:childTnLst>
                                </p:cTn>
                              </p:par>
                              <p:par>
                                <p:cTn id="6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644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">
                                      <p:cBhvr>
                                        <p:cTn id="648" dur="9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1"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970000">
                                      <p:cBhvr>
                                        <p:cTn id="655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6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8" dur="2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5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9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500"/>
                            </p:stCondLst>
                            <p:childTnLst>
                              <p:par>
                                <p:cTn id="6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5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7956E-6 L 0.5158 -0.00092 " pathEditMode="relative" rAng="0" ptsTypes="AA">
                                      <p:cBhvr>
                                        <p:cTn id="692" dur="5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1" y="-62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9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2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500"/>
                            </p:stCondLst>
                            <p:childTnLst>
                              <p:par>
                                <p:cTn id="7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1000"/>
                            </p:stCondLst>
                            <p:childTnLst>
                              <p:par>
                                <p:cTn id="7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1500"/>
                            </p:stCondLst>
                            <p:childTnLst>
                              <p:par>
                                <p:cTn id="7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4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2000"/>
                            </p:stCondLst>
                            <p:childTnLst>
                              <p:par>
                                <p:cTn id="7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2000"/>
                            </p:stCondLst>
                            <p:childTnLst>
                              <p:par>
                                <p:cTn id="7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2500"/>
                            </p:stCondLst>
                            <p:childTnLst>
                              <p:par>
                                <p:cTn id="7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5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8" dur="9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1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5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500"/>
                            </p:stCondLst>
                            <p:childTnLst>
                              <p:par>
                                <p:cTn id="7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5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9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8" presetClass="emph" presetSubtype="0" ac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560000">
                                      <p:cBhvr>
                                        <p:cTn id="773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4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6" dur="25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1050"/>
                            </p:stCondLst>
                            <p:childTnLst>
                              <p:par>
                                <p:cTn id="7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4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6" fill="hold">
                            <p:stCondLst>
                              <p:cond delay="500"/>
                            </p:stCondLst>
                            <p:childTnLst>
                              <p:par>
                                <p:cTn id="7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3"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4" fill="hold">
                      <p:stCondLst>
                        <p:cond delay="indefinite"/>
                      </p:stCondLst>
                      <p:childTnLst>
                        <p:par>
                          <p:cTn id="795" fill="hold">
                            <p:stCondLst>
                              <p:cond delay="0"/>
                            </p:stCondLst>
                            <p:childTnLst>
                              <p:par>
                                <p:cTn id="7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1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2" fill="hold">
                      <p:stCondLst>
                        <p:cond delay="indefinite"/>
                      </p:stCondLst>
                      <p:childTnLst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19753E-6 L -0.08507 -0.38456 " pathEditMode="relative" rAng="0" ptsTypes="AA">
                                      <p:cBhvr>
                                        <p:cTn id="805" dur="900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-19228"/>
                                    </p:animMotion>
                                  </p:childTnLst>
                                </p:cTn>
                              </p:par>
                              <p:par>
                                <p:cTn id="8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8"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8" grpId="0"/>
      <p:bldP spid="1408" grpId="1"/>
      <p:bldP spid="1496" grpId="0" animBg="1"/>
      <p:bldP spid="1497" grpId="0" animBg="1"/>
      <p:bldP spid="1499" grpId="0"/>
      <p:bldP spid="1500" grpId="0"/>
      <p:bldP spid="1501" grpId="0"/>
      <p:bldP spid="1502" grpId="0"/>
      <p:bldP spid="1503" grpId="0"/>
      <p:bldP spid="1504" grpId="0"/>
      <p:bldP spid="1505" grpId="0" animBg="1"/>
      <p:bldP spid="1507" grpId="0"/>
      <p:bldP spid="1453" grpId="0" animBg="1"/>
      <p:bldP spid="1453" grpId="1" animBg="1"/>
      <p:bldP spid="1452" grpId="0" animBg="1"/>
      <p:bldP spid="1452" grpId="1" animBg="1"/>
      <p:bldP spid="1451" grpId="0" animBg="1"/>
      <p:bldP spid="1451" grpId="1" animBg="1"/>
      <p:bldP spid="1441" grpId="0" animBg="1"/>
      <p:bldP spid="1441" grpId="1" animBg="1"/>
      <p:bldP spid="1440" grpId="0" animBg="1"/>
      <p:bldP spid="1440" grpId="1" animBg="1"/>
      <p:bldP spid="1439" grpId="0" animBg="1"/>
      <p:bldP spid="1439" grpId="1" animBg="1"/>
      <p:bldP spid="1060" grpId="0" animBg="1"/>
      <p:bldP spid="1055" grpId="0" animBg="1"/>
      <p:bldP spid="703" grpId="0" animBg="1"/>
      <p:bldP spid="881" grpId="0" animBg="1"/>
      <p:bldP spid="529" grpId="0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8" grpId="0"/>
      <p:bldP spid="9" grpId="0"/>
      <p:bldP spid="10" grpId="0"/>
      <p:bldP spid="11" grpId="0" animBg="1"/>
      <p:bldP spid="348" grpId="0" animBg="1"/>
      <p:bldP spid="349" grpId="0" animBg="1"/>
      <p:bldP spid="351" grpId="0" animBg="1"/>
      <p:bldP spid="352" grpId="0" animBg="1"/>
      <p:bldP spid="533" grpId="0"/>
      <p:bldP spid="535" grpId="0"/>
      <p:bldP spid="885" grpId="0" animBg="1"/>
      <p:bldP spid="876" grpId="0" animBg="1"/>
      <p:bldP spid="1059" grpId="0" animBg="1"/>
      <p:bldP spid="1061" grpId="0" animBg="1"/>
      <p:bldP spid="1062" grpId="0" animBg="1"/>
      <p:bldP spid="1064" grpId="0" animBg="1"/>
      <p:bldP spid="1064" grpId="1" animBg="1"/>
      <p:bldP spid="1065" grpId="0" animBg="1"/>
      <p:bldP spid="1234" grpId="0"/>
      <p:bldP spid="1052" grpId="0" animBg="1"/>
      <p:bldP spid="1235" grpId="0"/>
      <p:bldP spid="1236" grpId="0"/>
      <p:bldP spid="1406" grpId="0"/>
      <p:bldP spid="1406" grpId="1"/>
      <p:bldP spid="1407" grpId="0"/>
      <p:bldP spid="1407" grpId="1"/>
      <p:bldP spid="1409" grpId="0"/>
      <p:bldP spid="1409" grpId="1"/>
      <p:bldP spid="1410" grpId="0"/>
      <p:bldP spid="1410" grpId="1"/>
      <p:bldP spid="1411" grpId="0"/>
      <p:bldP spid="1411" grpId="1"/>
      <p:bldP spid="1412" grpId="0"/>
      <p:bldP spid="1412" grpId="1"/>
      <p:bldP spid="1413" grpId="0"/>
      <p:bldP spid="1413" grpId="1"/>
      <p:bldP spid="1472" grpId="0"/>
      <p:bldP spid="1421" grpId="0" animBg="1"/>
      <p:bldP spid="1465" grpId="0" animBg="1"/>
      <p:bldP spid="14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43378"/>
            <a:ext cx="83896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Let ABC be a right triangle in  which AB = 6 cm, BC = 8 cm and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B = 90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BD is the perpendicular from B on AC. The circle through B,C,D is drawn.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Construct tangents from A to this circle.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860" y="1396092"/>
            <a:ext cx="18367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kern="0" dirty="0" smtClean="0">
                <a:solidFill>
                  <a:srgbClr val="0000FF"/>
                </a:solidFill>
                <a:latin typeface="Bookman Old Style" pitchFamily="18" charset="0"/>
              </a:rPr>
              <a:t>Justification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: 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7860" y="3011164"/>
            <a:ext cx="4378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Length of the tangents drawn to a </a:t>
            </a:r>
          </a:p>
          <a:p>
            <a:r>
              <a:rPr lang="en-US" sz="1600" b="1" dirty="0" smtClean="0">
                <a:latin typeface="Bookman Old Style" pitchFamily="18" charset="0"/>
              </a:rPr>
              <a:t>circle from an external point are </a:t>
            </a:r>
          </a:p>
          <a:p>
            <a:r>
              <a:rPr lang="en-US" sz="1600" b="1" dirty="0" smtClean="0">
                <a:latin typeface="Bookman Old Style" pitchFamily="18" charset="0"/>
              </a:rPr>
              <a:t>always equal.</a:t>
            </a:r>
            <a:endParaRPr lang="en-US" sz="1600" b="1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078" y="1733550"/>
            <a:ext cx="60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860" y="1733550"/>
            <a:ext cx="4201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ABX = 90  h</a:t>
            </a:r>
            <a:r>
              <a:rPr lang="en-US" sz="1600" b="1" dirty="0" smtClean="0">
                <a:latin typeface="Bookman Old Style" pitchFamily="18" charset="0"/>
              </a:rPr>
              <a:t>ence  </a:t>
            </a:r>
            <a:r>
              <a:rPr lang="en-US" sz="1600" b="1" dirty="0">
                <a:latin typeface="Bookman Old Style" pitchFamily="18" charset="0"/>
              </a:rPr>
              <a:t>AB </a:t>
            </a:r>
            <a:r>
              <a:rPr lang="en-US" sz="1600" b="1" dirty="0">
                <a:latin typeface="Bookman Old Style" pitchFamily="18" charset="0"/>
                <a:sym typeface="Symbol"/>
              </a:rPr>
              <a:t> radius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XB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078" y="2089561"/>
            <a:ext cx="60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7860" y="2089561"/>
            <a:ext cx="352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AB is a tangent to circle 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7860" y="2419186"/>
            <a:ext cx="333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[A line 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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 to radius to a circle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at its outer end is a tangent] 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7860" y="3830586"/>
            <a:ext cx="461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Hence, AP is other tangent to the circle.</a:t>
            </a:r>
            <a:endParaRPr lang="en-US" sz="1600" b="1" dirty="0">
              <a:latin typeface="Bookman Old Style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218242" y="1497357"/>
            <a:ext cx="5001958" cy="4038471"/>
            <a:chOff x="4218242" y="1497357"/>
            <a:chExt cx="5001958" cy="4038471"/>
          </a:xfrm>
        </p:grpSpPr>
        <p:grpSp>
          <p:nvGrpSpPr>
            <p:cNvPr id="3" name="Group 2"/>
            <p:cNvGrpSpPr/>
            <p:nvPr/>
          </p:nvGrpSpPr>
          <p:grpSpPr>
            <a:xfrm>
              <a:off x="4218242" y="1497357"/>
              <a:ext cx="5001958" cy="4038471"/>
              <a:chOff x="279406" y="203247"/>
              <a:chExt cx="5539826" cy="4472732"/>
            </a:xfrm>
          </p:grpSpPr>
          <p:sp>
            <p:nvSpPr>
              <p:cNvPr id="4" name="Arc 3"/>
              <p:cNvSpPr/>
              <p:nvPr/>
            </p:nvSpPr>
            <p:spPr>
              <a:xfrm>
                <a:off x="2020890" y="213517"/>
                <a:ext cx="2716210" cy="2716210"/>
              </a:xfrm>
              <a:prstGeom prst="arc">
                <a:avLst>
                  <a:gd name="adj1" fmla="val 21425079"/>
                  <a:gd name="adj2" fmla="val 108636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" name="Line 4"/>
              <p:cNvSpPr>
                <a:spLocks noChangeShapeType="1"/>
              </p:cNvSpPr>
              <p:nvPr/>
            </p:nvSpPr>
            <p:spPr bwMode="auto">
              <a:xfrm>
                <a:off x="954557" y="3327401"/>
                <a:ext cx="42269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200"/>
              </a:p>
            </p:txBody>
          </p:sp>
          <p:sp>
            <p:nvSpPr>
              <p:cNvPr id="6" name="Text Box 8"/>
              <p:cNvSpPr txBox="1">
                <a:spLocks noChangeArrowheads="1"/>
              </p:cNvSpPr>
              <p:nvPr/>
            </p:nvSpPr>
            <p:spPr bwMode="auto">
              <a:xfrm>
                <a:off x="4648200" y="3268663"/>
                <a:ext cx="344487" cy="306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A</a:t>
                </a:r>
                <a:endParaRPr lang="en-US" altLang="en-US" sz="12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2259013" y="3300412"/>
                <a:ext cx="344487" cy="306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B</a:t>
                </a:r>
                <a:endParaRPr lang="en-US" altLang="en-US" sz="12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3410979" y="3275518"/>
                <a:ext cx="774069" cy="306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6 </a:t>
                </a:r>
                <a:r>
                  <a:rPr lang="en-US" altLang="en-US" sz="1200" dirty="0">
                    <a:solidFill>
                      <a:srgbClr val="000000"/>
                    </a:solidFill>
                    <a:latin typeface="Bookman Old Style" pitchFamily="18" charset="0"/>
                  </a:rPr>
                  <a:t>cm</a:t>
                </a:r>
              </a:p>
            </p:txBody>
          </p:sp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870162" y="3327401"/>
                <a:ext cx="43721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200"/>
              </a:p>
            </p:txBody>
          </p:sp>
          <p:sp>
            <p:nvSpPr>
              <p:cNvPr id="10" name="Arc 9"/>
              <p:cNvSpPr/>
              <p:nvPr/>
            </p:nvSpPr>
            <p:spPr>
              <a:xfrm>
                <a:off x="1625057" y="2413000"/>
                <a:ext cx="1835148" cy="1835150"/>
              </a:xfrm>
              <a:prstGeom prst="arc">
                <a:avLst>
                  <a:gd name="adj1" fmla="val 10171634"/>
                  <a:gd name="adj2" fmla="val 1132356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Arc 10"/>
              <p:cNvSpPr/>
              <p:nvPr/>
            </p:nvSpPr>
            <p:spPr>
              <a:xfrm flipH="1">
                <a:off x="1643852" y="2412996"/>
                <a:ext cx="1835148" cy="1835150"/>
              </a:xfrm>
              <a:prstGeom prst="arc">
                <a:avLst>
                  <a:gd name="adj1" fmla="val 10171634"/>
                  <a:gd name="adj2" fmla="val 1132356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279406" y="1982000"/>
                <a:ext cx="2689220" cy="2689220"/>
              </a:xfrm>
              <a:prstGeom prst="arc">
                <a:avLst>
                  <a:gd name="adj1" fmla="val 18471682"/>
                  <a:gd name="adj2" fmla="val 196234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Arc 12"/>
              <p:cNvSpPr/>
              <p:nvPr/>
            </p:nvSpPr>
            <p:spPr>
              <a:xfrm rot="151082" flipH="1">
                <a:off x="2132651" y="1986759"/>
                <a:ext cx="2689220" cy="2689220"/>
              </a:xfrm>
              <a:prstGeom prst="arc">
                <a:avLst>
                  <a:gd name="adj1" fmla="val 18471682"/>
                  <a:gd name="adj2" fmla="val 196234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4" name="Straight Connector 13"/>
              <p:cNvCxnSpPr>
                <a:cxnSpLocks noChangeShapeType="1"/>
              </p:cNvCxnSpPr>
              <p:nvPr/>
            </p:nvCxnSpPr>
            <p:spPr bwMode="auto">
              <a:xfrm>
                <a:off x="2553519" y="285750"/>
                <a:ext cx="0" cy="304105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Straight Arrow Connector 14"/>
              <p:cNvCxnSpPr/>
              <p:nvPr/>
            </p:nvCxnSpPr>
            <p:spPr>
              <a:xfrm rot="16140000">
                <a:off x="2476417" y="285739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2267777" y="203247"/>
                <a:ext cx="344487" cy="306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C</a:t>
                </a:r>
                <a:endParaRPr lang="en-US" altLang="en-US" sz="12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" name="Text Box 8"/>
              <p:cNvSpPr txBox="1">
                <a:spLocks noChangeArrowheads="1"/>
              </p:cNvSpPr>
              <p:nvPr/>
            </p:nvSpPr>
            <p:spPr bwMode="auto">
              <a:xfrm rot="16200000">
                <a:off x="2049876" y="1575551"/>
                <a:ext cx="774070" cy="306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8 </a:t>
                </a:r>
                <a:r>
                  <a:rPr lang="en-US" altLang="en-US" sz="1200" dirty="0">
                    <a:solidFill>
                      <a:srgbClr val="000000"/>
                    </a:solidFill>
                    <a:latin typeface="Bookman Old Style" pitchFamily="18" charset="0"/>
                  </a:rPr>
                  <a:t>cm</a:t>
                </a:r>
              </a:p>
            </p:txBody>
          </p:sp>
          <p:cxnSp>
            <p:nvCxnSpPr>
              <p:cNvPr id="18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2552704" y="460779"/>
                <a:ext cx="2120896" cy="286027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Arc 18"/>
              <p:cNvSpPr/>
              <p:nvPr/>
            </p:nvSpPr>
            <p:spPr>
              <a:xfrm>
                <a:off x="3103022" y="1683194"/>
                <a:ext cx="2716210" cy="2716210"/>
              </a:xfrm>
              <a:prstGeom prst="arc">
                <a:avLst>
                  <a:gd name="adj1" fmla="val 16237771"/>
                  <a:gd name="adj2" fmla="val 1729217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Connector 19"/>
              <p:cNvCxnSpPr>
                <a:cxnSpLocks noChangeShapeType="1"/>
              </p:cNvCxnSpPr>
              <p:nvPr/>
            </p:nvCxnSpPr>
            <p:spPr bwMode="auto">
              <a:xfrm flipH="1">
                <a:off x="2553658" y="1376661"/>
                <a:ext cx="2627942" cy="194820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Straight Arrow Connector 20"/>
              <p:cNvCxnSpPr/>
              <p:nvPr/>
            </p:nvCxnSpPr>
            <p:spPr>
              <a:xfrm rot="19380000">
                <a:off x="5105297" y="1382891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Line 4"/>
              <p:cNvSpPr>
                <a:spLocks noChangeShapeType="1"/>
              </p:cNvSpPr>
              <p:nvPr/>
            </p:nvSpPr>
            <p:spPr bwMode="auto">
              <a:xfrm>
                <a:off x="705638" y="1892299"/>
                <a:ext cx="43966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200"/>
              </a:p>
            </p:txBody>
          </p:sp>
          <p:sp>
            <p:nvSpPr>
              <p:cNvPr id="23" name="Line 4"/>
              <p:cNvSpPr>
                <a:spLocks noChangeShapeType="1"/>
              </p:cNvSpPr>
              <p:nvPr/>
            </p:nvSpPr>
            <p:spPr bwMode="auto">
              <a:xfrm>
                <a:off x="609600" y="1892299"/>
                <a:ext cx="457189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200"/>
              </a:p>
            </p:txBody>
          </p:sp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2487613" y="1870273"/>
                <a:ext cx="344487" cy="306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X</a:t>
                </a:r>
                <a:endParaRPr lang="en-US" altLang="en-US" sz="12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 rot="16200000">
                <a:off x="1113718" y="440601"/>
                <a:ext cx="2872141" cy="28887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6" name="Straight Connector 25"/>
              <p:cNvCxnSpPr>
                <a:cxnSpLocks noChangeShapeType="1"/>
              </p:cNvCxnSpPr>
              <p:nvPr/>
            </p:nvCxnSpPr>
            <p:spPr bwMode="auto">
              <a:xfrm>
                <a:off x="3893820" y="1341120"/>
                <a:ext cx="778444" cy="1981353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" name="Text Box 8"/>
              <p:cNvSpPr txBox="1">
                <a:spLocks noChangeArrowheads="1"/>
              </p:cNvSpPr>
              <p:nvPr/>
            </p:nvSpPr>
            <p:spPr bwMode="auto">
              <a:xfrm>
                <a:off x="3797300" y="1057472"/>
                <a:ext cx="344487" cy="306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P</a:t>
                </a:r>
                <a:endParaRPr lang="en-US" altLang="en-US" sz="12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8" name="Text Box 8"/>
              <p:cNvSpPr txBox="1">
                <a:spLocks noChangeArrowheads="1"/>
              </p:cNvSpPr>
              <p:nvPr/>
            </p:nvSpPr>
            <p:spPr bwMode="auto">
              <a:xfrm>
                <a:off x="3926305" y="2178718"/>
                <a:ext cx="344487" cy="306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D</a:t>
                </a:r>
                <a:endParaRPr lang="en-US" altLang="en-US" sz="12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38" name="Freeform 37"/>
            <p:cNvSpPr/>
            <p:nvPr/>
          </p:nvSpPr>
          <p:spPr>
            <a:xfrm>
              <a:off x="6272857" y="4182044"/>
              <a:ext cx="136208" cy="134057"/>
            </a:xfrm>
            <a:custGeom>
              <a:avLst/>
              <a:gdLst>
                <a:gd name="connsiteX0" fmla="*/ 0 w 241300"/>
                <a:gd name="connsiteY0" fmla="*/ 0 h 215900"/>
                <a:gd name="connsiteX1" fmla="*/ 241300 w 241300"/>
                <a:gd name="connsiteY1" fmla="*/ 0 h 215900"/>
                <a:gd name="connsiteX2" fmla="*/ 241300 w 2413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300" h="215900">
                  <a:moveTo>
                    <a:pt x="0" y="0"/>
                  </a:moveTo>
                  <a:lnTo>
                    <a:pt x="241300" y="0"/>
                  </a:lnTo>
                  <a:lnTo>
                    <a:pt x="241300" y="2159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39" name="Group 30"/>
            <p:cNvGrpSpPr>
              <a:grpSpLocks/>
            </p:cNvGrpSpPr>
            <p:nvPr/>
          </p:nvGrpSpPr>
          <p:grpSpPr bwMode="auto">
            <a:xfrm>
              <a:off x="5721179" y="4244976"/>
              <a:ext cx="1102066" cy="146050"/>
              <a:chOff x="3993" y="2351"/>
              <a:chExt cx="983" cy="108"/>
            </a:xfrm>
          </p:grpSpPr>
          <p:grpSp>
            <p:nvGrpSpPr>
              <p:cNvPr id="40" name="Group 31"/>
              <p:cNvGrpSpPr>
                <a:grpSpLocks/>
              </p:cNvGrpSpPr>
              <p:nvPr/>
            </p:nvGrpSpPr>
            <p:grpSpPr bwMode="auto">
              <a:xfrm>
                <a:off x="3993" y="2353"/>
                <a:ext cx="26" cy="106"/>
                <a:chOff x="3456" y="2196"/>
                <a:chExt cx="26" cy="106"/>
              </a:xfrm>
            </p:grpSpPr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3456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200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3482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200"/>
                </a:p>
              </p:txBody>
            </p:sp>
          </p:grpSp>
          <p:grpSp>
            <p:nvGrpSpPr>
              <p:cNvPr id="41" name="Group 34"/>
              <p:cNvGrpSpPr>
                <a:grpSpLocks/>
              </p:cNvGrpSpPr>
              <p:nvPr/>
            </p:nvGrpSpPr>
            <p:grpSpPr bwMode="auto">
              <a:xfrm>
                <a:off x="4946" y="2351"/>
                <a:ext cx="30" cy="106"/>
                <a:chOff x="3444" y="2196"/>
                <a:chExt cx="30" cy="106"/>
              </a:xfrm>
            </p:grpSpPr>
            <p:sp>
              <p:nvSpPr>
                <p:cNvPr id="42" name="Line 35"/>
                <p:cNvSpPr>
                  <a:spLocks noChangeShapeType="1"/>
                </p:cNvSpPr>
                <p:nvPr/>
              </p:nvSpPr>
              <p:spPr bwMode="auto">
                <a:xfrm>
                  <a:off x="3444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200"/>
                </a:p>
              </p:txBody>
            </p:sp>
            <p:sp>
              <p:nvSpPr>
                <p:cNvPr id="43" name="Line 36"/>
                <p:cNvSpPr>
                  <a:spLocks noChangeShapeType="1"/>
                </p:cNvSpPr>
                <p:nvPr/>
              </p:nvSpPr>
              <p:spPr bwMode="auto">
                <a:xfrm>
                  <a:off x="3474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200"/>
                </a:p>
              </p:txBody>
            </p:sp>
          </p:grpSp>
        </p:grpSp>
      </p:grpSp>
      <p:sp>
        <p:nvSpPr>
          <p:cNvPr id="46" name="Freeform 45"/>
          <p:cNvSpPr/>
          <p:nvPr/>
        </p:nvSpPr>
        <p:spPr>
          <a:xfrm>
            <a:off x="6266489" y="2890460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4126988">
            <a:off x="7344363" y="3317721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4" grpId="0"/>
      <p:bldP spid="35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1352550"/>
            <a:ext cx="4495800" cy="1219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Bookman Old Style" pitchFamily="18" charset="0"/>
              </a:rPr>
              <a:t>Module 19</a:t>
            </a:r>
            <a:endParaRPr lang="en-US" sz="6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165476"/>
            <a:ext cx="51816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To construct circumcircle of the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given triangle.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95323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CONSTRUCTIONS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927476"/>
            <a:ext cx="53340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To construct tangents from an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external point to this circumcircle.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7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Rounded Rectangle 2010"/>
          <p:cNvSpPr/>
          <p:nvPr/>
        </p:nvSpPr>
        <p:spPr bwMode="auto">
          <a:xfrm>
            <a:off x="4843549" y="1390650"/>
            <a:ext cx="3091751" cy="210865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010" name="Rounded Rectangle 2009"/>
          <p:cNvSpPr/>
          <p:nvPr/>
        </p:nvSpPr>
        <p:spPr bwMode="auto">
          <a:xfrm>
            <a:off x="5587157" y="1148035"/>
            <a:ext cx="3268223" cy="210865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009" name="Rounded Rectangle 2008"/>
          <p:cNvSpPr/>
          <p:nvPr/>
        </p:nvSpPr>
        <p:spPr bwMode="auto">
          <a:xfrm>
            <a:off x="4829024" y="1146585"/>
            <a:ext cx="729747" cy="210865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008" name="Rounded Rectangle 2007"/>
          <p:cNvSpPr/>
          <p:nvPr/>
        </p:nvSpPr>
        <p:spPr bwMode="auto">
          <a:xfrm>
            <a:off x="5802544" y="896394"/>
            <a:ext cx="2647791" cy="246608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007" name="Rounded Rectangle 2006"/>
          <p:cNvSpPr/>
          <p:nvPr/>
        </p:nvSpPr>
        <p:spPr bwMode="auto">
          <a:xfrm>
            <a:off x="4823756" y="892969"/>
            <a:ext cx="971293" cy="246608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006" name="Rounded Rectangle 2005"/>
          <p:cNvSpPr/>
          <p:nvPr/>
        </p:nvSpPr>
        <p:spPr bwMode="auto">
          <a:xfrm>
            <a:off x="4816324" y="641715"/>
            <a:ext cx="3420566" cy="246608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061" name="Oval 1060"/>
          <p:cNvSpPr/>
          <p:nvPr/>
        </p:nvSpPr>
        <p:spPr>
          <a:xfrm>
            <a:off x="5995687" y="2807650"/>
            <a:ext cx="47314" cy="4731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0" name="Isosceles Triangle 1969"/>
          <p:cNvSpPr/>
          <p:nvPr/>
        </p:nvSpPr>
        <p:spPr>
          <a:xfrm>
            <a:off x="6484184" y="1943104"/>
            <a:ext cx="1237488" cy="1333500"/>
          </a:xfrm>
          <a:prstGeom prst="triangle">
            <a:avLst>
              <a:gd name="adj" fmla="val 492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1" name="TextBox 1970"/>
          <p:cNvSpPr txBox="1"/>
          <p:nvPr/>
        </p:nvSpPr>
        <p:spPr>
          <a:xfrm>
            <a:off x="7669955" y="3235330"/>
            <a:ext cx="240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C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975" name="TextBox 1974"/>
          <p:cNvSpPr txBox="1"/>
          <p:nvPr/>
        </p:nvSpPr>
        <p:spPr>
          <a:xfrm>
            <a:off x="6278901" y="3227389"/>
            <a:ext cx="240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B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976" name="TextBox 1975"/>
          <p:cNvSpPr txBox="1"/>
          <p:nvPr/>
        </p:nvSpPr>
        <p:spPr>
          <a:xfrm>
            <a:off x="6956743" y="1734979"/>
            <a:ext cx="240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A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977" name="TextBox 1976"/>
          <p:cNvSpPr txBox="1"/>
          <p:nvPr/>
        </p:nvSpPr>
        <p:spPr>
          <a:xfrm>
            <a:off x="6478980" y="1531620"/>
            <a:ext cx="1254071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Rough Figure</a:t>
            </a:r>
            <a:endParaRPr lang="en-IN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981" name="Oval 1980"/>
          <p:cNvSpPr/>
          <p:nvPr/>
        </p:nvSpPr>
        <p:spPr>
          <a:xfrm>
            <a:off x="6280706" y="1936750"/>
            <a:ext cx="1636939" cy="1636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2" name="Oval 1981"/>
          <p:cNvSpPr/>
          <p:nvPr/>
        </p:nvSpPr>
        <p:spPr>
          <a:xfrm>
            <a:off x="7065853" y="2714625"/>
            <a:ext cx="66644" cy="66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3" name="TextBox 1982"/>
          <p:cNvSpPr txBox="1"/>
          <p:nvPr/>
        </p:nvSpPr>
        <p:spPr>
          <a:xfrm>
            <a:off x="6958113" y="2767591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Bookman Old Style" pitchFamily="18" charset="0"/>
              </a:rPr>
              <a:t>O</a:t>
            </a:r>
          </a:p>
        </p:txBody>
      </p:sp>
      <p:sp>
        <p:nvSpPr>
          <p:cNvPr id="1988" name="TextBox 1987"/>
          <p:cNvSpPr txBox="1"/>
          <p:nvPr/>
        </p:nvSpPr>
        <p:spPr>
          <a:xfrm>
            <a:off x="8502445" y="2755742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P</a:t>
            </a:r>
            <a:endParaRPr lang="en-US" sz="1000" b="1" dirty="0">
              <a:latin typeface="Bookman Old Style" pitchFamily="18" charset="0"/>
            </a:endParaRPr>
          </a:p>
        </p:txBody>
      </p:sp>
      <p:cxnSp>
        <p:nvCxnSpPr>
          <p:cNvPr id="1989" name="Straight Connector 1988"/>
          <p:cNvCxnSpPr/>
          <p:nvPr/>
        </p:nvCxnSpPr>
        <p:spPr>
          <a:xfrm>
            <a:off x="7148851" y="1790700"/>
            <a:ext cx="1489076" cy="95567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5" name="Straight Connector 2004"/>
          <p:cNvCxnSpPr/>
          <p:nvPr/>
        </p:nvCxnSpPr>
        <p:spPr>
          <a:xfrm flipH="1">
            <a:off x="7136151" y="2749550"/>
            <a:ext cx="1501776" cy="965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" name="Arc 1232"/>
          <p:cNvSpPr/>
          <p:nvPr/>
        </p:nvSpPr>
        <p:spPr>
          <a:xfrm>
            <a:off x="-134655" y="539347"/>
            <a:ext cx="4577456" cy="4577456"/>
          </a:xfrm>
          <a:prstGeom prst="arc">
            <a:avLst>
              <a:gd name="adj1" fmla="val 19360073"/>
              <a:gd name="adj2" fmla="val 203616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Arc 864"/>
          <p:cNvSpPr/>
          <p:nvPr/>
        </p:nvSpPr>
        <p:spPr>
          <a:xfrm>
            <a:off x="-354297" y="1866666"/>
            <a:ext cx="2906386" cy="2906386"/>
          </a:xfrm>
          <a:prstGeom prst="arc">
            <a:avLst>
              <a:gd name="adj1" fmla="val 18528495"/>
              <a:gd name="adj2" fmla="val 196045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40508" y="3333750"/>
            <a:ext cx="6631407" cy="493713"/>
            <a:chOff x="1515075" y="1268751"/>
            <a:chExt cx="6558727" cy="570529"/>
          </a:xfrm>
        </p:grpSpPr>
        <p:sp>
          <p:nvSpPr>
            <p:cNvPr id="4" name="Rectangle 3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5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Rectangle 12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Rectangle 23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5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Rectangle 34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6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Rectangle 45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7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Rectangle 56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8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Rectangle 67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9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Rectangle 78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0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Rectangle 89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1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" name="Rectangle 100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2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" name="Rectangle 111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3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" name="Rectangle 122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4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" name="Rectangle 133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5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Rectangle 144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6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" name="Rectangle 155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7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Rectangle 166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8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1" name="Line 4"/>
          <p:cNvSpPr>
            <a:spLocks noChangeShapeType="1"/>
          </p:cNvSpPr>
          <p:nvPr/>
        </p:nvSpPr>
        <p:spPr bwMode="auto">
          <a:xfrm>
            <a:off x="1087932" y="3327400"/>
            <a:ext cx="2141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73" name="Group 172"/>
          <p:cNvGrpSpPr>
            <a:grpSpLocks/>
          </p:cNvGrpSpPr>
          <p:nvPr/>
        </p:nvGrpSpPr>
        <p:grpSpPr bwMode="auto">
          <a:xfrm rot="7345869">
            <a:off x="-2734125" y="3409323"/>
            <a:ext cx="6631407" cy="493713"/>
            <a:chOff x="1515075" y="1268751"/>
            <a:chExt cx="6558727" cy="570529"/>
          </a:xfrm>
        </p:grpSpPr>
        <p:sp>
          <p:nvSpPr>
            <p:cNvPr id="174" name="Rectangle 173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75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Rectangle 182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4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" name="Rectangle 193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95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0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" name="Rectangle 204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06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0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6" name="Rectangle 215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17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8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1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2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4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7" name="Rectangle 226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28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9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0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1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2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3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4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8" name="Rectangle 237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39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0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1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2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4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8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9" name="Rectangle 248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50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1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3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4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5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9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0" name="Rectangle 259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61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2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3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4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5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1" name="Rectangle 270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72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3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4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5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1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2" name="Rectangle 281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83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4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5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8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9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0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1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2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3" name="Rectangle 292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94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5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6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9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0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1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2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3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4" name="Rectangle 303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05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6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1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2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3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4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5" name="Rectangle 314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16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9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0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1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2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4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5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6" name="Rectangle 325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27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0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1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2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3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4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5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6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7" name="Rectangle 336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38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40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45542">
            <a:off x="1820944" y="1226010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1" name="Line 4"/>
          <p:cNvSpPr>
            <a:spLocks noChangeShapeType="1"/>
          </p:cNvSpPr>
          <p:nvPr/>
        </p:nvSpPr>
        <p:spPr bwMode="auto">
          <a:xfrm flipV="1">
            <a:off x="1094764" y="1652604"/>
            <a:ext cx="1065729" cy="16716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43" name="Group 342"/>
          <p:cNvGrpSpPr>
            <a:grpSpLocks/>
          </p:cNvGrpSpPr>
          <p:nvPr/>
        </p:nvGrpSpPr>
        <p:grpSpPr bwMode="auto">
          <a:xfrm rot="3439342">
            <a:off x="-406350" y="3066704"/>
            <a:ext cx="6631407" cy="493713"/>
            <a:chOff x="1515075" y="1268751"/>
            <a:chExt cx="6558727" cy="570529"/>
          </a:xfrm>
        </p:grpSpPr>
        <p:sp>
          <p:nvSpPr>
            <p:cNvPr id="344" name="Rectangle 343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345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6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0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1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2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3" name="Rectangle 352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54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5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6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0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1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2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3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4" name="Rectangle 363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65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6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3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5" name="Rectangle 374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76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7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8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1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2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3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4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5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6" name="Rectangle 385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87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8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0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1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2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3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4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5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6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7" name="Rectangle 396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98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1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2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3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4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5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6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8" name="Rectangle 407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09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6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7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8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" name="Rectangle 418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20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2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3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4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5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6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7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8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9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" name="Rectangle 429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31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2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3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4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5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6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7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9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1" name="Rectangle 440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42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3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4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9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2" name="Rectangle 451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53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4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5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6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7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8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9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3" name="Rectangle 462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64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5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6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7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9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0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3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4" name="Rectangle 473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75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6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7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8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9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0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3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4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5" name="Rectangle 484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86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7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8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9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0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3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4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5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6" name="Rectangle 495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97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8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9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0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5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6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7" name="Rectangle 506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08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9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10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38108">
            <a:off x="1785704" y="784926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1" name="Line 4"/>
          <p:cNvSpPr>
            <a:spLocks noChangeShapeType="1"/>
          </p:cNvSpPr>
          <p:nvPr/>
        </p:nvSpPr>
        <p:spPr bwMode="auto">
          <a:xfrm flipH="1" flipV="1">
            <a:off x="2156803" y="1659731"/>
            <a:ext cx="1065729" cy="16716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518" name="Picture 3" descr="C:\Users\dell\Desktop\rounder1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2262">
            <a:off x="-206519" y="2375251"/>
            <a:ext cx="2601474" cy="190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0" name="Straight Connector 689"/>
          <p:cNvCxnSpPr>
            <a:cxnSpLocks noChangeShapeType="1"/>
          </p:cNvCxnSpPr>
          <p:nvPr/>
        </p:nvCxnSpPr>
        <p:spPr bwMode="auto">
          <a:xfrm>
            <a:off x="2153848" y="2024127"/>
            <a:ext cx="0" cy="27774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91" name="Group 690"/>
          <p:cNvGrpSpPr>
            <a:grpSpLocks/>
          </p:cNvGrpSpPr>
          <p:nvPr/>
        </p:nvGrpSpPr>
        <p:grpSpPr bwMode="auto">
          <a:xfrm rot="5400000">
            <a:off x="-944437" y="4129087"/>
            <a:ext cx="5688012" cy="493713"/>
            <a:chOff x="1515075" y="1268751"/>
            <a:chExt cx="6558727" cy="570529"/>
          </a:xfrm>
        </p:grpSpPr>
        <p:sp>
          <p:nvSpPr>
            <p:cNvPr id="692" name="Rectangle 691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693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4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5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7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8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9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0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1" name="Rectangle 700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02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3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4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5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7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8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9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0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1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2" name="Rectangle 711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13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4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5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3" name="Rectangle 722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24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8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9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0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1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2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3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4" name="Rectangle 733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35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6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9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0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1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2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3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4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5" name="Rectangle 744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46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0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1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2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3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4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5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6" name="Rectangle 755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57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9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0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1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2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3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4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5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6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7" name="Rectangle 766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68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9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0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1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2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3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4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5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6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7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" name="Rectangle 777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79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0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1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2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3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4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5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6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7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9" name="Rectangle 788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90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1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2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3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4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5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6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7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0" name="Rectangle 799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01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2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3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4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5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6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7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8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0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1" name="Rectangle 810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12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3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4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5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6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7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8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" name="Rectangle 821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23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2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3" name="Rectangle 832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34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5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6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7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8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0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1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2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3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4" name="Rectangle 843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45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6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7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8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9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1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2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3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4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5" name="Rectangle 854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56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7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858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37712" y="4180684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9" name="Straight Arrow Connector 858"/>
          <p:cNvCxnSpPr/>
          <p:nvPr/>
        </p:nvCxnSpPr>
        <p:spPr>
          <a:xfrm rot="16140000">
            <a:off x="2077259" y="2038361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Arrow Connector 860"/>
          <p:cNvCxnSpPr/>
          <p:nvPr/>
        </p:nvCxnSpPr>
        <p:spPr>
          <a:xfrm rot="5340000">
            <a:off x="2077169" y="4781561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Arc 868"/>
          <p:cNvSpPr/>
          <p:nvPr/>
        </p:nvSpPr>
        <p:spPr>
          <a:xfrm>
            <a:off x="-354297" y="1866666"/>
            <a:ext cx="2906386" cy="2906386"/>
          </a:xfrm>
          <a:prstGeom prst="arc">
            <a:avLst>
              <a:gd name="adj1" fmla="val 2105360"/>
              <a:gd name="adj2" fmla="val 31126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Arc 875"/>
          <p:cNvSpPr/>
          <p:nvPr/>
        </p:nvSpPr>
        <p:spPr>
          <a:xfrm>
            <a:off x="1766277" y="1877545"/>
            <a:ext cx="2906386" cy="2906386"/>
          </a:xfrm>
          <a:prstGeom prst="arc">
            <a:avLst>
              <a:gd name="adj1" fmla="val 12828503"/>
              <a:gd name="adj2" fmla="val 139234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Arc 876"/>
          <p:cNvSpPr/>
          <p:nvPr/>
        </p:nvSpPr>
        <p:spPr>
          <a:xfrm>
            <a:off x="1766277" y="1877545"/>
            <a:ext cx="2906386" cy="2906386"/>
          </a:xfrm>
          <a:prstGeom prst="arc">
            <a:avLst>
              <a:gd name="adj1" fmla="val 7688079"/>
              <a:gd name="adj2" fmla="val 871981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Arc 877"/>
          <p:cNvSpPr/>
          <p:nvPr/>
        </p:nvSpPr>
        <p:spPr>
          <a:xfrm>
            <a:off x="-355418" y="1869353"/>
            <a:ext cx="2906386" cy="2906386"/>
          </a:xfrm>
          <a:prstGeom prst="arc">
            <a:avLst>
              <a:gd name="adj1" fmla="val 15019307"/>
              <a:gd name="adj2" fmla="val 158385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Arc 879"/>
          <p:cNvSpPr/>
          <p:nvPr/>
        </p:nvSpPr>
        <p:spPr>
          <a:xfrm>
            <a:off x="705861" y="213655"/>
            <a:ext cx="2906386" cy="2906386"/>
          </a:xfrm>
          <a:prstGeom prst="arc">
            <a:avLst>
              <a:gd name="adj1" fmla="val 3945676"/>
              <a:gd name="adj2" fmla="val 503554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Arc 880"/>
          <p:cNvSpPr/>
          <p:nvPr/>
        </p:nvSpPr>
        <p:spPr>
          <a:xfrm>
            <a:off x="-355543" y="1877983"/>
            <a:ext cx="2906386" cy="2906386"/>
          </a:xfrm>
          <a:prstGeom prst="arc">
            <a:avLst>
              <a:gd name="adj1" fmla="val 20172424"/>
              <a:gd name="adj2" fmla="val 2151268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Arc 881"/>
          <p:cNvSpPr/>
          <p:nvPr/>
        </p:nvSpPr>
        <p:spPr>
          <a:xfrm>
            <a:off x="708023" y="212960"/>
            <a:ext cx="2906386" cy="2906386"/>
          </a:xfrm>
          <a:prstGeom prst="arc">
            <a:avLst>
              <a:gd name="adj1" fmla="val 9708016"/>
              <a:gd name="adj2" fmla="val 106267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9" name="Picture 3" descr="C:\Users\dell\Desktop\rounder1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26258">
            <a:off x="-203087" y="2379368"/>
            <a:ext cx="2601474" cy="190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7" name="Straight Connector 886"/>
          <p:cNvCxnSpPr>
            <a:cxnSpLocks noChangeShapeType="1"/>
          </p:cNvCxnSpPr>
          <p:nvPr/>
        </p:nvCxnSpPr>
        <p:spPr bwMode="auto">
          <a:xfrm>
            <a:off x="442301" y="1730375"/>
            <a:ext cx="2323804" cy="14954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88" name="Group 887"/>
          <p:cNvGrpSpPr>
            <a:grpSpLocks/>
          </p:cNvGrpSpPr>
          <p:nvPr/>
        </p:nvGrpSpPr>
        <p:grpSpPr bwMode="auto">
          <a:xfrm rot="1963379">
            <a:off x="-538272" y="2990542"/>
            <a:ext cx="5688012" cy="493713"/>
            <a:chOff x="1515075" y="1268751"/>
            <a:chExt cx="6558727" cy="570529"/>
          </a:xfrm>
        </p:grpSpPr>
        <p:sp>
          <p:nvSpPr>
            <p:cNvPr id="889" name="Rectangle 888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890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3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4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5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6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7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8" name="Rectangle 897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99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0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2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3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4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5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6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7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8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9" name="Rectangle 908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10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3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4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5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6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7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8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9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0" name="Rectangle 919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21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7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8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1" name="Rectangle 930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32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4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5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6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7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8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9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0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1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2" name="Rectangle 941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43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4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5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6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7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8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9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0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1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3" name="Rectangle 952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54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5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6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7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8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9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0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1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3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4" name="Rectangle 963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65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6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7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8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9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0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1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4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5" name="Rectangle 974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76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7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8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9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0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1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2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4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6" name="Rectangle 985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87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8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9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0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1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2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4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5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6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7" name="Rectangle 996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98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9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0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1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2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4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5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6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7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8" name="Rectangle 1007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09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0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1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2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6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7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8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9" name="Rectangle 1018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20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1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2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3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0" name="Rectangle 1029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31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6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7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8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9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0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1" name="Rectangle 1040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42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3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5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6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7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8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9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0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1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2" name="Rectangle 1051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53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056" name="Straight Arrow Connector 1055"/>
          <p:cNvCxnSpPr/>
          <p:nvPr/>
        </p:nvCxnSpPr>
        <p:spPr>
          <a:xfrm rot="12720000">
            <a:off x="369812" y="1733555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/>
          <p:cNvCxnSpPr/>
          <p:nvPr/>
        </p:nvCxnSpPr>
        <p:spPr>
          <a:xfrm rot="1920000">
            <a:off x="2669821" y="3211082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5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800">
            <a:off x="-127057" y="652142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8" name="Oval 1057"/>
          <p:cNvSpPr/>
          <p:nvPr/>
        </p:nvSpPr>
        <p:spPr>
          <a:xfrm rot="16200000">
            <a:off x="977821" y="1644434"/>
            <a:ext cx="2348960" cy="2362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9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37005">
            <a:off x="1106169" y="2069719"/>
            <a:ext cx="2092262" cy="153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0" name="Line 4"/>
          <p:cNvSpPr>
            <a:spLocks noChangeShapeType="1"/>
          </p:cNvSpPr>
          <p:nvPr/>
        </p:nvSpPr>
        <p:spPr bwMode="auto">
          <a:xfrm>
            <a:off x="2156801" y="2830764"/>
            <a:ext cx="386254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062" name="Group 1061"/>
          <p:cNvGrpSpPr>
            <a:grpSpLocks/>
          </p:cNvGrpSpPr>
          <p:nvPr/>
        </p:nvGrpSpPr>
        <p:grpSpPr bwMode="auto">
          <a:xfrm>
            <a:off x="1196908" y="2840705"/>
            <a:ext cx="6631407" cy="493713"/>
            <a:chOff x="1515075" y="1268751"/>
            <a:chExt cx="6558727" cy="570529"/>
          </a:xfrm>
        </p:grpSpPr>
        <p:sp>
          <p:nvSpPr>
            <p:cNvPr id="1063" name="Rectangle 1062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064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6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7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8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9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0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1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2" name="Rectangle 1071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73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4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6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7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9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0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1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2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3" name="Rectangle 1082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84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6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7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9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0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1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2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3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4" name="Rectangle 1093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95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6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7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9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0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1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2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3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4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5" name="Rectangle 1104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06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7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9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0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1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2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3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4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5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16" name="Rectangle 1115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17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8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9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0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1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2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3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4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5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" name="Rectangle 1126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28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5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6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8" name="Rectangle 1137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39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0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1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2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3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4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5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6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8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9" name="Rectangle 1148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50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1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2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3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4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5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6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8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9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0" name="Rectangle 1159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61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2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3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4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5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9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0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1" name="Rectangle 1170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72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3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4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5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6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8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9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0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1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2" name="Rectangle 1181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83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4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5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6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7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9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0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1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2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3" name="Rectangle 1192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94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5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6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7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9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0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1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2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3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4" name="Rectangle 1203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05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6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7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8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9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0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1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2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3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4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5" name="Rectangle 1214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16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7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9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0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1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2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3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4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5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6" name="Rectangle 1225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27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8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229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91" y="1682307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7" name="Arc 1236"/>
          <p:cNvSpPr/>
          <p:nvPr/>
        </p:nvSpPr>
        <p:spPr>
          <a:xfrm>
            <a:off x="-134655" y="539347"/>
            <a:ext cx="4577456" cy="4577456"/>
          </a:xfrm>
          <a:prstGeom prst="arc">
            <a:avLst>
              <a:gd name="adj1" fmla="val 1336381"/>
              <a:gd name="adj2" fmla="val 23004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Arc 1237"/>
          <p:cNvSpPr/>
          <p:nvPr/>
        </p:nvSpPr>
        <p:spPr>
          <a:xfrm>
            <a:off x="3735564" y="546764"/>
            <a:ext cx="4577456" cy="4577456"/>
          </a:xfrm>
          <a:prstGeom prst="arc">
            <a:avLst>
              <a:gd name="adj1" fmla="val 12290619"/>
              <a:gd name="adj2" fmla="val 1328332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Arc 1238"/>
          <p:cNvSpPr/>
          <p:nvPr/>
        </p:nvSpPr>
        <p:spPr>
          <a:xfrm>
            <a:off x="3735564" y="546764"/>
            <a:ext cx="4577456" cy="4577456"/>
          </a:xfrm>
          <a:prstGeom prst="arc">
            <a:avLst>
              <a:gd name="adj1" fmla="val 8448729"/>
              <a:gd name="adj2" fmla="val 944167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0" name="Picture 3" descr="C:\Users\dell\Desktop\rounder1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3140">
            <a:off x="118788" y="1336456"/>
            <a:ext cx="4074842" cy="298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0" name="Straight Connector 1239"/>
          <p:cNvCxnSpPr>
            <a:cxnSpLocks noChangeShapeType="1"/>
          </p:cNvCxnSpPr>
          <p:nvPr/>
        </p:nvCxnSpPr>
        <p:spPr bwMode="auto">
          <a:xfrm>
            <a:off x="4087480" y="1200128"/>
            <a:ext cx="0" cy="322046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41" name="Group 1240"/>
          <p:cNvGrpSpPr>
            <a:grpSpLocks/>
          </p:cNvGrpSpPr>
          <p:nvPr/>
        </p:nvGrpSpPr>
        <p:grpSpPr bwMode="auto">
          <a:xfrm rot="5400000">
            <a:off x="989195" y="3416300"/>
            <a:ext cx="5688012" cy="493713"/>
            <a:chOff x="1515075" y="1268751"/>
            <a:chExt cx="6558727" cy="570529"/>
          </a:xfrm>
        </p:grpSpPr>
        <p:sp>
          <p:nvSpPr>
            <p:cNvPr id="1242" name="Rectangle 1241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243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4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5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6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7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8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9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0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1" name="Rectangle 1250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52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3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4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5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6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7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8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0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1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2" name="Rectangle 1261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63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4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5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6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7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8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9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1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2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3" name="Rectangle 1272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74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5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6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7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8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9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1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2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3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4" name="Rectangle 1283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85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6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7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8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9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0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1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2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3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4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5" name="Rectangle 1294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96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7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8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9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2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3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4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5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6" name="Rectangle 1305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07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8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9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0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2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3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4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5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6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17" name="Rectangle 1316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18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9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0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2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3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4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5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6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7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8" name="Rectangle 1327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29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0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8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9" name="Rectangle 1338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40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2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3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4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5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6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7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8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9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0" name="Rectangle 1349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51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2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3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4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5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6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7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8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9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0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1" name="Rectangle 1360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62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3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4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5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6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7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8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9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0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1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72" name="Rectangle 1371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73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4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5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6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7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8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9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0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1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2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83" name="Rectangle 1382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84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5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6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7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8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9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0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1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2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3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94" name="Rectangle 1393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95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6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7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8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9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0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1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2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4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5" name="Rectangle 1404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06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7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408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1344" y="3799684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9" name="Straight Arrow Connector 1408"/>
          <p:cNvCxnSpPr/>
          <p:nvPr/>
        </p:nvCxnSpPr>
        <p:spPr>
          <a:xfrm rot="16140000">
            <a:off x="4010891" y="1193811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Straight Arrow Connector 1409"/>
          <p:cNvCxnSpPr/>
          <p:nvPr/>
        </p:nvCxnSpPr>
        <p:spPr>
          <a:xfrm rot="5340000">
            <a:off x="4010801" y="4400561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1" name="Oval 1410"/>
          <p:cNvSpPr/>
          <p:nvPr/>
        </p:nvSpPr>
        <p:spPr>
          <a:xfrm rot="16200000">
            <a:off x="2166398" y="894101"/>
            <a:ext cx="3838858" cy="38610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2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37005">
            <a:off x="2365952" y="1575628"/>
            <a:ext cx="3439748" cy="251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13" name="Group 1412"/>
          <p:cNvGrpSpPr>
            <a:grpSpLocks/>
          </p:cNvGrpSpPr>
          <p:nvPr/>
        </p:nvGrpSpPr>
        <p:grpSpPr bwMode="auto">
          <a:xfrm rot="1083864">
            <a:off x="1196601" y="2364456"/>
            <a:ext cx="6631407" cy="493713"/>
            <a:chOff x="1515075" y="1268751"/>
            <a:chExt cx="6558727" cy="570529"/>
          </a:xfrm>
        </p:grpSpPr>
        <p:sp>
          <p:nvSpPr>
            <p:cNvPr id="1414" name="Rectangle 1413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415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6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7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8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9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0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1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2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3" name="Rectangle 1422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24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5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6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7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8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9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0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1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2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3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" name="Rectangle 1433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35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0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1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2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3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5" name="Rectangle 1444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46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7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8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9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0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1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2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3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4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5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6" name="Rectangle 1455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57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8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9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0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1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2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3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4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5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6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67" name="Rectangle 1466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68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9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0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1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2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3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4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5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6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7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78" name="Rectangle 1477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79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0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1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2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3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4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6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7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8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9" name="Rectangle 1488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90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1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2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3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4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5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6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7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8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9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0" name="Rectangle 1499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01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2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3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4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6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7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8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9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0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1" name="Rectangle 1510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12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3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4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6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7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8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9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0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1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2" name="Rectangle 1521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23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4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6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7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8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9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0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1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2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3" name="Rectangle 1532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34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5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1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2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3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4" name="Rectangle 1543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45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7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8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9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0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1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2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3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4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55" name="Rectangle 1554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56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7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8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9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0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1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2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3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4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5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6" name="Rectangle 1565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67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8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9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0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1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2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3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4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5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6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77" name="Rectangle 1576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78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9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580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1640">
            <a:off x="5431456" y="1736774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1" name="Line 4"/>
          <p:cNvSpPr>
            <a:spLocks noChangeShapeType="1"/>
          </p:cNvSpPr>
          <p:nvPr/>
        </p:nvSpPr>
        <p:spPr bwMode="auto">
          <a:xfrm flipH="1" flipV="1">
            <a:off x="2512401" y="1698625"/>
            <a:ext cx="3503330" cy="1130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582" name="Group 1581"/>
          <p:cNvGrpSpPr>
            <a:grpSpLocks/>
          </p:cNvGrpSpPr>
          <p:nvPr/>
        </p:nvGrpSpPr>
        <p:grpSpPr bwMode="auto">
          <a:xfrm rot="9737979">
            <a:off x="502761" y="3024720"/>
            <a:ext cx="6631407" cy="493713"/>
            <a:chOff x="1515075" y="1268751"/>
            <a:chExt cx="6558727" cy="570529"/>
          </a:xfrm>
        </p:grpSpPr>
        <p:sp>
          <p:nvSpPr>
            <p:cNvPr id="1583" name="Rectangle 1582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584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5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6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7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8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9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0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1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2" name="Rectangle 1591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93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4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5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6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7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8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9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0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1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2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3" name="Rectangle 1602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04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5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6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7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8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9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0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1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2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3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14" name="Rectangle 1613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15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6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7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8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9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0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1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2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3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4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25" name="Rectangle 1624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26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7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8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9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0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1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2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3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4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5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6" name="Rectangle 1635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37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8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4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5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7" name="Rectangle 1646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48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9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0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1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2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3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4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5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6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7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8" name="Rectangle 1657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59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0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1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2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3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4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5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6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7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8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69" name="Rectangle 1668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70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1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2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3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4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5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6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7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8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9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80" name="Rectangle 1679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81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2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3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4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5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6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7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8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9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0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91" name="Rectangle 1690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92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3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4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5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6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7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8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9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0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1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02" name="Rectangle 1701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03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4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5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6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7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8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9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0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1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2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3" name="Rectangle 1712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14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5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6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7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8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9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0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1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2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3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24" name="Rectangle 1723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25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6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7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8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9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0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1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2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3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4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35" name="Rectangle 1734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36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7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8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9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0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6" name="Rectangle 1745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47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8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749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48879">
            <a:off x="5403123" y="2701042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0" name="Line 4"/>
          <p:cNvSpPr>
            <a:spLocks noChangeShapeType="1"/>
          </p:cNvSpPr>
          <p:nvPr/>
        </p:nvSpPr>
        <p:spPr bwMode="auto">
          <a:xfrm flipH="1">
            <a:off x="2521132" y="2830455"/>
            <a:ext cx="3494879" cy="111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751" name="Group 1750"/>
          <p:cNvGrpSpPr>
            <a:grpSpLocks/>
          </p:cNvGrpSpPr>
          <p:nvPr/>
        </p:nvGrpSpPr>
        <p:grpSpPr bwMode="auto">
          <a:xfrm rot="6490497">
            <a:off x="-1636603" y="3211050"/>
            <a:ext cx="6631407" cy="493713"/>
            <a:chOff x="1515075" y="1268751"/>
            <a:chExt cx="6558727" cy="570529"/>
          </a:xfrm>
        </p:grpSpPr>
        <p:sp>
          <p:nvSpPr>
            <p:cNvPr id="1752" name="Rectangle 1751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753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4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5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6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7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8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9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0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1" name="Rectangle 1760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62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3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4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5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6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7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8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9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0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2" name="Rectangle 1771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73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4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5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6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7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8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9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0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1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2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83" name="Rectangle 1782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84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5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6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7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8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9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0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1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3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4" name="Rectangle 1793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95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6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7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8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9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0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1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2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3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4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05" name="Rectangle 1804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06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7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8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9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0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1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2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3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4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5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6" name="Rectangle 1815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17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8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9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0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1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2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3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4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5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6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7" name="Rectangle 1826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28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9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0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1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2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4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5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6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7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8" name="Rectangle 1837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39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0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1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2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3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" name="Rectangle 1848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50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4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5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6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7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8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9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60" name="Rectangle 1859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61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2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3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4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5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6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7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8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9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0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1" name="Rectangle 1870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72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3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5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6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7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8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9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0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1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82" name="Rectangle 1881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83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4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5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6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7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8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9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0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1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2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93" name="Rectangle 1892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94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5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6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7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8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9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0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1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2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3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4" name="Rectangle 1903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905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6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7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8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9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0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1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2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3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4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15" name="Rectangle 1914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916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7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918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55404">
            <a:off x="2212243" y="1190250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9" name="Line 4"/>
          <p:cNvSpPr>
            <a:spLocks noChangeShapeType="1"/>
          </p:cNvSpPr>
          <p:nvPr/>
        </p:nvSpPr>
        <p:spPr bwMode="auto">
          <a:xfrm flipV="1">
            <a:off x="2158071" y="1700212"/>
            <a:ext cx="365443" cy="1128621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20" name="Rectangle 1919"/>
          <p:cNvSpPr/>
          <p:nvPr/>
        </p:nvSpPr>
        <p:spPr>
          <a:xfrm>
            <a:off x="42858" y="-1085850"/>
            <a:ext cx="1828800" cy="34226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3577">
              <a:tabLst>
                <a:tab pos="685183" algn="l"/>
                <a:tab pos="1086459" algn="l"/>
                <a:tab pos="1260927" algn="l"/>
                <a:tab pos="1314854" algn="l"/>
              </a:tabLst>
              <a:defRPr/>
            </a:pPr>
            <a:r>
              <a:rPr lang="en-US" sz="1599" b="1" dirty="0" smtClean="0">
                <a:solidFill>
                  <a:schemeClr val="bg1"/>
                </a:solidFill>
                <a:latin typeface="Bookman Old Style" pitchFamily="18" charset="0"/>
              </a:rPr>
              <a:t>Ex-13.2 (Q.7)</a:t>
            </a:r>
            <a:endParaRPr lang="en-US" sz="1798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21" name="Text Box 8"/>
          <p:cNvSpPr txBox="1">
            <a:spLocks noChangeArrowheads="1"/>
          </p:cNvSpPr>
          <p:nvPr/>
        </p:nvSpPr>
        <p:spPr bwMode="auto">
          <a:xfrm>
            <a:off x="801868" y="3205160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22" name="Text Box 8"/>
          <p:cNvSpPr txBox="1">
            <a:spLocks noChangeArrowheads="1"/>
          </p:cNvSpPr>
          <p:nvPr/>
        </p:nvSpPr>
        <p:spPr bwMode="auto">
          <a:xfrm>
            <a:off x="3162641" y="3211830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23" name="Text Box 8"/>
          <p:cNvSpPr txBox="1">
            <a:spLocks noChangeArrowheads="1"/>
          </p:cNvSpPr>
          <p:nvPr/>
        </p:nvSpPr>
        <p:spPr bwMode="auto">
          <a:xfrm>
            <a:off x="2004401" y="1389714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24" name="Text Box 8"/>
          <p:cNvSpPr txBox="1">
            <a:spLocks noChangeArrowheads="1"/>
          </p:cNvSpPr>
          <p:nvPr/>
        </p:nvSpPr>
        <p:spPr bwMode="auto">
          <a:xfrm>
            <a:off x="1897721" y="2736413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25" name="Text Box 8"/>
          <p:cNvSpPr txBox="1">
            <a:spLocks noChangeArrowheads="1"/>
          </p:cNvSpPr>
          <p:nvPr/>
        </p:nvSpPr>
        <p:spPr bwMode="auto">
          <a:xfrm>
            <a:off x="2301581" y="1425778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Q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26" name="Text Box 8"/>
          <p:cNvSpPr txBox="1">
            <a:spLocks noChangeArrowheads="1"/>
          </p:cNvSpPr>
          <p:nvPr/>
        </p:nvSpPr>
        <p:spPr bwMode="auto">
          <a:xfrm>
            <a:off x="2324441" y="3915250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R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27" name="Text Box 8"/>
          <p:cNvSpPr txBox="1">
            <a:spLocks noChangeArrowheads="1"/>
          </p:cNvSpPr>
          <p:nvPr/>
        </p:nvSpPr>
        <p:spPr bwMode="auto">
          <a:xfrm>
            <a:off x="4016081" y="2779878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28" name="Text Box 8"/>
          <p:cNvSpPr txBox="1">
            <a:spLocks noChangeArrowheads="1"/>
          </p:cNvSpPr>
          <p:nvPr/>
        </p:nvSpPr>
        <p:spPr bwMode="auto">
          <a:xfrm>
            <a:off x="6012260" y="2688054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P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pic>
        <p:nvPicPr>
          <p:cNvPr id="170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91" y="2175352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9" name="Text Box 52"/>
          <p:cNvSpPr txBox="1">
            <a:spLocks noChangeArrowheads="1"/>
          </p:cNvSpPr>
          <p:nvPr/>
        </p:nvSpPr>
        <p:spPr bwMode="auto">
          <a:xfrm>
            <a:off x="1938234" y="2224084"/>
            <a:ext cx="251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E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30" name="Text Box 52"/>
          <p:cNvSpPr txBox="1">
            <a:spLocks noChangeArrowheads="1"/>
          </p:cNvSpPr>
          <p:nvPr/>
        </p:nvSpPr>
        <p:spPr bwMode="auto">
          <a:xfrm>
            <a:off x="1927125" y="4207331"/>
            <a:ext cx="251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F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31" name="Text Box 52"/>
          <p:cNvSpPr txBox="1">
            <a:spLocks noChangeArrowheads="1"/>
          </p:cNvSpPr>
          <p:nvPr/>
        </p:nvSpPr>
        <p:spPr bwMode="auto">
          <a:xfrm>
            <a:off x="510088" y="1888512"/>
            <a:ext cx="251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G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32" name="Text Box 52"/>
          <p:cNvSpPr txBox="1">
            <a:spLocks noChangeArrowheads="1"/>
          </p:cNvSpPr>
          <p:nvPr/>
        </p:nvSpPr>
        <p:spPr bwMode="auto">
          <a:xfrm>
            <a:off x="2339405" y="3029933"/>
            <a:ext cx="251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H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33" name="Text Box 52"/>
          <p:cNvSpPr txBox="1">
            <a:spLocks noChangeArrowheads="1"/>
          </p:cNvSpPr>
          <p:nvPr/>
        </p:nvSpPr>
        <p:spPr bwMode="auto">
          <a:xfrm>
            <a:off x="4069421" y="1497330"/>
            <a:ext cx="251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>
                <a:solidFill>
                  <a:srgbClr val="FF0000"/>
                </a:solidFill>
                <a:latin typeface="Bookman Old Style" pitchFamily="18" charset="0"/>
              </a:rPr>
              <a:t>I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34" name="Text Box 52"/>
          <p:cNvSpPr txBox="1">
            <a:spLocks noChangeArrowheads="1"/>
          </p:cNvSpPr>
          <p:nvPr/>
        </p:nvSpPr>
        <p:spPr bwMode="auto">
          <a:xfrm>
            <a:off x="4054658" y="3940015"/>
            <a:ext cx="251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J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pic>
        <p:nvPicPr>
          <p:cNvPr id="1935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52569">
            <a:off x="2368295" y="1579533"/>
            <a:ext cx="3439748" cy="251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9" name="TextBox 1968"/>
          <p:cNvSpPr txBox="1"/>
          <p:nvPr/>
        </p:nvSpPr>
        <p:spPr>
          <a:xfrm>
            <a:off x="4495800" y="580132"/>
            <a:ext cx="4434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Draw a circle with the help of a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triangle. Take a point outside the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circle. Construct the pair of tangents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from this point to the circle.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012" name="Oval 2011"/>
          <p:cNvSpPr/>
          <p:nvPr/>
        </p:nvSpPr>
        <p:spPr>
          <a:xfrm>
            <a:off x="8614113" y="27265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TextBox 2012"/>
          <p:cNvSpPr txBox="1"/>
          <p:nvPr/>
        </p:nvSpPr>
        <p:spPr>
          <a:xfrm>
            <a:off x="7468342" y="1858089"/>
            <a:ext cx="240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Q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2014" name="TextBox 2013"/>
          <p:cNvSpPr txBox="1"/>
          <p:nvPr/>
        </p:nvSpPr>
        <p:spPr>
          <a:xfrm>
            <a:off x="7468342" y="3421687"/>
            <a:ext cx="240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R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987" name="Freeform 1986"/>
          <p:cNvSpPr/>
          <p:nvPr/>
        </p:nvSpPr>
        <p:spPr>
          <a:xfrm>
            <a:off x="4088126" y="2697254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8" name="Group 30"/>
          <p:cNvGrpSpPr>
            <a:grpSpLocks/>
          </p:cNvGrpSpPr>
          <p:nvPr/>
        </p:nvGrpSpPr>
        <p:grpSpPr bwMode="auto">
          <a:xfrm>
            <a:off x="3425494" y="2760186"/>
            <a:ext cx="1333500" cy="146050"/>
            <a:chOff x="3993" y="2351"/>
            <a:chExt cx="983" cy="108"/>
          </a:xfrm>
        </p:grpSpPr>
        <p:grpSp>
          <p:nvGrpSpPr>
            <p:cNvPr id="2019" name="Group 31"/>
            <p:cNvGrpSpPr>
              <a:grpSpLocks/>
            </p:cNvGrpSpPr>
            <p:nvPr/>
          </p:nvGrpSpPr>
          <p:grpSpPr bwMode="auto">
            <a:xfrm>
              <a:off x="3993" y="2353"/>
              <a:ext cx="26" cy="106"/>
              <a:chOff x="3456" y="2196"/>
              <a:chExt cx="26" cy="106"/>
            </a:xfrm>
          </p:grpSpPr>
          <p:sp>
            <p:nvSpPr>
              <p:cNvPr id="2023" name="Line 32"/>
              <p:cNvSpPr>
                <a:spLocks noChangeShapeType="1"/>
              </p:cNvSpPr>
              <p:nvPr/>
            </p:nvSpPr>
            <p:spPr bwMode="auto">
              <a:xfrm>
                <a:off x="3456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24" name="Line 33"/>
              <p:cNvSpPr>
                <a:spLocks noChangeShapeType="1"/>
              </p:cNvSpPr>
              <p:nvPr/>
            </p:nvSpPr>
            <p:spPr bwMode="auto">
              <a:xfrm>
                <a:off x="3482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020" name="Group 34"/>
            <p:cNvGrpSpPr>
              <a:grpSpLocks/>
            </p:cNvGrpSpPr>
            <p:nvPr/>
          </p:nvGrpSpPr>
          <p:grpSpPr bwMode="auto">
            <a:xfrm>
              <a:off x="4946" y="2351"/>
              <a:ext cx="30" cy="106"/>
              <a:chOff x="3444" y="2196"/>
              <a:chExt cx="30" cy="106"/>
            </a:xfrm>
          </p:grpSpPr>
          <p:sp>
            <p:nvSpPr>
              <p:cNvPr id="2021" name="Line 35"/>
              <p:cNvSpPr>
                <a:spLocks noChangeShapeType="1"/>
              </p:cNvSpPr>
              <p:nvPr/>
            </p:nvSpPr>
            <p:spPr bwMode="auto">
              <a:xfrm>
                <a:off x="344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22" name="Line 36"/>
              <p:cNvSpPr>
                <a:spLocks noChangeShapeType="1"/>
              </p:cNvSpPr>
              <p:nvPr/>
            </p:nvSpPr>
            <p:spPr bwMode="auto">
              <a:xfrm>
                <a:off x="347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025" name="Freeform 2024"/>
          <p:cNvSpPr/>
          <p:nvPr/>
        </p:nvSpPr>
        <p:spPr>
          <a:xfrm>
            <a:off x="2144538" y="3199113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6" name="Group 30"/>
          <p:cNvGrpSpPr>
            <a:grpSpLocks/>
          </p:cNvGrpSpPr>
          <p:nvPr/>
        </p:nvGrpSpPr>
        <p:grpSpPr bwMode="auto">
          <a:xfrm>
            <a:off x="1477143" y="3262045"/>
            <a:ext cx="1333500" cy="146050"/>
            <a:chOff x="3993" y="2351"/>
            <a:chExt cx="983" cy="108"/>
          </a:xfrm>
        </p:grpSpPr>
        <p:grpSp>
          <p:nvGrpSpPr>
            <p:cNvPr id="2027" name="Group 31"/>
            <p:cNvGrpSpPr>
              <a:grpSpLocks/>
            </p:cNvGrpSpPr>
            <p:nvPr/>
          </p:nvGrpSpPr>
          <p:grpSpPr bwMode="auto">
            <a:xfrm>
              <a:off x="3993" y="2353"/>
              <a:ext cx="26" cy="106"/>
              <a:chOff x="3456" y="2196"/>
              <a:chExt cx="26" cy="106"/>
            </a:xfrm>
          </p:grpSpPr>
          <p:sp>
            <p:nvSpPr>
              <p:cNvPr id="2031" name="Line 32"/>
              <p:cNvSpPr>
                <a:spLocks noChangeShapeType="1"/>
              </p:cNvSpPr>
              <p:nvPr/>
            </p:nvSpPr>
            <p:spPr bwMode="auto">
              <a:xfrm>
                <a:off x="3456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32" name="Line 33"/>
              <p:cNvSpPr>
                <a:spLocks noChangeShapeType="1"/>
              </p:cNvSpPr>
              <p:nvPr/>
            </p:nvSpPr>
            <p:spPr bwMode="auto">
              <a:xfrm>
                <a:off x="3482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028" name="Group 34"/>
            <p:cNvGrpSpPr>
              <a:grpSpLocks/>
            </p:cNvGrpSpPr>
            <p:nvPr/>
          </p:nvGrpSpPr>
          <p:grpSpPr bwMode="auto">
            <a:xfrm>
              <a:off x="4946" y="2351"/>
              <a:ext cx="30" cy="106"/>
              <a:chOff x="3444" y="2196"/>
              <a:chExt cx="30" cy="106"/>
            </a:xfrm>
          </p:grpSpPr>
          <p:sp>
            <p:nvSpPr>
              <p:cNvPr id="2029" name="Line 35"/>
              <p:cNvSpPr>
                <a:spLocks noChangeShapeType="1"/>
              </p:cNvSpPr>
              <p:nvPr/>
            </p:nvSpPr>
            <p:spPr bwMode="auto">
              <a:xfrm>
                <a:off x="344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30" name="Line 36"/>
              <p:cNvSpPr>
                <a:spLocks noChangeShapeType="1"/>
              </p:cNvSpPr>
              <p:nvPr/>
            </p:nvSpPr>
            <p:spPr bwMode="auto">
              <a:xfrm>
                <a:off x="347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033" name="Freeform 2032"/>
          <p:cNvSpPr/>
          <p:nvPr/>
        </p:nvSpPr>
        <p:spPr>
          <a:xfrm rot="7224757">
            <a:off x="1578179" y="2520509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4" name="Group 30"/>
          <p:cNvGrpSpPr>
            <a:grpSpLocks/>
          </p:cNvGrpSpPr>
          <p:nvPr/>
        </p:nvGrpSpPr>
        <p:grpSpPr bwMode="auto">
          <a:xfrm rot="17949217">
            <a:off x="1099008" y="2402909"/>
            <a:ext cx="1036417" cy="204197"/>
            <a:chOff x="4106" y="2369"/>
            <a:chExt cx="764" cy="151"/>
          </a:xfrm>
        </p:grpSpPr>
        <p:grpSp>
          <p:nvGrpSpPr>
            <p:cNvPr id="2035" name="Group 31"/>
            <p:cNvGrpSpPr>
              <a:grpSpLocks/>
            </p:cNvGrpSpPr>
            <p:nvPr/>
          </p:nvGrpSpPr>
          <p:grpSpPr bwMode="auto">
            <a:xfrm>
              <a:off x="4106" y="2369"/>
              <a:ext cx="26" cy="106"/>
              <a:chOff x="3569" y="2212"/>
              <a:chExt cx="26" cy="106"/>
            </a:xfrm>
          </p:grpSpPr>
          <p:sp>
            <p:nvSpPr>
              <p:cNvPr id="2039" name="Line 32"/>
              <p:cNvSpPr>
                <a:spLocks noChangeShapeType="1"/>
              </p:cNvSpPr>
              <p:nvPr/>
            </p:nvSpPr>
            <p:spPr bwMode="auto">
              <a:xfrm>
                <a:off x="3569" y="2212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40" name="Line 33"/>
              <p:cNvSpPr>
                <a:spLocks noChangeShapeType="1"/>
              </p:cNvSpPr>
              <p:nvPr/>
            </p:nvSpPr>
            <p:spPr bwMode="auto">
              <a:xfrm>
                <a:off x="3595" y="2212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036" name="Group 34"/>
            <p:cNvGrpSpPr>
              <a:grpSpLocks/>
            </p:cNvGrpSpPr>
            <p:nvPr/>
          </p:nvGrpSpPr>
          <p:grpSpPr bwMode="auto">
            <a:xfrm>
              <a:off x="4840" y="2414"/>
              <a:ext cx="30" cy="106"/>
              <a:chOff x="3338" y="2259"/>
              <a:chExt cx="30" cy="106"/>
            </a:xfrm>
          </p:grpSpPr>
          <p:sp>
            <p:nvSpPr>
              <p:cNvPr id="2037" name="Line 35"/>
              <p:cNvSpPr>
                <a:spLocks noChangeShapeType="1"/>
              </p:cNvSpPr>
              <p:nvPr/>
            </p:nvSpPr>
            <p:spPr bwMode="auto">
              <a:xfrm>
                <a:off x="3338" y="2259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38" name="Line 36"/>
              <p:cNvSpPr>
                <a:spLocks noChangeShapeType="1"/>
              </p:cNvSpPr>
              <p:nvPr/>
            </p:nvSpPr>
            <p:spPr bwMode="auto">
              <a:xfrm>
                <a:off x="3368" y="2259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041" name="Freeform 2040"/>
          <p:cNvSpPr/>
          <p:nvPr/>
        </p:nvSpPr>
        <p:spPr>
          <a:xfrm rot="6382440">
            <a:off x="2495920" y="1752051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6" name="Group 41"/>
          <p:cNvGrpSpPr>
            <a:grpSpLocks/>
          </p:cNvGrpSpPr>
          <p:nvPr/>
        </p:nvGrpSpPr>
        <p:grpSpPr bwMode="auto">
          <a:xfrm>
            <a:off x="5268019" y="795633"/>
            <a:ext cx="1921729" cy="835029"/>
            <a:chOff x="5474502" y="3265465"/>
            <a:chExt cx="1879143" cy="93823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37" name="Rounded Rectangle 1936"/>
            <p:cNvSpPr/>
            <p:nvPr/>
          </p:nvSpPr>
          <p:spPr bwMode="auto">
            <a:xfrm>
              <a:off x="5474502" y="3265465"/>
              <a:ext cx="1879143" cy="93823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38" name="TextBox 43"/>
            <p:cNvSpPr txBox="1">
              <a:spLocks noChangeArrowheads="1"/>
            </p:cNvSpPr>
            <p:nvPr/>
          </p:nvSpPr>
          <p:spPr bwMode="auto">
            <a:xfrm>
              <a:off x="5568267" y="3407197"/>
              <a:ext cx="1712200" cy="65705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 triangle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ABC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39" name="Group 41"/>
          <p:cNvGrpSpPr>
            <a:grpSpLocks/>
          </p:cNvGrpSpPr>
          <p:nvPr/>
        </p:nvGrpSpPr>
        <p:grpSpPr bwMode="auto">
          <a:xfrm>
            <a:off x="5190199" y="871833"/>
            <a:ext cx="2620199" cy="815149"/>
            <a:chOff x="5040757" y="3218699"/>
            <a:chExt cx="2562134" cy="91590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40" name="Rounded Rectangle 1939"/>
            <p:cNvSpPr/>
            <p:nvPr/>
          </p:nvSpPr>
          <p:spPr bwMode="auto">
            <a:xfrm>
              <a:off x="5040757" y="3218699"/>
              <a:ext cx="2562134" cy="91590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41" name="TextBox 43"/>
            <p:cNvSpPr txBox="1">
              <a:spLocks noChangeArrowheads="1"/>
            </p:cNvSpPr>
            <p:nvPr/>
          </p:nvSpPr>
          <p:spPr bwMode="auto">
            <a:xfrm>
              <a:off x="5199495" y="3335410"/>
              <a:ext cx="2246933" cy="65705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perpendicular bisector of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BC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42" name="Group 41"/>
          <p:cNvGrpSpPr>
            <a:grpSpLocks/>
          </p:cNvGrpSpPr>
          <p:nvPr/>
        </p:nvGrpSpPr>
        <p:grpSpPr bwMode="auto">
          <a:xfrm>
            <a:off x="4822403" y="871833"/>
            <a:ext cx="3046730" cy="1122537"/>
            <a:chOff x="4865035" y="3067412"/>
            <a:chExt cx="2979215" cy="1261281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43" name="Rounded Rectangle 1942"/>
            <p:cNvSpPr/>
            <p:nvPr/>
          </p:nvSpPr>
          <p:spPr bwMode="auto">
            <a:xfrm>
              <a:off x="4865035" y="3067412"/>
              <a:ext cx="2979215" cy="126128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44" name="TextBox 43"/>
            <p:cNvSpPr txBox="1">
              <a:spLocks noChangeArrowheads="1"/>
            </p:cNvSpPr>
            <p:nvPr/>
          </p:nvSpPr>
          <p:spPr bwMode="auto">
            <a:xfrm>
              <a:off x="5000149" y="3204803"/>
              <a:ext cx="2757514" cy="93370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B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radius more than half of BC, draw arcs up and down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45" name="Group 41"/>
          <p:cNvGrpSpPr>
            <a:grpSpLocks/>
          </p:cNvGrpSpPr>
          <p:nvPr/>
        </p:nvGrpSpPr>
        <p:grpSpPr bwMode="auto">
          <a:xfrm>
            <a:off x="4759178" y="719433"/>
            <a:ext cx="3170439" cy="1179797"/>
            <a:chOff x="4785923" y="3030146"/>
            <a:chExt cx="3100183" cy="132561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46" name="Rounded Rectangle 1945"/>
            <p:cNvSpPr/>
            <p:nvPr/>
          </p:nvSpPr>
          <p:spPr bwMode="auto">
            <a:xfrm>
              <a:off x="4785923" y="3030146"/>
              <a:ext cx="3100183" cy="132561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47" name="TextBox 43"/>
            <p:cNvSpPr txBox="1">
              <a:spLocks noChangeArrowheads="1"/>
            </p:cNvSpPr>
            <p:nvPr/>
          </p:nvSpPr>
          <p:spPr bwMode="auto">
            <a:xfrm>
              <a:off x="4921635" y="3212340"/>
              <a:ext cx="2829181" cy="933706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C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cut previously drawn arcs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48" name="Group 41"/>
          <p:cNvGrpSpPr>
            <a:grpSpLocks/>
          </p:cNvGrpSpPr>
          <p:nvPr/>
        </p:nvGrpSpPr>
        <p:grpSpPr bwMode="auto">
          <a:xfrm>
            <a:off x="5383342" y="1024233"/>
            <a:ext cx="2020240" cy="643140"/>
            <a:chOff x="5447482" y="3158610"/>
            <a:chExt cx="1975474" cy="87438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49" name="Rounded Rectangle 1948"/>
            <p:cNvSpPr/>
            <p:nvPr/>
          </p:nvSpPr>
          <p:spPr bwMode="auto">
            <a:xfrm>
              <a:off x="5447482" y="3158610"/>
              <a:ext cx="1975474" cy="87438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50" name="TextBox 43"/>
            <p:cNvSpPr txBox="1">
              <a:spLocks noChangeArrowheads="1"/>
            </p:cNvSpPr>
            <p:nvPr/>
          </p:nvSpPr>
          <p:spPr bwMode="auto">
            <a:xfrm>
              <a:off x="5503041" y="3381381"/>
              <a:ext cx="1887978" cy="46028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line EF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51" name="Group 41"/>
          <p:cNvGrpSpPr>
            <a:grpSpLocks/>
          </p:cNvGrpSpPr>
          <p:nvPr/>
        </p:nvGrpSpPr>
        <p:grpSpPr bwMode="auto">
          <a:xfrm>
            <a:off x="5048639" y="871833"/>
            <a:ext cx="2594257" cy="815149"/>
            <a:chOff x="5053442" y="3218699"/>
            <a:chExt cx="2536766" cy="91590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52" name="Rounded Rectangle 1951"/>
            <p:cNvSpPr/>
            <p:nvPr/>
          </p:nvSpPr>
          <p:spPr bwMode="auto">
            <a:xfrm>
              <a:off x="5053442" y="3218699"/>
              <a:ext cx="2536766" cy="91590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53" name="TextBox 43"/>
            <p:cNvSpPr txBox="1">
              <a:spLocks noChangeArrowheads="1"/>
            </p:cNvSpPr>
            <p:nvPr/>
          </p:nvSpPr>
          <p:spPr bwMode="auto">
            <a:xfrm>
              <a:off x="5168110" y="3330140"/>
              <a:ext cx="2292094" cy="65705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perpendicular bisector of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AB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54" name="Group 41"/>
          <p:cNvGrpSpPr>
            <a:grpSpLocks/>
          </p:cNvGrpSpPr>
          <p:nvPr/>
        </p:nvGrpSpPr>
        <p:grpSpPr bwMode="auto">
          <a:xfrm>
            <a:off x="4968420" y="643233"/>
            <a:ext cx="2957127" cy="1122537"/>
            <a:chOff x="4896425" y="3038873"/>
            <a:chExt cx="2891598" cy="1261281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55" name="Rounded Rectangle 1954"/>
            <p:cNvSpPr/>
            <p:nvPr/>
          </p:nvSpPr>
          <p:spPr bwMode="auto">
            <a:xfrm>
              <a:off x="4896425" y="3038873"/>
              <a:ext cx="2891598" cy="126128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56" name="TextBox 43"/>
            <p:cNvSpPr txBox="1">
              <a:spLocks noChangeArrowheads="1"/>
            </p:cNvSpPr>
            <p:nvPr/>
          </p:nvSpPr>
          <p:spPr bwMode="auto">
            <a:xfrm>
              <a:off x="4996861" y="3194101"/>
              <a:ext cx="2676417" cy="93370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B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as centre and radius more than half </a:t>
              </a:r>
              <a:r>
                <a:rPr lang="en-US" altLang="en-US" sz="1600" smtClean="0">
                  <a:solidFill>
                    <a:srgbClr val="FFFFFF"/>
                  </a:solidFill>
                  <a:latin typeface="Bookman Old Style" pitchFamily="18" charset="0"/>
                </a:rPr>
                <a:t>of AB,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arcs left and right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60" name="Group 41" hidden="1"/>
          <p:cNvGrpSpPr>
            <a:grpSpLocks/>
          </p:cNvGrpSpPr>
          <p:nvPr/>
        </p:nvGrpSpPr>
        <p:grpSpPr bwMode="auto">
          <a:xfrm>
            <a:off x="4759750" y="719997"/>
            <a:ext cx="3127289" cy="1207325"/>
            <a:chOff x="4974588" y="3070013"/>
            <a:chExt cx="3057989" cy="135654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61" name="Rounded Rectangle 1960"/>
            <p:cNvSpPr/>
            <p:nvPr/>
          </p:nvSpPr>
          <p:spPr bwMode="auto">
            <a:xfrm>
              <a:off x="4974588" y="3070013"/>
              <a:ext cx="3057989" cy="135654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62" name="TextBox 43" hidden="1"/>
            <p:cNvSpPr txBox="1">
              <a:spLocks noChangeArrowheads="1"/>
            </p:cNvSpPr>
            <p:nvPr/>
          </p:nvSpPr>
          <p:spPr bwMode="auto">
            <a:xfrm>
              <a:off x="4981653" y="3250547"/>
              <a:ext cx="3033265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</a:t>
              </a:r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A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cut previously drawn arcs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63" name="Group 41" hidden="1"/>
          <p:cNvGrpSpPr>
            <a:grpSpLocks/>
          </p:cNvGrpSpPr>
          <p:nvPr/>
        </p:nvGrpSpPr>
        <p:grpSpPr bwMode="auto">
          <a:xfrm>
            <a:off x="5450529" y="1100433"/>
            <a:ext cx="1872778" cy="552882"/>
            <a:chOff x="5372480" y="3300673"/>
            <a:chExt cx="1831280" cy="751669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64" name="Rounded Rectangle 1963"/>
            <p:cNvSpPr/>
            <p:nvPr/>
          </p:nvSpPr>
          <p:spPr bwMode="auto">
            <a:xfrm>
              <a:off x="5372480" y="3300673"/>
              <a:ext cx="1831280" cy="75166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65" name="TextBox 43"/>
            <p:cNvSpPr txBox="1">
              <a:spLocks noChangeArrowheads="1"/>
            </p:cNvSpPr>
            <p:nvPr/>
          </p:nvSpPr>
          <p:spPr bwMode="auto">
            <a:xfrm>
              <a:off x="5445187" y="3447762"/>
              <a:ext cx="1710781" cy="46028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line GH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66" name="Group 41" hidden="1"/>
          <p:cNvGrpSpPr>
            <a:grpSpLocks/>
          </p:cNvGrpSpPr>
          <p:nvPr/>
        </p:nvGrpSpPr>
        <p:grpSpPr bwMode="auto">
          <a:xfrm>
            <a:off x="4767132" y="795633"/>
            <a:ext cx="3351399" cy="895261"/>
            <a:chOff x="4770533" y="3158142"/>
            <a:chExt cx="3277135" cy="1217151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67" name="Rounded Rectangle 1966"/>
            <p:cNvSpPr/>
            <p:nvPr/>
          </p:nvSpPr>
          <p:spPr bwMode="auto">
            <a:xfrm>
              <a:off x="4770533" y="3158142"/>
              <a:ext cx="3277135" cy="121715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68" name="TextBox 43"/>
            <p:cNvSpPr txBox="1">
              <a:spLocks noChangeArrowheads="1"/>
            </p:cNvSpPr>
            <p:nvPr/>
          </p:nvSpPr>
          <p:spPr bwMode="auto">
            <a:xfrm>
              <a:off x="4877473" y="3354686"/>
              <a:ext cx="3033265" cy="79503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O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draw a circle through points A,B,C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57" name="Group 41"/>
          <p:cNvGrpSpPr>
            <a:grpSpLocks/>
          </p:cNvGrpSpPr>
          <p:nvPr/>
        </p:nvGrpSpPr>
        <p:grpSpPr bwMode="auto">
          <a:xfrm>
            <a:off x="5149902" y="1024233"/>
            <a:ext cx="1821935" cy="551245"/>
            <a:chOff x="5387096" y="3381639"/>
            <a:chExt cx="1781563" cy="74944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58" name="Rounded Rectangle 1957" hidden="1"/>
            <p:cNvSpPr/>
            <p:nvPr/>
          </p:nvSpPr>
          <p:spPr bwMode="auto">
            <a:xfrm>
              <a:off x="5387096" y="3381639"/>
              <a:ext cx="1781563" cy="74944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59" name="TextBox 43"/>
            <p:cNvSpPr txBox="1">
              <a:spLocks noChangeArrowheads="1"/>
            </p:cNvSpPr>
            <p:nvPr/>
          </p:nvSpPr>
          <p:spPr bwMode="auto">
            <a:xfrm>
              <a:off x="5515546" y="3512037"/>
              <a:ext cx="1556544" cy="46028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line OP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72" name="Group 41" hidden="1"/>
          <p:cNvGrpSpPr>
            <a:grpSpLocks/>
          </p:cNvGrpSpPr>
          <p:nvPr/>
        </p:nvGrpSpPr>
        <p:grpSpPr bwMode="auto">
          <a:xfrm>
            <a:off x="4946426" y="871833"/>
            <a:ext cx="2699593" cy="848246"/>
            <a:chOff x="5016131" y="3200104"/>
            <a:chExt cx="2639770" cy="95308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73" name="Rounded Rectangle 1972"/>
            <p:cNvSpPr/>
            <p:nvPr/>
          </p:nvSpPr>
          <p:spPr bwMode="auto">
            <a:xfrm>
              <a:off x="5016131" y="3200104"/>
              <a:ext cx="2639770" cy="95308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74" name="TextBox 43"/>
            <p:cNvSpPr txBox="1">
              <a:spLocks noChangeArrowheads="1"/>
            </p:cNvSpPr>
            <p:nvPr/>
          </p:nvSpPr>
          <p:spPr bwMode="auto">
            <a:xfrm>
              <a:off x="5149784" y="3341506"/>
              <a:ext cx="2361548" cy="65705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perpendicular bisector of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OP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78" name="Group 41" hidden="1"/>
          <p:cNvGrpSpPr>
            <a:grpSpLocks/>
          </p:cNvGrpSpPr>
          <p:nvPr/>
        </p:nvGrpSpPr>
        <p:grpSpPr bwMode="auto">
          <a:xfrm>
            <a:off x="4885266" y="719936"/>
            <a:ext cx="3016564" cy="1111423"/>
            <a:chOff x="4882798" y="3052252"/>
            <a:chExt cx="2949718" cy="124879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79" name="Rounded Rectangle 1978" hidden="1"/>
            <p:cNvSpPr/>
            <p:nvPr/>
          </p:nvSpPr>
          <p:spPr bwMode="auto">
            <a:xfrm>
              <a:off x="4882798" y="3052252"/>
              <a:ext cx="2949718" cy="124879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80" name="TextBox 43"/>
            <p:cNvSpPr txBox="1">
              <a:spLocks noChangeArrowheads="1"/>
            </p:cNvSpPr>
            <p:nvPr/>
          </p:nvSpPr>
          <p:spPr bwMode="auto">
            <a:xfrm>
              <a:off x="4991812" y="3215505"/>
              <a:ext cx="2757514" cy="93370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O as centre and radius more than half of OP, draw arcs up and down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84" name="Group 41" hidden="1"/>
          <p:cNvGrpSpPr>
            <a:grpSpLocks/>
          </p:cNvGrpSpPr>
          <p:nvPr/>
        </p:nvGrpSpPr>
        <p:grpSpPr bwMode="auto">
          <a:xfrm>
            <a:off x="4730024" y="795633"/>
            <a:ext cx="3107966" cy="1006157"/>
            <a:chOff x="4816467" y="3127699"/>
            <a:chExt cx="3039097" cy="113051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85" name="Rounded Rectangle 1984"/>
            <p:cNvSpPr/>
            <p:nvPr/>
          </p:nvSpPr>
          <p:spPr bwMode="auto">
            <a:xfrm>
              <a:off x="4816467" y="3127699"/>
              <a:ext cx="3039097" cy="113051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86" name="TextBox 43"/>
            <p:cNvSpPr txBox="1">
              <a:spLocks noChangeArrowheads="1"/>
            </p:cNvSpPr>
            <p:nvPr/>
          </p:nvSpPr>
          <p:spPr bwMode="auto">
            <a:xfrm>
              <a:off x="4913076" y="3224862"/>
              <a:ext cx="2857473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P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cut previously drawn arcs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90" name="Group 41" hidden="1"/>
          <p:cNvGrpSpPr>
            <a:grpSpLocks/>
          </p:cNvGrpSpPr>
          <p:nvPr/>
        </p:nvGrpSpPr>
        <p:grpSpPr bwMode="auto">
          <a:xfrm>
            <a:off x="4921026" y="871833"/>
            <a:ext cx="3033978" cy="851811"/>
            <a:chOff x="4889892" y="3177319"/>
            <a:chExt cx="2966748" cy="1158079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91" name="Rounded Rectangle 1990"/>
            <p:cNvSpPr/>
            <p:nvPr/>
          </p:nvSpPr>
          <p:spPr bwMode="auto">
            <a:xfrm>
              <a:off x="4889892" y="3177319"/>
              <a:ext cx="2966748" cy="115807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92" name="TextBox 43"/>
            <p:cNvSpPr txBox="1">
              <a:spLocks noChangeArrowheads="1"/>
            </p:cNvSpPr>
            <p:nvPr/>
          </p:nvSpPr>
          <p:spPr bwMode="auto">
            <a:xfrm>
              <a:off x="4926134" y="3354686"/>
              <a:ext cx="2914908" cy="79503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line IJ intersecting 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OP at point M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93" name="Group 41" hidden="1"/>
          <p:cNvGrpSpPr>
            <a:grpSpLocks/>
          </p:cNvGrpSpPr>
          <p:nvPr/>
        </p:nvGrpSpPr>
        <p:grpSpPr bwMode="auto">
          <a:xfrm>
            <a:off x="4994390" y="871833"/>
            <a:ext cx="2635327" cy="802444"/>
            <a:chOff x="5097227" y="3131081"/>
            <a:chExt cx="2576929" cy="90162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94" name="Rounded Rectangle 1993"/>
            <p:cNvSpPr/>
            <p:nvPr/>
          </p:nvSpPr>
          <p:spPr bwMode="auto">
            <a:xfrm>
              <a:off x="5097227" y="3131081"/>
              <a:ext cx="2576929" cy="90162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95" name="TextBox 43"/>
            <p:cNvSpPr txBox="1">
              <a:spLocks noChangeArrowheads="1"/>
            </p:cNvSpPr>
            <p:nvPr/>
          </p:nvSpPr>
          <p:spPr bwMode="auto">
            <a:xfrm>
              <a:off x="5136152" y="3259109"/>
              <a:ext cx="2506831" cy="65705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M as centre</a:t>
              </a:r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and radius = OM or MP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96" name="Group 41" hidden="1"/>
          <p:cNvGrpSpPr>
            <a:grpSpLocks/>
          </p:cNvGrpSpPr>
          <p:nvPr/>
        </p:nvGrpSpPr>
        <p:grpSpPr bwMode="auto">
          <a:xfrm>
            <a:off x="4812908" y="719433"/>
            <a:ext cx="3077192" cy="1138528"/>
            <a:chOff x="4991407" y="2970810"/>
            <a:chExt cx="3009008" cy="127924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97" name="Rounded Rectangle 1996"/>
            <p:cNvSpPr/>
            <p:nvPr/>
          </p:nvSpPr>
          <p:spPr bwMode="auto">
            <a:xfrm>
              <a:off x="4991407" y="2970810"/>
              <a:ext cx="3009008" cy="127924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98" name="TextBox 43"/>
            <p:cNvSpPr txBox="1">
              <a:spLocks noChangeArrowheads="1"/>
            </p:cNvSpPr>
            <p:nvPr/>
          </p:nvSpPr>
          <p:spPr bwMode="auto">
            <a:xfrm>
              <a:off x="5119529" y="3111812"/>
              <a:ext cx="2757514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 circle intersecting previously drawn circle at Q and R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99" name="Group 41" hidden="1"/>
          <p:cNvGrpSpPr>
            <a:grpSpLocks/>
          </p:cNvGrpSpPr>
          <p:nvPr/>
        </p:nvGrpSpPr>
        <p:grpSpPr bwMode="auto">
          <a:xfrm>
            <a:off x="4946426" y="1024233"/>
            <a:ext cx="2635326" cy="570337"/>
            <a:chOff x="5109645" y="3204402"/>
            <a:chExt cx="2576925" cy="640831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00" name="Rounded Rectangle 1999"/>
            <p:cNvSpPr/>
            <p:nvPr/>
          </p:nvSpPr>
          <p:spPr bwMode="auto">
            <a:xfrm>
              <a:off x="5109645" y="3204402"/>
              <a:ext cx="2576925" cy="64083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01" name="TextBox 43"/>
            <p:cNvSpPr txBox="1">
              <a:spLocks noChangeArrowheads="1"/>
            </p:cNvSpPr>
            <p:nvPr/>
          </p:nvSpPr>
          <p:spPr bwMode="auto">
            <a:xfrm>
              <a:off x="5194430" y="3330742"/>
              <a:ext cx="2409016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PQ and PR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02" name="Group 41" hidden="1"/>
          <p:cNvGrpSpPr>
            <a:grpSpLocks/>
          </p:cNvGrpSpPr>
          <p:nvPr/>
        </p:nvGrpSpPr>
        <p:grpSpPr bwMode="auto">
          <a:xfrm>
            <a:off x="4801812" y="795633"/>
            <a:ext cx="2898863" cy="1000380"/>
            <a:chOff x="5042894" y="3048420"/>
            <a:chExt cx="2834622" cy="112402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03" name="Rounded Rectangle 2002"/>
            <p:cNvSpPr/>
            <p:nvPr/>
          </p:nvSpPr>
          <p:spPr bwMode="auto">
            <a:xfrm>
              <a:off x="5042894" y="3048420"/>
              <a:ext cx="2834622" cy="112402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04" name="TextBox 43"/>
            <p:cNvSpPr txBox="1">
              <a:spLocks noChangeArrowheads="1"/>
            </p:cNvSpPr>
            <p:nvPr/>
          </p:nvSpPr>
          <p:spPr bwMode="auto">
            <a:xfrm>
              <a:off x="5119530" y="3154253"/>
              <a:ext cx="2757515" cy="93370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PQ and PR are required tangents from external point P 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15" name="Group 41"/>
          <p:cNvGrpSpPr>
            <a:grpSpLocks/>
          </p:cNvGrpSpPr>
          <p:nvPr/>
        </p:nvGrpSpPr>
        <p:grpSpPr bwMode="auto">
          <a:xfrm>
            <a:off x="4797261" y="643233"/>
            <a:ext cx="3092839" cy="1361844"/>
            <a:chOff x="4857024" y="2926409"/>
            <a:chExt cx="3024298" cy="153016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16" name="Rounded Rectangle 2015" hidden="1"/>
            <p:cNvSpPr/>
            <p:nvPr/>
          </p:nvSpPr>
          <p:spPr bwMode="auto">
            <a:xfrm>
              <a:off x="4857024" y="2926409"/>
              <a:ext cx="3024298" cy="153016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17" name="TextBox 43" hidden="1"/>
            <p:cNvSpPr txBox="1">
              <a:spLocks noChangeArrowheads="1"/>
            </p:cNvSpPr>
            <p:nvPr/>
          </p:nvSpPr>
          <p:spPr bwMode="auto">
            <a:xfrm>
              <a:off x="4985095" y="3091593"/>
              <a:ext cx="2833797" cy="121036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Now, let us locate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circumcentre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(point O) by drawing perpendicular bisectors of BC and AB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1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95062E-6 L 0.23577 0.00031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95062E-6 L -0.11771 0.32438 " pathEditMode="relative" rAng="0" ptsTypes="AA">
                                      <p:cBhvr>
                                        <p:cTn id="174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58025E-6 L 0.1151 0.32223 " pathEditMode="relative" rAng="0" ptsTypes="AA">
                                      <p:cBhvr>
                                        <p:cTn id="197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">
                                      <p:cBhvr>
                                        <p:cTn id="243" dur="9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040000">
                                      <p:cBhvr>
                                        <p:cTn id="250" dur="1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2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93827E-6 L 0.23316 0.00124 " pathEditMode="relative" rAng="0" ptsTypes="AA">
                                      <p:cBhvr>
                                        <p:cTn id="265" dur="1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9" y="62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267" dur="1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20000">
                                      <p:cBhvr>
                                        <p:cTn id="271" dur="9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160000">
                                      <p:cBhvr>
                                        <p:cTn id="278" dur="1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9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2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278 L 0.00069 -0.5392 " pathEditMode="relative" rAng="0" ptsTypes="AA">
                                      <p:cBhvr>
                                        <p:cTn id="313" dur="95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6821"/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500"/>
                            </p:stCondLst>
                            <p:childTnLst>
                              <p:par>
                                <p:cTn id="3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840000">
                                      <p:cBhvr>
                                        <p:cTn id="362" dur="9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700000">
                                      <p:cBhvr>
                                        <p:cTn id="369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0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2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0"/>
                            </p:stCondLst>
                            <p:childTnLst>
                              <p:par>
                                <p:cTn id="3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8.64198E-7 L 0.11597 -0.325 " pathEditMode="relative" rAng="0" ptsTypes="AA">
                                      <p:cBhvr>
                                        <p:cTn id="384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-16265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60000">
                                      <p:cBhvr>
                                        <p:cTn id="386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20000">
                                      <p:cBhvr>
                                        <p:cTn id="390" dur="9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700000">
                                      <p:cBhvr>
                                        <p:cTn id="397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8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2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000"/>
                            </p:stCondLst>
                            <p:childTnLst>
                              <p:par>
                                <p:cTn id="4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25712 0.29475 " pathEditMode="relative" rAng="0" ptsTypes="AA">
                                      <p:cBhvr>
                                        <p:cTn id="432" dur="95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47" y="14722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5"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000"/>
                            </p:stCondLst>
                            <p:childTnLst>
                              <p:par>
                                <p:cTn id="4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2000"/>
                            </p:stCondLst>
                            <p:childTnLst>
                              <p:par>
                                <p:cTn id="4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2500"/>
                            </p:stCondLst>
                            <p:childTnLst>
                              <p:par>
                                <p:cTn id="4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250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6" dur="9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9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500"/>
                            </p:stCondLst>
                            <p:childTnLst>
                              <p:par>
                                <p:cTn id="4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500"/>
                            </p:stCondLst>
                            <p:childTnLst>
                              <p:par>
                                <p:cTn id="5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93827E-6 L 0.42309 0.00062 " pathEditMode="relative" rAng="0" ptsTypes="AA">
                                      <p:cBhvr>
                                        <p:cTn id="528" dur="100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46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500"/>
                            </p:stCondLst>
                            <p:childTnLst>
                              <p:par>
                                <p:cTn id="5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20000">
                                      <p:cBhvr>
                                        <p:cTn id="562" dur="9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5"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480000">
                                      <p:cBhvr>
                                        <p:cTn id="569" dur="10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0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2" dur="2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000"/>
                            </p:stCondLst>
                            <p:childTnLst>
                              <p:par>
                                <p:cTn id="5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35802E-6 L 0.42413 0.00154 " pathEditMode="relative" rAng="0" ptsTypes="AA">
                                      <p:cBhvr>
                                        <p:cTn id="584" dur="10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98" y="62"/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560000">
                                      <p:cBhvr>
                                        <p:cTn id="586" dur="10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20000">
                                      <p:cBhvr>
                                        <p:cTn id="590" dur="9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3" dur="10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840000">
                                      <p:cBhvr>
                                        <p:cTn id="597" dur="10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8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0" dur="2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1000"/>
                            </p:stCondLst>
                            <p:childTnLst>
                              <p:par>
                                <p:cTn id="6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500"/>
                                        <p:tgtEl>
                                          <p:spTgt spid="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500"/>
                            </p:stCondLst>
                            <p:childTnLst>
                              <p:par>
                                <p:cTn id="6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500"/>
                                        <p:tgtEl>
                                          <p:spTgt spid="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00087 -0.625 " pathEditMode="relative" rAng="0" ptsTypes="AA">
                                      <p:cBhvr>
                                        <p:cTn id="632" dur="950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1265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5" dur="10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9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2"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00"/>
                            </p:stCondLst>
                            <p:childTnLst>
                              <p:par>
                                <p:cTn id="6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500"/>
                            </p:stCondLst>
                            <p:childTnLst>
                              <p:par>
                                <p:cTn id="6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3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50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5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5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5" dur="5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500"/>
                                        <p:tgtEl>
                                          <p:spTgt spid="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2" dur="900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5" dur="10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1000"/>
                            </p:stCondLst>
                            <p:childTnLst>
                              <p:par>
                                <p:cTn id="6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5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6"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500"/>
                            </p:stCondLst>
                            <p:childTnLst>
                              <p:par>
                                <p:cTn id="7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500"/>
                                        <p:tgtEl>
                                          <p:spTgt spid="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8" dur="10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9136E-6 L -0.38455 -0.2179 " pathEditMode="relative" rAng="0" ptsTypes="AA">
                                      <p:cBhvr>
                                        <p:cTn id="730" dur="1000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36" y="-10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4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7"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5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5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1"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44444E-6 L -0.38073 0.21883 " pathEditMode="relative" rAng="0" ptsTypes="AA">
                                      <p:cBhvr>
                                        <p:cTn id="753" dur="100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45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5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0" dur="5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2" fill="hold">
                            <p:stCondLst>
                              <p:cond delay="500"/>
                            </p:stCondLst>
                            <p:childTnLst>
                              <p:par>
                                <p:cTn id="7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9" dur="5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500"/>
                                        <p:tgtEl>
                                          <p:spTgt spid="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7" dur="1000"/>
                                        <p:tgtEl>
                                          <p:spTgt spid="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07407E-6 L -0.04114 0.22067 " pathEditMode="relative" rAng="0" ptsTypes="AA">
                                      <p:cBhvr>
                                        <p:cTn id="779" dur="900" fill="hold"/>
                                        <p:tgtEl>
                                          <p:spTgt spid="19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3" dur="5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6" dur="500"/>
                                        <p:tgtEl>
                                          <p:spTgt spid="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500"/>
                                        <p:tgtEl>
                                          <p:spTgt spid="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8" dur="5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1" dur="500"/>
                                        <p:tgtEl>
                                          <p:spTgt spid="1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500"/>
                            </p:stCondLst>
                            <p:childTnLst>
                              <p:par>
                                <p:cTn id="8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500"/>
                                        <p:tgtEl>
                                          <p:spTgt spid="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1" grpId="0" animBg="1"/>
      <p:bldP spid="2011" grpId="1" animBg="1"/>
      <p:bldP spid="2010" grpId="0" animBg="1"/>
      <p:bldP spid="2010" grpId="1" animBg="1"/>
      <p:bldP spid="2009" grpId="0" animBg="1"/>
      <p:bldP spid="2009" grpId="1" animBg="1"/>
      <p:bldP spid="2008" grpId="0" animBg="1"/>
      <p:bldP spid="2008" grpId="1" animBg="1"/>
      <p:bldP spid="2007" grpId="0" animBg="1"/>
      <p:bldP spid="2007" grpId="1" animBg="1"/>
      <p:bldP spid="2006" grpId="0" animBg="1"/>
      <p:bldP spid="2006" grpId="1" animBg="1"/>
      <p:bldP spid="1061" grpId="0" animBg="1"/>
      <p:bldP spid="1970" grpId="0" animBg="1"/>
      <p:bldP spid="1971" grpId="0"/>
      <p:bldP spid="1975" grpId="0"/>
      <p:bldP spid="1976" grpId="0"/>
      <p:bldP spid="1977" grpId="0"/>
      <p:bldP spid="1981" grpId="0" animBg="1"/>
      <p:bldP spid="1982" grpId="0" animBg="1"/>
      <p:bldP spid="1983" grpId="0"/>
      <p:bldP spid="1988" grpId="0"/>
      <p:bldP spid="1233" grpId="0" animBg="1"/>
      <p:bldP spid="865" grpId="0" animBg="1"/>
      <p:bldP spid="171" grpId="0" animBg="1"/>
      <p:bldP spid="341" grpId="0" animBg="1"/>
      <p:bldP spid="511" grpId="0" animBg="1"/>
      <p:bldP spid="869" grpId="0" animBg="1"/>
      <p:bldP spid="876" grpId="0" animBg="1"/>
      <p:bldP spid="877" grpId="0" animBg="1"/>
      <p:bldP spid="878" grpId="0" animBg="1"/>
      <p:bldP spid="880" grpId="0" animBg="1"/>
      <p:bldP spid="881" grpId="0" animBg="1"/>
      <p:bldP spid="882" grpId="0" animBg="1"/>
      <p:bldP spid="1058" grpId="0" animBg="1"/>
      <p:bldP spid="1060" grpId="0" animBg="1"/>
      <p:bldP spid="1237" grpId="0" animBg="1"/>
      <p:bldP spid="1238" grpId="0" animBg="1"/>
      <p:bldP spid="1239" grpId="0" animBg="1"/>
      <p:bldP spid="1411" grpId="0" animBg="1"/>
      <p:bldP spid="1581" grpId="0" animBg="1"/>
      <p:bldP spid="1750" grpId="0" animBg="1"/>
      <p:bldP spid="1919" grpId="0" animBg="1"/>
      <p:bldP spid="1921" grpId="0"/>
      <p:bldP spid="1922" grpId="0"/>
      <p:bldP spid="1923" grpId="0"/>
      <p:bldP spid="1924" grpId="0"/>
      <p:bldP spid="1925" grpId="0"/>
      <p:bldP spid="1926" grpId="0"/>
      <p:bldP spid="1927" grpId="0"/>
      <p:bldP spid="1928" grpId="0"/>
      <p:bldP spid="1929" grpId="0"/>
      <p:bldP spid="1929" grpId="1"/>
      <p:bldP spid="1930" grpId="0"/>
      <p:bldP spid="1930" grpId="1"/>
      <p:bldP spid="1931" grpId="0"/>
      <p:bldP spid="1931" grpId="1"/>
      <p:bldP spid="1932" grpId="0"/>
      <p:bldP spid="1932" grpId="1"/>
      <p:bldP spid="1933" grpId="0"/>
      <p:bldP spid="1933" grpId="1"/>
      <p:bldP spid="1934" grpId="0"/>
      <p:bldP spid="1934" grpId="1"/>
      <p:bldP spid="2012" grpId="0" animBg="1"/>
      <p:bldP spid="2013" grpId="0"/>
      <p:bldP spid="2014" grpId="0"/>
      <p:bldP spid="1987" grpId="0" animBg="1"/>
      <p:bldP spid="2025" grpId="0" animBg="1"/>
      <p:bldP spid="2033" grpId="0" animBg="1"/>
      <p:bldP spid="20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7"/>
          <p:cNvSpPr txBox="1">
            <a:spLocks/>
          </p:cNvSpPr>
          <p:nvPr/>
        </p:nvSpPr>
        <p:spPr bwMode="auto">
          <a:xfrm>
            <a:off x="695323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CONSTRUCTIONS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3178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To construct tangents to a circle from an external point.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6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9175"/>
            <a:ext cx="8001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Draw a circle with the help of a triangle. Take a point outside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the circle. Construct the pair of tangent from this point to the circle.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04950"/>
            <a:ext cx="5453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Join OQ then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OQP is an angle in a semicircle.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920114"/>
            <a:ext cx="69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920114"/>
            <a:ext cx="1643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OQP = 90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343150"/>
            <a:ext cx="69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343150"/>
            <a:ext cx="1953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PQ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 radius OQ.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724150"/>
            <a:ext cx="69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724150"/>
            <a:ext cx="3589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PQ has to be a tangent to circle 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3038475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[A line 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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 to radius to a circle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at its  outer  end is a tangent]  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3714750"/>
            <a:ext cx="368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Similarly PR is other tangent.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5800" y="1123950"/>
            <a:ext cx="1905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kern="0" dirty="0" smtClean="0">
                <a:solidFill>
                  <a:srgbClr val="0000FF"/>
                </a:solidFill>
                <a:latin typeface="Bookman Old Style" pitchFamily="18" charset="0"/>
              </a:rPr>
              <a:t>Justification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: 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297624" y="1047302"/>
            <a:ext cx="7129076" cy="4039048"/>
            <a:chOff x="3297624" y="1047302"/>
            <a:chExt cx="7129076" cy="4039048"/>
          </a:xfrm>
        </p:grpSpPr>
        <p:grpSp>
          <p:nvGrpSpPr>
            <p:cNvPr id="12" name="Group 11"/>
            <p:cNvGrpSpPr/>
            <p:nvPr/>
          </p:nvGrpSpPr>
          <p:grpSpPr>
            <a:xfrm>
              <a:off x="3297624" y="1047302"/>
              <a:ext cx="7129076" cy="4039048"/>
              <a:chOff x="-398401" y="212960"/>
              <a:chExt cx="8668563" cy="491126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952829" y="2807650"/>
                <a:ext cx="47314" cy="4731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" name="Arc 13"/>
              <p:cNvSpPr/>
              <p:nvPr/>
            </p:nvSpPr>
            <p:spPr>
              <a:xfrm>
                <a:off x="-177513" y="539347"/>
                <a:ext cx="4577456" cy="4577456"/>
              </a:xfrm>
              <a:prstGeom prst="arc">
                <a:avLst>
                  <a:gd name="adj1" fmla="val 19360073"/>
                  <a:gd name="adj2" fmla="val 2036163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-397155" y="1866666"/>
                <a:ext cx="2906386" cy="2906386"/>
              </a:xfrm>
              <a:prstGeom prst="arc">
                <a:avLst>
                  <a:gd name="adj1" fmla="val 18528495"/>
                  <a:gd name="adj2" fmla="val 1960453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" name="Line 4"/>
              <p:cNvSpPr>
                <a:spLocks noChangeShapeType="1"/>
              </p:cNvSpPr>
              <p:nvPr/>
            </p:nvSpPr>
            <p:spPr bwMode="auto">
              <a:xfrm>
                <a:off x="1045074" y="3327400"/>
                <a:ext cx="21410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100"/>
              </a:p>
            </p:txBody>
          </p:sp>
          <p:sp>
            <p:nvSpPr>
              <p:cNvPr id="17" name="Line 4"/>
              <p:cNvSpPr>
                <a:spLocks noChangeShapeType="1"/>
              </p:cNvSpPr>
              <p:nvPr/>
            </p:nvSpPr>
            <p:spPr bwMode="auto">
              <a:xfrm flipV="1">
                <a:off x="1051906" y="1652604"/>
                <a:ext cx="1065729" cy="16716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100"/>
              </a:p>
            </p:txBody>
          </p:sp>
          <p:sp>
            <p:nvSpPr>
              <p:cNvPr id="18" name="Line 4"/>
              <p:cNvSpPr>
                <a:spLocks noChangeShapeType="1"/>
              </p:cNvSpPr>
              <p:nvPr/>
            </p:nvSpPr>
            <p:spPr bwMode="auto">
              <a:xfrm flipH="1" flipV="1">
                <a:off x="2113945" y="1659731"/>
                <a:ext cx="1065729" cy="16716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100"/>
              </a:p>
            </p:txBody>
          </p:sp>
          <p:cxnSp>
            <p:nvCxnSpPr>
              <p:cNvPr id="19" name="Straight Connector 18"/>
              <p:cNvCxnSpPr>
                <a:cxnSpLocks noChangeShapeType="1"/>
              </p:cNvCxnSpPr>
              <p:nvPr/>
            </p:nvCxnSpPr>
            <p:spPr bwMode="auto">
              <a:xfrm>
                <a:off x="2110990" y="2024127"/>
                <a:ext cx="0" cy="277746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Straight Arrow Connector 19"/>
              <p:cNvCxnSpPr/>
              <p:nvPr/>
            </p:nvCxnSpPr>
            <p:spPr>
              <a:xfrm rot="16140000">
                <a:off x="2034401" y="2038361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5340000">
                <a:off x="2034311" y="4781561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Arc 21"/>
              <p:cNvSpPr/>
              <p:nvPr/>
            </p:nvSpPr>
            <p:spPr>
              <a:xfrm>
                <a:off x="-397155" y="1866666"/>
                <a:ext cx="2906386" cy="2906386"/>
              </a:xfrm>
              <a:prstGeom prst="arc">
                <a:avLst>
                  <a:gd name="adj1" fmla="val 2105360"/>
                  <a:gd name="adj2" fmla="val 311265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3" name="Arc 22"/>
              <p:cNvSpPr/>
              <p:nvPr/>
            </p:nvSpPr>
            <p:spPr>
              <a:xfrm>
                <a:off x="1723419" y="1877545"/>
                <a:ext cx="2906386" cy="2906386"/>
              </a:xfrm>
              <a:prstGeom prst="arc">
                <a:avLst>
                  <a:gd name="adj1" fmla="val 12828503"/>
                  <a:gd name="adj2" fmla="val 139234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4" name="Arc 23"/>
              <p:cNvSpPr/>
              <p:nvPr/>
            </p:nvSpPr>
            <p:spPr>
              <a:xfrm>
                <a:off x="1723419" y="1877545"/>
                <a:ext cx="2906386" cy="2906386"/>
              </a:xfrm>
              <a:prstGeom prst="arc">
                <a:avLst>
                  <a:gd name="adj1" fmla="val 7688079"/>
                  <a:gd name="adj2" fmla="val 871981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5" name="Arc 24"/>
              <p:cNvSpPr/>
              <p:nvPr/>
            </p:nvSpPr>
            <p:spPr>
              <a:xfrm>
                <a:off x="-398276" y="1869353"/>
                <a:ext cx="2906386" cy="2906386"/>
              </a:xfrm>
              <a:prstGeom prst="arc">
                <a:avLst>
                  <a:gd name="adj1" fmla="val 15019307"/>
                  <a:gd name="adj2" fmla="val 1583859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663003" y="213655"/>
                <a:ext cx="2906386" cy="2906386"/>
              </a:xfrm>
              <a:prstGeom prst="arc">
                <a:avLst>
                  <a:gd name="adj1" fmla="val 3945676"/>
                  <a:gd name="adj2" fmla="val 503554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-398401" y="1877983"/>
                <a:ext cx="2906386" cy="2906386"/>
              </a:xfrm>
              <a:prstGeom prst="arc">
                <a:avLst>
                  <a:gd name="adj1" fmla="val 20172424"/>
                  <a:gd name="adj2" fmla="val 2151268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665165" y="212960"/>
                <a:ext cx="2906386" cy="2906386"/>
              </a:xfrm>
              <a:prstGeom prst="arc">
                <a:avLst>
                  <a:gd name="adj1" fmla="val 9708016"/>
                  <a:gd name="adj2" fmla="val 1062675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9" name="Straight Connector 28"/>
              <p:cNvCxnSpPr>
                <a:cxnSpLocks noChangeShapeType="1"/>
              </p:cNvCxnSpPr>
              <p:nvPr/>
            </p:nvCxnSpPr>
            <p:spPr bwMode="auto">
              <a:xfrm>
                <a:off x="399443" y="1730375"/>
                <a:ext cx="2323804" cy="149542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Straight Arrow Connector 29"/>
              <p:cNvCxnSpPr/>
              <p:nvPr/>
            </p:nvCxnSpPr>
            <p:spPr>
              <a:xfrm rot="12720000">
                <a:off x="326954" y="1733555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1920000">
                <a:off x="2626963" y="3211082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 rot="16200000">
                <a:off x="934963" y="1644434"/>
                <a:ext cx="2348960" cy="23625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3" name="Line 4"/>
              <p:cNvSpPr>
                <a:spLocks noChangeShapeType="1"/>
              </p:cNvSpPr>
              <p:nvPr/>
            </p:nvSpPr>
            <p:spPr bwMode="auto">
              <a:xfrm>
                <a:off x="2113943" y="2830764"/>
                <a:ext cx="386254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100"/>
              </a:p>
            </p:txBody>
          </p:sp>
          <p:sp>
            <p:nvSpPr>
              <p:cNvPr id="34" name="Arc 33"/>
              <p:cNvSpPr/>
              <p:nvPr/>
            </p:nvSpPr>
            <p:spPr>
              <a:xfrm>
                <a:off x="-177513" y="539347"/>
                <a:ext cx="4577456" cy="4577456"/>
              </a:xfrm>
              <a:prstGeom prst="arc">
                <a:avLst>
                  <a:gd name="adj1" fmla="val 1336381"/>
                  <a:gd name="adj2" fmla="val 230045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5" name="Arc 34"/>
              <p:cNvSpPr/>
              <p:nvPr/>
            </p:nvSpPr>
            <p:spPr>
              <a:xfrm>
                <a:off x="3692706" y="546764"/>
                <a:ext cx="4577456" cy="4577456"/>
              </a:xfrm>
              <a:prstGeom prst="arc">
                <a:avLst>
                  <a:gd name="adj1" fmla="val 12290619"/>
                  <a:gd name="adj2" fmla="val 1328332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" name="Arc 35"/>
              <p:cNvSpPr/>
              <p:nvPr/>
            </p:nvSpPr>
            <p:spPr>
              <a:xfrm>
                <a:off x="3692706" y="546764"/>
                <a:ext cx="4577456" cy="4577456"/>
              </a:xfrm>
              <a:prstGeom prst="arc">
                <a:avLst>
                  <a:gd name="adj1" fmla="val 8448729"/>
                  <a:gd name="adj2" fmla="val 944167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37" name="Straight Connector 36"/>
              <p:cNvCxnSpPr>
                <a:cxnSpLocks noChangeShapeType="1"/>
              </p:cNvCxnSpPr>
              <p:nvPr/>
            </p:nvCxnSpPr>
            <p:spPr bwMode="auto">
              <a:xfrm>
                <a:off x="4044622" y="1200128"/>
                <a:ext cx="0" cy="322046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Straight Arrow Connector 37"/>
              <p:cNvCxnSpPr/>
              <p:nvPr/>
            </p:nvCxnSpPr>
            <p:spPr>
              <a:xfrm rot="16140000">
                <a:off x="3968033" y="1193811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5340000">
                <a:off x="3967943" y="4400561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 rot="16200000">
                <a:off x="2123540" y="894101"/>
                <a:ext cx="3838858" cy="3861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" name="Line 4"/>
              <p:cNvSpPr>
                <a:spLocks noChangeShapeType="1"/>
              </p:cNvSpPr>
              <p:nvPr/>
            </p:nvSpPr>
            <p:spPr bwMode="auto">
              <a:xfrm flipH="1" flipV="1">
                <a:off x="2469543" y="1698625"/>
                <a:ext cx="3503330" cy="11307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100"/>
              </a:p>
            </p:txBody>
          </p:sp>
          <p:sp>
            <p:nvSpPr>
              <p:cNvPr id="42" name="Line 4"/>
              <p:cNvSpPr>
                <a:spLocks noChangeShapeType="1"/>
              </p:cNvSpPr>
              <p:nvPr/>
            </p:nvSpPr>
            <p:spPr bwMode="auto">
              <a:xfrm flipH="1">
                <a:off x="2478274" y="2830455"/>
                <a:ext cx="3494879" cy="1115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100"/>
              </a:p>
            </p:txBody>
          </p:sp>
          <p:sp>
            <p:nvSpPr>
              <p:cNvPr id="43" name="Line 4"/>
              <p:cNvSpPr>
                <a:spLocks noChangeShapeType="1"/>
              </p:cNvSpPr>
              <p:nvPr/>
            </p:nvSpPr>
            <p:spPr bwMode="auto">
              <a:xfrm flipV="1">
                <a:off x="2115213" y="1700212"/>
                <a:ext cx="365443" cy="11286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100"/>
              </a:p>
            </p:txBody>
          </p:sp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789894" y="3236045"/>
                <a:ext cx="329534" cy="299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B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5" name="Text Box 8"/>
              <p:cNvSpPr txBox="1">
                <a:spLocks noChangeArrowheads="1"/>
              </p:cNvSpPr>
              <p:nvPr/>
            </p:nvSpPr>
            <p:spPr bwMode="auto">
              <a:xfrm>
                <a:off x="3119783" y="3211830"/>
                <a:ext cx="329534" cy="299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C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961544" y="1389714"/>
                <a:ext cx="329534" cy="299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A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7" name="Text Box 8"/>
              <p:cNvSpPr txBox="1">
                <a:spLocks noChangeArrowheads="1"/>
              </p:cNvSpPr>
              <p:nvPr/>
            </p:nvSpPr>
            <p:spPr bwMode="auto">
              <a:xfrm>
                <a:off x="1854863" y="2736413"/>
                <a:ext cx="329534" cy="299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O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8" name="Text Box 8"/>
              <p:cNvSpPr txBox="1">
                <a:spLocks noChangeArrowheads="1"/>
              </p:cNvSpPr>
              <p:nvPr/>
            </p:nvSpPr>
            <p:spPr bwMode="auto">
              <a:xfrm>
                <a:off x="2258723" y="1425778"/>
                <a:ext cx="329534" cy="299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Q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9" name="Text Box 8"/>
              <p:cNvSpPr txBox="1">
                <a:spLocks noChangeArrowheads="1"/>
              </p:cNvSpPr>
              <p:nvPr/>
            </p:nvSpPr>
            <p:spPr bwMode="auto">
              <a:xfrm>
                <a:off x="2281583" y="3915250"/>
                <a:ext cx="329534" cy="299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R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0" name="Text Box 8"/>
              <p:cNvSpPr txBox="1">
                <a:spLocks noChangeArrowheads="1"/>
              </p:cNvSpPr>
              <p:nvPr/>
            </p:nvSpPr>
            <p:spPr bwMode="auto">
              <a:xfrm>
                <a:off x="3973223" y="2779878"/>
                <a:ext cx="329534" cy="299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M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1" name="Text Box 8"/>
              <p:cNvSpPr txBox="1">
                <a:spLocks noChangeArrowheads="1"/>
              </p:cNvSpPr>
              <p:nvPr/>
            </p:nvSpPr>
            <p:spPr bwMode="auto">
              <a:xfrm>
                <a:off x="5943224" y="2688054"/>
                <a:ext cx="329534" cy="299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P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53" name="Freeform 52"/>
            <p:cNvSpPr/>
            <p:nvPr/>
          </p:nvSpPr>
          <p:spPr>
            <a:xfrm>
              <a:off x="6952688" y="3085117"/>
              <a:ext cx="112568" cy="110791"/>
            </a:xfrm>
            <a:custGeom>
              <a:avLst/>
              <a:gdLst>
                <a:gd name="connsiteX0" fmla="*/ 0 w 241300"/>
                <a:gd name="connsiteY0" fmla="*/ 0 h 215900"/>
                <a:gd name="connsiteX1" fmla="*/ 241300 w 241300"/>
                <a:gd name="connsiteY1" fmla="*/ 0 h 215900"/>
                <a:gd name="connsiteX2" fmla="*/ 241300 w 2413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300" h="215900">
                  <a:moveTo>
                    <a:pt x="0" y="0"/>
                  </a:moveTo>
                  <a:lnTo>
                    <a:pt x="241300" y="0"/>
                  </a:lnTo>
                  <a:lnTo>
                    <a:pt x="241300" y="2159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30"/>
            <p:cNvGrpSpPr>
              <a:grpSpLocks/>
            </p:cNvGrpSpPr>
            <p:nvPr/>
          </p:nvGrpSpPr>
          <p:grpSpPr bwMode="auto">
            <a:xfrm>
              <a:off x="6572981" y="3131062"/>
              <a:ext cx="916358" cy="146050"/>
              <a:chOff x="3993" y="2351"/>
              <a:chExt cx="989" cy="108"/>
            </a:xfrm>
          </p:grpSpPr>
          <p:grpSp>
            <p:nvGrpSpPr>
              <p:cNvPr id="55" name="Group 31"/>
              <p:cNvGrpSpPr>
                <a:grpSpLocks/>
              </p:cNvGrpSpPr>
              <p:nvPr/>
            </p:nvGrpSpPr>
            <p:grpSpPr bwMode="auto">
              <a:xfrm>
                <a:off x="3993" y="2353"/>
                <a:ext cx="42" cy="106"/>
                <a:chOff x="3456" y="2196"/>
                <a:chExt cx="42" cy="106"/>
              </a:xfrm>
            </p:grpSpPr>
            <p:sp>
              <p:nvSpPr>
                <p:cNvPr id="59" name="Line 32"/>
                <p:cNvSpPr>
                  <a:spLocks noChangeShapeType="1"/>
                </p:cNvSpPr>
                <p:nvPr/>
              </p:nvSpPr>
              <p:spPr bwMode="auto">
                <a:xfrm>
                  <a:off x="3456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0" name="Line 33"/>
                <p:cNvSpPr>
                  <a:spLocks noChangeShapeType="1"/>
                </p:cNvSpPr>
                <p:nvPr/>
              </p:nvSpPr>
              <p:spPr bwMode="auto">
                <a:xfrm>
                  <a:off x="3498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56" name="Group 34"/>
              <p:cNvGrpSpPr>
                <a:grpSpLocks/>
              </p:cNvGrpSpPr>
              <p:nvPr/>
            </p:nvGrpSpPr>
            <p:grpSpPr bwMode="auto">
              <a:xfrm>
                <a:off x="4946" y="2351"/>
                <a:ext cx="36" cy="106"/>
                <a:chOff x="3444" y="2196"/>
                <a:chExt cx="36" cy="106"/>
              </a:xfrm>
            </p:grpSpPr>
            <p:sp>
              <p:nvSpPr>
                <p:cNvPr id="57" name="Line 35"/>
                <p:cNvSpPr>
                  <a:spLocks noChangeShapeType="1"/>
                </p:cNvSpPr>
                <p:nvPr/>
              </p:nvSpPr>
              <p:spPr bwMode="auto">
                <a:xfrm>
                  <a:off x="3444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" name="Line 36"/>
                <p:cNvSpPr>
                  <a:spLocks noChangeShapeType="1"/>
                </p:cNvSpPr>
                <p:nvPr/>
              </p:nvSpPr>
              <p:spPr bwMode="auto">
                <a:xfrm>
                  <a:off x="3480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61" name="Freeform 60"/>
            <p:cNvSpPr/>
            <p:nvPr/>
          </p:nvSpPr>
          <p:spPr>
            <a:xfrm>
              <a:off x="5360121" y="3494178"/>
              <a:ext cx="112568" cy="110791"/>
            </a:xfrm>
            <a:custGeom>
              <a:avLst/>
              <a:gdLst>
                <a:gd name="connsiteX0" fmla="*/ 0 w 241300"/>
                <a:gd name="connsiteY0" fmla="*/ 0 h 215900"/>
                <a:gd name="connsiteX1" fmla="*/ 241300 w 241300"/>
                <a:gd name="connsiteY1" fmla="*/ 0 h 215900"/>
                <a:gd name="connsiteX2" fmla="*/ 241300 w 2413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300" h="215900">
                  <a:moveTo>
                    <a:pt x="0" y="0"/>
                  </a:moveTo>
                  <a:lnTo>
                    <a:pt x="241300" y="0"/>
                  </a:lnTo>
                  <a:lnTo>
                    <a:pt x="241300" y="2159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30"/>
            <p:cNvGrpSpPr>
              <a:grpSpLocks/>
            </p:cNvGrpSpPr>
            <p:nvPr/>
          </p:nvGrpSpPr>
          <p:grpSpPr bwMode="auto">
            <a:xfrm>
              <a:off x="4980413" y="3540123"/>
              <a:ext cx="913578" cy="146050"/>
              <a:chOff x="3993" y="2351"/>
              <a:chExt cx="986" cy="108"/>
            </a:xfrm>
          </p:grpSpPr>
          <p:grpSp>
            <p:nvGrpSpPr>
              <p:cNvPr id="63" name="Group 31"/>
              <p:cNvGrpSpPr>
                <a:grpSpLocks/>
              </p:cNvGrpSpPr>
              <p:nvPr/>
            </p:nvGrpSpPr>
            <p:grpSpPr bwMode="auto">
              <a:xfrm>
                <a:off x="3993" y="2353"/>
                <a:ext cx="42" cy="106"/>
                <a:chOff x="3456" y="2196"/>
                <a:chExt cx="42" cy="106"/>
              </a:xfrm>
            </p:grpSpPr>
            <p:sp>
              <p:nvSpPr>
                <p:cNvPr id="67" name="Line 32"/>
                <p:cNvSpPr>
                  <a:spLocks noChangeShapeType="1"/>
                </p:cNvSpPr>
                <p:nvPr/>
              </p:nvSpPr>
              <p:spPr bwMode="auto">
                <a:xfrm>
                  <a:off x="3456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8" name="Line 33"/>
                <p:cNvSpPr>
                  <a:spLocks noChangeShapeType="1"/>
                </p:cNvSpPr>
                <p:nvPr/>
              </p:nvSpPr>
              <p:spPr bwMode="auto">
                <a:xfrm>
                  <a:off x="3498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64" name="Group 34"/>
              <p:cNvGrpSpPr>
                <a:grpSpLocks/>
              </p:cNvGrpSpPr>
              <p:nvPr/>
            </p:nvGrpSpPr>
            <p:grpSpPr bwMode="auto">
              <a:xfrm>
                <a:off x="4946" y="2351"/>
                <a:ext cx="33" cy="106"/>
                <a:chOff x="3444" y="2196"/>
                <a:chExt cx="33" cy="106"/>
              </a:xfrm>
            </p:grpSpPr>
            <p:sp>
              <p:nvSpPr>
                <p:cNvPr id="65" name="Line 35"/>
                <p:cNvSpPr>
                  <a:spLocks noChangeShapeType="1"/>
                </p:cNvSpPr>
                <p:nvPr/>
              </p:nvSpPr>
              <p:spPr bwMode="auto">
                <a:xfrm>
                  <a:off x="3444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6" name="Line 36"/>
                <p:cNvSpPr>
                  <a:spLocks noChangeShapeType="1"/>
                </p:cNvSpPr>
                <p:nvPr/>
              </p:nvSpPr>
              <p:spPr bwMode="auto">
                <a:xfrm>
                  <a:off x="3477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69" name="Freeform 68"/>
            <p:cNvSpPr/>
            <p:nvPr/>
          </p:nvSpPr>
          <p:spPr>
            <a:xfrm rot="6513218">
              <a:off x="5642235" y="2292352"/>
              <a:ext cx="112568" cy="110791"/>
            </a:xfrm>
            <a:custGeom>
              <a:avLst/>
              <a:gdLst>
                <a:gd name="connsiteX0" fmla="*/ 0 w 241300"/>
                <a:gd name="connsiteY0" fmla="*/ 0 h 215900"/>
                <a:gd name="connsiteX1" fmla="*/ 241300 w 241300"/>
                <a:gd name="connsiteY1" fmla="*/ 0 h 215900"/>
                <a:gd name="connsiteX2" fmla="*/ 241300 w 2413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300" h="215900">
                  <a:moveTo>
                    <a:pt x="0" y="0"/>
                  </a:moveTo>
                  <a:lnTo>
                    <a:pt x="241300" y="0"/>
                  </a:lnTo>
                  <a:lnTo>
                    <a:pt x="241300" y="2159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8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3445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Rounded Rectangle 1839"/>
          <p:cNvSpPr/>
          <p:nvPr/>
        </p:nvSpPr>
        <p:spPr bwMode="auto">
          <a:xfrm>
            <a:off x="682623" y="1666237"/>
            <a:ext cx="1242347" cy="172091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39" name="Rounded Rectangle 1838"/>
          <p:cNvSpPr/>
          <p:nvPr/>
        </p:nvSpPr>
        <p:spPr bwMode="auto">
          <a:xfrm>
            <a:off x="670263" y="1480496"/>
            <a:ext cx="2290257" cy="172091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38" name="Rounded Rectangle 1837"/>
          <p:cNvSpPr/>
          <p:nvPr/>
        </p:nvSpPr>
        <p:spPr bwMode="auto">
          <a:xfrm>
            <a:off x="1977627" y="1299518"/>
            <a:ext cx="1187017" cy="172091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37" name="Rounded Rectangle 1836"/>
          <p:cNvSpPr/>
          <p:nvPr/>
        </p:nvSpPr>
        <p:spPr bwMode="auto">
          <a:xfrm>
            <a:off x="685454" y="1306010"/>
            <a:ext cx="1279991" cy="172091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36" name="Rounded Rectangle 1835"/>
          <p:cNvSpPr/>
          <p:nvPr/>
        </p:nvSpPr>
        <p:spPr bwMode="auto">
          <a:xfrm>
            <a:off x="684959" y="1123645"/>
            <a:ext cx="2082053" cy="172091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35" name="Rounded Rectangle 1834"/>
          <p:cNvSpPr/>
          <p:nvPr/>
        </p:nvSpPr>
        <p:spPr bwMode="auto">
          <a:xfrm>
            <a:off x="680803" y="931754"/>
            <a:ext cx="2445193" cy="182678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34" name="Rounded Rectangle 1833"/>
          <p:cNvSpPr/>
          <p:nvPr/>
        </p:nvSpPr>
        <p:spPr bwMode="auto">
          <a:xfrm>
            <a:off x="676453" y="745157"/>
            <a:ext cx="2267583" cy="182678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33" name="Rounded Rectangle 1832"/>
          <p:cNvSpPr/>
          <p:nvPr/>
        </p:nvSpPr>
        <p:spPr bwMode="auto">
          <a:xfrm>
            <a:off x="676445" y="544271"/>
            <a:ext cx="2267583" cy="19391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18" name="Oval 1817"/>
          <p:cNvSpPr/>
          <p:nvPr/>
        </p:nvSpPr>
        <p:spPr>
          <a:xfrm>
            <a:off x="1069708" y="3927290"/>
            <a:ext cx="708056" cy="708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9" name="Straight Connector 1818"/>
          <p:cNvCxnSpPr/>
          <p:nvPr/>
        </p:nvCxnSpPr>
        <p:spPr>
          <a:xfrm>
            <a:off x="652435" y="4281318"/>
            <a:ext cx="15363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0" name="Oval 1819"/>
          <p:cNvSpPr/>
          <p:nvPr/>
        </p:nvSpPr>
        <p:spPr>
          <a:xfrm>
            <a:off x="1393417" y="4246213"/>
            <a:ext cx="66644" cy="66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1" name="Oval 1820"/>
          <p:cNvSpPr/>
          <p:nvPr/>
        </p:nvSpPr>
        <p:spPr>
          <a:xfrm>
            <a:off x="2155417" y="4246182"/>
            <a:ext cx="66644" cy="66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2" name="Straight Connector 1821"/>
          <p:cNvCxnSpPr/>
          <p:nvPr/>
        </p:nvCxnSpPr>
        <p:spPr>
          <a:xfrm>
            <a:off x="1202886" y="3760407"/>
            <a:ext cx="990600" cy="51752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3" name="Straight Connector 1822"/>
          <p:cNvCxnSpPr/>
          <p:nvPr/>
        </p:nvCxnSpPr>
        <p:spPr>
          <a:xfrm flipH="1">
            <a:off x="1202886" y="4281107"/>
            <a:ext cx="990600" cy="5175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4" name="TextBox 1823"/>
          <p:cNvSpPr txBox="1"/>
          <p:nvPr/>
        </p:nvSpPr>
        <p:spPr>
          <a:xfrm>
            <a:off x="788550" y="3255582"/>
            <a:ext cx="1320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Rough Figure</a:t>
            </a:r>
            <a:endParaRPr lang="en-IN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1299566" y="4283939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Bookman Old Style" pitchFamily="18" charset="0"/>
              </a:rPr>
              <a:t>O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2114111" y="4277932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P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373472" y="4187100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Q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828" name="Oval 1827"/>
          <p:cNvSpPr/>
          <p:nvPr/>
        </p:nvSpPr>
        <p:spPr>
          <a:xfrm flipH="1">
            <a:off x="618745" y="4249013"/>
            <a:ext cx="66644" cy="66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9" name="Straight Connector 1828"/>
          <p:cNvCxnSpPr/>
          <p:nvPr/>
        </p:nvCxnSpPr>
        <p:spPr>
          <a:xfrm flipH="1">
            <a:off x="637797" y="3763238"/>
            <a:ext cx="990600" cy="51752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Straight Connector 1829"/>
          <p:cNvCxnSpPr/>
          <p:nvPr/>
        </p:nvCxnSpPr>
        <p:spPr>
          <a:xfrm>
            <a:off x="637797" y="4283938"/>
            <a:ext cx="990600" cy="5175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1" name="TextBox 1830"/>
          <p:cNvSpPr txBox="1"/>
          <p:nvPr/>
        </p:nvSpPr>
        <p:spPr>
          <a:xfrm rot="21480000">
            <a:off x="1583721" y="4221541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Bookman Old Style" pitchFamily="18" charset="0"/>
              </a:rPr>
              <a:t>7 cm</a:t>
            </a:r>
            <a:endParaRPr lang="en-US" sz="900" b="1" dirty="0">
              <a:latin typeface="Bookman Old Style" pitchFamily="18" charset="0"/>
            </a:endParaRPr>
          </a:p>
        </p:txBody>
      </p:sp>
      <p:sp>
        <p:nvSpPr>
          <p:cNvPr id="1832" name="TextBox 1831"/>
          <p:cNvSpPr txBox="1"/>
          <p:nvPr/>
        </p:nvSpPr>
        <p:spPr>
          <a:xfrm rot="21480000">
            <a:off x="889277" y="4222712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Bookman Old Style" pitchFamily="18" charset="0"/>
              </a:rPr>
              <a:t>7 cm</a:t>
            </a:r>
            <a:endParaRPr lang="en-US" sz="900" b="1" dirty="0">
              <a:latin typeface="Bookman Old Style" pitchFamily="18" charset="0"/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399822" y="500955"/>
            <a:ext cx="2838853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Q. Draw a circle of radius 3cm. 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Take two points P and Q on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one of its extended diameters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each at a distance of 7cm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from its </a:t>
            </a:r>
            <a:r>
              <a:rPr lang="en-US" sz="12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. Draw tangents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to the circle from these two </a:t>
            </a:r>
          </a:p>
          <a:p>
            <a:r>
              <a:rPr lang="en-US" sz="12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   points P and Q.</a:t>
            </a:r>
            <a:endParaRPr lang="en-US" sz="12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91" name="Arc 690"/>
          <p:cNvSpPr/>
          <p:nvPr/>
        </p:nvSpPr>
        <p:spPr>
          <a:xfrm>
            <a:off x="2735672" y="1021978"/>
            <a:ext cx="3529006" cy="3529006"/>
          </a:xfrm>
          <a:prstGeom prst="arc">
            <a:avLst>
              <a:gd name="adj1" fmla="val 17730782"/>
              <a:gd name="adj2" fmla="val 194527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Arc 515"/>
          <p:cNvSpPr/>
          <p:nvPr/>
        </p:nvSpPr>
        <p:spPr>
          <a:xfrm>
            <a:off x="2196242" y="490158"/>
            <a:ext cx="4590730" cy="4590730"/>
          </a:xfrm>
          <a:prstGeom prst="arc">
            <a:avLst>
              <a:gd name="adj1" fmla="val 10231310"/>
              <a:gd name="adj2" fmla="val 1129587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004096" y="4556948"/>
            <a:ext cx="5227376" cy="495300"/>
            <a:chOff x="1515075" y="1268751"/>
            <a:chExt cx="6558727" cy="570595"/>
          </a:xfrm>
        </p:grpSpPr>
        <p:sp>
          <p:nvSpPr>
            <p:cNvPr id="3" name="Rectangle 2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334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345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56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367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378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389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400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411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422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433"/>
            <p:cNvSpPr>
              <a:spLocks noChangeArrowheads="1"/>
            </p:cNvSpPr>
            <p:nvPr/>
          </p:nvSpPr>
          <p:spPr bwMode="auto">
            <a:xfrm>
              <a:off x="5622117" y="1337618"/>
              <a:ext cx="381312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9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444"/>
            <p:cNvSpPr>
              <a:spLocks noChangeArrowheads="1"/>
            </p:cNvSpPr>
            <p:nvPr/>
          </p:nvSpPr>
          <p:spPr bwMode="auto">
            <a:xfrm>
              <a:off x="6034720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9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455"/>
            <p:cNvSpPr>
              <a:spLocks noChangeArrowheads="1"/>
            </p:cNvSpPr>
            <p:nvPr/>
          </p:nvSpPr>
          <p:spPr bwMode="auto">
            <a:xfrm>
              <a:off x="6449849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9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466"/>
            <p:cNvSpPr>
              <a:spLocks noChangeArrowheads="1"/>
            </p:cNvSpPr>
            <p:nvPr/>
          </p:nvSpPr>
          <p:spPr bwMode="auto">
            <a:xfrm>
              <a:off x="6865685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9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477"/>
            <p:cNvSpPr>
              <a:spLocks noChangeArrowheads="1"/>
            </p:cNvSpPr>
            <p:nvPr/>
          </p:nvSpPr>
          <p:spPr bwMode="auto">
            <a:xfrm>
              <a:off x="7282852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 dirty="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900" baseline="5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56" name="Straight Connector 155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488"/>
            <p:cNvSpPr>
              <a:spLocks noChangeArrowheads="1"/>
            </p:cNvSpPr>
            <p:nvPr/>
          </p:nvSpPr>
          <p:spPr bwMode="auto">
            <a:xfrm>
              <a:off x="7692491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 dirty="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900" baseline="5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9" name="Picture 3" descr="C:\Users\dell\Desktop\rounder1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1791">
            <a:off x="1189606" y="3909794"/>
            <a:ext cx="1728422" cy="126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Oval 33"/>
          <p:cNvSpPr>
            <a:spLocks noChangeArrowheads="1"/>
          </p:cNvSpPr>
          <p:nvPr/>
        </p:nvSpPr>
        <p:spPr bwMode="auto">
          <a:xfrm>
            <a:off x="4467263" y="2761255"/>
            <a:ext cx="53766" cy="5458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1" name="Text Box 8"/>
          <p:cNvSpPr txBox="1">
            <a:spLocks noChangeArrowheads="1"/>
          </p:cNvSpPr>
          <p:nvPr/>
        </p:nvSpPr>
        <p:spPr bwMode="auto">
          <a:xfrm>
            <a:off x="4235236" y="2723967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3529656" y="1817307"/>
            <a:ext cx="1929850" cy="1930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>
            <a:grpSpLocks/>
          </p:cNvGrpSpPr>
          <p:nvPr/>
        </p:nvGrpSpPr>
        <p:grpSpPr bwMode="auto">
          <a:xfrm>
            <a:off x="1142620" y="2801489"/>
            <a:ext cx="7231852" cy="493713"/>
            <a:chOff x="1515075" y="1268751"/>
            <a:chExt cx="6558727" cy="570529"/>
          </a:xfrm>
        </p:grpSpPr>
        <p:sp>
          <p:nvSpPr>
            <p:cNvPr id="175" name="Rectangle 174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76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Rectangle 183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5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Rectangle 194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96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0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" name="Rectangle 205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07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0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7" name="Rectangle 216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18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1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2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4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7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8" name="Rectangle 227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29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0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1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2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3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4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9" name="Rectangle 238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40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1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2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4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8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9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0" name="Rectangle 249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51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3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4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5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9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0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1" name="Rectangle 260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62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3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4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5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1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2" name="Rectangle 271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73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4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5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1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2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3" name="Rectangle 282"/>
            <p:cNvSpPr/>
            <p:nvPr/>
          </p:nvSpPr>
          <p:spPr>
            <a:xfrm>
              <a:off x="5622746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84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5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8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9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0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1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2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3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4" name="Rectangle 293"/>
            <p:cNvSpPr/>
            <p:nvPr/>
          </p:nvSpPr>
          <p:spPr>
            <a:xfrm>
              <a:off x="6034611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95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6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9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0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1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2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3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4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5" name="Rectangle 304"/>
            <p:cNvSpPr/>
            <p:nvPr/>
          </p:nvSpPr>
          <p:spPr>
            <a:xfrm>
              <a:off x="6450139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06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1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2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3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4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5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6" name="Rectangle 315"/>
            <p:cNvSpPr/>
            <p:nvPr/>
          </p:nvSpPr>
          <p:spPr>
            <a:xfrm>
              <a:off x="6865664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17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9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0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1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2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4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5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6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" name="Rectangle 326"/>
            <p:cNvSpPr/>
            <p:nvPr/>
          </p:nvSpPr>
          <p:spPr>
            <a:xfrm>
              <a:off x="7283020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28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0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1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2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3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4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5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6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" name="Rectangle 337"/>
            <p:cNvSpPr/>
            <p:nvPr/>
          </p:nvSpPr>
          <p:spPr>
            <a:xfrm>
              <a:off x="7693055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39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0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41" name="Picture 4" descr="D:\ankur\ppt\compass\penc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72" y="1630668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2" name="Straight Connector 341"/>
          <p:cNvCxnSpPr>
            <a:cxnSpLocks noChangeShapeType="1"/>
          </p:cNvCxnSpPr>
          <p:nvPr/>
        </p:nvCxnSpPr>
        <p:spPr bwMode="auto">
          <a:xfrm flipH="1">
            <a:off x="1211672" y="2789048"/>
            <a:ext cx="69342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4" name="Straight Arrow Connector 343"/>
          <p:cNvCxnSpPr/>
          <p:nvPr/>
        </p:nvCxnSpPr>
        <p:spPr>
          <a:xfrm rot="10800000">
            <a:off x="1135472" y="278885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/>
          <p:nvPr/>
        </p:nvCxnSpPr>
        <p:spPr>
          <a:xfrm>
            <a:off x="8026806" y="2788858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6" name="Group 345"/>
          <p:cNvGrpSpPr>
            <a:grpSpLocks/>
          </p:cNvGrpSpPr>
          <p:nvPr/>
        </p:nvGrpSpPr>
        <p:grpSpPr bwMode="auto">
          <a:xfrm>
            <a:off x="2049872" y="4577710"/>
            <a:ext cx="5227376" cy="495300"/>
            <a:chOff x="1515075" y="1268751"/>
            <a:chExt cx="6558727" cy="570595"/>
          </a:xfrm>
        </p:grpSpPr>
        <p:sp>
          <p:nvSpPr>
            <p:cNvPr id="347" name="Rectangle 346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348" name="Straight Connector 347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Rectangle 334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57" name="Straight Connector 356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Rectangle 345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68" name="Straight Connector 367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Rectangle 356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79" name="Straight Connector 378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 367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90" name="Straight Connector 389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Rectangle 378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01" name="Straight Connector 400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Rectangle 389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12" name="Straight Connector 411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Rectangle 400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23" name="Straight Connector 422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Rectangle 411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34" name="Straight Connector 433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Rectangle 422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45" name="Straight Connector 444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Rectangle 433"/>
            <p:cNvSpPr>
              <a:spLocks noChangeArrowheads="1"/>
            </p:cNvSpPr>
            <p:nvPr/>
          </p:nvSpPr>
          <p:spPr bwMode="auto">
            <a:xfrm>
              <a:off x="5622117" y="1337618"/>
              <a:ext cx="381312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9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56" name="Straight Connector 455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ectangle 444"/>
            <p:cNvSpPr>
              <a:spLocks noChangeArrowheads="1"/>
            </p:cNvSpPr>
            <p:nvPr/>
          </p:nvSpPr>
          <p:spPr bwMode="auto">
            <a:xfrm>
              <a:off x="6034720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9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67" name="Straight Connector 466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Rectangle 455"/>
            <p:cNvSpPr>
              <a:spLocks noChangeArrowheads="1"/>
            </p:cNvSpPr>
            <p:nvPr/>
          </p:nvSpPr>
          <p:spPr bwMode="auto">
            <a:xfrm>
              <a:off x="6449849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9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78" name="Straight Connector 477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8" name="Rectangle 466"/>
            <p:cNvSpPr>
              <a:spLocks noChangeArrowheads="1"/>
            </p:cNvSpPr>
            <p:nvPr/>
          </p:nvSpPr>
          <p:spPr bwMode="auto">
            <a:xfrm>
              <a:off x="6865685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9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89" name="Straight Connector 488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Rectangle 477"/>
            <p:cNvSpPr>
              <a:spLocks noChangeArrowheads="1"/>
            </p:cNvSpPr>
            <p:nvPr/>
          </p:nvSpPr>
          <p:spPr bwMode="auto">
            <a:xfrm>
              <a:off x="7282852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 dirty="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900" baseline="5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00" name="Straight Connector 499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Rectangle 488"/>
            <p:cNvSpPr>
              <a:spLocks noChangeArrowheads="1"/>
            </p:cNvSpPr>
            <p:nvPr/>
          </p:nvSpPr>
          <p:spPr bwMode="auto">
            <a:xfrm>
              <a:off x="7692491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 dirty="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900" baseline="5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11" name="Straight Connector 510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" name="Arc 519"/>
          <p:cNvSpPr/>
          <p:nvPr/>
        </p:nvSpPr>
        <p:spPr>
          <a:xfrm>
            <a:off x="2196242" y="490158"/>
            <a:ext cx="4590730" cy="4590730"/>
          </a:xfrm>
          <a:prstGeom prst="arc">
            <a:avLst>
              <a:gd name="adj1" fmla="val 21155872"/>
              <a:gd name="adj2" fmla="val 57879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1791">
            <a:off x="52665" y="3066769"/>
            <a:ext cx="4098546" cy="299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5" name="Arc 694"/>
          <p:cNvSpPr/>
          <p:nvPr/>
        </p:nvSpPr>
        <p:spPr>
          <a:xfrm>
            <a:off x="2726154" y="1021978"/>
            <a:ext cx="3529006" cy="3529006"/>
          </a:xfrm>
          <a:prstGeom prst="arc">
            <a:avLst>
              <a:gd name="adj1" fmla="val 2094301"/>
              <a:gd name="adj2" fmla="val 42759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Arc 699"/>
          <p:cNvSpPr/>
          <p:nvPr/>
        </p:nvSpPr>
        <p:spPr>
          <a:xfrm>
            <a:off x="5028942" y="1013915"/>
            <a:ext cx="3529006" cy="3529006"/>
          </a:xfrm>
          <a:prstGeom prst="arc">
            <a:avLst>
              <a:gd name="adj1" fmla="val 6632991"/>
              <a:gd name="adj2" fmla="val 90198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Arc 700"/>
          <p:cNvSpPr/>
          <p:nvPr/>
        </p:nvSpPr>
        <p:spPr>
          <a:xfrm>
            <a:off x="5016910" y="1025947"/>
            <a:ext cx="3529006" cy="3529006"/>
          </a:xfrm>
          <a:prstGeom prst="arc">
            <a:avLst>
              <a:gd name="adj1" fmla="val 13016403"/>
              <a:gd name="adj2" fmla="val 147908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4" name="Picture 3" descr="C:\Users\dell\Desktop\rounder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0022">
            <a:off x="2916656" y="1636732"/>
            <a:ext cx="3151332" cy="230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3" name="Straight Connector 702"/>
          <p:cNvCxnSpPr>
            <a:cxnSpLocks noChangeShapeType="1"/>
          </p:cNvCxnSpPr>
          <p:nvPr/>
        </p:nvCxnSpPr>
        <p:spPr bwMode="auto">
          <a:xfrm>
            <a:off x="5643178" y="855282"/>
            <a:ext cx="0" cy="387546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04" name="Group 703"/>
          <p:cNvGrpSpPr>
            <a:grpSpLocks/>
          </p:cNvGrpSpPr>
          <p:nvPr/>
        </p:nvGrpSpPr>
        <p:grpSpPr bwMode="auto">
          <a:xfrm rot="5400000">
            <a:off x="2557689" y="3212719"/>
            <a:ext cx="5688012" cy="493713"/>
            <a:chOff x="1515075" y="1268751"/>
            <a:chExt cx="6558727" cy="570529"/>
          </a:xfrm>
        </p:grpSpPr>
        <p:sp>
          <p:nvSpPr>
            <p:cNvPr id="705" name="Rectangle 704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706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7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8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9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0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1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2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3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4" name="Rectangle 713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15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5" name="Rectangle 724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26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8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9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0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1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2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3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4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5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6" name="Rectangle 735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37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9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0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1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2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3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4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5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6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" name="Rectangle 746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48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0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1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2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3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4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5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6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8" name="Rectangle 757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59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0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1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2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3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4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5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6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7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9" name="Rectangle 768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70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1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2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3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4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5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6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7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9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0" name="Rectangle 779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81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2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3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4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5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6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7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9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0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1" name="Rectangle 790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92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3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4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5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6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7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0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1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2" name="Rectangle 801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03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4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5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6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7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8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0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1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2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3" name="Rectangle 812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14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5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6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7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8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" name="Rectangle 823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25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2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3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4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5" name="Rectangle 834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36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7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8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0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1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2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3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4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5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6" name="Rectangle 845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47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8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9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1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2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3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4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5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6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7" name="Rectangle 856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58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9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1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2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3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4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5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6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7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8" name="Rectangle 867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69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72" name="Straight Arrow Connector 871"/>
          <p:cNvCxnSpPr/>
          <p:nvPr/>
        </p:nvCxnSpPr>
        <p:spPr>
          <a:xfrm rot="5400000">
            <a:off x="5566191" y="473075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Arrow Connector 872"/>
          <p:cNvCxnSpPr/>
          <p:nvPr/>
        </p:nvCxnSpPr>
        <p:spPr>
          <a:xfrm rot="16200000">
            <a:off x="5565708" y="855282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5" name="Oval 33"/>
          <p:cNvSpPr>
            <a:spLocks noChangeArrowheads="1"/>
          </p:cNvSpPr>
          <p:nvPr/>
        </p:nvSpPr>
        <p:spPr bwMode="auto">
          <a:xfrm>
            <a:off x="5617107" y="2762646"/>
            <a:ext cx="53766" cy="5458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76" name="Text Box 8"/>
          <p:cNvSpPr txBox="1">
            <a:spLocks noChangeArrowheads="1"/>
          </p:cNvSpPr>
          <p:nvPr/>
        </p:nvSpPr>
        <p:spPr bwMode="auto">
          <a:xfrm>
            <a:off x="5576371" y="2747775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79" name="Oval 878"/>
          <p:cNvSpPr/>
          <p:nvPr/>
        </p:nvSpPr>
        <p:spPr>
          <a:xfrm>
            <a:off x="4498511" y="1641095"/>
            <a:ext cx="2288512" cy="22896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8" name="Picture 3" descr="C:\Users\dell\Desktop\rounder1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18529">
            <a:off x="4624684" y="2040963"/>
            <a:ext cx="2036166" cy="148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" name="Text Box 8"/>
          <p:cNvSpPr txBox="1">
            <a:spLocks noChangeArrowheads="1"/>
          </p:cNvSpPr>
          <p:nvPr/>
        </p:nvSpPr>
        <p:spPr bwMode="auto">
          <a:xfrm>
            <a:off x="6713948" y="2721391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P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81" name="Text Box 8"/>
          <p:cNvSpPr txBox="1">
            <a:spLocks noChangeArrowheads="1"/>
          </p:cNvSpPr>
          <p:nvPr/>
        </p:nvSpPr>
        <p:spPr bwMode="auto">
          <a:xfrm>
            <a:off x="1909504" y="2722182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Q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882" name="Straight Connector 881"/>
          <p:cNvCxnSpPr>
            <a:cxnSpLocks noChangeShapeType="1"/>
          </p:cNvCxnSpPr>
          <p:nvPr/>
        </p:nvCxnSpPr>
        <p:spPr bwMode="auto">
          <a:xfrm>
            <a:off x="4267292" y="1605852"/>
            <a:ext cx="2519680" cy="118300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83" name="Group 882"/>
          <p:cNvGrpSpPr>
            <a:grpSpLocks/>
          </p:cNvGrpSpPr>
          <p:nvPr/>
        </p:nvGrpSpPr>
        <p:grpSpPr bwMode="auto">
          <a:xfrm rot="1514094">
            <a:off x="2261806" y="2035312"/>
            <a:ext cx="5688012" cy="493713"/>
            <a:chOff x="1515075" y="1268751"/>
            <a:chExt cx="6558727" cy="570529"/>
          </a:xfrm>
        </p:grpSpPr>
        <p:sp>
          <p:nvSpPr>
            <p:cNvPr id="884" name="Rectangle 883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885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6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7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8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9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0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3" name="Rectangle 892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94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5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6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7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8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9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0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2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3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4" name="Rectangle 903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05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6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7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8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9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0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3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4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5" name="Rectangle 914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16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7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8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9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0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1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" name="Rectangle 925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27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8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4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5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6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7" name="Rectangle 936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38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9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0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1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3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4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5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6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7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8" name="Rectangle 947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49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0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1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5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6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7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8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9" name="Rectangle 958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60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1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3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5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6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7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8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9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0" name="Rectangle 969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71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4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5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6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7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8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9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0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1" name="Rectangle 980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82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4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6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7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8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9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0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1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2" name="Rectangle 991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93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4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5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6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7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8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9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0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1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2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" name="Rectangle 1002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04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5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6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7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8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9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0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1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2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4" name="Rectangle 1013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15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6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7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8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9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0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1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2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3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" name="Rectangle 1024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26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6" name="Rectangle 1035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37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8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9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0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1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2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3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5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6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7" name="Rectangle 1046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48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9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051" name="Straight Arrow Connector 1050"/>
          <p:cNvCxnSpPr/>
          <p:nvPr/>
        </p:nvCxnSpPr>
        <p:spPr>
          <a:xfrm rot="12300000">
            <a:off x="4203044" y="1608882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Text Box 8"/>
          <p:cNvSpPr txBox="1">
            <a:spLocks noChangeArrowheads="1"/>
          </p:cNvSpPr>
          <p:nvPr/>
        </p:nvSpPr>
        <p:spPr bwMode="auto">
          <a:xfrm>
            <a:off x="4716872" y="1601605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058" name="Straight Connector 1057"/>
          <p:cNvCxnSpPr>
            <a:cxnSpLocks noChangeShapeType="1"/>
          </p:cNvCxnSpPr>
          <p:nvPr/>
        </p:nvCxnSpPr>
        <p:spPr bwMode="auto">
          <a:xfrm flipV="1">
            <a:off x="4335872" y="2791244"/>
            <a:ext cx="2453004" cy="113603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59" name="Group 1058"/>
          <p:cNvGrpSpPr>
            <a:grpSpLocks/>
          </p:cNvGrpSpPr>
          <p:nvPr/>
        </p:nvGrpSpPr>
        <p:grpSpPr bwMode="auto">
          <a:xfrm rot="9310619">
            <a:off x="1952284" y="3189109"/>
            <a:ext cx="5688012" cy="493713"/>
            <a:chOff x="1515075" y="1268751"/>
            <a:chExt cx="6558727" cy="570529"/>
          </a:xfrm>
        </p:grpSpPr>
        <p:sp>
          <p:nvSpPr>
            <p:cNvPr id="1060" name="Rectangle 1059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061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2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3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4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6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7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8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9" name="Rectangle 1068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70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1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2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3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4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6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7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9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0" name="Rectangle 1079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81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2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3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4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6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7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9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0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1" name="Rectangle 1090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92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3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4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6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7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9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0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1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2" name="Rectangle 1101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03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4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5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7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9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0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1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2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13" name="Rectangle 1112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14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5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6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7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8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9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0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1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2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3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4" name="Rectangle 1123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25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5" name="Rectangle 1134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36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8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9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0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1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2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3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4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5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6" name="Rectangle 1145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47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8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9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0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1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2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3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4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5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6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7" name="Rectangle 1156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58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9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0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1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2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3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4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5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8" name="Rectangle 1167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69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0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1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2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3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4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5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6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8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9" name="Rectangle 1178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80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1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2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3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4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5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6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7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9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0" name="Rectangle 1189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91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2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3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4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5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6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7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9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0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1" name="Rectangle 1200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02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3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4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5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6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7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8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9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0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1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2" name="Rectangle 1211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13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4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5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6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7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9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0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1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2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3" name="Rectangle 1222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24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5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226" name="Picture 4" descr="D:\ankur\ppt\compass\penc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2486">
            <a:off x="6298349" y="2578966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7" name="Straight Arrow Connector 1226"/>
          <p:cNvCxnSpPr/>
          <p:nvPr/>
        </p:nvCxnSpPr>
        <p:spPr>
          <a:xfrm rot="9300000">
            <a:off x="4264438" y="3925845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8" name="Text Box 8"/>
          <p:cNvSpPr txBox="1">
            <a:spLocks noChangeArrowheads="1"/>
          </p:cNvSpPr>
          <p:nvPr/>
        </p:nvSpPr>
        <p:spPr bwMode="auto">
          <a:xfrm>
            <a:off x="4735922" y="3624080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232" name="Arc 1231"/>
          <p:cNvSpPr/>
          <p:nvPr/>
        </p:nvSpPr>
        <p:spPr>
          <a:xfrm>
            <a:off x="435891" y="1021982"/>
            <a:ext cx="3529006" cy="3529006"/>
          </a:xfrm>
          <a:prstGeom prst="arc">
            <a:avLst>
              <a:gd name="adj1" fmla="val 17730782"/>
              <a:gd name="adj2" fmla="val 194527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Arc 1232"/>
          <p:cNvSpPr/>
          <p:nvPr/>
        </p:nvSpPr>
        <p:spPr>
          <a:xfrm>
            <a:off x="426373" y="1021982"/>
            <a:ext cx="3529006" cy="3529006"/>
          </a:xfrm>
          <a:prstGeom prst="arc">
            <a:avLst>
              <a:gd name="adj1" fmla="val 2094301"/>
              <a:gd name="adj2" fmla="val 42759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Arc 1233"/>
          <p:cNvSpPr/>
          <p:nvPr/>
        </p:nvSpPr>
        <p:spPr>
          <a:xfrm>
            <a:off x="2729161" y="1013919"/>
            <a:ext cx="3529006" cy="3529006"/>
          </a:xfrm>
          <a:prstGeom prst="arc">
            <a:avLst>
              <a:gd name="adj1" fmla="val 6632991"/>
              <a:gd name="adj2" fmla="val 90198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Arc 1234"/>
          <p:cNvSpPr/>
          <p:nvPr/>
        </p:nvSpPr>
        <p:spPr>
          <a:xfrm>
            <a:off x="2717129" y="1025951"/>
            <a:ext cx="3529006" cy="3529006"/>
          </a:xfrm>
          <a:prstGeom prst="arc">
            <a:avLst>
              <a:gd name="adj1" fmla="val 13016403"/>
              <a:gd name="adj2" fmla="val 147908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6" name="Picture 3" descr="C:\Users\dell\Desktop\rounder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0022">
            <a:off x="616875" y="1636736"/>
            <a:ext cx="3151332" cy="230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7" name="Straight Connector 1236"/>
          <p:cNvCxnSpPr>
            <a:cxnSpLocks noChangeShapeType="1"/>
          </p:cNvCxnSpPr>
          <p:nvPr/>
        </p:nvCxnSpPr>
        <p:spPr bwMode="auto">
          <a:xfrm>
            <a:off x="3343397" y="855286"/>
            <a:ext cx="0" cy="382306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38" name="Group 1237"/>
          <p:cNvGrpSpPr>
            <a:grpSpLocks/>
          </p:cNvGrpSpPr>
          <p:nvPr/>
        </p:nvGrpSpPr>
        <p:grpSpPr bwMode="auto">
          <a:xfrm rot="5400000">
            <a:off x="257908" y="3212723"/>
            <a:ext cx="5688012" cy="493713"/>
            <a:chOff x="1515075" y="1268751"/>
            <a:chExt cx="6558727" cy="570529"/>
          </a:xfrm>
        </p:grpSpPr>
        <p:sp>
          <p:nvSpPr>
            <p:cNvPr id="1239" name="Rectangle 1238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240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1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2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3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4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5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6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7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8" name="Rectangle 1247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49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0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1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2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3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4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5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6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7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8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9" name="Rectangle 1258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60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1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2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3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4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5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6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7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8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9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0" name="Rectangle 1269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71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2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4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5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6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7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8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9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1" name="Rectangle 1280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82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3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4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5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6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7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8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9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0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1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2" name="Rectangle 1291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93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4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5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6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7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8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9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2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3" name="Rectangle 1302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04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5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6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7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8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9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0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2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3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14" name="Rectangle 1313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15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6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7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8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9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0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2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3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4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5" name="Rectangle 1324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26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7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8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9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0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6" name="Rectangle 1335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37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8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9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0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2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3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4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5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6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7" name="Rectangle 1346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48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9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0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2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3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4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5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6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7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8" name="Rectangle 1357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59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0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1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2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3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4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5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6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7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8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9" name="Rectangle 1368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70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1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2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3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4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5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6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7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8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9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80" name="Rectangle 1379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81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2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3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4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5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6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7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8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9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0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91" name="Rectangle 1390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92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3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4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5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6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7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8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9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0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1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2" name="Rectangle 1401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03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4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405" name="Picture 4" descr="D:\ankur\ppt\compass\penc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36716" y="248861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6" name="Straight Arrow Connector 1405"/>
          <p:cNvCxnSpPr/>
          <p:nvPr/>
        </p:nvCxnSpPr>
        <p:spPr>
          <a:xfrm rot="5400000">
            <a:off x="3265927" y="465455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Straight Arrow Connector 1406"/>
          <p:cNvCxnSpPr/>
          <p:nvPr/>
        </p:nvCxnSpPr>
        <p:spPr>
          <a:xfrm rot="16200000">
            <a:off x="3265927" y="855286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8" name="Oval 33"/>
          <p:cNvSpPr>
            <a:spLocks noChangeArrowheads="1"/>
          </p:cNvSpPr>
          <p:nvPr/>
        </p:nvSpPr>
        <p:spPr bwMode="auto">
          <a:xfrm>
            <a:off x="3317326" y="2762650"/>
            <a:ext cx="53766" cy="5458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09" name="Text Box 8"/>
          <p:cNvSpPr txBox="1">
            <a:spLocks noChangeArrowheads="1"/>
          </p:cNvSpPr>
          <p:nvPr/>
        </p:nvSpPr>
        <p:spPr bwMode="auto">
          <a:xfrm>
            <a:off x="3015072" y="2515811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N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410" name="Oval 1409"/>
          <p:cNvSpPr/>
          <p:nvPr/>
        </p:nvSpPr>
        <p:spPr>
          <a:xfrm>
            <a:off x="2197506" y="1648420"/>
            <a:ext cx="2288512" cy="22896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1" name="Picture 3" descr="C:\Users\dell\Desktop\rounder1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18529">
            <a:off x="2323679" y="2048288"/>
            <a:ext cx="2036166" cy="148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12" name="Straight Connector 1411"/>
          <p:cNvCxnSpPr>
            <a:cxnSpLocks noChangeShapeType="1"/>
          </p:cNvCxnSpPr>
          <p:nvPr/>
        </p:nvCxnSpPr>
        <p:spPr bwMode="auto">
          <a:xfrm flipH="1">
            <a:off x="2200209" y="1628712"/>
            <a:ext cx="2463323" cy="115490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13" name="Group 1412"/>
          <p:cNvGrpSpPr>
            <a:grpSpLocks/>
          </p:cNvGrpSpPr>
          <p:nvPr/>
        </p:nvGrpSpPr>
        <p:grpSpPr bwMode="auto">
          <a:xfrm rot="20099382">
            <a:off x="303572" y="2384655"/>
            <a:ext cx="5688012" cy="493713"/>
            <a:chOff x="1515075" y="1268751"/>
            <a:chExt cx="6558727" cy="570529"/>
          </a:xfrm>
        </p:grpSpPr>
        <p:sp>
          <p:nvSpPr>
            <p:cNvPr id="1414" name="Rectangle 1413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415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6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7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8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9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0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1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2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3" name="Rectangle 1422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24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5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6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7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8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9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0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1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2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3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" name="Rectangle 1433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35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0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1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2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3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5" name="Rectangle 1444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46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7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8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9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0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1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2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3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4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5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6" name="Rectangle 1455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57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8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9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0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1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2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3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4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5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6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67" name="Rectangle 1466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68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9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0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1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2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3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4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5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6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7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78" name="Rectangle 1477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79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0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1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2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3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4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6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7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8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9" name="Rectangle 1488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90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1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2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3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4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5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6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7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8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9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0" name="Rectangle 1499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01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2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3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4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6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7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8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9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0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1" name="Rectangle 1510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12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3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4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6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7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8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9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0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1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2" name="Rectangle 1521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23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4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6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7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8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9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0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1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2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3" name="Rectangle 1532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34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5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1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2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3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4" name="Rectangle 1543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45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7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8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9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0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1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2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3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4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55" name="Rectangle 1554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56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7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8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9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0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1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2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3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4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5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6" name="Rectangle 1565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67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8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9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0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1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2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3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4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5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6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77" name="Rectangle 1576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78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9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580" name="Picture 4" descr="D:\ankur\ppt\compass\penc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58349">
            <a:off x="1056973" y="1715507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1" name="Straight Arrow Connector 1580"/>
          <p:cNvCxnSpPr/>
          <p:nvPr/>
        </p:nvCxnSpPr>
        <p:spPr>
          <a:xfrm rot="20040000">
            <a:off x="4578948" y="1637863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Text Box 8"/>
          <p:cNvSpPr txBox="1">
            <a:spLocks noChangeArrowheads="1"/>
          </p:cNvSpPr>
          <p:nvPr/>
        </p:nvSpPr>
        <p:spPr bwMode="auto">
          <a:xfrm>
            <a:off x="3853272" y="1566482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585" name="Straight Connector 1584"/>
          <p:cNvCxnSpPr>
            <a:cxnSpLocks noChangeShapeType="1"/>
          </p:cNvCxnSpPr>
          <p:nvPr/>
        </p:nvCxnSpPr>
        <p:spPr bwMode="auto">
          <a:xfrm flipH="1" flipV="1">
            <a:off x="2199101" y="2789652"/>
            <a:ext cx="2474909" cy="115173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86" name="Group 1585"/>
          <p:cNvGrpSpPr>
            <a:grpSpLocks/>
          </p:cNvGrpSpPr>
          <p:nvPr/>
        </p:nvGrpSpPr>
        <p:grpSpPr bwMode="auto">
          <a:xfrm rot="1504873">
            <a:off x="338444" y="3282302"/>
            <a:ext cx="5688012" cy="493713"/>
            <a:chOff x="1515075" y="1268751"/>
            <a:chExt cx="6558727" cy="570529"/>
          </a:xfrm>
        </p:grpSpPr>
        <p:sp>
          <p:nvSpPr>
            <p:cNvPr id="1587" name="Rectangle 1586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588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9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0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1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2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3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4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5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6" name="Rectangle 1595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97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8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9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0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1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2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3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4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5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6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7" name="Rectangle 1606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08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9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0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1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2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3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4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5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6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7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18" name="Rectangle 1617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19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0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1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2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3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4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5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6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7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8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29" name="Rectangle 1628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30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1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2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3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4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5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6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7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8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" name="Rectangle 1639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41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4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5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7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8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9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0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1" name="Rectangle 1650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52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3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4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5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6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7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8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9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0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1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62" name="Rectangle 1661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63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4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5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6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7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8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9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0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1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2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3" name="Rectangle 1672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74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5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6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7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8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9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0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1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2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3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84" name="Rectangle 1683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85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6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7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8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9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0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1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2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3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4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95" name="Rectangle 1694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96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7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8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9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0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1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2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3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4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5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06" name="Rectangle 1705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07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8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9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0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1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2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3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4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5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6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7" name="Rectangle 1716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18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9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0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1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2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3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4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5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6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7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28" name="Rectangle 1727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29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0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1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2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3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4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5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6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7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8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39" name="Rectangle 1738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40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6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7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8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9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0" name="Rectangle 1749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51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2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753" name="Picture 4" descr="D:\ankur\ppt\compass\penc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8050">
            <a:off x="1610760" y="1704302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54" name="Straight Arrow Connector 1753"/>
          <p:cNvCxnSpPr/>
          <p:nvPr/>
        </p:nvCxnSpPr>
        <p:spPr>
          <a:xfrm rot="1500000">
            <a:off x="4582960" y="3932113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5" name="Text Box 8"/>
          <p:cNvSpPr txBox="1">
            <a:spLocks noChangeArrowheads="1"/>
          </p:cNvSpPr>
          <p:nvPr/>
        </p:nvSpPr>
        <p:spPr bwMode="auto">
          <a:xfrm>
            <a:off x="3938997" y="3636582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D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83" name="Rectangle 1582"/>
          <p:cNvSpPr/>
          <p:nvPr/>
        </p:nvSpPr>
        <p:spPr>
          <a:xfrm>
            <a:off x="689153" y="-628650"/>
            <a:ext cx="1828800" cy="34226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3577">
              <a:tabLst>
                <a:tab pos="685183" algn="l"/>
                <a:tab pos="1086459" algn="l"/>
                <a:tab pos="1260927" algn="l"/>
                <a:tab pos="1314854" algn="l"/>
              </a:tabLst>
              <a:defRPr/>
            </a:pPr>
            <a:r>
              <a:rPr lang="en-US" sz="1599" b="1" dirty="0" smtClean="0">
                <a:solidFill>
                  <a:schemeClr val="bg1"/>
                </a:solidFill>
                <a:latin typeface="Bookman Old Style" pitchFamily="18" charset="0"/>
              </a:rPr>
              <a:t>Ex-13.2 (Q.3)</a:t>
            </a:r>
            <a:endParaRPr lang="en-US" sz="1798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58" name="Text Box 52"/>
          <p:cNvSpPr txBox="1">
            <a:spLocks noChangeArrowheads="1"/>
          </p:cNvSpPr>
          <p:nvPr/>
        </p:nvSpPr>
        <p:spPr bwMode="auto">
          <a:xfrm>
            <a:off x="5642955" y="1325638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E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759" name="Text Box 52"/>
          <p:cNvSpPr txBox="1">
            <a:spLocks noChangeArrowheads="1"/>
          </p:cNvSpPr>
          <p:nvPr/>
        </p:nvSpPr>
        <p:spPr bwMode="auto">
          <a:xfrm>
            <a:off x="5638892" y="4002342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F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760" name="Text Box 52"/>
          <p:cNvSpPr txBox="1">
            <a:spLocks noChangeArrowheads="1"/>
          </p:cNvSpPr>
          <p:nvPr/>
        </p:nvSpPr>
        <p:spPr bwMode="auto">
          <a:xfrm>
            <a:off x="3330032" y="1340878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G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761" name="Text Box 52"/>
          <p:cNvSpPr txBox="1">
            <a:spLocks noChangeArrowheads="1"/>
          </p:cNvSpPr>
          <p:nvPr/>
        </p:nvSpPr>
        <p:spPr bwMode="auto">
          <a:xfrm>
            <a:off x="3337652" y="4000258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H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765" name="Text Box 8"/>
          <p:cNvSpPr txBox="1">
            <a:spLocks noChangeArrowheads="1"/>
          </p:cNvSpPr>
          <p:nvPr/>
        </p:nvSpPr>
        <p:spPr bwMode="auto">
          <a:xfrm>
            <a:off x="6012272" y="2741226"/>
            <a:ext cx="76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7 cm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766" name="Text Box 8"/>
          <p:cNvSpPr txBox="1">
            <a:spLocks noChangeArrowheads="1"/>
          </p:cNvSpPr>
          <p:nvPr/>
        </p:nvSpPr>
        <p:spPr bwMode="auto">
          <a:xfrm>
            <a:off x="2507072" y="2729802"/>
            <a:ext cx="76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7 cm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pic>
        <p:nvPicPr>
          <p:cNvPr id="1782" name="Picture 3" descr="C:\Users\dell\Desktop\rounder1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10133">
            <a:off x="4628875" y="2044568"/>
            <a:ext cx="2036166" cy="148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1" name="Picture 3" descr="C:\Users\dell\Desktop\rounder1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11309">
            <a:off x="2324583" y="2050514"/>
            <a:ext cx="2036166" cy="148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1" name="TextBox 1840"/>
          <p:cNvSpPr txBox="1"/>
          <p:nvPr/>
        </p:nvSpPr>
        <p:spPr>
          <a:xfrm>
            <a:off x="1543825" y="3774781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A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842" name="TextBox 1841"/>
          <p:cNvSpPr txBox="1"/>
          <p:nvPr/>
        </p:nvSpPr>
        <p:spPr>
          <a:xfrm>
            <a:off x="1586824" y="4512235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B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843" name="TextBox 1842"/>
          <p:cNvSpPr txBox="1"/>
          <p:nvPr/>
        </p:nvSpPr>
        <p:spPr>
          <a:xfrm>
            <a:off x="1021926" y="3777968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C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844" name="TextBox 1843"/>
          <p:cNvSpPr txBox="1"/>
          <p:nvPr/>
        </p:nvSpPr>
        <p:spPr>
          <a:xfrm>
            <a:off x="1035990" y="4555242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D</a:t>
            </a:r>
            <a:endParaRPr lang="en-US" sz="1000" b="1" dirty="0">
              <a:latin typeface="Bookman Old Style" pitchFamily="18" charset="0"/>
            </a:endParaRPr>
          </a:p>
        </p:txBody>
      </p:sp>
      <p:pic>
        <p:nvPicPr>
          <p:cNvPr id="871" name="Picture 4" descr="D:\ankur\ppt\compass\penc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36497" y="248857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4" descr="D:\ankur\ppt\compass\penc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375">
            <a:off x="6200076" y="1710854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" name="Freeform 1844"/>
          <p:cNvSpPr/>
          <p:nvPr/>
        </p:nvSpPr>
        <p:spPr>
          <a:xfrm>
            <a:off x="5647309" y="2650044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6" name="Group 30"/>
          <p:cNvGrpSpPr>
            <a:grpSpLocks/>
          </p:cNvGrpSpPr>
          <p:nvPr/>
        </p:nvGrpSpPr>
        <p:grpSpPr bwMode="auto">
          <a:xfrm>
            <a:off x="4949286" y="2719010"/>
            <a:ext cx="1333500" cy="146050"/>
            <a:chOff x="3993" y="2351"/>
            <a:chExt cx="983" cy="108"/>
          </a:xfrm>
        </p:grpSpPr>
        <p:grpSp>
          <p:nvGrpSpPr>
            <p:cNvPr id="1847" name="Group 31"/>
            <p:cNvGrpSpPr>
              <a:grpSpLocks/>
            </p:cNvGrpSpPr>
            <p:nvPr/>
          </p:nvGrpSpPr>
          <p:grpSpPr bwMode="auto">
            <a:xfrm>
              <a:off x="3993" y="2353"/>
              <a:ext cx="26" cy="106"/>
              <a:chOff x="3456" y="2196"/>
              <a:chExt cx="26" cy="106"/>
            </a:xfrm>
          </p:grpSpPr>
          <p:sp>
            <p:nvSpPr>
              <p:cNvPr id="1851" name="Line 32"/>
              <p:cNvSpPr>
                <a:spLocks noChangeShapeType="1"/>
              </p:cNvSpPr>
              <p:nvPr/>
            </p:nvSpPr>
            <p:spPr bwMode="auto">
              <a:xfrm>
                <a:off x="3456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2" name="Line 33"/>
              <p:cNvSpPr>
                <a:spLocks noChangeShapeType="1"/>
              </p:cNvSpPr>
              <p:nvPr/>
            </p:nvSpPr>
            <p:spPr bwMode="auto">
              <a:xfrm>
                <a:off x="3482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848" name="Group 34"/>
            <p:cNvGrpSpPr>
              <a:grpSpLocks/>
            </p:cNvGrpSpPr>
            <p:nvPr/>
          </p:nvGrpSpPr>
          <p:grpSpPr bwMode="auto">
            <a:xfrm>
              <a:off x="4946" y="2351"/>
              <a:ext cx="30" cy="106"/>
              <a:chOff x="3444" y="2196"/>
              <a:chExt cx="30" cy="106"/>
            </a:xfrm>
          </p:grpSpPr>
          <p:sp>
            <p:nvSpPr>
              <p:cNvPr id="1849" name="Line 35"/>
              <p:cNvSpPr>
                <a:spLocks noChangeShapeType="1"/>
              </p:cNvSpPr>
              <p:nvPr/>
            </p:nvSpPr>
            <p:spPr bwMode="auto">
              <a:xfrm>
                <a:off x="344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0" name="Line 36"/>
              <p:cNvSpPr>
                <a:spLocks noChangeShapeType="1"/>
              </p:cNvSpPr>
              <p:nvPr/>
            </p:nvSpPr>
            <p:spPr bwMode="auto">
              <a:xfrm>
                <a:off x="347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853" name="Freeform 1852"/>
          <p:cNvSpPr/>
          <p:nvPr/>
        </p:nvSpPr>
        <p:spPr>
          <a:xfrm>
            <a:off x="3349402" y="2650745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4" name="Group 30"/>
          <p:cNvGrpSpPr>
            <a:grpSpLocks/>
          </p:cNvGrpSpPr>
          <p:nvPr/>
        </p:nvGrpSpPr>
        <p:grpSpPr bwMode="auto">
          <a:xfrm>
            <a:off x="2651379" y="2719711"/>
            <a:ext cx="1333500" cy="146050"/>
            <a:chOff x="3993" y="2351"/>
            <a:chExt cx="983" cy="108"/>
          </a:xfrm>
        </p:grpSpPr>
        <p:grpSp>
          <p:nvGrpSpPr>
            <p:cNvPr id="1855" name="Group 31"/>
            <p:cNvGrpSpPr>
              <a:grpSpLocks/>
            </p:cNvGrpSpPr>
            <p:nvPr/>
          </p:nvGrpSpPr>
          <p:grpSpPr bwMode="auto">
            <a:xfrm>
              <a:off x="3993" y="2353"/>
              <a:ext cx="26" cy="106"/>
              <a:chOff x="3456" y="2196"/>
              <a:chExt cx="26" cy="106"/>
            </a:xfrm>
          </p:grpSpPr>
          <p:sp>
            <p:nvSpPr>
              <p:cNvPr id="1859" name="Line 32"/>
              <p:cNvSpPr>
                <a:spLocks noChangeShapeType="1"/>
              </p:cNvSpPr>
              <p:nvPr/>
            </p:nvSpPr>
            <p:spPr bwMode="auto">
              <a:xfrm>
                <a:off x="3456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0" name="Line 33"/>
              <p:cNvSpPr>
                <a:spLocks noChangeShapeType="1"/>
              </p:cNvSpPr>
              <p:nvPr/>
            </p:nvSpPr>
            <p:spPr bwMode="auto">
              <a:xfrm>
                <a:off x="3482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856" name="Group 34"/>
            <p:cNvGrpSpPr>
              <a:grpSpLocks/>
            </p:cNvGrpSpPr>
            <p:nvPr/>
          </p:nvGrpSpPr>
          <p:grpSpPr bwMode="auto">
            <a:xfrm>
              <a:off x="4946" y="2351"/>
              <a:ext cx="30" cy="106"/>
              <a:chOff x="3444" y="2196"/>
              <a:chExt cx="30" cy="106"/>
            </a:xfrm>
          </p:grpSpPr>
          <p:sp>
            <p:nvSpPr>
              <p:cNvPr id="1857" name="Line 35"/>
              <p:cNvSpPr>
                <a:spLocks noChangeShapeType="1"/>
              </p:cNvSpPr>
              <p:nvPr/>
            </p:nvSpPr>
            <p:spPr bwMode="auto">
              <a:xfrm>
                <a:off x="344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8" name="Line 36"/>
              <p:cNvSpPr>
                <a:spLocks noChangeShapeType="1"/>
              </p:cNvSpPr>
              <p:nvPr/>
            </p:nvSpPr>
            <p:spPr bwMode="auto">
              <a:xfrm>
                <a:off x="347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1584" name="Group 41"/>
          <p:cNvGrpSpPr>
            <a:grpSpLocks/>
          </p:cNvGrpSpPr>
          <p:nvPr/>
        </p:nvGrpSpPr>
        <p:grpSpPr bwMode="auto">
          <a:xfrm>
            <a:off x="6121199" y="744416"/>
            <a:ext cx="2443906" cy="679349"/>
            <a:chOff x="5341116" y="3151277"/>
            <a:chExt cx="2389748" cy="763316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56" name="Rounded Rectangle 1755"/>
            <p:cNvSpPr/>
            <p:nvPr/>
          </p:nvSpPr>
          <p:spPr bwMode="auto">
            <a:xfrm>
              <a:off x="5341116" y="3151277"/>
              <a:ext cx="2389748" cy="763316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757" name="TextBox 43"/>
            <p:cNvSpPr txBox="1">
              <a:spLocks noChangeArrowheads="1"/>
            </p:cNvSpPr>
            <p:nvPr/>
          </p:nvSpPr>
          <p:spPr bwMode="auto">
            <a:xfrm>
              <a:off x="5378207" y="3234202"/>
              <a:ext cx="2278938" cy="58789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Draw a circle of radius of 3cm and </a:t>
              </a:r>
              <a:r>
                <a:rPr lang="en-US" altLang="en-US" sz="14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 O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62" name="Group 41"/>
          <p:cNvGrpSpPr>
            <a:grpSpLocks/>
          </p:cNvGrpSpPr>
          <p:nvPr/>
        </p:nvGrpSpPr>
        <p:grpSpPr bwMode="auto">
          <a:xfrm>
            <a:off x="5918645" y="686541"/>
            <a:ext cx="2653162" cy="630005"/>
            <a:chOff x="5119942" y="3313284"/>
            <a:chExt cx="2594369" cy="70787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63" name="Rounded Rectangle 1762"/>
            <p:cNvSpPr/>
            <p:nvPr/>
          </p:nvSpPr>
          <p:spPr bwMode="auto">
            <a:xfrm>
              <a:off x="5140132" y="3313284"/>
              <a:ext cx="2547347" cy="70787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764" name="TextBox 43"/>
            <p:cNvSpPr txBox="1">
              <a:spLocks noChangeArrowheads="1"/>
            </p:cNvSpPr>
            <p:nvPr/>
          </p:nvSpPr>
          <p:spPr bwMode="auto">
            <a:xfrm>
              <a:off x="5119942" y="3367517"/>
              <a:ext cx="2594369" cy="58788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Locate points P and Q such that OP = OQ = 7cm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67" name="Group 41"/>
          <p:cNvGrpSpPr>
            <a:grpSpLocks/>
          </p:cNvGrpSpPr>
          <p:nvPr/>
        </p:nvGrpSpPr>
        <p:grpSpPr bwMode="auto">
          <a:xfrm>
            <a:off x="6401464" y="641755"/>
            <a:ext cx="2080959" cy="656611"/>
            <a:chOff x="5326754" y="3307767"/>
            <a:chExt cx="2034844" cy="737767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68" name="Rounded Rectangle 1767"/>
            <p:cNvSpPr/>
            <p:nvPr/>
          </p:nvSpPr>
          <p:spPr bwMode="auto">
            <a:xfrm>
              <a:off x="5326754" y="3307767"/>
              <a:ext cx="2034844" cy="73776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769" name="TextBox 43"/>
            <p:cNvSpPr txBox="1">
              <a:spLocks noChangeArrowheads="1"/>
            </p:cNvSpPr>
            <p:nvPr/>
          </p:nvSpPr>
          <p:spPr bwMode="auto">
            <a:xfrm>
              <a:off x="5345222" y="3354512"/>
              <a:ext cx="1989255" cy="58788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Draw perpendicular bisector of </a:t>
              </a:r>
              <a:r>
                <a:rPr lang="en-US" altLang="en-US" sz="14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 OP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70" name="Group 41"/>
          <p:cNvGrpSpPr>
            <a:grpSpLocks/>
          </p:cNvGrpSpPr>
          <p:nvPr/>
        </p:nvGrpSpPr>
        <p:grpSpPr bwMode="auto">
          <a:xfrm>
            <a:off x="5911970" y="585224"/>
            <a:ext cx="2785746" cy="882691"/>
            <a:chOff x="4959105" y="3137945"/>
            <a:chExt cx="2724015" cy="99179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71" name="Rounded Rectangle 1770"/>
            <p:cNvSpPr/>
            <p:nvPr/>
          </p:nvSpPr>
          <p:spPr bwMode="auto">
            <a:xfrm>
              <a:off x="4959105" y="3137945"/>
              <a:ext cx="2724015" cy="99179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772" name="TextBox 43"/>
            <p:cNvSpPr txBox="1">
              <a:spLocks noChangeArrowheads="1"/>
            </p:cNvSpPr>
            <p:nvPr/>
          </p:nvSpPr>
          <p:spPr bwMode="auto">
            <a:xfrm>
              <a:off x="4997148" y="3202500"/>
              <a:ext cx="2634706" cy="82996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O as </a:t>
              </a:r>
              <a:r>
                <a:rPr lang="en-US" altLang="en-US" sz="14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 and radius more than half of OP, draw arcs on either sides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73" name="Group 41"/>
          <p:cNvGrpSpPr>
            <a:grpSpLocks/>
          </p:cNvGrpSpPr>
          <p:nvPr/>
        </p:nvGrpSpPr>
        <p:grpSpPr bwMode="auto">
          <a:xfrm>
            <a:off x="5994483" y="640920"/>
            <a:ext cx="2656607" cy="826761"/>
            <a:chOff x="5287292" y="3208831"/>
            <a:chExt cx="2597738" cy="928947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74" name="Rounded Rectangle 1773"/>
            <p:cNvSpPr/>
            <p:nvPr/>
          </p:nvSpPr>
          <p:spPr bwMode="auto">
            <a:xfrm>
              <a:off x="5296730" y="3208831"/>
              <a:ext cx="2570124" cy="92894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775" name="TextBox 43"/>
            <p:cNvSpPr txBox="1">
              <a:spLocks noChangeArrowheads="1"/>
            </p:cNvSpPr>
            <p:nvPr/>
          </p:nvSpPr>
          <p:spPr bwMode="auto">
            <a:xfrm>
              <a:off x="5287292" y="3250547"/>
              <a:ext cx="2597738" cy="82996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Now P as </a:t>
              </a:r>
              <a:r>
                <a:rPr lang="en-US" altLang="en-US" sz="14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cut previously drawn arcs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76" name="Group 41"/>
          <p:cNvGrpSpPr>
            <a:grpSpLocks/>
          </p:cNvGrpSpPr>
          <p:nvPr/>
        </p:nvGrpSpPr>
        <p:grpSpPr bwMode="auto">
          <a:xfrm>
            <a:off x="6219723" y="668216"/>
            <a:ext cx="2221732" cy="690106"/>
            <a:chOff x="5249765" y="3177067"/>
            <a:chExt cx="2172499" cy="775406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77" name="Rounded Rectangle 1776"/>
            <p:cNvSpPr/>
            <p:nvPr/>
          </p:nvSpPr>
          <p:spPr bwMode="auto">
            <a:xfrm>
              <a:off x="5249765" y="3177067"/>
              <a:ext cx="2172499" cy="775406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778" name="TextBox 43"/>
            <p:cNvSpPr txBox="1">
              <a:spLocks noChangeArrowheads="1"/>
            </p:cNvSpPr>
            <p:nvPr/>
          </p:nvSpPr>
          <p:spPr bwMode="auto">
            <a:xfrm>
              <a:off x="5277576" y="3250547"/>
              <a:ext cx="2061615" cy="587889"/>
            </a:xfrm>
            <a:prstGeom prst="rect">
              <a:avLst/>
            </a:prstGeom>
            <a:noFill/>
            <a:ln>
              <a:noFill/>
            </a:ln>
            <a:effectLst/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Draw line EF intersecting OP at M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79" name="Group 41"/>
          <p:cNvGrpSpPr>
            <a:grpSpLocks/>
          </p:cNvGrpSpPr>
          <p:nvPr/>
        </p:nvGrpSpPr>
        <p:grpSpPr bwMode="auto">
          <a:xfrm>
            <a:off x="6183428" y="623921"/>
            <a:ext cx="2330584" cy="672627"/>
            <a:chOff x="5358818" y="3164056"/>
            <a:chExt cx="2278938" cy="7557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80" name="Rounded Rectangle 1779"/>
            <p:cNvSpPr/>
            <p:nvPr/>
          </p:nvSpPr>
          <p:spPr bwMode="auto">
            <a:xfrm>
              <a:off x="5393894" y="3164056"/>
              <a:ext cx="2194048" cy="75576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781" name="TextBox 43"/>
            <p:cNvSpPr txBox="1">
              <a:spLocks noChangeArrowheads="1"/>
            </p:cNvSpPr>
            <p:nvPr/>
          </p:nvSpPr>
          <p:spPr bwMode="auto">
            <a:xfrm>
              <a:off x="5358818" y="3250547"/>
              <a:ext cx="2278938" cy="587889"/>
            </a:xfrm>
            <a:prstGeom prst="rect">
              <a:avLst/>
            </a:prstGeom>
            <a:noFill/>
            <a:ln>
              <a:noFill/>
            </a:ln>
            <a:effectLst/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Now M as </a:t>
              </a:r>
              <a:r>
                <a:rPr lang="en-US" altLang="en-US" sz="14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400" dirty="0">
                  <a:solidFill>
                    <a:srgbClr val="FFFFFF"/>
                  </a:solidFill>
                  <a:latin typeface="Bookman Old Style" pitchFamily="18" charset="0"/>
                </a:rPr>
                <a:t> </a:t>
              </a:r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and radius = OM or MP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83" name="Group 41"/>
          <p:cNvGrpSpPr>
            <a:grpSpLocks/>
          </p:cNvGrpSpPr>
          <p:nvPr/>
        </p:nvGrpSpPr>
        <p:grpSpPr bwMode="auto">
          <a:xfrm>
            <a:off x="5961024" y="620758"/>
            <a:ext cx="2493031" cy="846923"/>
            <a:chOff x="5284664" y="3071498"/>
            <a:chExt cx="2437783" cy="95160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84" name="Rounded Rectangle 1783"/>
            <p:cNvSpPr/>
            <p:nvPr/>
          </p:nvSpPr>
          <p:spPr bwMode="auto">
            <a:xfrm>
              <a:off x="5284664" y="3071498"/>
              <a:ext cx="2437783" cy="95160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785" name="TextBox 43"/>
            <p:cNvSpPr txBox="1">
              <a:spLocks noChangeArrowheads="1"/>
            </p:cNvSpPr>
            <p:nvPr/>
          </p:nvSpPr>
          <p:spPr bwMode="auto">
            <a:xfrm>
              <a:off x="5317095" y="3111812"/>
              <a:ext cx="2362381" cy="82996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Draw a circle intersecting previously drawn circle at A and B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86" name="Group 41"/>
          <p:cNvGrpSpPr>
            <a:grpSpLocks/>
          </p:cNvGrpSpPr>
          <p:nvPr/>
        </p:nvGrpSpPr>
        <p:grpSpPr bwMode="auto">
          <a:xfrm>
            <a:off x="6218759" y="841683"/>
            <a:ext cx="2164279" cy="454865"/>
            <a:chOff x="5529566" y="3252151"/>
            <a:chExt cx="2116320" cy="51108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87" name="Rounded Rectangle 1786"/>
            <p:cNvSpPr/>
            <p:nvPr/>
          </p:nvSpPr>
          <p:spPr bwMode="auto">
            <a:xfrm>
              <a:off x="5551216" y="3252151"/>
              <a:ext cx="2091071" cy="51108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788" name="TextBox 43"/>
            <p:cNvSpPr txBox="1">
              <a:spLocks noChangeArrowheads="1"/>
            </p:cNvSpPr>
            <p:nvPr/>
          </p:nvSpPr>
          <p:spPr bwMode="auto">
            <a:xfrm>
              <a:off x="5529566" y="3330742"/>
              <a:ext cx="2116320" cy="34581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Draw ray PA and PB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89" name="Group 41"/>
          <p:cNvGrpSpPr>
            <a:grpSpLocks/>
          </p:cNvGrpSpPr>
          <p:nvPr/>
        </p:nvGrpSpPr>
        <p:grpSpPr bwMode="auto">
          <a:xfrm>
            <a:off x="5801370" y="517341"/>
            <a:ext cx="3006403" cy="950340"/>
            <a:chOff x="4974585" y="3108502"/>
            <a:chExt cx="2939782" cy="106780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90" name="Rounded Rectangle 1789"/>
            <p:cNvSpPr/>
            <p:nvPr/>
          </p:nvSpPr>
          <p:spPr bwMode="auto">
            <a:xfrm>
              <a:off x="4974585" y="3108502"/>
              <a:ext cx="2939782" cy="106780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791" name="TextBox 43"/>
            <p:cNvSpPr txBox="1">
              <a:spLocks noChangeArrowheads="1"/>
            </p:cNvSpPr>
            <p:nvPr/>
          </p:nvSpPr>
          <p:spPr bwMode="auto">
            <a:xfrm>
              <a:off x="5055662" y="3222640"/>
              <a:ext cx="2757514" cy="82996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Q as </a:t>
              </a:r>
              <a:r>
                <a:rPr lang="en-US" altLang="en-US" sz="14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 and radius more than half of OQ, draw arcs on either sides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92" name="Group 41"/>
          <p:cNvGrpSpPr>
            <a:grpSpLocks/>
          </p:cNvGrpSpPr>
          <p:nvPr/>
        </p:nvGrpSpPr>
        <p:grpSpPr bwMode="auto">
          <a:xfrm>
            <a:off x="6279696" y="588505"/>
            <a:ext cx="2165460" cy="708043"/>
            <a:chOff x="5485584" y="3288089"/>
            <a:chExt cx="2117471" cy="79555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93" name="Rounded Rectangle 1792"/>
            <p:cNvSpPr/>
            <p:nvPr/>
          </p:nvSpPr>
          <p:spPr bwMode="auto">
            <a:xfrm>
              <a:off x="5485584" y="3288089"/>
              <a:ext cx="2117471" cy="79555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794" name="TextBox 43"/>
            <p:cNvSpPr txBox="1">
              <a:spLocks noChangeArrowheads="1"/>
            </p:cNvSpPr>
            <p:nvPr/>
          </p:nvSpPr>
          <p:spPr bwMode="auto">
            <a:xfrm>
              <a:off x="5495611" y="3367517"/>
              <a:ext cx="2057400" cy="58788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Draw perpendicular bisector of </a:t>
              </a:r>
              <a:r>
                <a:rPr lang="en-US" altLang="en-US" sz="14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 OQ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95" name="Group 41"/>
          <p:cNvGrpSpPr>
            <a:grpSpLocks/>
          </p:cNvGrpSpPr>
          <p:nvPr/>
        </p:nvGrpSpPr>
        <p:grpSpPr bwMode="auto">
          <a:xfrm>
            <a:off x="5947220" y="550228"/>
            <a:ext cx="2736574" cy="917453"/>
            <a:chOff x="5092455" y="3256580"/>
            <a:chExt cx="2675934" cy="103085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96" name="Rounded Rectangle 1795"/>
            <p:cNvSpPr/>
            <p:nvPr/>
          </p:nvSpPr>
          <p:spPr bwMode="auto">
            <a:xfrm>
              <a:off x="5092455" y="3256580"/>
              <a:ext cx="2675934" cy="103085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797" name="TextBox 43"/>
            <p:cNvSpPr txBox="1">
              <a:spLocks noChangeArrowheads="1"/>
            </p:cNvSpPr>
            <p:nvPr/>
          </p:nvSpPr>
          <p:spPr bwMode="auto">
            <a:xfrm>
              <a:off x="5108924" y="3341261"/>
              <a:ext cx="2626019" cy="829962"/>
            </a:xfrm>
            <a:prstGeom prst="rect">
              <a:avLst/>
            </a:prstGeom>
            <a:noFill/>
            <a:ln>
              <a:noFill/>
            </a:ln>
            <a:effectLst/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Now O as </a:t>
              </a:r>
              <a:r>
                <a:rPr lang="en-US" altLang="en-US" sz="14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cut previously drawn arcs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98" name="Group 41"/>
          <p:cNvGrpSpPr>
            <a:grpSpLocks/>
          </p:cNvGrpSpPr>
          <p:nvPr/>
        </p:nvGrpSpPr>
        <p:grpSpPr bwMode="auto">
          <a:xfrm>
            <a:off x="6183428" y="625595"/>
            <a:ext cx="2285157" cy="680415"/>
            <a:chOff x="5376330" y="3178070"/>
            <a:chExt cx="2234517" cy="76451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99" name="Rounded Rectangle 1798"/>
            <p:cNvSpPr/>
            <p:nvPr/>
          </p:nvSpPr>
          <p:spPr bwMode="auto">
            <a:xfrm>
              <a:off x="5376330" y="3178070"/>
              <a:ext cx="2234517" cy="76451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800" name="TextBox 43"/>
            <p:cNvSpPr txBox="1">
              <a:spLocks noChangeArrowheads="1"/>
            </p:cNvSpPr>
            <p:nvPr/>
          </p:nvSpPr>
          <p:spPr bwMode="auto">
            <a:xfrm>
              <a:off x="5444271" y="3250546"/>
              <a:ext cx="2108031" cy="587889"/>
            </a:xfrm>
            <a:prstGeom prst="rect">
              <a:avLst/>
            </a:prstGeom>
            <a:noFill/>
            <a:ln>
              <a:noFill/>
            </a:ln>
            <a:effectLst/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Draw line GH </a:t>
              </a:r>
            </a:p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intersecting OQ at N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802" name="Group 41"/>
          <p:cNvGrpSpPr>
            <a:grpSpLocks/>
          </p:cNvGrpSpPr>
          <p:nvPr/>
        </p:nvGrpSpPr>
        <p:grpSpPr bwMode="auto">
          <a:xfrm>
            <a:off x="6083413" y="585531"/>
            <a:ext cx="2293013" cy="711017"/>
            <a:chOff x="5385456" y="3152640"/>
            <a:chExt cx="2242200" cy="79890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03" name="Rounded Rectangle 1802"/>
            <p:cNvSpPr/>
            <p:nvPr/>
          </p:nvSpPr>
          <p:spPr bwMode="auto">
            <a:xfrm>
              <a:off x="5385456" y="3152640"/>
              <a:ext cx="2242200" cy="79890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804" name="TextBox 43"/>
            <p:cNvSpPr txBox="1">
              <a:spLocks noChangeArrowheads="1"/>
            </p:cNvSpPr>
            <p:nvPr/>
          </p:nvSpPr>
          <p:spPr bwMode="auto">
            <a:xfrm>
              <a:off x="5461522" y="3250547"/>
              <a:ext cx="2073529" cy="587889"/>
            </a:xfrm>
            <a:prstGeom prst="rect">
              <a:avLst/>
            </a:prstGeom>
            <a:noFill/>
            <a:ln>
              <a:noFill/>
            </a:ln>
            <a:effectLst/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Now N as </a:t>
              </a:r>
              <a:r>
                <a:rPr lang="en-US" altLang="en-US" sz="14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400" dirty="0">
                  <a:solidFill>
                    <a:srgbClr val="FFFFFF"/>
                  </a:solidFill>
                  <a:latin typeface="Bookman Old Style" pitchFamily="18" charset="0"/>
                </a:rPr>
                <a:t> </a:t>
              </a:r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and radius = ON or NQ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805" name="Group 41"/>
          <p:cNvGrpSpPr>
            <a:grpSpLocks/>
          </p:cNvGrpSpPr>
          <p:nvPr/>
        </p:nvGrpSpPr>
        <p:grpSpPr bwMode="auto">
          <a:xfrm>
            <a:off x="5972862" y="533861"/>
            <a:ext cx="2583888" cy="939790"/>
            <a:chOff x="5244870" y="3022045"/>
            <a:chExt cx="2526628" cy="1055947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06" name="Rounded Rectangle 1805"/>
            <p:cNvSpPr/>
            <p:nvPr/>
          </p:nvSpPr>
          <p:spPr bwMode="auto">
            <a:xfrm>
              <a:off x="5269785" y="3022045"/>
              <a:ext cx="2501713" cy="105594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807" name="TextBox 43"/>
            <p:cNvSpPr txBox="1">
              <a:spLocks noChangeArrowheads="1"/>
            </p:cNvSpPr>
            <p:nvPr/>
          </p:nvSpPr>
          <p:spPr bwMode="auto">
            <a:xfrm>
              <a:off x="5244870" y="3111812"/>
              <a:ext cx="2506831" cy="82996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Draw a circle intersecting previously drawn circle at C and </a:t>
              </a:r>
              <a:r>
                <a:rPr lang="en-US" altLang="en-US" sz="1400" dirty="0">
                  <a:solidFill>
                    <a:srgbClr val="FFFFFF"/>
                  </a:solidFill>
                  <a:latin typeface="Bookman Old Style" pitchFamily="18" charset="0"/>
                </a:rPr>
                <a:t>D</a:t>
              </a:r>
            </a:p>
          </p:txBody>
        </p:sp>
      </p:grpSp>
      <p:grpSp>
        <p:nvGrpSpPr>
          <p:cNvPr id="1808" name="Group 41"/>
          <p:cNvGrpSpPr>
            <a:grpSpLocks/>
          </p:cNvGrpSpPr>
          <p:nvPr/>
        </p:nvGrpSpPr>
        <p:grpSpPr bwMode="auto">
          <a:xfrm>
            <a:off x="6307728" y="822476"/>
            <a:ext cx="2210756" cy="474072"/>
            <a:chOff x="5184668" y="3249924"/>
            <a:chExt cx="2161767" cy="53266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09" name="Rounded Rectangle 1808"/>
            <p:cNvSpPr/>
            <p:nvPr/>
          </p:nvSpPr>
          <p:spPr bwMode="auto">
            <a:xfrm>
              <a:off x="5208470" y="3249924"/>
              <a:ext cx="2120780" cy="53266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810" name="TextBox 43"/>
            <p:cNvSpPr txBox="1">
              <a:spLocks noChangeArrowheads="1"/>
            </p:cNvSpPr>
            <p:nvPr/>
          </p:nvSpPr>
          <p:spPr bwMode="auto">
            <a:xfrm>
              <a:off x="5184668" y="3330742"/>
              <a:ext cx="2161767" cy="345818"/>
            </a:xfrm>
            <a:prstGeom prst="rect">
              <a:avLst/>
            </a:prstGeom>
            <a:noFill/>
            <a:ln>
              <a:noFill/>
            </a:ln>
            <a:effectLst/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Draw ray QC and QD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811" name="Group 41"/>
          <p:cNvGrpSpPr>
            <a:grpSpLocks/>
          </p:cNvGrpSpPr>
          <p:nvPr/>
        </p:nvGrpSpPr>
        <p:grpSpPr bwMode="auto">
          <a:xfrm>
            <a:off x="5892920" y="439616"/>
            <a:ext cx="2769752" cy="1127508"/>
            <a:chOff x="5037181" y="2974978"/>
            <a:chExt cx="2708374" cy="126687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12" name="Rounded Rectangle 1811"/>
            <p:cNvSpPr/>
            <p:nvPr/>
          </p:nvSpPr>
          <p:spPr bwMode="auto">
            <a:xfrm>
              <a:off x="5037181" y="2974978"/>
              <a:ext cx="2708374" cy="126687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813" name="TextBox 43"/>
            <p:cNvSpPr txBox="1">
              <a:spLocks noChangeArrowheads="1"/>
            </p:cNvSpPr>
            <p:nvPr/>
          </p:nvSpPr>
          <p:spPr bwMode="auto">
            <a:xfrm>
              <a:off x="5139281" y="3154253"/>
              <a:ext cx="2514283" cy="9337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PA and PB are required tangents from external point P 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814" name="Group 41"/>
          <p:cNvGrpSpPr>
            <a:grpSpLocks/>
          </p:cNvGrpSpPr>
          <p:nvPr/>
        </p:nvGrpSpPr>
        <p:grpSpPr bwMode="auto">
          <a:xfrm>
            <a:off x="5821497" y="515816"/>
            <a:ext cx="2926854" cy="1029217"/>
            <a:chOff x="5004367" y="3097042"/>
            <a:chExt cx="2861995" cy="115643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15" name="Rounded Rectangle 1814"/>
            <p:cNvSpPr/>
            <p:nvPr/>
          </p:nvSpPr>
          <p:spPr bwMode="auto">
            <a:xfrm>
              <a:off x="5004367" y="3097042"/>
              <a:ext cx="2861995" cy="115643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816" name="TextBox 43"/>
            <p:cNvSpPr txBox="1">
              <a:spLocks noChangeArrowheads="1"/>
            </p:cNvSpPr>
            <p:nvPr/>
          </p:nvSpPr>
          <p:spPr bwMode="auto">
            <a:xfrm>
              <a:off x="5079761" y="3247611"/>
              <a:ext cx="2713459" cy="93371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QC and QD are required tangents from external point Q 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861" name="Straight Connector 1860"/>
          <p:cNvCxnSpPr/>
          <p:nvPr/>
        </p:nvCxnSpPr>
        <p:spPr>
          <a:xfrm flipV="1">
            <a:off x="1426544" y="3965737"/>
            <a:ext cx="150156" cy="307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2" name="TextBox 1861"/>
          <p:cNvSpPr txBox="1"/>
          <p:nvPr/>
        </p:nvSpPr>
        <p:spPr>
          <a:xfrm rot="17713968">
            <a:off x="1243228" y="3994032"/>
            <a:ext cx="383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latin typeface="Bookman Old Style" pitchFamily="18" charset="0"/>
              </a:rPr>
              <a:t>3 cm</a:t>
            </a:r>
            <a:endParaRPr lang="en-US" sz="600" b="1" dirty="0">
              <a:latin typeface="Bookman Old Style" pitchFamily="18" charset="0"/>
            </a:endParaRPr>
          </a:p>
        </p:txBody>
      </p:sp>
      <p:sp>
        <p:nvSpPr>
          <p:cNvPr id="1863" name="Rectangle 1862"/>
          <p:cNvSpPr/>
          <p:nvPr/>
        </p:nvSpPr>
        <p:spPr>
          <a:xfrm rot="1620000">
            <a:off x="1554724" y="3974503"/>
            <a:ext cx="90325" cy="90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186 L 0.26684 -0.34074 " pathEditMode="relative" rAng="0" ptsTypes="AA">
                                      <p:cBhvr>
                                        <p:cTn id="21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7" y="-16944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1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6" dur="9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32099E-6 L 0.75747 0.0034 " pathEditMode="relative" rAng="0" ptsTypes="AA">
                                      <p:cBhvr>
                                        <p:cTn id="247" dur="9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65" y="154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216 L 0.26146 -0.34537 " pathEditMode="relative" rAng="0" ptsTypes="AA">
                                      <p:cBhvr>
                                        <p:cTn id="277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0" y="-17160"/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79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50000">
                                      <p:cBhvr>
                                        <p:cTn id="283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920000">
                                      <p:cBhvr>
                                        <p:cTn id="290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2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500"/>
                            </p:stCondLst>
                            <p:childTnLst>
                              <p:par>
                                <p:cTn id="3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710000">
                                      <p:cBhvr>
                                        <p:cTn id="341" dur="9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11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420000">
                                      <p:cBhvr>
                                        <p:cTn id="348" dur="9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9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1" dur="2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1.48148E-6 L 0.25087 1.48148E-6 " pathEditMode="relative" rAng="0" ptsTypes="AA">
                                      <p:cBhvr>
                                        <p:cTn id="363" dur="2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5" y="0"/>
                                    </p:animMotion>
                                  </p:childTnLst>
                                </p:cTn>
                              </p:par>
                              <p:par>
                                <p:cTn id="36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1070000">
                                      <p:cBhvr>
                                        <p:cTn id="365" dur="2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740000">
                                      <p:cBhvr>
                                        <p:cTn id="369" dur="1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390000">
                                      <p:cBhvr>
                                        <p:cTn id="376" dur="1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7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9" dur="2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000"/>
                            </p:stCondLst>
                            <p:childTnLst>
                              <p:par>
                                <p:cTn id="3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23457E-6 L -0.0007 0.74691 " pathEditMode="relative" rAng="0" ptsTypes="AA">
                                      <p:cBhvr>
                                        <p:cTn id="414" dur="10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7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500"/>
                            </p:stCondLst>
                            <p:childTnLst>
                              <p:par>
                                <p:cTn id="4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000"/>
                            </p:stCondLst>
                            <p:childTnLst>
                              <p:par>
                                <p:cTn id="4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1500"/>
                            </p:stCondLst>
                            <p:childTnLst>
                              <p:par>
                                <p:cTn id="4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00"/>
                            </p:stCondLst>
                            <p:childTnLst>
                              <p:par>
                                <p:cTn id="4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500"/>
                            </p:stCondLst>
                            <p:childTnLst>
                              <p:par>
                                <p:cTn id="4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0" dur="9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3"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000"/>
                            </p:stCondLst>
                            <p:childTnLst>
                              <p:par>
                                <p:cTn id="4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500"/>
                            </p:stCondLst>
                            <p:childTnLst>
                              <p:par>
                                <p:cTn id="4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20988E-6 L -0.27448 -0.22839 " pathEditMode="relative" rAng="0" ptsTypes="AA">
                                      <p:cBhvr>
                                        <p:cTn id="515" dur="9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33" y="-11420"/>
                                    </p:animMotion>
                                  </p:childTnLst>
                                </p:cTn>
                              </p:par>
                              <p:par>
                                <p:cTn id="5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8"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5679E-6 L -0.26754 0.22098 " pathEditMode="relative" rAng="0" ptsTypes="AA">
                                      <p:cBhvr>
                                        <p:cTn id="541" dur="900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11049"/>
                                    </p:animMotion>
                                  </p:childTnLst>
                                </p:cTn>
                              </p:par>
                              <p:par>
                                <p:cTn id="5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4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500"/>
                            </p:stCondLst>
                            <p:childTnLst>
                              <p:par>
                                <p:cTn id="5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500"/>
                                        <p:tgtEl>
                                          <p:spTgt spid="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50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710000">
                                      <p:cBhvr>
                                        <p:cTn id="590" dur="9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3" dur="11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420000">
                                      <p:cBhvr>
                                        <p:cTn id="597" dur="9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8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0" dur="2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1000"/>
                            </p:stCondLst>
                            <p:childTnLst>
                              <p:par>
                                <p:cTn id="60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1.48148E-6 L 0.25087 1.48148E-6 " pathEditMode="relative" rAng="0" ptsTypes="AA">
                                      <p:cBhvr>
                                        <p:cTn id="612" dur="2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5" y="0"/>
                                    </p:animMotion>
                                  </p:childTnLst>
                                </p:cTn>
                              </p:par>
                              <p:par>
                                <p:cTn id="6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1070000">
                                      <p:cBhvr>
                                        <p:cTn id="614" dur="2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740000">
                                      <p:cBhvr>
                                        <p:cTn id="618" dur="1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1" dur="10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390000">
                                      <p:cBhvr>
                                        <p:cTn id="625" dur="1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6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8" dur="2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1000"/>
                            </p:stCondLst>
                            <p:childTnLst>
                              <p:par>
                                <p:cTn id="6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5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5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9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500"/>
                            </p:stCondLst>
                            <p:childTnLst>
                              <p:par>
                                <p:cTn id="6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500"/>
                                        <p:tgtEl>
                                          <p:spTgt spid="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3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1"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23457E-6 L -0.00069 0.74691 " pathEditMode="relative" rAng="0" ptsTypes="AA">
                                      <p:cBhvr>
                                        <p:cTn id="663" dur="1000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7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00"/>
                            </p:stCondLst>
                            <p:childTnLst>
                              <p:par>
                                <p:cTn id="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1000"/>
                            </p:stCondLst>
                            <p:childTnLst>
                              <p:par>
                                <p:cTn id="6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1500"/>
                            </p:stCondLst>
                            <p:childTnLst>
                              <p:par>
                                <p:cTn id="6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500"/>
                            </p:stCondLst>
                            <p:childTnLst>
                              <p:par>
                                <p:cTn id="6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1000"/>
                            </p:stCondLst>
                            <p:childTnLst>
                              <p:par>
                                <p:cTn id="6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5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5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5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500"/>
                            </p:stCondLst>
                            <p:childTnLst>
                              <p:par>
                                <p:cTn id="7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5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9" dur="900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2" dur="10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1000"/>
                            </p:stCondLst>
                            <p:childTnLst>
                              <p:par>
                                <p:cTn id="7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6" dur="500" fill="hold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7" dur="500" fill="hold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8" dur="5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1" dur="5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5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3"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7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500"/>
                            </p:stCondLst>
                            <p:childTnLst>
                              <p:par>
                                <p:cTn id="7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5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1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26757E-6 L 0.27031 -0.22164 " pathEditMode="relative" rAng="0" ptsTypes="AA">
                                      <p:cBhvr>
                                        <p:cTn id="768" dur="900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7" y="-11097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1" dur="10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5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8"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500"/>
                            </p:stCondLst>
                            <p:childTnLst>
                              <p:par>
                                <p:cTn id="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5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93827E-7 L 0.27084 0.22407 " pathEditMode="relative" rAng="0" ptsTypes="AA">
                                      <p:cBhvr>
                                        <p:cTn id="795" dur="900" fill="hold"/>
                                        <p:tgtEl>
                                          <p:spTgt spid="1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11204"/>
                                    </p:animMotion>
                                  </p:childTnLst>
                                </p:cTn>
                              </p:par>
                              <p:par>
                                <p:cTn id="7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8" dur="10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2"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5"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500"/>
                            </p:stCondLst>
                            <p:childTnLst>
                              <p:par>
                                <p:cTn id="80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0" fill="hold">
                            <p:stCondLst>
                              <p:cond delay="500"/>
                            </p:stCondLst>
                            <p:childTnLst>
                              <p:par>
                                <p:cTn id="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3" dur="5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8" dur="5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4"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7"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0" dur="5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3" dur="5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0" grpId="0" animBg="1"/>
      <p:bldP spid="1840" grpId="1" animBg="1"/>
      <p:bldP spid="1839" grpId="0" animBg="1"/>
      <p:bldP spid="1839" grpId="1" animBg="1"/>
      <p:bldP spid="1838" grpId="0" animBg="1"/>
      <p:bldP spid="1838" grpId="1" animBg="1"/>
      <p:bldP spid="1837" grpId="0" animBg="1"/>
      <p:bldP spid="1837" grpId="1" animBg="1"/>
      <p:bldP spid="1836" grpId="0" animBg="1"/>
      <p:bldP spid="1836" grpId="1" animBg="1"/>
      <p:bldP spid="1835" grpId="0" animBg="1"/>
      <p:bldP spid="1835" grpId="1" animBg="1"/>
      <p:bldP spid="1834" grpId="0" animBg="1"/>
      <p:bldP spid="1834" grpId="1" animBg="1"/>
      <p:bldP spid="1833" grpId="0" animBg="1"/>
      <p:bldP spid="1833" grpId="1" animBg="1"/>
      <p:bldP spid="1818" grpId="0" animBg="1"/>
      <p:bldP spid="1820" grpId="0" animBg="1"/>
      <p:bldP spid="1821" grpId="0" animBg="1"/>
      <p:bldP spid="1824" grpId="0"/>
      <p:bldP spid="1825" grpId="0"/>
      <p:bldP spid="1826" grpId="0"/>
      <p:bldP spid="1827" grpId="0"/>
      <p:bldP spid="1828" grpId="0" animBg="1"/>
      <p:bldP spid="1831" grpId="0"/>
      <p:bldP spid="1832" grpId="0"/>
      <p:bldP spid="691" grpId="0" animBg="1"/>
      <p:bldP spid="516" grpId="0" animBg="1"/>
      <p:bldP spid="170" grpId="0" animBg="1"/>
      <p:bldP spid="171" grpId="0"/>
      <p:bldP spid="172" grpId="0" animBg="1"/>
      <p:bldP spid="520" grpId="0" animBg="1"/>
      <p:bldP spid="695" grpId="0" animBg="1"/>
      <p:bldP spid="700" grpId="0" animBg="1"/>
      <p:bldP spid="701" grpId="0" animBg="1"/>
      <p:bldP spid="875" grpId="0" animBg="1"/>
      <p:bldP spid="876" grpId="0"/>
      <p:bldP spid="879" grpId="0" animBg="1"/>
      <p:bldP spid="880" grpId="0"/>
      <p:bldP spid="881" grpId="0"/>
      <p:bldP spid="1057" grpId="0"/>
      <p:bldP spid="1228" grpId="0"/>
      <p:bldP spid="1232" grpId="0" animBg="1"/>
      <p:bldP spid="1233" grpId="0" animBg="1"/>
      <p:bldP spid="1234" grpId="0" animBg="1"/>
      <p:bldP spid="1235" grpId="0" animBg="1"/>
      <p:bldP spid="1408" grpId="0" animBg="1"/>
      <p:bldP spid="1409" grpId="0"/>
      <p:bldP spid="1410" grpId="0" animBg="1"/>
      <p:bldP spid="1582" grpId="0"/>
      <p:bldP spid="1755" grpId="0"/>
      <p:bldP spid="1758" grpId="0"/>
      <p:bldP spid="1758" grpId="1"/>
      <p:bldP spid="1759" grpId="0"/>
      <p:bldP spid="1759" grpId="1"/>
      <p:bldP spid="1760" grpId="0"/>
      <p:bldP spid="1760" grpId="1"/>
      <p:bldP spid="1761" grpId="0"/>
      <p:bldP spid="1761" grpId="1"/>
      <p:bldP spid="1765" grpId="0"/>
      <p:bldP spid="1766" grpId="0"/>
      <p:bldP spid="1841" grpId="0"/>
      <p:bldP spid="1842" grpId="0"/>
      <p:bldP spid="1843" grpId="0"/>
      <p:bldP spid="1844" grpId="0"/>
      <p:bldP spid="1845" grpId="0" animBg="1"/>
      <p:bldP spid="1853" grpId="0" animBg="1"/>
      <p:bldP spid="1862" grpId="0"/>
      <p:bldP spid="18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387911" y="537686"/>
            <a:ext cx="8527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Q. Draw a circle of radius 3cm. Take two points P and Q on one of its extended diameters 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each at a distance of 7cm from its </a:t>
            </a:r>
            <a:r>
              <a:rPr lang="en-US" sz="14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. Draw tangents to the circle from these two  </a:t>
            </a:r>
          </a:p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   points P and Q.</a:t>
            </a:r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8860" y="1256096"/>
            <a:ext cx="182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kern="0" dirty="0" smtClean="0">
                <a:solidFill>
                  <a:srgbClr val="0000FF"/>
                </a:solidFill>
                <a:latin typeface="Bookman Old Style" pitchFamily="18" charset="0"/>
              </a:rPr>
              <a:t>Justification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: 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8860" y="1657350"/>
            <a:ext cx="536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Join OA then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OAP is an angle in a semicircle.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5582" y="2038350"/>
            <a:ext cx="796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8860" y="2038350"/>
            <a:ext cx="1740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OAP = 90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655" y="2426100"/>
            <a:ext cx="796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8860" y="2426100"/>
            <a:ext cx="2429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l</a:t>
            </a:r>
            <a:r>
              <a:rPr lang="en-US" sz="1600" b="1" dirty="0" smtClean="0">
                <a:latin typeface="Bookman Old Style" pitchFamily="18" charset="0"/>
              </a:rPr>
              <a:t>ine PA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 radius OA.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4800" y="2818675"/>
            <a:ext cx="796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8860" y="2818675"/>
            <a:ext cx="463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PA has to be a tangent to circle 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8860" y="3163025"/>
            <a:ext cx="3379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[A line 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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 to radius to a circle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at its outer end is a tangent] 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8860" y="3761050"/>
            <a:ext cx="48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Similarly, we can show that PB, QC and QD </a:t>
            </a:r>
          </a:p>
          <a:p>
            <a:r>
              <a:rPr lang="en-US" sz="1600" b="1" dirty="0" smtClean="0">
                <a:latin typeface="Bookman Old Style" pitchFamily="18" charset="0"/>
              </a:rPr>
              <a:t>are the tangents.</a:t>
            </a:r>
            <a:endParaRPr lang="en-US" sz="1600" b="1" dirty="0">
              <a:latin typeface="Bookman Old Style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547198" y="1047750"/>
            <a:ext cx="6358802" cy="3741604"/>
            <a:chOff x="3547198" y="1047750"/>
            <a:chExt cx="6358802" cy="3741604"/>
          </a:xfrm>
        </p:grpSpPr>
        <p:grpSp>
          <p:nvGrpSpPr>
            <p:cNvPr id="44" name="Group 43"/>
            <p:cNvGrpSpPr/>
            <p:nvPr/>
          </p:nvGrpSpPr>
          <p:grpSpPr>
            <a:xfrm>
              <a:off x="3547198" y="1047750"/>
              <a:ext cx="6358802" cy="3741604"/>
              <a:chOff x="3547198" y="1116146"/>
              <a:chExt cx="6358802" cy="3741604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547198" y="1116146"/>
                <a:ext cx="6358802" cy="3741604"/>
                <a:chOff x="433901" y="111126"/>
                <a:chExt cx="8131575" cy="4784728"/>
              </a:xfrm>
            </p:grpSpPr>
            <p:sp>
              <p:nvSpPr>
                <p:cNvPr id="2" name="Arc 1"/>
                <p:cNvSpPr/>
                <p:nvPr/>
              </p:nvSpPr>
              <p:spPr>
                <a:xfrm>
                  <a:off x="2743200" y="642946"/>
                  <a:ext cx="3529006" cy="3529006"/>
                </a:xfrm>
                <a:prstGeom prst="arc">
                  <a:avLst>
                    <a:gd name="adj1" fmla="val 17730782"/>
                    <a:gd name="adj2" fmla="val 1945273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3" name="Arc 2"/>
                <p:cNvSpPr/>
                <p:nvPr/>
              </p:nvSpPr>
              <p:spPr>
                <a:xfrm>
                  <a:off x="2203770" y="111126"/>
                  <a:ext cx="4590730" cy="4590730"/>
                </a:xfrm>
                <a:prstGeom prst="arc">
                  <a:avLst>
                    <a:gd name="adj1" fmla="val 10231310"/>
                    <a:gd name="adj2" fmla="val 1129587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4" name="Oval 33"/>
                <p:cNvSpPr>
                  <a:spLocks noChangeArrowheads="1"/>
                </p:cNvSpPr>
                <p:nvPr/>
              </p:nvSpPr>
              <p:spPr bwMode="auto">
                <a:xfrm>
                  <a:off x="4474791" y="2382223"/>
                  <a:ext cx="53766" cy="54581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en-US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218403" y="2344935"/>
                  <a:ext cx="329535" cy="314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O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537184" y="1438275"/>
                  <a:ext cx="1929850" cy="19308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7" name="Straight Connector 6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44408" y="2410016"/>
                  <a:ext cx="55543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" name="Straight Arrow Connector 7"/>
                <p:cNvCxnSpPr/>
                <p:nvPr/>
              </p:nvCxnSpPr>
              <p:spPr>
                <a:xfrm rot="10800000">
                  <a:off x="1639414" y="2409819"/>
                  <a:ext cx="152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7243750" y="2409826"/>
                  <a:ext cx="152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Arc 9"/>
                <p:cNvSpPr/>
                <p:nvPr/>
              </p:nvSpPr>
              <p:spPr>
                <a:xfrm>
                  <a:off x="2203770" y="111126"/>
                  <a:ext cx="4590730" cy="4590730"/>
                </a:xfrm>
                <a:prstGeom prst="arc">
                  <a:avLst>
                    <a:gd name="adj1" fmla="val 21155872"/>
                    <a:gd name="adj2" fmla="val 57879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" name="Arc 10"/>
                <p:cNvSpPr/>
                <p:nvPr/>
              </p:nvSpPr>
              <p:spPr>
                <a:xfrm>
                  <a:off x="2733682" y="642946"/>
                  <a:ext cx="3529006" cy="3529006"/>
                </a:xfrm>
                <a:prstGeom prst="arc">
                  <a:avLst>
                    <a:gd name="adj1" fmla="val 2094301"/>
                    <a:gd name="adj2" fmla="val 4275917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2" name="Arc 11"/>
                <p:cNvSpPr/>
                <p:nvPr/>
              </p:nvSpPr>
              <p:spPr>
                <a:xfrm>
                  <a:off x="5036470" y="634883"/>
                  <a:ext cx="3529006" cy="3529006"/>
                </a:xfrm>
                <a:prstGeom prst="arc">
                  <a:avLst>
                    <a:gd name="adj1" fmla="val 6632991"/>
                    <a:gd name="adj2" fmla="val 901983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3" name="Arc 12"/>
                <p:cNvSpPr/>
                <p:nvPr/>
              </p:nvSpPr>
              <p:spPr>
                <a:xfrm>
                  <a:off x="5024438" y="646915"/>
                  <a:ext cx="3529006" cy="3529006"/>
                </a:xfrm>
                <a:prstGeom prst="arc">
                  <a:avLst>
                    <a:gd name="adj1" fmla="val 13016403"/>
                    <a:gd name="adj2" fmla="val 14790801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14" name="Straight Connector 13"/>
                <p:cNvCxnSpPr>
                  <a:cxnSpLocks noChangeShapeType="1"/>
                </p:cNvCxnSpPr>
                <p:nvPr/>
              </p:nvCxnSpPr>
              <p:spPr bwMode="auto">
                <a:xfrm>
                  <a:off x="5650706" y="476250"/>
                  <a:ext cx="0" cy="43434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Straight Arrow Connector 14"/>
                <p:cNvCxnSpPr/>
                <p:nvPr/>
              </p:nvCxnSpPr>
              <p:spPr>
                <a:xfrm rot="5400000">
                  <a:off x="5576894" y="4781550"/>
                  <a:ext cx="152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rot="16200000">
                  <a:off x="5575617" y="476250"/>
                  <a:ext cx="152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33"/>
                <p:cNvSpPr>
                  <a:spLocks noChangeArrowheads="1"/>
                </p:cNvSpPr>
                <p:nvPr/>
              </p:nvSpPr>
              <p:spPr bwMode="auto">
                <a:xfrm>
                  <a:off x="5624635" y="2383614"/>
                  <a:ext cx="53766" cy="54581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en-US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559941" y="2359460"/>
                  <a:ext cx="329535" cy="314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M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4506039" y="1262063"/>
                  <a:ext cx="2288512" cy="22896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721476" y="2342359"/>
                  <a:ext cx="329535" cy="314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P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917032" y="2343150"/>
                  <a:ext cx="329535" cy="314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Q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22" name="Straight Connector 21"/>
                <p:cNvCxnSpPr>
                  <a:cxnSpLocks noChangeShapeType="1"/>
                </p:cNvCxnSpPr>
                <p:nvPr/>
              </p:nvCxnSpPr>
              <p:spPr bwMode="auto">
                <a:xfrm>
                  <a:off x="4274820" y="1226820"/>
                  <a:ext cx="2519680" cy="1183005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rot="12300000">
                  <a:off x="4210572" y="1229850"/>
                  <a:ext cx="152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724400" y="1222573"/>
                  <a:ext cx="329535" cy="314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A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25" name="Straight Connector 24"/>
                <p:cNvCxnSpPr>
                  <a:cxnSpLocks noChangeShapeType="1"/>
                </p:cNvCxnSpPr>
                <p:nvPr/>
              </p:nvCxnSpPr>
              <p:spPr bwMode="auto">
                <a:xfrm flipV="1">
                  <a:off x="4343400" y="2412212"/>
                  <a:ext cx="2453004" cy="1136033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6" name="Straight Arrow Connector 25"/>
                <p:cNvCxnSpPr/>
                <p:nvPr/>
              </p:nvCxnSpPr>
              <p:spPr>
                <a:xfrm rot="9300000">
                  <a:off x="4271966" y="3546813"/>
                  <a:ext cx="152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743450" y="3245048"/>
                  <a:ext cx="329535" cy="314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B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8" name="Arc 27"/>
                <p:cNvSpPr/>
                <p:nvPr/>
              </p:nvSpPr>
              <p:spPr>
                <a:xfrm>
                  <a:off x="443419" y="642950"/>
                  <a:ext cx="3529006" cy="3529006"/>
                </a:xfrm>
                <a:prstGeom prst="arc">
                  <a:avLst>
                    <a:gd name="adj1" fmla="val 17730782"/>
                    <a:gd name="adj2" fmla="val 1945273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>
                  <a:off x="433901" y="642950"/>
                  <a:ext cx="3529006" cy="3529006"/>
                </a:xfrm>
                <a:prstGeom prst="arc">
                  <a:avLst>
                    <a:gd name="adj1" fmla="val 2094301"/>
                    <a:gd name="adj2" fmla="val 4275917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>
                  <a:off x="2736689" y="634887"/>
                  <a:ext cx="3529006" cy="3529006"/>
                </a:xfrm>
                <a:prstGeom prst="arc">
                  <a:avLst>
                    <a:gd name="adj1" fmla="val 6632991"/>
                    <a:gd name="adj2" fmla="val 901983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>
                  <a:off x="2724657" y="646919"/>
                  <a:ext cx="3529006" cy="3529006"/>
                </a:xfrm>
                <a:prstGeom prst="arc">
                  <a:avLst>
                    <a:gd name="adj1" fmla="val 13016403"/>
                    <a:gd name="adj2" fmla="val 14790801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32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3350925" y="476254"/>
                  <a:ext cx="0" cy="43434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" name="Straight Arrow Connector 32"/>
                <p:cNvCxnSpPr/>
                <p:nvPr/>
              </p:nvCxnSpPr>
              <p:spPr>
                <a:xfrm rot="5400000">
                  <a:off x="3275836" y="4819654"/>
                  <a:ext cx="152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rot="16200000">
                  <a:off x="3275836" y="476254"/>
                  <a:ext cx="152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3"/>
                <p:cNvSpPr>
                  <a:spLocks noChangeArrowheads="1"/>
                </p:cNvSpPr>
                <p:nvPr/>
              </p:nvSpPr>
              <p:spPr bwMode="auto">
                <a:xfrm>
                  <a:off x="3324854" y="2383618"/>
                  <a:ext cx="53766" cy="54581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en-US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022600" y="2136779"/>
                  <a:ext cx="329535" cy="314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N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205034" y="1269388"/>
                  <a:ext cx="2288512" cy="22896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38" name="Straight Connector 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2207737" y="1249680"/>
                  <a:ext cx="2463323" cy="1154904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" name="Straight Arrow Connector 38"/>
                <p:cNvCxnSpPr/>
                <p:nvPr/>
              </p:nvCxnSpPr>
              <p:spPr>
                <a:xfrm rot="20040000">
                  <a:off x="4586476" y="1258831"/>
                  <a:ext cx="152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60800" y="1187450"/>
                  <a:ext cx="329535" cy="314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C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41" name="Straight Connector 4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206629" y="2410620"/>
                  <a:ext cx="2474909" cy="115173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2" name="Straight Arrow Connector 41"/>
                <p:cNvCxnSpPr/>
                <p:nvPr/>
              </p:nvCxnSpPr>
              <p:spPr>
                <a:xfrm rot="1500000">
                  <a:off x="4590488" y="3553081"/>
                  <a:ext cx="152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946525" y="3257551"/>
                  <a:ext cx="329535" cy="314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D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4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854599" y="2370314"/>
                  <a:ext cx="762001" cy="314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7 cm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4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638953" y="2350770"/>
                  <a:ext cx="762001" cy="314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7 cm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</p:grpSp>
          <p:sp>
            <p:nvSpPr>
              <p:cNvPr id="64" name="Freeform 63"/>
              <p:cNvSpPr/>
              <p:nvPr/>
            </p:nvSpPr>
            <p:spPr>
              <a:xfrm>
                <a:off x="5829484" y="2809540"/>
                <a:ext cx="102335" cy="100719"/>
              </a:xfrm>
              <a:custGeom>
                <a:avLst/>
                <a:gdLst>
                  <a:gd name="connsiteX0" fmla="*/ 0 w 241300"/>
                  <a:gd name="connsiteY0" fmla="*/ 0 h 215900"/>
                  <a:gd name="connsiteX1" fmla="*/ 241300 w 241300"/>
                  <a:gd name="connsiteY1" fmla="*/ 0 h 215900"/>
                  <a:gd name="connsiteX2" fmla="*/ 241300 w 241300"/>
                  <a:gd name="connsiteY2" fmla="*/ 21590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1300" h="215900">
                    <a:moveTo>
                      <a:pt x="0" y="0"/>
                    </a:moveTo>
                    <a:lnTo>
                      <a:pt x="241300" y="0"/>
                    </a:lnTo>
                    <a:lnTo>
                      <a:pt x="241300" y="2159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grpSp>
            <p:nvGrpSpPr>
              <p:cNvPr id="65" name="Group 30"/>
              <p:cNvGrpSpPr>
                <a:grpSpLocks/>
              </p:cNvGrpSpPr>
              <p:nvPr/>
            </p:nvGrpSpPr>
            <p:grpSpPr bwMode="auto">
              <a:xfrm>
                <a:off x="5277536" y="2839136"/>
                <a:ext cx="1102066" cy="146050"/>
                <a:chOff x="3993" y="2351"/>
                <a:chExt cx="983" cy="108"/>
              </a:xfrm>
            </p:grpSpPr>
            <p:grpSp>
              <p:nvGrpSpPr>
                <p:cNvPr id="66" name="Group 31"/>
                <p:cNvGrpSpPr>
                  <a:grpSpLocks/>
                </p:cNvGrpSpPr>
                <p:nvPr/>
              </p:nvGrpSpPr>
              <p:grpSpPr bwMode="auto">
                <a:xfrm>
                  <a:off x="3993" y="2353"/>
                  <a:ext cx="26" cy="106"/>
                  <a:chOff x="3456" y="2196"/>
                  <a:chExt cx="26" cy="106"/>
                </a:xfrm>
              </p:grpSpPr>
              <p:sp>
                <p:nvSpPr>
                  <p:cNvPr id="7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2196"/>
                    <a:ext cx="0" cy="10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000"/>
                  </a:p>
                </p:txBody>
              </p:sp>
              <p:sp>
                <p:nvSpPr>
                  <p:cNvPr id="7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82" y="2196"/>
                    <a:ext cx="0" cy="10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000"/>
                  </a:p>
                </p:txBody>
              </p:sp>
            </p:grpSp>
            <p:grpSp>
              <p:nvGrpSpPr>
                <p:cNvPr id="67" name="Group 34"/>
                <p:cNvGrpSpPr>
                  <a:grpSpLocks/>
                </p:cNvGrpSpPr>
                <p:nvPr/>
              </p:nvGrpSpPr>
              <p:grpSpPr bwMode="auto">
                <a:xfrm>
                  <a:off x="4946" y="2351"/>
                  <a:ext cx="30" cy="106"/>
                  <a:chOff x="3444" y="2196"/>
                  <a:chExt cx="30" cy="106"/>
                </a:xfrm>
              </p:grpSpPr>
              <p:sp>
                <p:nvSpPr>
                  <p:cNvPr id="6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444" y="2196"/>
                    <a:ext cx="0" cy="10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000"/>
                  </a:p>
                </p:txBody>
              </p:sp>
              <p:sp>
                <p:nvSpPr>
                  <p:cNvPr id="6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474" y="2196"/>
                    <a:ext cx="0" cy="10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000"/>
                  </a:p>
                </p:txBody>
              </p:sp>
            </p:grpSp>
          </p:grpSp>
          <p:sp>
            <p:nvSpPr>
              <p:cNvPr id="72" name="Freeform 71"/>
              <p:cNvSpPr/>
              <p:nvPr/>
            </p:nvSpPr>
            <p:spPr>
              <a:xfrm>
                <a:off x="7630255" y="2803249"/>
                <a:ext cx="112568" cy="110791"/>
              </a:xfrm>
              <a:custGeom>
                <a:avLst/>
                <a:gdLst>
                  <a:gd name="connsiteX0" fmla="*/ 0 w 241300"/>
                  <a:gd name="connsiteY0" fmla="*/ 0 h 215900"/>
                  <a:gd name="connsiteX1" fmla="*/ 241300 w 241300"/>
                  <a:gd name="connsiteY1" fmla="*/ 0 h 215900"/>
                  <a:gd name="connsiteX2" fmla="*/ 241300 w 241300"/>
                  <a:gd name="connsiteY2" fmla="*/ 21590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1300" h="215900">
                    <a:moveTo>
                      <a:pt x="0" y="0"/>
                    </a:moveTo>
                    <a:lnTo>
                      <a:pt x="241300" y="0"/>
                    </a:lnTo>
                    <a:lnTo>
                      <a:pt x="241300" y="2159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grpSp>
            <p:nvGrpSpPr>
              <p:cNvPr id="73" name="Group 30"/>
              <p:cNvGrpSpPr>
                <a:grpSpLocks/>
              </p:cNvGrpSpPr>
              <p:nvPr/>
            </p:nvGrpSpPr>
            <p:grpSpPr bwMode="auto">
              <a:xfrm>
                <a:off x="7078662" y="2837881"/>
                <a:ext cx="1102066" cy="146050"/>
                <a:chOff x="3993" y="2351"/>
                <a:chExt cx="983" cy="108"/>
              </a:xfrm>
            </p:grpSpPr>
            <p:grpSp>
              <p:nvGrpSpPr>
                <p:cNvPr id="74" name="Group 31"/>
                <p:cNvGrpSpPr>
                  <a:grpSpLocks/>
                </p:cNvGrpSpPr>
                <p:nvPr/>
              </p:nvGrpSpPr>
              <p:grpSpPr bwMode="auto">
                <a:xfrm>
                  <a:off x="3993" y="2353"/>
                  <a:ext cx="26" cy="106"/>
                  <a:chOff x="3456" y="2196"/>
                  <a:chExt cx="26" cy="106"/>
                </a:xfrm>
              </p:grpSpPr>
              <p:sp>
                <p:nvSpPr>
                  <p:cNvPr id="7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2196"/>
                    <a:ext cx="0" cy="10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000"/>
                  </a:p>
                </p:txBody>
              </p:sp>
              <p:sp>
                <p:nvSpPr>
                  <p:cNvPr id="7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82" y="2196"/>
                    <a:ext cx="0" cy="10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000"/>
                  </a:p>
                </p:txBody>
              </p:sp>
            </p:grpSp>
            <p:grpSp>
              <p:nvGrpSpPr>
                <p:cNvPr id="75" name="Group 34"/>
                <p:cNvGrpSpPr>
                  <a:grpSpLocks/>
                </p:cNvGrpSpPr>
                <p:nvPr/>
              </p:nvGrpSpPr>
              <p:grpSpPr bwMode="auto">
                <a:xfrm>
                  <a:off x="4946" y="2351"/>
                  <a:ext cx="30" cy="106"/>
                  <a:chOff x="3444" y="2196"/>
                  <a:chExt cx="30" cy="106"/>
                </a:xfrm>
              </p:grpSpPr>
              <p:sp>
                <p:nvSpPr>
                  <p:cNvPr id="76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444" y="2196"/>
                    <a:ext cx="0" cy="10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000"/>
                  </a:p>
                </p:txBody>
              </p:sp>
              <p:sp>
                <p:nvSpPr>
                  <p:cNvPr id="77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474" y="2196"/>
                    <a:ext cx="0" cy="10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000"/>
                  </a:p>
                </p:txBody>
              </p:sp>
            </p:grpSp>
          </p:grpSp>
        </p:grpSp>
        <p:cxnSp>
          <p:nvCxnSpPr>
            <p:cNvPr id="80" name="Straight Connector 79"/>
            <p:cNvCxnSpPr>
              <a:cxnSpLocks noChangeShapeType="1"/>
            </p:cNvCxnSpPr>
            <p:nvPr/>
          </p:nvCxnSpPr>
          <p:spPr bwMode="auto">
            <a:xfrm flipV="1">
              <a:off x="6731316" y="2190750"/>
              <a:ext cx="314748" cy="650348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Freeform 80"/>
            <p:cNvSpPr/>
            <p:nvPr/>
          </p:nvSpPr>
          <p:spPr>
            <a:xfrm rot="12436387" flipH="1">
              <a:off x="7036905" y="2184154"/>
              <a:ext cx="112568" cy="110791"/>
            </a:xfrm>
            <a:custGeom>
              <a:avLst/>
              <a:gdLst>
                <a:gd name="connsiteX0" fmla="*/ 0 w 241300"/>
                <a:gd name="connsiteY0" fmla="*/ 0 h 215900"/>
                <a:gd name="connsiteX1" fmla="*/ 241300 w 241300"/>
                <a:gd name="connsiteY1" fmla="*/ 0 h 215900"/>
                <a:gd name="connsiteX2" fmla="*/ 241300 w 2413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300" h="215900">
                  <a:moveTo>
                    <a:pt x="0" y="0"/>
                  </a:moveTo>
                  <a:lnTo>
                    <a:pt x="241300" y="0"/>
                  </a:lnTo>
                  <a:lnTo>
                    <a:pt x="241300" y="21590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52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1352550"/>
            <a:ext cx="4495800" cy="1219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Bookman Old Style" pitchFamily="18" charset="0"/>
              </a:rPr>
              <a:t>Module 16</a:t>
            </a:r>
            <a:endParaRPr lang="en-US" sz="6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7"/>
          <p:cNvSpPr txBox="1">
            <a:spLocks/>
          </p:cNvSpPr>
          <p:nvPr/>
        </p:nvSpPr>
        <p:spPr bwMode="auto">
          <a:xfrm>
            <a:off x="695323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CONSTRUCTIONS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3178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To construct tangents to a circle from an external point.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4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6" name="Straight Arrow Connector 1195"/>
          <p:cNvCxnSpPr/>
          <p:nvPr/>
        </p:nvCxnSpPr>
        <p:spPr>
          <a:xfrm flipV="1">
            <a:off x="6423091" y="1801518"/>
            <a:ext cx="168369" cy="1494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5" name="Rounded Rectangle 1194"/>
          <p:cNvSpPr/>
          <p:nvPr/>
        </p:nvSpPr>
        <p:spPr bwMode="auto">
          <a:xfrm>
            <a:off x="6959396" y="651336"/>
            <a:ext cx="1747946" cy="204985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31" name="Rounded Rectangle 1130"/>
          <p:cNvSpPr/>
          <p:nvPr/>
        </p:nvSpPr>
        <p:spPr bwMode="auto">
          <a:xfrm>
            <a:off x="660122" y="895575"/>
            <a:ext cx="2559166" cy="214540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27" name="Rounded Rectangle 1126"/>
          <p:cNvSpPr/>
          <p:nvPr/>
        </p:nvSpPr>
        <p:spPr bwMode="auto">
          <a:xfrm>
            <a:off x="666908" y="653554"/>
            <a:ext cx="2826913" cy="20094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26" name="Rounded Rectangle 1125"/>
          <p:cNvSpPr/>
          <p:nvPr/>
        </p:nvSpPr>
        <p:spPr bwMode="auto">
          <a:xfrm>
            <a:off x="3503331" y="654304"/>
            <a:ext cx="2349780" cy="191193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23" name="Rounded Rectangle 1122"/>
          <p:cNvSpPr/>
          <p:nvPr/>
        </p:nvSpPr>
        <p:spPr bwMode="auto">
          <a:xfrm>
            <a:off x="674158" y="656725"/>
            <a:ext cx="579564" cy="186350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21" name="TextBox 1120"/>
          <p:cNvSpPr txBox="1"/>
          <p:nvPr/>
        </p:nvSpPr>
        <p:spPr>
          <a:xfrm>
            <a:off x="319224" y="571833"/>
            <a:ext cx="849976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Draw a pair of tangents to a circle of radius 5cm which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are inclined to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each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other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at an angle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60º.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41" name="Arc 740"/>
          <p:cNvSpPr/>
          <p:nvPr/>
        </p:nvSpPr>
        <p:spPr>
          <a:xfrm>
            <a:off x="3141297" y="702776"/>
            <a:ext cx="1309690" cy="1309690"/>
          </a:xfrm>
          <a:prstGeom prst="arc">
            <a:avLst>
              <a:gd name="adj1" fmla="val 2160787"/>
              <a:gd name="adj2" fmla="val 423058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Arc 750"/>
          <p:cNvSpPr/>
          <p:nvPr/>
        </p:nvSpPr>
        <p:spPr>
          <a:xfrm>
            <a:off x="3142096" y="702567"/>
            <a:ext cx="1308092" cy="1308092"/>
          </a:xfrm>
          <a:prstGeom prst="arc">
            <a:avLst>
              <a:gd name="adj1" fmla="val 8641761"/>
              <a:gd name="adj2" fmla="val 1078019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Arc 733"/>
          <p:cNvSpPr/>
          <p:nvPr/>
        </p:nvSpPr>
        <p:spPr>
          <a:xfrm>
            <a:off x="2915075" y="1444932"/>
            <a:ext cx="1303338" cy="1303338"/>
          </a:xfrm>
          <a:prstGeom prst="arc">
            <a:avLst>
              <a:gd name="adj1" fmla="val 19494714"/>
              <a:gd name="adj2" fmla="val 3389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Arc 728"/>
          <p:cNvSpPr/>
          <p:nvPr/>
        </p:nvSpPr>
        <p:spPr>
          <a:xfrm>
            <a:off x="2912687" y="1445723"/>
            <a:ext cx="1304932" cy="1304932"/>
          </a:xfrm>
          <a:prstGeom prst="arc">
            <a:avLst>
              <a:gd name="adj1" fmla="val 12959578"/>
              <a:gd name="adj2" fmla="val 1507897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Arc 719"/>
          <p:cNvSpPr/>
          <p:nvPr/>
        </p:nvSpPr>
        <p:spPr>
          <a:xfrm>
            <a:off x="3291313" y="1340950"/>
            <a:ext cx="776288" cy="776288"/>
          </a:xfrm>
          <a:prstGeom prst="arc">
            <a:avLst>
              <a:gd name="adj1" fmla="val 16720387"/>
              <a:gd name="adj2" fmla="val 179015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Arc 534"/>
          <p:cNvSpPr/>
          <p:nvPr/>
        </p:nvSpPr>
        <p:spPr>
          <a:xfrm flipH="1">
            <a:off x="3069859" y="2350601"/>
            <a:ext cx="633406" cy="633406"/>
          </a:xfrm>
          <a:prstGeom prst="arc">
            <a:avLst>
              <a:gd name="adj1" fmla="val 7150461"/>
              <a:gd name="adj2" fmla="val 87984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Arc 528"/>
          <p:cNvSpPr/>
          <p:nvPr/>
        </p:nvSpPr>
        <p:spPr>
          <a:xfrm>
            <a:off x="2976988" y="2649051"/>
            <a:ext cx="635000" cy="635000"/>
          </a:xfrm>
          <a:prstGeom prst="arc">
            <a:avLst>
              <a:gd name="adj1" fmla="val 17269639"/>
              <a:gd name="adj2" fmla="val 644013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>
            <a:grpSpLocks/>
          </p:cNvGrpSpPr>
          <p:nvPr/>
        </p:nvGrpSpPr>
        <p:grpSpPr bwMode="auto">
          <a:xfrm>
            <a:off x="802073" y="4500555"/>
            <a:ext cx="4219935" cy="495300"/>
            <a:chOff x="1515075" y="1268751"/>
            <a:chExt cx="6569110" cy="570595"/>
          </a:xfrm>
        </p:grpSpPr>
        <p:sp>
          <p:nvSpPr>
            <p:cNvPr id="175" name="Rectangle 174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176" name="Straight Connector 175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334"/>
            <p:cNvSpPr>
              <a:spLocks noChangeArrowheads="1"/>
            </p:cNvSpPr>
            <p:nvPr/>
          </p:nvSpPr>
          <p:spPr bwMode="auto">
            <a:xfrm>
              <a:off x="1940393" y="1351039"/>
              <a:ext cx="98037" cy="248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8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8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85" name="Straight Connector 184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345"/>
            <p:cNvSpPr>
              <a:spLocks noChangeArrowheads="1"/>
            </p:cNvSpPr>
            <p:nvPr/>
          </p:nvSpPr>
          <p:spPr bwMode="auto">
            <a:xfrm>
              <a:off x="2373823" y="1347524"/>
              <a:ext cx="98037" cy="248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8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8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96" name="Straight Connector 195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 356"/>
            <p:cNvSpPr>
              <a:spLocks noChangeArrowheads="1"/>
            </p:cNvSpPr>
            <p:nvPr/>
          </p:nvSpPr>
          <p:spPr bwMode="auto">
            <a:xfrm>
              <a:off x="2783099" y="1351039"/>
              <a:ext cx="98037" cy="248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8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8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07" name="Straight Connector 206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367"/>
            <p:cNvSpPr>
              <a:spLocks noChangeArrowheads="1"/>
            </p:cNvSpPr>
            <p:nvPr/>
          </p:nvSpPr>
          <p:spPr bwMode="auto">
            <a:xfrm>
              <a:off x="3200794" y="1356724"/>
              <a:ext cx="98037" cy="248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8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8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18" name="Straight Connector 217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Rectangle 378"/>
            <p:cNvSpPr>
              <a:spLocks noChangeArrowheads="1"/>
            </p:cNvSpPr>
            <p:nvPr/>
          </p:nvSpPr>
          <p:spPr bwMode="auto">
            <a:xfrm>
              <a:off x="3623768" y="1356724"/>
              <a:ext cx="98037" cy="248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800" dirty="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800" baseline="5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29" name="Straight Connector 228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389"/>
            <p:cNvSpPr>
              <a:spLocks noChangeArrowheads="1"/>
            </p:cNvSpPr>
            <p:nvPr/>
          </p:nvSpPr>
          <p:spPr bwMode="auto">
            <a:xfrm>
              <a:off x="4041914" y="1356724"/>
              <a:ext cx="98037" cy="248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8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8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40" name="Straight Connector 239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Rectangle 400"/>
            <p:cNvSpPr>
              <a:spLocks noChangeArrowheads="1"/>
            </p:cNvSpPr>
            <p:nvPr/>
          </p:nvSpPr>
          <p:spPr bwMode="auto">
            <a:xfrm>
              <a:off x="4474492" y="1351039"/>
              <a:ext cx="98037" cy="248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8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8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51" name="Straight Connector 250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Rectangle 411"/>
            <p:cNvSpPr>
              <a:spLocks noChangeArrowheads="1"/>
            </p:cNvSpPr>
            <p:nvPr/>
          </p:nvSpPr>
          <p:spPr bwMode="auto">
            <a:xfrm>
              <a:off x="4896097" y="1353881"/>
              <a:ext cx="98037" cy="248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8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8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ectangle 422"/>
            <p:cNvSpPr>
              <a:spLocks noChangeArrowheads="1"/>
            </p:cNvSpPr>
            <p:nvPr/>
          </p:nvSpPr>
          <p:spPr bwMode="auto">
            <a:xfrm>
              <a:off x="5314244" y="1351037"/>
              <a:ext cx="98035" cy="248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800" dirty="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800" baseline="5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73" name="Straight Connector 272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Rectangle 433"/>
            <p:cNvSpPr>
              <a:spLocks noChangeArrowheads="1"/>
            </p:cNvSpPr>
            <p:nvPr/>
          </p:nvSpPr>
          <p:spPr bwMode="auto">
            <a:xfrm>
              <a:off x="5552423" y="1381509"/>
              <a:ext cx="461387" cy="354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700" dirty="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700" baseline="5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84" name="Straight Connector 283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444"/>
            <p:cNvSpPr>
              <a:spLocks noChangeArrowheads="1"/>
            </p:cNvSpPr>
            <p:nvPr/>
          </p:nvSpPr>
          <p:spPr bwMode="auto">
            <a:xfrm>
              <a:off x="5965028" y="1381509"/>
              <a:ext cx="461387" cy="354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7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7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95" name="Straight Connector 294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Rectangle 455"/>
            <p:cNvSpPr>
              <a:spLocks noChangeArrowheads="1"/>
            </p:cNvSpPr>
            <p:nvPr/>
          </p:nvSpPr>
          <p:spPr bwMode="auto">
            <a:xfrm>
              <a:off x="6380157" y="1381509"/>
              <a:ext cx="461387" cy="354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7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7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06" name="Straight Connector 305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Rectangle 466"/>
            <p:cNvSpPr>
              <a:spLocks noChangeArrowheads="1"/>
            </p:cNvSpPr>
            <p:nvPr/>
          </p:nvSpPr>
          <p:spPr bwMode="auto">
            <a:xfrm>
              <a:off x="6795992" y="1381509"/>
              <a:ext cx="461387" cy="354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7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7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17" name="Straight Connector 316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Rectangle 477"/>
            <p:cNvSpPr>
              <a:spLocks noChangeArrowheads="1"/>
            </p:cNvSpPr>
            <p:nvPr/>
          </p:nvSpPr>
          <p:spPr bwMode="auto">
            <a:xfrm>
              <a:off x="7213159" y="1381509"/>
              <a:ext cx="461387" cy="354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700" dirty="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700" baseline="5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28" name="Straight Connector 327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angle 488"/>
            <p:cNvSpPr>
              <a:spLocks noChangeArrowheads="1"/>
            </p:cNvSpPr>
            <p:nvPr/>
          </p:nvSpPr>
          <p:spPr bwMode="auto">
            <a:xfrm>
              <a:off x="7622798" y="1381509"/>
              <a:ext cx="461387" cy="354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700" dirty="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700" baseline="5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39" name="Straight Connector 338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3" name="Oval 33"/>
          <p:cNvSpPr>
            <a:spLocks noChangeArrowheads="1"/>
          </p:cNvSpPr>
          <p:nvPr/>
        </p:nvSpPr>
        <p:spPr bwMode="auto">
          <a:xfrm>
            <a:off x="3265240" y="2942124"/>
            <a:ext cx="53766" cy="5458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45" name="Text Box 8"/>
          <p:cNvSpPr txBox="1">
            <a:spLocks noChangeArrowheads="1"/>
          </p:cNvSpPr>
          <p:nvPr/>
        </p:nvSpPr>
        <p:spPr bwMode="auto">
          <a:xfrm>
            <a:off x="2976069" y="2859597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348" name="Straight Connector 347"/>
          <p:cNvCxnSpPr>
            <a:cxnSpLocks noChangeShapeType="1"/>
          </p:cNvCxnSpPr>
          <p:nvPr/>
        </p:nvCxnSpPr>
        <p:spPr bwMode="auto">
          <a:xfrm flipH="1">
            <a:off x="3110338" y="998051"/>
            <a:ext cx="798036" cy="256511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9" name="Group 348"/>
          <p:cNvGrpSpPr>
            <a:grpSpLocks/>
          </p:cNvGrpSpPr>
          <p:nvPr/>
        </p:nvGrpSpPr>
        <p:grpSpPr bwMode="auto">
          <a:xfrm rot="6435058">
            <a:off x="777161" y="2435505"/>
            <a:ext cx="4684018" cy="493713"/>
            <a:chOff x="1515075" y="1268751"/>
            <a:chExt cx="6637758" cy="570529"/>
          </a:xfrm>
        </p:grpSpPr>
        <p:sp>
          <p:nvSpPr>
            <p:cNvPr id="350" name="Rectangle 349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351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2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3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4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5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6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" name="Rectangle 358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60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1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2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3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4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5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6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0" name="Rectangle 369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71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3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5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6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7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8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1" name="Rectangle 380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82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3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4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5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6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7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8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0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1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2" name="Rectangle 391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93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4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5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6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7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8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1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2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3" name="Rectangle 402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04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5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6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4" name="Rectangle 413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15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6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7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8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2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3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4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5" name="Rectangle 424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26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7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8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9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1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2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3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4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5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6" name="Rectangle 435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37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9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2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3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4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7" name="Rectangle 446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48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9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3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4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5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6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7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8" name="Rectangle 457"/>
            <p:cNvSpPr/>
            <p:nvPr/>
          </p:nvSpPr>
          <p:spPr>
            <a:xfrm>
              <a:off x="5575747" y="1398294"/>
              <a:ext cx="506775" cy="248963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8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8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59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3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4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5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6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7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9" name="Rectangle 468"/>
            <p:cNvSpPr/>
            <p:nvPr/>
          </p:nvSpPr>
          <p:spPr>
            <a:xfrm>
              <a:off x="5987613" y="1398292"/>
              <a:ext cx="506775" cy="248963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8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8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70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3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4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6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7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8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9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0" name="Rectangle 479"/>
            <p:cNvSpPr/>
            <p:nvPr/>
          </p:nvSpPr>
          <p:spPr>
            <a:xfrm>
              <a:off x="6403139" y="1398291"/>
              <a:ext cx="506775" cy="248963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8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8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81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3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4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5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6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7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8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9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0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" name="Rectangle 490"/>
            <p:cNvSpPr/>
            <p:nvPr/>
          </p:nvSpPr>
          <p:spPr>
            <a:xfrm>
              <a:off x="6818666" y="1398292"/>
              <a:ext cx="506775" cy="248963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8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8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92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3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4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5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6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7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8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9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0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" name="Rectangle 501"/>
            <p:cNvSpPr/>
            <p:nvPr/>
          </p:nvSpPr>
          <p:spPr>
            <a:xfrm>
              <a:off x="7236020" y="1398290"/>
              <a:ext cx="506775" cy="248963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8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8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03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5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6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7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8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9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0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1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" name="Rectangle 512"/>
            <p:cNvSpPr/>
            <p:nvPr/>
          </p:nvSpPr>
          <p:spPr>
            <a:xfrm>
              <a:off x="7646058" y="1398293"/>
              <a:ext cx="506775" cy="248963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8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8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14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16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7822">
            <a:off x="3580403" y="523978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7" name="Straight Arrow Connector 516"/>
          <p:cNvCxnSpPr/>
          <p:nvPr/>
        </p:nvCxnSpPr>
        <p:spPr>
          <a:xfrm rot="6420000">
            <a:off x="3034988" y="3564093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Arrow Connector 517"/>
          <p:cNvCxnSpPr/>
          <p:nvPr/>
        </p:nvCxnSpPr>
        <p:spPr>
          <a:xfrm rot="17220000">
            <a:off x="3822328" y="1034363"/>
            <a:ext cx="152400" cy="0"/>
          </a:xfrm>
          <a:prstGeom prst="straightConnector1">
            <a:avLst/>
          </a:prstGeom>
          <a:ln w="19050"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Text Box 8"/>
          <p:cNvSpPr txBox="1">
            <a:spLocks noChangeArrowheads="1"/>
          </p:cNvSpPr>
          <p:nvPr/>
        </p:nvSpPr>
        <p:spPr bwMode="auto">
          <a:xfrm>
            <a:off x="3657103" y="1477674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523" name="Oval 522"/>
          <p:cNvSpPr/>
          <p:nvPr/>
        </p:nvSpPr>
        <p:spPr>
          <a:xfrm>
            <a:off x="1976239" y="1673214"/>
            <a:ext cx="2632637" cy="2580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Text Box 8"/>
          <p:cNvSpPr txBox="1">
            <a:spLocks noChangeArrowheads="1"/>
          </p:cNvSpPr>
          <p:nvPr/>
        </p:nvSpPr>
        <p:spPr bwMode="auto">
          <a:xfrm rot="17220000">
            <a:off x="2979145" y="2109885"/>
            <a:ext cx="7867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5 cm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540" name="Arc 539"/>
          <p:cNvSpPr/>
          <p:nvPr/>
        </p:nvSpPr>
        <p:spPr>
          <a:xfrm rot="3738430" flipH="1">
            <a:off x="3293925" y="2580696"/>
            <a:ext cx="633406" cy="633406"/>
          </a:xfrm>
          <a:prstGeom prst="arc">
            <a:avLst>
              <a:gd name="adj1" fmla="val 7150461"/>
              <a:gd name="adj2" fmla="val 87984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7" name="Picture 3" descr="C:\Users\dell\Desktop\rounder1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2731">
            <a:off x="3007460" y="2760158"/>
            <a:ext cx="571448" cy="41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1" name="Straight Connector 540"/>
          <p:cNvCxnSpPr>
            <a:cxnSpLocks noChangeShapeType="1"/>
          </p:cNvCxnSpPr>
          <p:nvPr/>
        </p:nvCxnSpPr>
        <p:spPr bwMode="auto">
          <a:xfrm>
            <a:off x="3297663" y="2969726"/>
            <a:ext cx="1565275" cy="167465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42" name="Group 541"/>
          <p:cNvGrpSpPr>
            <a:grpSpLocks/>
          </p:cNvGrpSpPr>
          <p:nvPr/>
        </p:nvGrpSpPr>
        <p:grpSpPr bwMode="auto">
          <a:xfrm rot="2820564">
            <a:off x="858513" y="3530053"/>
            <a:ext cx="5688012" cy="493713"/>
            <a:chOff x="1515075" y="1268751"/>
            <a:chExt cx="6558727" cy="570529"/>
          </a:xfrm>
        </p:grpSpPr>
        <p:sp>
          <p:nvSpPr>
            <p:cNvPr id="543" name="Rectangle 542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544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5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6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7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8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9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0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1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2" name="Rectangle 551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53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5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6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7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8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9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0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1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2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" name="Rectangle 562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64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5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6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7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8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9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0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1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2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4" name="Rectangle 573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75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6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7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8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9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1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2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5" name="Rectangle 584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86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7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8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9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0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1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2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3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5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6" name="Rectangle 595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97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8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9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0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1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2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3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6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7" name="Rectangle 606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08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9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0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1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2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3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8" name="Rectangle 617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19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2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3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6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7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8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9" name="Rectangle 628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30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1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2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3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4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0" name="Rectangle 639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41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2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3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4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6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7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8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9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0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1" name="Rectangle 650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52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3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4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6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7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8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9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0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1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2" name="Rectangle 661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63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4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7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8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9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0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1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2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3" name="Rectangle 672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74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5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6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7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8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0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1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2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3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4" name="Rectangle 683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85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7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8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9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0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1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2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3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4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5" name="Rectangle 694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96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7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8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9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0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1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2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3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4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5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" name="Rectangle 705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07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8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709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6105">
            <a:off x="2860835" y="2004371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0" name="Straight Arrow Connector 709"/>
          <p:cNvCxnSpPr/>
          <p:nvPr/>
        </p:nvCxnSpPr>
        <p:spPr>
          <a:xfrm rot="2760000">
            <a:off x="4779864" y="4633614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Text Box 8"/>
          <p:cNvSpPr txBox="1">
            <a:spLocks noChangeArrowheads="1"/>
          </p:cNvSpPr>
          <p:nvPr/>
        </p:nvSpPr>
        <p:spPr bwMode="auto">
          <a:xfrm>
            <a:off x="3277027" y="2898255"/>
            <a:ext cx="43325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700" dirty="0" smtClean="0">
                <a:solidFill>
                  <a:srgbClr val="000000"/>
                </a:solidFill>
                <a:latin typeface="Bookman Old Style" pitchFamily="18" charset="0"/>
              </a:rPr>
              <a:t>120</a:t>
            </a:r>
            <a:r>
              <a:rPr lang="en-US" altLang="en-US" sz="700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US" altLang="en-US" sz="7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17" name="Text Box 8"/>
          <p:cNvSpPr txBox="1">
            <a:spLocks noChangeArrowheads="1"/>
          </p:cNvSpPr>
          <p:nvPr/>
        </p:nvSpPr>
        <p:spPr bwMode="auto">
          <a:xfrm>
            <a:off x="4202538" y="3778250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24" name="Arc 723"/>
          <p:cNvSpPr/>
          <p:nvPr/>
        </p:nvSpPr>
        <p:spPr>
          <a:xfrm>
            <a:off x="3291313" y="1340950"/>
            <a:ext cx="776288" cy="776288"/>
          </a:xfrm>
          <a:prstGeom prst="arc">
            <a:avLst>
              <a:gd name="adj1" fmla="val 5807689"/>
              <a:gd name="adj2" fmla="val 716769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8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3908">
            <a:off x="3332454" y="1479476"/>
            <a:ext cx="695808" cy="50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05035">
            <a:off x="2982578" y="1674386"/>
            <a:ext cx="1166174" cy="85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53" name="Straight Connector 752"/>
          <p:cNvCxnSpPr>
            <a:cxnSpLocks noChangeShapeType="1"/>
          </p:cNvCxnSpPr>
          <p:nvPr/>
        </p:nvCxnSpPr>
        <p:spPr bwMode="auto">
          <a:xfrm>
            <a:off x="2586463" y="1388576"/>
            <a:ext cx="5233035" cy="163258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54" name="Group 753"/>
          <p:cNvGrpSpPr>
            <a:grpSpLocks/>
          </p:cNvGrpSpPr>
          <p:nvPr/>
        </p:nvGrpSpPr>
        <p:grpSpPr bwMode="auto">
          <a:xfrm rot="1039235">
            <a:off x="1874545" y="2224754"/>
            <a:ext cx="6631407" cy="493713"/>
            <a:chOff x="1515075" y="1268751"/>
            <a:chExt cx="6558727" cy="570529"/>
          </a:xfrm>
        </p:grpSpPr>
        <p:sp>
          <p:nvSpPr>
            <p:cNvPr id="755" name="Rectangle 754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756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9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0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1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2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3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4" name="Rectangle 763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65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7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9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0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1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2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3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4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5" name="Rectangle 774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76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7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9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0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1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2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3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4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5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6" name="Rectangle 785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87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9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0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1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2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3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4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5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6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7" name="Rectangle 796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98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0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1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2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3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4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5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6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7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8" name="Rectangle 807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09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0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1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2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3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4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5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6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7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8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" name="Rectangle 818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20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0" name="Rectangle 829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31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2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3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4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5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6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7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8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0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1" name="Rectangle 840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42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3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4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5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6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7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8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9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1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2" name="Rectangle 851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53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4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5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6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7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8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9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1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2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3" name="Rectangle 862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64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5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6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7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8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9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3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4" name="Rectangle 873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75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6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7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8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9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1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2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3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4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5" name="Rectangle 884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86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7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8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9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0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3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4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5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6" name="Rectangle 895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97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8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9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0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2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3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4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5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6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7" name="Rectangle 906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08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9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0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3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4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5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6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7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8" name="Rectangle 917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19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0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921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9635">
            <a:off x="1948395" y="278112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2" name="Straight Arrow Connector 921"/>
          <p:cNvCxnSpPr/>
          <p:nvPr/>
        </p:nvCxnSpPr>
        <p:spPr>
          <a:xfrm rot="1020000">
            <a:off x="7725419" y="3014974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Arrow Connector 922"/>
          <p:cNvCxnSpPr/>
          <p:nvPr/>
        </p:nvCxnSpPr>
        <p:spPr>
          <a:xfrm rot="11820000">
            <a:off x="2524333" y="1393337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" name="Arc 931"/>
          <p:cNvSpPr/>
          <p:nvPr/>
        </p:nvSpPr>
        <p:spPr>
          <a:xfrm rot="17936905">
            <a:off x="3793141" y="3524422"/>
            <a:ext cx="776288" cy="776288"/>
          </a:xfrm>
          <a:prstGeom prst="arc">
            <a:avLst>
              <a:gd name="adj1" fmla="val 16720387"/>
              <a:gd name="adj2" fmla="val 179015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Arc 932"/>
          <p:cNvSpPr/>
          <p:nvPr/>
        </p:nvSpPr>
        <p:spPr>
          <a:xfrm rot="17936905">
            <a:off x="3793141" y="3524422"/>
            <a:ext cx="776288" cy="776288"/>
          </a:xfrm>
          <a:prstGeom prst="arc">
            <a:avLst>
              <a:gd name="adj1" fmla="val 5807689"/>
              <a:gd name="adj2" fmla="val 716769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4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00813">
            <a:off x="3834282" y="3662948"/>
            <a:ext cx="695808" cy="50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0" name="Arc 939"/>
          <p:cNvSpPr/>
          <p:nvPr/>
        </p:nvSpPr>
        <p:spPr>
          <a:xfrm rot="17773764">
            <a:off x="3255859" y="2974753"/>
            <a:ext cx="1308092" cy="1308092"/>
          </a:xfrm>
          <a:prstGeom prst="arc">
            <a:avLst>
              <a:gd name="adj1" fmla="val 8641761"/>
              <a:gd name="adj2" fmla="val 1078019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1" name="Arc 940"/>
          <p:cNvSpPr/>
          <p:nvPr/>
        </p:nvSpPr>
        <p:spPr>
          <a:xfrm rot="16960371">
            <a:off x="3792163" y="3541779"/>
            <a:ext cx="1304932" cy="1304932"/>
          </a:xfrm>
          <a:prstGeom prst="arc">
            <a:avLst>
              <a:gd name="adj1" fmla="val 13785190"/>
              <a:gd name="adj2" fmla="val 160088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2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57521">
            <a:off x="3862054" y="3770442"/>
            <a:ext cx="1166174" cy="85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4" name="Straight Connector 943"/>
          <p:cNvCxnSpPr>
            <a:cxnSpLocks noChangeShapeType="1"/>
          </p:cNvCxnSpPr>
          <p:nvPr/>
        </p:nvCxnSpPr>
        <p:spPr bwMode="auto">
          <a:xfrm flipV="1">
            <a:off x="3325666" y="1906101"/>
            <a:ext cx="3140646" cy="278232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45" name="Group 944"/>
          <p:cNvGrpSpPr>
            <a:grpSpLocks/>
          </p:cNvGrpSpPr>
          <p:nvPr/>
        </p:nvGrpSpPr>
        <p:grpSpPr bwMode="auto">
          <a:xfrm rot="8306348">
            <a:off x="804958" y="3403540"/>
            <a:ext cx="6631407" cy="493713"/>
            <a:chOff x="1515075" y="1268751"/>
            <a:chExt cx="6558727" cy="570529"/>
          </a:xfrm>
        </p:grpSpPr>
        <p:sp>
          <p:nvSpPr>
            <p:cNvPr id="946" name="Rectangle 945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947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8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9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0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1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5" name="Rectangle 954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56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7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8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9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0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1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3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5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6" name="Rectangle 965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67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8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9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0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1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4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5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6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7" name="Rectangle 976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78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9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0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1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2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4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6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7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8" name="Rectangle 987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89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0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1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2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4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5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6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7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8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9" name="Rectangle 998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00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1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2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4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5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6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7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8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9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0" name="Rectangle 1009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11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2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6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7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8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9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0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1" name="Rectangle 1020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22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3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2" name="Rectangle 1031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33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6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7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8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9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0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1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2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3" name="Rectangle 1042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44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5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6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7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8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9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0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1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2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3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4" name="Rectangle 1053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55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7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8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9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0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1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2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3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4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5" name="Rectangle 1064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66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7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8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9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0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1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2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3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4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6" name="Rectangle 1075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77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9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0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1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2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3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4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6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7" name="Rectangle 1086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88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9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0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1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2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3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4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6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7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8" name="Rectangle 1097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99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0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1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2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3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4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5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7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9" name="Rectangle 1108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10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1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13" name="Straight Arrow Connector 1112"/>
          <p:cNvCxnSpPr/>
          <p:nvPr/>
        </p:nvCxnSpPr>
        <p:spPr>
          <a:xfrm rot="19140000">
            <a:off x="6404400" y="1900268"/>
            <a:ext cx="152400" cy="0"/>
          </a:xfrm>
          <a:prstGeom prst="straightConnector1">
            <a:avLst/>
          </a:prstGeom>
          <a:ln w="19050"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Arrow Connector 1113"/>
          <p:cNvCxnSpPr/>
          <p:nvPr/>
        </p:nvCxnSpPr>
        <p:spPr>
          <a:xfrm rot="8280000">
            <a:off x="3257883" y="4689365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2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16841">
            <a:off x="6001118" y="1665272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2" name="Text Box 8"/>
          <p:cNvSpPr txBox="1">
            <a:spLocks noChangeArrowheads="1"/>
          </p:cNvSpPr>
          <p:nvPr/>
        </p:nvSpPr>
        <p:spPr bwMode="auto">
          <a:xfrm>
            <a:off x="5981203" y="2188874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P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124" name="Arc 1123"/>
          <p:cNvSpPr/>
          <p:nvPr/>
        </p:nvSpPr>
        <p:spPr>
          <a:xfrm rot="9421209">
            <a:off x="5683185" y="2248277"/>
            <a:ext cx="381950" cy="381950"/>
          </a:xfrm>
          <a:prstGeom prst="arc">
            <a:avLst>
              <a:gd name="adj1" fmla="val 20657993"/>
              <a:gd name="adj2" fmla="val 277047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Text Box 8"/>
          <p:cNvSpPr txBox="1">
            <a:spLocks noChangeArrowheads="1"/>
          </p:cNvSpPr>
          <p:nvPr/>
        </p:nvSpPr>
        <p:spPr bwMode="auto">
          <a:xfrm>
            <a:off x="5367766" y="2369651"/>
            <a:ext cx="43325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00" dirty="0" smtClean="0">
                <a:solidFill>
                  <a:srgbClr val="000000"/>
                </a:solidFill>
                <a:latin typeface="Bookman Old Style" pitchFamily="18" charset="0"/>
              </a:rPr>
              <a:t>60</a:t>
            </a:r>
            <a:r>
              <a:rPr lang="en-US" altLang="en-US" sz="900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US" altLang="en-US" sz="9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24" name="Text Box 52"/>
          <p:cNvSpPr txBox="1">
            <a:spLocks noChangeArrowheads="1"/>
          </p:cNvSpPr>
          <p:nvPr/>
        </p:nvSpPr>
        <p:spPr bwMode="auto">
          <a:xfrm>
            <a:off x="3157968" y="2501904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C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25" name="Text Box 52"/>
          <p:cNvSpPr txBox="1">
            <a:spLocks noChangeArrowheads="1"/>
          </p:cNvSpPr>
          <p:nvPr/>
        </p:nvSpPr>
        <p:spPr bwMode="auto">
          <a:xfrm>
            <a:off x="3543723" y="2828928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D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26" name="Text Box 52"/>
          <p:cNvSpPr txBox="1">
            <a:spLocks noChangeArrowheads="1"/>
          </p:cNvSpPr>
          <p:nvPr/>
        </p:nvSpPr>
        <p:spPr bwMode="auto">
          <a:xfrm>
            <a:off x="3377042" y="3194506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E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pic>
        <p:nvPicPr>
          <p:cNvPr id="522" name="Picture 3" descr="C:\Users\dell\Desktop\rounder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1791">
            <a:off x="-310762" y="3635089"/>
            <a:ext cx="2325112" cy="170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7" name="Text Box 52"/>
          <p:cNvSpPr txBox="1">
            <a:spLocks noChangeArrowheads="1"/>
          </p:cNvSpPr>
          <p:nvPr/>
        </p:nvSpPr>
        <p:spPr bwMode="auto">
          <a:xfrm>
            <a:off x="3303039" y="1908920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F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28" name="Text Box 52"/>
          <p:cNvSpPr txBox="1">
            <a:spLocks noChangeArrowheads="1"/>
          </p:cNvSpPr>
          <p:nvPr/>
        </p:nvSpPr>
        <p:spPr bwMode="auto">
          <a:xfrm>
            <a:off x="3595492" y="1108814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G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29" name="Text Box 52"/>
          <p:cNvSpPr txBox="1">
            <a:spLocks noChangeArrowheads="1"/>
          </p:cNvSpPr>
          <p:nvPr/>
        </p:nvSpPr>
        <p:spPr bwMode="auto">
          <a:xfrm>
            <a:off x="3076034" y="1312940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H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30" name="Text Box 52"/>
          <p:cNvSpPr txBox="1">
            <a:spLocks noChangeArrowheads="1"/>
          </p:cNvSpPr>
          <p:nvPr/>
        </p:nvSpPr>
        <p:spPr bwMode="auto">
          <a:xfrm>
            <a:off x="4072984" y="1610464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I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31" name="Text Box 52"/>
          <p:cNvSpPr txBox="1">
            <a:spLocks noChangeArrowheads="1"/>
          </p:cNvSpPr>
          <p:nvPr/>
        </p:nvSpPr>
        <p:spPr bwMode="auto">
          <a:xfrm>
            <a:off x="4422033" y="4063717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J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35" name="Text Box 52"/>
          <p:cNvSpPr txBox="1">
            <a:spLocks noChangeArrowheads="1"/>
          </p:cNvSpPr>
          <p:nvPr/>
        </p:nvSpPr>
        <p:spPr bwMode="auto">
          <a:xfrm>
            <a:off x="3781953" y="3394427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K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36" name="Text Box 52"/>
          <p:cNvSpPr txBox="1">
            <a:spLocks noChangeArrowheads="1"/>
          </p:cNvSpPr>
          <p:nvPr/>
        </p:nvSpPr>
        <p:spPr bwMode="auto">
          <a:xfrm>
            <a:off x="3749886" y="4233261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L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32" name="Oval 1131"/>
          <p:cNvSpPr/>
          <p:nvPr/>
        </p:nvSpPr>
        <p:spPr>
          <a:xfrm>
            <a:off x="674498" y="1968537"/>
            <a:ext cx="708056" cy="708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/>
          <p:cNvSpPr/>
          <p:nvPr/>
        </p:nvSpPr>
        <p:spPr>
          <a:xfrm>
            <a:off x="998207" y="2287460"/>
            <a:ext cx="66644" cy="66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Oval 1145"/>
          <p:cNvSpPr/>
          <p:nvPr/>
        </p:nvSpPr>
        <p:spPr>
          <a:xfrm>
            <a:off x="1760207" y="2287429"/>
            <a:ext cx="66644" cy="66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7" name="Straight Connector 1146"/>
          <p:cNvCxnSpPr/>
          <p:nvPr/>
        </p:nvCxnSpPr>
        <p:spPr>
          <a:xfrm>
            <a:off x="807676" y="1801654"/>
            <a:ext cx="990600" cy="51752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1147"/>
          <p:cNvCxnSpPr/>
          <p:nvPr/>
        </p:nvCxnSpPr>
        <p:spPr>
          <a:xfrm flipH="1">
            <a:off x="807676" y="2322354"/>
            <a:ext cx="990600" cy="5175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1" name="TextBox 1160"/>
          <p:cNvSpPr txBox="1"/>
          <p:nvPr/>
        </p:nvSpPr>
        <p:spPr>
          <a:xfrm>
            <a:off x="393340" y="1296829"/>
            <a:ext cx="1320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Rough Figure</a:t>
            </a:r>
            <a:endParaRPr lang="en-IN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62" name="TextBox 1161"/>
          <p:cNvSpPr txBox="1"/>
          <p:nvPr/>
        </p:nvSpPr>
        <p:spPr>
          <a:xfrm>
            <a:off x="766099" y="2202655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Bookman Old Style" pitchFamily="18" charset="0"/>
              </a:rPr>
              <a:t>O</a:t>
            </a:r>
          </a:p>
        </p:txBody>
      </p:sp>
      <p:sp>
        <p:nvSpPr>
          <p:cNvPr id="1163" name="TextBox 1162"/>
          <p:cNvSpPr txBox="1"/>
          <p:nvPr/>
        </p:nvSpPr>
        <p:spPr>
          <a:xfrm>
            <a:off x="1718901" y="231917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P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164" name="TextBox 1163"/>
          <p:cNvSpPr txBox="1"/>
          <p:nvPr/>
        </p:nvSpPr>
        <p:spPr>
          <a:xfrm>
            <a:off x="1061925" y="2630329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B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165" name="TextBox 1164"/>
          <p:cNvSpPr txBox="1"/>
          <p:nvPr/>
        </p:nvSpPr>
        <p:spPr>
          <a:xfrm>
            <a:off x="1041149" y="1760379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A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166" name="Arc 1165"/>
          <p:cNvSpPr/>
          <p:nvPr/>
        </p:nvSpPr>
        <p:spPr>
          <a:xfrm>
            <a:off x="1649838" y="1967548"/>
            <a:ext cx="698500" cy="698500"/>
          </a:xfrm>
          <a:prstGeom prst="arc">
            <a:avLst>
              <a:gd name="adj1" fmla="val 10063949"/>
              <a:gd name="adj2" fmla="val 116064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TextBox 1172"/>
          <p:cNvSpPr txBox="1"/>
          <p:nvPr/>
        </p:nvSpPr>
        <p:spPr>
          <a:xfrm>
            <a:off x="1356321" y="2211229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Bookman Old Style" pitchFamily="18" charset="0"/>
              </a:rPr>
              <a:t>60</a:t>
            </a:r>
            <a:r>
              <a:rPr lang="en-US" sz="800" b="1" baseline="30000" dirty="0" smtClean="0">
                <a:latin typeface="Bookman Old Style" pitchFamily="18" charset="0"/>
              </a:rPr>
              <a:t>o</a:t>
            </a:r>
            <a:endParaRPr lang="en-US" sz="800" b="1" baseline="30000" dirty="0">
              <a:latin typeface="Bookman Old Style" pitchFamily="18" charset="0"/>
            </a:endParaRPr>
          </a:p>
        </p:txBody>
      </p:sp>
      <p:cxnSp>
        <p:nvCxnSpPr>
          <p:cNvPr id="1174" name="Straight Connector 1173"/>
          <p:cNvCxnSpPr>
            <a:stCxn id="1165" idx="2"/>
          </p:cNvCxnSpPr>
          <p:nvPr/>
        </p:nvCxnSpPr>
        <p:spPr>
          <a:xfrm flipH="1">
            <a:off x="1029926" y="2006600"/>
            <a:ext cx="154852" cy="31257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5" name="TextBox 1174"/>
          <p:cNvSpPr txBox="1"/>
          <p:nvPr/>
        </p:nvSpPr>
        <p:spPr>
          <a:xfrm rot="17791567">
            <a:off x="829921" y="2067617"/>
            <a:ext cx="391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latin typeface="Bookman Old Style" pitchFamily="18" charset="0"/>
              </a:rPr>
              <a:t>5 cm</a:t>
            </a:r>
            <a:endParaRPr lang="en-US" sz="700" b="1" baseline="30000" dirty="0">
              <a:latin typeface="Bookman Old Style" pitchFamily="18" charset="0"/>
            </a:endParaRPr>
          </a:p>
        </p:txBody>
      </p:sp>
      <p:sp>
        <p:nvSpPr>
          <p:cNvPr id="1149" name="Freeform 1148"/>
          <p:cNvSpPr/>
          <p:nvPr/>
        </p:nvSpPr>
        <p:spPr>
          <a:xfrm rot="11569163">
            <a:off x="3560820" y="1718529"/>
            <a:ext cx="102335" cy="110791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Freeform 1186"/>
          <p:cNvSpPr/>
          <p:nvPr/>
        </p:nvSpPr>
        <p:spPr>
          <a:xfrm rot="19125466">
            <a:off x="4134104" y="3767681"/>
            <a:ext cx="123825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8" name="Group 41"/>
          <p:cNvGrpSpPr>
            <a:grpSpLocks/>
          </p:cNvGrpSpPr>
          <p:nvPr/>
        </p:nvGrpSpPr>
        <p:grpSpPr bwMode="auto">
          <a:xfrm>
            <a:off x="5434005" y="1136979"/>
            <a:ext cx="2927848" cy="771133"/>
            <a:chOff x="5122708" y="3109376"/>
            <a:chExt cx="2862967" cy="866444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39" name="Rounded Rectangle 938"/>
            <p:cNvSpPr/>
            <p:nvPr/>
          </p:nvSpPr>
          <p:spPr bwMode="auto">
            <a:xfrm>
              <a:off x="5122708" y="3109376"/>
              <a:ext cx="2862967" cy="866444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943" name="TextBox 43"/>
            <p:cNvSpPr txBox="1">
              <a:spLocks noChangeArrowheads="1"/>
            </p:cNvSpPr>
            <p:nvPr/>
          </p:nvSpPr>
          <p:spPr bwMode="auto">
            <a:xfrm>
              <a:off x="5177557" y="3214226"/>
              <a:ext cx="2757514" cy="65705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 circle of radius of </a:t>
              </a:r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5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cm and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O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15" name="Group 41"/>
          <p:cNvGrpSpPr>
            <a:grpSpLocks/>
          </p:cNvGrpSpPr>
          <p:nvPr/>
        </p:nvGrpSpPr>
        <p:grpSpPr bwMode="auto">
          <a:xfrm>
            <a:off x="5979553" y="1290737"/>
            <a:ext cx="1695648" cy="458205"/>
            <a:chOff x="5660580" y="3268055"/>
            <a:chExt cx="1658071" cy="51483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16" name="Rounded Rectangle 1115"/>
            <p:cNvSpPr/>
            <p:nvPr/>
          </p:nvSpPr>
          <p:spPr bwMode="auto">
            <a:xfrm>
              <a:off x="5660580" y="3268055"/>
              <a:ext cx="1658071" cy="51483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117" name="TextBox 43"/>
            <p:cNvSpPr txBox="1">
              <a:spLocks noChangeArrowheads="1"/>
            </p:cNvSpPr>
            <p:nvPr/>
          </p:nvSpPr>
          <p:spPr bwMode="auto">
            <a:xfrm>
              <a:off x="5662123" y="3319823"/>
              <a:ext cx="1645390" cy="38040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line OA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18" name="Group 41"/>
          <p:cNvGrpSpPr>
            <a:grpSpLocks/>
          </p:cNvGrpSpPr>
          <p:nvPr/>
        </p:nvGrpSpPr>
        <p:grpSpPr bwMode="auto">
          <a:xfrm>
            <a:off x="5900459" y="1324850"/>
            <a:ext cx="1928695" cy="458205"/>
            <a:chOff x="5511557" y="3268055"/>
            <a:chExt cx="1885955" cy="51483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19" name="Rounded Rectangle 1118"/>
            <p:cNvSpPr/>
            <p:nvPr/>
          </p:nvSpPr>
          <p:spPr bwMode="auto">
            <a:xfrm>
              <a:off x="5515583" y="3268055"/>
              <a:ext cx="1823879" cy="51483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120" name="TextBox 43"/>
            <p:cNvSpPr txBox="1">
              <a:spLocks noChangeArrowheads="1"/>
            </p:cNvSpPr>
            <p:nvPr/>
          </p:nvSpPr>
          <p:spPr bwMode="auto">
            <a:xfrm>
              <a:off x="5511557" y="3319822"/>
              <a:ext cx="1885955" cy="38039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O = 120</a:t>
              </a:r>
              <a:r>
                <a:rPr lang="en-US" altLang="en-US" sz="1600" baseline="300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o</a:t>
              </a:r>
              <a:endParaRPr lang="en-US" altLang="en-US" sz="1600" baseline="300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28" name="Group 41"/>
          <p:cNvGrpSpPr>
            <a:grpSpLocks/>
          </p:cNvGrpSpPr>
          <p:nvPr/>
        </p:nvGrpSpPr>
        <p:grpSpPr bwMode="auto">
          <a:xfrm>
            <a:off x="5379317" y="991812"/>
            <a:ext cx="2915595" cy="966264"/>
            <a:chOff x="5104925" y="3147390"/>
            <a:chExt cx="2850987" cy="108569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29" name="Rounded Rectangle 1128"/>
            <p:cNvSpPr/>
            <p:nvPr/>
          </p:nvSpPr>
          <p:spPr bwMode="auto">
            <a:xfrm>
              <a:off x="5104925" y="3147390"/>
              <a:ext cx="2850987" cy="108569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130" name="TextBox 43"/>
            <p:cNvSpPr txBox="1">
              <a:spLocks noChangeArrowheads="1"/>
            </p:cNvSpPr>
            <p:nvPr/>
          </p:nvSpPr>
          <p:spPr bwMode="auto">
            <a:xfrm>
              <a:off x="5162655" y="3205664"/>
              <a:ext cx="2757514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O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any suitable radius draw an arc intersecting OA at 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34" name="Group 41"/>
          <p:cNvGrpSpPr>
            <a:grpSpLocks/>
          </p:cNvGrpSpPr>
          <p:nvPr/>
        </p:nvGrpSpPr>
        <p:grpSpPr bwMode="auto">
          <a:xfrm>
            <a:off x="5429413" y="1179029"/>
            <a:ext cx="2815404" cy="741045"/>
            <a:chOff x="5218542" y="3125042"/>
            <a:chExt cx="2753018" cy="83263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35" name="Rounded Rectangle 1134"/>
            <p:cNvSpPr/>
            <p:nvPr/>
          </p:nvSpPr>
          <p:spPr bwMode="auto">
            <a:xfrm>
              <a:off x="5218542" y="3125042"/>
              <a:ext cx="2753018" cy="83263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136" name="TextBox 43"/>
            <p:cNvSpPr txBox="1">
              <a:spLocks noChangeArrowheads="1"/>
            </p:cNvSpPr>
            <p:nvPr/>
          </p:nvSpPr>
          <p:spPr bwMode="auto">
            <a:xfrm>
              <a:off x="5267806" y="3205664"/>
              <a:ext cx="2675000" cy="65705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C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same radius cut an arc at D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37" name="Group 41"/>
          <p:cNvGrpSpPr>
            <a:grpSpLocks/>
          </p:cNvGrpSpPr>
          <p:nvPr/>
        </p:nvGrpSpPr>
        <p:grpSpPr bwMode="auto">
          <a:xfrm>
            <a:off x="5361563" y="1186366"/>
            <a:ext cx="2739206" cy="733708"/>
            <a:chOff x="5284464" y="3124719"/>
            <a:chExt cx="2678507" cy="824391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38" name="Rounded Rectangle 1137"/>
            <p:cNvSpPr/>
            <p:nvPr/>
          </p:nvSpPr>
          <p:spPr bwMode="auto">
            <a:xfrm>
              <a:off x="5284464" y="3124719"/>
              <a:ext cx="2678507" cy="82439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139" name="TextBox 43"/>
            <p:cNvSpPr txBox="1">
              <a:spLocks noChangeArrowheads="1"/>
            </p:cNvSpPr>
            <p:nvPr/>
          </p:nvSpPr>
          <p:spPr bwMode="auto">
            <a:xfrm>
              <a:off x="5347619" y="3205664"/>
              <a:ext cx="2572550" cy="65705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same radius cut an arc at E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40" name="Group 41"/>
          <p:cNvGrpSpPr>
            <a:grpSpLocks/>
          </p:cNvGrpSpPr>
          <p:nvPr/>
        </p:nvGrpSpPr>
        <p:grpSpPr bwMode="auto">
          <a:xfrm>
            <a:off x="6203311" y="1290737"/>
            <a:ext cx="1360147" cy="458205"/>
            <a:chOff x="5783729" y="3295827"/>
            <a:chExt cx="1330007" cy="51483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41" name="Rounded Rectangle 1140"/>
            <p:cNvSpPr/>
            <p:nvPr/>
          </p:nvSpPr>
          <p:spPr bwMode="auto">
            <a:xfrm>
              <a:off x="5783729" y="3295827"/>
              <a:ext cx="1330007" cy="51483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142" name="TextBox 43"/>
            <p:cNvSpPr txBox="1">
              <a:spLocks noChangeArrowheads="1"/>
            </p:cNvSpPr>
            <p:nvPr/>
          </p:nvSpPr>
          <p:spPr bwMode="auto">
            <a:xfrm>
              <a:off x="5801346" y="3361834"/>
              <a:ext cx="1286401" cy="38039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OE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43" name="Group 41"/>
          <p:cNvGrpSpPr>
            <a:grpSpLocks/>
          </p:cNvGrpSpPr>
          <p:nvPr/>
        </p:nvGrpSpPr>
        <p:grpSpPr bwMode="auto">
          <a:xfrm>
            <a:off x="5750584" y="1181164"/>
            <a:ext cx="1819962" cy="723404"/>
            <a:chOff x="5478579" y="3291646"/>
            <a:chExt cx="1779631" cy="81281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44" name="Rounded Rectangle 1143"/>
            <p:cNvSpPr/>
            <p:nvPr/>
          </p:nvSpPr>
          <p:spPr bwMode="auto">
            <a:xfrm>
              <a:off x="5478579" y="3291646"/>
              <a:ext cx="1779631" cy="81281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145" name="TextBox 43"/>
            <p:cNvSpPr txBox="1">
              <a:spLocks noChangeArrowheads="1"/>
            </p:cNvSpPr>
            <p:nvPr/>
          </p:nvSpPr>
          <p:spPr bwMode="auto">
            <a:xfrm>
              <a:off x="5610528" y="3367517"/>
              <a:ext cx="1573172" cy="65705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, </a:t>
              </a:r>
            </a:p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arcs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52" name="Group 41"/>
          <p:cNvGrpSpPr>
            <a:grpSpLocks/>
          </p:cNvGrpSpPr>
          <p:nvPr/>
        </p:nvGrpSpPr>
        <p:grpSpPr bwMode="auto">
          <a:xfrm>
            <a:off x="5281349" y="933014"/>
            <a:ext cx="3004019" cy="987060"/>
            <a:chOff x="5012330" y="3150662"/>
            <a:chExt cx="2937451" cy="110906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53" name="Rounded Rectangle 1152"/>
            <p:cNvSpPr/>
            <p:nvPr/>
          </p:nvSpPr>
          <p:spPr bwMode="auto">
            <a:xfrm>
              <a:off x="5012330" y="3150662"/>
              <a:ext cx="2937451" cy="110906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154" name="TextBox 43"/>
            <p:cNvSpPr txBox="1">
              <a:spLocks noChangeArrowheads="1"/>
            </p:cNvSpPr>
            <p:nvPr/>
          </p:nvSpPr>
          <p:spPr bwMode="auto">
            <a:xfrm>
              <a:off x="5016861" y="3215505"/>
              <a:ext cx="2855303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F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radius more than half of FG, draw arcs on either sides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55" name="Group 41"/>
          <p:cNvGrpSpPr>
            <a:grpSpLocks/>
          </p:cNvGrpSpPr>
          <p:nvPr/>
        </p:nvGrpSpPr>
        <p:grpSpPr bwMode="auto">
          <a:xfrm>
            <a:off x="5245340" y="1044196"/>
            <a:ext cx="3262324" cy="1047011"/>
            <a:chOff x="4909052" y="3147557"/>
            <a:chExt cx="3190031" cy="1176419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56" name="Rounded Rectangle 1155"/>
            <p:cNvSpPr/>
            <p:nvPr/>
          </p:nvSpPr>
          <p:spPr bwMode="auto">
            <a:xfrm>
              <a:off x="4909052" y="3147557"/>
              <a:ext cx="3190031" cy="117641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157" name="TextBox 43"/>
            <p:cNvSpPr txBox="1">
              <a:spLocks noChangeArrowheads="1"/>
            </p:cNvSpPr>
            <p:nvPr/>
          </p:nvSpPr>
          <p:spPr bwMode="auto">
            <a:xfrm>
              <a:off x="5032785" y="3250547"/>
              <a:ext cx="2957295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G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cut previously drawn arcs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58" name="Group 41"/>
          <p:cNvGrpSpPr>
            <a:grpSpLocks/>
          </p:cNvGrpSpPr>
          <p:nvPr/>
        </p:nvGrpSpPr>
        <p:grpSpPr bwMode="auto">
          <a:xfrm>
            <a:off x="5792232" y="1193645"/>
            <a:ext cx="2082258" cy="555297"/>
            <a:chOff x="5484701" y="3277064"/>
            <a:chExt cx="2036115" cy="623931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59" name="Rounded Rectangle 1158"/>
            <p:cNvSpPr/>
            <p:nvPr/>
          </p:nvSpPr>
          <p:spPr bwMode="auto">
            <a:xfrm>
              <a:off x="5484701" y="3277064"/>
              <a:ext cx="2036115" cy="62393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160" name="TextBox 43"/>
            <p:cNvSpPr txBox="1">
              <a:spLocks noChangeArrowheads="1"/>
            </p:cNvSpPr>
            <p:nvPr/>
          </p:nvSpPr>
          <p:spPr bwMode="auto">
            <a:xfrm>
              <a:off x="5612302" y="3390004"/>
              <a:ext cx="1790022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line HI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67" name="Group 41"/>
          <p:cNvGrpSpPr>
            <a:grpSpLocks/>
          </p:cNvGrpSpPr>
          <p:nvPr/>
        </p:nvGrpSpPr>
        <p:grpSpPr bwMode="auto">
          <a:xfrm>
            <a:off x="5869397" y="1198759"/>
            <a:ext cx="1849635" cy="695177"/>
            <a:chOff x="5162091" y="3278804"/>
            <a:chExt cx="2319467" cy="81281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68" name="Rounded Rectangle 1167"/>
            <p:cNvSpPr/>
            <p:nvPr/>
          </p:nvSpPr>
          <p:spPr bwMode="auto">
            <a:xfrm>
              <a:off x="5162091" y="3278804"/>
              <a:ext cx="2319467" cy="81281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169" name="TextBox 43"/>
            <p:cNvSpPr txBox="1">
              <a:spLocks noChangeArrowheads="1"/>
            </p:cNvSpPr>
            <p:nvPr/>
          </p:nvSpPr>
          <p:spPr bwMode="auto">
            <a:xfrm>
              <a:off x="5167966" y="3367517"/>
              <a:ext cx="2311530" cy="65705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B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,</a:t>
              </a:r>
            </a:p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arcs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76" name="Group 41"/>
          <p:cNvGrpSpPr>
            <a:grpSpLocks/>
          </p:cNvGrpSpPr>
          <p:nvPr/>
        </p:nvGrpSpPr>
        <p:grpSpPr bwMode="auto">
          <a:xfrm>
            <a:off x="5496098" y="1180347"/>
            <a:ext cx="2760808" cy="910860"/>
            <a:chOff x="4987492" y="3164930"/>
            <a:chExt cx="2699629" cy="102344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77" name="Rounded Rectangle 1176"/>
            <p:cNvSpPr/>
            <p:nvPr/>
          </p:nvSpPr>
          <p:spPr bwMode="auto">
            <a:xfrm>
              <a:off x="4987492" y="3164930"/>
              <a:ext cx="2697045" cy="102344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178" name="TextBox 43"/>
            <p:cNvSpPr txBox="1">
              <a:spLocks noChangeArrowheads="1"/>
            </p:cNvSpPr>
            <p:nvPr/>
          </p:nvSpPr>
          <p:spPr bwMode="auto">
            <a:xfrm>
              <a:off x="5010706" y="3202500"/>
              <a:ext cx="2676415" cy="93370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J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radius more than half of JK, draw an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79" name="Group 41"/>
          <p:cNvGrpSpPr>
            <a:grpSpLocks/>
          </p:cNvGrpSpPr>
          <p:nvPr/>
        </p:nvGrpSpPr>
        <p:grpSpPr bwMode="auto">
          <a:xfrm>
            <a:off x="5339473" y="1037259"/>
            <a:ext cx="3168513" cy="1070340"/>
            <a:chOff x="4941342" y="3104648"/>
            <a:chExt cx="3098300" cy="120263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80" name="Rounded Rectangle 1179"/>
            <p:cNvSpPr/>
            <p:nvPr/>
          </p:nvSpPr>
          <p:spPr bwMode="auto">
            <a:xfrm>
              <a:off x="4941342" y="3104648"/>
              <a:ext cx="3098300" cy="120263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181" name="TextBox 43"/>
            <p:cNvSpPr txBox="1">
              <a:spLocks noChangeArrowheads="1"/>
            </p:cNvSpPr>
            <p:nvPr/>
          </p:nvSpPr>
          <p:spPr bwMode="auto">
            <a:xfrm>
              <a:off x="4981653" y="3250547"/>
              <a:ext cx="3033265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</a:t>
              </a:r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K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cut previously drawn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82" name="Group 41"/>
          <p:cNvGrpSpPr>
            <a:grpSpLocks/>
          </p:cNvGrpSpPr>
          <p:nvPr/>
        </p:nvGrpSpPr>
        <p:grpSpPr bwMode="auto">
          <a:xfrm>
            <a:off x="6082288" y="1405665"/>
            <a:ext cx="1652693" cy="514157"/>
            <a:chOff x="5488615" y="3341965"/>
            <a:chExt cx="1616070" cy="57770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83" name="Rounded Rectangle 1182"/>
            <p:cNvSpPr/>
            <p:nvPr/>
          </p:nvSpPr>
          <p:spPr bwMode="auto">
            <a:xfrm>
              <a:off x="5488615" y="3341965"/>
              <a:ext cx="1616070" cy="57770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184" name="TextBox 43"/>
            <p:cNvSpPr txBox="1">
              <a:spLocks noChangeArrowheads="1"/>
            </p:cNvSpPr>
            <p:nvPr/>
          </p:nvSpPr>
          <p:spPr bwMode="auto">
            <a:xfrm>
              <a:off x="5514798" y="3414722"/>
              <a:ext cx="1556545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line BL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197" name="Straight Arrow Connector 1196"/>
          <p:cNvCxnSpPr/>
          <p:nvPr/>
        </p:nvCxnSpPr>
        <p:spPr>
          <a:xfrm rot="20100000" flipV="1">
            <a:off x="3830597" y="956857"/>
            <a:ext cx="132602" cy="1494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" name="TextBox 1197"/>
          <p:cNvSpPr txBox="1"/>
          <p:nvPr/>
        </p:nvSpPr>
        <p:spPr>
          <a:xfrm>
            <a:off x="228600" y="2898255"/>
            <a:ext cx="390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Bookman Old Style" pitchFamily="18" charset="0"/>
              </a:rPr>
              <a:t>In </a:t>
            </a:r>
            <a:r>
              <a:rPr lang="en-US" sz="1100" b="1" dirty="0" err="1" smtClean="0">
                <a:latin typeface="Wingdings" panose="05000000000000000000" pitchFamily="2" charset="2"/>
              </a:rPr>
              <a:t>o</a:t>
            </a:r>
            <a:r>
              <a:rPr lang="en-US" sz="1100" b="1" dirty="0" err="1" smtClean="0">
                <a:latin typeface="Bookman Old Style" pitchFamily="18" charset="0"/>
              </a:rPr>
              <a:t>AOBP</a:t>
            </a:r>
            <a:r>
              <a:rPr lang="en-US" sz="1100" b="1" dirty="0" smtClean="0">
                <a:latin typeface="Bookman Old Style" pitchFamily="18" charset="0"/>
              </a:rPr>
              <a:t>,</a:t>
            </a:r>
          </a:p>
          <a:p>
            <a:r>
              <a:rPr lang="en-US" sz="1100" b="1" dirty="0" smtClean="0">
                <a:latin typeface="Bookman Old Style" pitchFamily="18" charset="0"/>
                <a:sym typeface="Symbol"/>
              </a:rPr>
              <a:t>AOB +</a:t>
            </a:r>
            <a:r>
              <a:rPr lang="en-US" sz="1100" b="1" dirty="0">
                <a:latin typeface="Bookman Old Style" pitchFamily="18" charset="0"/>
              </a:rPr>
              <a:t> </a:t>
            </a:r>
            <a:r>
              <a:rPr lang="en-US" sz="1100" b="1" dirty="0" smtClean="0">
                <a:latin typeface="Bookman Old Style" pitchFamily="18" charset="0"/>
                <a:sym typeface="Symbol"/>
              </a:rPr>
              <a:t>OAP +</a:t>
            </a:r>
            <a:r>
              <a:rPr lang="en-US" sz="1100" b="1" dirty="0" smtClean="0">
                <a:latin typeface="Bookman Old Style" pitchFamily="18" charset="0"/>
              </a:rPr>
              <a:t> </a:t>
            </a:r>
            <a:r>
              <a:rPr lang="en-US" sz="1100" b="1" dirty="0" smtClean="0">
                <a:latin typeface="Bookman Old Style" pitchFamily="18" charset="0"/>
                <a:sym typeface="Symbol"/>
              </a:rPr>
              <a:t>P +</a:t>
            </a:r>
            <a:r>
              <a:rPr lang="en-US" sz="1100" b="1" dirty="0" smtClean="0">
                <a:latin typeface="Bookman Old Style" pitchFamily="18" charset="0"/>
              </a:rPr>
              <a:t> </a:t>
            </a:r>
            <a:r>
              <a:rPr lang="en-US" sz="1100" b="1" dirty="0" smtClean="0">
                <a:latin typeface="Bookman Old Style" pitchFamily="18" charset="0"/>
                <a:sym typeface="Symbol"/>
              </a:rPr>
              <a:t>OBP = 360</a:t>
            </a:r>
            <a:r>
              <a:rPr lang="en-US" sz="1100" b="1" baseline="30000" dirty="0" smtClean="0">
                <a:latin typeface="Bookman Old Style" pitchFamily="18" charset="0"/>
                <a:sym typeface="Symbol"/>
              </a:rPr>
              <a:t>o</a:t>
            </a:r>
            <a:endParaRPr lang="en-US" sz="1100" b="1" baseline="30000" dirty="0">
              <a:latin typeface="Bookman Old Style" pitchFamily="18" charset="0"/>
            </a:endParaRPr>
          </a:p>
          <a:p>
            <a:r>
              <a:rPr lang="en-US" sz="1100" b="1" dirty="0">
                <a:latin typeface="Bookman Old Style" pitchFamily="18" charset="0"/>
                <a:sym typeface="Symbol"/>
              </a:rPr>
              <a:t>AOB +</a:t>
            </a:r>
            <a:r>
              <a:rPr lang="en-US" sz="1100" b="1" dirty="0">
                <a:latin typeface="Bookman Old Style" pitchFamily="18" charset="0"/>
              </a:rPr>
              <a:t> </a:t>
            </a:r>
            <a:r>
              <a:rPr lang="en-US" sz="1100" b="1" dirty="0" smtClean="0">
                <a:latin typeface="Bookman Old Style" pitchFamily="18" charset="0"/>
                <a:sym typeface="Symbol"/>
              </a:rPr>
              <a:t>90 </a:t>
            </a:r>
            <a:r>
              <a:rPr lang="en-US" sz="1100" b="1" dirty="0">
                <a:latin typeface="Bookman Old Style" pitchFamily="18" charset="0"/>
                <a:sym typeface="Symbol"/>
              </a:rPr>
              <a:t>+</a:t>
            </a:r>
            <a:r>
              <a:rPr lang="en-US" sz="1100" b="1" dirty="0">
                <a:latin typeface="Bookman Old Style" pitchFamily="18" charset="0"/>
              </a:rPr>
              <a:t> </a:t>
            </a:r>
            <a:r>
              <a:rPr lang="en-US" sz="1100" b="1" dirty="0" smtClean="0">
                <a:latin typeface="Bookman Old Style" pitchFamily="18" charset="0"/>
                <a:sym typeface="Symbol"/>
              </a:rPr>
              <a:t>60 </a:t>
            </a:r>
            <a:r>
              <a:rPr lang="en-US" sz="1100" b="1" dirty="0">
                <a:latin typeface="Bookman Old Style" pitchFamily="18" charset="0"/>
                <a:sym typeface="Symbol"/>
              </a:rPr>
              <a:t>+</a:t>
            </a:r>
            <a:r>
              <a:rPr lang="en-US" sz="1100" b="1" dirty="0">
                <a:latin typeface="Bookman Old Style" pitchFamily="18" charset="0"/>
              </a:rPr>
              <a:t> </a:t>
            </a:r>
            <a:r>
              <a:rPr lang="en-US" sz="1100" b="1" dirty="0" smtClean="0">
                <a:latin typeface="Bookman Old Style" pitchFamily="18" charset="0"/>
                <a:sym typeface="Symbol"/>
              </a:rPr>
              <a:t>90 </a:t>
            </a:r>
            <a:r>
              <a:rPr lang="en-US" sz="1100" b="1" dirty="0">
                <a:latin typeface="Bookman Old Style" pitchFamily="18" charset="0"/>
                <a:sym typeface="Symbol"/>
              </a:rPr>
              <a:t>= </a:t>
            </a:r>
            <a:r>
              <a:rPr lang="en-US" sz="1100" b="1" dirty="0" smtClean="0">
                <a:latin typeface="Bookman Old Style" pitchFamily="18" charset="0"/>
                <a:sym typeface="Symbol"/>
              </a:rPr>
              <a:t>360</a:t>
            </a:r>
            <a:endParaRPr lang="en-US" sz="1100" b="1" baseline="30000" dirty="0" smtClean="0">
              <a:latin typeface="Bookman Old Style" pitchFamily="18" charset="0"/>
              <a:sym typeface="Symbol"/>
            </a:endParaRPr>
          </a:p>
          <a:p>
            <a:r>
              <a:rPr lang="en-US" sz="1100" b="1" dirty="0">
                <a:latin typeface="Bookman Old Style" pitchFamily="18" charset="0"/>
                <a:sym typeface="Symbol"/>
              </a:rPr>
              <a:t>AOB +</a:t>
            </a:r>
            <a:r>
              <a:rPr lang="en-US" sz="1100" b="1" dirty="0">
                <a:latin typeface="Bookman Old Style" pitchFamily="18" charset="0"/>
              </a:rPr>
              <a:t> </a:t>
            </a:r>
            <a:r>
              <a:rPr lang="en-US" sz="1100" b="1" dirty="0" smtClean="0">
                <a:latin typeface="Bookman Old Style" pitchFamily="18" charset="0"/>
                <a:sym typeface="Symbol"/>
              </a:rPr>
              <a:t>240 = 360</a:t>
            </a:r>
          </a:p>
          <a:p>
            <a:r>
              <a:rPr lang="en-US" sz="1100" b="1" dirty="0">
                <a:latin typeface="Bookman Old Style" pitchFamily="18" charset="0"/>
                <a:sym typeface="Symbol"/>
              </a:rPr>
              <a:t>AOB </a:t>
            </a:r>
            <a:r>
              <a:rPr lang="en-US" sz="1100" b="1" dirty="0" smtClean="0">
                <a:latin typeface="Bookman Old Style" pitchFamily="18" charset="0"/>
                <a:sym typeface="Symbol"/>
              </a:rPr>
              <a:t> </a:t>
            </a:r>
            <a:r>
              <a:rPr lang="en-US" sz="1100" b="1" dirty="0">
                <a:latin typeface="Bookman Old Style" pitchFamily="18" charset="0"/>
                <a:sym typeface="Symbol"/>
              </a:rPr>
              <a:t>= </a:t>
            </a:r>
            <a:r>
              <a:rPr lang="en-US" sz="1100" b="1" dirty="0" smtClean="0">
                <a:latin typeface="Bookman Old Style" pitchFamily="18" charset="0"/>
                <a:sym typeface="Symbol"/>
              </a:rPr>
              <a:t>360</a:t>
            </a:r>
            <a:r>
              <a:rPr lang="en-US" sz="1100" b="1" baseline="30000" dirty="0" smtClean="0">
                <a:latin typeface="Bookman Old Style" pitchFamily="18" charset="0"/>
                <a:sym typeface="Symbol"/>
              </a:rPr>
              <a:t> </a:t>
            </a:r>
            <a:r>
              <a:rPr lang="en-US" sz="1100" b="1" dirty="0" smtClean="0">
                <a:latin typeface="Bookman Old Style" pitchFamily="18" charset="0"/>
                <a:sym typeface="Symbol"/>
              </a:rPr>
              <a:t>– 240</a:t>
            </a:r>
          </a:p>
          <a:p>
            <a:r>
              <a:rPr lang="en-US" sz="1100" b="1" dirty="0">
                <a:latin typeface="Bookman Old Style" pitchFamily="18" charset="0"/>
                <a:sym typeface="Symbol"/>
              </a:rPr>
              <a:t>AOB  = </a:t>
            </a:r>
            <a:r>
              <a:rPr lang="en-US" sz="1100" b="1" dirty="0" smtClean="0">
                <a:latin typeface="Bookman Old Style" pitchFamily="18" charset="0"/>
                <a:sym typeface="Symbol"/>
              </a:rPr>
              <a:t>120</a:t>
            </a:r>
            <a:r>
              <a:rPr lang="en-US" sz="1100" b="1" baseline="30000" dirty="0" smtClean="0">
                <a:latin typeface="Bookman Old Style" pitchFamily="18" charset="0"/>
                <a:sym typeface="Symbol"/>
              </a:rPr>
              <a:t>o</a:t>
            </a:r>
            <a:endParaRPr lang="en-US" sz="1100" b="1" baseline="30000" dirty="0">
              <a:latin typeface="Bookman Old Style" pitchFamily="18" charset="0"/>
            </a:endParaRPr>
          </a:p>
        </p:txBody>
      </p:sp>
      <p:sp>
        <p:nvSpPr>
          <p:cNvPr id="1199" name="Rectangle 1198"/>
          <p:cNvSpPr/>
          <p:nvPr/>
        </p:nvSpPr>
        <p:spPr>
          <a:xfrm>
            <a:off x="76200" y="3226921"/>
            <a:ext cx="3064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100" b="1" dirty="0">
              <a:solidFill>
                <a:prstClr val="black"/>
              </a:solidFill>
              <a:latin typeface="Symbol" panose="05050102010706020507" pitchFamily="18" charset="2"/>
              <a:sym typeface="Symbol"/>
            </a:endParaRPr>
          </a:p>
        </p:txBody>
      </p:sp>
      <p:sp>
        <p:nvSpPr>
          <p:cNvPr id="1200" name="Rectangle 1199"/>
          <p:cNvSpPr/>
          <p:nvPr/>
        </p:nvSpPr>
        <p:spPr>
          <a:xfrm>
            <a:off x="76200" y="3398041"/>
            <a:ext cx="3064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100" b="1" dirty="0">
              <a:solidFill>
                <a:prstClr val="black"/>
              </a:solidFill>
              <a:latin typeface="Symbol" panose="05050102010706020507" pitchFamily="18" charset="2"/>
              <a:sym typeface="Symbol"/>
            </a:endParaRPr>
          </a:p>
        </p:txBody>
      </p:sp>
      <p:sp>
        <p:nvSpPr>
          <p:cNvPr id="1201" name="Rectangle 1200"/>
          <p:cNvSpPr/>
          <p:nvPr/>
        </p:nvSpPr>
        <p:spPr>
          <a:xfrm>
            <a:off x="76200" y="3558371"/>
            <a:ext cx="3064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100" b="1" dirty="0">
              <a:solidFill>
                <a:prstClr val="black"/>
              </a:solidFill>
              <a:latin typeface="Symbol" panose="05050102010706020507" pitchFamily="18" charset="2"/>
              <a:sym typeface="Symbol"/>
            </a:endParaRPr>
          </a:p>
        </p:txBody>
      </p:sp>
      <p:sp>
        <p:nvSpPr>
          <p:cNvPr id="1202" name="Rectangle 1201"/>
          <p:cNvSpPr/>
          <p:nvPr/>
        </p:nvSpPr>
        <p:spPr>
          <a:xfrm>
            <a:off x="76200" y="3731612"/>
            <a:ext cx="3064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100" b="1" dirty="0">
              <a:solidFill>
                <a:prstClr val="black"/>
              </a:solidFill>
              <a:latin typeface="Symbol" panose="05050102010706020507" pitchFamily="18" charset="2"/>
              <a:sym typeface="Symbol"/>
            </a:endParaRPr>
          </a:p>
        </p:txBody>
      </p:sp>
      <p:cxnSp>
        <p:nvCxnSpPr>
          <p:cNvPr id="1203" name="Straight Connector 1202"/>
          <p:cNvCxnSpPr/>
          <p:nvPr/>
        </p:nvCxnSpPr>
        <p:spPr>
          <a:xfrm>
            <a:off x="1019478" y="2319179"/>
            <a:ext cx="196378" cy="3182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152525" y="2052638"/>
            <a:ext cx="133350" cy="76200"/>
          </a:xfrm>
          <a:custGeom>
            <a:avLst/>
            <a:gdLst>
              <a:gd name="connsiteX0" fmla="*/ 0 w 133350"/>
              <a:gd name="connsiteY0" fmla="*/ 21431 h 76200"/>
              <a:gd name="connsiteX1" fmla="*/ 85725 w 133350"/>
              <a:gd name="connsiteY1" fmla="*/ 76200 h 76200"/>
              <a:gd name="connsiteX2" fmla="*/ 133350 w 1333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76200">
                <a:moveTo>
                  <a:pt x="0" y="21431"/>
                </a:moveTo>
                <a:lnTo>
                  <a:pt x="85725" y="76200"/>
                </a:lnTo>
                <a:lnTo>
                  <a:pt x="13335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Freeform 1203"/>
          <p:cNvSpPr/>
          <p:nvPr/>
        </p:nvSpPr>
        <p:spPr>
          <a:xfrm rot="12217605">
            <a:off x="1175410" y="2500751"/>
            <a:ext cx="133350" cy="76200"/>
          </a:xfrm>
          <a:custGeom>
            <a:avLst/>
            <a:gdLst>
              <a:gd name="connsiteX0" fmla="*/ 0 w 133350"/>
              <a:gd name="connsiteY0" fmla="*/ 21431 h 76200"/>
              <a:gd name="connsiteX1" fmla="*/ 85725 w 133350"/>
              <a:gd name="connsiteY1" fmla="*/ 76200 h 76200"/>
              <a:gd name="connsiteX2" fmla="*/ 133350 w 1333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76200">
                <a:moveTo>
                  <a:pt x="0" y="21431"/>
                </a:moveTo>
                <a:lnTo>
                  <a:pt x="85725" y="76200"/>
                </a:lnTo>
                <a:lnTo>
                  <a:pt x="13335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TextBox 1204"/>
          <p:cNvSpPr txBox="1"/>
          <p:nvPr/>
        </p:nvSpPr>
        <p:spPr>
          <a:xfrm>
            <a:off x="1007573" y="2204314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Bookman Old Style" pitchFamily="18" charset="0"/>
              </a:rPr>
              <a:t>120</a:t>
            </a:r>
            <a:r>
              <a:rPr lang="en-US" sz="800" b="1" baseline="30000" dirty="0" smtClean="0">
                <a:latin typeface="Bookman Old Style" pitchFamily="18" charset="0"/>
              </a:rPr>
              <a:t>o</a:t>
            </a:r>
            <a:endParaRPr lang="en-US" sz="800" b="1" baseline="30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9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26701 -0.2929 " pathEditMode="relative" rAng="0" ptsTypes="AA">
                                      <p:cBhvr>
                                        <p:cTn id="197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1" y="-14660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99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3" dur="9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6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32099E-6 L -0.08802 0.49876 " pathEditMode="relative" rAng="0" ptsTypes="AA">
                                      <p:cBhvr>
                                        <p:cTn id="237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24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89" dur="1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93 L 0.01059 -0.05864 " pathEditMode="relative" rAng="0" ptsTypes="AA">
                                      <p:cBhvr>
                                        <p:cTn id="310" dur="1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2994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560000">
                                      <p:cBhvr>
                                        <p:cTn id="312" dur="1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316" dur="9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11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100"/>
                            </p:stCondLst>
                            <p:childTnLst>
                              <p:par>
                                <p:cTn id="3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600"/>
                            </p:stCondLst>
                            <p:childTnLst>
                              <p:par>
                                <p:cTn id="3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9 -0.05864 L 0.03437 -0.0142 " pathEditMode="relative" rAng="0" ptsTypes="AA">
                                      <p:cBhvr>
                                        <p:cTn id="337" dur="1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2222"/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20000">
                                      <p:cBhvr>
                                        <p:cTn id="339" dur="1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343" dur="9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6" dur="11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100"/>
                            </p:stCondLst>
                            <p:childTnLst>
                              <p:par>
                                <p:cTn id="3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184 L 0.17083 0.3286 " pathEditMode="relative" rAng="0" ptsTypes="AA">
                                      <p:cBhvr>
                                        <p:cTn id="377" dur="9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5" y="16338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500"/>
                            </p:stCondLst>
                            <p:childTnLst>
                              <p:par>
                                <p:cTn id="3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416" dur="9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23" dur="10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4" presetID="22" presetClass="entr" presetSubtype="2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6" dur="2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050"/>
                            </p:stCondLst>
                            <p:childTnLst>
                              <p:par>
                                <p:cTn id="4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00000">
                                      <p:cBhvr>
                                        <p:cTn id="455" dur="9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840000">
                                      <p:cBhvr>
                                        <p:cTn id="462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3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5" dur="2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000"/>
                            </p:stCondLst>
                            <p:childTnLst>
                              <p:par>
                                <p:cTn id="4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35802E-6 L 0.02552 -0.14352 " pathEditMode="relative" rAng="0" ptsTypes="AA">
                                      <p:cBhvr>
                                        <p:cTn id="477" dur="2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7191"/>
                                    </p:animMotion>
                                  </p:childTnLst>
                                </p:cTn>
                              </p:par>
                              <p:par>
                                <p:cTn id="47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1160000">
                                      <p:cBhvr>
                                        <p:cTn id="479" dur="2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483" dur="9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6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540000">
                                      <p:cBhvr>
                                        <p:cTn id="490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2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1000"/>
                            </p:stCondLst>
                            <p:childTnLst>
                              <p:par>
                                <p:cTn id="4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6"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82716E-6 L 0.57101 0.3179 " pathEditMode="relative" rAng="0" ptsTypes="AA">
                                      <p:cBhvr>
                                        <p:cTn id="528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42" y="15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500"/>
                            </p:stCondLst>
                            <p:childTnLst>
                              <p:par>
                                <p:cTn id="5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00"/>
                            </p:stCondLst>
                            <p:childTnLst>
                              <p:par>
                                <p:cTn id="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1000"/>
                            </p:stCondLst>
                            <p:childTnLst>
                              <p:par>
                                <p:cTn id="5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564" dur="9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71" dur="10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2" presetID="22" presetClass="entr" presetSubtype="2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4" dur="2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1050"/>
                            </p:stCondLst>
                            <p:childTnLst>
                              <p:par>
                                <p:cTn id="5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500"/>
                            </p:stCondLst>
                            <p:childTnLst>
                              <p:par>
                                <p:cTn id="5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00000">
                                      <p:cBhvr>
                                        <p:cTn id="603" dur="9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6"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1000"/>
                            </p:stCondLst>
                            <p:childTnLst>
                              <p:par>
                                <p:cTn id="60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23457E-6 L -0.05851 -0.11142 " pathEditMode="relative" rAng="0" ptsTypes="AA">
                                      <p:cBhvr>
                                        <p:cTn id="618" dur="20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-5586"/>
                                    </p:animMotion>
                                  </p:childTnLst>
                                </p:cTn>
                              </p:par>
                              <p:par>
                                <p:cTn id="6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">
                                      <p:cBhvr>
                                        <p:cTn id="620" dur="20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220000">
                                      <p:cBhvr>
                                        <p:cTn id="624" dur="9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1000"/>
                            </p:stCondLst>
                            <p:childTnLst>
                              <p:par>
                                <p:cTn id="6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5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5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3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500"/>
                            </p:stCondLst>
                            <p:childTnLst>
                              <p:par>
                                <p:cTn id="6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9"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23457E-7 L -0.34513 0.54228 " pathEditMode="relative" rAng="0" ptsTypes="AA">
                                      <p:cBhvr>
                                        <p:cTn id="661" dur="10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7" y="270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5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8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500"/>
                            </p:stCondLst>
                            <p:childTnLst>
                              <p:par>
                                <p:cTn id="6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500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1000"/>
                            </p:stCondLst>
                            <p:childTnLst>
                              <p:par>
                                <p:cTn id="6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2000"/>
                            </p:stCondLst>
                            <p:childTnLst>
                              <p:par>
                                <p:cTn id="6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4"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3000"/>
                            </p:stCondLst>
                            <p:childTnLst>
                              <p:par>
                                <p:cTn id="6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2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5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8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4"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7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0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3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6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9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" grpId="0" animBg="1"/>
      <p:bldP spid="1195" grpId="1" animBg="1"/>
      <p:bldP spid="1131" grpId="0" animBg="1"/>
      <p:bldP spid="1131" grpId="1" animBg="1"/>
      <p:bldP spid="1127" grpId="0" animBg="1"/>
      <p:bldP spid="1127" grpId="1" animBg="1"/>
      <p:bldP spid="1126" grpId="0" animBg="1"/>
      <p:bldP spid="1126" grpId="1" animBg="1"/>
      <p:bldP spid="1123" grpId="0" animBg="1"/>
      <p:bldP spid="1123" grpId="1" animBg="1"/>
      <p:bldP spid="741" grpId="0" animBg="1"/>
      <p:bldP spid="751" grpId="0" animBg="1"/>
      <p:bldP spid="734" grpId="0" animBg="1"/>
      <p:bldP spid="729" grpId="0" animBg="1"/>
      <p:bldP spid="720" grpId="0" animBg="1"/>
      <p:bldP spid="535" grpId="0" animBg="1"/>
      <p:bldP spid="529" grpId="0" animBg="1"/>
      <p:bldP spid="343" grpId="0" animBg="1"/>
      <p:bldP spid="345" grpId="0"/>
      <p:bldP spid="521" grpId="0"/>
      <p:bldP spid="523" grpId="0" animBg="1"/>
      <p:bldP spid="526" grpId="0"/>
      <p:bldP spid="540" grpId="0" animBg="1"/>
      <p:bldP spid="716" grpId="0"/>
      <p:bldP spid="717" grpId="0"/>
      <p:bldP spid="724" grpId="0" animBg="1"/>
      <p:bldP spid="932" grpId="0" animBg="1"/>
      <p:bldP spid="933" grpId="0" animBg="1"/>
      <p:bldP spid="940" grpId="0" animBg="1"/>
      <p:bldP spid="941" grpId="0" animBg="1"/>
      <p:bldP spid="1122" grpId="0"/>
      <p:bldP spid="1124" grpId="0" animBg="1"/>
      <p:bldP spid="1125" grpId="0"/>
      <p:bldP spid="924" grpId="0"/>
      <p:bldP spid="924" grpId="1"/>
      <p:bldP spid="925" grpId="0"/>
      <p:bldP spid="925" grpId="1"/>
      <p:bldP spid="926" grpId="0"/>
      <p:bldP spid="926" grpId="1"/>
      <p:bldP spid="927" grpId="0"/>
      <p:bldP spid="927" grpId="1"/>
      <p:bldP spid="928" grpId="0"/>
      <p:bldP spid="928" grpId="1"/>
      <p:bldP spid="929" grpId="0"/>
      <p:bldP spid="929" grpId="1"/>
      <p:bldP spid="930" grpId="0"/>
      <p:bldP spid="930" grpId="1"/>
      <p:bldP spid="931" grpId="0"/>
      <p:bldP spid="931" grpId="1"/>
      <p:bldP spid="935" grpId="0"/>
      <p:bldP spid="935" grpId="1"/>
      <p:bldP spid="936" grpId="0"/>
      <p:bldP spid="936" grpId="1"/>
      <p:bldP spid="1132" grpId="0" animBg="1"/>
      <p:bldP spid="1133" grpId="0" animBg="1"/>
      <p:bldP spid="1146" grpId="0" animBg="1"/>
      <p:bldP spid="1161" grpId="0"/>
      <p:bldP spid="1162" grpId="0"/>
      <p:bldP spid="1163" grpId="0"/>
      <p:bldP spid="1164" grpId="0"/>
      <p:bldP spid="1165" grpId="0"/>
      <p:bldP spid="1166" grpId="0" animBg="1"/>
      <p:bldP spid="1173" grpId="0"/>
      <p:bldP spid="1175" grpId="0"/>
      <p:bldP spid="1149" grpId="0" animBg="1"/>
      <p:bldP spid="1187" grpId="0" animBg="1"/>
      <p:bldP spid="1199" grpId="0"/>
      <p:bldP spid="1200" grpId="0"/>
      <p:bldP spid="1201" grpId="0"/>
      <p:bldP spid="1202" grpId="0"/>
      <p:bldP spid="10" grpId="0" animBg="1"/>
      <p:bldP spid="1204" grpId="0" animBg="1"/>
      <p:bldP spid="12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650359" y="1142275"/>
            <a:ext cx="1907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kern="0" dirty="0" smtClean="0">
                <a:solidFill>
                  <a:srgbClr val="0000FF"/>
                </a:solidFill>
                <a:latin typeface="Bookman Old Style" pitchFamily="18" charset="0"/>
              </a:rPr>
              <a:t>Justification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: 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77114" y="1516525"/>
                <a:ext cx="6047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/>
                          <a:ea typeface="Cambria Math"/>
                          <a:sym typeface="Symbol"/>
                        </a:rPr>
                        <m:t>∵</m:t>
                      </m:r>
                    </m:oMath>
                  </m:oMathPara>
                </a14:m>
                <a:endParaRPr lang="en-US" sz="1600" b="1" dirty="0"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4" y="1516525"/>
                <a:ext cx="604794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50359" y="1516525"/>
            <a:ext cx="4074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PA and PB are</a:t>
            </a:r>
            <a:r>
              <a:rPr lang="en-US" sz="1600" b="1" dirty="0" smtClean="0">
                <a:latin typeface="Bookman Old Style" pitchFamily="18" charset="0"/>
              </a:rPr>
              <a:t>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 to radii OA and OB.  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0359" y="1885950"/>
            <a:ext cx="390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Hence PA and PB  are the tangents </a:t>
            </a:r>
          </a:p>
          <a:p>
            <a:r>
              <a:rPr lang="en-US" sz="1600" b="1" dirty="0" smtClean="0">
                <a:latin typeface="Bookman Old Style" pitchFamily="18" charset="0"/>
              </a:rPr>
              <a:t>to the circle.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5574" y="571833"/>
            <a:ext cx="849976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Draw a pair of tangents to a circle of radius 5cm which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are inclined to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each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other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at an angle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60º.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38052" y="817683"/>
            <a:ext cx="4096348" cy="3278067"/>
            <a:chOff x="4438052" y="817683"/>
            <a:chExt cx="4096348" cy="3278067"/>
          </a:xfrm>
        </p:grpSpPr>
        <p:grpSp>
          <p:nvGrpSpPr>
            <p:cNvPr id="35" name="Group 34"/>
            <p:cNvGrpSpPr/>
            <p:nvPr/>
          </p:nvGrpSpPr>
          <p:grpSpPr>
            <a:xfrm>
              <a:off x="4438052" y="1096444"/>
              <a:ext cx="4096348" cy="2999306"/>
              <a:chOff x="4438052" y="1096444"/>
              <a:chExt cx="4096348" cy="299930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438052" y="1096444"/>
                <a:ext cx="4096348" cy="2999306"/>
                <a:chOff x="1685301" y="774213"/>
                <a:chExt cx="5405206" cy="3957640"/>
              </a:xfrm>
            </p:grpSpPr>
            <p:sp>
              <p:nvSpPr>
                <p:cNvPr id="3" name="Arc 2"/>
                <p:cNvSpPr/>
                <p:nvPr/>
              </p:nvSpPr>
              <p:spPr>
                <a:xfrm>
                  <a:off x="2624137" y="1292532"/>
                  <a:ext cx="1303338" cy="1303338"/>
                </a:xfrm>
                <a:prstGeom prst="arc">
                  <a:avLst>
                    <a:gd name="adj1" fmla="val 19494714"/>
                    <a:gd name="adj2" fmla="val 338944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2621749" y="1293323"/>
                  <a:ext cx="1304932" cy="1304932"/>
                </a:xfrm>
                <a:prstGeom prst="arc">
                  <a:avLst>
                    <a:gd name="adj1" fmla="val 12959578"/>
                    <a:gd name="adj2" fmla="val 15078972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5" name="Arc 4"/>
                <p:cNvSpPr/>
                <p:nvPr/>
              </p:nvSpPr>
              <p:spPr>
                <a:xfrm>
                  <a:off x="3000375" y="1188550"/>
                  <a:ext cx="776288" cy="776288"/>
                </a:xfrm>
                <a:prstGeom prst="arc">
                  <a:avLst>
                    <a:gd name="adj1" fmla="val 16720387"/>
                    <a:gd name="adj2" fmla="val 1790150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" name="Arc 5"/>
                <p:cNvSpPr/>
                <p:nvPr/>
              </p:nvSpPr>
              <p:spPr>
                <a:xfrm flipH="1">
                  <a:off x="2778921" y="2198201"/>
                  <a:ext cx="633406" cy="633406"/>
                </a:xfrm>
                <a:prstGeom prst="arc">
                  <a:avLst>
                    <a:gd name="adj1" fmla="val 7150461"/>
                    <a:gd name="adj2" fmla="val 8798444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7" name="Arc 6"/>
                <p:cNvSpPr/>
                <p:nvPr/>
              </p:nvSpPr>
              <p:spPr>
                <a:xfrm>
                  <a:off x="2686050" y="2496651"/>
                  <a:ext cx="635000" cy="635000"/>
                </a:xfrm>
                <a:prstGeom prst="arc">
                  <a:avLst>
                    <a:gd name="adj1" fmla="val 17269639"/>
                    <a:gd name="adj2" fmla="val 6440137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" name="Oval 33"/>
                <p:cNvSpPr>
                  <a:spLocks noChangeArrowheads="1"/>
                </p:cNvSpPr>
                <p:nvPr/>
              </p:nvSpPr>
              <p:spPr bwMode="auto">
                <a:xfrm>
                  <a:off x="2974302" y="2789724"/>
                  <a:ext cx="53766" cy="54581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en-US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685130" y="2707197"/>
                  <a:ext cx="329535" cy="3248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O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10" name="Straight Connector 9"/>
                <p:cNvCxnSpPr>
                  <a:cxnSpLocks noChangeShapeType="1"/>
                </p:cNvCxnSpPr>
                <p:nvPr/>
              </p:nvCxnSpPr>
              <p:spPr bwMode="auto">
                <a:xfrm flipH="1">
                  <a:off x="2819400" y="845651"/>
                  <a:ext cx="798036" cy="2565116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" name="Straight Arrow Connector 10"/>
                <p:cNvCxnSpPr/>
                <p:nvPr/>
              </p:nvCxnSpPr>
              <p:spPr>
                <a:xfrm rot="6420000">
                  <a:off x="2744050" y="3411693"/>
                  <a:ext cx="152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17220000">
                  <a:off x="3540915" y="850413"/>
                  <a:ext cx="152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366165" y="1325274"/>
                  <a:ext cx="329535" cy="3248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A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685301" y="1520814"/>
                  <a:ext cx="2632637" cy="25807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5" name="Text Box 8"/>
                <p:cNvSpPr txBox="1">
                  <a:spLocks noChangeArrowheads="1"/>
                </p:cNvSpPr>
                <p:nvPr/>
              </p:nvSpPr>
              <p:spPr bwMode="auto">
                <a:xfrm rot="17220000">
                  <a:off x="2688207" y="1948926"/>
                  <a:ext cx="786735" cy="3248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5 cm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3738430" flipH="1">
                  <a:off x="3002987" y="2428296"/>
                  <a:ext cx="633406" cy="633406"/>
                </a:xfrm>
                <a:prstGeom prst="arc">
                  <a:avLst>
                    <a:gd name="adj1" fmla="val 7150461"/>
                    <a:gd name="adj2" fmla="val 8798444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17" name="Straight Connector 16"/>
                <p:cNvCxnSpPr>
                  <a:cxnSpLocks noChangeShapeType="1"/>
                </p:cNvCxnSpPr>
                <p:nvPr/>
              </p:nvCxnSpPr>
              <p:spPr bwMode="auto">
                <a:xfrm>
                  <a:off x="3006725" y="2817326"/>
                  <a:ext cx="1565275" cy="1674656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" name="Straight Arrow Connector 17"/>
                <p:cNvCxnSpPr/>
                <p:nvPr/>
              </p:nvCxnSpPr>
              <p:spPr>
                <a:xfrm rot="2760000">
                  <a:off x="4488926" y="4481214"/>
                  <a:ext cx="152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936480" y="2645304"/>
                  <a:ext cx="658355" cy="3248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120</a:t>
                  </a:r>
                  <a:r>
                    <a:rPr lang="en-US" altLang="en-US" sz="1000" baseline="30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o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911600" y="3625850"/>
                  <a:ext cx="329535" cy="3248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B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1" name="Arc 20"/>
                <p:cNvSpPr/>
                <p:nvPr/>
              </p:nvSpPr>
              <p:spPr>
                <a:xfrm>
                  <a:off x="3000375" y="1188550"/>
                  <a:ext cx="776288" cy="776288"/>
                </a:xfrm>
                <a:prstGeom prst="arc">
                  <a:avLst>
                    <a:gd name="adj1" fmla="val 5807689"/>
                    <a:gd name="adj2" fmla="val 7167698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2" name="Straight Connector 21"/>
                <p:cNvCxnSpPr>
                  <a:cxnSpLocks noChangeShapeType="1"/>
                </p:cNvCxnSpPr>
                <p:nvPr/>
              </p:nvCxnSpPr>
              <p:spPr bwMode="auto">
                <a:xfrm>
                  <a:off x="2295525" y="1236176"/>
                  <a:ext cx="4718782" cy="147215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rot="1020000">
                  <a:off x="6938107" y="2708419"/>
                  <a:ext cx="152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rot="11820000">
                  <a:off x="2233395" y="1240937"/>
                  <a:ext cx="152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Arc 24"/>
                <p:cNvSpPr/>
                <p:nvPr/>
              </p:nvSpPr>
              <p:spPr>
                <a:xfrm rot="17936905">
                  <a:off x="3502203" y="3372022"/>
                  <a:ext cx="776288" cy="776288"/>
                </a:xfrm>
                <a:prstGeom prst="arc">
                  <a:avLst>
                    <a:gd name="adj1" fmla="val 16720387"/>
                    <a:gd name="adj2" fmla="val 1790150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6" name="Arc 25"/>
                <p:cNvSpPr/>
                <p:nvPr/>
              </p:nvSpPr>
              <p:spPr>
                <a:xfrm rot="17936905">
                  <a:off x="3502203" y="3372022"/>
                  <a:ext cx="776288" cy="776288"/>
                </a:xfrm>
                <a:prstGeom prst="arc">
                  <a:avLst>
                    <a:gd name="adj1" fmla="val 5807689"/>
                    <a:gd name="adj2" fmla="val 7167698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7" name="Arc 26"/>
                <p:cNvSpPr/>
                <p:nvPr/>
              </p:nvSpPr>
              <p:spPr>
                <a:xfrm rot="17773764">
                  <a:off x="2964921" y="2822353"/>
                  <a:ext cx="1308092" cy="1308092"/>
                </a:xfrm>
                <a:prstGeom prst="arc">
                  <a:avLst>
                    <a:gd name="adj1" fmla="val 8641761"/>
                    <a:gd name="adj2" fmla="val 1078019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8" name="Arc 27"/>
                <p:cNvSpPr/>
                <p:nvPr/>
              </p:nvSpPr>
              <p:spPr>
                <a:xfrm rot="16960371">
                  <a:off x="3501225" y="3389379"/>
                  <a:ext cx="1304932" cy="1304932"/>
                </a:xfrm>
                <a:prstGeom prst="arc">
                  <a:avLst>
                    <a:gd name="adj1" fmla="val 13785190"/>
                    <a:gd name="adj2" fmla="val 1600883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cxnSp>
              <p:nvCxnSpPr>
                <p:cNvPr id="29" name="Straight Connector 28"/>
                <p:cNvCxnSpPr>
                  <a:cxnSpLocks noChangeShapeType="1"/>
                </p:cNvCxnSpPr>
                <p:nvPr/>
              </p:nvCxnSpPr>
              <p:spPr bwMode="auto">
                <a:xfrm flipV="1">
                  <a:off x="2813684" y="1753701"/>
                  <a:ext cx="3361690" cy="2978152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" name="Straight Arrow Connector 29"/>
                <p:cNvCxnSpPr/>
                <p:nvPr/>
              </p:nvCxnSpPr>
              <p:spPr>
                <a:xfrm rot="19140000">
                  <a:off x="6113462" y="1747868"/>
                  <a:ext cx="152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8280000">
                  <a:off x="2746221" y="4725555"/>
                  <a:ext cx="1524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690265" y="2036474"/>
                  <a:ext cx="329535" cy="3248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P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33" name="Arc 32"/>
                <p:cNvSpPr/>
                <p:nvPr/>
              </p:nvSpPr>
              <p:spPr>
                <a:xfrm rot="9421209">
                  <a:off x="5392247" y="2095877"/>
                  <a:ext cx="381950" cy="381950"/>
                </a:xfrm>
                <a:prstGeom prst="arc">
                  <a:avLst>
                    <a:gd name="adj1" fmla="val 20657993"/>
                    <a:gd name="adj2" fmla="val 277047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3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941141" y="2192114"/>
                  <a:ext cx="629512" cy="3248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Garamond" pitchFamily="18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60</a:t>
                  </a:r>
                  <a:r>
                    <a:rPr lang="en-US" altLang="en-US" sz="1000" baseline="30000" dirty="0" smtClean="0">
                      <a:solidFill>
                        <a:srgbClr val="000000"/>
                      </a:solidFill>
                      <a:latin typeface="Bookman Old Style" pitchFamily="18" charset="0"/>
                    </a:rPr>
                    <a:t>o</a:t>
                  </a:r>
                  <a:endParaRPr lang="en-US" altLang="en-US" sz="1000" dirty="0">
                    <a:solidFill>
                      <a:srgbClr val="000000"/>
                    </a:solidFill>
                    <a:latin typeface="Bookman Old Style" pitchFamily="18" charset="0"/>
                  </a:endParaRPr>
                </a:p>
              </p:txBody>
            </p:sp>
          </p:grpSp>
          <p:sp>
            <p:nvSpPr>
              <p:cNvPr id="53" name="Freeform 52"/>
              <p:cNvSpPr/>
              <p:nvPr/>
            </p:nvSpPr>
            <p:spPr>
              <a:xfrm rot="6511126">
                <a:off x="5714458" y="1721231"/>
                <a:ext cx="112568" cy="110791"/>
              </a:xfrm>
              <a:custGeom>
                <a:avLst/>
                <a:gdLst>
                  <a:gd name="connsiteX0" fmla="*/ 0 w 241300"/>
                  <a:gd name="connsiteY0" fmla="*/ 0 h 215900"/>
                  <a:gd name="connsiteX1" fmla="*/ 241300 w 241300"/>
                  <a:gd name="connsiteY1" fmla="*/ 0 h 215900"/>
                  <a:gd name="connsiteX2" fmla="*/ 241300 w 241300"/>
                  <a:gd name="connsiteY2" fmla="*/ 21590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1300" h="215900">
                    <a:moveTo>
                      <a:pt x="0" y="0"/>
                    </a:moveTo>
                    <a:lnTo>
                      <a:pt x="241300" y="0"/>
                    </a:lnTo>
                    <a:lnTo>
                      <a:pt x="241300" y="2159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4" name="Freeform 53"/>
              <p:cNvSpPr/>
              <p:nvPr/>
            </p:nvSpPr>
            <p:spPr>
              <a:xfrm rot="19111126">
                <a:off x="6061425" y="3237397"/>
                <a:ext cx="112568" cy="110791"/>
              </a:xfrm>
              <a:custGeom>
                <a:avLst/>
                <a:gdLst>
                  <a:gd name="connsiteX0" fmla="*/ 0 w 241300"/>
                  <a:gd name="connsiteY0" fmla="*/ 0 h 215900"/>
                  <a:gd name="connsiteX1" fmla="*/ 241300 w 241300"/>
                  <a:gd name="connsiteY1" fmla="*/ 0 h 215900"/>
                  <a:gd name="connsiteX2" fmla="*/ 241300 w 241300"/>
                  <a:gd name="connsiteY2" fmla="*/ 21590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1300" h="215900">
                    <a:moveTo>
                      <a:pt x="0" y="0"/>
                    </a:moveTo>
                    <a:lnTo>
                      <a:pt x="241300" y="0"/>
                    </a:lnTo>
                    <a:lnTo>
                      <a:pt x="241300" y="2159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44" name="Arc 43"/>
            <p:cNvSpPr/>
            <p:nvPr/>
          </p:nvSpPr>
          <p:spPr>
            <a:xfrm rot="9832374">
              <a:off x="5253013" y="817683"/>
              <a:ext cx="987738" cy="987738"/>
            </a:xfrm>
            <a:prstGeom prst="arc">
              <a:avLst>
                <a:gd name="adj1" fmla="val 19494714"/>
                <a:gd name="adj2" fmla="val 2129994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0" name="Arc 49"/>
            <p:cNvSpPr/>
            <p:nvPr/>
          </p:nvSpPr>
          <p:spPr>
            <a:xfrm>
              <a:off x="5337736" y="915977"/>
              <a:ext cx="988946" cy="988946"/>
            </a:xfrm>
            <a:prstGeom prst="arc">
              <a:avLst>
                <a:gd name="adj1" fmla="val 2592986"/>
                <a:gd name="adj2" fmla="val 448111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4769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1352550"/>
            <a:ext cx="4495800" cy="1219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Bookman Old Style" pitchFamily="18" charset="0"/>
              </a:rPr>
              <a:t>Module 17</a:t>
            </a:r>
            <a:endParaRPr lang="en-US" sz="6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17121</TotalTime>
  <Words>2630</Words>
  <Application>Microsoft Office PowerPoint</Application>
  <PresentationFormat>On-screen Show (16:9)</PresentationFormat>
  <Paragraphs>1119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Rounded MT Bold</vt:lpstr>
      <vt:lpstr>Bookman Old Style</vt:lpstr>
      <vt:lpstr>Calibri</vt:lpstr>
      <vt:lpstr>Cambria Math</vt:lpstr>
      <vt:lpstr>Garamond</vt:lpstr>
      <vt:lpstr>Symbol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1236</cp:revision>
  <dcterms:created xsi:type="dcterms:W3CDTF">2015-04-16T02:33:23Z</dcterms:created>
  <dcterms:modified xsi:type="dcterms:W3CDTF">2022-04-23T05:13:29Z</dcterms:modified>
</cp:coreProperties>
</file>