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  <p:sldMasterId id="2147483923" r:id="rId2"/>
    <p:sldMasterId id="2147483887" r:id="rId3"/>
    <p:sldMasterId id="2147483944" r:id="rId4"/>
    <p:sldMasterId id="2147483968" r:id="rId5"/>
    <p:sldMasterId id="2147484001" r:id="rId6"/>
  </p:sldMasterIdLst>
  <p:notesMasterIdLst>
    <p:notesMasterId r:id="rId42"/>
  </p:notesMasterIdLst>
  <p:sldIdLst>
    <p:sldId id="511" r:id="rId7"/>
    <p:sldId id="466" r:id="rId8"/>
    <p:sldId id="456" r:id="rId9"/>
    <p:sldId id="457" r:id="rId10"/>
    <p:sldId id="614" r:id="rId11"/>
    <p:sldId id="615" r:id="rId12"/>
    <p:sldId id="453" r:id="rId13"/>
    <p:sldId id="467" r:id="rId14"/>
    <p:sldId id="460" r:id="rId15"/>
    <p:sldId id="355" r:id="rId16"/>
    <p:sldId id="455" r:id="rId17"/>
    <p:sldId id="468" r:id="rId18"/>
    <p:sldId id="444" r:id="rId19"/>
    <p:sldId id="349" r:id="rId20"/>
    <p:sldId id="473" r:id="rId21"/>
    <p:sldId id="705" r:id="rId22"/>
    <p:sldId id="706" r:id="rId23"/>
    <p:sldId id="707" r:id="rId24"/>
    <p:sldId id="708" r:id="rId25"/>
    <p:sldId id="709" r:id="rId26"/>
    <p:sldId id="515" r:id="rId27"/>
    <p:sldId id="516" r:id="rId28"/>
    <p:sldId id="616" r:id="rId29"/>
    <p:sldId id="617" r:id="rId30"/>
    <p:sldId id="671" r:id="rId31"/>
    <p:sldId id="672" r:id="rId32"/>
    <p:sldId id="673" r:id="rId33"/>
    <p:sldId id="674" r:id="rId34"/>
    <p:sldId id="675" r:id="rId35"/>
    <p:sldId id="676" r:id="rId36"/>
    <p:sldId id="677" r:id="rId37"/>
    <p:sldId id="678" r:id="rId38"/>
    <p:sldId id="679" r:id="rId39"/>
    <p:sldId id="680" r:id="rId40"/>
    <p:sldId id="710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E46C0A"/>
    <a:srgbClr val="00B050"/>
    <a:srgbClr val="66CCFF"/>
    <a:srgbClr val="66FF33"/>
    <a:srgbClr val="F4430C"/>
    <a:srgbClr val="0066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3" autoAdjust="0"/>
    <p:restoredTop sz="97841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  <p:guide orient="horz" pos="2772"/>
      </p:guideLst>
    </p:cSldViewPr>
  </p:slideViewPr>
  <p:outlineViewPr>
    <p:cViewPr>
      <p:scale>
        <a:sx n="66" d="100"/>
        <a:sy n="66" d="100"/>
      </p:scale>
      <p:origin x="222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DCD5F-7E99-45D4-8477-22EDAB5E9427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9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DCD5F-7E99-45D4-8477-22EDAB5E9427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9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8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0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0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0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17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63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1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43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422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72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4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92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71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85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7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9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7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9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8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1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0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7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5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1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2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4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8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3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0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7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6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8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6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4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1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02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04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33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8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23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6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12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9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14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99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5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84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24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19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00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9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93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85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89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22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9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9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66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7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61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2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969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86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732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951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144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90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386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507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82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4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634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061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844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224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7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522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331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111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7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2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32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6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4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9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5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5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1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9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5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0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63" r:id="rId12"/>
    <p:sldLayoutId id="2147483864" r:id="rId13"/>
    <p:sldLayoutId id="2147483866" r:id="rId14"/>
    <p:sldLayoutId id="2147483867" r:id="rId15"/>
    <p:sldLayoutId id="2147483868" r:id="rId16"/>
    <p:sldLayoutId id="2147483708" r:id="rId17"/>
    <p:sldLayoutId id="2147483839" r:id="rId18"/>
    <p:sldLayoutId id="2147483846" r:id="rId19"/>
    <p:sldLayoutId id="2147483838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4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07" r:id="rId20"/>
    <p:sldLayoutId id="2147483908" r:id="rId21"/>
    <p:sldLayoutId id="2147483909" r:id="rId22"/>
    <p:sldLayoutId id="2147483910" r:id="rId23"/>
    <p:sldLayoutId id="2147483911" r:id="rId24"/>
    <p:sldLayoutId id="2147483912" r:id="rId25"/>
    <p:sldLayoutId id="2147483913" r:id="rId26"/>
    <p:sldLayoutId id="2147483914" r:id="rId27"/>
    <p:sldLayoutId id="2147483915" r:id="rId28"/>
    <p:sldLayoutId id="2147483916" r:id="rId29"/>
    <p:sldLayoutId id="2147483917" r:id="rId30"/>
    <p:sldLayoutId id="2147483918" r:id="rId31"/>
    <p:sldLayoutId id="2147483919" r:id="rId32"/>
    <p:sldLayoutId id="2147483920" r:id="rId33"/>
    <p:sldLayoutId id="2147483921" r:id="rId34"/>
    <p:sldLayoutId id="2147483922" r:id="rId3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5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  <p:sldLayoutId id="2147484019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1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1.png"/><Relationship Id="rId4" Type="http://schemas.openxmlformats.org/officeDocument/2006/relationships/image" Target="../media/image5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21.png"/><Relationship Id="rId7" Type="http://schemas.openxmlformats.org/officeDocument/2006/relationships/image" Target="../media/image46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14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940011" y="396047"/>
            <a:ext cx="2958311" cy="21709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2879928" y="407269"/>
            <a:ext cx="1026604" cy="21709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356337" y="400330"/>
            <a:ext cx="650252" cy="21709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 bwMode="auto">
          <a:xfrm>
            <a:off x="4519863" y="3053113"/>
            <a:ext cx="124801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1018015" y="938959"/>
            <a:ext cx="2219051" cy="2271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1011784" y="1201981"/>
            <a:ext cx="1471066" cy="22715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>
            <a:off x="2225279" y="2558579"/>
            <a:ext cx="1203721" cy="40242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03027" y="614894"/>
            <a:ext cx="2689374" cy="280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198836" y="4556733"/>
            <a:ext cx="3782739" cy="2750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67" name="Pie 66"/>
          <p:cNvSpPr/>
          <p:nvPr/>
        </p:nvSpPr>
        <p:spPr>
          <a:xfrm rot="16200000">
            <a:off x="5435291" y="517398"/>
            <a:ext cx="2130552" cy="2130552"/>
          </a:xfrm>
          <a:prstGeom prst="pie">
            <a:avLst>
              <a:gd name="adj1" fmla="val 0"/>
              <a:gd name="adj2" fmla="val 538099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61084" y="2155472"/>
            <a:ext cx="795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× 22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547300" y="1878414"/>
            <a:ext cx="474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22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56623" y="3401102"/>
            <a:ext cx="474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906169" y="3678410"/>
            <a:ext cx="2061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859006" y="3648941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4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139992" y="3506667"/>
            <a:ext cx="301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×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15603" y="3401102"/>
            <a:ext cx="474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22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481235" y="3678410"/>
            <a:ext cx="274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460014" y="3626645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823550" y="3506667"/>
            <a:ext cx="301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×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70310" y="3390711"/>
            <a:ext cx="315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7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119030" y="3664422"/>
            <a:ext cx="2267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081380" y="3626645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43632" y="3496276"/>
            <a:ext cx="301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×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90392" y="3390711"/>
            <a:ext cx="315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7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5642274" y="3650239"/>
            <a:ext cx="2061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01462" y="3626645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5433775" y="1576996"/>
            <a:ext cx="21305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H="1">
            <a:off x="5432251" y="1577790"/>
            <a:ext cx="21305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460897" y="1547002"/>
            <a:ext cx="82296" cy="82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1829" y="941514"/>
            <a:ext cx="28575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Circumference = 22 cm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71551" y="1203314"/>
            <a:ext cx="180477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Circumference =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4890" y="371824"/>
            <a:ext cx="6019800" cy="492443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404813" indent="-404813" algn="just">
              <a:buClr>
                <a:prstClr val="white"/>
              </a:buClr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	Find the area of a quadrant of a circle whose </a:t>
            </a:r>
          </a:p>
          <a:p>
            <a:pPr marL="404813" indent="-404813" algn="just">
              <a:buClr>
                <a:prstClr val="white"/>
              </a:buClr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circumference is 22 cm.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41500" y="1625298"/>
            <a:ext cx="84400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  =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90800" y="1203314"/>
            <a:ext cx="55694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97979" y="2014846"/>
            <a:ext cx="30534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000" y="1625298"/>
            <a:ext cx="3048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2000" y="2036755"/>
            <a:ext cx="9144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60390" y="3545828"/>
            <a:ext cx="31060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32100" y="2626210"/>
            <a:ext cx="64269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cm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62183" y="2638069"/>
            <a:ext cx="57242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  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3400" y="3032117"/>
            <a:ext cx="333759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quadrant of a circle   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0" y="4578900"/>
            <a:ext cx="458665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   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quadrant of a circle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is 9.63 </a:t>
            </a:r>
            <a:r>
              <a:rPr lang="en-US" sz="1400" b="1" dirty="0" smtClean="0">
                <a:latin typeface="Bookman Old Style" panose="02050604050505020204" pitchFamily="18" charset="0"/>
              </a:rPr>
              <a:t>cm</a:t>
            </a:r>
            <a:r>
              <a:rPr lang="en-US" sz="1400" b="1" baseline="30000" dirty="0" smtClean="0">
                <a:latin typeface="Bookman Old Style" panose="02050604050505020204" pitchFamily="18" charset="0"/>
              </a:rPr>
              <a:t>2 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4876" y="89534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015672" y="2230290"/>
            <a:ext cx="257067" cy="185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21228" y="1954298"/>
            <a:ext cx="274384" cy="16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108053" y="3458927"/>
            <a:ext cx="240070" cy="134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501616" y="3711433"/>
            <a:ext cx="227479" cy="1429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134848" y="3707085"/>
            <a:ext cx="223401" cy="168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505174" y="3481388"/>
            <a:ext cx="252564" cy="1456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32251" y="511720"/>
            <a:ext cx="2130552" cy="21305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75256" y="1516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r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99051" y="1403071"/>
            <a:ext cx="171750" cy="1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506366" y="1577897"/>
            <a:ext cx="104522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98590" y="3257550"/>
            <a:ext cx="424960" cy="28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11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16764" y="1428748"/>
            <a:ext cx="474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22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100107" y="1740759"/>
            <a:ext cx="2782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3914" y="1703390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7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09850" y="1569016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47975" y="1569016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×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52525" y="1569016"/>
            <a:ext cx="4712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× r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524000" y="2190425"/>
            <a:ext cx="800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556825" y="2153056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05859" y="1870921"/>
            <a:ext cx="64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× 7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38925" y="2002146"/>
            <a:ext cx="372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=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65989" y="2876550"/>
            <a:ext cx="474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1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897070" y="3146997"/>
            <a:ext cx="249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68372" y="3109628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4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49357" y="2975254"/>
            <a:ext cx="783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× </a:t>
            </a:r>
            <a:r>
              <a:rPr lang="en-US" sz="1400" b="1" dirty="0" smtClean="0">
                <a:latin typeface="Symbol" panose="05050102010706020507" pitchFamily="18" charset="2"/>
              </a:rPr>
              <a:t>p </a:t>
            </a:r>
            <a:r>
              <a:rPr lang="en-US" sz="1400" b="1" dirty="0" smtClean="0">
                <a:latin typeface="Bookman Old Style" panose="02050604050505020204" pitchFamily="18" charset="0"/>
              </a:rPr>
              <a:t>r</a:t>
            </a:r>
            <a:r>
              <a:rPr lang="en-US" sz="1400" b="1" baseline="30000" dirty="0" smtClean="0"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656272" y="2506228"/>
            <a:ext cx="315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7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716099" y="2758540"/>
            <a:ext cx="1949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62580" y="2706885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2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60009" y="4000300"/>
            <a:ext cx="5245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77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3929087" y="4264186"/>
            <a:ext cx="2755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918703" y="4221957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8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581400" y="4146606"/>
            <a:ext cx="31060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1" name="Oval 110"/>
          <p:cNvSpPr/>
          <p:nvPr/>
        </p:nvSpPr>
        <p:spPr>
          <a:xfrm>
            <a:off x="5430664" y="511100"/>
            <a:ext cx="2130552" cy="213055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62000" y="2647948"/>
            <a:ext cx="51615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3952462" y="743875"/>
            <a:ext cx="1254555" cy="332748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latin typeface="Bookman Old Style" pitchFamily="18" charset="0"/>
              </a:rPr>
              <a:t>To find : r</a:t>
            </a:r>
            <a:endParaRPr lang="en-US" sz="1400" b="1" kern="0" dirty="0"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19601" y="4149025"/>
            <a:ext cx="11430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9.625 c</a:t>
            </a:r>
            <a:r>
              <a:rPr lang="en-US" sz="1400" b="1" dirty="0" smtClean="0">
                <a:latin typeface="Bookman Old Style" panose="02050604050505020204" pitchFamily="18" charset="0"/>
              </a:rPr>
              <a:t>m</a:t>
            </a:r>
            <a:r>
              <a:rPr lang="en-US" sz="1400" b="1" baseline="30000" dirty="0" smtClean="0">
                <a:latin typeface="Bookman Old Style" panose="02050604050505020204" pitchFamily="18" charset="0"/>
              </a:rPr>
              <a:t>2 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200526" y="4149025"/>
            <a:ext cx="31060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91400" y="742950"/>
            <a:ext cx="1506663" cy="424005"/>
            <a:chOff x="5813941" y="527050"/>
            <a:chExt cx="1506663" cy="424005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5813941" y="527050"/>
              <a:ext cx="1506663" cy="424005"/>
            </a:xfrm>
            <a:prstGeom prst="wedgeRoundRectCallout">
              <a:avLst>
                <a:gd name="adj1" fmla="val -80349"/>
                <a:gd name="adj2" fmla="val 46733"/>
                <a:gd name="adj3" fmla="val 16667"/>
              </a:avLst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35342" y="554387"/>
              <a:ext cx="1463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Quadrant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97"/>
          <p:cNvSpPr/>
          <p:nvPr/>
        </p:nvSpPr>
        <p:spPr bwMode="auto">
          <a:xfrm rot="10800000" flipH="1" flipV="1">
            <a:off x="2213113" y="1807520"/>
            <a:ext cx="2641677" cy="53887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58843" y="1815346"/>
            <a:ext cx="2750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What is formula to find circumference of circle ?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69216" y="1892290"/>
            <a:ext cx="72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2r</a:t>
            </a:r>
            <a:endParaRPr lang="en-IN" b="1" baseline="30000" dirty="0">
              <a:solidFill>
                <a:srgbClr val="FFFF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 rot="10800000" flipH="1" flipV="1">
            <a:off x="2456519" y="1726670"/>
            <a:ext cx="2156082" cy="76068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12043" y="1748894"/>
            <a:ext cx="2296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What is formula to find area 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of quadrant of a 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circle ?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86962" y="1755249"/>
            <a:ext cx="471534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914400"/>
            <a:r>
              <a:rPr lang="en-US" sz="2000" b="1" dirty="0" smtClean="0">
                <a:solidFill>
                  <a:srgbClr val="00FFFF"/>
                </a:solidFill>
                <a:effectLst/>
                <a:latin typeface="Bookman Old Style" pitchFamily="18" charset="0"/>
                <a:cs typeface="Calibri" pitchFamily="34" charset="0"/>
                <a:sym typeface="Symbol"/>
              </a:rPr>
              <a:t>?</a:t>
            </a:r>
            <a:endParaRPr lang="en-IN" sz="2000" b="1" baseline="30000" dirty="0">
              <a:solidFill>
                <a:srgbClr val="00FFFF"/>
              </a:solidFill>
              <a:effectLst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3676839" y="2052997"/>
            <a:ext cx="135560" cy="167305"/>
          </a:xfrm>
          <a:prstGeom prst="round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26541" y="1817523"/>
            <a:ext cx="1076866" cy="617171"/>
            <a:chOff x="6386377" y="4593007"/>
            <a:chExt cx="1076866" cy="617171"/>
          </a:xfrm>
        </p:grpSpPr>
        <p:sp>
          <p:nvSpPr>
            <p:cNvPr id="121" name="Rectangle 120"/>
            <p:cNvSpPr/>
            <p:nvPr/>
          </p:nvSpPr>
          <p:spPr>
            <a:xfrm>
              <a:off x="6639675" y="4705350"/>
              <a:ext cx="823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r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2</a:t>
              </a:r>
              <a:endParaRPr lang="en-IN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386377" y="4593007"/>
              <a:ext cx="3833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6457352" y="4906458"/>
              <a:ext cx="206101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6388760" y="4840846"/>
              <a:ext cx="381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4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8" name="Rounded Rectangle 117"/>
          <p:cNvSpPr/>
          <p:nvPr/>
        </p:nvSpPr>
        <p:spPr bwMode="auto">
          <a:xfrm rot="10800000" flipH="1" flipV="1">
            <a:off x="2360514" y="1832682"/>
            <a:ext cx="2538600" cy="63187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67717" y="1875039"/>
            <a:ext cx="253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Let us draw two perpendicular diameters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2" grpId="2" animBg="1"/>
      <p:bldP spid="110" grpId="0" animBg="1"/>
      <p:bldP spid="110" grpId="1" animBg="1"/>
      <p:bldP spid="108" grpId="0" animBg="1"/>
      <p:bldP spid="108" grpId="1" animBg="1"/>
      <p:bldP spid="96" grpId="0" animBg="1"/>
      <p:bldP spid="96" grpId="1" animBg="1"/>
      <p:bldP spid="95" grpId="0" animBg="1"/>
      <p:bldP spid="95" grpId="1" animBg="1"/>
      <p:bldP spid="94" grpId="0" animBg="1"/>
      <p:bldP spid="94" grpId="1" animBg="1"/>
      <p:bldP spid="122" grpId="0" animBg="1"/>
      <p:bldP spid="122" grpId="1" animBg="1"/>
      <p:bldP spid="104" grpId="0" animBg="1"/>
      <p:bldP spid="104" grpId="1" animBg="1"/>
      <p:bldP spid="42" grpId="0" animBg="1"/>
      <p:bldP spid="67" grpId="0" animBg="1"/>
      <p:bldP spid="73" grpId="0"/>
      <p:bldP spid="66" grpId="0"/>
      <p:bldP spid="79" grpId="0"/>
      <p:bldP spid="81" grpId="0"/>
      <p:bldP spid="82" grpId="0"/>
      <p:bldP spid="83" grpId="0"/>
      <p:bldP spid="85" grpId="0"/>
      <p:bldP spid="86" grpId="0"/>
      <p:bldP spid="87" grpId="0"/>
      <p:bldP spid="89" grpId="0"/>
      <p:bldP spid="90" grpId="0"/>
      <p:bldP spid="91" grpId="0"/>
      <p:bldP spid="93" grpId="0"/>
      <p:bldP spid="68" grpId="0" animBg="1"/>
      <p:bldP spid="25" grpId="0"/>
      <p:bldP spid="33" grpId="0"/>
      <p:bldP spid="40" grpId="0"/>
      <p:bldP spid="43" grpId="0"/>
      <p:bldP spid="44" grpId="0"/>
      <p:bldP spid="46" grpId="0"/>
      <p:bldP spid="47" grpId="0"/>
      <p:bldP spid="48" grpId="0"/>
      <p:bldP spid="51" grpId="0"/>
      <p:bldP spid="52" grpId="0"/>
      <p:bldP spid="53" grpId="0"/>
      <p:bldP spid="55" grpId="0"/>
      <p:bldP spid="57" grpId="0"/>
      <p:bldP spid="30" grpId="0" animBg="1"/>
      <p:bldP spid="62" grpId="0"/>
      <p:bldP spid="70" grpId="0" animBg="1"/>
      <p:bldP spid="38" grpId="0"/>
      <p:bldP spid="58" grpId="0"/>
      <p:bldP spid="61" grpId="0"/>
      <p:bldP spid="63" grpId="0"/>
      <p:bldP spid="64" grpId="0"/>
      <p:bldP spid="65" grpId="0"/>
      <p:bldP spid="71" grpId="0"/>
      <p:bldP spid="72" grpId="0"/>
      <p:bldP spid="74" grpId="0"/>
      <p:bldP spid="75" grpId="0"/>
      <p:bldP spid="77" grpId="0"/>
      <p:bldP spid="78" grpId="0"/>
      <p:bldP spid="105" grpId="0"/>
      <p:bldP spid="107" grpId="0"/>
      <p:bldP spid="123" grpId="0"/>
      <p:bldP spid="125" grpId="0"/>
      <p:bldP spid="127" grpId="0"/>
      <p:bldP spid="111" grpId="0" animBg="1"/>
      <p:bldP spid="111" grpId="1" animBg="1"/>
      <p:bldP spid="111" grpId="2" animBg="1"/>
      <p:bldP spid="116" grpId="0"/>
      <p:bldP spid="131" grpId="0" animBg="1"/>
      <p:bldP spid="131" grpId="1" animBg="1"/>
      <p:bldP spid="100" grpId="0"/>
      <p:bldP spid="102" grpId="0"/>
      <p:bldP spid="98" grpId="0" animBg="1"/>
      <p:bldP spid="98" grpId="1" animBg="1"/>
      <p:bldP spid="99" grpId="0"/>
      <p:bldP spid="99" grpId="1"/>
      <p:bldP spid="101" grpId="0"/>
      <p:bldP spid="101" grpId="1"/>
      <p:bldP spid="103" grpId="0" animBg="1"/>
      <p:bldP spid="103" grpId="1" animBg="1"/>
      <p:bldP spid="109" grpId="0"/>
      <p:bldP spid="109" grpId="1"/>
      <p:bldP spid="113" grpId="0"/>
      <p:bldP spid="113" grpId="1"/>
      <p:bldP spid="115" grpId="0" animBg="1"/>
      <p:bldP spid="115" grpId="1" animBg="1"/>
      <p:bldP spid="118" grpId="0" animBg="1"/>
      <p:bldP spid="118" grpId="1" animBg="1"/>
      <p:bldP spid="119" grpId="0"/>
      <p:bldP spid="1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16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 sector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ounded Rectangle 189"/>
          <p:cNvSpPr/>
          <p:nvPr/>
        </p:nvSpPr>
        <p:spPr bwMode="auto">
          <a:xfrm>
            <a:off x="3306300" y="2009634"/>
            <a:ext cx="786774" cy="24571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9" name="Rounded Rectangle 188"/>
          <p:cNvSpPr/>
          <p:nvPr/>
        </p:nvSpPr>
        <p:spPr bwMode="auto">
          <a:xfrm>
            <a:off x="3818688" y="2421505"/>
            <a:ext cx="174666" cy="16783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1293487" y="1298099"/>
            <a:ext cx="1564013" cy="2702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4520398" y="2501996"/>
            <a:ext cx="115643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80471" y="746810"/>
            <a:ext cx="321080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22171" y="1002842"/>
            <a:ext cx="3607165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701865" y="492127"/>
            <a:ext cx="4426691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865213" y="762392"/>
            <a:ext cx="148757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870266" y="254928"/>
            <a:ext cx="4479632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868172" y="524284"/>
            <a:ext cx="790912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022460" y="444500"/>
            <a:ext cx="2221198" cy="2212636"/>
            <a:chOff x="4594608" y="1384176"/>
            <a:chExt cx="2339592" cy="23305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Oval 45"/>
            <p:cNvSpPr/>
            <p:nvPr/>
          </p:nvSpPr>
          <p:spPr>
            <a:xfrm>
              <a:off x="4604697" y="1385248"/>
              <a:ext cx="2329503" cy="232950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 flipH="1" flipV="1">
              <a:off x="4618490" y="2535134"/>
              <a:ext cx="2311472" cy="955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4948016" y="1708925"/>
              <a:ext cx="1652418" cy="165241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4943241" y="1742356"/>
              <a:ext cx="1661967" cy="163331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94608" y="2539910"/>
              <a:ext cx="2330578" cy="1910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075130" y="2046684"/>
            <a:ext cx="66998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q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60026" y="2026821"/>
            <a:ext cx="67056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45°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" y="2018280"/>
            <a:ext cx="39474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81000" y="2513624"/>
            <a:ext cx="415840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A(Between the consecutive ribs) = </a:t>
            </a:r>
          </a:p>
        </p:txBody>
      </p:sp>
      <p:pic>
        <p:nvPicPr>
          <p:cNvPr id="78" name="Picture 8" descr="D:\Kundan\Mathematics PPT\Class-X\Area Related to circles\Figure Areas relative to circles\Umbrella 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1154" y="1376826"/>
            <a:ext cx="1683544" cy="1531049"/>
          </a:xfrm>
          <a:prstGeom prst="rect">
            <a:avLst/>
          </a:prstGeom>
          <a:noFill/>
        </p:spPr>
      </p:pic>
      <p:sp>
        <p:nvSpPr>
          <p:cNvPr id="80" name="Pie 79"/>
          <p:cNvSpPr/>
          <p:nvPr/>
        </p:nvSpPr>
        <p:spPr>
          <a:xfrm>
            <a:off x="6046422" y="451259"/>
            <a:ext cx="2222405" cy="2213724"/>
          </a:xfrm>
          <a:prstGeom prst="pie">
            <a:avLst>
              <a:gd name="adj1" fmla="val 13510129"/>
              <a:gd name="adj2" fmla="val 1622888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6885423" y="779026"/>
            <a:ext cx="78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45 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22943" y="3314536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8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3693974" y="3384084"/>
            <a:ext cx="166687" cy="1231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684760" y="3416678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73889" y="2838777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11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047726" y="4569422"/>
            <a:ext cx="6524650" cy="2886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90600" y="4606557"/>
            <a:ext cx="658177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Area between the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two consecutive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ribs of the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umbrella is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795.53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68186" y="1580946"/>
            <a:ext cx="256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Angle between two ribs 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" y="1286768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1638" indent="-401638" algn="just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Sol.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87107" y="1515368"/>
            <a:ext cx="65587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3851920" y="1734834"/>
            <a:ext cx="4082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02192" y="1731179"/>
            <a:ext cx="31006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69156" y="2397693"/>
            <a:ext cx="33656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3706162" y="2613235"/>
            <a:ext cx="4093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0364" y="2615595"/>
            <a:ext cx="60423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155772" y="2486146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20872" y="2457571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54222" y="2457571"/>
            <a:ext cx="38156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57383" y="3010110"/>
            <a:ext cx="49277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45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3819984" y="3251766"/>
            <a:ext cx="5448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86692" y="3244601"/>
            <a:ext cx="60423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350154" y="3129274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4500" y="3010110"/>
            <a:ext cx="49277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22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>
            <a:off x="4640368" y="3251766"/>
            <a:ext cx="3382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50893" y="3244601"/>
            <a:ext cx="31006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990986" y="3114258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87275" y="3114258"/>
            <a:ext cx="48403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45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2738" y="3114258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29027" y="3114258"/>
            <a:ext cx="48403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45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940458" y="3041255"/>
            <a:ext cx="252584" cy="148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841551" y="3273994"/>
            <a:ext cx="449461" cy="1490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654624" y="3025756"/>
            <a:ext cx="263406" cy="177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450065" y="3127265"/>
            <a:ext cx="33656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39883" y="209550"/>
            <a:ext cx="579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An umbrella has 8 ribs which are equally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spaced. Assuming umbrella to be a flat circle of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radius 45 cm, find the area between the two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consecutive ribs of the umbrella.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133" y="1096959"/>
            <a:ext cx="421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45</a:t>
            </a:r>
            <a:r>
              <a:rPr lang="en-US" sz="800" b="1" baseline="50000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endParaRPr lang="en-US" sz="1100" b="1" baseline="5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377181" y="773429"/>
            <a:ext cx="777001" cy="77926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7153536" y="438150"/>
            <a:ext cx="7223" cy="110713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777736" y="3719763"/>
            <a:ext cx="965450" cy="421360"/>
            <a:chOff x="4306279" y="5376899"/>
            <a:chExt cx="965450" cy="421360"/>
          </a:xfrm>
        </p:grpSpPr>
        <p:sp>
          <p:nvSpPr>
            <p:cNvPr id="118" name="Rectangle 117"/>
            <p:cNvSpPr/>
            <p:nvPr/>
          </p:nvSpPr>
          <p:spPr>
            <a:xfrm>
              <a:off x="4306279" y="5376899"/>
              <a:ext cx="961113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22275</a:t>
              </a:r>
              <a:endParaRPr lang="en-US" sz="14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9" name="Line 28"/>
            <p:cNvSpPr>
              <a:spLocks noChangeShapeType="1"/>
            </p:cNvSpPr>
            <p:nvPr/>
          </p:nvSpPr>
          <p:spPr bwMode="auto">
            <a:xfrm>
              <a:off x="4343427" y="5577915"/>
              <a:ext cx="669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455501" y="5582815"/>
              <a:ext cx="453971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28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086998" y="5416550"/>
              <a:ext cx="184731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474534" y="3827557"/>
            <a:ext cx="33656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9600" y="4569422"/>
            <a:ext cx="50122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38622" y="41756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460750" y="4221778"/>
            <a:ext cx="33656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03224" y="4221778"/>
            <a:ext cx="89575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795.53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57200" y="3110163"/>
            <a:ext cx="2684052" cy="75438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i.e. we need to find area of sector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 rot="10800000" flipH="1" flipV="1">
            <a:off x="645476" y="3621790"/>
            <a:ext cx="2156082" cy="62866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8907" y="3678288"/>
            <a:ext cx="229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What is formula to find area of sector?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110313" y="1283791"/>
            <a:ext cx="1785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Radius  = 45 cm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319162" y="3521775"/>
            <a:ext cx="471534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914400"/>
            <a:r>
              <a:rPr lang="en-US" sz="2000" b="1" dirty="0" smtClean="0">
                <a:solidFill>
                  <a:srgbClr val="00FFFF"/>
                </a:solidFill>
                <a:effectLst/>
                <a:latin typeface="Bookman Old Style" pitchFamily="18" charset="0"/>
                <a:cs typeface="Calibri" pitchFamily="34" charset="0"/>
                <a:sym typeface="Symbol"/>
              </a:rPr>
              <a:t>?</a:t>
            </a:r>
            <a:endParaRPr lang="en-IN" sz="2000" b="1" baseline="30000" dirty="0">
              <a:solidFill>
                <a:srgbClr val="00FFFF"/>
              </a:solidFill>
              <a:effectLst/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1936866" y="3871045"/>
            <a:ext cx="120303" cy="167305"/>
          </a:xfrm>
          <a:prstGeom prst="round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900067" y="1065768"/>
            <a:ext cx="383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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43697" y="3521775"/>
            <a:ext cx="405587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FF33"/>
                </a:solidFill>
                <a:effectLst>
                  <a:glow rad="63500">
                    <a:srgbClr val="66FF33"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66FF33"/>
              </a:solidFill>
              <a:effectLst>
                <a:glow rad="63500">
                  <a:srgbClr val="66FF33">
                    <a:alpha val="40000"/>
                  </a:srgbClr>
                </a:glow>
              </a:effectLst>
            </a:endParaRP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1294138" y="3719387"/>
            <a:ext cx="141879" cy="202440"/>
          </a:xfrm>
          <a:prstGeom prst="round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118022" y="3643459"/>
            <a:ext cx="1233485" cy="581016"/>
            <a:chOff x="6290994" y="4593007"/>
            <a:chExt cx="1233485" cy="581016"/>
          </a:xfrm>
        </p:grpSpPr>
        <p:sp>
          <p:nvSpPr>
            <p:cNvPr id="142" name="Rectangle 141"/>
            <p:cNvSpPr/>
            <p:nvPr/>
          </p:nvSpPr>
          <p:spPr>
            <a:xfrm>
              <a:off x="6700911" y="4692650"/>
              <a:ext cx="823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r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2</a:t>
              </a:r>
              <a:endParaRPr lang="en-IN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386377" y="4593007"/>
              <a:ext cx="3833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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6403176" y="4906458"/>
              <a:ext cx="301752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6290994" y="4866246"/>
              <a:ext cx="5476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360</a:t>
              </a:r>
              <a:endParaRPr lang="en-US" sz="14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91" name="Rectangle 190"/>
          <p:cNvSpPr/>
          <p:nvPr/>
        </p:nvSpPr>
        <p:spPr>
          <a:xfrm>
            <a:off x="6864078" y="836652"/>
            <a:ext cx="383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6939973" y="1333480"/>
            <a:ext cx="429996" cy="429996"/>
          </a:xfrm>
          <a:prstGeom prst="arc">
            <a:avLst>
              <a:gd name="adj1" fmla="val 13397758"/>
              <a:gd name="adj2" fmla="val 162925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187596" y="2612810"/>
            <a:ext cx="17621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pic>
        <p:nvPicPr>
          <p:cNvPr id="152" name="Picture 151" descr="education-blackboard-backgrounds-powerpoint.jpg"/>
          <p:cNvPicPr>
            <a:picLocks noChangeAspect="1"/>
          </p:cNvPicPr>
          <p:nvPr/>
        </p:nvPicPr>
        <p:blipFill rotWithShape="1">
          <a:blip r:embed="rId3" cstate="print"/>
          <a:srcRect t="1738" b="1393"/>
          <a:stretch/>
        </p:blipFill>
        <p:spPr>
          <a:xfrm>
            <a:off x="563078" y="1672928"/>
            <a:ext cx="2238480" cy="3185192"/>
          </a:xfrm>
          <a:prstGeom prst="rect">
            <a:avLst/>
          </a:prstGeom>
        </p:spPr>
      </p:pic>
      <p:sp>
        <p:nvSpPr>
          <p:cNvPr id="153" name="Freeform 152"/>
          <p:cNvSpPr/>
          <p:nvPr/>
        </p:nvSpPr>
        <p:spPr>
          <a:xfrm>
            <a:off x="708853" y="2022328"/>
            <a:ext cx="1629737" cy="366968"/>
          </a:xfrm>
          <a:custGeom>
            <a:avLst/>
            <a:gdLst>
              <a:gd name="connsiteX0" fmla="*/ 0 w 1422400"/>
              <a:gd name="connsiteY0" fmla="*/ 342900 h 342900"/>
              <a:gd name="connsiteX1" fmla="*/ 317500 w 1422400"/>
              <a:gd name="connsiteY1" fmla="*/ 342900 h 342900"/>
              <a:gd name="connsiteX2" fmla="*/ 317500 w 1422400"/>
              <a:gd name="connsiteY2" fmla="*/ 0 h 342900"/>
              <a:gd name="connsiteX3" fmla="*/ 1422400 w 142240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342900">
                <a:moveTo>
                  <a:pt x="0" y="342900"/>
                </a:moveTo>
                <a:lnTo>
                  <a:pt x="317500" y="342900"/>
                </a:lnTo>
                <a:lnTo>
                  <a:pt x="317500" y="0"/>
                </a:lnTo>
                <a:lnTo>
                  <a:pt x="1422400" y="0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45098" y="202232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28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152981" y="2037137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22275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140152" y="173346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7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152291" y="228756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196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07845" y="228621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895644" y="2614539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93566" y="257159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429151" y="257159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290408" y="173346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9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304655" y="278615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252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68805" y="275841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928771" y="3108722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450741" y="308549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734758" y="308549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454575" y="173346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465945" y="329086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140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141893" y="325530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959251" y="3578622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614535" y="352872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631605" y="1733465"/>
            <a:ext cx="255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887158" y="352872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787426" y="173346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632352" y="373536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140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83111" y="372012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1002431" y="4035822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772052" y="400206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054798" y="399966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939826" y="173346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917662" y="420526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84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238651" y="419764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055771" y="4505722"/>
            <a:ext cx="14429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1977792" y="447196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16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582358" y="256450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7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000"/>
                            </p:stCondLst>
                            <p:childTnLst>
                              <p:par>
                                <p:cTn id="5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500"/>
                            </p:stCondLst>
                            <p:childTnLst>
                              <p:par>
                                <p:cTn id="7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0" grpId="1" animBg="1"/>
      <p:bldP spid="189" grpId="0" animBg="1"/>
      <p:bldP spid="189" grpId="1" animBg="1"/>
      <p:bldP spid="150" grpId="0" animBg="1"/>
      <p:bldP spid="150" grpId="1" animBg="1"/>
      <p:bldP spid="150" grpId="2" animBg="1"/>
      <p:bldP spid="150" grpId="3" animBg="1"/>
      <p:bldP spid="77" grpId="0" animBg="1"/>
      <p:bldP spid="77" grpId="1" animBg="1"/>
      <p:bldP spid="89" grpId="0" animBg="1"/>
      <p:bldP spid="90" grpId="0" animBg="1"/>
      <p:bldP spid="87" grpId="0" animBg="1"/>
      <p:bldP spid="87" grpId="1" animBg="1"/>
      <p:bldP spid="88" grpId="0" animBg="1"/>
      <p:bldP spid="88" grpId="1" animBg="1"/>
      <p:bldP spid="76" grpId="0" animBg="1"/>
      <p:bldP spid="76" grpId="1" animBg="1"/>
      <p:bldP spid="86" grpId="0" animBg="1"/>
      <p:bldP spid="86" grpId="1" animBg="1"/>
      <p:bldP spid="52" grpId="0"/>
      <p:bldP spid="53" grpId="0"/>
      <p:bldP spid="74" grpId="0"/>
      <p:bldP spid="75" grpId="0"/>
      <p:bldP spid="80" grpId="0" animBg="1"/>
      <p:bldP spid="80" grpId="1" animBg="1"/>
      <p:bldP spid="100" grpId="0"/>
      <p:bldP spid="107" grpId="0"/>
      <p:bldP spid="110" grpId="0"/>
      <p:bldP spid="111" grpId="0"/>
      <p:bldP spid="112" grpId="0" animBg="1"/>
      <p:bldP spid="113" grpId="0"/>
      <p:bldP spid="34" grpId="0"/>
      <p:bldP spid="40" grpId="0"/>
      <p:bldP spid="41" grpId="0" animBg="1"/>
      <p:bldP spid="42" grpId="0"/>
      <p:bldP spid="44" grpId="0"/>
      <p:bldP spid="57" grpId="0" animBg="1"/>
      <p:bldP spid="58" grpId="0"/>
      <p:bldP spid="59" grpId="0"/>
      <p:bldP spid="60" grpId="0"/>
      <p:bldP spid="61" grpId="0"/>
      <p:bldP spid="62" grpId="0"/>
      <p:bldP spid="63" grpId="0" animBg="1"/>
      <p:bldP spid="64" grpId="0"/>
      <p:bldP spid="65" grpId="0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81" grpId="0"/>
      <p:bldP spid="122" grpId="0"/>
      <p:bldP spid="125" grpId="0"/>
      <p:bldP spid="114" grpId="0"/>
      <p:bldP spid="116" grpId="0"/>
      <p:bldP spid="126" grpId="0"/>
      <p:bldP spid="127" grpId="0" animBg="1"/>
      <p:bldP spid="127" grpId="1" animBg="1"/>
      <p:bldP spid="137" grpId="0" animBg="1"/>
      <p:bldP spid="137" grpId="1" animBg="1"/>
      <p:bldP spid="138" grpId="0"/>
      <p:bldP spid="138" grpId="1"/>
      <p:bldP spid="146" grpId="0"/>
      <p:bldP spid="147" grpId="0"/>
      <p:bldP spid="147" grpId="1"/>
      <p:bldP spid="148" grpId="0" animBg="1"/>
      <p:bldP spid="148" grpId="1" animBg="1"/>
      <p:bldP spid="151" grpId="0"/>
      <p:bldP spid="151" grpId="1"/>
      <p:bldP spid="187" grpId="0"/>
      <p:bldP spid="187" grpId="1"/>
      <p:bldP spid="188" grpId="0" animBg="1"/>
      <p:bldP spid="188" grpId="1" animBg="1"/>
      <p:bldP spid="191" grpId="0"/>
      <p:bldP spid="191" grpId="1"/>
      <p:bldP spid="2" grpId="0" animBg="1"/>
      <p:bldP spid="153" grpId="0" animBg="1"/>
      <p:bldP spid="153" grpId="1" animBg="1"/>
      <p:bldP spid="154" grpId="0"/>
      <p:bldP spid="154" grpId="1"/>
      <p:bldP spid="155" grpId="0"/>
      <p:bldP spid="155" grpId="1"/>
      <p:bldP spid="156" grpId="0"/>
      <p:bldP spid="156" grpId="1"/>
      <p:bldP spid="157" grpId="0"/>
      <p:bldP spid="157" grpId="1"/>
      <p:bldP spid="158" grpId="0"/>
      <p:bldP spid="158" grpId="1"/>
      <p:bldP spid="160" grpId="0"/>
      <p:bldP spid="160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6" grpId="0"/>
      <p:bldP spid="166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7" grpId="1"/>
      <p:bldP spid="179" grpId="0"/>
      <p:bldP spid="179" grpId="1"/>
      <p:bldP spid="180" grpId="0"/>
      <p:bldP spid="180" grpId="1"/>
      <p:bldP spid="181" grpId="0"/>
      <p:bldP spid="181" grpId="1"/>
      <p:bldP spid="182" grpId="0"/>
      <p:bldP spid="182" grpId="1"/>
      <p:bldP spid="183" grpId="0"/>
      <p:bldP spid="183" grpId="1"/>
      <p:bldP spid="185" grpId="0"/>
      <p:bldP spid="185" grpId="1"/>
      <p:bldP spid="186" grpId="0"/>
      <p:bldP spid="18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 bwMode="auto">
          <a:xfrm>
            <a:off x="3965441" y="2194380"/>
            <a:ext cx="849266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3761561" y="2849576"/>
            <a:ext cx="146339" cy="18598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5" name="Isosceles Triangle 142"/>
          <p:cNvSpPr/>
          <p:nvPr/>
        </p:nvSpPr>
        <p:spPr>
          <a:xfrm rot="11513791">
            <a:off x="7095531" y="900314"/>
            <a:ext cx="394148" cy="821552"/>
          </a:xfrm>
          <a:custGeom>
            <a:avLst/>
            <a:gdLst>
              <a:gd name="connsiteX0" fmla="*/ 0 w 533400"/>
              <a:gd name="connsiteY0" fmla="*/ 1096724 h 1096724"/>
              <a:gd name="connsiteX1" fmla="*/ 266700 w 533400"/>
              <a:gd name="connsiteY1" fmla="*/ 0 h 1096724"/>
              <a:gd name="connsiteX2" fmla="*/ 533400 w 533400"/>
              <a:gd name="connsiteY2" fmla="*/ 1096724 h 1096724"/>
              <a:gd name="connsiteX3" fmla="*/ 0 w 533400"/>
              <a:gd name="connsiteY3" fmla="*/ 1096724 h 1096724"/>
              <a:gd name="connsiteX0" fmla="*/ 0 w 533400"/>
              <a:gd name="connsiteY0" fmla="*/ 1096724 h 1211870"/>
              <a:gd name="connsiteX1" fmla="*/ 266700 w 533400"/>
              <a:gd name="connsiteY1" fmla="*/ 0 h 1211870"/>
              <a:gd name="connsiteX2" fmla="*/ 533400 w 533400"/>
              <a:gd name="connsiteY2" fmla="*/ 1096724 h 1211870"/>
              <a:gd name="connsiteX3" fmla="*/ 0 w 533400"/>
              <a:gd name="connsiteY3" fmla="*/ 1096724 h 1211870"/>
              <a:gd name="connsiteX0" fmla="*/ 0 w 533400"/>
              <a:gd name="connsiteY0" fmla="*/ 1096724 h 1243964"/>
              <a:gd name="connsiteX1" fmla="*/ 266700 w 533400"/>
              <a:gd name="connsiteY1" fmla="*/ 0 h 1243964"/>
              <a:gd name="connsiteX2" fmla="*/ 533400 w 533400"/>
              <a:gd name="connsiteY2" fmla="*/ 1096724 h 1243964"/>
              <a:gd name="connsiteX3" fmla="*/ 0 w 533400"/>
              <a:gd name="connsiteY3" fmla="*/ 1096724 h 1243964"/>
              <a:gd name="connsiteX0" fmla="*/ 0 w 533400"/>
              <a:gd name="connsiteY0" fmla="*/ 1096724 h 1212145"/>
              <a:gd name="connsiteX1" fmla="*/ 266700 w 533400"/>
              <a:gd name="connsiteY1" fmla="*/ 0 h 1212145"/>
              <a:gd name="connsiteX2" fmla="*/ 533400 w 533400"/>
              <a:gd name="connsiteY2" fmla="*/ 1096724 h 1212145"/>
              <a:gd name="connsiteX3" fmla="*/ 0 w 533400"/>
              <a:gd name="connsiteY3" fmla="*/ 1096724 h 1212145"/>
              <a:gd name="connsiteX0" fmla="*/ 0 w 524006"/>
              <a:gd name="connsiteY0" fmla="*/ 1096724 h 1249997"/>
              <a:gd name="connsiteX1" fmla="*/ 266700 w 524006"/>
              <a:gd name="connsiteY1" fmla="*/ 0 h 1249997"/>
              <a:gd name="connsiteX2" fmla="*/ 524006 w 524006"/>
              <a:gd name="connsiteY2" fmla="*/ 1156321 h 1249997"/>
              <a:gd name="connsiteX3" fmla="*/ 0 w 524006"/>
              <a:gd name="connsiteY3" fmla="*/ 1096724 h 1249997"/>
              <a:gd name="connsiteX0" fmla="*/ 0 w 537829"/>
              <a:gd name="connsiteY0" fmla="*/ 1135303 h 1263250"/>
              <a:gd name="connsiteX1" fmla="*/ 280523 w 537829"/>
              <a:gd name="connsiteY1" fmla="*/ 0 h 1263250"/>
              <a:gd name="connsiteX2" fmla="*/ 537829 w 537829"/>
              <a:gd name="connsiteY2" fmla="*/ 1156321 h 1263250"/>
              <a:gd name="connsiteX3" fmla="*/ 0 w 537829"/>
              <a:gd name="connsiteY3" fmla="*/ 1135303 h 1263250"/>
              <a:gd name="connsiteX0" fmla="*/ 0 w 627713"/>
              <a:gd name="connsiteY0" fmla="*/ 1099366 h 1250818"/>
              <a:gd name="connsiteX1" fmla="*/ 370407 w 627713"/>
              <a:gd name="connsiteY1" fmla="*/ 0 h 1250818"/>
              <a:gd name="connsiteX2" fmla="*/ 627713 w 627713"/>
              <a:gd name="connsiteY2" fmla="*/ 1156321 h 1250818"/>
              <a:gd name="connsiteX3" fmla="*/ 0 w 627713"/>
              <a:gd name="connsiteY3" fmla="*/ 1099366 h 1250818"/>
              <a:gd name="connsiteX0" fmla="*/ 0 w 627713"/>
              <a:gd name="connsiteY0" fmla="*/ 1099366 h 1208352"/>
              <a:gd name="connsiteX1" fmla="*/ 370407 w 627713"/>
              <a:gd name="connsiteY1" fmla="*/ 0 h 1208352"/>
              <a:gd name="connsiteX2" fmla="*/ 627713 w 627713"/>
              <a:gd name="connsiteY2" fmla="*/ 1156321 h 1208352"/>
              <a:gd name="connsiteX3" fmla="*/ 0 w 627713"/>
              <a:gd name="connsiteY3" fmla="*/ 1099366 h 1208352"/>
              <a:gd name="connsiteX0" fmla="*/ 0 w 627713"/>
              <a:gd name="connsiteY0" fmla="*/ 1099366 h 1197020"/>
              <a:gd name="connsiteX1" fmla="*/ 370407 w 627713"/>
              <a:gd name="connsiteY1" fmla="*/ 0 h 1197020"/>
              <a:gd name="connsiteX2" fmla="*/ 627713 w 627713"/>
              <a:gd name="connsiteY2" fmla="*/ 1156321 h 1197020"/>
              <a:gd name="connsiteX3" fmla="*/ 0 w 627713"/>
              <a:gd name="connsiteY3" fmla="*/ 1099366 h 1197020"/>
              <a:gd name="connsiteX0" fmla="*/ 0 w 633381"/>
              <a:gd name="connsiteY0" fmla="*/ 1111535 h 1200466"/>
              <a:gd name="connsiteX1" fmla="*/ 376075 w 633381"/>
              <a:gd name="connsiteY1" fmla="*/ 0 h 1200466"/>
              <a:gd name="connsiteX2" fmla="*/ 633381 w 633381"/>
              <a:gd name="connsiteY2" fmla="*/ 1156321 h 1200466"/>
              <a:gd name="connsiteX3" fmla="*/ 0 w 633381"/>
              <a:gd name="connsiteY3" fmla="*/ 1111535 h 1200466"/>
              <a:gd name="connsiteX0" fmla="*/ 0 w 633381"/>
              <a:gd name="connsiteY0" fmla="*/ 1111535 h 1187800"/>
              <a:gd name="connsiteX1" fmla="*/ 376075 w 633381"/>
              <a:gd name="connsiteY1" fmla="*/ 0 h 1187800"/>
              <a:gd name="connsiteX2" fmla="*/ 633381 w 633381"/>
              <a:gd name="connsiteY2" fmla="*/ 1156321 h 1187800"/>
              <a:gd name="connsiteX3" fmla="*/ 0 w 633381"/>
              <a:gd name="connsiteY3" fmla="*/ 1111535 h 1187800"/>
              <a:gd name="connsiteX0" fmla="*/ 0 w 633381"/>
              <a:gd name="connsiteY0" fmla="*/ 1111535 h 1183332"/>
              <a:gd name="connsiteX1" fmla="*/ 376075 w 633381"/>
              <a:gd name="connsiteY1" fmla="*/ 0 h 1183332"/>
              <a:gd name="connsiteX2" fmla="*/ 633381 w 633381"/>
              <a:gd name="connsiteY2" fmla="*/ 1156321 h 1183332"/>
              <a:gd name="connsiteX3" fmla="*/ 0 w 633381"/>
              <a:gd name="connsiteY3" fmla="*/ 1111535 h 118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381" h="1183332">
                <a:moveTo>
                  <a:pt x="0" y="1111535"/>
                </a:moveTo>
                <a:lnTo>
                  <a:pt x="376075" y="0"/>
                </a:lnTo>
                <a:lnTo>
                  <a:pt x="633381" y="1156321"/>
                </a:lnTo>
                <a:cubicBezTo>
                  <a:pt x="354954" y="1213098"/>
                  <a:pt x="125191" y="1171782"/>
                  <a:pt x="0" y="1111535"/>
                </a:cubicBezTo>
                <a:close/>
              </a:path>
            </a:pathLst>
          </a:custGeom>
          <a:solidFill>
            <a:srgbClr val="FFC000"/>
          </a:solidFill>
          <a:ln w="28575"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180580" y="1295396"/>
            <a:ext cx="139382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Symbol" pitchFamily="18" charset="2"/>
              </a:rPr>
              <a:t>q</a:t>
            </a:r>
            <a:endParaRPr lang="en-US" sz="1200" b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140" name="Picture 2" descr="C:\Users\ADMIN\Desktop\7eiMz7Kcn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AF8"/>
              </a:clrFrom>
              <a:clrTo>
                <a:srgbClr val="FFFA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87" y="847563"/>
            <a:ext cx="1708166" cy="16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/>
          <p:cNvGrpSpPr/>
          <p:nvPr/>
        </p:nvGrpSpPr>
        <p:grpSpPr>
          <a:xfrm>
            <a:off x="7175134" y="901110"/>
            <a:ext cx="4762" cy="1613859"/>
            <a:chOff x="7996238" y="1760832"/>
            <a:chExt cx="4762" cy="161385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7996238" y="2566988"/>
              <a:ext cx="0" cy="807703"/>
            </a:xfrm>
            <a:prstGeom prst="line">
              <a:avLst/>
            </a:prstGeom>
            <a:ln w="3175">
              <a:solidFill>
                <a:srgbClr val="CCEC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8001000" y="1760832"/>
              <a:ext cx="0" cy="8077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/>
          <p:cNvCxnSpPr/>
          <p:nvPr/>
        </p:nvCxnSpPr>
        <p:spPr>
          <a:xfrm flipV="1">
            <a:off x="7178308" y="901113"/>
            <a:ext cx="0" cy="80770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114016" y="1642569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6200000">
            <a:off x="6731865" y="1230685"/>
            <a:ext cx="639102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14cm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349153" y="2962655"/>
            <a:ext cx="124801" cy="17005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29381" y="726966"/>
            <a:ext cx="5817841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1418184" y="1060450"/>
            <a:ext cx="3696576" cy="2560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576259" y="4429291"/>
            <a:ext cx="5477720" cy="296350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12143" y="456749"/>
            <a:ext cx="5341836" cy="2485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714002" y="3332411"/>
            <a:ext cx="49277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Line 28"/>
          <p:cNvSpPr>
            <a:spLocks noChangeShapeType="1"/>
          </p:cNvSpPr>
          <p:nvPr/>
        </p:nvSpPr>
        <p:spPr bwMode="auto">
          <a:xfrm>
            <a:off x="3711008" y="3547698"/>
            <a:ext cx="4093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43311" y="3551662"/>
            <a:ext cx="60423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082935" y="3411401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37761" y="3332411"/>
            <a:ext cx="49277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22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Line 28"/>
          <p:cNvSpPr>
            <a:spLocks noChangeShapeType="1"/>
          </p:cNvSpPr>
          <p:nvPr/>
        </p:nvSpPr>
        <p:spPr bwMode="auto">
          <a:xfrm>
            <a:off x="4402505" y="3547698"/>
            <a:ext cx="27958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383674" y="3551662"/>
            <a:ext cx="31006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676137" y="3411401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72426" y="3411401"/>
            <a:ext cx="48403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14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17889" y="3411401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414178" y="3411401"/>
            <a:ext cx="48403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14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462354"/>
            <a:ext cx="6526522" cy="492443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401638" indent="-401638" algn="just">
              <a:buClr>
                <a:prstClr val="white"/>
              </a:buClr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	The length of the minute hand of clock is 14 cm. </a:t>
            </a:r>
          </a:p>
          <a:p>
            <a:pPr marL="401638" indent="-401638" algn="just">
              <a:buClr>
                <a:prstClr val="white"/>
              </a:buClr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Find the area swept by the minute hand in 5 minutes.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76125" y="1083275"/>
            <a:ext cx="405150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Length of the minute hand(r)  =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38238" y="1418555"/>
            <a:ext cx="4607241" cy="323165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lnSpc>
                <a:spcPct val="150000"/>
              </a:lnSpc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Angle swept by minute hand in 1 min  =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33042" y="1078589"/>
            <a:ext cx="93196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14 cm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44471" y="1878443"/>
            <a:ext cx="447618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Angle swept by minute hand in 5 min  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385320" y="1878443"/>
            <a:ext cx="33278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27871" y="2197556"/>
            <a:ext cx="59872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q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=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395890" y="2197556"/>
            <a:ext cx="52483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30°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3714003" y="3565257"/>
            <a:ext cx="392851" cy="161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3802517" y="3349357"/>
            <a:ext cx="240837" cy="170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429215" y="3568432"/>
            <a:ext cx="204676" cy="1744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4948209" y="3432948"/>
            <a:ext cx="274671" cy="159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00454" y="369864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12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3790556" y="3761892"/>
            <a:ext cx="196738" cy="155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52043" y="372722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024538" y="3817213"/>
            <a:ext cx="151181" cy="95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95944" y="3207133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948089" y="3285368"/>
            <a:ext cx="189875" cy="134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91166" y="376944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5491319" y="3439976"/>
            <a:ext cx="273286" cy="170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478949" y="3210857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33400" y="4458580"/>
            <a:ext cx="576127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swept by the minute hand in 5 minutes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is 51.33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710" y="993560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1638" indent="-401638" algn="just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Sol.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80210" y="1878443"/>
            <a:ext cx="28155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800448" y="1878443"/>
            <a:ext cx="44231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6°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23391" y="1878443"/>
            <a:ext cx="75829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 30°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92208" y="1380288"/>
            <a:ext cx="72209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360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4450591" y="1596631"/>
            <a:ext cx="4395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55152" y="1606928"/>
            <a:ext cx="45397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943474" y="1481941"/>
            <a:ext cx="60366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 6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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96810" y="2831872"/>
            <a:ext cx="33686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Line 28"/>
          <p:cNvSpPr>
            <a:spLocks noChangeShapeType="1"/>
          </p:cNvSpPr>
          <p:nvPr/>
        </p:nvSpPr>
        <p:spPr bwMode="auto">
          <a:xfrm>
            <a:off x="3684641" y="3050774"/>
            <a:ext cx="32560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84796" y="3069009"/>
            <a:ext cx="57230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992004" y="2956646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157104" y="2937596"/>
            <a:ext cx="30211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290454" y="2928071"/>
            <a:ext cx="38156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333748" y="4126256"/>
            <a:ext cx="33656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595689" y="4019550"/>
            <a:ext cx="59677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154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Line 28"/>
          <p:cNvSpPr>
            <a:spLocks noChangeShapeType="1"/>
          </p:cNvSpPr>
          <p:nvPr/>
        </p:nvSpPr>
        <p:spPr bwMode="auto">
          <a:xfrm>
            <a:off x="3695002" y="4229825"/>
            <a:ext cx="3705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09993" y="4229098"/>
            <a:ext cx="31006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78995" y="4458580"/>
            <a:ext cx="26547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52" name="Rounded Rectangle 151"/>
          <p:cNvSpPr/>
          <p:nvPr/>
        </p:nvSpPr>
        <p:spPr bwMode="auto">
          <a:xfrm rot="10800000" flipH="1" flipV="1">
            <a:off x="1428205" y="439003"/>
            <a:ext cx="3940743" cy="93344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464072" y="474690"/>
            <a:ext cx="238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Area swept by minute hand in 5 minutes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82526" y="582412"/>
            <a:ext cx="33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796274" y="582412"/>
            <a:ext cx="14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Area of sector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582526" y="947797"/>
            <a:ext cx="33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4646699" y="1013865"/>
            <a:ext cx="152281" cy="193538"/>
          </a:xfrm>
          <a:prstGeom prst="round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555706" y="708378"/>
            <a:ext cx="44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effectLst>
                  <a:glow rad="139700">
                    <a:srgbClr val="0000FF"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1600" dirty="0">
              <a:solidFill>
                <a:srgbClr val="FFFF00"/>
              </a:solidFill>
              <a:effectLst>
                <a:glow rad="139700">
                  <a:srgbClr val="0000FF">
                    <a:alpha val="40000"/>
                  </a:srgbClr>
                </a:glo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4040508" y="878043"/>
            <a:ext cx="152281" cy="193538"/>
          </a:xfrm>
          <a:prstGeom prst="round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3874926" y="839920"/>
            <a:ext cx="1427291" cy="494431"/>
            <a:chOff x="5006427" y="1413460"/>
            <a:chExt cx="690373" cy="494431"/>
          </a:xfrm>
        </p:grpSpPr>
        <p:sp>
          <p:nvSpPr>
            <p:cNvPr id="156" name="Rectangle 155"/>
            <p:cNvSpPr/>
            <p:nvPr/>
          </p:nvSpPr>
          <p:spPr>
            <a:xfrm>
              <a:off x="5104573" y="1413460"/>
              <a:ext cx="4322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endParaRPr lang="en-IN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006427" y="1413460"/>
                  <a:ext cx="690373" cy="4944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400"/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  <a:sym typeface="Symbol"/>
                            </a:rPr>
                            <m:t>𝛉</m:t>
                          </m:r>
                        </m:num>
                        <m:den>
                          <m:r>
                            <a:rPr lang="en-US" b="1" i="0" smtClean="0">
                              <a:solidFill>
                                <a:srgbClr val="FFFF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𝟑𝟔𝟎</m:t>
                          </m:r>
                        </m:den>
                      </m:f>
                    </m:oMath>
                  </a14:m>
                  <a:r>
                    <a:rPr lang="en-US" b="1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  r</a:t>
                  </a:r>
                  <a:r>
                    <a:rPr lang="en-US" b="1" baseline="30000" dirty="0" smtClean="0">
                      <a:solidFill>
                        <a:srgbClr val="FFFF00"/>
                      </a:solidFill>
                      <a:latin typeface="Bookman Old Style" pitchFamily="18" charset="0"/>
                      <a:cs typeface="Calibri" pitchFamily="34" charset="0"/>
                      <a:sym typeface="Symbol"/>
                    </a:rPr>
                    <a:t>2</a:t>
                  </a:r>
                  <a:endParaRPr lang="en-IN" b="1" baseline="30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427" y="1413460"/>
                  <a:ext cx="690373" cy="4944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/>
          <p:cNvSpPr txBox="1"/>
          <p:nvPr/>
        </p:nvSpPr>
        <p:spPr>
          <a:xfrm>
            <a:off x="3797300" y="756619"/>
            <a:ext cx="25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effectLst>
                  <a:glow rad="139700">
                    <a:srgbClr val="0000FF">
                      <a:alpha val="40000"/>
                    </a:srgbClr>
                  </a:glow>
                </a:effectLst>
                <a:latin typeface="Bookman Old Style" panose="02050604050505020204" pitchFamily="18" charset="0"/>
                <a:sym typeface="Wingdings"/>
              </a:rPr>
              <a:t>?</a:t>
            </a:r>
            <a:endParaRPr lang="en-US" sz="1100" b="1" dirty="0">
              <a:solidFill>
                <a:srgbClr val="FFFF00"/>
              </a:solidFill>
              <a:effectLst>
                <a:glow rad="139700">
                  <a:srgbClr val="0000FF"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215765" y="1166435"/>
            <a:ext cx="139382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Symbol" pitchFamily="18" charset="2"/>
              </a:rPr>
              <a:t>?</a:t>
            </a:r>
            <a:endParaRPr lang="en-US" sz="1200" b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33400" y="2419350"/>
            <a:ext cx="281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Area swept by minute hand in 5 minutes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339380" y="2527072"/>
            <a:ext cx="33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=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553128" y="2527072"/>
            <a:ext cx="14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ookman Old Style" panose="02050604050505020204" pitchFamily="18" charset="0"/>
              </a:rPr>
              <a:t>Area of sector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338511" y="2895731"/>
            <a:ext cx="33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=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333748" y="3395633"/>
            <a:ext cx="33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=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096015" y="1229798"/>
            <a:ext cx="409799" cy="153888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ctr">
              <a:buClr>
                <a:prstClr val="white"/>
              </a:buClr>
            </a:pPr>
            <a:r>
              <a:rPr lang="en-US" sz="1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30º</a:t>
            </a:r>
          </a:p>
        </p:txBody>
      </p:sp>
      <p:sp>
        <p:nvSpPr>
          <p:cNvPr id="3" name="Arc 2"/>
          <p:cNvSpPr/>
          <p:nvPr/>
        </p:nvSpPr>
        <p:spPr>
          <a:xfrm>
            <a:off x="7100304" y="1488250"/>
            <a:ext cx="230922" cy="230922"/>
          </a:xfrm>
          <a:prstGeom prst="arc">
            <a:avLst>
              <a:gd name="adj1" fmla="val 15177014"/>
              <a:gd name="adj2" fmla="val 181342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038600" y="4126256"/>
            <a:ext cx="134245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51.33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2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2" grpId="1" animBg="1"/>
      <p:bldP spid="171" grpId="0" animBg="1"/>
      <p:bldP spid="171" grpId="1" animBg="1"/>
      <p:bldP spid="35" grpId="0" animBg="1"/>
      <p:bldP spid="96" grpId="0"/>
      <p:bldP spid="96" grpId="1"/>
      <p:bldP spid="148" grpId="0" animBg="1"/>
      <p:bldP spid="95" grpId="0"/>
      <p:bldP spid="102" grpId="0" animBg="1"/>
      <p:bldP spid="102" grpId="1" animBg="1"/>
      <p:bldP spid="149" grpId="0" animBg="1"/>
      <p:bldP spid="143" grpId="0" animBg="1"/>
      <p:bldP spid="143" grpId="1" animBg="1"/>
      <p:bldP spid="103" grpId="0" animBg="1"/>
      <p:bldP spid="98" grpId="0" animBg="1"/>
      <p:bldP spid="98" grpId="1" animBg="1"/>
      <p:bldP spid="109" grpId="0"/>
      <p:bldP spid="110" grpId="0" animBg="1"/>
      <p:bldP spid="111" grpId="0"/>
      <p:bldP spid="112" grpId="0"/>
      <p:bldP spid="113" grpId="0"/>
      <p:bldP spid="114" grpId="0" animBg="1"/>
      <p:bldP spid="115" grpId="0"/>
      <p:bldP spid="131" grpId="0"/>
      <p:bldP spid="132" grpId="0"/>
      <p:bldP spid="133" grpId="0"/>
      <p:bldP spid="134" grpId="0"/>
      <p:bldP spid="87" grpId="0"/>
      <p:bldP spid="88" grpId="0"/>
      <p:bldP spid="90" grpId="0"/>
      <p:bldP spid="91" grpId="0"/>
      <p:bldP spid="92" grpId="0"/>
      <p:bldP spid="93" grpId="0"/>
      <p:bldP spid="94" grpId="0"/>
      <p:bldP spid="120" grpId="0"/>
      <p:bldP spid="122" grpId="0"/>
      <p:bldP spid="124" grpId="0"/>
      <p:bldP spid="126" grpId="0"/>
      <p:bldP spid="128" grpId="0"/>
      <p:bldP spid="130" grpId="0"/>
      <p:bldP spid="75" grpId="0"/>
      <p:bldP spid="76" grpId="0"/>
      <p:bldP spid="78" grpId="0"/>
      <p:bldP spid="80" grpId="0"/>
      <p:bldP spid="81" grpId="0" animBg="1"/>
      <p:bldP spid="85" grpId="0"/>
      <p:bldP spid="100" grpId="0"/>
      <p:bldP spid="89" grpId="0"/>
      <p:bldP spid="104" grpId="0" animBg="1"/>
      <p:bldP spid="105" grpId="0"/>
      <p:bldP spid="106" grpId="0"/>
      <p:bldP spid="107" grpId="0"/>
      <p:bldP spid="108" grpId="0"/>
      <p:bldP spid="136" grpId="0"/>
      <p:bldP spid="137" grpId="0"/>
      <p:bldP spid="138" grpId="0" animBg="1"/>
      <p:bldP spid="139" grpId="0"/>
      <p:bldP spid="150" grpId="0"/>
      <p:bldP spid="152" grpId="0" animBg="1"/>
      <p:bldP spid="152" grpId="1" animBg="1"/>
      <p:bldP spid="153" grpId="0"/>
      <p:bldP spid="153" grpId="1"/>
      <p:bldP spid="157" grpId="0"/>
      <p:bldP spid="157" grpId="1"/>
      <p:bldP spid="158" grpId="0"/>
      <p:bldP spid="158" grpId="1"/>
      <p:bldP spid="159" grpId="0"/>
      <p:bldP spid="159" grpId="1"/>
      <p:bldP spid="159" grpId="2"/>
      <p:bldP spid="160" grpId="0" animBg="1"/>
      <p:bldP spid="160" grpId="1" animBg="1"/>
      <p:bldP spid="161" grpId="0"/>
      <p:bldP spid="161" grpId="1"/>
      <p:bldP spid="161" grpId="2"/>
      <p:bldP spid="162" grpId="0" animBg="1"/>
      <p:bldP spid="162" grpId="1" animBg="1"/>
      <p:bldP spid="162" grpId="2" animBg="1"/>
      <p:bldP spid="163" grpId="0"/>
      <p:bldP spid="163" grpId="1"/>
      <p:bldP spid="164" grpId="0"/>
      <p:bldP spid="164" grpId="1"/>
      <p:bldP spid="165" grpId="0"/>
      <p:bldP spid="166" grpId="0"/>
      <p:bldP spid="167" grpId="0"/>
      <p:bldP spid="168" grpId="0"/>
      <p:bldP spid="169" grpId="0"/>
      <p:bldP spid="170" grpId="0"/>
      <p:bldP spid="3" grpId="0" animBg="1"/>
      <p:bldP spid="1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17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81000" y="3013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 sector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1349351" y="4187775"/>
            <a:ext cx="185739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(A – MXN)</a:t>
            </a: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1065932" y="1985726"/>
            <a:ext cx="4502387" cy="28739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2876133" y="2376160"/>
            <a:ext cx="975936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497609" y="2717799"/>
            <a:ext cx="263477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4175698" y="2860796"/>
            <a:ext cx="163599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4318702" y="2862516"/>
            <a:ext cx="135205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5" name="Rounded Rectangle 134"/>
          <p:cNvSpPr>
            <a:spLocks noChangeArrowheads="1"/>
          </p:cNvSpPr>
          <p:nvPr/>
        </p:nvSpPr>
        <p:spPr bwMode="auto">
          <a:xfrm>
            <a:off x="2531017" y="1268575"/>
            <a:ext cx="1484105" cy="24484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868066" y="803741"/>
            <a:ext cx="7132934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828800" y="798978"/>
            <a:ext cx="511907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8184" y="1492250"/>
            <a:ext cx="2438400" cy="2286000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008056" y="3013953"/>
            <a:ext cx="1697544" cy="1518649"/>
            <a:chOff x="4523688" y="2593837"/>
            <a:chExt cx="2672871" cy="2391191"/>
          </a:xfrm>
        </p:grpSpPr>
        <p:sp>
          <p:nvSpPr>
            <p:cNvPr id="96" name="Pie 95"/>
            <p:cNvSpPr/>
            <p:nvPr/>
          </p:nvSpPr>
          <p:spPr>
            <a:xfrm rot="16350788">
              <a:off x="4664745" y="2452780"/>
              <a:ext cx="2376204" cy="2658318"/>
            </a:xfrm>
            <a:prstGeom prst="pie">
              <a:avLst>
                <a:gd name="adj1" fmla="val 21440471"/>
                <a:gd name="adj2" fmla="val 5235454"/>
              </a:avLst>
            </a:prstGeom>
            <a:solidFill>
              <a:srgbClr val="CC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Pie 100"/>
            <p:cNvSpPr/>
            <p:nvPr/>
          </p:nvSpPr>
          <p:spPr>
            <a:xfrm rot="16350788">
              <a:off x="4679298" y="2467767"/>
              <a:ext cx="2376204" cy="2658318"/>
            </a:xfrm>
            <a:prstGeom prst="pie">
              <a:avLst>
                <a:gd name="adj1" fmla="val 5198264"/>
                <a:gd name="adj2" fmla="val 21364128"/>
              </a:avLst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3135638" y="803741"/>
            <a:ext cx="4865362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780630" y="561972"/>
            <a:ext cx="3094390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885844" y="308004"/>
            <a:ext cx="6637952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75685" y="305320"/>
            <a:ext cx="1638915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82888" y="303827"/>
            <a:ext cx="2138362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875685" y="555157"/>
            <a:ext cx="503535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68065" y="550920"/>
            <a:ext cx="1889423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76400" y="548821"/>
            <a:ext cx="1081088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5186361" y="319160"/>
            <a:ext cx="2345055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6260" y="1494056"/>
            <a:ext cx="6045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4887" y="37327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4623" y="1252128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4887" y="1280703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8280003" y="1504958"/>
            <a:ext cx="279797" cy="2267107"/>
            <a:chOff x="5940586" y="2691727"/>
            <a:chExt cx="332367" cy="1914776"/>
          </a:xfrm>
          <a:effectLst/>
        </p:grpSpPr>
        <p:cxnSp>
          <p:nvCxnSpPr>
            <p:cNvPr id="16" name="Straight Arrow Connector 15"/>
            <p:cNvCxnSpPr/>
            <p:nvPr/>
          </p:nvCxnSpPr>
          <p:spPr>
            <a:xfrm rot="10800000">
              <a:off x="6067360" y="2691727"/>
              <a:ext cx="6480" cy="19147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 rot="5400000">
              <a:off x="5807357" y="3563174"/>
              <a:ext cx="598825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 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51467" y="242886"/>
            <a:ext cx="83734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Horse is tied to a peg at one corner of a square shaped grass </a:t>
            </a:r>
          </a:p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field of side 15 m by means of a 5 m long rope.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that part of the field in which the horse can graze.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Also find the increase in the grazing area if the rope were 10m long 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instead of 5m.  (Use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= 3.14)</a:t>
            </a:r>
          </a:p>
        </p:txBody>
      </p:sp>
      <p:sp>
        <p:nvSpPr>
          <p:cNvPr id="104" name="Rounded Rectangular Callout 103"/>
          <p:cNvSpPr/>
          <p:nvPr/>
        </p:nvSpPr>
        <p:spPr>
          <a:xfrm>
            <a:off x="5268374" y="1230775"/>
            <a:ext cx="1138245" cy="426575"/>
          </a:xfrm>
          <a:prstGeom prst="wedgeRoundRectCallout">
            <a:avLst>
              <a:gd name="adj1" fmla="val -45895"/>
              <a:gd name="adj2" fmla="val -113485"/>
              <a:gd name="adj3" fmla="val 1666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Sector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570259" y="2806025"/>
            <a:ext cx="1334567" cy="1270675"/>
            <a:chOff x="5570259" y="2806025"/>
            <a:chExt cx="1334567" cy="1270675"/>
          </a:xfrm>
        </p:grpSpPr>
        <p:sp>
          <p:nvSpPr>
            <p:cNvPr id="106" name="Rectangle 105"/>
            <p:cNvSpPr/>
            <p:nvPr/>
          </p:nvSpPr>
          <p:spPr>
            <a:xfrm>
              <a:off x="6527800" y="3738146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70259" y="2806025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N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6353170" y="2933293"/>
              <a:ext cx="344966" cy="338554"/>
              <a:chOff x="5417980" y="2328722"/>
              <a:chExt cx="344966" cy="338554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5467991" y="260030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417980" y="232872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X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2" name="Rounded Rectangle 111"/>
          <p:cNvSpPr/>
          <p:nvPr/>
        </p:nvSpPr>
        <p:spPr bwMode="auto">
          <a:xfrm>
            <a:off x="1460909" y="3679412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13" name="TextBox 58"/>
          <p:cNvSpPr txBox="1">
            <a:spLocks noChangeArrowheads="1"/>
          </p:cNvSpPr>
          <p:nvPr/>
        </p:nvSpPr>
        <p:spPr bwMode="auto">
          <a:xfrm>
            <a:off x="1443732" y="3681395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sector?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3516579" y="3911570"/>
            <a:ext cx="148635" cy="210775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037231" y="1591509"/>
            <a:ext cx="2482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Length of rope = 5 m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010067" y="1966496"/>
            <a:ext cx="4793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of sector (r) = length of rope = 5 m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69694" y="1966496"/>
            <a:ext cx="362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altLang="en-US" sz="1600" b="1" dirty="0">
              <a:solidFill>
                <a:prstClr val="white"/>
              </a:solidFill>
              <a:latin typeface="Maiandra GD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336322" y="3326309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646336" y="3751891"/>
            <a:ext cx="254210" cy="231853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428065" y="3663581"/>
            <a:ext cx="1524477" cy="589314"/>
            <a:chOff x="151923" y="3276740"/>
            <a:chExt cx="1524477" cy="589314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1923" y="3276740"/>
              <a:ext cx="734621" cy="589314"/>
              <a:chOff x="3677968" y="4355582"/>
              <a:chExt cx="734621" cy="589314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677968" y="4614662"/>
                <a:ext cx="734621" cy="33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360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3808704" y="4698033"/>
                <a:ext cx="4621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Box 116"/>
            <p:cNvSpPr txBox="1"/>
            <p:nvPr/>
          </p:nvSpPr>
          <p:spPr>
            <a:xfrm>
              <a:off x="101718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5862947" y="3543567"/>
            <a:ext cx="245745" cy="234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858239" y="2354097"/>
            <a:ext cx="135229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=  90°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558636" y="3201482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67823" y="3437769"/>
            <a:ext cx="446145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FF33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3200" b="1" dirty="0">
              <a:solidFill>
                <a:srgbClr val="66FF33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8184" y="3543567"/>
            <a:ext cx="245745" cy="234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flipH="1">
            <a:off x="2623560" y="3308151"/>
            <a:ext cx="6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FF33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3200" b="1" dirty="0">
              <a:solidFill>
                <a:srgbClr val="66FF33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65320" y="2708983"/>
            <a:ext cx="3130328" cy="502094"/>
            <a:chOff x="1565320" y="2581983"/>
            <a:chExt cx="3130328" cy="502094"/>
          </a:xfrm>
        </p:grpSpPr>
        <p:sp>
          <p:nvSpPr>
            <p:cNvPr id="74" name="Rectangle 73"/>
            <p:cNvSpPr/>
            <p:nvPr/>
          </p:nvSpPr>
          <p:spPr>
            <a:xfrm>
              <a:off x="1565320" y="2714746"/>
              <a:ext cx="1857399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(A – MXN) 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97885" y="2581983"/>
              <a:ext cx="488303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Symbol" pitchFamily="18" charset="2"/>
                </a:rPr>
                <a:t>q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3424135" y="2836144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80332" y="2837856"/>
              <a:ext cx="610474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360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46356" y="2685332"/>
              <a:ext cx="29210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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117806" y="2685332"/>
              <a:ext cx="29210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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57498" y="2685332"/>
              <a:ext cx="43815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2</a:t>
              </a:r>
              <a:endPara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110311" y="3443869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13109" y="3333748"/>
            <a:ext cx="731124" cy="488588"/>
            <a:chOff x="3458882" y="3206748"/>
            <a:chExt cx="731124" cy="488588"/>
          </a:xfrm>
        </p:grpSpPr>
        <p:sp>
          <p:nvSpPr>
            <p:cNvPr id="84" name="Rectangle 83"/>
            <p:cNvSpPr/>
            <p:nvPr/>
          </p:nvSpPr>
          <p:spPr>
            <a:xfrm>
              <a:off x="3458882" y="3449115"/>
              <a:ext cx="731124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360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26679" y="3206748"/>
              <a:ext cx="488303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90</a:t>
              </a:r>
            </a:p>
          </p:txBody>
        </p:sp>
        <p:sp>
          <p:nvSpPr>
            <p:cNvPr id="88" name="Line 28"/>
            <p:cNvSpPr>
              <a:spLocks noChangeShapeType="1"/>
            </p:cNvSpPr>
            <p:nvPr/>
          </p:nvSpPr>
          <p:spPr bwMode="auto">
            <a:xfrm>
              <a:off x="3540507" y="3447403"/>
              <a:ext cx="4093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3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3818345" y="3435682"/>
            <a:ext cx="292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59717" y="3407104"/>
            <a:ext cx="70150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3.14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78285" y="3435682"/>
            <a:ext cx="292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95862" y="3435682"/>
            <a:ext cx="755890" cy="246221"/>
            <a:chOff x="4695862" y="3308682"/>
            <a:chExt cx="755890" cy="246221"/>
          </a:xfrm>
        </p:grpSpPr>
        <p:sp>
          <p:nvSpPr>
            <p:cNvPr id="98" name="Rectangle 97"/>
            <p:cNvSpPr/>
            <p:nvPr/>
          </p:nvSpPr>
          <p:spPr>
            <a:xfrm>
              <a:off x="4695862" y="3308682"/>
              <a:ext cx="36014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5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97845" y="3308682"/>
              <a:ext cx="29210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×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91607" y="3308682"/>
              <a:ext cx="36014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5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H="1">
            <a:off x="5860472" y="3012284"/>
            <a:ext cx="2166" cy="7566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659986" y="3636658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3603519" y="3393236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450389" y="3402971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3312348" y="3195248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406798" y="3616325"/>
            <a:ext cx="260327" cy="164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350448" y="373182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111036" y="4164882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3407065" y="4054761"/>
            <a:ext cx="413352" cy="488588"/>
            <a:chOff x="3552113" y="3206748"/>
            <a:chExt cx="413352" cy="488588"/>
          </a:xfrm>
        </p:grpSpPr>
        <p:sp>
          <p:nvSpPr>
            <p:cNvPr id="146" name="Rectangle 145"/>
            <p:cNvSpPr/>
            <p:nvPr/>
          </p:nvSpPr>
          <p:spPr>
            <a:xfrm>
              <a:off x="3552113" y="3449115"/>
              <a:ext cx="310068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61909" y="3206748"/>
              <a:ext cx="403556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48" name="Line 28"/>
            <p:cNvSpPr>
              <a:spLocks noChangeShapeType="1"/>
            </p:cNvSpPr>
            <p:nvPr/>
          </p:nvSpPr>
          <p:spPr bwMode="auto">
            <a:xfrm>
              <a:off x="3577119" y="3447403"/>
              <a:ext cx="307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3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3705228" y="4156695"/>
            <a:ext cx="292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479010" y="4156695"/>
            <a:ext cx="292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4696587" y="4156695"/>
            <a:ext cx="755890" cy="246221"/>
            <a:chOff x="4695862" y="3308682"/>
            <a:chExt cx="755890" cy="246221"/>
          </a:xfrm>
        </p:grpSpPr>
        <p:sp>
          <p:nvSpPr>
            <p:cNvPr id="153" name="Rectangle 152"/>
            <p:cNvSpPr/>
            <p:nvPr/>
          </p:nvSpPr>
          <p:spPr>
            <a:xfrm>
              <a:off x="4695862" y="3308682"/>
              <a:ext cx="36014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5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897845" y="3308682"/>
              <a:ext cx="29210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×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91607" y="3308682"/>
              <a:ext cx="36014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5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916639" y="4035512"/>
            <a:ext cx="602979" cy="488588"/>
            <a:chOff x="3499730" y="3206748"/>
            <a:chExt cx="602979" cy="488588"/>
          </a:xfrm>
        </p:grpSpPr>
        <p:sp>
          <p:nvSpPr>
            <p:cNvPr id="157" name="Rectangle 156"/>
            <p:cNvSpPr/>
            <p:nvPr/>
          </p:nvSpPr>
          <p:spPr>
            <a:xfrm>
              <a:off x="3499730" y="3449115"/>
              <a:ext cx="602979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99990" y="3206748"/>
              <a:ext cx="593182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314</a:t>
              </a:r>
            </a:p>
          </p:txBody>
        </p:sp>
        <p:sp>
          <p:nvSpPr>
            <p:cNvPr id="159" name="Line 28"/>
            <p:cNvSpPr>
              <a:spLocks noChangeShapeType="1"/>
            </p:cNvSpPr>
            <p:nvPr/>
          </p:nvSpPr>
          <p:spPr bwMode="auto">
            <a:xfrm flipV="1">
              <a:off x="3577118" y="3442405"/>
              <a:ext cx="4470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3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858184" y="3011912"/>
            <a:ext cx="4332" cy="1513212"/>
            <a:chOff x="6934200" y="2643430"/>
            <a:chExt cx="4332" cy="1513212"/>
          </a:xfrm>
        </p:grpSpPr>
        <p:cxnSp>
          <p:nvCxnSpPr>
            <p:cNvPr id="162" name="Straight Connector 161"/>
            <p:cNvCxnSpPr/>
            <p:nvPr/>
          </p:nvCxnSpPr>
          <p:spPr>
            <a:xfrm flipH="1">
              <a:off x="6936366" y="2643430"/>
              <a:ext cx="2166" cy="756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6934200" y="3400036"/>
              <a:ext cx="2166" cy="756606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5620983" y="37327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19775" y="3800475"/>
            <a:ext cx="182832" cy="6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 flipV="1">
            <a:off x="5826560" y="3723774"/>
            <a:ext cx="73152" cy="7315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5486435" y="3041259"/>
            <a:ext cx="261610" cy="780646"/>
            <a:chOff x="5940567" y="2818129"/>
            <a:chExt cx="310762" cy="684939"/>
          </a:xfrm>
          <a:effectLst/>
        </p:grpSpPr>
        <p:cxnSp>
          <p:nvCxnSpPr>
            <p:cNvPr id="33" name="Straight Arrow Connector 32"/>
            <p:cNvCxnSpPr/>
            <p:nvPr/>
          </p:nvCxnSpPr>
          <p:spPr>
            <a:xfrm rot="10800000">
              <a:off x="6083125" y="2818129"/>
              <a:ext cx="0" cy="6849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 rot="5400000">
              <a:off x="5878432" y="2996112"/>
              <a:ext cx="435032" cy="310762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 m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150" name="Picture 6" descr="C:\Users\ADMIN\Desktop\h184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41" y="2798359"/>
            <a:ext cx="342900" cy="28889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669694" y="4141608"/>
            <a:ext cx="625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altLang="en-US" sz="1600" b="1" dirty="0">
              <a:solidFill>
                <a:prstClr val="white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6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5400000">
                                      <p:cBhvr>
                                        <p:cTn id="15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104 0.00123 L 0.0066 0.0012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0247 L 0.01528 0.00432 L 0.02587 0.00895 L 0.03576 0.01482 L 0.0467 0.02408 L 0.05747 0.03673 L 0.06424 0.04537 L 0.06997 0.05648 L 0.07691 0.07037 L 0.08403 0.09043 L 0.08715 0.10618 L 0.09028 0.12593 L 0.09132 0.13889 L 0.09132 0.15 " pathEditMode="relative" rAng="0" ptsTypes="AAAAAAAAAAAAAA">
                                      <p:cBhvr>
                                        <p:cTn id="154" dur="3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7377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2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7" dur="4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1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36" grpId="0" animBg="1"/>
      <p:bldP spid="136" grpId="1" animBg="1"/>
      <p:bldP spid="126" grpId="0" animBg="1"/>
      <p:bldP spid="126" grpId="1" animBg="1"/>
      <p:bldP spid="125" grpId="0" animBg="1"/>
      <p:bldP spid="125" grpId="1" animBg="1"/>
      <p:bldP spid="134" grpId="0" animBg="1"/>
      <p:bldP spid="134" grpId="1" animBg="1"/>
      <p:bldP spid="137" grpId="0" animBg="1"/>
      <p:bldP spid="137" grpId="1" animBg="1"/>
      <p:bldP spid="105" grpId="0" animBg="1"/>
      <p:bldP spid="105" grpId="1" animBg="1"/>
      <p:bldP spid="6" grpId="0" animBg="1"/>
      <p:bldP spid="37" grpId="0" animBg="1"/>
      <p:bldP spid="37" grpId="1" animBg="1"/>
      <p:bldP spid="23" grpId="0" animBg="1"/>
      <p:bldP spid="23" grpId="1" animBg="1"/>
      <p:bldP spid="21" grpId="0" animBg="1"/>
      <p:bldP spid="21" grpId="1" animBg="1"/>
      <p:bldP spid="13" grpId="0" animBg="1"/>
      <p:bldP spid="13" grpId="1" animBg="1"/>
      <p:bldP spid="3" grpId="0"/>
      <p:bldP spid="10" grpId="0"/>
      <p:bldP spid="11" grpId="0"/>
      <p:bldP spid="12" grpId="0"/>
      <p:bldP spid="2" grpId="0" build="p"/>
      <p:bldP spid="104" grpId="0" animBg="1"/>
      <p:bldP spid="104" grpId="1" animBg="1"/>
      <p:bldP spid="112" grpId="0" animBg="1"/>
      <p:bldP spid="112" grpId="1" animBg="1"/>
      <p:bldP spid="113" grpId="0"/>
      <p:bldP spid="113" grpId="1"/>
      <p:bldP spid="121" grpId="0" animBg="1"/>
      <p:bldP spid="121" grpId="1" animBg="1"/>
      <p:bldP spid="122" grpId="0"/>
      <p:bldP spid="123" grpId="0"/>
      <p:bldP spid="124" grpId="0"/>
      <p:bldP spid="127" grpId="0"/>
      <p:bldP spid="127" grpId="1"/>
      <p:bldP spid="128" grpId="0" animBg="1"/>
      <p:bldP spid="128" grpId="1" animBg="1"/>
      <p:bldP spid="129" grpId="0" animBg="1"/>
      <p:bldP spid="129" grpId="1" animBg="1"/>
      <p:bldP spid="129" grpId="2" animBg="1"/>
      <p:bldP spid="130" grpId="0"/>
      <p:bldP spid="131" grpId="0"/>
      <p:bldP spid="131" grpId="1"/>
      <p:bldP spid="132" grpId="0"/>
      <p:bldP spid="132" grpId="1"/>
      <p:bldP spid="8" grpId="0" animBg="1"/>
      <p:bldP spid="133" grpId="0"/>
      <p:bldP spid="133" grpId="1"/>
      <p:bldP spid="85" grpId="0"/>
      <p:bldP spid="89" grpId="0"/>
      <p:bldP spid="95" grpId="0"/>
      <p:bldP spid="97" grpId="0"/>
      <p:bldP spid="141" grpId="0"/>
      <p:bldP spid="143" grpId="0"/>
      <p:bldP spid="144" grpId="0"/>
      <p:bldP spid="149" grpId="0"/>
      <p:bldP spid="151" grpId="0"/>
      <p:bldP spid="9" grpId="0"/>
      <p:bldP spid="22" grpId="0" animBg="1"/>
      <p:bldP spid="22" grpId="1" animBg="1"/>
      <p:bldP spid="1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788854" y="4280224"/>
            <a:ext cx="7553888" cy="3396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1467" y="242886"/>
            <a:ext cx="83734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Horse is tied to a peg at one corner of a square shaped grass </a:t>
            </a:r>
          </a:p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field of side 15 m by means of a 5 m long rope.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that part of the field in which the horse can graze.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increase in the grazing area if the rope were 10m long instead of 5m. (Use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= 3.14)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22518" y="1736083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18547" y="1625962"/>
            <a:ext cx="413352" cy="488588"/>
            <a:chOff x="3552113" y="3206748"/>
            <a:chExt cx="413352" cy="488588"/>
          </a:xfrm>
        </p:grpSpPr>
        <p:sp>
          <p:nvSpPr>
            <p:cNvPr id="32" name="Rectangle 31"/>
            <p:cNvSpPr/>
            <p:nvPr/>
          </p:nvSpPr>
          <p:spPr>
            <a:xfrm>
              <a:off x="3552113" y="3449115"/>
              <a:ext cx="310068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61909" y="3206748"/>
              <a:ext cx="403556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577119" y="3447403"/>
              <a:ext cx="307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3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116710" y="1727896"/>
            <a:ext cx="292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90492" y="1727896"/>
            <a:ext cx="292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08069" y="1727896"/>
            <a:ext cx="755890" cy="246221"/>
            <a:chOff x="4695862" y="3308682"/>
            <a:chExt cx="755890" cy="246221"/>
          </a:xfrm>
        </p:grpSpPr>
        <p:sp>
          <p:nvSpPr>
            <p:cNvPr id="38" name="Rectangle 37"/>
            <p:cNvSpPr/>
            <p:nvPr/>
          </p:nvSpPr>
          <p:spPr>
            <a:xfrm>
              <a:off x="4695862" y="3308682"/>
              <a:ext cx="36014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5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97845" y="3308682"/>
              <a:ext cx="29210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×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91607" y="3308682"/>
              <a:ext cx="36014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5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28121" y="1606713"/>
            <a:ext cx="602979" cy="488588"/>
            <a:chOff x="3499730" y="3206748"/>
            <a:chExt cx="602979" cy="488588"/>
          </a:xfrm>
        </p:grpSpPr>
        <p:sp>
          <p:nvSpPr>
            <p:cNvPr id="42" name="Rectangle 41"/>
            <p:cNvSpPr/>
            <p:nvPr/>
          </p:nvSpPr>
          <p:spPr>
            <a:xfrm>
              <a:off x="3499730" y="3449115"/>
              <a:ext cx="602979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99990" y="3206748"/>
              <a:ext cx="593182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314</a:t>
              </a: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3577118" y="3442405"/>
              <a:ext cx="4470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3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60833" y="1758529"/>
            <a:ext cx="185739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(A – MXN)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56260" y="1494056"/>
            <a:ext cx="6045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915274" y="1927817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2473" y="1972190"/>
            <a:ext cx="295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3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421426" y="1650323"/>
            <a:ext cx="372941" cy="1551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39179" y="1407834"/>
            <a:ext cx="5164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  <a:latin typeface="Bookman Old Style" pitchFamily="18" charset="0"/>
              </a:rPr>
              <a:t>157</a:t>
            </a:r>
            <a:endParaRPr lang="en-US" sz="13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22518" y="2577585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895600" y="2449873"/>
            <a:ext cx="1050292" cy="502877"/>
            <a:chOff x="3550266" y="3206748"/>
            <a:chExt cx="1050292" cy="502877"/>
          </a:xfrm>
        </p:grpSpPr>
        <p:sp>
          <p:nvSpPr>
            <p:cNvPr id="59" name="Rectangle 58"/>
            <p:cNvSpPr/>
            <p:nvPr/>
          </p:nvSpPr>
          <p:spPr>
            <a:xfrm>
              <a:off x="3550266" y="3463404"/>
              <a:ext cx="1050292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2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 100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16948" y="3206748"/>
              <a:ext cx="754001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3925</a:t>
              </a:r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3586872" y="3461455"/>
              <a:ext cx="8710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522518" y="3832685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19400" y="3756485"/>
            <a:ext cx="1301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19.625 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99550" y="4336272"/>
            <a:ext cx="7549533" cy="492443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the part of the field in which horse can graze is 19.625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99489" y="4248150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58184" y="1492250"/>
            <a:ext cx="2438400" cy="2286000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44887" y="37327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604623" y="1252128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4887" y="1280703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 rot="10800000">
            <a:off x="8280003" y="1504958"/>
            <a:ext cx="279797" cy="2267107"/>
            <a:chOff x="5940586" y="2691727"/>
            <a:chExt cx="332367" cy="1914776"/>
          </a:xfrm>
          <a:effectLst/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6067360" y="2691727"/>
              <a:ext cx="6480" cy="19147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 rot="5400000">
              <a:off x="5807357" y="3563174"/>
              <a:ext cx="598825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 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08056" y="3013953"/>
            <a:ext cx="1697544" cy="1518649"/>
            <a:chOff x="4523688" y="2593837"/>
            <a:chExt cx="2672871" cy="2391191"/>
          </a:xfrm>
        </p:grpSpPr>
        <p:sp>
          <p:nvSpPr>
            <p:cNvPr id="98" name="Pie 97"/>
            <p:cNvSpPr/>
            <p:nvPr/>
          </p:nvSpPr>
          <p:spPr>
            <a:xfrm rot="16350788">
              <a:off x="4664745" y="2452780"/>
              <a:ext cx="2376204" cy="2658318"/>
            </a:xfrm>
            <a:prstGeom prst="pie">
              <a:avLst>
                <a:gd name="adj1" fmla="val 21440471"/>
                <a:gd name="adj2" fmla="val 5235454"/>
              </a:avLst>
            </a:prstGeom>
            <a:solidFill>
              <a:srgbClr val="CC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16350788">
              <a:off x="4679298" y="2467767"/>
              <a:ext cx="2376204" cy="2658318"/>
            </a:xfrm>
            <a:prstGeom prst="pie">
              <a:avLst>
                <a:gd name="adj1" fmla="val 5198264"/>
                <a:gd name="adj2" fmla="val 21364128"/>
              </a:avLst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5620983" y="37327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58184" y="3543567"/>
            <a:ext cx="245745" cy="234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19775" y="3800475"/>
            <a:ext cx="182832" cy="6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 flipV="1">
            <a:off x="5826560" y="3723774"/>
            <a:ext cx="73152" cy="7315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570259" y="2806025"/>
            <a:ext cx="1334567" cy="1270675"/>
            <a:chOff x="5570259" y="2806025"/>
            <a:chExt cx="1334567" cy="1270675"/>
          </a:xfrm>
        </p:grpSpPr>
        <p:sp>
          <p:nvSpPr>
            <p:cNvPr id="87" name="Rectangle 86"/>
            <p:cNvSpPr/>
            <p:nvPr/>
          </p:nvSpPr>
          <p:spPr>
            <a:xfrm>
              <a:off x="6527800" y="3738146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70259" y="2806025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N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6353170" y="2933293"/>
              <a:ext cx="344966" cy="338554"/>
              <a:chOff x="5417980" y="2328722"/>
              <a:chExt cx="344966" cy="33855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467991" y="260030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417980" y="232872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X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 rot="10800000">
            <a:off x="5486435" y="3041259"/>
            <a:ext cx="261610" cy="780646"/>
            <a:chOff x="5940567" y="2818129"/>
            <a:chExt cx="310762" cy="684939"/>
          </a:xfrm>
          <a:effectLst/>
        </p:grpSpPr>
        <p:cxnSp>
          <p:nvCxnSpPr>
            <p:cNvPr id="101" name="Straight Arrow Connector 100"/>
            <p:cNvCxnSpPr/>
            <p:nvPr/>
          </p:nvCxnSpPr>
          <p:spPr>
            <a:xfrm rot="10800000">
              <a:off x="6083125" y="2818129"/>
              <a:ext cx="0" cy="6849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 rot="5400000">
              <a:off x="5878432" y="2996112"/>
              <a:ext cx="435032" cy="310762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 m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799489" y="3757196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1525" y="3832685"/>
            <a:ext cx="185739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(A – MXN)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45554" y="3263385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876548" y="3135673"/>
            <a:ext cx="983610" cy="502877"/>
            <a:chOff x="3508178" y="3206748"/>
            <a:chExt cx="983610" cy="502877"/>
          </a:xfrm>
        </p:grpSpPr>
        <p:sp>
          <p:nvSpPr>
            <p:cNvPr id="79" name="Rectangle 78"/>
            <p:cNvSpPr/>
            <p:nvPr/>
          </p:nvSpPr>
          <p:spPr>
            <a:xfrm>
              <a:off x="3570097" y="3463404"/>
              <a:ext cx="717364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100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08178" y="3206748"/>
              <a:ext cx="98361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1962.5</a:t>
              </a:r>
            </a:p>
          </p:txBody>
        </p:sp>
        <p:sp>
          <p:nvSpPr>
            <p:cNvPr id="81" name="Line 28"/>
            <p:cNvSpPr>
              <a:spLocks noChangeShapeType="1"/>
            </p:cNvSpPr>
            <p:nvPr/>
          </p:nvSpPr>
          <p:spPr bwMode="auto">
            <a:xfrm flipV="1">
              <a:off x="3563654" y="3461455"/>
              <a:ext cx="791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2976563" y="2768359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300000" flipV="1">
            <a:off x="3093004" y="2490865"/>
            <a:ext cx="459610" cy="1551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00468" y="2248376"/>
            <a:ext cx="7938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  <a:latin typeface="Bookman Old Style" pitchFamily="18" charset="0"/>
              </a:rPr>
              <a:t>1962.5</a:t>
            </a:r>
            <a:endParaRPr lang="en-US" sz="13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48" grpId="0"/>
      <p:bldP spid="51" grpId="0"/>
      <p:bldP spid="57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4290060" y="1025404"/>
            <a:ext cx="4304478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4292771" y="1037357"/>
            <a:ext cx="4301767" cy="239060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1033383" y="1985726"/>
            <a:ext cx="4592885" cy="28739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3820182" y="2816796"/>
            <a:ext cx="135205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4197343" y="3424887"/>
            <a:ext cx="1003565" cy="246221"/>
            <a:chOff x="4695862" y="3308682"/>
            <a:chExt cx="819984" cy="246221"/>
          </a:xfrm>
        </p:grpSpPr>
        <p:sp>
          <p:nvSpPr>
            <p:cNvPr id="119" name="Rectangle 118"/>
            <p:cNvSpPr/>
            <p:nvPr/>
          </p:nvSpPr>
          <p:spPr>
            <a:xfrm>
              <a:off x="4695862" y="3308682"/>
              <a:ext cx="39574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10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44545" y="3308682"/>
              <a:ext cx="29210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×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91607" y="3308682"/>
              <a:ext cx="424239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10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1" name="Rounded Rectangle 110"/>
          <p:cNvSpPr/>
          <p:nvPr/>
        </p:nvSpPr>
        <p:spPr bwMode="auto">
          <a:xfrm>
            <a:off x="3677178" y="2815076"/>
            <a:ext cx="163599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>
            <a:spLocks noChangeArrowheads="1"/>
          </p:cNvSpPr>
          <p:nvPr/>
        </p:nvSpPr>
        <p:spPr bwMode="auto">
          <a:xfrm>
            <a:off x="873145" y="1288370"/>
            <a:ext cx="1454862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319825" y="3424887"/>
            <a:ext cx="292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2876133" y="2376160"/>
            <a:ext cx="975936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2999089" y="2672079"/>
            <a:ext cx="263477" cy="21592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866794" y="789276"/>
            <a:ext cx="7210406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828800" y="792628"/>
            <a:ext cx="511907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35638" y="800566"/>
            <a:ext cx="4935212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6260" y="1494056"/>
            <a:ext cx="6045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467" y="242886"/>
            <a:ext cx="83734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Horse is tied to a peg at one corner of a square shaped grass </a:t>
            </a:r>
          </a:p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field of side 15 m by means of a 5 m long rope.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that part of the field in which the horse can graze.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increase in the grazing area if the rope were 10m long instead of 5m. (Use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= 3.14)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8184" y="1492250"/>
            <a:ext cx="2438400" cy="2286000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0983" y="37327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4887" y="37327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4623" y="1252128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4887" y="1252128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8280003" y="1504958"/>
            <a:ext cx="279797" cy="2267107"/>
            <a:chOff x="5940586" y="2691727"/>
            <a:chExt cx="332367" cy="1914776"/>
          </a:xfrm>
          <a:effectLst/>
        </p:grpSpPr>
        <p:cxnSp>
          <p:nvCxnSpPr>
            <p:cNvPr id="11" name="Straight Arrow Connector 10"/>
            <p:cNvCxnSpPr/>
            <p:nvPr/>
          </p:nvCxnSpPr>
          <p:spPr>
            <a:xfrm rot="10800000">
              <a:off x="6067360" y="2691727"/>
              <a:ext cx="6480" cy="19147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 rot="5400000">
              <a:off x="5807357" y="3563174"/>
              <a:ext cx="598825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 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08056" y="3013953"/>
            <a:ext cx="1697544" cy="1518649"/>
            <a:chOff x="4523688" y="2593837"/>
            <a:chExt cx="2672871" cy="2391191"/>
          </a:xfrm>
        </p:grpSpPr>
        <p:sp>
          <p:nvSpPr>
            <p:cNvPr id="48" name="Pie 47"/>
            <p:cNvSpPr/>
            <p:nvPr/>
          </p:nvSpPr>
          <p:spPr>
            <a:xfrm rot="16350788">
              <a:off x="4664745" y="2452780"/>
              <a:ext cx="2376204" cy="2658318"/>
            </a:xfrm>
            <a:prstGeom prst="pie">
              <a:avLst>
                <a:gd name="adj1" fmla="val 21440471"/>
                <a:gd name="adj2" fmla="val 5235454"/>
              </a:avLst>
            </a:prstGeom>
            <a:solidFill>
              <a:srgbClr val="CC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Pie 48"/>
            <p:cNvSpPr/>
            <p:nvPr/>
          </p:nvSpPr>
          <p:spPr>
            <a:xfrm rot="16350788">
              <a:off x="4679298" y="2467767"/>
              <a:ext cx="2376204" cy="2658318"/>
            </a:xfrm>
            <a:prstGeom prst="pie">
              <a:avLst>
                <a:gd name="adj1" fmla="val 5198264"/>
                <a:gd name="adj2" fmla="val 21364128"/>
              </a:avLst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699426" y="3855663"/>
            <a:ext cx="335337" cy="335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8184" y="3543567"/>
            <a:ext cx="245745" cy="234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857875" y="2319338"/>
            <a:ext cx="0" cy="1458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593948" y="2028825"/>
            <a:ext cx="1980553" cy="2081686"/>
            <a:chOff x="4638554" y="3130223"/>
            <a:chExt cx="1980553" cy="2081686"/>
          </a:xfrm>
        </p:grpSpPr>
        <p:sp>
          <p:nvSpPr>
            <p:cNvPr id="65" name="Rectangle 64"/>
            <p:cNvSpPr/>
            <p:nvPr/>
          </p:nvSpPr>
          <p:spPr>
            <a:xfrm>
              <a:off x="6286965" y="487335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38554" y="3130223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S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940706" y="3532141"/>
              <a:ext cx="336952" cy="338554"/>
              <a:chOff x="5005516" y="2927570"/>
              <a:chExt cx="336952" cy="33855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008691" y="318922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005516" y="2927570"/>
                <a:ext cx="3369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U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5570259" y="2806025"/>
            <a:ext cx="1334567" cy="1270675"/>
            <a:chOff x="5570259" y="2806025"/>
            <a:chExt cx="1334567" cy="1270675"/>
          </a:xfrm>
        </p:grpSpPr>
        <p:sp>
          <p:nvSpPr>
            <p:cNvPr id="71" name="Rectangle 70"/>
            <p:cNvSpPr/>
            <p:nvPr/>
          </p:nvSpPr>
          <p:spPr>
            <a:xfrm>
              <a:off x="6527800" y="3738146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70259" y="2806025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N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353170" y="2933293"/>
              <a:ext cx="344966" cy="338554"/>
              <a:chOff x="5417980" y="2328722"/>
              <a:chExt cx="344966" cy="338554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467991" y="260030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417980" y="232872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X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294477" y="2349187"/>
            <a:ext cx="3159870" cy="2902815"/>
            <a:chOff x="4538241" y="2599957"/>
            <a:chExt cx="2658318" cy="2385071"/>
          </a:xfrm>
        </p:grpSpPr>
        <p:sp>
          <p:nvSpPr>
            <p:cNvPr id="62" name="Pie 61"/>
            <p:cNvSpPr/>
            <p:nvPr/>
          </p:nvSpPr>
          <p:spPr>
            <a:xfrm rot="16350788">
              <a:off x="5896211" y="2531097"/>
              <a:ext cx="1209176" cy="1346895"/>
            </a:xfrm>
            <a:custGeom>
              <a:avLst/>
              <a:gdLst>
                <a:gd name="connsiteX0" fmla="*/ 2890719 w 2892023"/>
                <a:gd name="connsiteY0" fmla="*/ 1512845 h 3159870"/>
                <a:gd name="connsiteX1" fmla="*/ 1521588 w 2892023"/>
                <a:gd name="connsiteY1" fmla="*/ 3157711 h 3159870"/>
                <a:gd name="connsiteX2" fmla="*/ 1446012 w 2892023"/>
                <a:gd name="connsiteY2" fmla="*/ 1579935 h 3159870"/>
                <a:gd name="connsiteX3" fmla="*/ 2890719 w 2892023"/>
                <a:gd name="connsiteY3" fmla="*/ 1512845 h 3159870"/>
                <a:gd name="connsiteX0" fmla="*/ 1444707 w 1446088"/>
                <a:gd name="connsiteY0" fmla="*/ 0 h 1491220"/>
                <a:gd name="connsiteX1" fmla="*/ 100613 w 1446088"/>
                <a:gd name="connsiteY1" fmla="*/ 1491220 h 1491220"/>
                <a:gd name="connsiteX2" fmla="*/ 0 w 1446088"/>
                <a:gd name="connsiteY2" fmla="*/ 67090 h 1491220"/>
                <a:gd name="connsiteX3" fmla="*/ 1444707 w 1446088"/>
                <a:gd name="connsiteY3" fmla="*/ 0 h 1491220"/>
                <a:gd name="connsiteX0" fmla="*/ 1444707 w 1446058"/>
                <a:gd name="connsiteY0" fmla="*/ 0 h 1606246"/>
                <a:gd name="connsiteX1" fmla="*/ 86593 w 1446058"/>
                <a:gd name="connsiteY1" fmla="*/ 1606246 h 1606246"/>
                <a:gd name="connsiteX2" fmla="*/ 0 w 1446058"/>
                <a:gd name="connsiteY2" fmla="*/ 67090 h 1606246"/>
                <a:gd name="connsiteX3" fmla="*/ 1444707 w 1446058"/>
                <a:gd name="connsiteY3" fmla="*/ 0 h 1606246"/>
                <a:gd name="connsiteX0" fmla="*/ 1337140 w 1338764"/>
                <a:gd name="connsiteY0" fmla="*/ 0 h 1595169"/>
                <a:gd name="connsiteX1" fmla="*/ 86593 w 1338764"/>
                <a:gd name="connsiteY1" fmla="*/ 1595169 h 1595169"/>
                <a:gd name="connsiteX2" fmla="*/ 0 w 1338764"/>
                <a:gd name="connsiteY2" fmla="*/ 56013 h 1595169"/>
                <a:gd name="connsiteX3" fmla="*/ 1337140 w 1338764"/>
                <a:gd name="connsiteY3" fmla="*/ 0 h 1595169"/>
                <a:gd name="connsiteX0" fmla="*/ 1470362 w 1471660"/>
                <a:gd name="connsiteY0" fmla="*/ 0 h 1601017"/>
                <a:gd name="connsiteX1" fmla="*/ 86593 w 1471660"/>
                <a:gd name="connsiteY1" fmla="*/ 1601017 h 1601017"/>
                <a:gd name="connsiteX2" fmla="*/ 0 w 1471660"/>
                <a:gd name="connsiteY2" fmla="*/ 61861 h 1601017"/>
                <a:gd name="connsiteX3" fmla="*/ 1470362 w 1471660"/>
                <a:gd name="connsiteY3" fmla="*/ 0 h 160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660" h="1601017">
                  <a:moveTo>
                    <a:pt x="1470362" y="0"/>
                  </a:moveTo>
                  <a:cubicBezTo>
                    <a:pt x="1504039" y="865744"/>
                    <a:pt x="878584" y="1555727"/>
                    <a:pt x="86593" y="1601017"/>
                  </a:cubicBezTo>
                  <a:lnTo>
                    <a:pt x="0" y="61861"/>
                  </a:lnTo>
                  <a:lnTo>
                    <a:pt x="1470362" y="0"/>
                  </a:lnTo>
                  <a:close/>
                </a:path>
              </a:pathLst>
            </a:custGeom>
            <a:solidFill>
              <a:srgbClr val="0000FF">
                <a:alpha val="25882"/>
              </a:srgb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Pie 62"/>
            <p:cNvSpPr/>
            <p:nvPr/>
          </p:nvSpPr>
          <p:spPr>
            <a:xfrm rot="16350788">
              <a:off x="4679298" y="2467767"/>
              <a:ext cx="2376204" cy="2658318"/>
            </a:xfrm>
            <a:prstGeom prst="pie">
              <a:avLst>
                <a:gd name="adj1" fmla="val 5198264"/>
                <a:gd name="adj2" fmla="val 21364128"/>
              </a:avLst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10800000">
            <a:off x="5436717" y="2271713"/>
            <a:ext cx="261610" cy="1506626"/>
            <a:chOff x="5920772" y="2818129"/>
            <a:chExt cx="310762" cy="1321914"/>
          </a:xfrm>
          <a:effectLst/>
        </p:grpSpPr>
        <p:cxnSp>
          <p:nvCxnSpPr>
            <p:cNvPr id="54" name="Straight Arrow Connector 53"/>
            <p:cNvCxnSpPr/>
            <p:nvPr/>
          </p:nvCxnSpPr>
          <p:spPr>
            <a:xfrm rot="10800000" flipH="1">
              <a:off x="6053710" y="2818129"/>
              <a:ext cx="29414" cy="13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 rot="5400000">
              <a:off x="5804587" y="3345380"/>
              <a:ext cx="543132" cy="310762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 m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9" name="Oval 28"/>
          <p:cNvSpPr>
            <a:spLocks noChangeArrowheads="1"/>
          </p:cNvSpPr>
          <p:nvPr/>
        </p:nvSpPr>
        <p:spPr bwMode="auto">
          <a:xfrm flipV="1">
            <a:off x="5826560" y="3723774"/>
            <a:ext cx="73152" cy="7315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1105104" y="3766535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8" name="TextBox 58"/>
          <p:cNvSpPr txBox="1">
            <a:spLocks noChangeArrowheads="1"/>
          </p:cNvSpPr>
          <p:nvPr/>
        </p:nvSpPr>
        <p:spPr bwMode="auto">
          <a:xfrm>
            <a:off x="1087927" y="3768518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sector?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145164" y="4005123"/>
            <a:ext cx="148635" cy="210775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13335" y="3536265"/>
            <a:ext cx="446145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FF33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3200" b="1" dirty="0">
              <a:solidFill>
                <a:srgbClr val="66FF33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037230" y="1591509"/>
            <a:ext cx="31953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Length of rope = 10 m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010067" y="1966496"/>
            <a:ext cx="4793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of sector (r) = length of rope = 10m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15342" y="3384365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95564" y="3834324"/>
            <a:ext cx="254210" cy="231853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072260" y="3750704"/>
            <a:ext cx="1524477" cy="589314"/>
            <a:chOff x="151923" y="3276740"/>
            <a:chExt cx="1524477" cy="589314"/>
          </a:xfrm>
        </p:grpSpPr>
        <p:grpSp>
          <p:nvGrpSpPr>
            <p:cNvPr id="80" name="Group 79"/>
            <p:cNvGrpSpPr/>
            <p:nvPr/>
          </p:nvGrpSpPr>
          <p:grpSpPr>
            <a:xfrm>
              <a:off x="151923" y="3276740"/>
              <a:ext cx="734621" cy="589314"/>
              <a:chOff x="3677968" y="4355582"/>
              <a:chExt cx="734621" cy="58931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77968" y="4614662"/>
                <a:ext cx="734621" cy="33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360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3808704" y="4698033"/>
                <a:ext cx="4621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/>
            <p:cNvSpPr txBox="1"/>
            <p:nvPr/>
          </p:nvSpPr>
          <p:spPr>
            <a:xfrm>
              <a:off x="101718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5862947" y="3543567"/>
            <a:ext cx="245745" cy="23477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58239" y="2354097"/>
            <a:ext cx="135229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=  90°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60600" y="3307665"/>
            <a:ext cx="446145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FF33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3200" b="1" dirty="0">
              <a:solidFill>
                <a:srgbClr val="66FF33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03047" y="3245095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066800" y="2663263"/>
            <a:ext cx="3130328" cy="502094"/>
            <a:chOff x="1565320" y="2581983"/>
            <a:chExt cx="3130328" cy="502094"/>
          </a:xfrm>
        </p:grpSpPr>
        <p:sp>
          <p:nvSpPr>
            <p:cNvPr id="97" name="Rectangle 96"/>
            <p:cNvSpPr/>
            <p:nvPr/>
          </p:nvSpPr>
          <p:spPr>
            <a:xfrm>
              <a:off x="1565320" y="2714746"/>
              <a:ext cx="1857399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(A –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SUV)  =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497885" y="2581983"/>
              <a:ext cx="488303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Symbol" pitchFamily="18" charset="2"/>
                </a:rPr>
                <a:t>q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Line 28"/>
            <p:cNvSpPr>
              <a:spLocks noChangeShapeType="1"/>
            </p:cNvSpPr>
            <p:nvPr/>
          </p:nvSpPr>
          <p:spPr bwMode="auto">
            <a:xfrm>
              <a:off x="3424135" y="2836144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80332" y="2837856"/>
              <a:ext cx="610474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360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946356" y="2685332"/>
              <a:ext cx="29210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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17806" y="2685332"/>
              <a:ext cx="29210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</a:t>
              </a:r>
              <a:endParaRPr lang="en-US" sz="1600" b="1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57498" y="2685332"/>
              <a:ext cx="438150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2</a:t>
              </a:r>
              <a:endPara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552205" y="3381534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818315" y="3253205"/>
            <a:ext cx="625023" cy="502877"/>
            <a:chOff x="3607414" y="3206748"/>
            <a:chExt cx="625023" cy="502877"/>
          </a:xfrm>
        </p:grpSpPr>
        <p:sp>
          <p:nvSpPr>
            <p:cNvPr id="108" name="Rectangle 107"/>
            <p:cNvSpPr/>
            <p:nvPr/>
          </p:nvSpPr>
          <p:spPr>
            <a:xfrm>
              <a:off x="3607414" y="3463404"/>
              <a:ext cx="625023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360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69770" y="3206748"/>
              <a:ext cx="514993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90</a:t>
              </a:r>
            </a:p>
          </p:txBody>
        </p:sp>
        <p:sp>
          <p:nvSpPr>
            <p:cNvPr id="110" name="Line 28"/>
            <p:cNvSpPr>
              <a:spLocks noChangeShapeType="1"/>
            </p:cNvSpPr>
            <p:nvPr/>
          </p:nvSpPr>
          <p:spPr bwMode="auto">
            <a:xfrm flipV="1">
              <a:off x="3660221" y="3461455"/>
              <a:ext cx="4917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00" b="1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3461197" y="3396309"/>
            <a:ext cx="70150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3.14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979765" y="3424887"/>
            <a:ext cx="292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167038" y="3563944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096282" y="3301470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957441" y="3313590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802733" y="310515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2913850" y="3543611"/>
            <a:ext cx="260327" cy="164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857500" y="3659109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918278" y="3739909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079750" y="3732134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4330308" y="3460403"/>
            <a:ext cx="218417" cy="169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311535" y="3198136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3130826" y="3814796"/>
            <a:ext cx="164100" cy="127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4796330" y="3460139"/>
            <a:ext cx="218417" cy="169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832953" y="3230085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552205" y="3996846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81811" y="3995111"/>
            <a:ext cx="213293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3.14  5  5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552205" y="4339493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865865" y="4330914"/>
            <a:ext cx="1077485" cy="492443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78.5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marL="574675" indent="-574675" algn="just">
              <a:buClr>
                <a:prstClr val="white"/>
              </a:buClr>
            </a:pP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60833" y="4330914"/>
            <a:ext cx="185739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(A – SUV)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60833" y="4325875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2" name="Rounded Rectangular Callout 141"/>
          <p:cNvSpPr/>
          <p:nvPr/>
        </p:nvSpPr>
        <p:spPr>
          <a:xfrm>
            <a:off x="5268374" y="1230775"/>
            <a:ext cx="1138245" cy="426575"/>
          </a:xfrm>
          <a:prstGeom prst="wedgeRoundRectCallout">
            <a:avLst>
              <a:gd name="adj1" fmla="val -45895"/>
              <a:gd name="adj2" fmla="val -113485"/>
              <a:gd name="adj3" fmla="val 1666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Sector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62975" y="4631229"/>
            <a:ext cx="7549533" cy="492443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the part of the field in which horse can graze is 78.5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60833" y="4571094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pic>
        <p:nvPicPr>
          <p:cNvPr id="136" name="Picture 6" descr="C:\Users\ADMIN\Desktop\h184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41" y="2105024"/>
            <a:ext cx="342900" cy="28889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6" name="Group 145"/>
          <p:cNvGrpSpPr/>
          <p:nvPr/>
        </p:nvGrpSpPr>
        <p:grpSpPr>
          <a:xfrm>
            <a:off x="5857968" y="2308705"/>
            <a:ext cx="4765" cy="2919626"/>
            <a:chOff x="6934200" y="2643430"/>
            <a:chExt cx="4332" cy="1513212"/>
          </a:xfrm>
        </p:grpSpPr>
        <p:cxnSp>
          <p:nvCxnSpPr>
            <p:cNvPr id="147" name="Straight Connector 146"/>
            <p:cNvCxnSpPr/>
            <p:nvPr/>
          </p:nvCxnSpPr>
          <p:spPr>
            <a:xfrm flipH="1">
              <a:off x="6936366" y="2643430"/>
              <a:ext cx="2166" cy="756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6934200" y="3400036"/>
              <a:ext cx="2166" cy="756606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9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animRot by="5400000">
                                      <p:cBhvr>
                                        <p:cTn id="5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174 0.00123 L 0.00746 0.001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32099E-6 L 0.02309 0.00308 L 0.04306 0.01203 L 0.06198 0.02314 L 0.08281 0.04074 L 0.10313 0.06512 L 0.11597 0.08148 L 0.12674 0.10277 L 0.13993 0.12932 L 0.15347 0.16759 L 0.15955 0.19784 L 0.16545 0.23549 L 0.16788 0.26049 L 0.16788 0.28209 " pathEditMode="relative" rAng="0" ptsTypes="AAAAAAAAAAAAAA">
                                      <p:cBhvr>
                                        <p:cTn id="55" dur="3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1410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4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5" grpId="0" animBg="1"/>
      <p:bldP spid="145" grpId="1" animBg="1"/>
      <p:bldP spid="116" grpId="0" animBg="1"/>
      <p:bldP spid="116" grpId="1" animBg="1"/>
      <p:bldP spid="117" grpId="0" animBg="1"/>
      <p:bldP spid="117" grpId="1" animBg="1"/>
      <p:bldP spid="111" grpId="0" animBg="1"/>
      <p:bldP spid="111" grpId="1" animBg="1"/>
      <p:bldP spid="113" grpId="0"/>
      <p:bldP spid="104" grpId="0" animBg="1"/>
      <p:bldP spid="104" grpId="1" animBg="1"/>
      <p:bldP spid="105" grpId="0" animBg="1"/>
      <p:bldP spid="105" grpId="1" animBg="1"/>
      <p:bldP spid="30" grpId="0" animBg="1"/>
      <p:bldP spid="76" grpId="0" animBg="1"/>
      <p:bldP spid="76" grpId="1" animBg="1"/>
      <p:bldP spid="57" grpId="0" animBg="1"/>
      <p:bldP spid="57" grpId="1" animBg="1"/>
      <p:bldP spid="77" grpId="0" animBg="1"/>
      <p:bldP spid="77" grpId="1" animBg="1"/>
      <p:bldP spid="78" grpId="0"/>
      <p:bldP spid="78" grpId="1"/>
      <p:bldP spid="86" grpId="0" animBg="1"/>
      <p:bldP spid="86" grpId="1" animBg="1"/>
      <p:bldP spid="87" grpId="0"/>
      <p:bldP spid="87" grpId="1"/>
      <p:bldP spid="88" grpId="0"/>
      <p:bldP spid="89" grpId="0"/>
      <p:bldP spid="90" grpId="0"/>
      <p:bldP spid="90" grpId="1"/>
      <p:bldP spid="91" grpId="0" animBg="1"/>
      <p:bldP spid="91" grpId="1" animBg="1"/>
      <p:bldP spid="92" grpId="0" animBg="1"/>
      <p:bldP spid="92" grpId="1" animBg="1"/>
      <p:bldP spid="92" grpId="2" animBg="1"/>
      <p:bldP spid="93" grpId="0"/>
      <p:bldP spid="94" grpId="0"/>
      <p:bldP spid="94" grpId="1"/>
      <p:bldP spid="95" grpId="0"/>
      <p:bldP spid="95" grpId="1"/>
      <p:bldP spid="106" grpId="0"/>
      <p:bldP spid="114" grpId="0"/>
      <p:bldP spid="115" grpId="0"/>
      <p:bldP spid="125" grpId="0"/>
      <p:bldP spid="127" grpId="0"/>
      <p:bldP spid="129" grpId="0"/>
      <p:bldP spid="131" grpId="0"/>
      <p:bldP spid="134" grpId="0"/>
      <p:bldP spid="135" grpId="0"/>
      <p:bldP spid="137" grpId="0"/>
      <p:bldP spid="138" grpId="0"/>
      <p:bldP spid="139" grpId="0"/>
      <p:bldP spid="140" grpId="0"/>
      <p:bldP spid="141" grpId="0"/>
      <p:bldP spid="142" grpId="0" animBg="1"/>
      <p:bldP spid="142" grpId="1" animBg="1"/>
      <p:bldP spid="143" grpId="0"/>
      <p:bldP spid="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2575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 : SECTOR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Formula :  Area of sector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1004290" y="3823739"/>
            <a:ext cx="4520210" cy="27836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4203699" y="2320779"/>
            <a:ext cx="1357739" cy="28739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5500734" y="4489427"/>
            <a:ext cx="2938416" cy="32415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5585499" y="4524955"/>
            <a:ext cx="2825459" cy="26126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2907465" y="2306642"/>
            <a:ext cx="1126372" cy="29337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552860" y="4103667"/>
            <a:ext cx="2662164" cy="32415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5668334" y="4134440"/>
            <a:ext cx="2494099" cy="26126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00" y="1832610"/>
            <a:ext cx="5562600" cy="3381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522" y="1798081"/>
            <a:ext cx="5693887" cy="35590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1254780" y="1044331"/>
            <a:ext cx="3050520" cy="2306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6260" y="1494056"/>
            <a:ext cx="6045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467" y="242886"/>
            <a:ext cx="83734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Horse is tied to a peg at one corner of a square shaped grass </a:t>
            </a:r>
          </a:p>
          <a:p>
            <a:pPr marL="342900" indent="-342900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field of side 15 m by means of a 5 m long rope.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that part of the field in which the horse can graze.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increase in the grazing area if the rope were 10m long instead of 5m. (Use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= 3.14)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8184" y="1492250"/>
            <a:ext cx="2438400" cy="2286000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4887" y="37327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4623" y="1252128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4887" y="1252128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10800000">
            <a:off x="8280003" y="1504958"/>
            <a:ext cx="279797" cy="2267107"/>
            <a:chOff x="5940586" y="2691727"/>
            <a:chExt cx="332367" cy="1914776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6067360" y="2691727"/>
              <a:ext cx="6480" cy="19147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 rot="5400000">
              <a:off x="5807357" y="3563174"/>
              <a:ext cx="598825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 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99426" y="3855663"/>
            <a:ext cx="335337" cy="335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008056" y="3013953"/>
            <a:ext cx="1697544" cy="1518649"/>
            <a:chOff x="4523688" y="2593837"/>
            <a:chExt cx="2672871" cy="2391191"/>
          </a:xfrm>
        </p:grpSpPr>
        <p:sp>
          <p:nvSpPr>
            <p:cNvPr id="43" name="Pie 42"/>
            <p:cNvSpPr/>
            <p:nvPr/>
          </p:nvSpPr>
          <p:spPr>
            <a:xfrm rot="16350788">
              <a:off x="4664745" y="2452780"/>
              <a:ext cx="2376204" cy="2658318"/>
            </a:xfrm>
            <a:prstGeom prst="pie">
              <a:avLst>
                <a:gd name="adj1" fmla="val 21440471"/>
                <a:gd name="adj2" fmla="val 5235454"/>
              </a:avLst>
            </a:prstGeom>
            <a:solidFill>
              <a:srgbClr val="CC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16350788">
              <a:off x="4679298" y="2467767"/>
              <a:ext cx="2376204" cy="2658318"/>
            </a:xfrm>
            <a:prstGeom prst="pie">
              <a:avLst>
                <a:gd name="adj1" fmla="val 5198264"/>
                <a:gd name="adj2" fmla="val 21364128"/>
              </a:avLst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94477" y="2349187"/>
            <a:ext cx="3159870" cy="2902815"/>
            <a:chOff x="4538241" y="2599957"/>
            <a:chExt cx="2658318" cy="2385071"/>
          </a:xfrm>
        </p:grpSpPr>
        <p:sp>
          <p:nvSpPr>
            <p:cNvPr id="40" name="Pie 61"/>
            <p:cNvSpPr/>
            <p:nvPr/>
          </p:nvSpPr>
          <p:spPr>
            <a:xfrm rot="16350788">
              <a:off x="5896211" y="2531097"/>
              <a:ext cx="1209176" cy="1346895"/>
            </a:xfrm>
            <a:custGeom>
              <a:avLst/>
              <a:gdLst>
                <a:gd name="connsiteX0" fmla="*/ 2890719 w 2892023"/>
                <a:gd name="connsiteY0" fmla="*/ 1512845 h 3159870"/>
                <a:gd name="connsiteX1" fmla="*/ 1521588 w 2892023"/>
                <a:gd name="connsiteY1" fmla="*/ 3157711 h 3159870"/>
                <a:gd name="connsiteX2" fmla="*/ 1446012 w 2892023"/>
                <a:gd name="connsiteY2" fmla="*/ 1579935 h 3159870"/>
                <a:gd name="connsiteX3" fmla="*/ 2890719 w 2892023"/>
                <a:gd name="connsiteY3" fmla="*/ 1512845 h 3159870"/>
                <a:gd name="connsiteX0" fmla="*/ 1444707 w 1446088"/>
                <a:gd name="connsiteY0" fmla="*/ 0 h 1491220"/>
                <a:gd name="connsiteX1" fmla="*/ 100613 w 1446088"/>
                <a:gd name="connsiteY1" fmla="*/ 1491220 h 1491220"/>
                <a:gd name="connsiteX2" fmla="*/ 0 w 1446088"/>
                <a:gd name="connsiteY2" fmla="*/ 67090 h 1491220"/>
                <a:gd name="connsiteX3" fmla="*/ 1444707 w 1446088"/>
                <a:gd name="connsiteY3" fmla="*/ 0 h 1491220"/>
                <a:gd name="connsiteX0" fmla="*/ 1444707 w 1446058"/>
                <a:gd name="connsiteY0" fmla="*/ 0 h 1606246"/>
                <a:gd name="connsiteX1" fmla="*/ 86593 w 1446058"/>
                <a:gd name="connsiteY1" fmla="*/ 1606246 h 1606246"/>
                <a:gd name="connsiteX2" fmla="*/ 0 w 1446058"/>
                <a:gd name="connsiteY2" fmla="*/ 67090 h 1606246"/>
                <a:gd name="connsiteX3" fmla="*/ 1444707 w 1446058"/>
                <a:gd name="connsiteY3" fmla="*/ 0 h 1606246"/>
                <a:gd name="connsiteX0" fmla="*/ 1337140 w 1338764"/>
                <a:gd name="connsiteY0" fmla="*/ 0 h 1595169"/>
                <a:gd name="connsiteX1" fmla="*/ 86593 w 1338764"/>
                <a:gd name="connsiteY1" fmla="*/ 1595169 h 1595169"/>
                <a:gd name="connsiteX2" fmla="*/ 0 w 1338764"/>
                <a:gd name="connsiteY2" fmla="*/ 56013 h 1595169"/>
                <a:gd name="connsiteX3" fmla="*/ 1337140 w 1338764"/>
                <a:gd name="connsiteY3" fmla="*/ 0 h 1595169"/>
                <a:gd name="connsiteX0" fmla="*/ 1470362 w 1471660"/>
                <a:gd name="connsiteY0" fmla="*/ 0 h 1601017"/>
                <a:gd name="connsiteX1" fmla="*/ 86593 w 1471660"/>
                <a:gd name="connsiteY1" fmla="*/ 1601017 h 1601017"/>
                <a:gd name="connsiteX2" fmla="*/ 0 w 1471660"/>
                <a:gd name="connsiteY2" fmla="*/ 61861 h 1601017"/>
                <a:gd name="connsiteX3" fmla="*/ 1470362 w 1471660"/>
                <a:gd name="connsiteY3" fmla="*/ 0 h 160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660" h="1601017">
                  <a:moveTo>
                    <a:pt x="1470362" y="0"/>
                  </a:moveTo>
                  <a:cubicBezTo>
                    <a:pt x="1504039" y="865744"/>
                    <a:pt x="878584" y="1555727"/>
                    <a:pt x="86593" y="1601017"/>
                  </a:cubicBezTo>
                  <a:lnTo>
                    <a:pt x="0" y="61861"/>
                  </a:lnTo>
                  <a:lnTo>
                    <a:pt x="1470362" y="0"/>
                  </a:lnTo>
                  <a:close/>
                </a:path>
              </a:pathLst>
            </a:custGeom>
            <a:solidFill>
              <a:srgbClr val="0000FF">
                <a:alpha val="25098"/>
              </a:srgb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Pie 40"/>
            <p:cNvSpPr/>
            <p:nvPr/>
          </p:nvSpPr>
          <p:spPr>
            <a:xfrm rot="16350788">
              <a:off x="4679298" y="2467767"/>
              <a:ext cx="2376204" cy="2658318"/>
            </a:xfrm>
            <a:prstGeom prst="pie">
              <a:avLst>
                <a:gd name="adj1" fmla="val 5198264"/>
                <a:gd name="adj2" fmla="val 21364128"/>
              </a:avLst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620983" y="37327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8184" y="3543567"/>
            <a:ext cx="245745" cy="234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58184" y="3543567"/>
            <a:ext cx="245745" cy="234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 flipV="1">
            <a:off x="5826560" y="3723774"/>
            <a:ext cx="73152" cy="7315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Block Arc 48"/>
          <p:cNvSpPr/>
          <p:nvPr/>
        </p:nvSpPr>
        <p:spPr>
          <a:xfrm rot="3156659">
            <a:off x="5526135" y="2558923"/>
            <a:ext cx="2086184" cy="104875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685800 w 914400"/>
              <a:gd name="connsiteY3" fmla="*/ 457200 h 914400"/>
              <a:gd name="connsiteX4" fmla="*/ 457200 w 914400"/>
              <a:gd name="connsiteY4" fmla="*/ 228600 h 914400"/>
              <a:gd name="connsiteX5" fmla="*/ 228600 w 914400"/>
              <a:gd name="connsiteY5" fmla="*/ 457200 h 914400"/>
              <a:gd name="connsiteX6" fmla="*/ 0 w 914400"/>
              <a:gd name="connsiteY6" fmla="*/ 457200 h 914400"/>
              <a:gd name="connsiteX0" fmla="*/ 0 w 1368573"/>
              <a:gd name="connsiteY0" fmla="*/ 542315 h 542315"/>
              <a:gd name="connsiteX1" fmla="*/ 911373 w 1368573"/>
              <a:gd name="connsiteY1" fmla="*/ 644 h 542315"/>
              <a:gd name="connsiteX2" fmla="*/ 1368573 w 1368573"/>
              <a:gd name="connsiteY2" fmla="*/ 457844 h 542315"/>
              <a:gd name="connsiteX3" fmla="*/ 1139973 w 1368573"/>
              <a:gd name="connsiteY3" fmla="*/ 457844 h 542315"/>
              <a:gd name="connsiteX4" fmla="*/ 911373 w 1368573"/>
              <a:gd name="connsiteY4" fmla="*/ 229244 h 542315"/>
              <a:gd name="connsiteX5" fmla="*/ 682773 w 1368573"/>
              <a:gd name="connsiteY5" fmla="*/ 457844 h 542315"/>
              <a:gd name="connsiteX6" fmla="*/ 0 w 1368573"/>
              <a:gd name="connsiteY6" fmla="*/ 542315 h 542315"/>
              <a:gd name="connsiteX0" fmla="*/ 0 w 1368573"/>
              <a:gd name="connsiteY0" fmla="*/ 600728 h 600728"/>
              <a:gd name="connsiteX1" fmla="*/ 968103 w 1368573"/>
              <a:gd name="connsiteY1" fmla="*/ 514 h 600728"/>
              <a:gd name="connsiteX2" fmla="*/ 1368573 w 1368573"/>
              <a:gd name="connsiteY2" fmla="*/ 516257 h 600728"/>
              <a:gd name="connsiteX3" fmla="*/ 1139973 w 1368573"/>
              <a:gd name="connsiteY3" fmla="*/ 516257 h 600728"/>
              <a:gd name="connsiteX4" fmla="*/ 911373 w 1368573"/>
              <a:gd name="connsiteY4" fmla="*/ 287657 h 600728"/>
              <a:gd name="connsiteX5" fmla="*/ 682773 w 1368573"/>
              <a:gd name="connsiteY5" fmla="*/ 516257 h 600728"/>
              <a:gd name="connsiteX6" fmla="*/ 0 w 1368573"/>
              <a:gd name="connsiteY6" fmla="*/ 600728 h 600728"/>
              <a:gd name="connsiteX0" fmla="*/ 0 w 2086184"/>
              <a:gd name="connsiteY0" fmla="*/ 618068 h 618068"/>
              <a:gd name="connsiteX1" fmla="*/ 968103 w 2086184"/>
              <a:gd name="connsiteY1" fmla="*/ 17854 h 618068"/>
              <a:gd name="connsiteX2" fmla="*/ 2086184 w 2086184"/>
              <a:gd name="connsiteY2" fmla="*/ 284819 h 618068"/>
              <a:gd name="connsiteX3" fmla="*/ 1139973 w 2086184"/>
              <a:gd name="connsiteY3" fmla="*/ 533597 h 618068"/>
              <a:gd name="connsiteX4" fmla="*/ 911373 w 2086184"/>
              <a:gd name="connsiteY4" fmla="*/ 304997 h 618068"/>
              <a:gd name="connsiteX5" fmla="*/ 682773 w 2086184"/>
              <a:gd name="connsiteY5" fmla="*/ 533597 h 618068"/>
              <a:gd name="connsiteX6" fmla="*/ 0 w 2086184"/>
              <a:gd name="connsiteY6" fmla="*/ 618068 h 618068"/>
              <a:gd name="connsiteX0" fmla="*/ 0 w 2086184"/>
              <a:gd name="connsiteY0" fmla="*/ 608193 h 608193"/>
              <a:gd name="connsiteX1" fmla="*/ 968103 w 2086184"/>
              <a:gd name="connsiteY1" fmla="*/ 7979 h 608193"/>
              <a:gd name="connsiteX2" fmla="*/ 2086184 w 2086184"/>
              <a:gd name="connsiteY2" fmla="*/ 274944 h 608193"/>
              <a:gd name="connsiteX3" fmla="*/ 1139973 w 2086184"/>
              <a:gd name="connsiteY3" fmla="*/ 523722 h 608193"/>
              <a:gd name="connsiteX4" fmla="*/ 911373 w 2086184"/>
              <a:gd name="connsiteY4" fmla="*/ 295122 h 608193"/>
              <a:gd name="connsiteX5" fmla="*/ 682773 w 2086184"/>
              <a:gd name="connsiteY5" fmla="*/ 523722 h 608193"/>
              <a:gd name="connsiteX6" fmla="*/ 0 w 2086184"/>
              <a:gd name="connsiteY6" fmla="*/ 608193 h 608193"/>
              <a:gd name="connsiteX0" fmla="*/ 0 w 2086184"/>
              <a:gd name="connsiteY0" fmla="*/ 615699 h 615699"/>
              <a:gd name="connsiteX1" fmla="*/ 968103 w 2086184"/>
              <a:gd name="connsiteY1" fmla="*/ 15485 h 615699"/>
              <a:gd name="connsiteX2" fmla="*/ 2086184 w 2086184"/>
              <a:gd name="connsiteY2" fmla="*/ 282450 h 615699"/>
              <a:gd name="connsiteX3" fmla="*/ 1139973 w 2086184"/>
              <a:gd name="connsiteY3" fmla="*/ 531228 h 615699"/>
              <a:gd name="connsiteX4" fmla="*/ 911373 w 2086184"/>
              <a:gd name="connsiteY4" fmla="*/ 302628 h 615699"/>
              <a:gd name="connsiteX5" fmla="*/ 682773 w 2086184"/>
              <a:gd name="connsiteY5" fmla="*/ 531228 h 615699"/>
              <a:gd name="connsiteX6" fmla="*/ 0 w 2086184"/>
              <a:gd name="connsiteY6" fmla="*/ 615699 h 615699"/>
              <a:gd name="connsiteX0" fmla="*/ 0 w 2086184"/>
              <a:gd name="connsiteY0" fmla="*/ 622904 h 622904"/>
              <a:gd name="connsiteX1" fmla="*/ 968103 w 2086184"/>
              <a:gd name="connsiteY1" fmla="*/ 22690 h 622904"/>
              <a:gd name="connsiteX2" fmla="*/ 2086184 w 2086184"/>
              <a:gd name="connsiteY2" fmla="*/ 289655 h 622904"/>
              <a:gd name="connsiteX3" fmla="*/ 1139973 w 2086184"/>
              <a:gd name="connsiteY3" fmla="*/ 538433 h 622904"/>
              <a:gd name="connsiteX4" fmla="*/ 911373 w 2086184"/>
              <a:gd name="connsiteY4" fmla="*/ 309833 h 622904"/>
              <a:gd name="connsiteX5" fmla="*/ 682773 w 2086184"/>
              <a:gd name="connsiteY5" fmla="*/ 538433 h 622904"/>
              <a:gd name="connsiteX6" fmla="*/ 0 w 2086184"/>
              <a:gd name="connsiteY6" fmla="*/ 622904 h 622904"/>
              <a:gd name="connsiteX0" fmla="*/ 0 w 2086184"/>
              <a:gd name="connsiteY0" fmla="*/ 622904 h 622904"/>
              <a:gd name="connsiteX1" fmla="*/ 968103 w 2086184"/>
              <a:gd name="connsiteY1" fmla="*/ 22690 h 622904"/>
              <a:gd name="connsiteX2" fmla="*/ 2086184 w 2086184"/>
              <a:gd name="connsiteY2" fmla="*/ 289655 h 622904"/>
              <a:gd name="connsiteX3" fmla="*/ 1139973 w 2086184"/>
              <a:gd name="connsiteY3" fmla="*/ 538433 h 622904"/>
              <a:gd name="connsiteX4" fmla="*/ 911373 w 2086184"/>
              <a:gd name="connsiteY4" fmla="*/ 309833 h 622904"/>
              <a:gd name="connsiteX5" fmla="*/ 682773 w 2086184"/>
              <a:gd name="connsiteY5" fmla="*/ 538433 h 622904"/>
              <a:gd name="connsiteX6" fmla="*/ 0 w 2086184"/>
              <a:gd name="connsiteY6" fmla="*/ 622904 h 622904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139973 w 2086184"/>
              <a:gd name="connsiteY3" fmla="*/ 538433 h 1036506"/>
              <a:gd name="connsiteX4" fmla="*/ 911373 w 2086184"/>
              <a:gd name="connsiteY4" fmla="*/ 309833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671483 w 2086184"/>
              <a:gd name="connsiteY3" fmla="*/ 854729 h 1036506"/>
              <a:gd name="connsiteX4" fmla="*/ 911373 w 2086184"/>
              <a:gd name="connsiteY4" fmla="*/ 309833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671483 w 2086184"/>
              <a:gd name="connsiteY3" fmla="*/ 854729 h 1036506"/>
              <a:gd name="connsiteX4" fmla="*/ 1064818 w 2086184"/>
              <a:gd name="connsiteY4" fmla="*/ 720815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671483 w 2086184"/>
              <a:gd name="connsiteY3" fmla="*/ 854729 h 1036506"/>
              <a:gd name="connsiteX4" fmla="*/ 1064818 w 2086184"/>
              <a:gd name="connsiteY4" fmla="*/ 720815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671483 w 2086184"/>
              <a:gd name="connsiteY3" fmla="*/ 854729 h 1036506"/>
              <a:gd name="connsiteX4" fmla="*/ 1064818 w 2086184"/>
              <a:gd name="connsiteY4" fmla="*/ 720815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671483 w 2086184"/>
              <a:gd name="connsiteY3" fmla="*/ 854729 h 1036506"/>
              <a:gd name="connsiteX4" fmla="*/ 1064818 w 2086184"/>
              <a:gd name="connsiteY4" fmla="*/ 720815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671483 w 2086184"/>
              <a:gd name="connsiteY3" fmla="*/ 854729 h 1036506"/>
              <a:gd name="connsiteX4" fmla="*/ 1064818 w 2086184"/>
              <a:gd name="connsiteY4" fmla="*/ 720815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671483 w 2086184"/>
              <a:gd name="connsiteY3" fmla="*/ 854729 h 1036506"/>
              <a:gd name="connsiteX4" fmla="*/ 1064818 w 2086184"/>
              <a:gd name="connsiteY4" fmla="*/ 720815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36506"/>
              <a:gd name="connsiteX1" fmla="*/ 968103 w 2086184"/>
              <a:gd name="connsiteY1" fmla="*/ 22690 h 1036506"/>
              <a:gd name="connsiteX2" fmla="*/ 2086184 w 2086184"/>
              <a:gd name="connsiteY2" fmla="*/ 289655 h 1036506"/>
              <a:gd name="connsiteX3" fmla="*/ 1671483 w 2086184"/>
              <a:gd name="connsiteY3" fmla="*/ 854729 h 1036506"/>
              <a:gd name="connsiteX4" fmla="*/ 1064818 w 2086184"/>
              <a:gd name="connsiteY4" fmla="*/ 720815 h 1036506"/>
              <a:gd name="connsiteX5" fmla="*/ 565860 w 2086184"/>
              <a:gd name="connsiteY5" fmla="*/ 1036506 h 1036506"/>
              <a:gd name="connsiteX6" fmla="*/ 0 w 2086184"/>
              <a:gd name="connsiteY6" fmla="*/ 622904 h 1036506"/>
              <a:gd name="connsiteX0" fmla="*/ 0 w 2086184"/>
              <a:gd name="connsiteY0" fmla="*/ 622904 h 1048750"/>
              <a:gd name="connsiteX1" fmla="*/ 968103 w 2086184"/>
              <a:gd name="connsiteY1" fmla="*/ 22690 h 1048750"/>
              <a:gd name="connsiteX2" fmla="*/ 2086184 w 2086184"/>
              <a:gd name="connsiteY2" fmla="*/ 289655 h 1048750"/>
              <a:gd name="connsiteX3" fmla="*/ 1671483 w 2086184"/>
              <a:gd name="connsiteY3" fmla="*/ 854729 h 1048750"/>
              <a:gd name="connsiteX4" fmla="*/ 1064818 w 2086184"/>
              <a:gd name="connsiteY4" fmla="*/ 720815 h 1048750"/>
              <a:gd name="connsiteX5" fmla="*/ 550509 w 2086184"/>
              <a:gd name="connsiteY5" fmla="*/ 1048750 h 1048750"/>
              <a:gd name="connsiteX6" fmla="*/ 0 w 2086184"/>
              <a:gd name="connsiteY6" fmla="*/ 622904 h 1048750"/>
              <a:gd name="connsiteX0" fmla="*/ 0 w 2086184"/>
              <a:gd name="connsiteY0" fmla="*/ 622904 h 1048750"/>
              <a:gd name="connsiteX1" fmla="*/ 968103 w 2086184"/>
              <a:gd name="connsiteY1" fmla="*/ 22690 h 1048750"/>
              <a:gd name="connsiteX2" fmla="*/ 2086184 w 2086184"/>
              <a:gd name="connsiteY2" fmla="*/ 289655 h 1048750"/>
              <a:gd name="connsiteX3" fmla="*/ 1671483 w 2086184"/>
              <a:gd name="connsiteY3" fmla="*/ 854729 h 1048750"/>
              <a:gd name="connsiteX4" fmla="*/ 1064818 w 2086184"/>
              <a:gd name="connsiteY4" fmla="*/ 720815 h 1048750"/>
              <a:gd name="connsiteX5" fmla="*/ 550509 w 2086184"/>
              <a:gd name="connsiteY5" fmla="*/ 1048750 h 1048750"/>
              <a:gd name="connsiteX6" fmla="*/ 0 w 2086184"/>
              <a:gd name="connsiteY6" fmla="*/ 622904 h 1048750"/>
              <a:gd name="connsiteX0" fmla="*/ 0 w 2086184"/>
              <a:gd name="connsiteY0" fmla="*/ 622904 h 1048750"/>
              <a:gd name="connsiteX1" fmla="*/ 968103 w 2086184"/>
              <a:gd name="connsiteY1" fmla="*/ 22690 h 1048750"/>
              <a:gd name="connsiteX2" fmla="*/ 2086184 w 2086184"/>
              <a:gd name="connsiteY2" fmla="*/ 289655 h 1048750"/>
              <a:gd name="connsiteX3" fmla="*/ 1671483 w 2086184"/>
              <a:gd name="connsiteY3" fmla="*/ 854729 h 1048750"/>
              <a:gd name="connsiteX4" fmla="*/ 1064818 w 2086184"/>
              <a:gd name="connsiteY4" fmla="*/ 720815 h 1048750"/>
              <a:gd name="connsiteX5" fmla="*/ 550509 w 2086184"/>
              <a:gd name="connsiteY5" fmla="*/ 1048750 h 1048750"/>
              <a:gd name="connsiteX6" fmla="*/ 0 w 2086184"/>
              <a:gd name="connsiteY6" fmla="*/ 622904 h 1048750"/>
              <a:gd name="connsiteX0" fmla="*/ 0 w 2086184"/>
              <a:gd name="connsiteY0" fmla="*/ 622904 h 1048750"/>
              <a:gd name="connsiteX1" fmla="*/ 968103 w 2086184"/>
              <a:gd name="connsiteY1" fmla="*/ 22690 h 1048750"/>
              <a:gd name="connsiteX2" fmla="*/ 2086184 w 2086184"/>
              <a:gd name="connsiteY2" fmla="*/ 289655 h 1048750"/>
              <a:gd name="connsiteX3" fmla="*/ 1671483 w 2086184"/>
              <a:gd name="connsiteY3" fmla="*/ 854729 h 1048750"/>
              <a:gd name="connsiteX4" fmla="*/ 1064818 w 2086184"/>
              <a:gd name="connsiteY4" fmla="*/ 720815 h 1048750"/>
              <a:gd name="connsiteX5" fmla="*/ 550509 w 2086184"/>
              <a:gd name="connsiteY5" fmla="*/ 1048750 h 1048750"/>
              <a:gd name="connsiteX6" fmla="*/ 0 w 2086184"/>
              <a:gd name="connsiteY6" fmla="*/ 622904 h 1048750"/>
              <a:gd name="connsiteX0" fmla="*/ 0 w 2086184"/>
              <a:gd name="connsiteY0" fmla="*/ 622904 h 1048750"/>
              <a:gd name="connsiteX1" fmla="*/ 968103 w 2086184"/>
              <a:gd name="connsiteY1" fmla="*/ 22690 h 1048750"/>
              <a:gd name="connsiteX2" fmla="*/ 2086184 w 2086184"/>
              <a:gd name="connsiteY2" fmla="*/ 289655 h 1048750"/>
              <a:gd name="connsiteX3" fmla="*/ 1671483 w 2086184"/>
              <a:gd name="connsiteY3" fmla="*/ 854729 h 1048750"/>
              <a:gd name="connsiteX4" fmla="*/ 1064818 w 2086184"/>
              <a:gd name="connsiteY4" fmla="*/ 720815 h 1048750"/>
              <a:gd name="connsiteX5" fmla="*/ 550509 w 2086184"/>
              <a:gd name="connsiteY5" fmla="*/ 1048750 h 1048750"/>
              <a:gd name="connsiteX6" fmla="*/ 0 w 2086184"/>
              <a:gd name="connsiteY6" fmla="*/ 622904 h 104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6184" h="1048750">
                <a:moveTo>
                  <a:pt x="0" y="622904"/>
                </a:moveTo>
                <a:cubicBezTo>
                  <a:pt x="332871" y="217199"/>
                  <a:pt x="605946" y="97151"/>
                  <a:pt x="968103" y="22690"/>
                </a:cubicBezTo>
                <a:cubicBezTo>
                  <a:pt x="1330260" y="-51771"/>
                  <a:pt x="1899260" y="62127"/>
                  <a:pt x="2086184" y="289655"/>
                </a:cubicBezTo>
                <a:lnTo>
                  <a:pt x="1671483" y="854729"/>
                </a:lnTo>
                <a:cubicBezTo>
                  <a:pt x="1435123" y="637749"/>
                  <a:pt x="1138772" y="710815"/>
                  <a:pt x="1064818" y="720815"/>
                </a:cubicBezTo>
                <a:cubicBezTo>
                  <a:pt x="909647" y="758655"/>
                  <a:pt x="725917" y="836771"/>
                  <a:pt x="550509" y="1048750"/>
                </a:cubicBezTo>
                <a:cubicBezTo>
                  <a:pt x="316030" y="855857"/>
                  <a:pt x="241371" y="791095"/>
                  <a:pt x="0" y="622904"/>
                </a:cubicBezTo>
                <a:close/>
              </a:path>
            </a:pathLst>
          </a:cu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1852924"/>
            <a:ext cx="2819400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Increase in grazing area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24123" y="1852924"/>
            <a:ext cx="346835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4923" y="1852924"/>
            <a:ext cx="1640486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(A–MXN)</a:t>
            </a:r>
          </a:p>
        </p:txBody>
      </p:sp>
      <p:grpSp>
        <p:nvGrpSpPr>
          <p:cNvPr id="61" name="Group 60"/>
          <p:cNvGrpSpPr/>
          <p:nvPr/>
        </p:nvGrpSpPr>
        <p:grpSpPr>
          <a:xfrm rot="10800000">
            <a:off x="5436717" y="2271713"/>
            <a:ext cx="261610" cy="1506626"/>
            <a:chOff x="5920772" y="2818129"/>
            <a:chExt cx="310762" cy="1321914"/>
          </a:xfrm>
          <a:effectLst/>
        </p:grpSpPr>
        <p:cxnSp>
          <p:nvCxnSpPr>
            <p:cNvPr id="62" name="Straight Arrow Connector 61"/>
            <p:cNvCxnSpPr/>
            <p:nvPr/>
          </p:nvCxnSpPr>
          <p:spPr>
            <a:xfrm rot="10800000" flipH="1">
              <a:off x="6053710" y="2818129"/>
              <a:ext cx="29414" cy="13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 rot="5400000">
              <a:off x="5804587" y="3345380"/>
              <a:ext cx="543132" cy="310762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 m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5626161" y="4083478"/>
            <a:ext cx="2536272" cy="320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(A 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SUV) =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  <a:sym typeface="Symbol"/>
              </a:rPr>
              <a:t>78.5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marL="574675" indent="-574675" algn="just">
              <a:buClr>
                <a:prstClr val="white"/>
              </a:buClr>
            </a:pP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61439" y="4467225"/>
            <a:ext cx="2877711" cy="352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(A 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MXN) =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19.625 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marL="574675" indent="-574675" algn="just">
              <a:buClr>
                <a:prstClr val="white"/>
              </a:buClr>
            </a:pP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91688" y="1852924"/>
            <a:ext cx="1622088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(A–SUV) 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-749014" y="2325530"/>
            <a:ext cx="3644614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Increase in grazing area =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924123" y="2325529"/>
            <a:ext cx="346835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974923" y="2325529"/>
            <a:ext cx="1640486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(A–MXN)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91688" y="2325529"/>
            <a:ext cx="1622088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(A–SUV)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576958" y="2890906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19400" y="2876550"/>
            <a:ext cx="669034" cy="25270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78.5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574675" indent="-574675" algn="just">
              <a:buClr>
                <a:prstClr val="white"/>
              </a:buClr>
            </a:pP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74720" y="2876550"/>
            <a:ext cx="312109" cy="25270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574675" indent="-574675" algn="just">
              <a:buClr>
                <a:prstClr val="white"/>
              </a:buClr>
            </a:pP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2215" y="2876550"/>
            <a:ext cx="10774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19.625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77341" y="3431572"/>
            <a:ext cx="3042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06134" y="3417216"/>
            <a:ext cx="1499165" cy="73866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58.875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574675" indent="-574675" algn="just">
              <a:buClr>
                <a:prstClr val="white"/>
              </a:buClr>
            </a:pP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06742" y="3839365"/>
            <a:ext cx="4808258" cy="492443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Increase in the grazing area is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  <a:sym typeface="Symbol"/>
              </a:rPr>
              <a:t>58.875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2151" y="3755874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570259" y="2806025"/>
            <a:ext cx="1334567" cy="1270675"/>
            <a:chOff x="5570259" y="2806025"/>
            <a:chExt cx="1334567" cy="1270675"/>
          </a:xfrm>
        </p:grpSpPr>
        <p:sp>
          <p:nvSpPr>
            <p:cNvPr id="26" name="Rectangle 25"/>
            <p:cNvSpPr/>
            <p:nvPr/>
          </p:nvSpPr>
          <p:spPr>
            <a:xfrm>
              <a:off x="6527800" y="3738146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70259" y="2806025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N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53170" y="2933293"/>
              <a:ext cx="344966" cy="338554"/>
              <a:chOff x="5417980" y="2328722"/>
              <a:chExt cx="344966" cy="338554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67991" y="260030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17980" y="232872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X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287511" y="2336899"/>
            <a:ext cx="3159870" cy="2902815"/>
            <a:chOff x="4538241" y="2599957"/>
            <a:chExt cx="2658318" cy="2385071"/>
          </a:xfrm>
        </p:grpSpPr>
        <p:sp>
          <p:nvSpPr>
            <p:cNvPr id="53" name="Pie 61"/>
            <p:cNvSpPr/>
            <p:nvPr/>
          </p:nvSpPr>
          <p:spPr>
            <a:xfrm rot="16350788">
              <a:off x="5896211" y="2531097"/>
              <a:ext cx="1209176" cy="1346895"/>
            </a:xfrm>
            <a:custGeom>
              <a:avLst/>
              <a:gdLst>
                <a:gd name="connsiteX0" fmla="*/ 2890719 w 2892023"/>
                <a:gd name="connsiteY0" fmla="*/ 1512845 h 3159870"/>
                <a:gd name="connsiteX1" fmla="*/ 1521588 w 2892023"/>
                <a:gd name="connsiteY1" fmla="*/ 3157711 h 3159870"/>
                <a:gd name="connsiteX2" fmla="*/ 1446012 w 2892023"/>
                <a:gd name="connsiteY2" fmla="*/ 1579935 h 3159870"/>
                <a:gd name="connsiteX3" fmla="*/ 2890719 w 2892023"/>
                <a:gd name="connsiteY3" fmla="*/ 1512845 h 3159870"/>
                <a:gd name="connsiteX0" fmla="*/ 1444707 w 1446088"/>
                <a:gd name="connsiteY0" fmla="*/ 0 h 1491220"/>
                <a:gd name="connsiteX1" fmla="*/ 100613 w 1446088"/>
                <a:gd name="connsiteY1" fmla="*/ 1491220 h 1491220"/>
                <a:gd name="connsiteX2" fmla="*/ 0 w 1446088"/>
                <a:gd name="connsiteY2" fmla="*/ 67090 h 1491220"/>
                <a:gd name="connsiteX3" fmla="*/ 1444707 w 1446088"/>
                <a:gd name="connsiteY3" fmla="*/ 0 h 1491220"/>
                <a:gd name="connsiteX0" fmla="*/ 1444707 w 1446058"/>
                <a:gd name="connsiteY0" fmla="*/ 0 h 1606246"/>
                <a:gd name="connsiteX1" fmla="*/ 86593 w 1446058"/>
                <a:gd name="connsiteY1" fmla="*/ 1606246 h 1606246"/>
                <a:gd name="connsiteX2" fmla="*/ 0 w 1446058"/>
                <a:gd name="connsiteY2" fmla="*/ 67090 h 1606246"/>
                <a:gd name="connsiteX3" fmla="*/ 1444707 w 1446058"/>
                <a:gd name="connsiteY3" fmla="*/ 0 h 1606246"/>
                <a:gd name="connsiteX0" fmla="*/ 1337140 w 1338764"/>
                <a:gd name="connsiteY0" fmla="*/ 0 h 1595169"/>
                <a:gd name="connsiteX1" fmla="*/ 86593 w 1338764"/>
                <a:gd name="connsiteY1" fmla="*/ 1595169 h 1595169"/>
                <a:gd name="connsiteX2" fmla="*/ 0 w 1338764"/>
                <a:gd name="connsiteY2" fmla="*/ 56013 h 1595169"/>
                <a:gd name="connsiteX3" fmla="*/ 1337140 w 1338764"/>
                <a:gd name="connsiteY3" fmla="*/ 0 h 1595169"/>
                <a:gd name="connsiteX0" fmla="*/ 1470362 w 1471660"/>
                <a:gd name="connsiteY0" fmla="*/ 0 h 1601017"/>
                <a:gd name="connsiteX1" fmla="*/ 86593 w 1471660"/>
                <a:gd name="connsiteY1" fmla="*/ 1601017 h 1601017"/>
                <a:gd name="connsiteX2" fmla="*/ 0 w 1471660"/>
                <a:gd name="connsiteY2" fmla="*/ 61861 h 1601017"/>
                <a:gd name="connsiteX3" fmla="*/ 1470362 w 1471660"/>
                <a:gd name="connsiteY3" fmla="*/ 0 h 160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660" h="1601017">
                  <a:moveTo>
                    <a:pt x="1470362" y="0"/>
                  </a:moveTo>
                  <a:cubicBezTo>
                    <a:pt x="1504039" y="865744"/>
                    <a:pt x="878584" y="1555727"/>
                    <a:pt x="86593" y="1601017"/>
                  </a:cubicBezTo>
                  <a:lnTo>
                    <a:pt x="0" y="61861"/>
                  </a:lnTo>
                  <a:lnTo>
                    <a:pt x="1470362" y="0"/>
                  </a:lnTo>
                  <a:close/>
                </a:path>
              </a:pathLst>
            </a:custGeom>
            <a:solidFill>
              <a:srgbClr val="66FF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Pie 53"/>
            <p:cNvSpPr/>
            <p:nvPr/>
          </p:nvSpPr>
          <p:spPr>
            <a:xfrm rot="16350788">
              <a:off x="4679298" y="2467767"/>
              <a:ext cx="2376204" cy="2658318"/>
            </a:xfrm>
            <a:prstGeom prst="pie">
              <a:avLst>
                <a:gd name="adj1" fmla="val 5198264"/>
                <a:gd name="adj2" fmla="val 21364128"/>
              </a:avLst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10424" y="3019090"/>
            <a:ext cx="1697544" cy="1518649"/>
            <a:chOff x="4523688" y="2593837"/>
            <a:chExt cx="2672871" cy="2391191"/>
          </a:xfrm>
        </p:grpSpPr>
        <p:sp>
          <p:nvSpPr>
            <p:cNvPr id="59" name="Pie 58"/>
            <p:cNvSpPr/>
            <p:nvPr/>
          </p:nvSpPr>
          <p:spPr>
            <a:xfrm rot="16350788">
              <a:off x="4664745" y="2452780"/>
              <a:ext cx="2376204" cy="2658318"/>
            </a:xfrm>
            <a:prstGeom prst="pie">
              <a:avLst>
                <a:gd name="adj1" fmla="val 21440471"/>
                <a:gd name="adj2" fmla="val 5235454"/>
              </a:avLst>
            </a:prstGeom>
            <a:solidFill>
              <a:srgbClr val="CC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Pie 59"/>
            <p:cNvSpPr/>
            <p:nvPr/>
          </p:nvSpPr>
          <p:spPr>
            <a:xfrm rot="16350788">
              <a:off x="4679298" y="2467767"/>
              <a:ext cx="2376204" cy="2658318"/>
            </a:xfrm>
            <a:prstGeom prst="pie">
              <a:avLst>
                <a:gd name="adj1" fmla="val 5198264"/>
                <a:gd name="adj2" fmla="val 21364128"/>
              </a:avLst>
            </a:prstGeom>
            <a:noFill/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Oval 86"/>
          <p:cNvSpPr/>
          <p:nvPr/>
        </p:nvSpPr>
        <p:spPr>
          <a:xfrm>
            <a:off x="6406361" y="32052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56350" y="2933700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93948" y="2028825"/>
            <a:ext cx="1980553" cy="2081686"/>
            <a:chOff x="4638554" y="3130223"/>
            <a:chExt cx="1980553" cy="2081686"/>
          </a:xfrm>
        </p:grpSpPr>
        <p:sp>
          <p:nvSpPr>
            <p:cNvPr id="20" name="Rectangle 19"/>
            <p:cNvSpPr/>
            <p:nvPr/>
          </p:nvSpPr>
          <p:spPr>
            <a:xfrm>
              <a:off x="6286965" y="487335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38554" y="3130223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S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40706" y="3532141"/>
              <a:ext cx="336952" cy="338554"/>
              <a:chOff x="5005516" y="2927570"/>
              <a:chExt cx="336952" cy="33855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05516" y="2927570"/>
                <a:ext cx="3369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U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008691" y="318922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5858184" y="3543567"/>
            <a:ext cx="245745" cy="234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1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2" grpId="0" animBg="1"/>
      <p:bldP spid="82" grpId="1" animBg="1"/>
      <p:bldP spid="67" grpId="0" animBg="1"/>
      <p:bldP spid="83" grpId="0" animBg="1"/>
      <p:bldP spid="83" grpId="1" animBg="1"/>
      <p:bldP spid="77" grpId="0" animBg="1"/>
      <p:bldP spid="77" grpId="1" animBg="1"/>
      <p:bldP spid="64" grpId="0" animBg="1"/>
      <p:bldP spid="78" grpId="0" animBg="1"/>
      <p:bldP spid="78" grpId="1" animBg="1"/>
      <p:bldP spid="50" grpId="0" animBg="1"/>
      <p:bldP spid="50" grpId="1" animBg="1"/>
      <p:bldP spid="72" grpId="0" animBg="1"/>
      <p:bldP spid="72" grpId="1" animBg="1"/>
      <p:bldP spid="72" grpId="2" animBg="1"/>
      <p:bldP spid="49" grpId="0" animBg="1"/>
      <p:bldP spid="51" grpId="0"/>
      <p:bldP spid="51" grpId="1"/>
      <p:bldP spid="56" grpId="0"/>
      <p:bldP spid="56" grpId="1"/>
      <p:bldP spid="57" grpId="0"/>
      <p:bldP spid="57" grpId="1"/>
      <p:bldP spid="66" grpId="0"/>
      <p:bldP spid="68" grpId="0"/>
      <p:bldP spid="55" grpId="0"/>
      <p:bldP spid="55" grpId="1"/>
      <p:bldP spid="73" grpId="0"/>
      <p:bldP spid="74" grpId="0"/>
      <p:bldP spid="75" grpId="0"/>
      <p:bldP spid="76" grpId="0"/>
      <p:bldP spid="79" grpId="0"/>
      <p:bldP spid="80" grpId="0"/>
      <p:bldP spid="81" grpId="0"/>
      <p:bldP spid="84" grpId="0"/>
      <p:bldP spid="85" grpId="0"/>
      <p:bldP spid="86" grpId="0"/>
      <p:bldP spid="88" grpId="0"/>
      <p:bldP spid="89" grpId="0"/>
      <p:bldP spid="87" grpId="0" animBg="1"/>
      <p:bldP spid="91" grpId="0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18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81000" y="3325573"/>
            <a:ext cx="49530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Area of sector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and Right-angled triangle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997606" y="2100972"/>
            <a:ext cx="1960797" cy="20830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25377" y="2593496"/>
            <a:ext cx="114629" cy="132700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513625" y="2595820"/>
            <a:ext cx="140677" cy="132700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10755" y="1639634"/>
            <a:ext cx="1030742" cy="23045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843562" y="2397875"/>
            <a:ext cx="185386" cy="19045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23268" y="867964"/>
            <a:ext cx="1972332" cy="2611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300279" y="578242"/>
            <a:ext cx="2386521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756354" y="580469"/>
            <a:ext cx="1415846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755503" y="589548"/>
            <a:ext cx="1740297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10000" y="299037"/>
            <a:ext cx="3656979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139" y="249262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  In the adjoining figure, OACB is a quadrant of a circle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O) and radius 3.5 cm. If OD =  2 cm, find the area of the </a:t>
            </a:r>
          </a:p>
          <a:p>
            <a:pPr marL="400050" indent="-400050" algn="just">
              <a:buFontTx/>
              <a:buAutoNum type="romanLcParenBoth"/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Quadrant OACB,</a:t>
            </a:r>
          </a:p>
          <a:p>
            <a:pPr marL="400050" indent="-400050" algn="just">
              <a:buFontTx/>
              <a:buAutoNum type="romanLcParenBoth"/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shaded region.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6" y="1393269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Pie 4"/>
          <p:cNvSpPr/>
          <p:nvPr/>
        </p:nvSpPr>
        <p:spPr>
          <a:xfrm>
            <a:off x="6705600" y="1284395"/>
            <a:ext cx="2478024" cy="2480846"/>
          </a:xfrm>
          <a:prstGeom prst="pie">
            <a:avLst>
              <a:gd name="adj1" fmla="val 10800000"/>
              <a:gd name="adj2" fmla="val 16200000"/>
            </a:avLst>
          </a:prstGeom>
          <a:pattFill prst="wdDnDiag">
            <a:fgClr>
              <a:schemeClr val="tx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8124668">
            <a:off x="6807051" y="1883577"/>
            <a:ext cx="1480544" cy="854504"/>
          </a:xfrm>
          <a:custGeom>
            <a:avLst/>
            <a:gdLst>
              <a:gd name="connsiteX0" fmla="*/ 0 w 1375640"/>
              <a:gd name="connsiteY0" fmla="*/ 652900 h 652900"/>
              <a:gd name="connsiteX1" fmla="*/ 687820 w 1375640"/>
              <a:gd name="connsiteY1" fmla="*/ 0 h 652900"/>
              <a:gd name="connsiteX2" fmla="*/ 1375640 w 1375640"/>
              <a:gd name="connsiteY2" fmla="*/ 652900 h 652900"/>
              <a:gd name="connsiteX3" fmla="*/ 0 w 1375640"/>
              <a:gd name="connsiteY3" fmla="*/ 652900 h 652900"/>
              <a:gd name="connsiteX0" fmla="*/ 0 w 1392515"/>
              <a:gd name="connsiteY0" fmla="*/ 697732 h 697732"/>
              <a:gd name="connsiteX1" fmla="*/ 704695 w 1392515"/>
              <a:gd name="connsiteY1" fmla="*/ 0 h 697732"/>
              <a:gd name="connsiteX2" fmla="*/ 1392515 w 1392515"/>
              <a:gd name="connsiteY2" fmla="*/ 652900 h 697732"/>
              <a:gd name="connsiteX3" fmla="*/ 0 w 1392515"/>
              <a:gd name="connsiteY3" fmla="*/ 697732 h 697732"/>
              <a:gd name="connsiteX0" fmla="*/ 0 w 1382272"/>
              <a:gd name="connsiteY0" fmla="*/ 697732 h 697732"/>
              <a:gd name="connsiteX1" fmla="*/ 704695 w 1382272"/>
              <a:gd name="connsiteY1" fmla="*/ 0 h 697732"/>
              <a:gd name="connsiteX2" fmla="*/ 1382272 w 1382272"/>
              <a:gd name="connsiteY2" fmla="*/ 663292 h 697732"/>
              <a:gd name="connsiteX3" fmla="*/ 0 w 1382272"/>
              <a:gd name="connsiteY3" fmla="*/ 697732 h 697732"/>
              <a:gd name="connsiteX0" fmla="*/ 0 w 1576247"/>
              <a:gd name="connsiteY0" fmla="*/ 697732 h 854504"/>
              <a:gd name="connsiteX1" fmla="*/ 704695 w 1576247"/>
              <a:gd name="connsiteY1" fmla="*/ 0 h 854504"/>
              <a:gd name="connsiteX2" fmla="*/ 1576247 w 1576247"/>
              <a:gd name="connsiteY2" fmla="*/ 854504 h 854504"/>
              <a:gd name="connsiteX3" fmla="*/ 0 w 1576247"/>
              <a:gd name="connsiteY3" fmla="*/ 697732 h 854504"/>
              <a:gd name="connsiteX0" fmla="*/ 0 w 1463372"/>
              <a:gd name="connsiteY0" fmla="*/ 610939 h 854504"/>
              <a:gd name="connsiteX1" fmla="*/ 591820 w 1463372"/>
              <a:gd name="connsiteY1" fmla="*/ 0 h 854504"/>
              <a:gd name="connsiteX2" fmla="*/ 1463372 w 1463372"/>
              <a:gd name="connsiteY2" fmla="*/ 854504 h 854504"/>
              <a:gd name="connsiteX3" fmla="*/ 0 w 1463372"/>
              <a:gd name="connsiteY3" fmla="*/ 610939 h 854504"/>
              <a:gd name="connsiteX0" fmla="*/ 0 w 1480544"/>
              <a:gd name="connsiteY0" fmla="*/ 614501 h 854504"/>
              <a:gd name="connsiteX1" fmla="*/ 608992 w 1480544"/>
              <a:gd name="connsiteY1" fmla="*/ 0 h 854504"/>
              <a:gd name="connsiteX2" fmla="*/ 1480544 w 1480544"/>
              <a:gd name="connsiteY2" fmla="*/ 854504 h 854504"/>
              <a:gd name="connsiteX3" fmla="*/ 0 w 1480544"/>
              <a:gd name="connsiteY3" fmla="*/ 614501 h 85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544" h="854504">
                <a:moveTo>
                  <a:pt x="0" y="614501"/>
                </a:moveTo>
                <a:lnTo>
                  <a:pt x="608992" y="0"/>
                </a:lnTo>
                <a:lnTo>
                  <a:pt x="1480544" y="854504"/>
                </a:lnTo>
                <a:lnTo>
                  <a:pt x="0" y="6145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7303" y="1123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238759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140094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9242" y="15324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09495" y="238759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2554" y="249267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3.5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09495" y="1970195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51230" y="1596825"/>
            <a:ext cx="59436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5242" y="158115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44650" y="1581150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2604" y="1581150"/>
            <a:ext cx="568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90º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2553" y="2473956"/>
            <a:ext cx="127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O-BCA)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7112" y="2473956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89578" y="232268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2917" y="2603018"/>
            <a:ext cx="599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668270" y="2646915"/>
            <a:ext cx="54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8197" y="246493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197" y="2464937"/>
                <a:ext cx="359228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438525" y="2467066"/>
            <a:ext cx="48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4930" y="2467066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25865" y="3004823"/>
            <a:ext cx="48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7112" y="3122756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9349" y="3244531"/>
            <a:ext cx="593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174544" y="3113680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44" y="3113680"/>
                <a:ext cx="35922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3459953" y="3004819"/>
            <a:ext cx="46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517813" y="3290569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834153" y="3110480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53" y="3110480"/>
                <a:ext cx="35922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077024" y="3125916"/>
            <a:ext cx="57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11493" y="3249417"/>
            <a:ext cx="30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695324" y="3296461"/>
            <a:ext cx="50745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489450" y="3111208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50" y="3111208"/>
                <a:ext cx="35922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4767395" y="3129565"/>
            <a:ext cx="56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Pie 68"/>
          <p:cNvSpPr/>
          <p:nvPr/>
        </p:nvSpPr>
        <p:spPr>
          <a:xfrm>
            <a:off x="6705600" y="1284395"/>
            <a:ext cx="2478024" cy="2480846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FF0000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10800000" flipH="1" flipV="1">
            <a:off x="3883185" y="1351221"/>
            <a:ext cx="2256513" cy="7131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18017" y="1451255"/>
            <a:ext cx="2355682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quadrant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6720" y="2370651"/>
            <a:ext cx="152400" cy="155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97668" y="2371545"/>
            <a:ext cx="152400" cy="155448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707838" y="2524818"/>
            <a:ext cx="1235881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945306" y="1662754"/>
            <a:ext cx="0" cy="86666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44222" y="2034935"/>
            <a:ext cx="100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43380" y="2034935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51334" y="2034935"/>
            <a:ext cx="99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3.5 cm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379220" y="1455788"/>
            <a:ext cx="1085131" cy="484731"/>
            <a:chOff x="7113426" y="5126106"/>
            <a:chExt cx="1085131" cy="484731"/>
          </a:xfrm>
        </p:grpSpPr>
        <p:sp>
          <p:nvSpPr>
            <p:cNvPr id="79" name="Rectangle 78"/>
            <p:cNvSpPr/>
            <p:nvPr/>
          </p:nvSpPr>
          <p:spPr>
            <a:xfrm>
              <a:off x="7219299" y="5126106"/>
              <a:ext cx="25073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7185562" y="5377158"/>
              <a:ext cx="40933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113426" y="5395393"/>
              <a:ext cx="57772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360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45337" y="5261964"/>
              <a:ext cx="30211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×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718263" y="5233386"/>
              <a:ext cx="480294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r</a:t>
              </a:r>
              <a:r>
                <a:rPr lang="en-US" sz="1400" b="1" baseline="30000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2</a:t>
              </a:r>
              <a:endParaRPr lang="en-US" sz="14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96" name="Straight Connector 95"/>
          <p:cNvCxnSpPr/>
          <p:nvPr/>
        </p:nvCxnSpPr>
        <p:spPr>
          <a:xfrm flipH="1">
            <a:off x="2789578" y="3129397"/>
            <a:ext cx="294397" cy="102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780000" flipH="1">
            <a:off x="2777594" y="3298216"/>
            <a:ext cx="317321" cy="2047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48080" y="3403121"/>
            <a:ext cx="30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4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3571894" y="3355600"/>
            <a:ext cx="221185" cy="102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780000" flipH="1">
            <a:off x="4171424" y="3175458"/>
            <a:ext cx="317321" cy="2047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05612" y="2929933"/>
            <a:ext cx="49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0.5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662987" y="3701734"/>
            <a:ext cx="537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5.5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97112" y="3701734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3065797" y="3701734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97" y="3701734"/>
                <a:ext cx="35922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3352800" y="3701734"/>
            <a:ext cx="58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0.5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3776111" y="3701734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111" y="3701734"/>
                <a:ext cx="35922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4031212" y="3701734"/>
            <a:ext cx="52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297112" y="4116486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632083" y="4116486"/>
            <a:ext cx="150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9.625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268889" y="4556392"/>
            <a:ext cx="4598511" cy="2641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288485" y="4519196"/>
            <a:ext cx="45789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quadrant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OACB is 9.625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09692" y="44903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2611788" y="3500747"/>
            <a:ext cx="151072" cy="102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780000" flipH="1">
            <a:off x="3529284" y="3080517"/>
            <a:ext cx="317321" cy="2047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643316" y="2848142"/>
            <a:ext cx="49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5.5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repeatCount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35" presetClass="emph" presetSubtype="0" repeatCount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00"/>
                            </p:stCondLst>
                            <p:childTnLst>
                              <p:par>
                                <p:cTn id="4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4" grpId="0" animBg="1"/>
      <p:bldP spid="94" grpId="1" animBg="1"/>
      <p:bldP spid="93" grpId="0" animBg="1"/>
      <p:bldP spid="93" grpId="1" animBg="1"/>
      <p:bldP spid="92" grpId="0" animBg="1"/>
      <p:bldP spid="92" grpId="1" animBg="1"/>
      <p:bldP spid="91" grpId="0" animBg="1"/>
      <p:bldP spid="91" grpId="1" animBg="1"/>
      <p:bldP spid="75" grpId="0" animBg="1"/>
      <p:bldP spid="75" grpId="1" animBg="1"/>
      <p:bldP spid="74" grpId="0" animBg="1"/>
      <p:bldP spid="74" grpId="1" animBg="1"/>
      <p:bldP spid="73" grpId="0" animBg="1"/>
      <p:bldP spid="73" grpId="1" animBg="1"/>
      <p:bldP spid="71" grpId="0" animBg="1"/>
      <p:bldP spid="71" grpId="1" animBg="1"/>
      <p:bldP spid="68" grpId="0" animBg="1"/>
      <p:bldP spid="68" grpId="1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8" grpId="0"/>
      <p:bldP spid="59" grpId="0"/>
      <p:bldP spid="69" grpId="0" animBg="1"/>
      <p:bldP spid="69" grpId="1" animBg="1"/>
      <p:bldP spid="69" grpId="2" animBg="1"/>
      <p:bldP spid="76" grpId="0" animBg="1"/>
      <p:bldP spid="76" grpId="1" animBg="1"/>
      <p:bldP spid="77" grpId="0"/>
      <p:bldP spid="77" grpId="1"/>
      <p:bldP spid="7" grpId="0" animBg="1"/>
      <p:bldP spid="85" grpId="0" animBg="1"/>
      <p:bldP spid="85" grpId="1" animBg="1"/>
      <p:bldP spid="85" grpId="2" animBg="1"/>
      <p:bldP spid="86" grpId="0"/>
      <p:bldP spid="87" grpId="0"/>
      <p:bldP spid="88" grpId="0"/>
      <p:bldP spid="99" grpId="0"/>
      <p:bldP spid="102" grpId="0"/>
      <p:bldP spid="125" grpId="0"/>
      <p:bldP spid="126" grpId="0"/>
      <p:bldP spid="128" grpId="0"/>
      <p:bldP spid="132" grpId="0"/>
      <p:bldP spid="135" grpId="0"/>
      <p:bldP spid="136" grpId="0"/>
      <p:bldP spid="137" grpId="0"/>
      <p:bldP spid="138" grpId="0"/>
      <p:bldP spid="141" grpId="0" animBg="1"/>
      <p:bldP spid="142" grpId="0"/>
      <p:bldP spid="143" grpId="0"/>
      <p:bldP spid="1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186"/>
          <p:cNvSpPr/>
          <p:nvPr/>
        </p:nvSpPr>
        <p:spPr>
          <a:xfrm>
            <a:off x="1245437" y="2971613"/>
            <a:ext cx="2396305" cy="26117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807278" y="3461253"/>
            <a:ext cx="1106825" cy="253497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4424085" y="3464153"/>
            <a:ext cx="1210519" cy="253497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974260" y="2172113"/>
            <a:ext cx="437135" cy="19045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979095" y="2004154"/>
            <a:ext cx="397395" cy="20950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989719" y="2695820"/>
            <a:ext cx="581827" cy="19045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08073" y="1990771"/>
            <a:ext cx="361268" cy="20950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13543" y="1159891"/>
            <a:ext cx="2203915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218480" y="598893"/>
            <a:ext cx="2371401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115769" y="4688162"/>
            <a:ext cx="4456023" cy="2563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86132" y="3409950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30662" y="3409950"/>
            <a:ext cx="309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shaded portion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09584" y="3409950"/>
            <a:ext cx="1429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O-BCA)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63796" y="3409950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72222" y="3409950"/>
            <a:ext cx="1244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BOD)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41254" y="3845838"/>
            <a:ext cx="112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9.625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86132" y="3845838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48169" y="3845838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5820" y="3845838"/>
            <a:ext cx="55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30662" y="4248150"/>
            <a:ext cx="30969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shaded portion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0282" y="424815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86132" y="4248150"/>
            <a:ext cx="359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81262" y="4248150"/>
            <a:ext cx="137029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6.125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7261" y="265522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  In the adjoining figure, OACB is a quadrant of a circle with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O and radius 3.5 cm. If OD =  2 cm, find the area of the </a:t>
            </a:r>
          </a:p>
          <a:p>
            <a:pPr marL="400050" indent="-400050" algn="just">
              <a:buFontTx/>
              <a:buAutoNum type="romanLcParenBoth"/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quadrant OACB,</a:t>
            </a:r>
          </a:p>
          <a:p>
            <a:pPr marL="400050" indent="-400050" algn="just">
              <a:buFontTx/>
              <a:buAutoNum type="romanLcParenBoth"/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shaded region.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7112" y="1528933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1234440" y="1506250"/>
            <a:ext cx="4515492" cy="31710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3235623" y="1553588"/>
            <a:ext cx="1182931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60017" y="1286150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28924" y="1138505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4680434" y="1545643"/>
            <a:ext cx="958366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51400" y="1240105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5449827" y="1000499"/>
            <a:ext cx="2391674" cy="39449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5473894" y="1063586"/>
            <a:ext cx="2351531" cy="2683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Pie 122"/>
          <p:cNvSpPr/>
          <p:nvPr/>
        </p:nvSpPr>
        <p:spPr>
          <a:xfrm>
            <a:off x="6705600" y="1436795"/>
            <a:ext cx="2478024" cy="2480846"/>
          </a:xfrm>
          <a:prstGeom prst="pie">
            <a:avLst>
              <a:gd name="adj1" fmla="val 10800000"/>
              <a:gd name="adj2" fmla="val 16200000"/>
            </a:avLst>
          </a:prstGeom>
          <a:pattFill prst="wdDnDiag">
            <a:fgClr>
              <a:schemeClr val="tx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897303" y="1276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77000" y="253999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858000" y="155334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909242" y="16848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909495" y="253999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922554" y="264507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3.5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09495" y="2122595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051230" y="1749225"/>
            <a:ext cx="59436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 bwMode="auto">
          <a:xfrm rot="10800000" flipH="1" flipV="1">
            <a:off x="4220487" y="2603634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62396" y="2658130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triangle?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191986" y="1926673"/>
            <a:ext cx="1261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BOD)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301240" y="1922695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691082" y="1809750"/>
            <a:ext cx="297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2698362" y="2095500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688711" y="2051963"/>
            <a:ext cx="29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988192" y="1913845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92" y="1913845"/>
                <a:ext cx="359228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3246617" y="192568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BO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19717" y="1935638"/>
            <a:ext cx="530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627617" y="1915123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17" y="1915123"/>
                <a:ext cx="35922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2301240" y="245623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62512" y="2345675"/>
            <a:ext cx="304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2669782" y="2629044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667284" y="2573602"/>
            <a:ext cx="30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990572" y="2445005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72" y="2445005"/>
                <a:ext cx="35922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>
            <a:off x="3240267" y="2463583"/>
            <a:ext cx="58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907024" y="2469182"/>
            <a:ext cx="30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645082" y="246136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82" y="2461367"/>
                <a:ext cx="35922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2301240" y="2938582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45908" y="2938582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4995187" y="2803646"/>
            <a:ext cx="397395" cy="201326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5525412" y="2804685"/>
            <a:ext cx="581827" cy="201326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4569707" y="2652285"/>
            <a:ext cx="1686035" cy="510361"/>
            <a:chOff x="6386377" y="4593007"/>
            <a:chExt cx="1686035" cy="510361"/>
          </a:xfrm>
        </p:grpSpPr>
        <p:sp>
          <p:nvSpPr>
            <p:cNvPr id="142" name="Rectangle 141"/>
            <p:cNvSpPr/>
            <p:nvPr/>
          </p:nvSpPr>
          <p:spPr>
            <a:xfrm>
              <a:off x="6614977" y="4706532"/>
              <a:ext cx="14574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</a:t>
              </a:r>
              <a:r>
                <a:rPr lang="en-US" sz="1200" b="1" dirty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base </a:t>
              </a:r>
              <a:r>
                <a:rPr lang="en-US" sz="1200" b="1" dirty="0" smtClean="0">
                  <a:solidFill>
                    <a:srgbClr val="FFFF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 height </a:t>
              </a:r>
              <a:endParaRPr lang="en-IN" sz="1200" b="1" baseline="30000" dirty="0">
                <a:solidFill>
                  <a:srgbClr val="FFFF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386377" y="4593007"/>
              <a:ext cx="3833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2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6417456" y="4862092"/>
              <a:ext cx="249382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6386817" y="4826369"/>
              <a:ext cx="4526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endParaRPr lang="en-US" sz="12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4811273" y="109555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279273" y="1560658"/>
            <a:ext cx="4366474" cy="22498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43000" y="1503631"/>
            <a:ext cx="2239573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(shaded region)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48000" y="1503631"/>
            <a:ext cx="157853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(O – BCA)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19600" y="1503631"/>
            <a:ext cx="1333263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BOD)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91986" y="2938582"/>
            <a:ext cx="1261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BOD)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5520" y="2938582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463517" y="1065411"/>
            <a:ext cx="2358959" cy="253497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419725" y="1043859"/>
            <a:ext cx="1514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(O 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– 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BCA) 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732896" y="1043859"/>
            <a:ext cx="1177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9.625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24493" y="4629150"/>
            <a:ext cx="443930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shaded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portion is 6.125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30282" y="462915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Pie 107"/>
          <p:cNvSpPr/>
          <p:nvPr/>
        </p:nvSpPr>
        <p:spPr>
          <a:xfrm>
            <a:off x="6705600" y="1436795"/>
            <a:ext cx="2478024" cy="2480846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Isosceles Triangle 5"/>
          <p:cNvSpPr/>
          <p:nvPr/>
        </p:nvSpPr>
        <p:spPr>
          <a:xfrm rot="8124668">
            <a:off x="6807051" y="2035977"/>
            <a:ext cx="1480544" cy="854504"/>
          </a:xfrm>
          <a:custGeom>
            <a:avLst/>
            <a:gdLst>
              <a:gd name="connsiteX0" fmla="*/ 0 w 1375640"/>
              <a:gd name="connsiteY0" fmla="*/ 652900 h 652900"/>
              <a:gd name="connsiteX1" fmla="*/ 687820 w 1375640"/>
              <a:gd name="connsiteY1" fmla="*/ 0 h 652900"/>
              <a:gd name="connsiteX2" fmla="*/ 1375640 w 1375640"/>
              <a:gd name="connsiteY2" fmla="*/ 652900 h 652900"/>
              <a:gd name="connsiteX3" fmla="*/ 0 w 1375640"/>
              <a:gd name="connsiteY3" fmla="*/ 652900 h 652900"/>
              <a:gd name="connsiteX0" fmla="*/ 0 w 1392515"/>
              <a:gd name="connsiteY0" fmla="*/ 697732 h 697732"/>
              <a:gd name="connsiteX1" fmla="*/ 704695 w 1392515"/>
              <a:gd name="connsiteY1" fmla="*/ 0 h 697732"/>
              <a:gd name="connsiteX2" fmla="*/ 1392515 w 1392515"/>
              <a:gd name="connsiteY2" fmla="*/ 652900 h 697732"/>
              <a:gd name="connsiteX3" fmla="*/ 0 w 1392515"/>
              <a:gd name="connsiteY3" fmla="*/ 697732 h 697732"/>
              <a:gd name="connsiteX0" fmla="*/ 0 w 1382272"/>
              <a:gd name="connsiteY0" fmla="*/ 697732 h 697732"/>
              <a:gd name="connsiteX1" fmla="*/ 704695 w 1382272"/>
              <a:gd name="connsiteY1" fmla="*/ 0 h 697732"/>
              <a:gd name="connsiteX2" fmla="*/ 1382272 w 1382272"/>
              <a:gd name="connsiteY2" fmla="*/ 663292 h 697732"/>
              <a:gd name="connsiteX3" fmla="*/ 0 w 1382272"/>
              <a:gd name="connsiteY3" fmla="*/ 697732 h 697732"/>
              <a:gd name="connsiteX0" fmla="*/ 0 w 1576247"/>
              <a:gd name="connsiteY0" fmla="*/ 697732 h 854504"/>
              <a:gd name="connsiteX1" fmla="*/ 704695 w 1576247"/>
              <a:gd name="connsiteY1" fmla="*/ 0 h 854504"/>
              <a:gd name="connsiteX2" fmla="*/ 1576247 w 1576247"/>
              <a:gd name="connsiteY2" fmla="*/ 854504 h 854504"/>
              <a:gd name="connsiteX3" fmla="*/ 0 w 1576247"/>
              <a:gd name="connsiteY3" fmla="*/ 697732 h 854504"/>
              <a:gd name="connsiteX0" fmla="*/ 0 w 1463372"/>
              <a:gd name="connsiteY0" fmla="*/ 610939 h 854504"/>
              <a:gd name="connsiteX1" fmla="*/ 591820 w 1463372"/>
              <a:gd name="connsiteY1" fmla="*/ 0 h 854504"/>
              <a:gd name="connsiteX2" fmla="*/ 1463372 w 1463372"/>
              <a:gd name="connsiteY2" fmla="*/ 854504 h 854504"/>
              <a:gd name="connsiteX3" fmla="*/ 0 w 1463372"/>
              <a:gd name="connsiteY3" fmla="*/ 610939 h 854504"/>
              <a:gd name="connsiteX0" fmla="*/ 0 w 1480544"/>
              <a:gd name="connsiteY0" fmla="*/ 614501 h 854504"/>
              <a:gd name="connsiteX1" fmla="*/ 608992 w 1480544"/>
              <a:gd name="connsiteY1" fmla="*/ 0 h 854504"/>
              <a:gd name="connsiteX2" fmla="*/ 1480544 w 1480544"/>
              <a:gd name="connsiteY2" fmla="*/ 854504 h 854504"/>
              <a:gd name="connsiteX3" fmla="*/ 0 w 1480544"/>
              <a:gd name="connsiteY3" fmla="*/ 614501 h 85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544" h="854504">
                <a:moveTo>
                  <a:pt x="0" y="614501"/>
                </a:moveTo>
                <a:lnTo>
                  <a:pt x="608992" y="0"/>
                </a:lnTo>
                <a:lnTo>
                  <a:pt x="1480544" y="854504"/>
                </a:lnTo>
                <a:lnTo>
                  <a:pt x="0" y="6145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Pie 132"/>
          <p:cNvSpPr/>
          <p:nvPr/>
        </p:nvSpPr>
        <p:spPr>
          <a:xfrm>
            <a:off x="6705600" y="1436795"/>
            <a:ext cx="2478024" cy="2480846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Isosceles Triangle 5"/>
          <p:cNvSpPr/>
          <p:nvPr/>
        </p:nvSpPr>
        <p:spPr>
          <a:xfrm rot="8124668">
            <a:off x="6810229" y="2034987"/>
            <a:ext cx="1480544" cy="854504"/>
          </a:xfrm>
          <a:custGeom>
            <a:avLst/>
            <a:gdLst>
              <a:gd name="connsiteX0" fmla="*/ 0 w 1375640"/>
              <a:gd name="connsiteY0" fmla="*/ 652900 h 652900"/>
              <a:gd name="connsiteX1" fmla="*/ 687820 w 1375640"/>
              <a:gd name="connsiteY1" fmla="*/ 0 h 652900"/>
              <a:gd name="connsiteX2" fmla="*/ 1375640 w 1375640"/>
              <a:gd name="connsiteY2" fmla="*/ 652900 h 652900"/>
              <a:gd name="connsiteX3" fmla="*/ 0 w 1375640"/>
              <a:gd name="connsiteY3" fmla="*/ 652900 h 652900"/>
              <a:gd name="connsiteX0" fmla="*/ 0 w 1392515"/>
              <a:gd name="connsiteY0" fmla="*/ 697732 h 697732"/>
              <a:gd name="connsiteX1" fmla="*/ 704695 w 1392515"/>
              <a:gd name="connsiteY1" fmla="*/ 0 h 697732"/>
              <a:gd name="connsiteX2" fmla="*/ 1392515 w 1392515"/>
              <a:gd name="connsiteY2" fmla="*/ 652900 h 697732"/>
              <a:gd name="connsiteX3" fmla="*/ 0 w 1392515"/>
              <a:gd name="connsiteY3" fmla="*/ 697732 h 697732"/>
              <a:gd name="connsiteX0" fmla="*/ 0 w 1382272"/>
              <a:gd name="connsiteY0" fmla="*/ 697732 h 697732"/>
              <a:gd name="connsiteX1" fmla="*/ 704695 w 1382272"/>
              <a:gd name="connsiteY1" fmla="*/ 0 h 697732"/>
              <a:gd name="connsiteX2" fmla="*/ 1382272 w 1382272"/>
              <a:gd name="connsiteY2" fmla="*/ 663292 h 697732"/>
              <a:gd name="connsiteX3" fmla="*/ 0 w 1382272"/>
              <a:gd name="connsiteY3" fmla="*/ 697732 h 697732"/>
              <a:gd name="connsiteX0" fmla="*/ 0 w 1576247"/>
              <a:gd name="connsiteY0" fmla="*/ 697732 h 854504"/>
              <a:gd name="connsiteX1" fmla="*/ 704695 w 1576247"/>
              <a:gd name="connsiteY1" fmla="*/ 0 h 854504"/>
              <a:gd name="connsiteX2" fmla="*/ 1576247 w 1576247"/>
              <a:gd name="connsiteY2" fmla="*/ 854504 h 854504"/>
              <a:gd name="connsiteX3" fmla="*/ 0 w 1576247"/>
              <a:gd name="connsiteY3" fmla="*/ 697732 h 854504"/>
              <a:gd name="connsiteX0" fmla="*/ 0 w 1463372"/>
              <a:gd name="connsiteY0" fmla="*/ 610939 h 854504"/>
              <a:gd name="connsiteX1" fmla="*/ 591820 w 1463372"/>
              <a:gd name="connsiteY1" fmla="*/ 0 h 854504"/>
              <a:gd name="connsiteX2" fmla="*/ 1463372 w 1463372"/>
              <a:gd name="connsiteY2" fmla="*/ 854504 h 854504"/>
              <a:gd name="connsiteX3" fmla="*/ 0 w 1463372"/>
              <a:gd name="connsiteY3" fmla="*/ 610939 h 854504"/>
              <a:gd name="connsiteX0" fmla="*/ 0 w 1480544"/>
              <a:gd name="connsiteY0" fmla="*/ 614501 h 854504"/>
              <a:gd name="connsiteX1" fmla="*/ 608992 w 1480544"/>
              <a:gd name="connsiteY1" fmla="*/ 0 h 854504"/>
              <a:gd name="connsiteX2" fmla="*/ 1480544 w 1480544"/>
              <a:gd name="connsiteY2" fmla="*/ 854504 h 854504"/>
              <a:gd name="connsiteX3" fmla="*/ 0 w 1480544"/>
              <a:gd name="connsiteY3" fmla="*/ 614501 h 85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544" h="854504">
                <a:moveTo>
                  <a:pt x="0" y="614501"/>
                </a:moveTo>
                <a:lnTo>
                  <a:pt x="608992" y="0"/>
                </a:lnTo>
                <a:lnTo>
                  <a:pt x="1480544" y="854504"/>
                </a:lnTo>
                <a:lnTo>
                  <a:pt x="0" y="6145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796720" y="2523051"/>
            <a:ext cx="152400" cy="155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6707838" y="2677218"/>
            <a:ext cx="1235881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945307" y="1812773"/>
            <a:ext cx="0" cy="86666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21240000" flipH="1">
            <a:off x="2720340" y="2704976"/>
            <a:ext cx="221185" cy="102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" flipH="1">
            <a:off x="3999120" y="2539123"/>
            <a:ext cx="164722" cy="2047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35" presetClass="emph" presetSubtype="0" repeatCount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35" presetClass="emph" presetSubtype="0" repeatCount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8" dur="4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000"/>
                            </p:stCondLst>
                            <p:childTnLst>
                              <p:par>
                                <p:cTn id="4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7" grpId="1" animBg="1"/>
      <p:bldP spid="186" grpId="0" animBg="1"/>
      <p:bldP spid="186" grpId="1" animBg="1"/>
      <p:bldP spid="184" grpId="0" animBg="1"/>
      <p:bldP spid="184" grpId="1" animBg="1"/>
      <p:bldP spid="178" grpId="0" animBg="1"/>
      <p:bldP spid="178" grpId="1" animBg="1"/>
      <p:bldP spid="177" grpId="0" animBg="1"/>
      <p:bldP spid="177" grpId="1" animBg="1"/>
      <p:bldP spid="176" grpId="0" animBg="1"/>
      <p:bldP spid="176" grpId="1" animBg="1"/>
      <p:bldP spid="175" grpId="0" animBg="1"/>
      <p:bldP spid="175" grpId="1" animBg="1"/>
      <p:bldP spid="68" grpId="0" animBg="1"/>
      <p:bldP spid="68" grpId="1" animBg="1"/>
      <p:bldP spid="66" grpId="0" animBg="1"/>
      <p:bldP spid="66" grpId="1" animBg="1"/>
      <p:bldP spid="90" grpId="0" animBg="1"/>
      <p:bldP spid="76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5" grpId="0" animBg="1"/>
      <p:bldP spid="95" grpId="1" animBg="1"/>
      <p:bldP spid="97" grpId="0" animBg="1"/>
      <p:bldP spid="97" grpId="1" animBg="1"/>
      <p:bldP spid="97" grpId="2" animBg="1"/>
      <p:bldP spid="98" grpId="0"/>
      <p:bldP spid="98" grpId="1"/>
      <p:bldP spid="100" grpId="0"/>
      <p:bldP spid="100" grpId="1"/>
      <p:bldP spid="101" grpId="0" animBg="1"/>
      <p:bldP spid="101" grpId="1" animBg="1"/>
      <p:bldP spid="101" grpId="2" animBg="1"/>
      <p:bldP spid="102" grpId="0"/>
      <p:bldP spid="102" grpId="1"/>
      <p:bldP spid="104" grpId="0" animBg="1"/>
      <p:bldP spid="107" grpId="0" animBg="1"/>
      <p:bldP spid="107" grpId="1" animBg="1"/>
      <p:bldP spid="139" grpId="0" animBg="1"/>
      <p:bldP spid="139" grpId="1" animBg="1"/>
      <p:bldP spid="140" grpId="0"/>
      <p:bldP spid="140" grpId="1"/>
      <p:bldP spid="146" grpId="0"/>
      <p:bldP spid="147" grpId="0"/>
      <p:bldP spid="148" grpId="0"/>
      <p:bldP spid="150" grpId="0"/>
      <p:bldP spid="151" grpId="0"/>
      <p:bldP spid="152" grpId="0"/>
      <p:bldP spid="153" grpId="0"/>
      <p:bldP spid="154" grpId="0"/>
      <p:bldP spid="156" grpId="0"/>
      <p:bldP spid="157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71" grpId="0" animBg="1"/>
      <p:bldP spid="171" grpId="1" animBg="1"/>
      <p:bldP spid="173" grpId="0" animBg="1"/>
      <p:bldP spid="173" grpId="1" animBg="1"/>
      <p:bldP spid="179" grpId="0"/>
      <p:bldP spid="179" grpId="1"/>
      <p:bldP spid="181" grpId="0" animBg="1"/>
      <p:bldP spid="181" grpId="1" animBg="1"/>
      <p:bldP spid="181" grpId="2" animBg="1"/>
      <p:bldP spid="96" grpId="0"/>
      <p:bldP spid="96" grpId="1"/>
      <p:bldP spid="99" grpId="0"/>
      <p:bldP spid="99" grpId="1"/>
      <p:bldP spid="103" grpId="0"/>
      <p:bldP spid="103" grpId="1"/>
      <p:bldP spid="182" grpId="0"/>
      <p:bldP spid="183" grpId="0"/>
      <p:bldP spid="185" grpId="0" animBg="1"/>
      <p:bldP spid="185" grpId="1" animBg="1"/>
      <p:bldP spid="105" grpId="0"/>
      <p:bldP spid="106" grpId="0"/>
      <p:bldP spid="191" grpId="0"/>
      <p:bldP spid="192" grpId="0"/>
      <p:bldP spid="108" grpId="0" animBg="1"/>
      <p:bldP spid="108" grpId="1" animBg="1"/>
      <p:bldP spid="108" grpId="2" animBg="1"/>
      <p:bldP spid="133" grpId="0" animBg="1"/>
      <p:bldP spid="1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19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81000" y="3013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 sector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3214686" y="3577165"/>
            <a:ext cx="179205" cy="1830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011928" y="2714306"/>
            <a:ext cx="845822" cy="47486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539807" y="2687435"/>
            <a:ext cx="914148" cy="47486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1" name="Arc 38"/>
          <p:cNvSpPr/>
          <p:nvPr/>
        </p:nvSpPr>
        <p:spPr>
          <a:xfrm rot="12218534">
            <a:off x="6826934" y="2400743"/>
            <a:ext cx="285810" cy="234718"/>
          </a:xfrm>
          <a:custGeom>
            <a:avLst/>
            <a:gdLst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2" fmla="*/ 457200 w 914400"/>
              <a:gd name="connsiteY2" fmla="*/ 457200 h 914400"/>
              <a:gd name="connsiteX3" fmla="*/ 686807 w 914400"/>
              <a:gd name="connsiteY3" fmla="*/ 61836 h 914400"/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2" fmla="*/ 0 w 263724"/>
              <a:gd name="connsiteY2" fmla="*/ 227210 h 227210"/>
              <a:gd name="connsiteX3" fmla="*/ 77069 w 263724"/>
              <a:gd name="connsiteY3" fmla="*/ 0 h 22721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17973 w 325074"/>
              <a:gd name="connsiteY0" fmla="*/ 0 h 234718"/>
              <a:gd name="connsiteX1" fmla="*/ 325074 w 325074"/>
              <a:gd name="connsiteY1" fmla="*/ 181719 h 234718"/>
              <a:gd name="connsiteX2" fmla="*/ 0 w 325074"/>
              <a:gd name="connsiteY2" fmla="*/ 234718 h 234718"/>
              <a:gd name="connsiteX3" fmla="*/ 117973 w 325074"/>
              <a:gd name="connsiteY3" fmla="*/ 0 h 234718"/>
              <a:gd name="connsiteX0" fmla="*/ 124244 w 325074"/>
              <a:gd name="connsiteY0" fmla="*/ 2453 h 234718"/>
              <a:gd name="connsiteX1" fmla="*/ 284171 w 325074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10" h="234718" stroke="0" extrusionOk="0">
                <a:moveTo>
                  <a:pt x="117973" y="0"/>
                </a:moveTo>
                <a:cubicBezTo>
                  <a:pt x="215376" y="41014"/>
                  <a:pt x="247885" y="85844"/>
                  <a:pt x="285810" y="198907"/>
                </a:cubicBezTo>
                <a:lnTo>
                  <a:pt x="0" y="234718"/>
                </a:lnTo>
                <a:cubicBezTo>
                  <a:pt x="76536" y="102930"/>
                  <a:pt x="41437" y="131788"/>
                  <a:pt x="117973" y="0"/>
                </a:cubicBezTo>
                <a:close/>
              </a:path>
              <a:path w="285810" h="234718" fill="none">
                <a:moveTo>
                  <a:pt x="124244" y="2453"/>
                </a:moveTo>
                <a:cubicBezTo>
                  <a:pt x="215646" y="35697"/>
                  <a:pt x="262339" y="95113"/>
                  <a:pt x="284171" y="189227"/>
                </a:cubicBezTo>
              </a:path>
            </a:pathLst>
          </a:cu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068941" y="1128524"/>
            <a:ext cx="3631644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080390" y="1459975"/>
            <a:ext cx="3790934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3704852" y="415758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2" y="4157587"/>
                <a:ext cx="359228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3985417" y="4126183"/>
            <a:ext cx="84812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(14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38273" y="4128853"/>
            <a:ext cx="84812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18816" y="1128525"/>
            <a:ext cx="1081769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980002" y="3556463"/>
            <a:ext cx="113653" cy="1830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549150" y="1459976"/>
            <a:ext cx="1308600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523518" y="3519727"/>
            <a:ext cx="172837" cy="2215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093300" y="1770206"/>
            <a:ext cx="2509466" cy="29485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844137" y="3416992"/>
            <a:ext cx="262375" cy="1830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17615" y="2250886"/>
            <a:ext cx="1265228" cy="29485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583414" y="2253796"/>
            <a:ext cx="1215859" cy="29485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55478" y="337005"/>
            <a:ext cx="3764122" cy="2304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99526" y="834411"/>
            <a:ext cx="1338873" cy="2095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9963" y="584061"/>
            <a:ext cx="7056237" cy="2304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36230" y="586417"/>
            <a:ext cx="3559970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73259" y="337005"/>
            <a:ext cx="2154261" cy="2304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82815" y="337005"/>
            <a:ext cx="555985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24729" y="327664"/>
            <a:ext cx="510411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9962" y="578480"/>
            <a:ext cx="1950837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674" y="276671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Find the area of the shaded region, if the radii of the two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concentric circles with center O are 7 cm and 14 cm respectively  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AOC = 40º.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447" y="1066800"/>
            <a:ext cx="61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Arc 38"/>
          <p:cNvSpPr/>
          <p:nvPr/>
        </p:nvSpPr>
        <p:spPr>
          <a:xfrm rot="12218534">
            <a:off x="6827035" y="2397839"/>
            <a:ext cx="285810" cy="234718"/>
          </a:xfrm>
          <a:custGeom>
            <a:avLst/>
            <a:gdLst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2" fmla="*/ 457200 w 914400"/>
              <a:gd name="connsiteY2" fmla="*/ 457200 h 914400"/>
              <a:gd name="connsiteX3" fmla="*/ 686807 w 914400"/>
              <a:gd name="connsiteY3" fmla="*/ 61836 h 914400"/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2" fmla="*/ 0 w 263724"/>
              <a:gd name="connsiteY2" fmla="*/ 227210 h 227210"/>
              <a:gd name="connsiteX3" fmla="*/ 77069 w 263724"/>
              <a:gd name="connsiteY3" fmla="*/ 0 h 22721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17973 w 325074"/>
              <a:gd name="connsiteY0" fmla="*/ 0 h 234718"/>
              <a:gd name="connsiteX1" fmla="*/ 325074 w 325074"/>
              <a:gd name="connsiteY1" fmla="*/ 181719 h 234718"/>
              <a:gd name="connsiteX2" fmla="*/ 0 w 325074"/>
              <a:gd name="connsiteY2" fmla="*/ 234718 h 234718"/>
              <a:gd name="connsiteX3" fmla="*/ 117973 w 325074"/>
              <a:gd name="connsiteY3" fmla="*/ 0 h 234718"/>
              <a:gd name="connsiteX0" fmla="*/ 124244 w 325074"/>
              <a:gd name="connsiteY0" fmla="*/ 2453 h 234718"/>
              <a:gd name="connsiteX1" fmla="*/ 284171 w 325074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10" h="234718" stroke="0" extrusionOk="0">
                <a:moveTo>
                  <a:pt x="117973" y="0"/>
                </a:moveTo>
                <a:cubicBezTo>
                  <a:pt x="215376" y="41014"/>
                  <a:pt x="247885" y="85844"/>
                  <a:pt x="285810" y="198907"/>
                </a:cubicBezTo>
                <a:lnTo>
                  <a:pt x="0" y="234718"/>
                </a:lnTo>
                <a:cubicBezTo>
                  <a:pt x="76536" y="102930"/>
                  <a:pt x="41437" y="131788"/>
                  <a:pt x="117973" y="0"/>
                </a:cubicBezTo>
                <a:close/>
              </a:path>
              <a:path w="285810" h="234718" fill="none">
                <a:moveTo>
                  <a:pt x="124244" y="2453"/>
                </a:moveTo>
                <a:cubicBezTo>
                  <a:pt x="215646" y="35697"/>
                  <a:pt x="262339" y="95113"/>
                  <a:pt x="284171" y="18922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18620" y="949789"/>
            <a:ext cx="2935189" cy="3066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96115" y="1560006"/>
            <a:ext cx="1734430" cy="1812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61137" y="2106663"/>
            <a:ext cx="1379957" cy="349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86463" y="2466015"/>
            <a:ext cx="1154631" cy="908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092040" y="2429503"/>
            <a:ext cx="66707" cy="6969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2577" y="2432687"/>
            <a:ext cx="437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40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1467" y="1897703"/>
            <a:ext cx="444726" cy="4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9861" y="3393505"/>
            <a:ext cx="303754" cy="26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6329" y="2326461"/>
            <a:ext cx="444726" cy="38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9292" y="1944929"/>
            <a:ext cx="303754" cy="29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3077" y="3015693"/>
            <a:ext cx="303754" cy="32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6162" y="2673351"/>
            <a:ext cx="334129" cy="2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Pie 143"/>
          <p:cNvSpPr/>
          <p:nvPr/>
        </p:nvSpPr>
        <p:spPr>
          <a:xfrm rot="18452527">
            <a:off x="5464952" y="2136404"/>
            <a:ext cx="1090105" cy="1108343"/>
          </a:xfrm>
          <a:custGeom>
            <a:avLst/>
            <a:gdLst>
              <a:gd name="connsiteX0" fmla="*/ 28800 w 2478024"/>
              <a:gd name="connsiteY0" fmla="*/ 974530 h 2480846"/>
              <a:gd name="connsiteX1" fmla="*/ 882011 w 2478024"/>
              <a:gd name="connsiteY1" fmla="*/ 52606 h 2480846"/>
              <a:gd name="connsiteX2" fmla="*/ 1239012 w 2478024"/>
              <a:gd name="connsiteY2" fmla="*/ 1240423 h 2480846"/>
              <a:gd name="connsiteX3" fmla="*/ 28800 w 2478024"/>
              <a:gd name="connsiteY3" fmla="*/ 974530 h 2480846"/>
              <a:gd name="connsiteX0" fmla="*/ 0 w 1210212"/>
              <a:gd name="connsiteY0" fmla="*/ 921924 h 1187817"/>
              <a:gd name="connsiteX1" fmla="*/ 853211 w 1210212"/>
              <a:gd name="connsiteY1" fmla="*/ 0 h 1187817"/>
              <a:gd name="connsiteX2" fmla="*/ 1139954 w 1210212"/>
              <a:gd name="connsiteY2" fmla="*/ 915195 h 1187817"/>
              <a:gd name="connsiteX3" fmla="*/ 1210212 w 1210212"/>
              <a:gd name="connsiteY3" fmla="*/ 1187817 h 1187817"/>
              <a:gd name="connsiteX4" fmla="*/ 0 w 1210212"/>
              <a:gd name="connsiteY4" fmla="*/ 921924 h 1187817"/>
              <a:gd name="connsiteX0" fmla="*/ 0 w 1210212"/>
              <a:gd name="connsiteY0" fmla="*/ 921924 h 1187817"/>
              <a:gd name="connsiteX1" fmla="*/ 853211 w 1210212"/>
              <a:gd name="connsiteY1" fmla="*/ 0 h 1187817"/>
              <a:gd name="connsiteX2" fmla="*/ 1082851 w 1210212"/>
              <a:gd name="connsiteY2" fmla="*/ 486576 h 1187817"/>
              <a:gd name="connsiteX3" fmla="*/ 1210212 w 1210212"/>
              <a:gd name="connsiteY3" fmla="*/ 1187817 h 1187817"/>
              <a:gd name="connsiteX4" fmla="*/ 0 w 1210212"/>
              <a:gd name="connsiteY4" fmla="*/ 921924 h 1187817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581504 w 1082851"/>
              <a:gd name="connsiteY3" fmla="*/ 1078345 h 1078345"/>
              <a:gd name="connsiteX4" fmla="*/ 0 w 1082851"/>
              <a:gd name="connsiteY4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581504 w 1082851"/>
              <a:gd name="connsiteY3" fmla="*/ 1078345 h 1078345"/>
              <a:gd name="connsiteX4" fmla="*/ 0 w 1082851"/>
              <a:gd name="connsiteY4" fmla="*/ 921924 h 1078345"/>
              <a:gd name="connsiteX0" fmla="*/ 0 w 1087222"/>
              <a:gd name="connsiteY0" fmla="*/ 921924 h 1078345"/>
              <a:gd name="connsiteX1" fmla="*/ 853211 w 1087222"/>
              <a:gd name="connsiteY1" fmla="*/ 0 h 1078345"/>
              <a:gd name="connsiteX2" fmla="*/ 1082851 w 1087222"/>
              <a:gd name="connsiteY2" fmla="*/ 486576 h 1078345"/>
              <a:gd name="connsiteX3" fmla="*/ 970911 w 1087222"/>
              <a:gd name="connsiteY3" fmla="*/ 593625 h 1078345"/>
              <a:gd name="connsiteX4" fmla="*/ 581504 w 1087222"/>
              <a:gd name="connsiteY4" fmla="*/ 1078345 h 1078345"/>
              <a:gd name="connsiteX5" fmla="*/ 0 w 1087222"/>
              <a:gd name="connsiteY5" fmla="*/ 921924 h 1078345"/>
              <a:gd name="connsiteX0" fmla="*/ 0 w 1084192"/>
              <a:gd name="connsiteY0" fmla="*/ 921924 h 1078345"/>
              <a:gd name="connsiteX1" fmla="*/ 853211 w 1084192"/>
              <a:gd name="connsiteY1" fmla="*/ 0 h 1078345"/>
              <a:gd name="connsiteX2" fmla="*/ 1082851 w 1084192"/>
              <a:gd name="connsiteY2" fmla="*/ 486576 h 1078345"/>
              <a:gd name="connsiteX3" fmla="*/ 818254 w 1084192"/>
              <a:gd name="connsiteY3" fmla="*/ 734967 h 1078345"/>
              <a:gd name="connsiteX4" fmla="*/ 581504 w 1084192"/>
              <a:gd name="connsiteY4" fmla="*/ 1078345 h 1078345"/>
              <a:gd name="connsiteX5" fmla="*/ 0 w 1084192"/>
              <a:gd name="connsiteY5" fmla="*/ 921924 h 1078345"/>
              <a:gd name="connsiteX0" fmla="*/ 0 w 1083734"/>
              <a:gd name="connsiteY0" fmla="*/ 921924 h 1078345"/>
              <a:gd name="connsiteX1" fmla="*/ 853211 w 1083734"/>
              <a:gd name="connsiteY1" fmla="*/ 0 h 1078345"/>
              <a:gd name="connsiteX2" fmla="*/ 1082851 w 1083734"/>
              <a:gd name="connsiteY2" fmla="*/ 486576 h 1078345"/>
              <a:gd name="connsiteX3" fmla="*/ 818254 w 1083734"/>
              <a:gd name="connsiteY3" fmla="*/ 734967 h 1078345"/>
              <a:gd name="connsiteX4" fmla="*/ 581504 w 1083734"/>
              <a:gd name="connsiteY4" fmla="*/ 1078345 h 1078345"/>
              <a:gd name="connsiteX5" fmla="*/ 0 w 1083734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818254 w 1082851"/>
              <a:gd name="connsiteY3" fmla="*/ 73496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818254 w 1082851"/>
              <a:gd name="connsiteY3" fmla="*/ 73496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721682 w 1082851"/>
              <a:gd name="connsiteY3" fmla="*/ 78515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727766 w 1082851"/>
              <a:gd name="connsiteY3" fmla="*/ 816520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101574"/>
              <a:gd name="connsiteY0" fmla="*/ 921924 h 1078345"/>
              <a:gd name="connsiteX1" fmla="*/ 853211 w 1101574"/>
              <a:gd name="connsiteY1" fmla="*/ 0 h 1078345"/>
              <a:gd name="connsiteX2" fmla="*/ 1101574 w 1101574"/>
              <a:gd name="connsiteY2" fmla="*/ 499216 h 1078345"/>
              <a:gd name="connsiteX3" fmla="*/ 727766 w 1101574"/>
              <a:gd name="connsiteY3" fmla="*/ 816520 h 1078345"/>
              <a:gd name="connsiteX4" fmla="*/ 581504 w 1101574"/>
              <a:gd name="connsiteY4" fmla="*/ 1078345 h 1078345"/>
              <a:gd name="connsiteX5" fmla="*/ 0 w 1101574"/>
              <a:gd name="connsiteY5" fmla="*/ 921924 h 1078345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727766 w 1101574"/>
              <a:gd name="connsiteY3" fmla="*/ 838145 h 1099970"/>
              <a:gd name="connsiteX4" fmla="*/ 581504 w 1101574"/>
              <a:gd name="connsiteY4" fmla="*/ 1099970 h 1099970"/>
              <a:gd name="connsiteX5" fmla="*/ 0 w 1101574"/>
              <a:gd name="connsiteY5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727766 w 1101574"/>
              <a:gd name="connsiteY3" fmla="*/ 838145 h 1099970"/>
              <a:gd name="connsiteX4" fmla="*/ 581504 w 1101574"/>
              <a:gd name="connsiteY4" fmla="*/ 1099970 h 1099970"/>
              <a:gd name="connsiteX5" fmla="*/ 0 w 1101574"/>
              <a:gd name="connsiteY5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090105"/>
              <a:gd name="connsiteY0" fmla="*/ 956136 h 1112557"/>
              <a:gd name="connsiteX1" fmla="*/ 859952 w 1090105"/>
              <a:gd name="connsiteY1" fmla="*/ 0 h 1112557"/>
              <a:gd name="connsiteX2" fmla="*/ 1090105 w 1090105"/>
              <a:gd name="connsiteY2" fmla="*/ 530229 h 1112557"/>
              <a:gd name="connsiteX3" fmla="*/ 581504 w 1090105"/>
              <a:gd name="connsiteY3" fmla="*/ 1112557 h 1112557"/>
              <a:gd name="connsiteX4" fmla="*/ 0 w 1090105"/>
              <a:gd name="connsiteY4" fmla="*/ 956136 h 1112557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105" h="1108343">
                <a:moveTo>
                  <a:pt x="0" y="956136"/>
                </a:moveTo>
                <a:cubicBezTo>
                  <a:pt x="119554" y="546861"/>
                  <a:pt x="439814" y="189851"/>
                  <a:pt x="859952" y="0"/>
                </a:cubicBezTo>
                <a:lnTo>
                  <a:pt x="1090105" y="530229"/>
                </a:lnTo>
                <a:cubicBezTo>
                  <a:pt x="633368" y="748359"/>
                  <a:pt x="597392" y="1077889"/>
                  <a:pt x="575263" y="1108343"/>
                </a:cubicBezTo>
                <a:cubicBezTo>
                  <a:pt x="367337" y="1073037"/>
                  <a:pt x="193835" y="1008276"/>
                  <a:pt x="0" y="9561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6294919" y="2624460"/>
            <a:ext cx="50788" cy="507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709455" y="952007"/>
            <a:ext cx="2935189" cy="3066473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86950" y="1562224"/>
            <a:ext cx="1734430" cy="1812007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129" y="1066800"/>
            <a:ext cx="386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 of smaller circle (r) = 7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8078" y="1405354"/>
            <a:ext cx="424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Radius of Bigger circle (R) = 14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76452" y="1733117"/>
            <a:ext cx="288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Central angle () = 40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241" y="2221439"/>
            <a:ext cx="249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(shaded portion)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84504" y="2221439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2675" y="2221439"/>
            <a:ext cx="150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(O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AYC)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51956" y="2236326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68088" y="2221439"/>
            <a:ext cx="162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(O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BXD)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40080" y="2613185"/>
            <a:ext cx="1610542" cy="604968"/>
            <a:chOff x="2540080" y="2613185"/>
            <a:chExt cx="1610542" cy="604968"/>
          </a:xfrm>
        </p:grpSpPr>
        <p:sp>
          <p:nvSpPr>
            <p:cNvPr id="66" name="TextBox 65"/>
            <p:cNvSpPr txBox="1"/>
            <p:nvPr/>
          </p:nvSpPr>
          <p:spPr>
            <a:xfrm>
              <a:off x="2680329" y="2613185"/>
              <a:ext cx="326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40080" y="2879599"/>
              <a:ext cx="597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360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584480" y="2914252"/>
              <a:ext cx="477632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994919" y="2744975"/>
                  <a:ext cx="3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919" y="2744975"/>
                  <a:ext cx="359228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3236222" y="2724879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284504" y="2728488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19583" y="2727322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11928" y="2640554"/>
            <a:ext cx="1548447" cy="592676"/>
            <a:chOff x="4011928" y="2640554"/>
            <a:chExt cx="1548447" cy="592676"/>
          </a:xfrm>
        </p:grpSpPr>
        <p:sp>
          <p:nvSpPr>
            <p:cNvPr id="75" name="TextBox 74"/>
            <p:cNvSpPr txBox="1"/>
            <p:nvPr/>
          </p:nvSpPr>
          <p:spPr>
            <a:xfrm>
              <a:off x="4133229" y="2640554"/>
              <a:ext cx="326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447819" y="2761220"/>
                  <a:ext cx="3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819" y="2761220"/>
                  <a:ext cx="35922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/>
            <p:cNvSpPr txBox="1"/>
            <p:nvPr/>
          </p:nvSpPr>
          <p:spPr>
            <a:xfrm>
              <a:off x="4645975" y="270129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1928" y="2894676"/>
              <a:ext cx="597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360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056328" y="2929329"/>
              <a:ext cx="477632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284504" y="3496918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691102" y="3337295"/>
            <a:ext cx="597714" cy="604968"/>
            <a:chOff x="2691102" y="3337295"/>
            <a:chExt cx="597714" cy="604968"/>
          </a:xfrm>
        </p:grpSpPr>
        <p:sp>
          <p:nvSpPr>
            <p:cNvPr id="87" name="TextBox 86"/>
            <p:cNvSpPr txBox="1"/>
            <p:nvPr/>
          </p:nvSpPr>
          <p:spPr>
            <a:xfrm>
              <a:off x="2831351" y="3337295"/>
              <a:ext cx="326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91102" y="3603709"/>
              <a:ext cx="597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360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757213" y="3638362"/>
              <a:ext cx="434211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3158880" y="3461877"/>
            <a:ext cx="30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77147" y="3468550"/>
            <a:ext cx="104410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84504" y="4121004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09477" y="4019550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38347" y="4285964"/>
            <a:ext cx="59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804458" y="4320617"/>
            <a:ext cx="434211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177620" y="4134845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20" y="4134845"/>
                <a:ext cx="35922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394925" y="4019550"/>
            <a:ext cx="462520" cy="604968"/>
            <a:chOff x="3394925" y="4019550"/>
            <a:chExt cx="462520" cy="604968"/>
          </a:xfrm>
        </p:grpSpPr>
        <p:sp>
          <p:nvSpPr>
            <p:cNvPr id="104" name="TextBox 103"/>
            <p:cNvSpPr txBox="1"/>
            <p:nvPr/>
          </p:nvSpPr>
          <p:spPr>
            <a:xfrm>
              <a:off x="3394925" y="4019550"/>
              <a:ext cx="462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53955" y="4285964"/>
              <a:ext cx="337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477777" y="4320617"/>
              <a:ext cx="296572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066927" y="2533298"/>
            <a:ext cx="333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1929618" y="3841253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5" name="TextBox 58"/>
          <p:cNvSpPr txBox="1">
            <a:spLocks noChangeArrowheads="1"/>
          </p:cNvSpPr>
          <p:nvPr/>
        </p:nvSpPr>
        <p:spPr bwMode="auto">
          <a:xfrm>
            <a:off x="1912441" y="3843236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sector?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896774" y="3825422"/>
            <a:ext cx="1524477" cy="589314"/>
            <a:chOff x="151923" y="3276740"/>
            <a:chExt cx="1524477" cy="589314"/>
          </a:xfrm>
        </p:grpSpPr>
        <p:grpSp>
          <p:nvGrpSpPr>
            <p:cNvPr id="57" name="Group 56"/>
            <p:cNvGrpSpPr/>
            <p:nvPr/>
          </p:nvGrpSpPr>
          <p:grpSpPr>
            <a:xfrm>
              <a:off x="151923" y="3276740"/>
              <a:ext cx="734621" cy="589314"/>
              <a:chOff x="3677968" y="4355582"/>
              <a:chExt cx="734621" cy="58931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677968" y="4614662"/>
                <a:ext cx="734621" cy="33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360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808704" y="4698033"/>
                <a:ext cx="4621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101718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 rot="3066435">
            <a:off x="6702471" y="2412697"/>
            <a:ext cx="307777" cy="1465672"/>
            <a:chOff x="6077897" y="2708161"/>
            <a:chExt cx="332367" cy="1355062"/>
          </a:xfrm>
          <a:effectLst/>
        </p:grpSpPr>
        <p:cxnSp>
          <p:nvCxnSpPr>
            <p:cNvPr id="108" name="Straight Arrow Connector 107"/>
            <p:cNvCxnSpPr/>
            <p:nvPr/>
          </p:nvCxnSpPr>
          <p:spPr>
            <a:xfrm rot="16200000">
              <a:off x="5547331" y="3385692"/>
              <a:ext cx="13550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 rot="16188686">
              <a:off x="5873123" y="3207509"/>
              <a:ext cx="741915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 rot="6284816">
            <a:off x="6646384" y="1800677"/>
            <a:ext cx="307777" cy="832870"/>
            <a:chOff x="6078165" y="3063416"/>
            <a:chExt cx="332367" cy="770011"/>
          </a:xfrm>
          <a:effectLst/>
        </p:grpSpPr>
        <p:cxnSp>
          <p:nvCxnSpPr>
            <p:cNvPr id="117" name="Straight Arrow Connector 116"/>
            <p:cNvCxnSpPr/>
            <p:nvPr/>
          </p:nvCxnSpPr>
          <p:spPr>
            <a:xfrm rot="15315184">
              <a:off x="5896084" y="3334987"/>
              <a:ext cx="770011" cy="2268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 rot="16188686">
              <a:off x="5943034" y="3277151"/>
              <a:ext cx="602630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532314" y="2432449"/>
            <a:ext cx="437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40</a:t>
            </a:r>
            <a:endParaRPr lang="en-US" sz="105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15984" y="4120860"/>
            <a:ext cx="22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(shaded portion)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Pie 49"/>
          <p:cNvSpPr/>
          <p:nvPr/>
        </p:nvSpPr>
        <p:spPr>
          <a:xfrm rot="19592790">
            <a:off x="5543299" y="1877726"/>
            <a:ext cx="1477424" cy="1171316"/>
          </a:xfrm>
          <a:custGeom>
            <a:avLst/>
            <a:gdLst>
              <a:gd name="connsiteX0" fmla="*/ 4261 w 2956300"/>
              <a:gd name="connsiteY0" fmla="*/ 1475668 h 2743200"/>
              <a:gd name="connsiteX1" fmla="*/ 519436 w 2956300"/>
              <a:gd name="connsiteY1" fmla="*/ 327624 h 2743200"/>
              <a:gd name="connsiteX2" fmla="*/ 1478150 w 2956300"/>
              <a:gd name="connsiteY2" fmla="*/ 1371600 h 2743200"/>
              <a:gd name="connsiteX3" fmla="*/ 4261 w 2956300"/>
              <a:gd name="connsiteY3" fmla="*/ 1475668 h 2743200"/>
              <a:gd name="connsiteX0" fmla="*/ 4611 w 1478500"/>
              <a:gd name="connsiteY0" fmla="*/ 1167344 h 1167344"/>
              <a:gd name="connsiteX1" fmla="*/ 502095 w 1478500"/>
              <a:gd name="connsiteY1" fmla="*/ 0 h 1167344"/>
              <a:gd name="connsiteX2" fmla="*/ 1478500 w 1478500"/>
              <a:gd name="connsiteY2" fmla="*/ 1063276 h 1167344"/>
              <a:gd name="connsiteX3" fmla="*/ 4611 w 1478500"/>
              <a:gd name="connsiteY3" fmla="*/ 1167344 h 1167344"/>
              <a:gd name="connsiteX0" fmla="*/ 4471 w 1478360"/>
              <a:gd name="connsiteY0" fmla="*/ 1167344 h 1167344"/>
              <a:gd name="connsiteX1" fmla="*/ 501955 w 1478360"/>
              <a:gd name="connsiteY1" fmla="*/ 0 h 1167344"/>
              <a:gd name="connsiteX2" fmla="*/ 1478360 w 1478360"/>
              <a:gd name="connsiteY2" fmla="*/ 1063276 h 1167344"/>
              <a:gd name="connsiteX3" fmla="*/ 4471 w 1478360"/>
              <a:gd name="connsiteY3" fmla="*/ 1167344 h 1167344"/>
              <a:gd name="connsiteX0" fmla="*/ 4176 w 1493959"/>
              <a:gd name="connsiteY0" fmla="*/ 1156841 h 1156841"/>
              <a:gd name="connsiteX1" fmla="*/ 517554 w 1493959"/>
              <a:gd name="connsiteY1" fmla="*/ 0 h 1156841"/>
              <a:gd name="connsiteX2" fmla="*/ 1493959 w 1493959"/>
              <a:gd name="connsiteY2" fmla="*/ 1063276 h 1156841"/>
              <a:gd name="connsiteX3" fmla="*/ 4176 w 1493959"/>
              <a:gd name="connsiteY3" fmla="*/ 1156841 h 1156841"/>
              <a:gd name="connsiteX0" fmla="*/ 4176 w 1493959"/>
              <a:gd name="connsiteY0" fmla="*/ 1156841 h 1156841"/>
              <a:gd name="connsiteX1" fmla="*/ 517554 w 1493959"/>
              <a:gd name="connsiteY1" fmla="*/ 0 h 1156841"/>
              <a:gd name="connsiteX2" fmla="*/ 1493959 w 1493959"/>
              <a:gd name="connsiteY2" fmla="*/ 1063276 h 1156841"/>
              <a:gd name="connsiteX3" fmla="*/ 4176 w 1493959"/>
              <a:gd name="connsiteY3" fmla="*/ 1156841 h 1156841"/>
              <a:gd name="connsiteX0" fmla="*/ 847 w 1490630"/>
              <a:gd name="connsiteY0" fmla="*/ 1156841 h 1156841"/>
              <a:gd name="connsiteX1" fmla="*/ 514225 w 1490630"/>
              <a:gd name="connsiteY1" fmla="*/ 0 h 1156841"/>
              <a:gd name="connsiteX2" fmla="*/ 1490630 w 1490630"/>
              <a:gd name="connsiteY2" fmla="*/ 1063276 h 1156841"/>
              <a:gd name="connsiteX3" fmla="*/ 847 w 1490630"/>
              <a:gd name="connsiteY3" fmla="*/ 1156841 h 1156841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424" h="1171316">
                <a:moveTo>
                  <a:pt x="909" y="1171316"/>
                </a:moveTo>
                <a:cubicBezTo>
                  <a:pt x="-13740" y="748234"/>
                  <a:pt x="148648" y="319502"/>
                  <a:pt x="501019" y="0"/>
                </a:cubicBezTo>
                <a:lnTo>
                  <a:pt x="1477424" y="1063276"/>
                </a:lnTo>
                <a:cubicBezTo>
                  <a:pt x="980830" y="1094464"/>
                  <a:pt x="516991" y="1168227"/>
                  <a:pt x="909" y="11713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Pie 52"/>
          <p:cNvSpPr/>
          <p:nvPr/>
        </p:nvSpPr>
        <p:spPr>
          <a:xfrm rot="19492137">
            <a:off x="6189504" y="2113974"/>
            <a:ext cx="864014" cy="689122"/>
          </a:xfrm>
          <a:custGeom>
            <a:avLst/>
            <a:gdLst>
              <a:gd name="connsiteX0" fmla="*/ 2046 w 1758812"/>
              <a:gd name="connsiteY0" fmla="*/ 970593 h 1817289"/>
              <a:gd name="connsiteX1" fmla="*/ 276862 w 1758812"/>
              <a:gd name="connsiteY1" fmla="*/ 246804 h 1817289"/>
              <a:gd name="connsiteX2" fmla="*/ 879406 w 1758812"/>
              <a:gd name="connsiteY2" fmla="*/ 908645 h 1817289"/>
              <a:gd name="connsiteX3" fmla="*/ 2046 w 1758812"/>
              <a:gd name="connsiteY3" fmla="*/ 970593 h 1817289"/>
              <a:gd name="connsiteX0" fmla="*/ 1565 w 916719"/>
              <a:gd name="connsiteY0" fmla="*/ 703019 h 703019"/>
              <a:gd name="connsiteX1" fmla="*/ 314175 w 916719"/>
              <a:gd name="connsiteY1" fmla="*/ 0 h 703019"/>
              <a:gd name="connsiteX2" fmla="*/ 916719 w 916719"/>
              <a:gd name="connsiteY2" fmla="*/ 661841 h 703019"/>
              <a:gd name="connsiteX3" fmla="*/ 1565 w 916719"/>
              <a:gd name="connsiteY3" fmla="*/ 703019 h 703019"/>
              <a:gd name="connsiteX0" fmla="*/ 1565 w 884502"/>
              <a:gd name="connsiteY0" fmla="*/ 703019 h 703019"/>
              <a:gd name="connsiteX1" fmla="*/ 314175 w 884502"/>
              <a:gd name="connsiteY1" fmla="*/ 0 h 703019"/>
              <a:gd name="connsiteX2" fmla="*/ 884502 w 884502"/>
              <a:gd name="connsiteY2" fmla="*/ 646937 h 703019"/>
              <a:gd name="connsiteX3" fmla="*/ 1565 w 884502"/>
              <a:gd name="connsiteY3" fmla="*/ 703019 h 703019"/>
              <a:gd name="connsiteX0" fmla="*/ 1434 w 884371"/>
              <a:gd name="connsiteY0" fmla="*/ 703019 h 703019"/>
              <a:gd name="connsiteX1" fmla="*/ 314044 w 884371"/>
              <a:gd name="connsiteY1" fmla="*/ 0 h 703019"/>
              <a:gd name="connsiteX2" fmla="*/ 884371 w 884371"/>
              <a:gd name="connsiteY2" fmla="*/ 646937 h 703019"/>
              <a:gd name="connsiteX3" fmla="*/ 1434 w 884371"/>
              <a:gd name="connsiteY3" fmla="*/ 703019 h 703019"/>
              <a:gd name="connsiteX0" fmla="*/ 1565 w 884502"/>
              <a:gd name="connsiteY0" fmla="*/ 703019 h 703019"/>
              <a:gd name="connsiteX1" fmla="*/ 314175 w 884502"/>
              <a:gd name="connsiteY1" fmla="*/ 0 h 703019"/>
              <a:gd name="connsiteX2" fmla="*/ 884502 w 884502"/>
              <a:gd name="connsiteY2" fmla="*/ 646937 h 703019"/>
              <a:gd name="connsiteX3" fmla="*/ 1565 w 884502"/>
              <a:gd name="connsiteY3" fmla="*/ 703019 h 703019"/>
              <a:gd name="connsiteX0" fmla="*/ 479 w 883416"/>
              <a:gd name="connsiteY0" fmla="*/ 703019 h 703019"/>
              <a:gd name="connsiteX1" fmla="*/ 313089 w 883416"/>
              <a:gd name="connsiteY1" fmla="*/ 0 h 703019"/>
              <a:gd name="connsiteX2" fmla="*/ 883416 w 883416"/>
              <a:gd name="connsiteY2" fmla="*/ 646937 h 703019"/>
              <a:gd name="connsiteX3" fmla="*/ 479 w 883416"/>
              <a:gd name="connsiteY3" fmla="*/ 703019 h 703019"/>
              <a:gd name="connsiteX0" fmla="*/ 444 w 883381"/>
              <a:gd name="connsiteY0" fmla="*/ 698115 h 698115"/>
              <a:gd name="connsiteX1" fmla="*/ 324162 w 883381"/>
              <a:gd name="connsiteY1" fmla="*/ 0 h 698115"/>
              <a:gd name="connsiteX2" fmla="*/ 883381 w 883381"/>
              <a:gd name="connsiteY2" fmla="*/ 642033 h 698115"/>
              <a:gd name="connsiteX3" fmla="*/ 444 w 883381"/>
              <a:gd name="connsiteY3" fmla="*/ 698115 h 698115"/>
              <a:gd name="connsiteX0" fmla="*/ 449 w 881655"/>
              <a:gd name="connsiteY0" fmla="*/ 708069 h 708069"/>
              <a:gd name="connsiteX1" fmla="*/ 322436 w 881655"/>
              <a:gd name="connsiteY1" fmla="*/ 0 h 708069"/>
              <a:gd name="connsiteX2" fmla="*/ 881655 w 881655"/>
              <a:gd name="connsiteY2" fmla="*/ 642033 h 708069"/>
              <a:gd name="connsiteX3" fmla="*/ 449 w 881655"/>
              <a:gd name="connsiteY3" fmla="*/ 708069 h 708069"/>
              <a:gd name="connsiteX0" fmla="*/ 0 w 881206"/>
              <a:gd name="connsiteY0" fmla="*/ 708069 h 708069"/>
              <a:gd name="connsiteX1" fmla="*/ 321987 w 881206"/>
              <a:gd name="connsiteY1" fmla="*/ 0 h 708069"/>
              <a:gd name="connsiteX2" fmla="*/ 881206 w 881206"/>
              <a:gd name="connsiteY2" fmla="*/ 642033 h 708069"/>
              <a:gd name="connsiteX3" fmla="*/ 0 w 881206"/>
              <a:gd name="connsiteY3" fmla="*/ 708069 h 708069"/>
              <a:gd name="connsiteX0" fmla="*/ 0 w 881206"/>
              <a:gd name="connsiteY0" fmla="*/ 708069 h 708069"/>
              <a:gd name="connsiteX1" fmla="*/ 321987 w 881206"/>
              <a:gd name="connsiteY1" fmla="*/ 0 h 708069"/>
              <a:gd name="connsiteX2" fmla="*/ 881206 w 881206"/>
              <a:gd name="connsiteY2" fmla="*/ 642033 h 708069"/>
              <a:gd name="connsiteX3" fmla="*/ 0 w 881206"/>
              <a:gd name="connsiteY3" fmla="*/ 708069 h 708069"/>
              <a:gd name="connsiteX0" fmla="*/ 0 w 873898"/>
              <a:gd name="connsiteY0" fmla="*/ 697681 h 697681"/>
              <a:gd name="connsiteX1" fmla="*/ 314679 w 873898"/>
              <a:gd name="connsiteY1" fmla="*/ 0 h 697681"/>
              <a:gd name="connsiteX2" fmla="*/ 873898 w 873898"/>
              <a:gd name="connsiteY2" fmla="*/ 642033 h 697681"/>
              <a:gd name="connsiteX3" fmla="*/ 0 w 873898"/>
              <a:gd name="connsiteY3" fmla="*/ 697681 h 697681"/>
              <a:gd name="connsiteX0" fmla="*/ 19 w 873917"/>
              <a:gd name="connsiteY0" fmla="*/ 697681 h 697681"/>
              <a:gd name="connsiteX1" fmla="*/ 314698 w 873917"/>
              <a:gd name="connsiteY1" fmla="*/ 0 h 697681"/>
              <a:gd name="connsiteX2" fmla="*/ 873917 w 873917"/>
              <a:gd name="connsiteY2" fmla="*/ 642033 h 697681"/>
              <a:gd name="connsiteX3" fmla="*/ 19 w 873917"/>
              <a:gd name="connsiteY3" fmla="*/ 697681 h 697681"/>
              <a:gd name="connsiteX0" fmla="*/ 17 w 884302"/>
              <a:gd name="connsiteY0" fmla="*/ 690373 h 690373"/>
              <a:gd name="connsiteX1" fmla="*/ 325083 w 884302"/>
              <a:gd name="connsiteY1" fmla="*/ 0 h 690373"/>
              <a:gd name="connsiteX2" fmla="*/ 884302 w 884302"/>
              <a:gd name="connsiteY2" fmla="*/ 642033 h 690373"/>
              <a:gd name="connsiteX3" fmla="*/ 17 w 884302"/>
              <a:gd name="connsiteY3" fmla="*/ 690373 h 690373"/>
              <a:gd name="connsiteX0" fmla="*/ 21 w 864014"/>
              <a:gd name="connsiteY0" fmla="*/ 689122 h 689122"/>
              <a:gd name="connsiteX1" fmla="*/ 304795 w 864014"/>
              <a:gd name="connsiteY1" fmla="*/ 0 h 689122"/>
              <a:gd name="connsiteX2" fmla="*/ 864014 w 864014"/>
              <a:gd name="connsiteY2" fmla="*/ 642033 h 689122"/>
              <a:gd name="connsiteX3" fmla="*/ 21 w 864014"/>
              <a:gd name="connsiteY3" fmla="*/ 689122 h 68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014" h="689122">
                <a:moveTo>
                  <a:pt x="21" y="689122"/>
                </a:moveTo>
                <a:cubicBezTo>
                  <a:pt x="-1930" y="411297"/>
                  <a:pt x="135519" y="179181"/>
                  <a:pt x="304795" y="0"/>
                </a:cubicBezTo>
                <a:lnTo>
                  <a:pt x="864014" y="642033"/>
                </a:lnTo>
                <a:lnTo>
                  <a:pt x="21" y="6891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5720347" y="2757534"/>
            <a:ext cx="50788" cy="507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066927" y="2533298"/>
            <a:ext cx="333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25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2" grpId="1" animBg="1"/>
      <p:bldP spid="121" grpId="0" animBg="1"/>
      <p:bldP spid="121" grpId="1" animBg="1"/>
      <p:bldP spid="120" grpId="0" animBg="1"/>
      <p:bldP spid="120" grpId="1" animBg="1"/>
      <p:bldP spid="101" grpId="0" animBg="1"/>
      <p:bldP spid="101" grpId="1" animBg="1"/>
      <p:bldP spid="101" grpId="2" animBg="1"/>
      <p:bldP spid="143" grpId="0" animBg="1"/>
      <p:bldP spid="143" grpId="1" animBg="1"/>
      <p:bldP spid="142" grpId="0" animBg="1"/>
      <p:bldP spid="142" grpId="1" animBg="1"/>
      <p:bldP spid="107" grpId="0"/>
      <p:bldP spid="111" grpId="0"/>
      <p:bldP spid="114" grpId="0"/>
      <p:bldP spid="113" grpId="0" animBg="1"/>
      <p:bldP spid="113" grpId="1" animBg="1"/>
      <p:bldP spid="112" grpId="0" animBg="1"/>
      <p:bldP spid="112" grpId="1" animBg="1"/>
      <p:bldP spid="110" grpId="0" animBg="1"/>
      <p:bldP spid="110" grpId="1" animBg="1"/>
      <p:bldP spid="109" grpId="0" animBg="1"/>
      <p:bldP spid="109" grpId="1" animBg="1"/>
      <p:bldP spid="96" grpId="0" animBg="1"/>
      <p:bldP spid="96" grpId="1" animBg="1"/>
      <p:bldP spid="95" grpId="0" animBg="1"/>
      <p:bldP spid="95" grpId="1" animBg="1"/>
      <p:bldP spid="74" grpId="0" animBg="1"/>
      <p:bldP spid="74" grpId="1" animBg="1"/>
      <p:bldP spid="63" grpId="0" animBg="1"/>
      <p:bldP spid="63" grpId="1" animBg="1"/>
      <p:bldP spid="45" grpId="0" animBg="1"/>
      <p:bldP spid="45" grpId="1" animBg="1"/>
      <p:bldP spid="42" grpId="0" animBg="1"/>
      <p:bldP spid="42" grpId="1" animBg="1"/>
      <p:bldP spid="23" grpId="0" animBg="1"/>
      <p:bldP spid="23" grpId="1" animBg="1"/>
      <p:bldP spid="31" grpId="0" animBg="1"/>
      <p:bldP spid="31" grpId="1" animBg="1"/>
      <p:bldP spid="24" grpId="0" animBg="1"/>
      <p:bldP spid="24" grpId="1" animBg="1"/>
      <p:bldP spid="30" grpId="0" animBg="1"/>
      <p:bldP spid="30" grpId="1" animBg="1"/>
      <p:bldP spid="26" grpId="0" animBg="1"/>
      <p:bldP spid="26" grpId="1" animBg="1"/>
      <p:bldP spid="27" grpId="0" animBg="1"/>
      <p:bldP spid="27" grpId="1" animBg="1"/>
      <p:bldP spid="5" grpId="0"/>
      <p:bldP spid="6" grpId="0" animBg="1"/>
      <p:bldP spid="7" grpId="0" animBg="1"/>
      <p:bldP spid="8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 animBg="1"/>
      <p:bldP spid="20" grpId="1" animBg="1"/>
      <p:bldP spid="22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40" grpId="0"/>
      <p:bldP spid="41" grpId="0"/>
      <p:bldP spid="43" grpId="0"/>
      <p:bldP spid="48" grpId="0"/>
      <p:bldP spid="51" grpId="0"/>
      <p:bldP spid="52" grpId="0"/>
      <p:bldP spid="73" grpId="0"/>
      <p:bldP spid="90" grpId="0"/>
      <p:bldP spid="92" grpId="0"/>
      <p:bldP spid="98" grpId="0"/>
      <p:bldP spid="99" grpId="0"/>
      <p:bldP spid="103" grpId="0"/>
      <p:bldP spid="19" grpId="0"/>
      <p:bldP spid="54" grpId="0" animBg="1"/>
      <p:bldP spid="54" grpId="1" animBg="1"/>
      <p:bldP spid="55" grpId="0"/>
      <p:bldP spid="55" grpId="1"/>
      <p:bldP spid="119" grpId="0"/>
      <p:bldP spid="119" grpId="1"/>
      <p:bldP spid="119" grpId="2"/>
      <p:bldP spid="50" grpId="0" animBg="1"/>
      <p:bldP spid="50" grpId="1" animBg="1"/>
      <p:bldP spid="53" grpId="0" animBg="1"/>
      <p:bldP spid="53" grpId="1" animBg="1"/>
      <p:bldP spid="21" grpId="0" animBg="1"/>
      <p:bldP spid="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/>
          <p:nvPr/>
        </p:nvCxnSpPr>
        <p:spPr>
          <a:xfrm flipH="1">
            <a:off x="4385084" y="2587947"/>
            <a:ext cx="159443" cy="150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629478" y="2487511"/>
                <a:ext cx="1149351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21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1600" b="1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 7</m:t>
                    </m:r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  <a:p>
                <a:pPr algn="ctr"/>
                <a:endParaRPr lang="en-IN" sz="1600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478" y="2487511"/>
                <a:ext cx="1149351" cy="502702"/>
              </a:xfrm>
              <a:prstGeom prst="rect">
                <a:avLst/>
              </a:prstGeom>
              <a:blipFill rotWithShape="1">
                <a:blip r:embed="rId2"/>
                <a:stretch>
                  <a:fillRect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/>
          <p:cNvCxnSpPr/>
          <p:nvPr/>
        </p:nvCxnSpPr>
        <p:spPr>
          <a:xfrm flipH="1">
            <a:off x="3865546" y="2597150"/>
            <a:ext cx="246532" cy="153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00911" y="2650720"/>
            <a:ext cx="33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3389886" y="2761980"/>
            <a:ext cx="159443" cy="150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50403" y="2651006"/>
            <a:ext cx="314282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2817795" y="2732864"/>
            <a:ext cx="159443" cy="150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03200" y="2781623"/>
            <a:ext cx="2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96868" y="2515648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96868" y="3099971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296868" y="3613623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06393" y="4083523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99580" y="4493850"/>
            <a:ext cx="4338894" cy="32533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674" y="276671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Find the area of the shaded region, if the radii of the two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concentric circles with center O are 7 cm and 14 cm respectively  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AOC = 40º.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447" y="1066800"/>
            <a:ext cx="61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Arc 38"/>
          <p:cNvSpPr/>
          <p:nvPr/>
        </p:nvSpPr>
        <p:spPr>
          <a:xfrm rot="12218534">
            <a:off x="6827035" y="2397839"/>
            <a:ext cx="285810" cy="234718"/>
          </a:xfrm>
          <a:custGeom>
            <a:avLst/>
            <a:gdLst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2" fmla="*/ 457200 w 914400"/>
              <a:gd name="connsiteY2" fmla="*/ 457200 h 914400"/>
              <a:gd name="connsiteX3" fmla="*/ 686807 w 914400"/>
              <a:gd name="connsiteY3" fmla="*/ 61836 h 914400"/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2" fmla="*/ 0 w 263724"/>
              <a:gd name="connsiteY2" fmla="*/ 227210 h 227210"/>
              <a:gd name="connsiteX3" fmla="*/ 77069 w 263724"/>
              <a:gd name="connsiteY3" fmla="*/ 0 h 22721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17973 w 325074"/>
              <a:gd name="connsiteY0" fmla="*/ 0 h 234718"/>
              <a:gd name="connsiteX1" fmla="*/ 325074 w 325074"/>
              <a:gd name="connsiteY1" fmla="*/ 181719 h 234718"/>
              <a:gd name="connsiteX2" fmla="*/ 0 w 325074"/>
              <a:gd name="connsiteY2" fmla="*/ 234718 h 234718"/>
              <a:gd name="connsiteX3" fmla="*/ 117973 w 325074"/>
              <a:gd name="connsiteY3" fmla="*/ 0 h 234718"/>
              <a:gd name="connsiteX0" fmla="*/ 124244 w 325074"/>
              <a:gd name="connsiteY0" fmla="*/ 2453 h 234718"/>
              <a:gd name="connsiteX1" fmla="*/ 284171 w 325074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10" h="234718" stroke="0" extrusionOk="0">
                <a:moveTo>
                  <a:pt x="117973" y="0"/>
                </a:moveTo>
                <a:cubicBezTo>
                  <a:pt x="215376" y="41014"/>
                  <a:pt x="247885" y="85844"/>
                  <a:pt x="285810" y="198907"/>
                </a:cubicBezTo>
                <a:lnTo>
                  <a:pt x="0" y="234718"/>
                </a:lnTo>
                <a:cubicBezTo>
                  <a:pt x="76536" y="102930"/>
                  <a:pt x="41437" y="131788"/>
                  <a:pt x="117973" y="0"/>
                </a:cubicBezTo>
                <a:close/>
              </a:path>
              <a:path w="285810" h="234718" fill="none">
                <a:moveTo>
                  <a:pt x="124244" y="2453"/>
                </a:moveTo>
                <a:cubicBezTo>
                  <a:pt x="215646" y="35697"/>
                  <a:pt x="262339" y="95113"/>
                  <a:pt x="284171" y="18922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18620" y="949789"/>
            <a:ext cx="2935189" cy="3066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296115" y="1560006"/>
            <a:ext cx="1734430" cy="1812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761137" y="2106663"/>
            <a:ext cx="1379957" cy="349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986463" y="2466015"/>
            <a:ext cx="1154631" cy="908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7092040" y="2429503"/>
            <a:ext cx="66707" cy="6969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2577" y="2432687"/>
            <a:ext cx="430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40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13848" y="1897703"/>
            <a:ext cx="444726" cy="4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39861" y="3304605"/>
            <a:ext cx="303754" cy="26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06329" y="2326461"/>
            <a:ext cx="444726" cy="38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9292" y="1944929"/>
            <a:ext cx="303754" cy="29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03077" y="3015693"/>
            <a:ext cx="303754" cy="32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6162" y="2673351"/>
            <a:ext cx="334129" cy="2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Pie 143"/>
          <p:cNvSpPr/>
          <p:nvPr/>
        </p:nvSpPr>
        <p:spPr>
          <a:xfrm rot="18452527">
            <a:off x="5464952" y="2136404"/>
            <a:ext cx="1090105" cy="1108343"/>
          </a:xfrm>
          <a:custGeom>
            <a:avLst/>
            <a:gdLst>
              <a:gd name="connsiteX0" fmla="*/ 28800 w 2478024"/>
              <a:gd name="connsiteY0" fmla="*/ 974530 h 2480846"/>
              <a:gd name="connsiteX1" fmla="*/ 882011 w 2478024"/>
              <a:gd name="connsiteY1" fmla="*/ 52606 h 2480846"/>
              <a:gd name="connsiteX2" fmla="*/ 1239012 w 2478024"/>
              <a:gd name="connsiteY2" fmla="*/ 1240423 h 2480846"/>
              <a:gd name="connsiteX3" fmla="*/ 28800 w 2478024"/>
              <a:gd name="connsiteY3" fmla="*/ 974530 h 2480846"/>
              <a:gd name="connsiteX0" fmla="*/ 0 w 1210212"/>
              <a:gd name="connsiteY0" fmla="*/ 921924 h 1187817"/>
              <a:gd name="connsiteX1" fmla="*/ 853211 w 1210212"/>
              <a:gd name="connsiteY1" fmla="*/ 0 h 1187817"/>
              <a:gd name="connsiteX2" fmla="*/ 1139954 w 1210212"/>
              <a:gd name="connsiteY2" fmla="*/ 915195 h 1187817"/>
              <a:gd name="connsiteX3" fmla="*/ 1210212 w 1210212"/>
              <a:gd name="connsiteY3" fmla="*/ 1187817 h 1187817"/>
              <a:gd name="connsiteX4" fmla="*/ 0 w 1210212"/>
              <a:gd name="connsiteY4" fmla="*/ 921924 h 1187817"/>
              <a:gd name="connsiteX0" fmla="*/ 0 w 1210212"/>
              <a:gd name="connsiteY0" fmla="*/ 921924 h 1187817"/>
              <a:gd name="connsiteX1" fmla="*/ 853211 w 1210212"/>
              <a:gd name="connsiteY1" fmla="*/ 0 h 1187817"/>
              <a:gd name="connsiteX2" fmla="*/ 1082851 w 1210212"/>
              <a:gd name="connsiteY2" fmla="*/ 486576 h 1187817"/>
              <a:gd name="connsiteX3" fmla="*/ 1210212 w 1210212"/>
              <a:gd name="connsiteY3" fmla="*/ 1187817 h 1187817"/>
              <a:gd name="connsiteX4" fmla="*/ 0 w 1210212"/>
              <a:gd name="connsiteY4" fmla="*/ 921924 h 1187817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581504 w 1082851"/>
              <a:gd name="connsiteY3" fmla="*/ 1078345 h 1078345"/>
              <a:gd name="connsiteX4" fmla="*/ 0 w 1082851"/>
              <a:gd name="connsiteY4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581504 w 1082851"/>
              <a:gd name="connsiteY3" fmla="*/ 1078345 h 1078345"/>
              <a:gd name="connsiteX4" fmla="*/ 0 w 1082851"/>
              <a:gd name="connsiteY4" fmla="*/ 921924 h 1078345"/>
              <a:gd name="connsiteX0" fmla="*/ 0 w 1087222"/>
              <a:gd name="connsiteY0" fmla="*/ 921924 h 1078345"/>
              <a:gd name="connsiteX1" fmla="*/ 853211 w 1087222"/>
              <a:gd name="connsiteY1" fmla="*/ 0 h 1078345"/>
              <a:gd name="connsiteX2" fmla="*/ 1082851 w 1087222"/>
              <a:gd name="connsiteY2" fmla="*/ 486576 h 1078345"/>
              <a:gd name="connsiteX3" fmla="*/ 970911 w 1087222"/>
              <a:gd name="connsiteY3" fmla="*/ 593625 h 1078345"/>
              <a:gd name="connsiteX4" fmla="*/ 581504 w 1087222"/>
              <a:gd name="connsiteY4" fmla="*/ 1078345 h 1078345"/>
              <a:gd name="connsiteX5" fmla="*/ 0 w 1087222"/>
              <a:gd name="connsiteY5" fmla="*/ 921924 h 1078345"/>
              <a:gd name="connsiteX0" fmla="*/ 0 w 1084192"/>
              <a:gd name="connsiteY0" fmla="*/ 921924 h 1078345"/>
              <a:gd name="connsiteX1" fmla="*/ 853211 w 1084192"/>
              <a:gd name="connsiteY1" fmla="*/ 0 h 1078345"/>
              <a:gd name="connsiteX2" fmla="*/ 1082851 w 1084192"/>
              <a:gd name="connsiteY2" fmla="*/ 486576 h 1078345"/>
              <a:gd name="connsiteX3" fmla="*/ 818254 w 1084192"/>
              <a:gd name="connsiteY3" fmla="*/ 734967 h 1078345"/>
              <a:gd name="connsiteX4" fmla="*/ 581504 w 1084192"/>
              <a:gd name="connsiteY4" fmla="*/ 1078345 h 1078345"/>
              <a:gd name="connsiteX5" fmla="*/ 0 w 1084192"/>
              <a:gd name="connsiteY5" fmla="*/ 921924 h 1078345"/>
              <a:gd name="connsiteX0" fmla="*/ 0 w 1083734"/>
              <a:gd name="connsiteY0" fmla="*/ 921924 h 1078345"/>
              <a:gd name="connsiteX1" fmla="*/ 853211 w 1083734"/>
              <a:gd name="connsiteY1" fmla="*/ 0 h 1078345"/>
              <a:gd name="connsiteX2" fmla="*/ 1082851 w 1083734"/>
              <a:gd name="connsiteY2" fmla="*/ 486576 h 1078345"/>
              <a:gd name="connsiteX3" fmla="*/ 818254 w 1083734"/>
              <a:gd name="connsiteY3" fmla="*/ 734967 h 1078345"/>
              <a:gd name="connsiteX4" fmla="*/ 581504 w 1083734"/>
              <a:gd name="connsiteY4" fmla="*/ 1078345 h 1078345"/>
              <a:gd name="connsiteX5" fmla="*/ 0 w 1083734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818254 w 1082851"/>
              <a:gd name="connsiteY3" fmla="*/ 73496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818254 w 1082851"/>
              <a:gd name="connsiteY3" fmla="*/ 73496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721682 w 1082851"/>
              <a:gd name="connsiteY3" fmla="*/ 78515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727766 w 1082851"/>
              <a:gd name="connsiteY3" fmla="*/ 816520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101574"/>
              <a:gd name="connsiteY0" fmla="*/ 921924 h 1078345"/>
              <a:gd name="connsiteX1" fmla="*/ 853211 w 1101574"/>
              <a:gd name="connsiteY1" fmla="*/ 0 h 1078345"/>
              <a:gd name="connsiteX2" fmla="*/ 1101574 w 1101574"/>
              <a:gd name="connsiteY2" fmla="*/ 499216 h 1078345"/>
              <a:gd name="connsiteX3" fmla="*/ 727766 w 1101574"/>
              <a:gd name="connsiteY3" fmla="*/ 816520 h 1078345"/>
              <a:gd name="connsiteX4" fmla="*/ 581504 w 1101574"/>
              <a:gd name="connsiteY4" fmla="*/ 1078345 h 1078345"/>
              <a:gd name="connsiteX5" fmla="*/ 0 w 1101574"/>
              <a:gd name="connsiteY5" fmla="*/ 921924 h 1078345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727766 w 1101574"/>
              <a:gd name="connsiteY3" fmla="*/ 838145 h 1099970"/>
              <a:gd name="connsiteX4" fmla="*/ 581504 w 1101574"/>
              <a:gd name="connsiteY4" fmla="*/ 1099970 h 1099970"/>
              <a:gd name="connsiteX5" fmla="*/ 0 w 1101574"/>
              <a:gd name="connsiteY5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727766 w 1101574"/>
              <a:gd name="connsiteY3" fmla="*/ 838145 h 1099970"/>
              <a:gd name="connsiteX4" fmla="*/ 581504 w 1101574"/>
              <a:gd name="connsiteY4" fmla="*/ 1099970 h 1099970"/>
              <a:gd name="connsiteX5" fmla="*/ 0 w 1101574"/>
              <a:gd name="connsiteY5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090105"/>
              <a:gd name="connsiteY0" fmla="*/ 956136 h 1112557"/>
              <a:gd name="connsiteX1" fmla="*/ 859952 w 1090105"/>
              <a:gd name="connsiteY1" fmla="*/ 0 h 1112557"/>
              <a:gd name="connsiteX2" fmla="*/ 1090105 w 1090105"/>
              <a:gd name="connsiteY2" fmla="*/ 530229 h 1112557"/>
              <a:gd name="connsiteX3" fmla="*/ 581504 w 1090105"/>
              <a:gd name="connsiteY3" fmla="*/ 1112557 h 1112557"/>
              <a:gd name="connsiteX4" fmla="*/ 0 w 1090105"/>
              <a:gd name="connsiteY4" fmla="*/ 956136 h 1112557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105" h="1108343">
                <a:moveTo>
                  <a:pt x="0" y="956136"/>
                </a:moveTo>
                <a:cubicBezTo>
                  <a:pt x="119554" y="546861"/>
                  <a:pt x="439814" y="189851"/>
                  <a:pt x="859952" y="0"/>
                </a:cubicBezTo>
                <a:lnTo>
                  <a:pt x="1090105" y="530229"/>
                </a:lnTo>
                <a:cubicBezTo>
                  <a:pt x="633368" y="748359"/>
                  <a:pt x="597392" y="1077889"/>
                  <a:pt x="575263" y="1108343"/>
                </a:cubicBezTo>
                <a:cubicBezTo>
                  <a:pt x="367337" y="1073037"/>
                  <a:pt x="193835" y="1008276"/>
                  <a:pt x="0" y="956136"/>
                </a:cubicBezTo>
                <a:close/>
              </a:path>
            </a:pathLst>
          </a:custGeom>
          <a:solidFill>
            <a:srgbClr val="F443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 flipH="1">
            <a:off x="5720347" y="2757534"/>
            <a:ext cx="50788" cy="507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H="1">
            <a:off x="6294919" y="2624460"/>
            <a:ext cx="50788" cy="507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53711" y="1351734"/>
            <a:ext cx="1092916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96868" y="1295810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69741" y="1194356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98611" y="1460770"/>
            <a:ext cx="59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664722" y="1495423"/>
            <a:ext cx="434211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37884" y="1309651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4" y="1309651"/>
                <a:ext cx="35922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3255189" y="1194356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14219" y="1460770"/>
            <a:ext cx="33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338041" y="1495423"/>
            <a:ext cx="296572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565116" y="1332393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16" y="1332393"/>
                <a:ext cx="35922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3806650" y="1300989"/>
            <a:ext cx="94907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(14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26725" y="1300989"/>
            <a:ext cx="84812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96868" y="1893243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47259" y="1536477"/>
            <a:ext cx="2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9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881376" y="1300989"/>
            <a:ext cx="157896" cy="116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946430" y="1554589"/>
            <a:ext cx="159443" cy="150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738847" y="1297281"/>
            <a:ext cx="157896" cy="116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703453" y="1548382"/>
            <a:ext cx="228230" cy="164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32253" y="1761901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7323" y="2028601"/>
            <a:ext cx="314282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66583" y="2062968"/>
            <a:ext cx="269611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011496" y="1877196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96" y="1877196"/>
                <a:ext cx="35922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3228801" y="1761901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87831" y="2028315"/>
            <a:ext cx="33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3311653" y="2062968"/>
            <a:ext cx="296572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538728" y="1899938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28" y="1899938"/>
                <a:ext cx="35922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3731650" y="1865106"/>
            <a:ext cx="183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(14 + 7) (14 – 7)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566989" y="2695301"/>
            <a:ext cx="1483518" cy="36947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91331" y="2704579"/>
            <a:ext cx="1226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– 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?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49525" y="2683940"/>
            <a:ext cx="151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(a + b) (a – b)</a:t>
            </a:r>
            <a:endParaRPr lang="en-IN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45333" y="2384306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2779663" y="2685373"/>
            <a:ext cx="269611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024576" y="2499601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76" y="2499601"/>
                <a:ext cx="35922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3241881" y="2384306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3324733" y="2685373"/>
            <a:ext cx="296572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551808" y="2522343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08" y="2522343"/>
                <a:ext cx="35922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3930530" y="2295522"/>
            <a:ext cx="2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648403" y="2971800"/>
                <a:ext cx="90426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22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1600" b="1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 7</m:t>
                    </m:r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03" y="2971800"/>
                <a:ext cx="904267" cy="300082"/>
              </a:xfrm>
              <a:prstGeom prst="rect">
                <a:avLst/>
              </a:prstGeom>
              <a:blipFill rotWithShape="1">
                <a:blip r:embed="rId9"/>
                <a:stretch>
                  <a:fillRect l="-3356" t="-6122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2898696" y="3222110"/>
            <a:ext cx="29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2733419" y="3270250"/>
            <a:ext cx="6992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721428" y="3496945"/>
            <a:ext cx="617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154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50626" y="3738937"/>
            <a:ext cx="29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2817876" y="3787077"/>
            <a:ext cx="434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629459" y="4083523"/>
            <a:ext cx="141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51.33cm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53286" y="4473773"/>
            <a:ext cx="448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shaded portion is 51.33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3950" y="4473773"/>
            <a:ext cx="38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5286" y="2500167"/>
            <a:ext cx="33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5518" y="1277007"/>
            <a:ext cx="22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(shaded portion)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03453" y="1032429"/>
            <a:ext cx="2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3066435">
            <a:off x="6702471" y="2412697"/>
            <a:ext cx="307777" cy="1465672"/>
            <a:chOff x="6077897" y="2708161"/>
            <a:chExt cx="332367" cy="1355062"/>
          </a:xfrm>
          <a:effectLst/>
        </p:grpSpPr>
        <p:cxnSp>
          <p:nvCxnSpPr>
            <p:cNvPr id="115" name="Straight Arrow Connector 114"/>
            <p:cNvCxnSpPr/>
            <p:nvPr/>
          </p:nvCxnSpPr>
          <p:spPr>
            <a:xfrm rot="16200000">
              <a:off x="5547331" y="3385692"/>
              <a:ext cx="13550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 rot="16188686">
              <a:off x="5873123" y="3207509"/>
              <a:ext cx="741915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 rot="6284816">
            <a:off x="6646384" y="1800677"/>
            <a:ext cx="307777" cy="832870"/>
            <a:chOff x="6078165" y="3063416"/>
            <a:chExt cx="332367" cy="770011"/>
          </a:xfrm>
          <a:effectLst/>
        </p:grpSpPr>
        <p:cxnSp>
          <p:nvCxnSpPr>
            <p:cNvPr id="127" name="Straight Arrow Connector 126"/>
            <p:cNvCxnSpPr/>
            <p:nvPr/>
          </p:nvCxnSpPr>
          <p:spPr>
            <a:xfrm rot="15315184">
              <a:off x="5896084" y="3334987"/>
              <a:ext cx="770011" cy="2268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 rot="16188686">
              <a:off x="5943034" y="3277151"/>
              <a:ext cx="602630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7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98" grpId="0"/>
      <p:bldP spid="94" grpId="0"/>
      <p:bldP spid="105" grpId="0"/>
      <p:bldP spid="124" grpId="0" animBg="1"/>
      <p:bldP spid="59" grpId="0" animBg="1"/>
      <p:bldP spid="59" grpId="1" animBg="1"/>
      <p:bldP spid="74" grpId="0"/>
      <p:bldP spid="79" grpId="0"/>
      <p:bldP spid="80" grpId="0"/>
      <p:bldP spid="82" grpId="0"/>
      <p:bldP spid="83" grpId="0"/>
      <p:bldP spid="84" grpId="0"/>
      <p:bldP spid="86" grpId="0"/>
      <p:bldP spid="87" grpId="0"/>
      <p:bldP spid="88" grpId="0" animBg="1"/>
      <p:bldP spid="88" grpId="1" animBg="1"/>
      <p:bldP spid="90" grpId="0"/>
      <p:bldP spid="90" grpId="1"/>
      <p:bldP spid="91" grpId="0"/>
      <p:bldP spid="91" grpId="1"/>
      <p:bldP spid="93" grpId="0"/>
      <p:bldP spid="96" grpId="0"/>
      <p:bldP spid="97" grpId="0"/>
      <p:bldP spid="100" grpId="0"/>
      <p:bldP spid="108" grpId="0"/>
      <p:bldP spid="110" grpId="0"/>
      <p:bldP spid="111" grpId="0"/>
      <p:bldP spid="117" grpId="0"/>
      <p:bldP spid="118" grpId="0"/>
      <p:bldP spid="121" grpId="0"/>
      <p:bldP spid="122" grpId="0"/>
      <p:bldP spid="123" grpId="0"/>
      <p:bldP spid="1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>
          <a:xfrm>
            <a:off x="3214686" y="3390532"/>
            <a:ext cx="197126" cy="1830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042408" y="2539046"/>
            <a:ext cx="845822" cy="47486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625541" y="2534080"/>
            <a:ext cx="914148" cy="47486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4" name="Arc 38"/>
          <p:cNvSpPr/>
          <p:nvPr/>
        </p:nvSpPr>
        <p:spPr>
          <a:xfrm rot="7399832">
            <a:off x="6703855" y="2652233"/>
            <a:ext cx="341001" cy="280043"/>
          </a:xfrm>
          <a:custGeom>
            <a:avLst/>
            <a:gdLst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2" fmla="*/ 457200 w 914400"/>
              <a:gd name="connsiteY2" fmla="*/ 457200 h 914400"/>
              <a:gd name="connsiteX3" fmla="*/ 686807 w 914400"/>
              <a:gd name="connsiteY3" fmla="*/ 61836 h 914400"/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2" fmla="*/ 0 w 263724"/>
              <a:gd name="connsiteY2" fmla="*/ 227210 h 227210"/>
              <a:gd name="connsiteX3" fmla="*/ 77069 w 263724"/>
              <a:gd name="connsiteY3" fmla="*/ 0 h 22721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17973 w 325074"/>
              <a:gd name="connsiteY0" fmla="*/ 0 h 234718"/>
              <a:gd name="connsiteX1" fmla="*/ 325074 w 325074"/>
              <a:gd name="connsiteY1" fmla="*/ 181719 h 234718"/>
              <a:gd name="connsiteX2" fmla="*/ 0 w 325074"/>
              <a:gd name="connsiteY2" fmla="*/ 234718 h 234718"/>
              <a:gd name="connsiteX3" fmla="*/ 117973 w 325074"/>
              <a:gd name="connsiteY3" fmla="*/ 0 h 234718"/>
              <a:gd name="connsiteX0" fmla="*/ 124244 w 325074"/>
              <a:gd name="connsiteY0" fmla="*/ 2453 h 234718"/>
              <a:gd name="connsiteX1" fmla="*/ 284171 w 325074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10" h="234718" stroke="0" extrusionOk="0">
                <a:moveTo>
                  <a:pt x="117973" y="0"/>
                </a:moveTo>
                <a:cubicBezTo>
                  <a:pt x="215376" y="41014"/>
                  <a:pt x="247885" y="85844"/>
                  <a:pt x="285810" y="198907"/>
                </a:cubicBezTo>
                <a:lnTo>
                  <a:pt x="0" y="234718"/>
                </a:lnTo>
                <a:cubicBezTo>
                  <a:pt x="76536" y="102930"/>
                  <a:pt x="41437" y="131788"/>
                  <a:pt x="117973" y="0"/>
                </a:cubicBezTo>
                <a:close/>
              </a:path>
              <a:path w="285810" h="234718" fill="none">
                <a:moveTo>
                  <a:pt x="124244" y="2453"/>
                </a:moveTo>
                <a:cubicBezTo>
                  <a:pt x="215646" y="35697"/>
                  <a:pt x="262339" y="95113"/>
                  <a:pt x="284171" y="189227"/>
                </a:cubicBezTo>
              </a:path>
            </a:pathLst>
          </a:cu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957644" y="3397798"/>
            <a:ext cx="142841" cy="1830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575794" y="1092201"/>
            <a:ext cx="1085050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3542663" y="3368304"/>
            <a:ext cx="172837" cy="2215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3528377" y="1414212"/>
            <a:ext cx="1302555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2093300" y="1770206"/>
            <a:ext cx="2509466" cy="29485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2841756" y="3245168"/>
            <a:ext cx="262375" cy="1830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041266" y="1082675"/>
            <a:ext cx="3619577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014898" y="2109544"/>
            <a:ext cx="1257325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041266" y="1424096"/>
            <a:ext cx="3778797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565375" y="2107540"/>
            <a:ext cx="1257325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07060" y="827923"/>
            <a:ext cx="3764122" cy="2304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780823" y="586670"/>
            <a:ext cx="1313473" cy="2095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01980" y="601713"/>
            <a:ext cx="3962400" cy="2095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01980" y="595241"/>
            <a:ext cx="2369820" cy="192360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94360" y="345044"/>
            <a:ext cx="6497706" cy="2304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0700" y="345391"/>
            <a:ext cx="2421370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7051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AB and CD are respectively arcs of two concentric circles of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radii 21 cm and 7 cm with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O. If AOB = 30,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find the area of the shaded region.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864" y="1032510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Arc 38"/>
          <p:cNvSpPr/>
          <p:nvPr/>
        </p:nvSpPr>
        <p:spPr>
          <a:xfrm rot="7399832">
            <a:off x="6710889" y="2651108"/>
            <a:ext cx="341001" cy="280043"/>
          </a:xfrm>
          <a:custGeom>
            <a:avLst/>
            <a:gdLst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2" fmla="*/ 457200 w 914400"/>
              <a:gd name="connsiteY2" fmla="*/ 457200 h 914400"/>
              <a:gd name="connsiteX3" fmla="*/ 686807 w 914400"/>
              <a:gd name="connsiteY3" fmla="*/ 61836 h 914400"/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2" fmla="*/ 0 w 263724"/>
              <a:gd name="connsiteY2" fmla="*/ 227210 h 227210"/>
              <a:gd name="connsiteX3" fmla="*/ 77069 w 263724"/>
              <a:gd name="connsiteY3" fmla="*/ 0 h 22721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17973 w 325074"/>
              <a:gd name="connsiteY0" fmla="*/ 0 h 234718"/>
              <a:gd name="connsiteX1" fmla="*/ 325074 w 325074"/>
              <a:gd name="connsiteY1" fmla="*/ 181719 h 234718"/>
              <a:gd name="connsiteX2" fmla="*/ 0 w 325074"/>
              <a:gd name="connsiteY2" fmla="*/ 234718 h 234718"/>
              <a:gd name="connsiteX3" fmla="*/ 117973 w 325074"/>
              <a:gd name="connsiteY3" fmla="*/ 0 h 234718"/>
              <a:gd name="connsiteX0" fmla="*/ 124244 w 325074"/>
              <a:gd name="connsiteY0" fmla="*/ 2453 h 234718"/>
              <a:gd name="connsiteX1" fmla="*/ 284171 w 325074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10" h="234718" stroke="0" extrusionOk="0">
                <a:moveTo>
                  <a:pt x="117973" y="0"/>
                </a:moveTo>
                <a:cubicBezTo>
                  <a:pt x="215376" y="41014"/>
                  <a:pt x="247885" y="85844"/>
                  <a:pt x="285810" y="198907"/>
                </a:cubicBezTo>
                <a:lnTo>
                  <a:pt x="0" y="234718"/>
                </a:lnTo>
                <a:cubicBezTo>
                  <a:pt x="76536" y="102930"/>
                  <a:pt x="41437" y="131788"/>
                  <a:pt x="117973" y="0"/>
                </a:cubicBezTo>
                <a:close/>
              </a:path>
              <a:path w="285810" h="234718" fill="none">
                <a:moveTo>
                  <a:pt x="124244" y="2453"/>
                </a:moveTo>
                <a:cubicBezTo>
                  <a:pt x="215646" y="35697"/>
                  <a:pt x="262339" y="95113"/>
                  <a:pt x="284171" y="18922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16781298">
            <a:off x="5135984" y="701002"/>
            <a:ext cx="3501984" cy="3658620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 rot="16781298">
            <a:off x="5827692" y="1472853"/>
            <a:ext cx="2069355" cy="2161912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6781298">
            <a:off x="5679181" y="3145766"/>
            <a:ext cx="1646432" cy="417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781298" flipV="1">
            <a:off x="6587268" y="2808316"/>
            <a:ext cx="1377594" cy="1083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78750" y="4106465"/>
            <a:ext cx="530604" cy="50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1368860">
            <a:off x="7561535" y="4086255"/>
            <a:ext cx="362410" cy="31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99932" y="4322532"/>
            <a:ext cx="39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3" name="Pie 143"/>
          <p:cNvSpPr/>
          <p:nvPr/>
        </p:nvSpPr>
        <p:spPr>
          <a:xfrm rot="13633825">
            <a:off x="6246610" y="3304327"/>
            <a:ext cx="1294141" cy="1313045"/>
          </a:xfrm>
          <a:custGeom>
            <a:avLst/>
            <a:gdLst>
              <a:gd name="connsiteX0" fmla="*/ 28800 w 2478024"/>
              <a:gd name="connsiteY0" fmla="*/ 974530 h 2480846"/>
              <a:gd name="connsiteX1" fmla="*/ 882011 w 2478024"/>
              <a:gd name="connsiteY1" fmla="*/ 52606 h 2480846"/>
              <a:gd name="connsiteX2" fmla="*/ 1239012 w 2478024"/>
              <a:gd name="connsiteY2" fmla="*/ 1240423 h 2480846"/>
              <a:gd name="connsiteX3" fmla="*/ 28800 w 2478024"/>
              <a:gd name="connsiteY3" fmla="*/ 974530 h 2480846"/>
              <a:gd name="connsiteX0" fmla="*/ 0 w 1210212"/>
              <a:gd name="connsiteY0" fmla="*/ 921924 h 1187817"/>
              <a:gd name="connsiteX1" fmla="*/ 853211 w 1210212"/>
              <a:gd name="connsiteY1" fmla="*/ 0 h 1187817"/>
              <a:gd name="connsiteX2" fmla="*/ 1139954 w 1210212"/>
              <a:gd name="connsiteY2" fmla="*/ 915195 h 1187817"/>
              <a:gd name="connsiteX3" fmla="*/ 1210212 w 1210212"/>
              <a:gd name="connsiteY3" fmla="*/ 1187817 h 1187817"/>
              <a:gd name="connsiteX4" fmla="*/ 0 w 1210212"/>
              <a:gd name="connsiteY4" fmla="*/ 921924 h 1187817"/>
              <a:gd name="connsiteX0" fmla="*/ 0 w 1210212"/>
              <a:gd name="connsiteY0" fmla="*/ 921924 h 1187817"/>
              <a:gd name="connsiteX1" fmla="*/ 853211 w 1210212"/>
              <a:gd name="connsiteY1" fmla="*/ 0 h 1187817"/>
              <a:gd name="connsiteX2" fmla="*/ 1082851 w 1210212"/>
              <a:gd name="connsiteY2" fmla="*/ 486576 h 1187817"/>
              <a:gd name="connsiteX3" fmla="*/ 1210212 w 1210212"/>
              <a:gd name="connsiteY3" fmla="*/ 1187817 h 1187817"/>
              <a:gd name="connsiteX4" fmla="*/ 0 w 1210212"/>
              <a:gd name="connsiteY4" fmla="*/ 921924 h 1187817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581504 w 1082851"/>
              <a:gd name="connsiteY3" fmla="*/ 1078345 h 1078345"/>
              <a:gd name="connsiteX4" fmla="*/ 0 w 1082851"/>
              <a:gd name="connsiteY4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581504 w 1082851"/>
              <a:gd name="connsiteY3" fmla="*/ 1078345 h 1078345"/>
              <a:gd name="connsiteX4" fmla="*/ 0 w 1082851"/>
              <a:gd name="connsiteY4" fmla="*/ 921924 h 1078345"/>
              <a:gd name="connsiteX0" fmla="*/ 0 w 1087222"/>
              <a:gd name="connsiteY0" fmla="*/ 921924 h 1078345"/>
              <a:gd name="connsiteX1" fmla="*/ 853211 w 1087222"/>
              <a:gd name="connsiteY1" fmla="*/ 0 h 1078345"/>
              <a:gd name="connsiteX2" fmla="*/ 1082851 w 1087222"/>
              <a:gd name="connsiteY2" fmla="*/ 486576 h 1078345"/>
              <a:gd name="connsiteX3" fmla="*/ 970911 w 1087222"/>
              <a:gd name="connsiteY3" fmla="*/ 593625 h 1078345"/>
              <a:gd name="connsiteX4" fmla="*/ 581504 w 1087222"/>
              <a:gd name="connsiteY4" fmla="*/ 1078345 h 1078345"/>
              <a:gd name="connsiteX5" fmla="*/ 0 w 1087222"/>
              <a:gd name="connsiteY5" fmla="*/ 921924 h 1078345"/>
              <a:gd name="connsiteX0" fmla="*/ 0 w 1084192"/>
              <a:gd name="connsiteY0" fmla="*/ 921924 h 1078345"/>
              <a:gd name="connsiteX1" fmla="*/ 853211 w 1084192"/>
              <a:gd name="connsiteY1" fmla="*/ 0 h 1078345"/>
              <a:gd name="connsiteX2" fmla="*/ 1082851 w 1084192"/>
              <a:gd name="connsiteY2" fmla="*/ 486576 h 1078345"/>
              <a:gd name="connsiteX3" fmla="*/ 818254 w 1084192"/>
              <a:gd name="connsiteY3" fmla="*/ 734967 h 1078345"/>
              <a:gd name="connsiteX4" fmla="*/ 581504 w 1084192"/>
              <a:gd name="connsiteY4" fmla="*/ 1078345 h 1078345"/>
              <a:gd name="connsiteX5" fmla="*/ 0 w 1084192"/>
              <a:gd name="connsiteY5" fmla="*/ 921924 h 1078345"/>
              <a:gd name="connsiteX0" fmla="*/ 0 w 1083734"/>
              <a:gd name="connsiteY0" fmla="*/ 921924 h 1078345"/>
              <a:gd name="connsiteX1" fmla="*/ 853211 w 1083734"/>
              <a:gd name="connsiteY1" fmla="*/ 0 h 1078345"/>
              <a:gd name="connsiteX2" fmla="*/ 1082851 w 1083734"/>
              <a:gd name="connsiteY2" fmla="*/ 486576 h 1078345"/>
              <a:gd name="connsiteX3" fmla="*/ 818254 w 1083734"/>
              <a:gd name="connsiteY3" fmla="*/ 734967 h 1078345"/>
              <a:gd name="connsiteX4" fmla="*/ 581504 w 1083734"/>
              <a:gd name="connsiteY4" fmla="*/ 1078345 h 1078345"/>
              <a:gd name="connsiteX5" fmla="*/ 0 w 1083734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818254 w 1082851"/>
              <a:gd name="connsiteY3" fmla="*/ 73496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818254 w 1082851"/>
              <a:gd name="connsiteY3" fmla="*/ 73496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721682 w 1082851"/>
              <a:gd name="connsiteY3" fmla="*/ 78515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727766 w 1082851"/>
              <a:gd name="connsiteY3" fmla="*/ 816520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101574"/>
              <a:gd name="connsiteY0" fmla="*/ 921924 h 1078345"/>
              <a:gd name="connsiteX1" fmla="*/ 853211 w 1101574"/>
              <a:gd name="connsiteY1" fmla="*/ 0 h 1078345"/>
              <a:gd name="connsiteX2" fmla="*/ 1101574 w 1101574"/>
              <a:gd name="connsiteY2" fmla="*/ 499216 h 1078345"/>
              <a:gd name="connsiteX3" fmla="*/ 727766 w 1101574"/>
              <a:gd name="connsiteY3" fmla="*/ 816520 h 1078345"/>
              <a:gd name="connsiteX4" fmla="*/ 581504 w 1101574"/>
              <a:gd name="connsiteY4" fmla="*/ 1078345 h 1078345"/>
              <a:gd name="connsiteX5" fmla="*/ 0 w 1101574"/>
              <a:gd name="connsiteY5" fmla="*/ 921924 h 1078345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727766 w 1101574"/>
              <a:gd name="connsiteY3" fmla="*/ 838145 h 1099970"/>
              <a:gd name="connsiteX4" fmla="*/ 581504 w 1101574"/>
              <a:gd name="connsiteY4" fmla="*/ 1099970 h 1099970"/>
              <a:gd name="connsiteX5" fmla="*/ 0 w 1101574"/>
              <a:gd name="connsiteY5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727766 w 1101574"/>
              <a:gd name="connsiteY3" fmla="*/ 838145 h 1099970"/>
              <a:gd name="connsiteX4" fmla="*/ 581504 w 1101574"/>
              <a:gd name="connsiteY4" fmla="*/ 1099970 h 1099970"/>
              <a:gd name="connsiteX5" fmla="*/ 0 w 1101574"/>
              <a:gd name="connsiteY5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090105"/>
              <a:gd name="connsiteY0" fmla="*/ 956136 h 1112557"/>
              <a:gd name="connsiteX1" fmla="*/ 859952 w 1090105"/>
              <a:gd name="connsiteY1" fmla="*/ 0 h 1112557"/>
              <a:gd name="connsiteX2" fmla="*/ 1090105 w 1090105"/>
              <a:gd name="connsiteY2" fmla="*/ 530229 h 1112557"/>
              <a:gd name="connsiteX3" fmla="*/ 581504 w 1090105"/>
              <a:gd name="connsiteY3" fmla="*/ 1112557 h 1112557"/>
              <a:gd name="connsiteX4" fmla="*/ 0 w 1090105"/>
              <a:gd name="connsiteY4" fmla="*/ 956136 h 1112557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84685"/>
              <a:gd name="connsiteY0" fmla="*/ 956136 h 1108343"/>
              <a:gd name="connsiteX1" fmla="*/ 859952 w 1084685"/>
              <a:gd name="connsiteY1" fmla="*/ 0 h 1108343"/>
              <a:gd name="connsiteX2" fmla="*/ 1084685 w 1084685"/>
              <a:gd name="connsiteY2" fmla="*/ 536089 h 1108343"/>
              <a:gd name="connsiteX3" fmla="*/ 575263 w 1084685"/>
              <a:gd name="connsiteY3" fmla="*/ 1108343 h 1108343"/>
              <a:gd name="connsiteX4" fmla="*/ 0 w 1084685"/>
              <a:gd name="connsiteY4" fmla="*/ 956136 h 1108343"/>
              <a:gd name="connsiteX0" fmla="*/ 0 w 1084685"/>
              <a:gd name="connsiteY0" fmla="*/ 956136 h 1100529"/>
              <a:gd name="connsiteX1" fmla="*/ 859952 w 1084685"/>
              <a:gd name="connsiteY1" fmla="*/ 0 h 1100529"/>
              <a:gd name="connsiteX2" fmla="*/ 1084685 w 1084685"/>
              <a:gd name="connsiteY2" fmla="*/ 536089 h 1100529"/>
              <a:gd name="connsiteX3" fmla="*/ 582491 w 1084685"/>
              <a:gd name="connsiteY3" fmla="*/ 1100529 h 1100529"/>
              <a:gd name="connsiteX4" fmla="*/ 0 w 1084685"/>
              <a:gd name="connsiteY4" fmla="*/ 956136 h 110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685" h="1100529">
                <a:moveTo>
                  <a:pt x="0" y="956136"/>
                </a:moveTo>
                <a:cubicBezTo>
                  <a:pt x="119554" y="546861"/>
                  <a:pt x="439814" y="189851"/>
                  <a:pt x="859952" y="0"/>
                </a:cubicBezTo>
                <a:lnTo>
                  <a:pt x="1084685" y="536089"/>
                </a:lnTo>
                <a:cubicBezTo>
                  <a:pt x="627948" y="754219"/>
                  <a:pt x="604620" y="1070075"/>
                  <a:pt x="582491" y="1100529"/>
                </a:cubicBezTo>
                <a:cubicBezTo>
                  <a:pt x="358937" y="1050766"/>
                  <a:pt x="231586" y="1010573"/>
                  <a:pt x="0" y="9561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58463" y="3606541"/>
            <a:ext cx="33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94296" y="3426023"/>
            <a:ext cx="2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rot="21368860">
            <a:off x="7375633" y="3363004"/>
            <a:ext cx="362410" cy="31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79451" y="2920026"/>
            <a:ext cx="430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30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90342" y="2314332"/>
            <a:ext cx="2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1729" y="1035050"/>
            <a:ext cx="386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Radius of smaller circle (r) = 7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52678" y="1373604"/>
            <a:ext cx="424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Radius of Bigger circle (R) = 21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4241" y="2038350"/>
            <a:ext cx="230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(shaded portion)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84504" y="2069023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54404" y="1733117"/>
            <a:ext cx="288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Central angle () = 30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36800" y="2069039"/>
            <a:ext cx="150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(O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AXB)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03650" y="2072287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68088" y="2057400"/>
            <a:ext cx="151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(O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CYD)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84504" y="2573451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03650" y="2569842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45339" y="2472324"/>
            <a:ext cx="1529397" cy="590792"/>
            <a:chOff x="4045339" y="2472324"/>
            <a:chExt cx="1529397" cy="590792"/>
          </a:xfrm>
        </p:grpSpPr>
        <p:sp>
          <p:nvSpPr>
            <p:cNvPr id="123" name="TextBox 122"/>
            <p:cNvSpPr txBox="1"/>
            <p:nvPr/>
          </p:nvSpPr>
          <p:spPr>
            <a:xfrm>
              <a:off x="4166640" y="2472324"/>
              <a:ext cx="326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481230" y="2592990"/>
                  <a:ext cx="3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230" y="2592990"/>
                  <a:ext cx="359228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TextBox 124"/>
            <p:cNvSpPr txBox="1"/>
            <p:nvPr/>
          </p:nvSpPr>
          <p:spPr>
            <a:xfrm>
              <a:off x="4660336" y="255846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45339" y="2724562"/>
              <a:ext cx="597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360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4089739" y="2761099"/>
              <a:ext cx="477632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650308" y="2458148"/>
            <a:ext cx="1591492" cy="604968"/>
            <a:chOff x="2650308" y="2458148"/>
            <a:chExt cx="1591492" cy="604968"/>
          </a:xfrm>
        </p:grpSpPr>
        <p:sp>
          <p:nvSpPr>
            <p:cNvPr id="117" name="TextBox 116"/>
            <p:cNvSpPr txBox="1"/>
            <p:nvPr/>
          </p:nvSpPr>
          <p:spPr>
            <a:xfrm>
              <a:off x="2790557" y="2458148"/>
              <a:ext cx="326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50308" y="2724562"/>
              <a:ext cx="597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360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694708" y="2759215"/>
              <a:ext cx="477632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327400" y="255846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37538" y="2565597"/>
              <a:ext cx="2782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284504" y="3243630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91102" y="3162298"/>
            <a:ext cx="769041" cy="604968"/>
            <a:chOff x="2691102" y="3162298"/>
            <a:chExt cx="769041" cy="604968"/>
          </a:xfrm>
        </p:grpSpPr>
        <p:sp>
          <p:nvSpPr>
            <p:cNvPr id="143" name="TextBox 142"/>
            <p:cNvSpPr txBox="1"/>
            <p:nvPr/>
          </p:nvSpPr>
          <p:spPr>
            <a:xfrm>
              <a:off x="2831351" y="3162298"/>
              <a:ext cx="326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91102" y="3428712"/>
              <a:ext cx="597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360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2757213" y="3463365"/>
              <a:ext cx="434211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158880" y="3286880"/>
              <a:ext cx="3012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396806" y="3293553"/>
            <a:ext cx="10844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84504" y="3853999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3647702" y="392263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02" y="3922637"/>
                <a:ext cx="35922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/>
          <p:cNvSpPr txBox="1"/>
          <p:nvPr/>
        </p:nvSpPr>
        <p:spPr>
          <a:xfrm>
            <a:off x="2752327" y="3784600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681197" y="4051014"/>
            <a:ext cx="59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2747308" y="4085667"/>
            <a:ext cx="434211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120470" y="3899895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70" y="3899895"/>
                <a:ext cx="35922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37775" y="3784600"/>
            <a:ext cx="462520" cy="604968"/>
            <a:chOff x="3337775" y="3784600"/>
            <a:chExt cx="462520" cy="604968"/>
          </a:xfrm>
        </p:grpSpPr>
        <p:sp>
          <p:nvSpPr>
            <p:cNvPr id="158" name="TextBox 157"/>
            <p:cNvSpPr txBox="1"/>
            <p:nvPr/>
          </p:nvSpPr>
          <p:spPr>
            <a:xfrm>
              <a:off x="3337775" y="3784600"/>
              <a:ext cx="462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96805" y="4051014"/>
              <a:ext cx="337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3420627" y="4085667"/>
              <a:ext cx="296572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861770" y="3898972"/>
            <a:ext cx="90648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(21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52256" y="3911600"/>
            <a:ext cx="64176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 rot="16781298" flipH="1">
            <a:off x="6920164" y="4254353"/>
            <a:ext cx="60595" cy="605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 rot="16781298" flipH="1">
            <a:off x="6879023" y="3570935"/>
            <a:ext cx="60595" cy="605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 rot="16781298">
            <a:off x="6813004" y="2556518"/>
            <a:ext cx="79588" cy="831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4" name="Pie 49"/>
          <p:cNvSpPr/>
          <p:nvPr/>
        </p:nvSpPr>
        <p:spPr>
          <a:xfrm rot="14715708">
            <a:off x="6614679" y="3422729"/>
            <a:ext cx="626561" cy="1395605"/>
          </a:xfrm>
          <a:custGeom>
            <a:avLst/>
            <a:gdLst>
              <a:gd name="connsiteX0" fmla="*/ 4261 w 2956300"/>
              <a:gd name="connsiteY0" fmla="*/ 1475668 h 2743200"/>
              <a:gd name="connsiteX1" fmla="*/ 519436 w 2956300"/>
              <a:gd name="connsiteY1" fmla="*/ 327624 h 2743200"/>
              <a:gd name="connsiteX2" fmla="*/ 1478150 w 2956300"/>
              <a:gd name="connsiteY2" fmla="*/ 1371600 h 2743200"/>
              <a:gd name="connsiteX3" fmla="*/ 4261 w 2956300"/>
              <a:gd name="connsiteY3" fmla="*/ 1475668 h 2743200"/>
              <a:gd name="connsiteX0" fmla="*/ 4611 w 1478500"/>
              <a:gd name="connsiteY0" fmla="*/ 1167344 h 1167344"/>
              <a:gd name="connsiteX1" fmla="*/ 502095 w 1478500"/>
              <a:gd name="connsiteY1" fmla="*/ 0 h 1167344"/>
              <a:gd name="connsiteX2" fmla="*/ 1478500 w 1478500"/>
              <a:gd name="connsiteY2" fmla="*/ 1063276 h 1167344"/>
              <a:gd name="connsiteX3" fmla="*/ 4611 w 1478500"/>
              <a:gd name="connsiteY3" fmla="*/ 1167344 h 1167344"/>
              <a:gd name="connsiteX0" fmla="*/ 4471 w 1478360"/>
              <a:gd name="connsiteY0" fmla="*/ 1167344 h 1167344"/>
              <a:gd name="connsiteX1" fmla="*/ 501955 w 1478360"/>
              <a:gd name="connsiteY1" fmla="*/ 0 h 1167344"/>
              <a:gd name="connsiteX2" fmla="*/ 1478360 w 1478360"/>
              <a:gd name="connsiteY2" fmla="*/ 1063276 h 1167344"/>
              <a:gd name="connsiteX3" fmla="*/ 4471 w 1478360"/>
              <a:gd name="connsiteY3" fmla="*/ 1167344 h 1167344"/>
              <a:gd name="connsiteX0" fmla="*/ 4176 w 1493959"/>
              <a:gd name="connsiteY0" fmla="*/ 1156841 h 1156841"/>
              <a:gd name="connsiteX1" fmla="*/ 517554 w 1493959"/>
              <a:gd name="connsiteY1" fmla="*/ 0 h 1156841"/>
              <a:gd name="connsiteX2" fmla="*/ 1493959 w 1493959"/>
              <a:gd name="connsiteY2" fmla="*/ 1063276 h 1156841"/>
              <a:gd name="connsiteX3" fmla="*/ 4176 w 1493959"/>
              <a:gd name="connsiteY3" fmla="*/ 1156841 h 1156841"/>
              <a:gd name="connsiteX0" fmla="*/ 4176 w 1493959"/>
              <a:gd name="connsiteY0" fmla="*/ 1156841 h 1156841"/>
              <a:gd name="connsiteX1" fmla="*/ 517554 w 1493959"/>
              <a:gd name="connsiteY1" fmla="*/ 0 h 1156841"/>
              <a:gd name="connsiteX2" fmla="*/ 1493959 w 1493959"/>
              <a:gd name="connsiteY2" fmla="*/ 1063276 h 1156841"/>
              <a:gd name="connsiteX3" fmla="*/ 4176 w 1493959"/>
              <a:gd name="connsiteY3" fmla="*/ 1156841 h 1156841"/>
              <a:gd name="connsiteX0" fmla="*/ 847 w 1490630"/>
              <a:gd name="connsiteY0" fmla="*/ 1156841 h 1156841"/>
              <a:gd name="connsiteX1" fmla="*/ 514225 w 1490630"/>
              <a:gd name="connsiteY1" fmla="*/ 0 h 1156841"/>
              <a:gd name="connsiteX2" fmla="*/ 1490630 w 1490630"/>
              <a:gd name="connsiteY2" fmla="*/ 1063276 h 1156841"/>
              <a:gd name="connsiteX3" fmla="*/ 847 w 1490630"/>
              <a:gd name="connsiteY3" fmla="*/ 1156841 h 1156841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  <a:gd name="connsiteX0" fmla="*/ 909 w 1580598"/>
              <a:gd name="connsiteY0" fmla="*/ 1171316 h 1171316"/>
              <a:gd name="connsiteX1" fmla="*/ 501019 w 1580598"/>
              <a:gd name="connsiteY1" fmla="*/ 0 h 1171316"/>
              <a:gd name="connsiteX2" fmla="*/ 1580598 w 1580598"/>
              <a:gd name="connsiteY2" fmla="*/ 1129941 h 1171316"/>
              <a:gd name="connsiteX3" fmla="*/ 909 w 1580598"/>
              <a:gd name="connsiteY3" fmla="*/ 1171316 h 1171316"/>
              <a:gd name="connsiteX0" fmla="*/ 760 w 1615598"/>
              <a:gd name="connsiteY0" fmla="*/ 1226847 h 1226847"/>
              <a:gd name="connsiteX1" fmla="*/ 536019 w 1615598"/>
              <a:gd name="connsiteY1" fmla="*/ 0 h 1226847"/>
              <a:gd name="connsiteX2" fmla="*/ 1615598 w 1615598"/>
              <a:gd name="connsiteY2" fmla="*/ 1129941 h 1226847"/>
              <a:gd name="connsiteX3" fmla="*/ 760 w 1615598"/>
              <a:gd name="connsiteY3" fmla="*/ 1226847 h 1226847"/>
              <a:gd name="connsiteX0" fmla="*/ 597 w 1615435"/>
              <a:gd name="connsiteY0" fmla="*/ 1261769 h 1261769"/>
              <a:gd name="connsiteX1" fmla="*/ 594982 w 1615435"/>
              <a:gd name="connsiteY1" fmla="*/ 0 h 1261769"/>
              <a:gd name="connsiteX2" fmla="*/ 1615435 w 1615435"/>
              <a:gd name="connsiteY2" fmla="*/ 1164863 h 1261769"/>
              <a:gd name="connsiteX3" fmla="*/ 597 w 1615435"/>
              <a:gd name="connsiteY3" fmla="*/ 1261769 h 1261769"/>
              <a:gd name="connsiteX0" fmla="*/ 1615435 w 1698821"/>
              <a:gd name="connsiteY0" fmla="*/ 1164863 h 1261769"/>
              <a:gd name="connsiteX1" fmla="*/ 597 w 1698821"/>
              <a:gd name="connsiteY1" fmla="*/ 1261769 h 1261769"/>
              <a:gd name="connsiteX2" fmla="*/ 594982 w 1698821"/>
              <a:gd name="connsiteY2" fmla="*/ 0 h 1261769"/>
              <a:gd name="connsiteX3" fmla="*/ 1698821 w 1698821"/>
              <a:gd name="connsiteY3" fmla="*/ 1248249 h 1261769"/>
              <a:gd name="connsiteX0" fmla="*/ 597 w 1698821"/>
              <a:gd name="connsiteY0" fmla="*/ 1261769 h 1261769"/>
              <a:gd name="connsiteX1" fmla="*/ 594982 w 1698821"/>
              <a:gd name="connsiteY1" fmla="*/ 0 h 1261769"/>
              <a:gd name="connsiteX2" fmla="*/ 1698821 w 1698821"/>
              <a:gd name="connsiteY2" fmla="*/ 1248249 h 1261769"/>
              <a:gd name="connsiteX0" fmla="*/ 597 w 594982"/>
              <a:gd name="connsiteY0" fmla="*/ 1261769 h 1261769"/>
              <a:gd name="connsiteX1" fmla="*/ 594982 w 594982"/>
              <a:gd name="connsiteY1" fmla="*/ 0 h 1261769"/>
              <a:gd name="connsiteX0" fmla="*/ 654 w 571371"/>
              <a:gd name="connsiteY0" fmla="*/ 1272674 h 1272674"/>
              <a:gd name="connsiteX1" fmla="*/ 571371 w 571371"/>
              <a:gd name="connsiteY1" fmla="*/ 0 h 12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71" h="1272674">
                <a:moveTo>
                  <a:pt x="654" y="1272674"/>
                </a:moveTo>
                <a:cubicBezTo>
                  <a:pt x="-13995" y="849592"/>
                  <a:pt x="219000" y="319502"/>
                  <a:pt x="571371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Pie 49"/>
          <p:cNvSpPr/>
          <p:nvPr/>
        </p:nvSpPr>
        <p:spPr>
          <a:xfrm rot="14715708">
            <a:off x="5818721" y="2914533"/>
            <a:ext cx="1744483" cy="1385624"/>
          </a:xfrm>
          <a:custGeom>
            <a:avLst/>
            <a:gdLst>
              <a:gd name="connsiteX0" fmla="*/ 4261 w 2956300"/>
              <a:gd name="connsiteY0" fmla="*/ 1475668 h 2743200"/>
              <a:gd name="connsiteX1" fmla="*/ 519436 w 2956300"/>
              <a:gd name="connsiteY1" fmla="*/ 327624 h 2743200"/>
              <a:gd name="connsiteX2" fmla="*/ 1478150 w 2956300"/>
              <a:gd name="connsiteY2" fmla="*/ 1371600 h 2743200"/>
              <a:gd name="connsiteX3" fmla="*/ 4261 w 2956300"/>
              <a:gd name="connsiteY3" fmla="*/ 1475668 h 2743200"/>
              <a:gd name="connsiteX0" fmla="*/ 4611 w 1478500"/>
              <a:gd name="connsiteY0" fmla="*/ 1167344 h 1167344"/>
              <a:gd name="connsiteX1" fmla="*/ 502095 w 1478500"/>
              <a:gd name="connsiteY1" fmla="*/ 0 h 1167344"/>
              <a:gd name="connsiteX2" fmla="*/ 1478500 w 1478500"/>
              <a:gd name="connsiteY2" fmla="*/ 1063276 h 1167344"/>
              <a:gd name="connsiteX3" fmla="*/ 4611 w 1478500"/>
              <a:gd name="connsiteY3" fmla="*/ 1167344 h 1167344"/>
              <a:gd name="connsiteX0" fmla="*/ 4471 w 1478360"/>
              <a:gd name="connsiteY0" fmla="*/ 1167344 h 1167344"/>
              <a:gd name="connsiteX1" fmla="*/ 501955 w 1478360"/>
              <a:gd name="connsiteY1" fmla="*/ 0 h 1167344"/>
              <a:gd name="connsiteX2" fmla="*/ 1478360 w 1478360"/>
              <a:gd name="connsiteY2" fmla="*/ 1063276 h 1167344"/>
              <a:gd name="connsiteX3" fmla="*/ 4471 w 1478360"/>
              <a:gd name="connsiteY3" fmla="*/ 1167344 h 1167344"/>
              <a:gd name="connsiteX0" fmla="*/ 4176 w 1493959"/>
              <a:gd name="connsiteY0" fmla="*/ 1156841 h 1156841"/>
              <a:gd name="connsiteX1" fmla="*/ 517554 w 1493959"/>
              <a:gd name="connsiteY1" fmla="*/ 0 h 1156841"/>
              <a:gd name="connsiteX2" fmla="*/ 1493959 w 1493959"/>
              <a:gd name="connsiteY2" fmla="*/ 1063276 h 1156841"/>
              <a:gd name="connsiteX3" fmla="*/ 4176 w 1493959"/>
              <a:gd name="connsiteY3" fmla="*/ 1156841 h 1156841"/>
              <a:gd name="connsiteX0" fmla="*/ 4176 w 1493959"/>
              <a:gd name="connsiteY0" fmla="*/ 1156841 h 1156841"/>
              <a:gd name="connsiteX1" fmla="*/ 517554 w 1493959"/>
              <a:gd name="connsiteY1" fmla="*/ 0 h 1156841"/>
              <a:gd name="connsiteX2" fmla="*/ 1493959 w 1493959"/>
              <a:gd name="connsiteY2" fmla="*/ 1063276 h 1156841"/>
              <a:gd name="connsiteX3" fmla="*/ 4176 w 1493959"/>
              <a:gd name="connsiteY3" fmla="*/ 1156841 h 1156841"/>
              <a:gd name="connsiteX0" fmla="*/ 847 w 1490630"/>
              <a:gd name="connsiteY0" fmla="*/ 1156841 h 1156841"/>
              <a:gd name="connsiteX1" fmla="*/ 514225 w 1490630"/>
              <a:gd name="connsiteY1" fmla="*/ 0 h 1156841"/>
              <a:gd name="connsiteX2" fmla="*/ 1490630 w 1490630"/>
              <a:gd name="connsiteY2" fmla="*/ 1063276 h 1156841"/>
              <a:gd name="connsiteX3" fmla="*/ 847 w 1490630"/>
              <a:gd name="connsiteY3" fmla="*/ 1156841 h 1156841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  <a:gd name="connsiteX0" fmla="*/ 909 w 1477424"/>
              <a:gd name="connsiteY0" fmla="*/ 1171316 h 1171316"/>
              <a:gd name="connsiteX1" fmla="*/ 501019 w 1477424"/>
              <a:gd name="connsiteY1" fmla="*/ 0 h 1171316"/>
              <a:gd name="connsiteX2" fmla="*/ 1477424 w 1477424"/>
              <a:gd name="connsiteY2" fmla="*/ 1063276 h 1171316"/>
              <a:gd name="connsiteX3" fmla="*/ 909 w 1477424"/>
              <a:gd name="connsiteY3" fmla="*/ 1171316 h 1171316"/>
              <a:gd name="connsiteX0" fmla="*/ 909 w 1580598"/>
              <a:gd name="connsiteY0" fmla="*/ 1171316 h 1171316"/>
              <a:gd name="connsiteX1" fmla="*/ 501019 w 1580598"/>
              <a:gd name="connsiteY1" fmla="*/ 0 h 1171316"/>
              <a:gd name="connsiteX2" fmla="*/ 1580598 w 1580598"/>
              <a:gd name="connsiteY2" fmla="*/ 1129941 h 1171316"/>
              <a:gd name="connsiteX3" fmla="*/ 909 w 1580598"/>
              <a:gd name="connsiteY3" fmla="*/ 1171316 h 1171316"/>
              <a:gd name="connsiteX0" fmla="*/ 760 w 1615598"/>
              <a:gd name="connsiteY0" fmla="*/ 1226847 h 1226847"/>
              <a:gd name="connsiteX1" fmla="*/ 536019 w 1615598"/>
              <a:gd name="connsiteY1" fmla="*/ 0 h 1226847"/>
              <a:gd name="connsiteX2" fmla="*/ 1615598 w 1615598"/>
              <a:gd name="connsiteY2" fmla="*/ 1129941 h 1226847"/>
              <a:gd name="connsiteX3" fmla="*/ 760 w 1615598"/>
              <a:gd name="connsiteY3" fmla="*/ 1226847 h 1226847"/>
              <a:gd name="connsiteX0" fmla="*/ 597 w 1615435"/>
              <a:gd name="connsiteY0" fmla="*/ 1261769 h 1261769"/>
              <a:gd name="connsiteX1" fmla="*/ 594982 w 1615435"/>
              <a:gd name="connsiteY1" fmla="*/ 0 h 1261769"/>
              <a:gd name="connsiteX2" fmla="*/ 1615435 w 1615435"/>
              <a:gd name="connsiteY2" fmla="*/ 1164863 h 1261769"/>
              <a:gd name="connsiteX3" fmla="*/ 597 w 1615435"/>
              <a:gd name="connsiteY3" fmla="*/ 1261769 h 1261769"/>
              <a:gd name="connsiteX0" fmla="*/ 656 w 1590821"/>
              <a:gd name="connsiteY0" fmla="*/ 1263572 h 1263572"/>
              <a:gd name="connsiteX1" fmla="*/ 570368 w 1590821"/>
              <a:gd name="connsiteY1" fmla="*/ 0 h 1263572"/>
              <a:gd name="connsiteX2" fmla="*/ 1590821 w 1590821"/>
              <a:gd name="connsiteY2" fmla="*/ 1164863 h 1263572"/>
              <a:gd name="connsiteX3" fmla="*/ 656 w 1590821"/>
              <a:gd name="connsiteY3" fmla="*/ 1263572 h 126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821" h="1263572">
                <a:moveTo>
                  <a:pt x="656" y="1263572"/>
                </a:moveTo>
                <a:cubicBezTo>
                  <a:pt x="-13993" y="840490"/>
                  <a:pt x="217997" y="319502"/>
                  <a:pt x="570368" y="0"/>
                </a:cubicBezTo>
                <a:cubicBezTo>
                  <a:pt x="895836" y="354425"/>
                  <a:pt x="1265353" y="810438"/>
                  <a:pt x="1590821" y="1164863"/>
                </a:cubicBezTo>
                <a:cubicBezTo>
                  <a:pt x="1094227" y="1196051"/>
                  <a:pt x="516738" y="1260483"/>
                  <a:pt x="656" y="1263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Pie 52"/>
          <p:cNvSpPr/>
          <p:nvPr/>
        </p:nvSpPr>
        <p:spPr>
          <a:xfrm rot="14539763">
            <a:off x="6229550" y="2799660"/>
            <a:ext cx="1035288" cy="809348"/>
          </a:xfrm>
          <a:custGeom>
            <a:avLst/>
            <a:gdLst>
              <a:gd name="connsiteX0" fmla="*/ 2046 w 1758812"/>
              <a:gd name="connsiteY0" fmla="*/ 970593 h 1817289"/>
              <a:gd name="connsiteX1" fmla="*/ 276862 w 1758812"/>
              <a:gd name="connsiteY1" fmla="*/ 246804 h 1817289"/>
              <a:gd name="connsiteX2" fmla="*/ 879406 w 1758812"/>
              <a:gd name="connsiteY2" fmla="*/ 908645 h 1817289"/>
              <a:gd name="connsiteX3" fmla="*/ 2046 w 1758812"/>
              <a:gd name="connsiteY3" fmla="*/ 970593 h 1817289"/>
              <a:gd name="connsiteX0" fmla="*/ 1565 w 916719"/>
              <a:gd name="connsiteY0" fmla="*/ 703019 h 703019"/>
              <a:gd name="connsiteX1" fmla="*/ 314175 w 916719"/>
              <a:gd name="connsiteY1" fmla="*/ 0 h 703019"/>
              <a:gd name="connsiteX2" fmla="*/ 916719 w 916719"/>
              <a:gd name="connsiteY2" fmla="*/ 661841 h 703019"/>
              <a:gd name="connsiteX3" fmla="*/ 1565 w 916719"/>
              <a:gd name="connsiteY3" fmla="*/ 703019 h 703019"/>
              <a:gd name="connsiteX0" fmla="*/ 1565 w 884502"/>
              <a:gd name="connsiteY0" fmla="*/ 703019 h 703019"/>
              <a:gd name="connsiteX1" fmla="*/ 314175 w 884502"/>
              <a:gd name="connsiteY1" fmla="*/ 0 h 703019"/>
              <a:gd name="connsiteX2" fmla="*/ 884502 w 884502"/>
              <a:gd name="connsiteY2" fmla="*/ 646937 h 703019"/>
              <a:gd name="connsiteX3" fmla="*/ 1565 w 884502"/>
              <a:gd name="connsiteY3" fmla="*/ 703019 h 703019"/>
              <a:gd name="connsiteX0" fmla="*/ 1434 w 884371"/>
              <a:gd name="connsiteY0" fmla="*/ 703019 h 703019"/>
              <a:gd name="connsiteX1" fmla="*/ 314044 w 884371"/>
              <a:gd name="connsiteY1" fmla="*/ 0 h 703019"/>
              <a:gd name="connsiteX2" fmla="*/ 884371 w 884371"/>
              <a:gd name="connsiteY2" fmla="*/ 646937 h 703019"/>
              <a:gd name="connsiteX3" fmla="*/ 1434 w 884371"/>
              <a:gd name="connsiteY3" fmla="*/ 703019 h 703019"/>
              <a:gd name="connsiteX0" fmla="*/ 1565 w 884502"/>
              <a:gd name="connsiteY0" fmla="*/ 703019 h 703019"/>
              <a:gd name="connsiteX1" fmla="*/ 314175 w 884502"/>
              <a:gd name="connsiteY1" fmla="*/ 0 h 703019"/>
              <a:gd name="connsiteX2" fmla="*/ 884502 w 884502"/>
              <a:gd name="connsiteY2" fmla="*/ 646937 h 703019"/>
              <a:gd name="connsiteX3" fmla="*/ 1565 w 884502"/>
              <a:gd name="connsiteY3" fmla="*/ 703019 h 703019"/>
              <a:gd name="connsiteX0" fmla="*/ 479 w 883416"/>
              <a:gd name="connsiteY0" fmla="*/ 703019 h 703019"/>
              <a:gd name="connsiteX1" fmla="*/ 313089 w 883416"/>
              <a:gd name="connsiteY1" fmla="*/ 0 h 703019"/>
              <a:gd name="connsiteX2" fmla="*/ 883416 w 883416"/>
              <a:gd name="connsiteY2" fmla="*/ 646937 h 703019"/>
              <a:gd name="connsiteX3" fmla="*/ 479 w 883416"/>
              <a:gd name="connsiteY3" fmla="*/ 703019 h 703019"/>
              <a:gd name="connsiteX0" fmla="*/ 444 w 883381"/>
              <a:gd name="connsiteY0" fmla="*/ 698115 h 698115"/>
              <a:gd name="connsiteX1" fmla="*/ 324162 w 883381"/>
              <a:gd name="connsiteY1" fmla="*/ 0 h 698115"/>
              <a:gd name="connsiteX2" fmla="*/ 883381 w 883381"/>
              <a:gd name="connsiteY2" fmla="*/ 642033 h 698115"/>
              <a:gd name="connsiteX3" fmla="*/ 444 w 883381"/>
              <a:gd name="connsiteY3" fmla="*/ 698115 h 698115"/>
              <a:gd name="connsiteX0" fmla="*/ 449 w 881655"/>
              <a:gd name="connsiteY0" fmla="*/ 708069 h 708069"/>
              <a:gd name="connsiteX1" fmla="*/ 322436 w 881655"/>
              <a:gd name="connsiteY1" fmla="*/ 0 h 708069"/>
              <a:gd name="connsiteX2" fmla="*/ 881655 w 881655"/>
              <a:gd name="connsiteY2" fmla="*/ 642033 h 708069"/>
              <a:gd name="connsiteX3" fmla="*/ 449 w 881655"/>
              <a:gd name="connsiteY3" fmla="*/ 708069 h 708069"/>
              <a:gd name="connsiteX0" fmla="*/ 0 w 881206"/>
              <a:gd name="connsiteY0" fmla="*/ 708069 h 708069"/>
              <a:gd name="connsiteX1" fmla="*/ 321987 w 881206"/>
              <a:gd name="connsiteY1" fmla="*/ 0 h 708069"/>
              <a:gd name="connsiteX2" fmla="*/ 881206 w 881206"/>
              <a:gd name="connsiteY2" fmla="*/ 642033 h 708069"/>
              <a:gd name="connsiteX3" fmla="*/ 0 w 881206"/>
              <a:gd name="connsiteY3" fmla="*/ 708069 h 708069"/>
              <a:gd name="connsiteX0" fmla="*/ 0 w 881206"/>
              <a:gd name="connsiteY0" fmla="*/ 708069 h 708069"/>
              <a:gd name="connsiteX1" fmla="*/ 321987 w 881206"/>
              <a:gd name="connsiteY1" fmla="*/ 0 h 708069"/>
              <a:gd name="connsiteX2" fmla="*/ 881206 w 881206"/>
              <a:gd name="connsiteY2" fmla="*/ 642033 h 708069"/>
              <a:gd name="connsiteX3" fmla="*/ 0 w 881206"/>
              <a:gd name="connsiteY3" fmla="*/ 708069 h 708069"/>
              <a:gd name="connsiteX0" fmla="*/ 0 w 873898"/>
              <a:gd name="connsiteY0" fmla="*/ 697681 h 697681"/>
              <a:gd name="connsiteX1" fmla="*/ 314679 w 873898"/>
              <a:gd name="connsiteY1" fmla="*/ 0 h 697681"/>
              <a:gd name="connsiteX2" fmla="*/ 873898 w 873898"/>
              <a:gd name="connsiteY2" fmla="*/ 642033 h 697681"/>
              <a:gd name="connsiteX3" fmla="*/ 0 w 873898"/>
              <a:gd name="connsiteY3" fmla="*/ 697681 h 697681"/>
              <a:gd name="connsiteX0" fmla="*/ 19 w 873917"/>
              <a:gd name="connsiteY0" fmla="*/ 697681 h 697681"/>
              <a:gd name="connsiteX1" fmla="*/ 314698 w 873917"/>
              <a:gd name="connsiteY1" fmla="*/ 0 h 697681"/>
              <a:gd name="connsiteX2" fmla="*/ 873917 w 873917"/>
              <a:gd name="connsiteY2" fmla="*/ 642033 h 697681"/>
              <a:gd name="connsiteX3" fmla="*/ 19 w 873917"/>
              <a:gd name="connsiteY3" fmla="*/ 697681 h 697681"/>
              <a:gd name="connsiteX0" fmla="*/ 17 w 884302"/>
              <a:gd name="connsiteY0" fmla="*/ 690373 h 690373"/>
              <a:gd name="connsiteX1" fmla="*/ 325083 w 884302"/>
              <a:gd name="connsiteY1" fmla="*/ 0 h 690373"/>
              <a:gd name="connsiteX2" fmla="*/ 884302 w 884302"/>
              <a:gd name="connsiteY2" fmla="*/ 642033 h 690373"/>
              <a:gd name="connsiteX3" fmla="*/ 17 w 884302"/>
              <a:gd name="connsiteY3" fmla="*/ 690373 h 690373"/>
              <a:gd name="connsiteX0" fmla="*/ 21 w 864014"/>
              <a:gd name="connsiteY0" fmla="*/ 689122 h 689122"/>
              <a:gd name="connsiteX1" fmla="*/ 304795 w 864014"/>
              <a:gd name="connsiteY1" fmla="*/ 0 h 689122"/>
              <a:gd name="connsiteX2" fmla="*/ 864014 w 864014"/>
              <a:gd name="connsiteY2" fmla="*/ 642033 h 689122"/>
              <a:gd name="connsiteX3" fmla="*/ 21 w 864014"/>
              <a:gd name="connsiteY3" fmla="*/ 689122 h 689122"/>
              <a:gd name="connsiteX0" fmla="*/ 21 w 983039"/>
              <a:gd name="connsiteY0" fmla="*/ 689122 h 729540"/>
              <a:gd name="connsiteX1" fmla="*/ 304795 w 983039"/>
              <a:gd name="connsiteY1" fmla="*/ 0 h 729540"/>
              <a:gd name="connsiteX2" fmla="*/ 983039 w 983039"/>
              <a:gd name="connsiteY2" fmla="*/ 729540 h 729540"/>
              <a:gd name="connsiteX3" fmla="*/ 21 w 983039"/>
              <a:gd name="connsiteY3" fmla="*/ 689122 h 729540"/>
              <a:gd name="connsiteX0" fmla="*/ 14 w 983032"/>
              <a:gd name="connsiteY0" fmla="*/ 747487 h 787905"/>
              <a:gd name="connsiteX1" fmla="*/ 371242 w 983032"/>
              <a:gd name="connsiteY1" fmla="*/ 0 h 787905"/>
              <a:gd name="connsiteX2" fmla="*/ 983032 w 983032"/>
              <a:gd name="connsiteY2" fmla="*/ 787905 h 787905"/>
              <a:gd name="connsiteX3" fmla="*/ 14 w 983032"/>
              <a:gd name="connsiteY3" fmla="*/ 747487 h 787905"/>
              <a:gd name="connsiteX0" fmla="*/ 12 w 1015468"/>
              <a:gd name="connsiteY0" fmla="*/ 809348 h 809348"/>
              <a:gd name="connsiteX1" fmla="*/ 403678 w 1015468"/>
              <a:gd name="connsiteY1" fmla="*/ 0 h 809348"/>
              <a:gd name="connsiteX2" fmla="*/ 1015468 w 1015468"/>
              <a:gd name="connsiteY2" fmla="*/ 787905 h 809348"/>
              <a:gd name="connsiteX3" fmla="*/ 12 w 1015468"/>
              <a:gd name="connsiteY3" fmla="*/ 809348 h 809348"/>
              <a:gd name="connsiteX0" fmla="*/ 152 w 1015608"/>
              <a:gd name="connsiteY0" fmla="*/ 809348 h 809348"/>
              <a:gd name="connsiteX1" fmla="*/ 403818 w 1015608"/>
              <a:gd name="connsiteY1" fmla="*/ 0 h 809348"/>
              <a:gd name="connsiteX2" fmla="*/ 1015608 w 1015608"/>
              <a:gd name="connsiteY2" fmla="*/ 787905 h 809348"/>
              <a:gd name="connsiteX3" fmla="*/ 152 w 1015608"/>
              <a:gd name="connsiteY3" fmla="*/ 809348 h 809348"/>
              <a:gd name="connsiteX0" fmla="*/ 149 w 1015605"/>
              <a:gd name="connsiteY0" fmla="*/ 809348 h 809348"/>
              <a:gd name="connsiteX1" fmla="*/ 403815 w 1015605"/>
              <a:gd name="connsiteY1" fmla="*/ 0 h 809348"/>
              <a:gd name="connsiteX2" fmla="*/ 1015605 w 1015605"/>
              <a:gd name="connsiteY2" fmla="*/ 787905 h 809348"/>
              <a:gd name="connsiteX3" fmla="*/ 149 w 1015605"/>
              <a:gd name="connsiteY3" fmla="*/ 809348 h 809348"/>
              <a:gd name="connsiteX0" fmla="*/ 149 w 1035288"/>
              <a:gd name="connsiteY0" fmla="*/ 809348 h 809348"/>
              <a:gd name="connsiteX1" fmla="*/ 403815 w 1035288"/>
              <a:gd name="connsiteY1" fmla="*/ 0 h 809348"/>
              <a:gd name="connsiteX2" fmla="*/ 1035288 w 1035288"/>
              <a:gd name="connsiteY2" fmla="*/ 798226 h 809348"/>
              <a:gd name="connsiteX3" fmla="*/ 149 w 1035288"/>
              <a:gd name="connsiteY3" fmla="*/ 809348 h 80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288" h="809348">
                <a:moveTo>
                  <a:pt x="149" y="809348"/>
                </a:moveTo>
                <a:cubicBezTo>
                  <a:pt x="-6949" y="356743"/>
                  <a:pt x="242596" y="129631"/>
                  <a:pt x="403815" y="0"/>
                </a:cubicBezTo>
                <a:lnTo>
                  <a:pt x="1035288" y="798226"/>
                </a:lnTo>
                <a:lnTo>
                  <a:pt x="149" y="80934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1475380" y="3155453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07" name="TextBox 58"/>
          <p:cNvSpPr txBox="1">
            <a:spLocks noChangeArrowheads="1"/>
          </p:cNvSpPr>
          <p:nvPr/>
        </p:nvSpPr>
        <p:spPr bwMode="auto">
          <a:xfrm>
            <a:off x="1458203" y="3157436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sector?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442536" y="3139622"/>
            <a:ext cx="1524477" cy="589314"/>
            <a:chOff x="151923" y="3276740"/>
            <a:chExt cx="1524477" cy="589314"/>
          </a:xfrm>
        </p:grpSpPr>
        <p:grpSp>
          <p:nvGrpSpPr>
            <p:cNvPr id="109" name="Group 108"/>
            <p:cNvGrpSpPr/>
            <p:nvPr/>
          </p:nvGrpSpPr>
          <p:grpSpPr>
            <a:xfrm>
              <a:off x="151923" y="3276740"/>
              <a:ext cx="734621" cy="589314"/>
              <a:chOff x="3677968" y="4355582"/>
              <a:chExt cx="734621" cy="589314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677968" y="4614662"/>
                <a:ext cx="734621" cy="33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360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3808704" y="4698033"/>
                <a:ext cx="4621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/>
            <p:cNvSpPr txBox="1"/>
            <p:nvPr/>
          </p:nvSpPr>
          <p:spPr>
            <a:xfrm>
              <a:off x="101718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578474">
            <a:off x="6327114" y="2544737"/>
            <a:ext cx="383611" cy="854584"/>
            <a:chOff x="6073141" y="3090970"/>
            <a:chExt cx="414260" cy="733695"/>
          </a:xfrm>
          <a:effectLst/>
        </p:grpSpPr>
        <p:cxnSp>
          <p:nvCxnSpPr>
            <p:cNvPr id="129" name="Straight Arrow Connector 128"/>
            <p:cNvCxnSpPr/>
            <p:nvPr/>
          </p:nvCxnSpPr>
          <p:spPr>
            <a:xfrm rot="20021526" flipV="1">
              <a:off x="6078436" y="3090970"/>
              <a:ext cx="408965" cy="7336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 rot="16188686">
              <a:off x="5952468" y="3291623"/>
              <a:ext cx="573714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 rot="8596480">
            <a:off x="7100892" y="2447924"/>
            <a:ext cx="838199" cy="1423986"/>
            <a:chOff x="5900637" y="2551745"/>
            <a:chExt cx="905168" cy="1222546"/>
          </a:xfrm>
          <a:effectLst/>
        </p:grpSpPr>
        <p:cxnSp>
          <p:nvCxnSpPr>
            <p:cNvPr id="132" name="Straight Arrow Connector 131"/>
            <p:cNvCxnSpPr/>
            <p:nvPr/>
          </p:nvCxnSpPr>
          <p:spPr>
            <a:xfrm rot="13003520">
              <a:off x="5900637" y="2551745"/>
              <a:ext cx="905168" cy="1222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 rot="16504811">
              <a:off x="5997121" y="3016279"/>
              <a:ext cx="675148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21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8630" y="2922429"/>
            <a:ext cx="430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30</a:t>
            </a:r>
            <a:endParaRPr lang="en-US" sz="105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15900" y="3833810"/>
            <a:ext cx="230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(shaded portion)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1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8" grpId="1" animBg="1"/>
      <p:bldP spid="149" grpId="0" animBg="1"/>
      <p:bldP spid="149" grpId="1" animBg="1"/>
      <p:bldP spid="163" grpId="0" animBg="1"/>
      <p:bldP spid="163" grpId="1" animBg="1"/>
      <p:bldP spid="134" grpId="0" animBg="1"/>
      <p:bldP spid="134" grpId="1" animBg="1"/>
      <p:bldP spid="134" grpId="2" animBg="1"/>
      <p:bldP spid="165" grpId="0" animBg="1"/>
      <p:bldP spid="165" grpId="1" animBg="1"/>
      <p:bldP spid="166" grpId="0" animBg="1"/>
      <p:bldP spid="166" grpId="1" animBg="1"/>
      <p:bldP spid="162" grpId="0" animBg="1"/>
      <p:bldP spid="162" grpId="1" animBg="1"/>
      <p:bldP spid="161" grpId="0" animBg="1"/>
      <p:bldP spid="161" grpId="1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37" grpId="0" animBg="1"/>
      <p:bldP spid="137" grpId="1" animBg="1"/>
      <p:bldP spid="136" grpId="0" animBg="1"/>
      <p:bldP spid="136" grpId="1" animBg="1"/>
      <p:bldP spid="116" grpId="0" animBg="1"/>
      <p:bldP spid="116" grpId="1" animBg="1"/>
      <p:bldP spid="115" grpId="0" animBg="1"/>
      <p:bldP spid="115" grpId="1" animBg="1"/>
      <p:bldP spid="97" grpId="0" animBg="1"/>
      <p:bldP spid="97" grpId="1" animBg="1"/>
      <p:bldP spid="96" grpId="0" animBg="1"/>
      <p:bldP spid="96" grpId="1" animBg="1"/>
      <p:bldP spid="90" grpId="0" animBg="1"/>
      <p:bldP spid="90" grpId="1" animBg="1"/>
      <p:bldP spid="93" grpId="0" animBg="1"/>
      <p:bldP spid="93" grpId="1" animBg="1"/>
      <p:bldP spid="88" grpId="0" animBg="1"/>
      <p:bldP spid="88" grpId="1" animBg="1"/>
      <p:bldP spid="91" grpId="0" animBg="1"/>
      <p:bldP spid="91" grpId="1" animBg="1"/>
      <p:bldP spid="4" grpId="0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8" grpId="0"/>
      <p:bldP spid="39" grpId="0"/>
      <p:bldP spid="43" grpId="0"/>
      <p:bldP spid="53" grpId="0" animBg="1"/>
      <p:bldP spid="53" grpId="1" animBg="1"/>
      <p:bldP spid="75" grpId="0"/>
      <p:bldP spid="76" grpId="0"/>
      <p:bldP spid="77" grpId="0"/>
      <p:bldP spid="85" grpId="0"/>
      <p:bldP spid="89" grpId="0"/>
      <p:bldP spid="94" grpId="0"/>
      <p:bldP spid="95" grpId="0"/>
      <p:bldP spid="100" grpId="0"/>
      <p:bldP spid="103" grpId="0"/>
      <p:bldP spid="104" grpId="0"/>
      <p:bldP spid="105" grpId="0"/>
      <p:bldP spid="122" grpId="0"/>
      <p:bldP spid="148" grpId="0"/>
      <p:bldP spid="153" grpId="0"/>
      <p:bldP spid="154" grpId="0"/>
      <p:bldP spid="155" grpId="0"/>
      <p:bldP spid="157" grpId="0"/>
      <p:bldP spid="164" grpId="0"/>
      <p:bldP spid="167" grpId="0"/>
      <p:bldP spid="54" grpId="0" animBg="1"/>
      <p:bldP spid="55" grpId="0" animBg="1"/>
      <p:bldP spid="36" grpId="0" animBg="1"/>
      <p:bldP spid="174" grpId="0" animBg="1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07" grpId="0"/>
      <p:bldP spid="107" grpId="1"/>
      <p:bldP spid="147" grpId="0"/>
      <p:bldP spid="147" grpId="1"/>
      <p:bldP spid="14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046416" y="1122879"/>
            <a:ext cx="3185391" cy="2854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64421" y="1108608"/>
            <a:ext cx="2590800" cy="3139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73260" y="776923"/>
            <a:ext cx="3169709" cy="2940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7" descr="1280030176-10OU9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686691"/>
            <a:ext cx="43688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480950" y="1828737"/>
            <a:ext cx="2844000" cy="2844000"/>
          </a:xfrm>
          <a:prstGeom prst="ellipse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" name="Arc 17"/>
          <p:cNvSpPr>
            <a:spLocks/>
          </p:cNvSpPr>
          <p:nvPr/>
        </p:nvSpPr>
        <p:spPr bwMode="auto">
          <a:xfrm>
            <a:off x="471277" y="1761787"/>
            <a:ext cx="2872440" cy="2930176"/>
          </a:xfrm>
          <a:prstGeom prst="arc">
            <a:avLst>
              <a:gd name="adj1" fmla="val 3305598"/>
              <a:gd name="adj2" fmla="val 7582640"/>
            </a:avLst>
          </a:prstGeom>
          <a:solidFill>
            <a:srgbClr val="00B0F0"/>
          </a:solidFill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3109"/>
            <a:ext cx="2104726" cy="549841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2pPr>
            <a:lvl3pPr marL="777875" indent="136525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3pPr>
            <a:lvl4pPr marL="1168400" indent="2032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4pPr>
            <a:lvl5pPr marL="1557338" indent="2714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5pPr>
            <a:lvl6pPr>
              <a:defRPr b="1">
                <a:latin typeface="Arial Rounded MT Bold" pitchFamily="34" charset="0"/>
              </a:defRPr>
            </a:lvl6pPr>
            <a:lvl7pPr>
              <a:defRPr b="1">
                <a:latin typeface="Arial Rounded MT Bold" pitchFamily="34" charset="0"/>
              </a:defRPr>
            </a:lvl7pPr>
            <a:lvl8pPr>
              <a:defRPr b="1">
                <a:latin typeface="Arial Rounded MT Bold" pitchFamily="34" charset="0"/>
              </a:defRPr>
            </a:lvl8pPr>
            <a:lvl9pPr>
              <a:defRPr b="1">
                <a:latin typeface="Arial Rounded MT Bold" pitchFamily="34" charset="0"/>
              </a:defRPr>
            </a:lvl9pPr>
          </a:lstStyle>
          <a:p>
            <a:r>
              <a:rPr lang="en-US" sz="2800" dirty="0">
                <a:solidFill>
                  <a:prstClr val="black"/>
                </a:solidFill>
              </a:rPr>
              <a:t>SECTOR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38200" y="713169"/>
            <a:ext cx="699685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 dirty="0">
                <a:solidFill>
                  <a:srgbClr val="0000FF"/>
                </a:solidFill>
                <a:latin typeface="Bookman Old Style" pitchFamily="18" charset="0"/>
              </a:rPr>
              <a:t>Sector of a circle is the part of the </a:t>
            </a:r>
            <a:r>
              <a:rPr lang="en-US" alt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circular region </a:t>
            </a:r>
          </a:p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enclosed </a:t>
            </a:r>
            <a:r>
              <a:rPr lang="en-US" altLang="en-US" sz="1800" b="1" dirty="0">
                <a:solidFill>
                  <a:srgbClr val="0000FF"/>
                </a:solidFill>
                <a:latin typeface="Bookman Old Style" pitchFamily="18" charset="0"/>
              </a:rPr>
              <a:t>by two radii </a:t>
            </a:r>
            <a:r>
              <a:rPr lang="en-US" alt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altLang="en-US" sz="1800" b="1" dirty="0">
                <a:solidFill>
                  <a:srgbClr val="0000FF"/>
                </a:solidFill>
                <a:latin typeface="Bookman Old Style" pitchFamily="18" charset="0"/>
              </a:rPr>
              <a:t>their intercepted arc.  </a:t>
            </a: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457200" y="1809750"/>
            <a:ext cx="2880000" cy="288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837800" y="3188612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sz="2800" b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655700" y="2844952"/>
            <a:ext cx="503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1054923" y="3269365"/>
            <a:ext cx="813563" cy="114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903413" y="3248725"/>
            <a:ext cx="839787" cy="1151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14325" y="4359975"/>
            <a:ext cx="395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667000" y="4388550"/>
            <a:ext cx="41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805625" y="464102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sz="2800" b="1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71450" y="4640325"/>
            <a:ext cx="393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2057400" y="1778184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sz="2800" b="1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057400" y="1514474"/>
            <a:ext cx="393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alt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2065150" y="2786131"/>
            <a:ext cx="3200400" cy="623819"/>
          </a:xfrm>
          <a:prstGeom prst="wedgeRoundRectCallout">
            <a:avLst>
              <a:gd name="adj1" fmla="val -49802"/>
              <a:gd name="adj2" fmla="val 121989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The shaded region is called a SECTOR</a:t>
            </a:r>
            <a:endParaRPr lang="en-US" sz="1600" b="1" kern="0" dirty="0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5265549" y="3839721"/>
            <a:ext cx="315817" cy="6973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559300" y="4537075"/>
            <a:ext cx="2755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Minor sector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092700" y="1428750"/>
            <a:ext cx="191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Major sector</a:t>
            </a: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 flipV="1">
            <a:off x="4876800" y="1808407"/>
            <a:ext cx="469277" cy="5221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452437" y="1807863"/>
            <a:ext cx="2880360" cy="2880360"/>
          </a:xfrm>
          <a:prstGeom prst="arc">
            <a:avLst>
              <a:gd name="adj1" fmla="val 3215194"/>
              <a:gd name="adj2" fmla="val 7550019"/>
            </a:avLst>
          </a:prstGeom>
          <a:ln w="3810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457200" y="1809750"/>
            <a:ext cx="2880360" cy="2880360"/>
          </a:xfrm>
          <a:prstGeom prst="arc">
            <a:avLst>
              <a:gd name="adj1" fmla="val 7558502"/>
              <a:gd name="adj2" fmla="val 3177684"/>
            </a:avLst>
          </a:prstGeom>
          <a:ln w="3810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2519992" y="1534165"/>
            <a:ext cx="3633273" cy="623819"/>
          </a:xfrm>
          <a:prstGeom prst="wedgeRoundRectCallout">
            <a:avLst>
              <a:gd name="adj1" fmla="val -43299"/>
              <a:gd name="adj2" fmla="val 102903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Region intercepted by major arc is called a MAJOR SECTOR</a:t>
            </a:r>
            <a:endParaRPr lang="en-US" sz="1600" b="1" kern="0" dirty="0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2095466" y="2813304"/>
            <a:ext cx="3485900" cy="623819"/>
          </a:xfrm>
          <a:prstGeom prst="wedgeRoundRectCallout">
            <a:avLst>
              <a:gd name="adj1" fmla="val -49859"/>
              <a:gd name="adj2" fmla="val 122498"/>
              <a:gd name="adj3" fmla="val 16667"/>
            </a:avLst>
          </a:prstGeom>
          <a:solidFill>
            <a:srgbClr val="000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Region intercepted by minor arc is called a MINOR SECTOR</a:t>
            </a:r>
            <a:endParaRPr lang="en-US" sz="1600" b="1" kern="0" dirty="0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2178050" y="2968503"/>
            <a:ext cx="2823529" cy="668818"/>
          </a:xfrm>
          <a:prstGeom prst="wedgeRoundRectCallout">
            <a:avLst>
              <a:gd name="adj1" fmla="val -49859"/>
              <a:gd name="adj2" fmla="val 12249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This minor sector is named as O-AXB</a:t>
            </a: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2836229" y="1580175"/>
            <a:ext cx="2823529" cy="668818"/>
          </a:xfrm>
          <a:prstGeom prst="wedgeRoundRectCallout">
            <a:avLst>
              <a:gd name="adj1" fmla="val -56156"/>
              <a:gd name="adj2" fmla="val 10161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This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major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sector is named as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O-AYB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5" presetClass="emph" presetSubtype="0" repeatCount="4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8" grpId="0" animBg="1"/>
      <p:bldP spid="38" grpId="1" animBg="1"/>
      <p:bldP spid="9" grpId="0" animBg="1"/>
      <p:bldP spid="9" grpId="1" animBg="1"/>
      <p:bldP spid="26" grpId="0" animBg="1"/>
      <p:bldP spid="26" grpId="1" animBg="1"/>
      <p:bldP spid="19" grpId="0" animBg="1"/>
      <p:bldP spid="19" grpId="1" animBg="1"/>
      <p:bldP spid="2" grpId="0" animBg="1"/>
      <p:bldP spid="5" grpId="0" animBg="1"/>
      <p:bldP spid="6" grpId="0" animBg="1"/>
      <p:bldP spid="7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20" grpId="0" animBg="1"/>
      <p:bldP spid="21" grpId="0"/>
      <p:bldP spid="22" grpId="0" animBg="1"/>
      <p:bldP spid="22" grpId="1" animBg="1"/>
      <p:bldP spid="33" grpId="0" animBg="1"/>
      <p:bldP spid="34" grpId="0"/>
      <p:bldP spid="35" grpId="0"/>
      <p:bldP spid="36" grpId="0" animBg="1"/>
      <p:bldP spid="4" grpId="0" animBg="1"/>
      <p:bldP spid="4" grpId="1" animBg="1"/>
      <p:bldP spid="40" grpId="0" animBg="1"/>
      <p:bldP spid="40" grpId="1" animBg="1"/>
      <p:bldP spid="40" grpId="2" animBg="1"/>
      <p:bldP spid="29" grpId="0" animBg="1"/>
      <p:bldP spid="29" grpId="1" animBg="1"/>
      <p:bldP spid="28" grpId="0" animBg="1"/>
      <p:bldP spid="28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3987979" y="1373956"/>
            <a:ext cx="968836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5" name="Pie 143"/>
          <p:cNvSpPr/>
          <p:nvPr/>
        </p:nvSpPr>
        <p:spPr>
          <a:xfrm rot="13633825">
            <a:off x="5989271" y="1961545"/>
            <a:ext cx="1294141" cy="1313045"/>
          </a:xfrm>
          <a:custGeom>
            <a:avLst/>
            <a:gdLst>
              <a:gd name="connsiteX0" fmla="*/ 28800 w 2478024"/>
              <a:gd name="connsiteY0" fmla="*/ 974530 h 2480846"/>
              <a:gd name="connsiteX1" fmla="*/ 882011 w 2478024"/>
              <a:gd name="connsiteY1" fmla="*/ 52606 h 2480846"/>
              <a:gd name="connsiteX2" fmla="*/ 1239012 w 2478024"/>
              <a:gd name="connsiteY2" fmla="*/ 1240423 h 2480846"/>
              <a:gd name="connsiteX3" fmla="*/ 28800 w 2478024"/>
              <a:gd name="connsiteY3" fmla="*/ 974530 h 2480846"/>
              <a:gd name="connsiteX0" fmla="*/ 0 w 1210212"/>
              <a:gd name="connsiteY0" fmla="*/ 921924 h 1187817"/>
              <a:gd name="connsiteX1" fmla="*/ 853211 w 1210212"/>
              <a:gd name="connsiteY1" fmla="*/ 0 h 1187817"/>
              <a:gd name="connsiteX2" fmla="*/ 1139954 w 1210212"/>
              <a:gd name="connsiteY2" fmla="*/ 915195 h 1187817"/>
              <a:gd name="connsiteX3" fmla="*/ 1210212 w 1210212"/>
              <a:gd name="connsiteY3" fmla="*/ 1187817 h 1187817"/>
              <a:gd name="connsiteX4" fmla="*/ 0 w 1210212"/>
              <a:gd name="connsiteY4" fmla="*/ 921924 h 1187817"/>
              <a:gd name="connsiteX0" fmla="*/ 0 w 1210212"/>
              <a:gd name="connsiteY0" fmla="*/ 921924 h 1187817"/>
              <a:gd name="connsiteX1" fmla="*/ 853211 w 1210212"/>
              <a:gd name="connsiteY1" fmla="*/ 0 h 1187817"/>
              <a:gd name="connsiteX2" fmla="*/ 1082851 w 1210212"/>
              <a:gd name="connsiteY2" fmla="*/ 486576 h 1187817"/>
              <a:gd name="connsiteX3" fmla="*/ 1210212 w 1210212"/>
              <a:gd name="connsiteY3" fmla="*/ 1187817 h 1187817"/>
              <a:gd name="connsiteX4" fmla="*/ 0 w 1210212"/>
              <a:gd name="connsiteY4" fmla="*/ 921924 h 1187817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581504 w 1082851"/>
              <a:gd name="connsiteY3" fmla="*/ 1078345 h 1078345"/>
              <a:gd name="connsiteX4" fmla="*/ 0 w 1082851"/>
              <a:gd name="connsiteY4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581504 w 1082851"/>
              <a:gd name="connsiteY3" fmla="*/ 1078345 h 1078345"/>
              <a:gd name="connsiteX4" fmla="*/ 0 w 1082851"/>
              <a:gd name="connsiteY4" fmla="*/ 921924 h 1078345"/>
              <a:gd name="connsiteX0" fmla="*/ 0 w 1087222"/>
              <a:gd name="connsiteY0" fmla="*/ 921924 h 1078345"/>
              <a:gd name="connsiteX1" fmla="*/ 853211 w 1087222"/>
              <a:gd name="connsiteY1" fmla="*/ 0 h 1078345"/>
              <a:gd name="connsiteX2" fmla="*/ 1082851 w 1087222"/>
              <a:gd name="connsiteY2" fmla="*/ 486576 h 1078345"/>
              <a:gd name="connsiteX3" fmla="*/ 970911 w 1087222"/>
              <a:gd name="connsiteY3" fmla="*/ 593625 h 1078345"/>
              <a:gd name="connsiteX4" fmla="*/ 581504 w 1087222"/>
              <a:gd name="connsiteY4" fmla="*/ 1078345 h 1078345"/>
              <a:gd name="connsiteX5" fmla="*/ 0 w 1087222"/>
              <a:gd name="connsiteY5" fmla="*/ 921924 h 1078345"/>
              <a:gd name="connsiteX0" fmla="*/ 0 w 1084192"/>
              <a:gd name="connsiteY0" fmla="*/ 921924 h 1078345"/>
              <a:gd name="connsiteX1" fmla="*/ 853211 w 1084192"/>
              <a:gd name="connsiteY1" fmla="*/ 0 h 1078345"/>
              <a:gd name="connsiteX2" fmla="*/ 1082851 w 1084192"/>
              <a:gd name="connsiteY2" fmla="*/ 486576 h 1078345"/>
              <a:gd name="connsiteX3" fmla="*/ 818254 w 1084192"/>
              <a:gd name="connsiteY3" fmla="*/ 734967 h 1078345"/>
              <a:gd name="connsiteX4" fmla="*/ 581504 w 1084192"/>
              <a:gd name="connsiteY4" fmla="*/ 1078345 h 1078345"/>
              <a:gd name="connsiteX5" fmla="*/ 0 w 1084192"/>
              <a:gd name="connsiteY5" fmla="*/ 921924 h 1078345"/>
              <a:gd name="connsiteX0" fmla="*/ 0 w 1083734"/>
              <a:gd name="connsiteY0" fmla="*/ 921924 h 1078345"/>
              <a:gd name="connsiteX1" fmla="*/ 853211 w 1083734"/>
              <a:gd name="connsiteY1" fmla="*/ 0 h 1078345"/>
              <a:gd name="connsiteX2" fmla="*/ 1082851 w 1083734"/>
              <a:gd name="connsiteY2" fmla="*/ 486576 h 1078345"/>
              <a:gd name="connsiteX3" fmla="*/ 818254 w 1083734"/>
              <a:gd name="connsiteY3" fmla="*/ 734967 h 1078345"/>
              <a:gd name="connsiteX4" fmla="*/ 581504 w 1083734"/>
              <a:gd name="connsiteY4" fmla="*/ 1078345 h 1078345"/>
              <a:gd name="connsiteX5" fmla="*/ 0 w 1083734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818254 w 1082851"/>
              <a:gd name="connsiteY3" fmla="*/ 73496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818254 w 1082851"/>
              <a:gd name="connsiteY3" fmla="*/ 73496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721682 w 1082851"/>
              <a:gd name="connsiteY3" fmla="*/ 785157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082851"/>
              <a:gd name="connsiteY0" fmla="*/ 921924 h 1078345"/>
              <a:gd name="connsiteX1" fmla="*/ 853211 w 1082851"/>
              <a:gd name="connsiteY1" fmla="*/ 0 h 1078345"/>
              <a:gd name="connsiteX2" fmla="*/ 1082851 w 1082851"/>
              <a:gd name="connsiteY2" fmla="*/ 486576 h 1078345"/>
              <a:gd name="connsiteX3" fmla="*/ 727766 w 1082851"/>
              <a:gd name="connsiteY3" fmla="*/ 816520 h 1078345"/>
              <a:gd name="connsiteX4" fmla="*/ 581504 w 1082851"/>
              <a:gd name="connsiteY4" fmla="*/ 1078345 h 1078345"/>
              <a:gd name="connsiteX5" fmla="*/ 0 w 1082851"/>
              <a:gd name="connsiteY5" fmla="*/ 921924 h 1078345"/>
              <a:gd name="connsiteX0" fmla="*/ 0 w 1101574"/>
              <a:gd name="connsiteY0" fmla="*/ 921924 h 1078345"/>
              <a:gd name="connsiteX1" fmla="*/ 853211 w 1101574"/>
              <a:gd name="connsiteY1" fmla="*/ 0 h 1078345"/>
              <a:gd name="connsiteX2" fmla="*/ 1101574 w 1101574"/>
              <a:gd name="connsiteY2" fmla="*/ 499216 h 1078345"/>
              <a:gd name="connsiteX3" fmla="*/ 727766 w 1101574"/>
              <a:gd name="connsiteY3" fmla="*/ 816520 h 1078345"/>
              <a:gd name="connsiteX4" fmla="*/ 581504 w 1101574"/>
              <a:gd name="connsiteY4" fmla="*/ 1078345 h 1078345"/>
              <a:gd name="connsiteX5" fmla="*/ 0 w 1101574"/>
              <a:gd name="connsiteY5" fmla="*/ 921924 h 1078345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727766 w 1101574"/>
              <a:gd name="connsiteY3" fmla="*/ 838145 h 1099970"/>
              <a:gd name="connsiteX4" fmla="*/ 581504 w 1101574"/>
              <a:gd name="connsiteY4" fmla="*/ 1099970 h 1099970"/>
              <a:gd name="connsiteX5" fmla="*/ 0 w 1101574"/>
              <a:gd name="connsiteY5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727766 w 1101574"/>
              <a:gd name="connsiteY3" fmla="*/ 838145 h 1099970"/>
              <a:gd name="connsiteX4" fmla="*/ 581504 w 1101574"/>
              <a:gd name="connsiteY4" fmla="*/ 1099970 h 1099970"/>
              <a:gd name="connsiteX5" fmla="*/ 0 w 1101574"/>
              <a:gd name="connsiteY5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43549 h 1099970"/>
              <a:gd name="connsiteX1" fmla="*/ 869626 w 1101574"/>
              <a:gd name="connsiteY1" fmla="*/ 0 h 1099970"/>
              <a:gd name="connsiteX2" fmla="*/ 1101574 w 1101574"/>
              <a:gd name="connsiteY2" fmla="*/ 520841 h 1099970"/>
              <a:gd name="connsiteX3" fmla="*/ 581504 w 1101574"/>
              <a:gd name="connsiteY3" fmla="*/ 1099970 h 1099970"/>
              <a:gd name="connsiteX4" fmla="*/ 0 w 1101574"/>
              <a:gd name="connsiteY4" fmla="*/ 943549 h 1099970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101574"/>
              <a:gd name="connsiteY0" fmla="*/ 956136 h 1112557"/>
              <a:gd name="connsiteX1" fmla="*/ 859952 w 1101574"/>
              <a:gd name="connsiteY1" fmla="*/ 0 h 1112557"/>
              <a:gd name="connsiteX2" fmla="*/ 1101574 w 1101574"/>
              <a:gd name="connsiteY2" fmla="*/ 533428 h 1112557"/>
              <a:gd name="connsiteX3" fmla="*/ 581504 w 1101574"/>
              <a:gd name="connsiteY3" fmla="*/ 1112557 h 1112557"/>
              <a:gd name="connsiteX4" fmla="*/ 0 w 1101574"/>
              <a:gd name="connsiteY4" fmla="*/ 956136 h 1112557"/>
              <a:gd name="connsiteX0" fmla="*/ 0 w 1090105"/>
              <a:gd name="connsiteY0" fmla="*/ 956136 h 1112557"/>
              <a:gd name="connsiteX1" fmla="*/ 859952 w 1090105"/>
              <a:gd name="connsiteY1" fmla="*/ 0 h 1112557"/>
              <a:gd name="connsiteX2" fmla="*/ 1090105 w 1090105"/>
              <a:gd name="connsiteY2" fmla="*/ 530229 h 1112557"/>
              <a:gd name="connsiteX3" fmla="*/ 581504 w 1090105"/>
              <a:gd name="connsiteY3" fmla="*/ 1112557 h 1112557"/>
              <a:gd name="connsiteX4" fmla="*/ 0 w 1090105"/>
              <a:gd name="connsiteY4" fmla="*/ 956136 h 1112557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90105"/>
              <a:gd name="connsiteY0" fmla="*/ 956136 h 1108343"/>
              <a:gd name="connsiteX1" fmla="*/ 859952 w 1090105"/>
              <a:gd name="connsiteY1" fmla="*/ 0 h 1108343"/>
              <a:gd name="connsiteX2" fmla="*/ 1090105 w 1090105"/>
              <a:gd name="connsiteY2" fmla="*/ 530229 h 1108343"/>
              <a:gd name="connsiteX3" fmla="*/ 575263 w 1090105"/>
              <a:gd name="connsiteY3" fmla="*/ 1108343 h 1108343"/>
              <a:gd name="connsiteX4" fmla="*/ 0 w 1090105"/>
              <a:gd name="connsiteY4" fmla="*/ 956136 h 1108343"/>
              <a:gd name="connsiteX0" fmla="*/ 0 w 1084685"/>
              <a:gd name="connsiteY0" fmla="*/ 956136 h 1108343"/>
              <a:gd name="connsiteX1" fmla="*/ 859952 w 1084685"/>
              <a:gd name="connsiteY1" fmla="*/ 0 h 1108343"/>
              <a:gd name="connsiteX2" fmla="*/ 1084685 w 1084685"/>
              <a:gd name="connsiteY2" fmla="*/ 536089 h 1108343"/>
              <a:gd name="connsiteX3" fmla="*/ 575263 w 1084685"/>
              <a:gd name="connsiteY3" fmla="*/ 1108343 h 1108343"/>
              <a:gd name="connsiteX4" fmla="*/ 0 w 1084685"/>
              <a:gd name="connsiteY4" fmla="*/ 956136 h 1108343"/>
              <a:gd name="connsiteX0" fmla="*/ 0 w 1084685"/>
              <a:gd name="connsiteY0" fmla="*/ 956136 h 1100529"/>
              <a:gd name="connsiteX1" fmla="*/ 859952 w 1084685"/>
              <a:gd name="connsiteY1" fmla="*/ 0 h 1100529"/>
              <a:gd name="connsiteX2" fmla="*/ 1084685 w 1084685"/>
              <a:gd name="connsiteY2" fmla="*/ 536089 h 1100529"/>
              <a:gd name="connsiteX3" fmla="*/ 582491 w 1084685"/>
              <a:gd name="connsiteY3" fmla="*/ 1100529 h 1100529"/>
              <a:gd name="connsiteX4" fmla="*/ 0 w 1084685"/>
              <a:gd name="connsiteY4" fmla="*/ 956136 h 110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685" h="1100529">
                <a:moveTo>
                  <a:pt x="0" y="956136"/>
                </a:moveTo>
                <a:cubicBezTo>
                  <a:pt x="119554" y="546861"/>
                  <a:pt x="439814" y="189851"/>
                  <a:pt x="859952" y="0"/>
                </a:cubicBezTo>
                <a:lnTo>
                  <a:pt x="1084685" y="536089"/>
                </a:lnTo>
                <a:cubicBezTo>
                  <a:pt x="627948" y="754219"/>
                  <a:pt x="604620" y="1070075"/>
                  <a:pt x="582491" y="1100529"/>
                </a:cubicBezTo>
                <a:cubicBezTo>
                  <a:pt x="358937" y="1050766"/>
                  <a:pt x="231586" y="1010573"/>
                  <a:pt x="0" y="9561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7051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AB and CD are respectively arcs of two concentric circles of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radii 21 cm and 7 cm with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O. If AOB = 30,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find the area of the shaded region.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864" y="1032510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Arc 38"/>
          <p:cNvSpPr/>
          <p:nvPr/>
        </p:nvSpPr>
        <p:spPr>
          <a:xfrm rot="7399832">
            <a:off x="6453550" y="1308326"/>
            <a:ext cx="341001" cy="280043"/>
          </a:xfrm>
          <a:custGeom>
            <a:avLst/>
            <a:gdLst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2" fmla="*/ 457200 w 914400"/>
              <a:gd name="connsiteY2" fmla="*/ 457200 h 914400"/>
              <a:gd name="connsiteX3" fmla="*/ 686807 w 914400"/>
              <a:gd name="connsiteY3" fmla="*/ 61836 h 914400"/>
              <a:gd name="connsiteX0" fmla="*/ 686807 w 914400"/>
              <a:gd name="connsiteY0" fmla="*/ 61836 h 914400"/>
              <a:gd name="connsiteX1" fmla="*/ 873462 w 914400"/>
              <a:gd name="connsiteY1" fmla="*/ 268103 h 91440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2" fmla="*/ 0 w 263724"/>
              <a:gd name="connsiteY2" fmla="*/ 227210 h 227210"/>
              <a:gd name="connsiteX3" fmla="*/ 77069 w 263724"/>
              <a:gd name="connsiteY3" fmla="*/ 0 h 227210"/>
              <a:gd name="connsiteX0" fmla="*/ 77069 w 263724"/>
              <a:gd name="connsiteY0" fmla="*/ 0 h 227210"/>
              <a:gd name="connsiteX1" fmla="*/ 263724 w 263724"/>
              <a:gd name="connsiteY1" fmla="*/ 206267 h 227210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38419 w 325074"/>
              <a:gd name="connsiteY0" fmla="*/ 0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38419 w 325074"/>
              <a:gd name="connsiteY0" fmla="*/ 0 h 259266"/>
              <a:gd name="connsiteX1" fmla="*/ 325074 w 325074"/>
              <a:gd name="connsiteY1" fmla="*/ 206267 h 259266"/>
              <a:gd name="connsiteX2" fmla="*/ 0 w 325074"/>
              <a:gd name="connsiteY2" fmla="*/ 259266 h 259266"/>
              <a:gd name="connsiteX3" fmla="*/ 138419 w 325074"/>
              <a:gd name="connsiteY3" fmla="*/ 0 h 259266"/>
              <a:gd name="connsiteX0" fmla="*/ 124244 w 325074"/>
              <a:gd name="connsiteY0" fmla="*/ 27001 h 259266"/>
              <a:gd name="connsiteX1" fmla="*/ 284171 w 325074"/>
              <a:gd name="connsiteY1" fmla="*/ 213775 h 259266"/>
              <a:gd name="connsiteX0" fmla="*/ 117973 w 325074"/>
              <a:gd name="connsiteY0" fmla="*/ 0 h 234718"/>
              <a:gd name="connsiteX1" fmla="*/ 325074 w 325074"/>
              <a:gd name="connsiteY1" fmla="*/ 181719 h 234718"/>
              <a:gd name="connsiteX2" fmla="*/ 0 w 325074"/>
              <a:gd name="connsiteY2" fmla="*/ 234718 h 234718"/>
              <a:gd name="connsiteX3" fmla="*/ 117973 w 325074"/>
              <a:gd name="connsiteY3" fmla="*/ 0 h 234718"/>
              <a:gd name="connsiteX0" fmla="*/ 124244 w 325074"/>
              <a:gd name="connsiteY0" fmla="*/ 2453 h 234718"/>
              <a:gd name="connsiteX1" fmla="*/ 284171 w 325074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  <a:gd name="connsiteX0" fmla="*/ 117973 w 285810"/>
              <a:gd name="connsiteY0" fmla="*/ 0 h 234718"/>
              <a:gd name="connsiteX1" fmla="*/ 285810 w 285810"/>
              <a:gd name="connsiteY1" fmla="*/ 198907 h 234718"/>
              <a:gd name="connsiteX2" fmla="*/ 0 w 285810"/>
              <a:gd name="connsiteY2" fmla="*/ 234718 h 234718"/>
              <a:gd name="connsiteX3" fmla="*/ 117973 w 285810"/>
              <a:gd name="connsiteY3" fmla="*/ 0 h 234718"/>
              <a:gd name="connsiteX0" fmla="*/ 124244 w 285810"/>
              <a:gd name="connsiteY0" fmla="*/ 2453 h 234718"/>
              <a:gd name="connsiteX1" fmla="*/ 284171 w 285810"/>
              <a:gd name="connsiteY1" fmla="*/ 189227 h 23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10" h="234718" stroke="0" extrusionOk="0">
                <a:moveTo>
                  <a:pt x="117973" y="0"/>
                </a:moveTo>
                <a:cubicBezTo>
                  <a:pt x="215376" y="41014"/>
                  <a:pt x="247885" y="85844"/>
                  <a:pt x="285810" y="198907"/>
                </a:cubicBezTo>
                <a:lnTo>
                  <a:pt x="0" y="234718"/>
                </a:lnTo>
                <a:cubicBezTo>
                  <a:pt x="76536" y="102930"/>
                  <a:pt x="41437" y="131788"/>
                  <a:pt x="117973" y="0"/>
                </a:cubicBezTo>
                <a:close/>
              </a:path>
              <a:path w="285810" h="234718" fill="none">
                <a:moveTo>
                  <a:pt x="124244" y="2453"/>
                </a:moveTo>
                <a:cubicBezTo>
                  <a:pt x="215646" y="35697"/>
                  <a:pt x="262339" y="95113"/>
                  <a:pt x="284171" y="18922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781298">
            <a:off x="5421842" y="1802984"/>
            <a:ext cx="1646432" cy="417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781298" flipV="1">
            <a:off x="6329929" y="1465534"/>
            <a:ext cx="1377594" cy="1083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 rot="16781298">
            <a:off x="6555665" y="1213736"/>
            <a:ext cx="79588" cy="831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411" y="2763683"/>
            <a:ext cx="530604" cy="50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368860">
            <a:off x="7304196" y="2743473"/>
            <a:ext cx="362410" cy="31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2593" y="2979750"/>
            <a:ext cx="39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16781298" flipH="1">
            <a:off x="6662825" y="2911571"/>
            <a:ext cx="60595" cy="605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16781298" flipH="1">
            <a:off x="6621684" y="2209105"/>
            <a:ext cx="60595" cy="605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1124" y="2263759"/>
            <a:ext cx="33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36957" y="2083241"/>
            <a:ext cx="2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1368860">
            <a:off x="7118294" y="2020222"/>
            <a:ext cx="362410" cy="31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2112" y="1577244"/>
            <a:ext cx="430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30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003" y="971550"/>
            <a:ext cx="2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1400" y="1281641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4598" y="1350279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598" y="1350279"/>
                <a:ext cx="359228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779223" y="1212242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8093" y="1478656"/>
            <a:ext cx="59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774204" y="1513309"/>
            <a:ext cx="434211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47366" y="132753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66" y="1327537"/>
                <a:ext cx="35922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364671" y="1212242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3701" y="1478656"/>
            <a:ext cx="33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447523" y="1513309"/>
            <a:ext cx="296572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18838" y="1326614"/>
            <a:ext cx="87631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(21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9152" y="1326614"/>
            <a:ext cx="55799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01245" y="1720850"/>
            <a:ext cx="39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12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004357" y="1334850"/>
            <a:ext cx="157896" cy="116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55940" y="1579993"/>
            <a:ext cx="159443" cy="150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2587" y="1334850"/>
            <a:ext cx="157896" cy="116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827710" y="1565853"/>
            <a:ext cx="228230" cy="164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74720" y="1107737"/>
            <a:ext cx="2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11400" y="2013894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53135" y="1882552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85091" y="2132585"/>
            <a:ext cx="49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787465" y="2183619"/>
            <a:ext cx="269611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20473" y="199784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73" y="1997847"/>
                <a:ext cx="35922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249683" y="1882552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08713" y="2148966"/>
            <a:ext cx="33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332535" y="2183619"/>
            <a:ext cx="296572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559610" y="2020589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10" y="2020589"/>
                <a:ext cx="35922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746120" y="1985757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(21 + 7) (21 – 7)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886200" y="2414638"/>
            <a:ext cx="1548449" cy="36947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6421" y="2417566"/>
            <a:ext cx="1226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– 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?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62400" y="2410897"/>
            <a:ext cx="151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(a + b) (a – b)</a:t>
            </a:r>
            <a:endParaRPr lang="en-IN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682110" y="2627211"/>
                <a:ext cx="1149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28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1600" b="1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 </m:t>
                    </m:r>
                    <m:r>
                      <a:rPr lang="en-US" sz="1600" b="1" i="1" dirty="0" smtClean="0">
                        <a:solidFill>
                          <a:prstClr val="black"/>
                        </a:solidFill>
                        <a:latin typeface="Cambria Math"/>
                      </a:rPr>
                      <m:t>𝟏𝟒</m:t>
                    </m:r>
                  </m:oMath>
                </a14:m>
                <a:endParaRPr lang="en-IN" sz="1600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10" y="2627211"/>
                <a:ext cx="1149351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3328143" y="2790420"/>
            <a:ext cx="33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417118" y="2901680"/>
            <a:ext cx="159443" cy="150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03512" y="2762134"/>
            <a:ext cx="53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11400" y="2655348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72565" y="2524006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895" y="2825073"/>
            <a:ext cx="269611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51808" y="2639301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8" y="2639301"/>
                <a:ext cx="35922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3269113" y="2524006"/>
            <a:ext cx="46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351965" y="2825073"/>
            <a:ext cx="296572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579040" y="2662043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40" y="2662043"/>
                <a:ext cx="35922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4401434" y="2435222"/>
            <a:ext cx="2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4437716" y="2727647"/>
            <a:ext cx="159443" cy="150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06896" y="2870994"/>
            <a:ext cx="258567" cy="155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95697" y="3002343"/>
            <a:ext cx="2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6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346993" y="2620963"/>
            <a:ext cx="297113" cy="152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66106" y="2397236"/>
            <a:ext cx="504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11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11400" y="3339296"/>
            <a:ext cx="29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46738" y="3238500"/>
                <a:ext cx="1287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11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1600" b="1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 28</m:t>
                    </m:r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738" y="3238500"/>
                <a:ext cx="1287088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284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3079750" y="3488810"/>
            <a:ext cx="29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2834495" y="3536950"/>
            <a:ext cx="769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468622" y="2509581"/>
            <a:ext cx="145955" cy="141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868694" y="3064464"/>
            <a:ext cx="145955" cy="141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84500" y="3010600"/>
            <a:ext cx="28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34780" y="3806072"/>
            <a:ext cx="85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2898580" y="4091822"/>
            <a:ext cx="427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48550" y="4043932"/>
            <a:ext cx="31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11400" y="3937045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99580" y="4684817"/>
            <a:ext cx="4434420" cy="32533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3286" y="4684072"/>
            <a:ext cx="486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shaded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portion </a:t>
            </a: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is </a:t>
            </a:r>
            <a:r>
              <a:rPr lang="en-US" sz="1600" b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102.67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11400" y="4348150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90245" y="4343400"/>
            <a:ext cx="1384855" cy="36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102.67cm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3950" y="4711898"/>
            <a:ext cx="38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5900" y="1270490"/>
            <a:ext cx="230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(shaded portion)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 rot="1578474">
            <a:off x="6069775" y="1201955"/>
            <a:ext cx="383611" cy="854584"/>
            <a:chOff x="6073141" y="3090970"/>
            <a:chExt cx="414260" cy="733695"/>
          </a:xfrm>
          <a:effectLst/>
        </p:grpSpPr>
        <p:cxnSp>
          <p:nvCxnSpPr>
            <p:cNvPr id="113" name="Straight Arrow Connector 112"/>
            <p:cNvCxnSpPr/>
            <p:nvPr/>
          </p:nvCxnSpPr>
          <p:spPr>
            <a:xfrm rot="20021526" flipV="1">
              <a:off x="6078436" y="3090970"/>
              <a:ext cx="408965" cy="7336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 rot="16188686">
              <a:off x="5952468" y="3291623"/>
              <a:ext cx="573714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 rot="8596480">
            <a:off x="6843553" y="1105142"/>
            <a:ext cx="838199" cy="1423986"/>
            <a:chOff x="5900637" y="2551745"/>
            <a:chExt cx="905168" cy="1222546"/>
          </a:xfrm>
          <a:effectLst/>
        </p:grpSpPr>
        <p:cxnSp>
          <p:nvCxnSpPr>
            <p:cNvPr id="116" name="Straight Arrow Connector 115"/>
            <p:cNvCxnSpPr/>
            <p:nvPr/>
          </p:nvCxnSpPr>
          <p:spPr>
            <a:xfrm rot="13003520">
              <a:off x="5900637" y="2551745"/>
              <a:ext cx="905168" cy="1222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 rot="16504811">
              <a:off x="5997121" y="3016279"/>
              <a:ext cx="675148" cy="332367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21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2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49" grpId="0"/>
      <p:bldP spid="54" grpId="0"/>
      <p:bldP spid="56" grpId="0"/>
      <p:bldP spid="57" grpId="0"/>
      <p:bldP spid="59" grpId="0"/>
      <p:bldP spid="60" grpId="0"/>
      <p:bldP spid="61" grpId="0"/>
      <p:bldP spid="63" grpId="0"/>
      <p:bldP spid="64" grpId="0"/>
      <p:bldP spid="66" grpId="0" animBg="1"/>
      <p:bldP spid="66" grpId="1" animBg="1"/>
      <p:bldP spid="68" grpId="0"/>
      <p:bldP spid="68" grpId="1"/>
      <p:bldP spid="69" grpId="0"/>
      <p:bldP spid="69" grpId="1"/>
      <p:bldP spid="71" grpId="0"/>
      <p:bldP spid="73" grpId="0"/>
      <p:bldP spid="75" grpId="0"/>
      <p:bldP spid="78" grpId="0"/>
      <p:bldP spid="80" grpId="0"/>
      <p:bldP spid="81" grpId="0"/>
      <p:bldP spid="83" grpId="0"/>
      <p:bldP spid="84" grpId="0"/>
      <p:bldP spid="87" grpId="0"/>
      <p:bldP spid="90" grpId="0"/>
      <p:bldP spid="92" grpId="0"/>
      <p:bldP spid="93" grpId="0"/>
      <p:bldP spid="97" grpId="0"/>
      <p:bldP spid="98" grpId="0"/>
      <p:bldP spid="100" grpId="0"/>
      <p:bldP spid="101" grpId="0"/>
      <p:bldP spid="102" grpId="0" animBg="1"/>
      <p:bldP spid="103" grpId="0"/>
      <p:bldP spid="106" grpId="0"/>
      <p:bldP spid="107" grpId="0"/>
      <p:bldP spid="1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20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81000" y="3013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 sector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1009650" y="1479997"/>
            <a:ext cx="2368550" cy="44734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728629" y="2634274"/>
            <a:ext cx="127062" cy="1897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346989" y="1959788"/>
            <a:ext cx="1485611" cy="2525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531701" y="1973917"/>
            <a:ext cx="1665774" cy="2525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18662" y="455067"/>
            <a:ext cx="1322319" cy="2327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53866" y="928043"/>
            <a:ext cx="5646934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5216" y="478865"/>
            <a:ext cx="1861784" cy="2327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5216" y="195017"/>
            <a:ext cx="6586184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130" y="1226881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28825" y="2053466"/>
            <a:ext cx="2847975" cy="2421472"/>
            <a:chOff x="152400" y="609600"/>
            <a:chExt cx="2847975" cy="2421472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43" r="51329" b="41806"/>
            <a:stretch/>
          </p:blipFill>
          <p:spPr bwMode="auto">
            <a:xfrm>
              <a:off x="152400" y="609600"/>
              <a:ext cx="2847975" cy="2421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2120696" y="1608181"/>
              <a:ext cx="239335" cy="233991"/>
              <a:chOff x="4419600" y="1428750"/>
              <a:chExt cx="2104386" cy="2057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419600" y="1428750"/>
                <a:ext cx="2057400" cy="20574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419600" y="2457450"/>
                <a:ext cx="2057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2160000">
                <a:off x="4419600" y="2457450"/>
                <a:ext cx="2057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4320000">
                <a:off x="4419600" y="2457450"/>
                <a:ext cx="2057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6480000">
                <a:off x="4419600" y="2457450"/>
                <a:ext cx="2057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-2160000">
                <a:off x="4419600" y="2457450"/>
                <a:ext cx="2057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050723" y="2059610"/>
                <a:ext cx="795154" cy="79515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761695" y="1751801"/>
                <a:ext cx="1410505" cy="141050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0294" y="1563528"/>
                <a:ext cx="536652" cy="536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6495" y="1528369"/>
                <a:ext cx="536652" cy="536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336" y="2201747"/>
                <a:ext cx="536650" cy="536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0950" y="1770203"/>
                <a:ext cx="536652" cy="536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0949" y="2638424"/>
                <a:ext cx="536654" cy="536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3692" y="2893979"/>
                <a:ext cx="536654" cy="536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2406" y="2877310"/>
                <a:ext cx="536654" cy="536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200" y="2616127"/>
                <a:ext cx="536654" cy="536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368" y="2222600"/>
                <a:ext cx="536654" cy="536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104" y="1796695"/>
                <a:ext cx="536652" cy="536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51500" y1="80750" x2="51500" y2="80750"/>
                            <a14:backgroundMark x1="51500" y1="81000" x2="51500" y2="81000"/>
                            <a14:backgroundMark x1="71000" y1="74000" x2="71000" y2="74000"/>
                            <a14:backgroundMark x1="81000" y1="56250" x2="81000" y2="56250"/>
                            <a14:backgroundMark x1="78500" y1="56750" x2="78500" y2="56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5346" y="2051732"/>
                <a:ext cx="832723" cy="832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8" name="Rounded Rectangular Callout 27"/>
          <p:cNvSpPr/>
          <p:nvPr/>
        </p:nvSpPr>
        <p:spPr>
          <a:xfrm>
            <a:off x="4267200" y="2593524"/>
            <a:ext cx="935824" cy="302854"/>
          </a:xfrm>
          <a:prstGeom prst="wedgeRoundRectCallout">
            <a:avLst>
              <a:gd name="adj1" fmla="val -52531"/>
              <a:gd name="adj2" fmla="val 109107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Britannic Bold" pitchFamily="34" charset="0"/>
              </a:rPr>
              <a:t>BROOCH</a:t>
            </a:r>
          </a:p>
        </p:txBody>
      </p:sp>
      <p:sp>
        <p:nvSpPr>
          <p:cNvPr id="29" name="Up Arrow 28"/>
          <p:cNvSpPr/>
          <p:nvPr/>
        </p:nvSpPr>
        <p:spPr>
          <a:xfrm rot="5400000" flipH="1">
            <a:off x="5860314" y="2534256"/>
            <a:ext cx="175844" cy="1057021"/>
          </a:xfrm>
          <a:prstGeom prst="upArrow">
            <a:avLst>
              <a:gd name="adj1" fmla="val 50000"/>
              <a:gd name="adj2" fmla="val 7240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5600" y="2021188"/>
            <a:ext cx="2057400" cy="2057400"/>
            <a:chOff x="4419600" y="1428750"/>
            <a:chExt cx="2057400" cy="2057400"/>
          </a:xfrm>
        </p:grpSpPr>
        <p:sp>
          <p:nvSpPr>
            <p:cNvPr id="31" name="Oval 30"/>
            <p:cNvSpPr/>
            <p:nvPr/>
          </p:nvSpPr>
          <p:spPr>
            <a:xfrm>
              <a:off x="4419600" y="1428750"/>
              <a:ext cx="2057400" cy="2057400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2160000"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4320000"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6480000"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-2160000"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050723" y="2059610"/>
              <a:ext cx="795154" cy="795154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761695" y="1751801"/>
              <a:ext cx="1410505" cy="1410505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522956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740" y="1522956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6186" y="1791283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346" y="2189263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949" y="2638424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692" y="2893979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2406" y="2877310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616127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368" y="2222600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480" y="1791283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464" y="1964107"/>
              <a:ext cx="1066965" cy="1066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Rounded Rectangle 50"/>
          <p:cNvSpPr/>
          <p:nvPr/>
        </p:nvSpPr>
        <p:spPr>
          <a:xfrm>
            <a:off x="798868" y="470101"/>
            <a:ext cx="1861784" cy="232756"/>
          </a:xfrm>
          <a:prstGeom prst="roundRect">
            <a:avLst/>
          </a:prstGeom>
          <a:solidFill>
            <a:srgbClr val="F443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3739" y="152879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A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brooch is made with silver wire 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 circle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with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diameter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35 mm. The wire is also used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making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diameters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which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divide the circle into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10 equal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sectors as shown 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figure.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: (</a:t>
            </a:r>
            <a:r>
              <a:rPr lang="en-US" sz="16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) the total length of the silver wire required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(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ii) the area of each sector of the brooch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90600" y="153863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(r)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33600" y="1545292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378075" y="1429709"/>
            <a:ext cx="447592" cy="525696"/>
            <a:chOff x="2378075" y="1993947"/>
            <a:chExt cx="447592" cy="525696"/>
          </a:xfrm>
        </p:grpSpPr>
        <p:sp>
          <p:nvSpPr>
            <p:cNvPr id="54" name="Rectangle 53"/>
            <p:cNvSpPr/>
            <p:nvPr/>
          </p:nvSpPr>
          <p:spPr>
            <a:xfrm>
              <a:off x="2378075" y="1993947"/>
              <a:ext cx="4475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425700" y="2257969"/>
              <a:ext cx="340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38400" y="2211866"/>
              <a:ext cx="2663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2762250" y="1519892"/>
            <a:ext cx="671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4849" y="1910992"/>
            <a:ext cx="27089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length of the wire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93275" y="1910992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94722" y="1910992"/>
            <a:ext cx="175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Circumference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703219" y="2021188"/>
            <a:ext cx="2061862" cy="2061862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14926" y="1910992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715125" y="3049595"/>
            <a:ext cx="2045494" cy="786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898481" y="2440781"/>
            <a:ext cx="1664494" cy="1208889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389098" y="2079952"/>
            <a:ext cx="681752" cy="193166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404100" y="2074870"/>
            <a:ext cx="647700" cy="196215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900863" y="2441720"/>
            <a:ext cx="1665673" cy="122223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04123" y="1910992"/>
            <a:ext cx="1818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(Diameters)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 rot="10800000" flipH="1" flipV="1">
            <a:off x="1430522" y="2353722"/>
            <a:ext cx="1907287" cy="43157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24877" y="2406810"/>
            <a:ext cx="1906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Diameter = 2r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293275" y="2243097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02819" y="2243097"/>
            <a:ext cx="59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22306" y="2243097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204476" y="2243097"/>
            <a:ext cx="9280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(2r)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598075" y="2515515"/>
            <a:ext cx="1059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40005" y="2512340"/>
            <a:ext cx="875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587387" y="2519435"/>
            <a:ext cx="187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293275" y="2568893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36488" y="2568893"/>
            <a:ext cx="425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90487" y="2568893"/>
            <a:ext cx="1048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 + 5 ]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93275" y="2925814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07913" y="2925814"/>
            <a:ext cx="59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886200" y="2824895"/>
            <a:ext cx="560348" cy="561236"/>
            <a:chOff x="2378075" y="1979658"/>
            <a:chExt cx="560348" cy="561236"/>
          </a:xfrm>
        </p:grpSpPr>
        <p:sp>
          <p:nvSpPr>
            <p:cNvPr id="116" name="Rectangle 115"/>
            <p:cNvSpPr/>
            <p:nvPr/>
          </p:nvSpPr>
          <p:spPr>
            <a:xfrm>
              <a:off x="2378075" y="1979658"/>
              <a:ext cx="560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2425700" y="2257969"/>
              <a:ext cx="340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2433637" y="2202340"/>
              <a:ext cx="2663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9" name="Left Bracket 118"/>
          <p:cNvSpPr/>
          <p:nvPr/>
        </p:nvSpPr>
        <p:spPr>
          <a:xfrm>
            <a:off x="4476750" y="2913558"/>
            <a:ext cx="73152" cy="35254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510212" y="2824284"/>
            <a:ext cx="573857" cy="556473"/>
            <a:chOff x="2378074" y="1984421"/>
            <a:chExt cx="573857" cy="556473"/>
          </a:xfrm>
        </p:grpSpPr>
        <p:sp>
          <p:nvSpPr>
            <p:cNvPr id="121" name="Rectangle 120"/>
            <p:cNvSpPr/>
            <p:nvPr/>
          </p:nvSpPr>
          <p:spPr>
            <a:xfrm>
              <a:off x="2378074" y="1984421"/>
              <a:ext cx="5738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2425700" y="2257969"/>
              <a:ext cx="340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2433637" y="2202340"/>
              <a:ext cx="2663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4867885" y="2925814"/>
            <a:ext cx="285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65217" y="2925814"/>
            <a:ext cx="285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Left Bracket 125"/>
          <p:cNvSpPr/>
          <p:nvPr/>
        </p:nvSpPr>
        <p:spPr>
          <a:xfrm flipH="1">
            <a:off x="5324272" y="2913558"/>
            <a:ext cx="73152" cy="35254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772777" y="3176931"/>
            <a:ext cx="411956" cy="881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293275" y="3431083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07913" y="3429798"/>
            <a:ext cx="59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894617" y="3346335"/>
            <a:ext cx="492351" cy="584775"/>
            <a:chOff x="2355696" y="1974899"/>
            <a:chExt cx="492351" cy="584775"/>
          </a:xfrm>
        </p:grpSpPr>
        <p:sp>
          <p:nvSpPr>
            <p:cNvPr id="135" name="Rectangle 134"/>
            <p:cNvSpPr/>
            <p:nvPr/>
          </p:nvSpPr>
          <p:spPr>
            <a:xfrm>
              <a:off x="2355696" y="1974899"/>
              <a:ext cx="4923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2425700" y="2257969"/>
              <a:ext cx="340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2428876" y="2209485"/>
              <a:ext cx="2663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8" name="Left Bracket 137"/>
          <p:cNvSpPr/>
          <p:nvPr/>
        </p:nvSpPr>
        <p:spPr>
          <a:xfrm>
            <a:off x="4488710" y="3381842"/>
            <a:ext cx="73152" cy="38779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402135" y="3326873"/>
            <a:ext cx="1069501" cy="580283"/>
            <a:chOff x="2285266" y="1970137"/>
            <a:chExt cx="1069501" cy="580283"/>
          </a:xfrm>
        </p:grpSpPr>
        <p:sp>
          <p:nvSpPr>
            <p:cNvPr id="140" name="Rectangle 139"/>
            <p:cNvSpPr/>
            <p:nvPr/>
          </p:nvSpPr>
          <p:spPr>
            <a:xfrm>
              <a:off x="2285266" y="1970137"/>
              <a:ext cx="10695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22 + 35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V="1">
              <a:off x="2459041" y="2254152"/>
              <a:ext cx="744184" cy="38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2688208" y="2211866"/>
              <a:ext cx="3223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4" name="Left Bracket 143"/>
          <p:cNvSpPr/>
          <p:nvPr/>
        </p:nvSpPr>
        <p:spPr>
          <a:xfrm flipH="1">
            <a:off x="5339017" y="3377079"/>
            <a:ext cx="73152" cy="38779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293275" y="3903779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507913" y="3929958"/>
            <a:ext cx="59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3901051" y="3801347"/>
            <a:ext cx="492351" cy="584775"/>
            <a:chOff x="2355696" y="1979658"/>
            <a:chExt cx="492351" cy="584775"/>
          </a:xfrm>
        </p:grpSpPr>
        <p:sp>
          <p:nvSpPr>
            <p:cNvPr id="148" name="Rectangle 147"/>
            <p:cNvSpPr/>
            <p:nvPr/>
          </p:nvSpPr>
          <p:spPr>
            <a:xfrm>
              <a:off x="2355696" y="1979658"/>
              <a:ext cx="4923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2425700" y="2257969"/>
              <a:ext cx="340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2436019" y="2207104"/>
              <a:ext cx="2663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4237054" y="3905546"/>
            <a:ext cx="282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4433881" y="3808493"/>
            <a:ext cx="492351" cy="584775"/>
            <a:chOff x="2360458" y="1986804"/>
            <a:chExt cx="492351" cy="584775"/>
          </a:xfrm>
        </p:grpSpPr>
        <p:sp>
          <p:nvSpPr>
            <p:cNvPr id="153" name="Rectangle 152"/>
            <p:cNvSpPr/>
            <p:nvPr/>
          </p:nvSpPr>
          <p:spPr>
            <a:xfrm>
              <a:off x="2360458" y="1986804"/>
              <a:ext cx="4923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2425700" y="2257969"/>
              <a:ext cx="340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2438400" y="2211866"/>
              <a:ext cx="2663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56" name="Straight Connector 155"/>
          <p:cNvCxnSpPr/>
          <p:nvPr/>
        </p:nvCxnSpPr>
        <p:spPr>
          <a:xfrm flipH="1">
            <a:off x="4030555" y="4136679"/>
            <a:ext cx="209550" cy="126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578534" y="4042335"/>
            <a:ext cx="173182" cy="152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900000" flipH="1">
            <a:off x="4606567" y="4115769"/>
            <a:ext cx="157438" cy="168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4019213" y="3893086"/>
            <a:ext cx="209550" cy="152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807487" y="3755507"/>
            <a:ext cx="459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293275" y="4267232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540077" y="4260072"/>
            <a:ext cx="89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 57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676275" y="4557823"/>
            <a:ext cx="3939546" cy="2888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69288" y="4529004"/>
            <a:ext cx="3967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length of the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wire is 285 mm</a:t>
            </a:r>
          </a:p>
          <a:p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2258" y="4530928"/>
            <a:ext cx="350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1922177" y="2508180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5" name="TextBox 58"/>
          <p:cNvSpPr txBox="1">
            <a:spLocks noChangeArrowheads="1"/>
          </p:cNvSpPr>
          <p:nvPr/>
        </p:nvSpPr>
        <p:spPr bwMode="auto">
          <a:xfrm>
            <a:off x="1905000" y="2510163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circumference of circle?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65884" y="2573018"/>
            <a:ext cx="91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endParaRPr lang="en-US" sz="2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237054" y="2911718"/>
            <a:ext cx="279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237054" y="3438172"/>
            <a:ext cx="279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8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000"/>
                            </p:stCondLst>
                            <p:childTnLst>
                              <p:par>
                                <p:cTn id="4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2" grpId="0" animBg="1"/>
      <p:bldP spid="112" grpId="1" animBg="1"/>
      <p:bldP spid="101" grpId="0" animBg="1"/>
      <p:bldP spid="101" grpId="1" animBg="1"/>
      <p:bldP spid="97" grpId="0" animBg="1"/>
      <p:bldP spid="97" grpId="1" animBg="1"/>
      <p:bldP spid="67" grpId="0" animBg="1"/>
      <p:bldP spid="67" grpId="1" animBg="1"/>
      <p:bldP spid="61" grpId="0" animBg="1"/>
      <p:bldP spid="61" grpId="1" animBg="1"/>
      <p:bldP spid="5" grpId="0" animBg="1"/>
      <p:bldP spid="5" grpId="1" animBg="1"/>
      <p:bldP spid="4" grpId="0" animBg="1"/>
      <p:bldP spid="4" grpId="1" animBg="1"/>
      <p:bldP spid="3" grpId="0"/>
      <p:bldP spid="28" grpId="0" animBg="1"/>
      <p:bldP spid="28" grpId="1" animBg="1"/>
      <p:bldP spid="29" grpId="0" animBg="1"/>
      <p:bldP spid="29" grpId="1" animBg="1"/>
      <p:bldP spid="51" grpId="0" animBg="1"/>
      <p:bldP spid="51" grpId="1" animBg="1"/>
      <p:bldP spid="52" grpId="0"/>
      <p:bldP spid="53" grpId="0"/>
      <p:bldP spid="60" grpId="0"/>
      <p:bldP spid="62" grpId="0"/>
      <p:bldP spid="63" grpId="0"/>
      <p:bldP spid="64" grpId="0"/>
      <p:bldP spid="65" grpId="0" animBg="1"/>
      <p:bldP spid="65" grpId="1" animBg="1"/>
      <p:bldP spid="65" grpId="2" animBg="1"/>
      <p:bldP spid="66" grpId="0"/>
      <p:bldP spid="83" grpId="0"/>
      <p:bldP spid="95" grpId="0" animBg="1"/>
      <p:bldP spid="95" grpId="1" animBg="1"/>
      <p:bldP spid="96" grpId="0"/>
      <p:bldP spid="96" grpId="1"/>
      <p:bldP spid="98" grpId="0"/>
      <p:bldP spid="99" grpId="0"/>
      <p:bldP spid="100" grpId="0"/>
      <p:bldP spid="102" grpId="0"/>
      <p:bldP spid="108" grpId="0"/>
      <p:bldP spid="109" grpId="0"/>
      <p:bldP spid="110" grpId="0"/>
      <p:bldP spid="111" grpId="0"/>
      <p:bldP spid="114" grpId="0"/>
      <p:bldP spid="119" grpId="0" animBg="1"/>
      <p:bldP spid="124" grpId="0"/>
      <p:bldP spid="125" grpId="0"/>
      <p:bldP spid="126" grpId="0" animBg="1"/>
      <p:bldP spid="132" grpId="0"/>
      <p:bldP spid="133" grpId="0"/>
      <p:bldP spid="138" grpId="0" animBg="1"/>
      <p:bldP spid="144" grpId="0" animBg="1"/>
      <p:bldP spid="145" grpId="0"/>
      <p:bldP spid="146" grpId="0"/>
      <p:bldP spid="151" grpId="0"/>
      <p:bldP spid="160" grpId="0"/>
      <p:bldP spid="161" grpId="0"/>
      <p:bldP spid="162" grpId="0"/>
      <p:bldP spid="167" grpId="0" animBg="1"/>
      <p:bldP spid="165" grpId="0"/>
      <p:bldP spid="166" grpId="0"/>
      <p:bldP spid="84" grpId="0" animBg="1"/>
      <p:bldP spid="84" grpId="1" animBg="1"/>
      <p:bldP spid="85" grpId="0"/>
      <p:bldP spid="85" grpId="1"/>
      <p:bldP spid="90" grpId="0"/>
      <p:bldP spid="90" grpId="1"/>
      <p:bldP spid="168" grpId="0"/>
      <p:bldP spid="1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4285213" y="2094299"/>
            <a:ext cx="123398" cy="1724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4385118" y="2094645"/>
            <a:ext cx="123398" cy="17246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3531855" y="1973905"/>
            <a:ext cx="290967" cy="1897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92298" y="1899113"/>
            <a:ext cx="3872708" cy="597176"/>
            <a:chOff x="892298" y="2058767"/>
            <a:chExt cx="3872708" cy="597176"/>
          </a:xfrm>
        </p:grpSpPr>
        <p:sp>
          <p:nvSpPr>
            <p:cNvPr id="204" name="Rectangle 203"/>
            <p:cNvSpPr/>
            <p:nvPr/>
          </p:nvSpPr>
          <p:spPr>
            <a:xfrm>
              <a:off x="4007114" y="2152205"/>
              <a:ext cx="7578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92298" y="2180765"/>
              <a:ext cx="25146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each sector  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535646" y="2058767"/>
              <a:ext cx="3276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q</a:t>
              </a:r>
              <a:endParaRPr lang="en-US" sz="1600" b="1" dirty="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3407376" y="2353967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202"/>
            <p:cNvSpPr/>
            <p:nvPr/>
          </p:nvSpPr>
          <p:spPr>
            <a:xfrm>
              <a:off x="3403088" y="2317389"/>
              <a:ext cx="6570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5062768" y="2395151"/>
            <a:ext cx="459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 flipV="1">
            <a:off x="5110914" y="2469308"/>
            <a:ext cx="193409" cy="128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4100803" y="2405085"/>
            <a:ext cx="459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11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22947" y="1521213"/>
            <a:ext cx="2448258" cy="47906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4400065" y="1560077"/>
            <a:ext cx="2298084" cy="40667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063748" y="1496936"/>
            <a:ext cx="3058749" cy="40667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926588" y="4535756"/>
            <a:ext cx="3718560" cy="2888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2080" y="1198338"/>
            <a:ext cx="438912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0" y="1209968"/>
            <a:ext cx="2057400" cy="2057400"/>
            <a:chOff x="4419600" y="1428750"/>
            <a:chExt cx="2057400" cy="2057400"/>
          </a:xfrm>
        </p:grpSpPr>
        <p:sp>
          <p:nvSpPr>
            <p:cNvPr id="4" name="Oval 3"/>
            <p:cNvSpPr/>
            <p:nvPr/>
          </p:nvSpPr>
          <p:spPr>
            <a:xfrm>
              <a:off x="4419600" y="1428750"/>
              <a:ext cx="2057400" cy="2057400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2160000"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4320000"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6480000"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-2160000">
              <a:off x="4419600" y="2457450"/>
              <a:ext cx="20574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50723" y="2059610"/>
              <a:ext cx="795154" cy="795154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761695" y="1751801"/>
              <a:ext cx="1410505" cy="1410505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522956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740" y="1522956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6186" y="1791283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346" y="2189263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949" y="2638424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692" y="2893979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2406" y="2877310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616127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368" y="2222600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480" y="1791283"/>
              <a:ext cx="536654" cy="53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51500" y1="80750" x2="51500" y2="80750"/>
                          <a14:backgroundMark x1="51500" y1="81000" x2="51500" y2="81000"/>
                          <a14:backgroundMark x1="71000" y1="74000" x2="71000" y2="74000"/>
                          <a14:backgroundMark x1="81000" y1="56250" x2="81000" y2="56250"/>
                          <a14:backgroundMark x1="78500" y1="56750" x2="78500" y2="5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464" y="1964107"/>
              <a:ext cx="1066965" cy="1066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Rectangle 23"/>
          <p:cNvSpPr/>
          <p:nvPr/>
        </p:nvSpPr>
        <p:spPr>
          <a:xfrm>
            <a:off x="4376420" y="1609067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(r)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19420" y="1615729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763895" y="1500146"/>
            <a:ext cx="447592" cy="525696"/>
            <a:chOff x="2378075" y="1993947"/>
            <a:chExt cx="447592" cy="525696"/>
          </a:xfrm>
        </p:grpSpPr>
        <p:sp>
          <p:nvSpPr>
            <p:cNvPr id="27" name="Rectangle 26"/>
            <p:cNvSpPr/>
            <p:nvPr/>
          </p:nvSpPr>
          <p:spPr>
            <a:xfrm>
              <a:off x="2378075" y="1993947"/>
              <a:ext cx="4475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425700" y="2257969"/>
              <a:ext cx="340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38400" y="2211866"/>
              <a:ext cx="2663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148070" y="1590329"/>
            <a:ext cx="671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Pie 34"/>
          <p:cNvSpPr/>
          <p:nvPr/>
        </p:nvSpPr>
        <p:spPr>
          <a:xfrm rot="4165977">
            <a:off x="7493558" y="1347055"/>
            <a:ext cx="1071271" cy="642526"/>
          </a:xfrm>
          <a:custGeom>
            <a:avLst/>
            <a:gdLst>
              <a:gd name="connsiteX0" fmla="*/ 3406 w 2743200"/>
              <a:gd name="connsiteY0" fmla="*/ 1468205 h 2743200"/>
              <a:gd name="connsiteX1" fmla="*/ 71780 w 2743200"/>
              <a:gd name="connsiteY1" fmla="*/ 933702 h 2743200"/>
              <a:gd name="connsiteX2" fmla="*/ 1371600 w 2743200"/>
              <a:gd name="connsiteY2" fmla="*/ 1371600 h 2743200"/>
              <a:gd name="connsiteX3" fmla="*/ 3406 w 2743200"/>
              <a:gd name="connsiteY3" fmla="*/ 1468205 h 2743200"/>
              <a:gd name="connsiteX0" fmla="*/ 3406 w 1080988"/>
              <a:gd name="connsiteY0" fmla="*/ 534503 h 536006"/>
              <a:gd name="connsiteX1" fmla="*/ 71780 w 1080988"/>
              <a:gd name="connsiteY1" fmla="*/ 0 h 536006"/>
              <a:gd name="connsiteX2" fmla="*/ 1080988 w 1080988"/>
              <a:gd name="connsiteY2" fmla="*/ 525542 h 536006"/>
              <a:gd name="connsiteX3" fmla="*/ 3406 w 1080988"/>
              <a:gd name="connsiteY3" fmla="*/ 534503 h 536006"/>
              <a:gd name="connsiteX0" fmla="*/ 3406 w 1074664"/>
              <a:gd name="connsiteY0" fmla="*/ 534503 h 567523"/>
              <a:gd name="connsiteX1" fmla="*/ 71780 w 1074664"/>
              <a:gd name="connsiteY1" fmla="*/ 0 h 567523"/>
              <a:gd name="connsiteX2" fmla="*/ 1074664 w 1074664"/>
              <a:gd name="connsiteY2" fmla="*/ 560471 h 567523"/>
              <a:gd name="connsiteX3" fmla="*/ 3406 w 1074664"/>
              <a:gd name="connsiteY3" fmla="*/ 534503 h 567523"/>
              <a:gd name="connsiteX0" fmla="*/ 641 w 1071899"/>
              <a:gd name="connsiteY0" fmla="*/ 613996 h 647016"/>
              <a:gd name="connsiteX1" fmla="*/ 227706 w 1071899"/>
              <a:gd name="connsiteY1" fmla="*/ 0 h 647016"/>
              <a:gd name="connsiteX2" fmla="*/ 1071899 w 1071899"/>
              <a:gd name="connsiteY2" fmla="*/ 639964 h 647016"/>
              <a:gd name="connsiteX3" fmla="*/ 641 w 1071899"/>
              <a:gd name="connsiteY3" fmla="*/ 613996 h 647016"/>
              <a:gd name="connsiteX0" fmla="*/ 930 w 1072188"/>
              <a:gd name="connsiteY0" fmla="*/ 613996 h 647016"/>
              <a:gd name="connsiteX1" fmla="*/ 227995 w 1072188"/>
              <a:gd name="connsiteY1" fmla="*/ 0 h 647016"/>
              <a:gd name="connsiteX2" fmla="*/ 1072188 w 1072188"/>
              <a:gd name="connsiteY2" fmla="*/ 639964 h 647016"/>
              <a:gd name="connsiteX3" fmla="*/ 930 w 1072188"/>
              <a:gd name="connsiteY3" fmla="*/ 613996 h 647016"/>
              <a:gd name="connsiteX0" fmla="*/ 930 w 1072188"/>
              <a:gd name="connsiteY0" fmla="*/ 613996 h 657618"/>
              <a:gd name="connsiteX1" fmla="*/ 227995 w 1072188"/>
              <a:gd name="connsiteY1" fmla="*/ 0 h 657618"/>
              <a:gd name="connsiteX2" fmla="*/ 1072188 w 1072188"/>
              <a:gd name="connsiteY2" fmla="*/ 639964 h 657618"/>
              <a:gd name="connsiteX3" fmla="*/ 930 w 1072188"/>
              <a:gd name="connsiteY3" fmla="*/ 613996 h 657618"/>
              <a:gd name="connsiteX0" fmla="*/ 930 w 1072188"/>
              <a:gd name="connsiteY0" fmla="*/ 613996 h 642526"/>
              <a:gd name="connsiteX1" fmla="*/ 227995 w 1072188"/>
              <a:gd name="connsiteY1" fmla="*/ 0 h 642526"/>
              <a:gd name="connsiteX2" fmla="*/ 1072188 w 1072188"/>
              <a:gd name="connsiteY2" fmla="*/ 639964 h 642526"/>
              <a:gd name="connsiteX3" fmla="*/ 930 w 1072188"/>
              <a:gd name="connsiteY3" fmla="*/ 613996 h 642526"/>
              <a:gd name="connsiteX0" fmla="*/ 1097 w 1072355"/>
              <a:gd name="connsiteY0" fmla="*/ 613996 h 642526"/>
              <a:gd name="connsiteX1" fmla="*/ 228162 w 1072355"/>
              <a:gd name="connsiteY1" fmla="*/ 0 h 642526"/>
              <a:gd name="connsiteX2" fmla="*/ 1072355 w 1072355"/>
              <a:gd name="connsiteY2" fmla="*/ 639964 h 642526"/>
              <a:gd name="connsiteX3" fmla="*/ 1097 w 1072355"/>
              <a:gd name="connsiteY3" fmla="*/ 613996 h 642526"/>
              <a:gd name="connsiteX0" fmla="*/ 13 w 1071271"/>
              <a:gd name="connsiteY0" fmla="*/ 613996 h 642526"/>
              <a:gd name="connsiteX1" fmla="*/ 227078 w 1071271"/>
              <a:gd name="connsiteY1" fmla="*/ 0 h 642526"/>
              <a:gd name="connsiteX2" fmla="*/ 1071271 w 1071271"/>
              <a:gd name="connsiteY2" fmla="*/ 639964 h 642526"/>
              <a:gd name="connsiteX3" fmla="*/ 13 w 1071271"/>
              <a:gd name="connsiteY3" fmla="*/ 613996 h 64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271" h="642526">
                <a:moveTo>
                  <a:pt x="13" y="613996"/>
                </a:moveTo>
                <a:cubicBezTo>
                  <a:pt x="-1225" y="339046"/>
                  <a:pt x="87417" y="154784"/>
                  <a:pt x="227078" y="0"/>
                </a:cubicBezTo>
                <a:lnTo>
                  <a:pt x="1071271" y="639964"/>
                </a:lnTo>
                <a:cubicBezTo>
                  <a:pt x="557243" y="636852"/>
                  <a:pt x="976683" y="658445"/>
                  <a:pt x="13" y="613996"/>
                </a:cubicBezTo>
                <a:close/>
              </a:path>
            </a:pathLst>
          </a:custGeom>
          <a:solidFill>
            <a:srgbClr val="FF0000">
              <a:alpha val="40000"/>
            </a:srgbClr>
          </a:solidFill>
          <a:ln w="9525">
            <a:solidFill>
              <a:schemeClr val="bg1">
                <a:lumMod val="9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132328" y="1524115"/>
            <a:ext cx="1816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Central angle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45022" y="1524115"/>
            <a:ext cx="585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6042" y="1421496"/>
            <a:ext cx="884066" cy="564412"/>
            <a:chOff x="2826042" y="1421496"/>
            <a:chExt cx="884066" cy="564412"/>
          </a:xfrm>
        </p:grpSpPr>
        <p:sp>
          <p:nvSpPr>
            <p:cNvPr id="137" name="Rectangle 136"/>
            <p:cNvSpPr/>
            <p:nvPr/>
          </p:nvSpPr>
          <p:spPr>
            <a:xfrm>
              <a:off x="2826042" y="1421496"/>
              <a:ext cx="655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906816" y="1709333"/>
              <a:ext cx="4534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2887785" y="1647354"/>
              <a:ext cx="5191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402133" y="1524115"/>
              <a:ext cx="3079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3058602" y="2629592"/>
            <a:ext cx="337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447575" y="2532569"/>
            <a:ext cx="476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3469777" y="2819193"/>
            <a:ext cx="432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3390427" y="2784206"/>
            <a:ext cx="614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916680" y="2629592"/>
            <a:ext cx="283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6080" y="2532569"/>
            <a:ext cx="502920" cy="590191"/>
            <a:chOff x="4196080" y="2532569"/>
            <a:chExt cx="502920" cy="590191"/>
          </a:xfrm>
        </p:grpSpPr>
        <p:sp>
          <p:nvSpPr>
            <p:cNvPr id="210" name="Rectangle 209"/>
            <p:cNvSpPr/>
            <p:nvPr/>
          </p:nvSpPr>
          <p:spPr>
            <a:xfrm>
              <a:off x="4196080" y="2532569"/>
              <a:ext cx="502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4246970" y="2810046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256086" y="2784206"/>
              <a:ext cx="3124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4626783" y="2629592"/>
            <a:ext cx="3185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900930" y="2532569"/>
            <a:ext cx="502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4951820" y="2811633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4960936" y="2784206"/>
            <a:ext cx="312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331633" y="2629592"/>
            <a:ext cx="3185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593080" y="2532569"/>
            <a:ext cx="502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643970" y="2817983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653086" y="2784206"/>
            <a:ext cx="312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3537514" y="2608777"/>
            <a:ext cx="274696" cy="169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3468874" y="2860277"/>
            <a:ext cx="416022" cy="169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3165989" y="2849061"/>
            <a:ext cx="459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10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 flipH="1">
            <a:off x="4256087" y="2610245"/>
            <a:ext cx="321753" cy="1838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973165" y="2889141"/>
            <a:ext cx="283170" cy="128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4972340" y="2622480"/>
            <a:ext cx="322313" cy="161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4298510" y="2869911"/>
            <a:ext cx="236905" cy="150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3263533" y="2923218"/>
            <a:ext cx="193409" cy="128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184648" y="3025113"/>
            <a:ext cx="459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058602" y="3251892"/>
            <a:ext cx="337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386932" y="3182222"/>
            <a:ext cx="1073312" cy="594463"/>
            <a:chOff x="3386932" y="3182222"/>
            <a:chExt cx="1073312" cy="594463"/>
          </a:xfrm>
        </p:grpSpPr>
        <p:sp>
          <p:nvSpPr>
            <p:cNvPr id="234" name="Rectangle 233"/>
            <p:cNvSpPr/>
            <p:nvPr/>
          </p:nvSpPr>
          <p:spPr>
            <a:xfrm>
              <a:off x="3386932" y="3182222"/>
              <a:ext cx="1073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11 × 35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3432217" y="3459699"/>
              <a:ext cx="887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/>
            <p:cNvSpPr/>
            <p:nvPr/>
          </p:nvSpPr>
          <p:spPr>
            <a:xfrm>
              <a:off x="3705548" y="3438131"/>
              <a:ext cx="3124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914678" y="4511942"/>
            <a:ext cx="3911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each sector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is 96.25 mm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  <a:p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59558" y="4527182"/>
            <a:ext cx="350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58602" y="3800309"/>
            <a:ext cx="337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392486" y="3678688"/>
            <a:ext cx="605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385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459160" y="3970454"/>
            <a:ext cx="455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521071" y="3948886"/>
            <a:ext cx="312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58601" y="4184308"/>
            <a:ext cx="2133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 96.25 mm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3124404" y="2492879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15" name="TextBox 58"/>
          <p:cNvSpPr txBox="1">
            <a:spLocks noChangeArrowheads="1"/>
          </p:cNvSpPr>
          <p:nvPr/>
        </p:nvSpPr>
        <p:spPr bwMode="auto">
          <a:xfrm>
            <a:off x="3107227" y="2494862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sector?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5173467" y="2736128"/>
            <a:ext cx="148635" cy="210775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292600" y="2166547"/>
            <a:ext cx="27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400" b="1" dirty="0">
              <a:solidFill>
                <a:srgbClr val="00660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00838" y="2228341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92D05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92D05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338508" y="2539881"/>
            <a:ext cx="217617" cy="255038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091560" y="2477048"/>
            <a:ext cx="1524477" cy="589314"/>
            <a:chOff x="151923" y="3276740"/>
            <a:chExt cx="1524477" cy="58931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1923" y="3276740"/>
              <a:ext cx="734621" cy="589314"/>
              <a:chOff x="3677968" y="4355582"/>
              <a:chExt cx="734621" cy="589314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677968" y="4614662"/>
                <a:ext cx="734621" cy="33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360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808704" y="4698033"/>
                <a:ext cx="4621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101718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464130" y="1226881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739" y="152879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A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brooch is made with silver wire in the form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 circle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with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diameter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35 mm. The wire is also used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making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diameters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which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divide the circle into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10 equal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sectors as shown 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figure.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: (</a:t>
            </a:r>
            <a:r>
              <a:rPr lang="en-US" sz="16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) the total length of the silver wire required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(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ii) the area of each sector of the brooch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250" grpId="0" animBg="1"/>
      <p:bldP spid="250" grpId="1" animBg="1"/>
      <p:bldP spid="248" grpId="0" animBg="1"/>
      <p:bldP spid="248" grpId="1" animBg="1"/>
      <p:bldP spid="229" grpId="0"/>
      <p:bldP spid="228" grpId="0"/>
      <p:bldP spid="31" grpId="0" animBg="1"/>
      <p:bldP spid="251" grpId="0" animBg="1"/>
      <p:bldP spid="251" grpId="1" animBg="1"/>
      <p:bldP spid="249" grpId="0" animBg="1"/>
      <p:bldP spid="249" grpId="1" animBg="1"/>
      <p:bldP spid="246" grpId="0" animBg="1"/>
      <p:bldP spid="33" grpId="0" animBg="1"/>
      <p:bldP spid="33" grpId="1" animBg="1"/>
      <p:bldP spid="24" grpId="0"/>
      <p:bldP spid="25" grpId="0"/>
      <p:bldP spid="30" grpId="0"/>
      <p:bldP spid="35" grpId="0" animBg="1"/>
      <p:bldP spid="35" grpId="1" animBg="1"/>
      <p:bldP spid="136" grpId="0"/>
      <p:bldP spid="142" grpId="0"/>
      <p:bldP spid="205" grpId="0"/>
      <p:bldP spid="206" grpId="0"/>
      <p:bldP spid="208" grpId="0"/>
      <p:bldP spid="209" grpId="0"/>
      <p:bldP spid="213" grpId="0"/>
      <p:bldP spid="214" grpId="0"/>
      <p:bldP spid="216" grpId="0"/>
      <p:bldP spid="217" grpId="0"/>
      <p:bldP spid="218" grpId="0"/>
      <p:bldP spid="220" grpId="0"/>
      <p:bldP spid="223" grpId="0"/>
      <p:bldP spid="232" grpId="0"/>
      <p:bldP spid="233" grpId="0"/>
      <p:bldP spid="242" grpId="0"/>
      <p:bldP spid="245" grpId="0"/>
      <p:bldP spid="105" grpId="0"/>
      <p:bldP spid="106" grpId="0"/>
      <p:bldP spid="108" grpId="0"/>
      <p:bldP spid="109" grpId="0"/>
      <p:bldP spid="114" grpId="0" animBg="1"/>
      <p:bldP spid="114" grpId="1" animBg="1"/>
      <p:bldP spid="115" grpId="0"/>
      <p:bldP spid="115" grpId="1"/>
      <p:bldP spid="124" grpId="0" animBg="1"/>
      <p:bldP spid="124" grpId="1" animBg="1"/>
      <p:bldP spid="125" grpId="0"/>
      <p:bldP spid="125" grpId="1"/>
      <p:bldP spid="126" grpId="0"/>
      <p:bldP spid="126" grpId="1"/>
      <p:bldP spid="127" grpId="0" animBg="1"/>
      <p:bldP spid="12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6267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73862" y="4299543"/>
            <a:ext cx="5203252" cy="46936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657600" y="2272924"/>
            <a:ext cx="3276600" cy="720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8709879">
            <a:off x="1084356" y="1409618"/>
            <a:ext cx="1653225" cy="2343439"/>
            <a:chOff x="2209800" y="1164177"/>
            <a:chExt cx="1653225" cy="2343439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209800" y="1198567"/>
              <a:ext cx="1630011" cy="23090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3048020" y="1164177"/>
              <a:ext cx="815005" cy="1154525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</p:grp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58914" y="1146392"/>
            <a:ext cx="2880000" cy="28800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285239" y="2091363"/>
            <a:ext cx="1036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360</a:t>
            </a:r>
            <a:r>
              <a:rPr lang="en-US" altLang="en-US" sz="16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altLang="en-US" sz="1600" b="1" baseline="5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766624" y="386775"/>
            <a:ext cx="2590800" cy="1287087"/>
            <a:chOff x="533400" y="1200150"/>
            <a:chExt cx="2590800" cy="1287087"/>
          </a:xfrm>
        </p:grpSpPr>
        <p:sp>
          <p:nvSpPr>
            <p:cNvPr id="5" name="Rectangle 4"/>
            <p:cNvSpPr/>
            <p:nvPr/>
          </p:nvSpPr>
          <p:spPr>
            <a:xfrm>
              <a:off x="533400" y="1200150"/>
              <a:ext cx="2590800" cy="1287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" y="1581150"/>
              <a:ext cx="259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3400" y="121181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C00000"/>
                  </a:solidFill>
                  <a:latin typeface="Bookman Old Style" pitchFamily="18" charset="0"/>
                </a:rPr>
                <a:t>Rotation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>
              <a:off x="1828800" y="1200150"/>
              <a:ext cx="0" cy="1287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28800" y="12001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C00000"/>
                  </a:solidFill>
                  <a:latin typeface="Bookman Old Style" pitchFamily="18" charset="0"/>
                </a:rPr>
                <a:t>Area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33400" y="2038350"/>
              <a:ext cx="259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766624" y="815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360</a:t>
            </a:r>
            <a:r>
              <a:rPr lang="en-IN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endParaRPr lang="en-IN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2024" y="808143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00FF"/>
                </a:solidFill>
                <a:latin typeface="Symbol" pitchFamily="18" charset="2"/>
              </a:rPr>
              <a:t>p </a:t>
            </a:r>
            <a:r>
              <a:rPr lang="en-IN" sz="20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</a:t>
            </a:r>
            <a:r>
              <a:rPr lang="en-IN" sz="20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endParaRPr lang="en-IN" sz="20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161539" y="1636932"/>
            <a:ext cx="395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alt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66819" y="1159140"/>
            <a:ext cx="2880000" cy="2880000"/>
            <a:chOff x="1676400" y="1123950"/>
            <a:chExt cx="2880000" cy="2880000"/>
          </a:xfrm>
        </p:grpSpPr>
        <p:sp>
          <p:nvSpPr>
            <p:cNvPr id="37" name="Arc 36"/>
            <p:cNvSpPr/>
            <p:nvPr/>
          </p:nvSpPr>
          <p:spPr>
            <a:xfrm>
              <a:off x="1676400" y="1123950"/>
              <a:ext cx="2880000" cy="2880000"/>
            </a:xfrm>
            <a:prstGeom prst="arc">
              <a:avLst>
                <a:gd name="adj1" fmla="val 16200000"/>
                <a:gd name="adj2" fmla="val 19727035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1676400" y="1123950"/>
              <a:ext cx="2880000" cy="2880000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462639" y="1145167"/>
            <a:ext cx="2880000" cy="288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1894838" y="1145167"/>
            <a:ext cx="15834" cy="14559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1917702" y="1998938"/>
            <a:ext cx="413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altLang="en-US" sz="2000" b="1" baseline="500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V="1">
            <a:off x="1894838" y="1852584"/>
            <a:ext cx="1266700" cy="7465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66624" y="12550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00FF"/>
                </a:solidFill>
                <a:latin typeface="Symbol" pitchFamily="18" charset="2"/>
              </a:rPr>
              <a:t>q</a:t>
            </a:r>
            <a:endParaRPr lang="en-IN" b="1" baseline="50000" dirty="0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2024" y="124812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sz="20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8744" y="121986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  <a:latin typeface="Bookman Old Style" pitchFamily="18" charset="0"/>
              </a:rPr>
              <a:t>A</a:t>
            </a:r>
            <a:r>
              <a:rPr lang="en-IN" sz="1600" b="1" dirty="0" smtClean="0">
                <a:solidFill>
                  <a:srgbClr val="C00000"/>
                </a:solidFill>
                <a:latin typeface="Bookman Old Style" pitchFamily="18" charset="0"/>
              </a:rPr>
              <a:t>(sector)</a:t>
            </a:r>
            <a:endParaRPr lang="en-IN" sz="16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21060000">
            <a:off x="4825342" y="925680"/>
            <a:ext cx="473365" cy="609600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480000" flipV="1">
            <a:off x="4791458" y="973543"/>
            <a:ext cx="501558" cy="553191"/>
          </a:xfrm>
          <a:prstGeom prst="straightConnector1">
            <a:avLst/>
          </a:prstGeom>
          <a:ln w="5715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01824" y="1830110"/>
            <a:ext cx="33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(sector) </a:t>
            </a:r>
            <a:r>
              <a:rPr lang="en-IN" sz="24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 360</a:t>
            </a:r>
            <a:r>
              <a:rPr lang="en-IN" sz="2000" b="1" baseline="50000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o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29623" y="1828885"/>
            <a:ext cx="13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IN" sz="20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q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 </a:t>
            </a:r>
            <a:r>
              <a:rPr lang="en-IN" sz="2000" b="1" dirty="0" smtClean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IN" sz="1100" b="1" dirty="0" smtClean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IN" sz="20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r</a:t>
            </a:r>
            <a:r>
              <a:rPr lang="en-IN" sz="2000" b="1" baseline="50000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2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07267" y="2411847"/>
            <a:ext cx="1720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(sector) = 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379705" y="2215575"/>
            <a:ext cx="694421" cy="813375"/>
            <a:chOff x="4038600" y="3322950"/>
            <a:chExt cx="694421" cy="813375"/>
          </a:xfrm>
        </p:grpSpPr>
        <p:sp>
          <p:nvSpPr>
            <p:cNvPr id="48" name="TextBox 47"/>
            <p:cNvSpPr txBox="1"/>
            <p:nvPr/>
          </p:nvSpPr>
          <p:spPr>
            <a:xfrm>
              <a:off x="4202875" y="3322950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endParaRPr lang="en-IN" sz="2000" b="1" dirty="0">
                <a:solidFill>
                  <a:srgbClr val="0000FF"/>
                </a:solidFill>
                <a:latin typeface="Symbol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096000" y="3727907"/>
              <a:ext cx="540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038600" y="3736215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rgbClr val="0000FF"/>
                  </a:solidFill>
                  <a:latin typeface="Bookman Old Style" pitchFamily="18" charset="0"/>
                </a:rPr>
                <a:t>360</a:t>
              </a:r>
              <a:endParaRPr lang="en-IN" sz="20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035271" y="2357861"/>
            <a:ext cx="89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 </a:t>
            </a:r>
            <a:r>
              <a:rPr lang="en-IN" sz="2000" b="1" dirty="0" smtClean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IN" sz="1200" b="1" dirty="0" smtClean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IN" sz="20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r</a:t>
            </a:r>
            <a:r>
              <a:rPr lang="en-IN" sz="2000" b="1" baseline="50000" dirty="0" smtClean="0">
                <a:solidFill>
                  <a:srgbClr val="0000FF"/>
                </a:solidFill>
                <a:latin typeface="Bookman Old Style" pitchFamily="18" charset="0"/>
                <a:sym typeface="Symbol" panose="05050102010706020507" pitchFamily="18" charset="2"/>
              </a:rPr>
              <a:t>2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018" y="432831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IN" sz="2000" b="1" dirty="0" smtClean="0">
                <a:solidFill>
                  <a:srgbClr val="C00000"/>
                </a:solidFill>
                <a:latin typeface="Bookman Old Style" pitchFamily="18" charset="0"/>
              </a:rPr>
              <a:t> (O – AYB) = </a:t>
            </a:r>
            <a:endParaRPr lang="en-IN" sz="2000" b="1" baseline="5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62832" y="432831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 (circle) 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87280" y="4328310"/>
            <a:ext cx="39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–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92080" y="4328310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latin typeface="Bookman Old Style" pitchFamily="18" charset="0"/>
              </a:rPr>
              <a:t>(O – </a:t>
            </a:r>
            <a:r>
              <a:rPr lang="en-IN" sz="2000" b="1" dirty="0" smtClean="0">
                <a:solidFill>
                  <a:srgbClr val="0000FF"/>
                </a:solidFill>
                <a:latin typeface="Bookman Old Style" pitchFamily="18" charset="0"/>
              </a:rPr>
              <a:t>AB</a:t>
            </a:r>
            <a:r>
              <a:rPr lang="en-IN" sz="2000" b="1" dirty="0">
                <a:solidFill>
                  <a:srgbClr val="0000FF"/>
                </a:solidFill>
                <a:latin typeface="Bookman Old Style" pitchFamily="18" charset="0"/>
              </a:rPr>
              <a:t>)</a:t>
            </a:r>
            <a:endParaRPr lang="en-IN" sz="2000" b="1" baseline="5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Pie 5"/>
          <p:cNvSpPr/>
          <p:nvPr/>
        </p:nvSpPr>
        <p:spPr>
          <a:xfrm>
            <a:off x="459297" y="1143914"/>
            <a:ext cx="2880360" cy="2880360"/>
          </a:xfrm>
          <a:prstGeom prst="pie">
            <a:avLst>
              <a:gd name="adj1" fmla="val 19807904"/>
              <a:gd name="adj2" fmla="val 1620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585337" y="2528895"/>
            <a:ext cx="503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" name="Arc 2"/>
          <p:cNvSpPr/>
          <p:nvPr/>
        </p:nvSpPr>
        <p:spPr>
          <a:xfrm>
            <a:off x="1635889" y="2318417"/>
            <a:ext cx="540000" cy="540000"/>
          </a:xfrm>
          <a:prstGeom prst="arc">
            <a:avLst>
              <a:gd name="adj1" fmla="val 16352282"/>
              <a:gd name="adj2" fmla="val 160168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1843239" y="2524029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sz="2800" b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8" name="Arc 37"/>
          <p:cNvSpPr/>
          <p:nvPr/>
        </p:nvSpPr>
        <p:spPr>
          <a:xfrm>
            <a:off x="1636271" y="2317716"/>
            <a:ext cx="540000" cy="540000"/>
          </a:xfrm>
          <a:prstGeom prst="arc">
            <a:avLst>
              <a:gd name="adj1" fmla="val 16352282"/>
              <a:gd name="adj2" fmla="val 1982101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18427" y="3836440"/>
            <a:ext cx="395288" cy="460249"/>
            <a:chOff x="4572000" y="3669506"/>
            <a:chExt cx="395288" cy="460249"/>
          </a:xfrm>
        </p:grpSpPr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572000" y="3729645"/>
              <a:ext cx="3952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alt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4695882" y="3669506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 sz="2800" b="1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35332" y="3053549"/>
            <a:ext cx="2472258" cy="591563"/>
            <a:chOff x="5038910" y="5384362"/>
            <a:chExt cx="2472258" cy="591563"/>
          </a:xfrm>
        </p:grpSpPr>
        <p:sp>
          <p:nvSpPr>
            <p:cNvPr id="55" name="Rounded Rectangular Callout 54"/>
            <p:cNvSpPr/>
            <p:nvPr/>
          </p:nvSpPr>
          <p:spPr bwMode="auto">
            <a:xfrm rot="10800000" flipH="1" flipV="1">
              <a:off x="5077144" y="5384362"/>
              <a:ext cx="2360078" cy="591563"/>
            </a:xfrm>
            <a:prstGeom prst="wedgeRoundRectCallout">
              <a:avLst>
                <a:gd name="adj1" fmla="val -47707"/>
                <a:gd name="adj2" fmla="val -1203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38910" y="5391150"/>
              <a:ext cx="2472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How to find Area of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sector O – AYB ?</a:t>
              </a:r>
            </a:p>
          </p:txBody>
        </p:sp>
      </p:grp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645595" y="806680"/>
            <a:ext cx="395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84295" y="1494975"/>
            <a:ext cx="503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altLang="en-US" sz="2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1000" y="193109"/>
            <a:ext cx="2104726" cy="549841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2pPr>
            <a:lvl3pPr marL="777875" indent="136525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3pPr>
            <a:lvl4pPr marL="1168400" indent="2032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4pPr>
            <a:lvl5pPr marL="1557338" indent="2714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5pPr>
            <a:lvl6pPr>
              <a:defRPr b="1">
                <a:latin typeface="Arial Rounded MT Bold" pitchFamily="34" charset="0"/>
              </a:defRPr>
            </a:lvl6pPr>
            <a:lvl7pPr>
              <a:defRPr b="1">
                <a:latin typeface="Arial Rounded MT Bold" pitchFamily="34" charset="0"/>
              </a:defRPr>
            </a:lvl7pPr>
            <a:lvl8pPr>
              <a:defRPr b="1">
                <a:latin typeface="Arial Rounded MT Bold" pitchFamily="34" charset="0"/>
              </a:defRPr>
            </a:lvl8pPr>
            <a:lvl9pPr>
              <a:defRPr b="1">
                <a:latin typeface="Arial Rounded MT Bold" pitchFamily="34" charset="0"/>
              </a:defRPr>
            </a:lvl9pPr>
          </a:lstStyle>
          <a:p>
            <a:r>
              <a:rPr lang="en-US" sz="2800" dirty="0">
                <a:solidFill>
                  <a:prstClr val="black"/>
                </a:solidFill>
              </a:rPr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13400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7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4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2" grpId="0" animBg="1"/>
      <p:bldP spid="13" grpId="0" animBg="1"/>
      <p:bldP spid="13" grpId="1" animBg="1"/>
      <p:bldP spid="22" grpId="0"/>
      <p:bldP spid="22" grpId="1"/>
      <p:bldP spid="30" grpId="0"/>
      <p:bldP spid="31" grpId="0"/>
      <p:bldP spid="32" grpId="0"/>
      <p:bldP spid="16" grpId="0" animBg="1"/>
      <p:bldP spid="19" grpId="0" animBg="1"/>
      <p:bldP spid="39" grpId="0"/>
      <p:bldP spid="40" grpId="0" animBg="1"/>
      <p:bldP spid="33" grpId="0"/>
      <p:bldP spid="34" grpId="0"/>
      <p:bldP spid="34" grpId="1"/>
      <p:bldP spid="41" grpId="0"/>
      <p:bldP spid="44" grpId="0"/>
      <p:bldP spid="45" grpId="0"/>
      <p:bldP spid="46" grpId="0"/>
      <p:bldP spid="51" grpId="0"/>
      <p:bldP spid="59" grpId="0"/>
      <p:bldP spid="60" grpId="0"/>
      <p:bldP spid="61" grpId="0"/>
      <p:bldP spid="62" grpId="0"/>
      <p:bldP spid="6" grpId="0" animBg="1"/>
      <p:bldP spid="18" grpId="0"/>
      <p:bldP spid="3" grpId="0" animBg="1"/>
      <p:bldP spid="3" grpId="1" animBg="1"/>
      <p:bldP spid="17" grpId="0" animBg="1"/>
      <p:bldP spid="38" grpId="0" animBg="1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4539508" y="1987976"/>
            <a:ext cx="138614" cy="1956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76984" y="1422153"/>
            <a:ext cx="1072356" cy="2919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55191" y="1796972"/>
            <a:ext cx="201779" cy="2424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47678" y="1087650"/>
            <a:ext cx="1295522" cy="29194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48469" y="1987382"/>
            <a:ext cx="126013" cy="1956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17305" y="290412"/>
            <a:ext cx="3027504" cy="2816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146223" y="575665"/>
            <a:ext cx="3056418" cy="2816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33513" y="293942"/>
            <a:ext cx="2883374" cy="3097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365003" y="4432565"/>
            <a:ext cx="3384354" cy="34898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31313" y="2354818"/>
            <a:ext cx="598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60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732080" y="2693020"/>
            <a:ext cx="483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47881" y="2672318"/>
            <a:ext cx="66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0160" y="2516475"/>
            <a:ext cx="39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539" y="2354818"/>
            <a:ext cx="493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22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577483" y="2693020"/>
            <a:ext cx="3676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63673" y="2672318"/>
            <a:ext cx="39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67517" y="2516475"/>
            <a:ext cx="696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20153" y="2516475"/>
            <a:ext cx="696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40379" y="2888218"/>
            <a:ext cx="43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6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68309" y="1093917"/>
            <a:ext cx="144780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  =  6 cm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92109" y="1929218"/>
            <a:ext cx="226695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Area of sector  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7709" y="285750"/>
            <a:ext cx="7010400" cy="553998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404813" indent="-404813" algn="just">
              <a:buClr>
                <a:prstClr val="white"/>
              </a:buClr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	Find the area of a sector of a circle with radius 6 cm </a:t>
            </a:r>
          </a:p>
          <a:p>
            <a:pPr marL="404813" indent="-404813" algn="just">
              <a:buClr>
                <a:prstClr val="white"/>
              </a:buClr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if angle of the sector is 60°.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68308" y="1436608"/>
            <a:ext cx="1282323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q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 =  60°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76459" y="2550217"/>
            <a:ext cx="463406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9625" y="4460938"/>
            <a:ext cx="458338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95400" y="4460938"/>
            <a:ext cx="3472625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Area of sector is 18.86 cm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7709" y="10477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51807" y="2610004"/>
            <a:ext cx="173082" cy="175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00881" y="2998866"/>
            <a:ext cx="207216" cy="1711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722679" y="2726991"/>
            <a:ext cx="520459" cy="2266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809797" y="2427288"/>
            <a:ext cx="326434" cy="198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95885" y="1733550"/>
            <a:ext cx="384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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718958" y="2071752"/>
            <a:ext cx="483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31191" y="2027240"/>
            <a:ext cx="790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54913" y="1882507"/>
            <a:ext cx="39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45414" y="1882507"/>
            <a:ext cx="707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76459" y="3467672"/>
            <a:ext cx="463406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95688" y="3281421"/>
            <a:ext cx="671691" cy="305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132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691188" y="3594720"/>
            <a:ext cx="449699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729783" y="3574018"/>
            <a:ext cx="346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59480" y="3971151"/>
            <a:ext cx="166569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18.857 cm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75142" y="3971151"/>
            <a:ext cx="463406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6" name="Rounded Rectangle 55"/>
          <p:cNvSpPr/>
          <p:nvPr/>
        </p:nvSpPr>
        <p:spPr bwMode="auto">
          <a:xfrm rot="10800000" flipH="1" flipV="1">
            <a:off x="3417968" y="944228"/>
            <a:ext cx="2256513" cy="7131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52800" y="1044262"/>
            <a:ext cx="235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sector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914003" y="1048795"/>
            <a:ext cx="1085131" cy="484731"/>
            <a:chOff x="7113426" y="5126106"/>
            <a:chExt cx="1085131" cy="484731"/>
          </a:xfrm>
        </p:grpSpPr>
        <p:sp>
          <p:nvSpPr>
            <p:cNvPr id="69" name="Rectangle 68"/>
            <p:cNvSpPr/>
            <p:nvPr/>
          </p:nvSpPr>
          <p:spPr>
            <a:xfrm>
              <a:off x="7219299" y="5126106"/>
              <a:ext cx="25073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7185562" y="5377158"/>
              <a:ext cx="40933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113426" y="5395393"/>
              <a:ext cx="57772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360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45337" y="5261964"/>
              <a:ext cx="30211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×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718263" y="5233386"/>
              <a:ext cx="480294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r</a:t>
              </a:r>
              <a:r>
                <a:rPr lang="en-US" sz="1400" b="1" baseline="30000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2</a:t>
              </a:r>
              <a:endParaRPr lang="en-US" sz="14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805815" y="3971151"/>
            <a:ext cx="45720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  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371600" y="3971151"/>
            <a:ext cx="226695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Area of sector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10909" y="696832"/>
            <a:ext cx="2354400" cy="2401723"/>
            <a:chOff x="6310909" y="696832"/>
            <a:chExt cx="2354400" cy="2401723"/>
          </a:xfrm>
        </p:grpSpPr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6318837" y="765997"/>
              <a:ext cx="2331089" cy="23310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Arc 17"/>
            <p:cNvSpPr>
              <a:spLocks/>
            </p:cNvSpPr>
            <p:nvPr/>
          </p:nvSpPr>
          <p:spPr bwMode="auto">
            <a:xfrm>
              <a:off x="6310909" y="696832"/>
              <a:ext cx="2354400" cy="2401723"/>
            </a:xfrm>
            <a:prstGeom prst="arc">
              <a:avLst>
                <a:gd name="adj1" fmla="val 3305598"/>
                <a:gd name="adj2" fmla="val 7582640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dirty="0">
                <a:solidFill>
                  <a:prstClr val="black"/>
                </a:solidFill>
              </a:endParaRPr>
            </a:p>
          </p:txBody>
        </p:sp>
        <p:cxnSp>
          <p:nvCxnSpPr>
            <p:cNvPr id="4" name="Straight Connector 3"/>
            <p:cNvCxnSpPr>
              <a:endCxn id="73" idx="2"/>
            </p:cNvCxnSpPr>
            <p:nvPr/>
          </p:nvCxnSpPr>
          <p:spPr>
            <a:xfrm flipH="1">
              <a:off x="6780910" y="1919288"/>
              <a:ext cx="698596" cy="9384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3" idx="0"/>
            </p:cNvCxnSpPr>
            <p:nvPr/>
          </p:nvCxnSpPr>
          <p:spPr>
            <a:xfrm>
              <a:off x="7486650" y="1919288"/>
              <a:ext cx="684119" cy="9567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439977" y="1886270"/>
              <a:ext cx="90543" cy="905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8430" y="2054060"/>
              <a:ext cx="565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60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IN" sz="1200" b="1" baseline="30000" dirty="0">
                <a:latin typeface="Bookman Old Style" panose="020506040505050202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18458605">
              <a:off x="6654494" y="2128403"/>
              <a:ext cx="763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Bookman Old Style" panose="02050604050505020204" pitchFamily="18" charset="0"/>
                </a:rPr>
                <a:t>6cm</a:t>
              </a:r>
              <a:endParaRPr lang="en-IN" sz="1400" b="1" baseline="30000" dirty="0"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07362" y="1549433"/>
              <a:ext cx="406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anose="02050604050505020204" pitchFamily="18" charset="0"/>
                </a:rPr>
                <a:t>O</a:t>
              </a:r>
              <a:endParaRPr lang="en-IN" b="1" baseline="30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7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1" grpId="0" animBg="1"/>
      <p:bldP spid="61" grpId="1" animBg="1"/>
      <p:bldP spid="55" grpId="0" animBg="1"/>
      <p:bldP spid="55" grpId="1" animBg="1"/>
      <p:bldP spid="54" grpId="0" animBg="1"/>
      <p:bldP spid="54" grpId="1" animBg="1"/>
      <p:bldP spid="53" grpId="0" animBg="1"/>
      <p:bldP spid="53" grpId="1" animBg="1"/>
      <p:bldP spid="58" grpId="0" animBg="1"/>
      <p:bldP spid="57" grpId="0" animBg="1"/>
      <p:bldP spid="57" grpId="1" animBg="1"/>
      <p:bldP spid="36" grpId="0" animBg="1"/>
      <p:bldP spid="36" grpId="1" animBg="1"/>
      <p:bldP spid="37" grpId="0" animBg="1"/>
      <p:bldP spid="43" grpId="0"/>
      <p:bldP spid="46" grpId="0"/>
      <p:bldP spid="47" grpId="0"/>
      <p:bldP spid="48" grpId="0"/>
      <p:bldP spid="50" grpId="0"/>
      <p:bldP spid="51" grpId="0"/>
      <p:bldP spid="52" grpId="0"/>
      <p:bldP spid="44" grpId="0"/>
      <p:bldP spid="21" grpId="0"/>
      <p:bldP spid="23" grpId="0"/>
      <p:bldP spid="28" grpId="0"/>
      <p:bldP spid="31" grpId="0"/>
      <p:bldP spid="34" grpId="0"/>
      <p:bldP spid="35" grpId="0"/>
      <p:bldP spid="38" grpId="0"/>
      <p:bldP spid="25" grpId="0"/>
      <p:bldP spid="27" grpId="0"/>
      <p:bldP spid="30" grpId="0"/>
      <p:bldP spid="40" grpId="0"/>
      <p:bldP spid="64" grpId="0"/>
      <p:bldP spid="66" grpId="0"/>
      <p:bldP spid="68" grpId="0"/>
      <p:bldP spid="72" grpId="0"/>
      <p:bldP spid="62" grpId="0"/>
      <p:bldP spid="56" grpId="0" animBg="1"/>
      <p:bldP spid="56" grpId="1" animBg="1"/>
      <p:bldP spid="63" grpId="0"/>
      <p:bldP spid="63" grpId="1"/>
      <p:bldP spid="80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2201264" y="3391523"/>
            <a:ext cx="1898047" cy="5381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185085" y="1495281"/>
            <a:ext cx="1226959" cy="2127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530414" y="2328855"/>
            <a:ext cx="129084" cy="14529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835513" y="1778400"/>
            <a:ext cx="575702" cy="2424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853841" y="2082883"/>
            <a:ext cx="201779" cy="2424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0824" y="637194"/>
            <a:ext cx="1755071" cy="2327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07491" y="631163"/>
            <a:ext cx="4138367" cy="2422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315113" y="614547"/>
            <a:ext cx="2336000" cy="2327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17993" y="4025494"/>
            <a:ext cx="2279139" cy="39159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 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379169" y="864846"/>
            <a:ext cx="1898047" cy="5381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321969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Tick the correct answer in the following :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Area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a sector of angle p (in degrees) of a circle with radius 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is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2360" y="774865"/>
            <a:ext cx="1844258" cy="656054"/>
            <a:chOff x="872360" y="774865"/>
            <a:chExt cx="1844258" cy="656054"/>
          </a:xfrm>
        </p:grpSpPr>
        <p:sp>
          <p:nvSpPr>
            <p:cNvPr id="3" name="Rectangle 2"/>
            <p:cNvSpPr/>
            <p:nvPr/>
          </p:nvSpPr>
          <p:spPr>
            <a:xfrm>
              <a:off x="872360" y="932613"/>
              <a:ext cx="533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(A)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4857" y="774865"/>
              <a:ext cx="3004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379993" y="1113067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314450" y="1092365"/>
              <a:ext cx="6174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180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19275" y="932613"/>
              <a:ext cx="8973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2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0442" y="767513"/>
            <a:ext cx="1844258" cy="656054"/>
            <a:chOff x="2740442" y="767513"/>
            <a:chExt cx="1844258" cy="656054"/>
          </a:xfrm>
        </p:grpSpPr>
        <p:sp>
          <p:nvSpPr>
            <p:cNvPr id="9" name="Rectangle 8"/>
            <p:cNvSpPr/>
            <p:nvPr/>
          </p:nvSpPr>
          <p:spPr>
            <a:xfrm>
              <a:off x="2740442" y="925261"/>
              <a:ext cx="533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(B)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2939" y="767513"/>
              <a:ext cx="3004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48075" y="110571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182532" y="1085013"/>
              <a:ext cx="6174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180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7357" y="925261"/>
              <a:ext cx="8973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43842" y="767513"/>
            <a:ext cx="1844258" cy="656054"/>
            <a:chOff x="4543842" y="767513"/>
            <a:chExt cx="1844258" cy="656054"/>
          </a:xfrm>
        </p:grpSpPr>
        <p:sp>
          <p:nvSpPr>
            <p:cNvPr id="14" name="Rectangle 13"/>
            <p:cNvSpPr/>
            <p:nvPr/>
          </p:nvSpPr>
          <p:spPr>
            <a:xfrm>
              <a:off x="4543842" y="925261"/>
              <a:ext cx="533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(C)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6339" y="767513"/>
              <a:ext cx="3004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051475" y="110571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985932" y="1085013"/>
              <a:ext cx="6174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90757" y="925261"/>
              <a:ext cx="8973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400582" y="772593"/>
            <a:ext cx="1844258" cy="656054"/>
            <a:chOff x="6400582" y="772593"/>
            <a:chExt cx="1844258" cy="656054"/>
          </a:xfrm>
        </p:grpSpPr>
        <p:sp>
          <p:nvSpPr>
            <p:cNvPr id="19" name="Rectangle 18"/>
            <p:cNvSpPr/>
            <p:nvPr/>
          </p:nvSpPr>
          <p:spPr>
            <a:xfrm>
              <a:off x="6400582" y="930341"/>
              <a:ext cx="533400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(D)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93079" y="772593"/>
              <a:ext cx="30044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908215" y="111079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842672" y="1090093"/>
              <a:ext cx="617492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720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47497" y="939866"/>
              <a:ext cx="89734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03250" y="1435940"/>
            <a:ext cx="618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7063" y="2197767"/>
            <a:ext cx="1775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sector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25095" y="2208223"/>
            <a:ext cx="321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8270" y="2038350"/>
            <a:ext cx="300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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23406" y="2376552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57863" y="2355850"/>
            <a:ext cx="617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48403" y="2208004"/>
            <a:ext cx="818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96520" y="2868217"/>
            <a:ext cx="321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692400" y="3036546"/>
            <a:ext cx="4620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67000" y="3015844"/>
            <a:ext cx="690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82482" y="2688819"/>
            <a:ext cx="300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81350" y="2867710"/>
            <a:ext cx="300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3775" y="2867710"/>
            <a:ext cx="657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96520" y="3474642"/>
            <a:ext cx="321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79694" y="3304769"/>
            <a:ext cx="300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694830" y="3642971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29287" y="3622269"/>
            <a:ext cx="617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720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4113" y="3472042"/>
            <a:ext cx="971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20751" y="4050894"/>
            <a:ext cx="31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68082" y="4050894"/>
            <a:ext cx="2513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Option (D) is correct.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094371" y="3070967"/>
            <a:ext cx="3197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090982" y="3030423"/>
            <a:ext cx="377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90099" y="2773251"/>
            <a:ext cx="328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95711" y="2870290"/>
            <a:ext cx="300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43000" y="1435940"/>
            <a:ext cx="14670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= 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71295" y="1713444"/>
            <a:ext cx="752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p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 rot="10800000" flipH="1" flipV="1">
            <a:off x="3381838" y="1474041"/>
            <a:ext cx="2256513" cy="7131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6670" y="1574075"/>
            <a:ext cx="235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sector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77873" y="1578608"/>
            <a:ext cx="1085131" cy="484731"/>
            <a:chOff x="7113426" y="5126106"/>
            <a:chExt cx="1085131" cy="484731"/>
          </a:xfrm>
        </p:grpSpPr>
        <p:sp>
          <p:nvSpPr>
            <p:cNvPr id="67" name="Rectangle 66"/>
            <p:cNvSpPr/>
            <p:nvPr/>
          </p:nvSpPr>
          <p:spPr>
            <a:xfrm>
              <a:off x="7219299" y="5126106"/>
              <a:ext cx="25073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7185562" y="5377158"/>
              <a:ext cx="40933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13426" y="5395393"/>
              <a:ext cx="57772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360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45337" y="5261964"/>
              <a:ext cx="30211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×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18263" y="5233386"/>
              <a:ext cx="480294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r</a:t>
              </a:r>
              <a:r>
                <a:rPr lang="en-US" sz="1400" b="1" baseline="30000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2</a:t>
              </a:r>
              <a:endParaRPr lang="en-US" sz="14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92596" y="286131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10800000" flipH="1" flipV="1">
            <a:off x="3687357" y="1541006"/>
            <a:ext cx="1695351" cy="58935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Multiply and divide by 2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5" grpId="0" animBg="1"/>
      <p:bldP spid="75" grpId="1" animBg="1"/>
      <p:bldP spid="74" grpId="0" animBg="1"/>
      <p:bldP spid="74" grpId="1" animBg="1"/>
      <p:bldP spid="73" grpId="0" animBg="1"/>
      <p:bldP spid="73" grpId="1" animBg="1"/>
      <p:bldP spid="72" grpId="0" animBg="1"/>
      <p:bldP spid="72" grpId="1" animBg="1"/>
      <p:bldP spid="63" grpId="0" animBg="1"/>
      <p:bldP spid="61" grpId="0" animBg="1"/>
      <p:bldP spid="61" grpId="1" animBg="1"/>
      <p:bldP spid="55" grpId="0" animBg="1"/>
      <p:bldP spid="55" grpId="1" animBg="1"/>
      <p:bldP spid="53" grpId="0" animBg="1"/>
      <p:bldP spid="46" grpId="0" animBg="1"/>
      <p:bldP spid="46" grpId="1" animBg="1"/>
      <p:bldP spid="24" grpId="0"/>
      <p:bldP spid="25" grpId="0"/>
      <p:bldP spid="26" grpId="0"/>
      <p:bldP spid="27" grpId="0"/>
      <p:bldP spid="29" grpId="0"/>
      <p:bldP spid="30" grpId="0"/>
      <p:bldP spid="31" grpId="0"/>
      <p:bldP spid="34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58" grpId="0"/>
      <p:bldP spid="59" grpId="0"/>
      <p:bldP spid="60" grpId="0"/>
      <p:bldP spid="56" grpId="0"/>
      <p:bldP spid="62" grpId="0"/>
      <p:bldP spid="64" grpId="0" animBg="1"/>
      <p:bldP spid="64" grpId="1" animBg="1"/>
      <p:bldP spid="65" grpId="0"/>
      <p:bldP spid="65" grpId="1"/>
      <p:bldP spid="4" grpId="0"/>
      <p:bldP spid="76" grpId="0" animBg="1"/>
      <p:bldP spid="7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15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 Sector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8873" y="376801"/>
            <a:ext cx="4313004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" name="Rounded Rectangle 2"/>
          <p:cNvSpPr/>
          <p:nvPr/>
        </p:nvSpPr>
        <p:spPr>
          <a:xfrm>
            <a:off x="709369" y="619276"/>
            <a:ext cx="3743047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" name="Rounded Rectangle 3"/>
          <p:cNvSpPr/>
          <p:nvPr/>
        </p:nvSpPr>
        <p:spPr>
          <a:xfrm>
            <a:off x="4471818" y="623086"/>
            <a:ext cx="1711645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Rounded Rectangle 4"/>
          <p:cNvSpPr/>
          <p:nvPr/>
        </p:nvSpPr>
        <p:spPr>
          <a:xfrm>
            <a:off x="6200229" y="615466"/>
            <a:ext cx="1033663" cy="24688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" name="Rounded Rectangle 5"/>
          <p:cNvSpPr/>
          <p:nvPr/>
        </p:nvSpPr>
        <p:spPr>
          <a:xfrm>
            <a:off x="2823466" y="1252819"/>
            <a:ext cx="216000" cy="288000"/>
          </a:xfrm>
          <a:prstGeom prst="roundRect">
            <a:avLst/>
          </a:prstGeom>
          <a:solidFill>
            <a:srgbClr val="6EF8E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7" name="Rounded Rectangle 6"/>
          <p:cNvSpPr/>
          <p:nvPr/>
        </p:nvSpPr>
        <p:spPr>
          <a:xfrm>
            <a:off x="3439972" y="1405358"/>
            <a:ext cx="211744" cy="279531"/>
          </a:xfrm>
          <a:prstGeom prst="roundRect">
            <a:avLst/>
          </a:prstGeom>
          <a:solidFill>
            <a:srgbClr val="6EF8E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8" name="TextBox 7"/>
          <p:cNvSpPr txBox="1"/>
          <p:nvPr/>
        </p:nvSpPr>
        <p:spPr>
          <a:xfrm>
            <a:off x="386892" y="314326"/>
            <a:ext cx="697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If the area of the minor sector is 392.5 sq. cm and the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corresponding central angle is 72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, find the radius. ( = 3.14)</a:t>
            </a:r>
            <a:endParaRPr lang="en-US" sz="1600" b="1" baseline="30000" dirty="0" smtClean="0">
              <a:solidFill>
                <a:srgbClr val="0000FF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6892" y="1141343"/>
            <a:ext cx="7315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914400">
              <a:tabLst>
                <a:tab pos="566738" algn="l"/>
              </a:tabLst>
            </a:pPr>
            <a:r>
              <a:rPr lang="en-US" sz="1600" b="1" dirty="0" smtClean="0">
                <a:latin typeface="Bookman Old Style" panose="02050604050505020204" pitchFamily="18" charset="0"/>
              </a:rPr>
              <a:t>Sol. 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92" y="1421918"/>
            <a:ext cx="2287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Area of the sector =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3200133" y="1363202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× r</a:t>
            </a:r>
            <a:r>
              <a:rPr lang="en-US" sz="1600" b="1" baseline="30000" dirty="0" smtClean="0">
                <a:latin typeface="Bookman Old Style" pitchFamily="18" charset="0"/>
                <a:sym typeface="Symbol"/>
              </a:rPr>
              <a:t>2</a:t>
            </a:r>
            <a:endParaRPr lang="en-IN" sz="1600" baseline="30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52711" y="1231107"/>
            <a:ext cx="593432" cy="653308"/>
            <a:chOff x="2296578" y="2747905"/>
            <a:chExt cx="593432" cy="653308"/>
          </a:xfrm>
        </p:grpSpPr>
        <p:sp>
          <p:nvSpPr>
            <p:cNvPr id="13" name="Rectangle 12"/>
            <p:cNvSpPr/>
            <p:nvPr/>
          </p:nvSpPr>
          <p:spPr>
            <a:xfrm>
              <a:off x="2428952" y="2747905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  <a:sym typeface="Symbol"/>
                </a:rPr>
                <a:t></a:t>
              </a:r>
              <a:endParaRPr lang="en-IN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96578" y="3062659"/>
              <a:ext cx="593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  <a:sym typeface="Symbol"/>
                </a:rPr>
                <a:t>360</a:t>
              </a:r>
              <a:endParaRPr lang="en-IN" sz="16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40000" y="3096000"/>
              <a:ext cx="50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707250" y="194739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72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673350" y="2233196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360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07250" y="2252246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64090" y="412339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36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6423" y="208074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× 3.14</a:t>
            </a:r>
            <a:endParaRPr lang="en-IN" sz="1600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4650" y="2080742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sym typeface="Symbol"/>
              </a:rPr>
              <a:t>×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latin typeface="Bookman Old Style" pitchFamily="18" charset="0"/>
                <a:sym typeface="Symbol"/>
              </a:rPr>
              <a:t>2</a:t>
            </a:r>
            <a:endParaRPr lang="en-IN" sz="1600" baseline="30000" dirty="0"/>
          </a:p>
        </p:txBody>
      </p:sp>
      <p:sp>
        <p:nvSpPr>
          <p:cNvPr id="22" name="Rectangle 21"/>
          <p:cNvSpPr/>
          <p:nvPr/>
        </p:nvSpPr>
        <p:spPr>
          <a:xfrm>
            <a:off x="2325247" y="27685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=</a:t>
            </a:r>
            <a:endParaRPr lang="en-IN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15730" y="2632978"/>
            <a:ext cx="593432" cy="626386"/>
            <a:chOff x="2558483" y="2384450"/>
            <a:chExt cx="593432" cy="626386"/>
          </a:xfrm>
        </p:grpSpPr>
        <p:sp>
          <p:nvSpPr>
            <p:cNvPr id="24" name="Rectangle 23"/>
            <p:cNvSpPr/>
            <p:nvPr/>
          </p:nvSpPr>
          <p:spPr>
            <a:xfrm>
              <a:off x="2592000" y="2384450"/>
              <a:ext cx="4571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  <a:sym typeface="Symbol"/>
                </a:rPr>
                <a:t>72</a:t>
              </a:r>
              <a:endParaRPr lang="en-IN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58483" y="2672282"/>
              <a:ext cx="593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  <a:sym typeface="Symbol"/>
                </a:rPr>
                <a:t>360</a:t>
              </a:r>
              <a:endParaRPr lang="en-IN" sz="16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592000" y="2700000"/>
              <a:ext cx="50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660117" y="2080742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392.5 =</a:t>
            </a:r>
            <a:endParaRPr lang="en-IN" sz="1600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93057" y="2631386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3925</a:t>
            </a:r>
            <a:endParaRPr lang="en-IN" sz="1600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13247" y="293865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10</a:t>
            </a:r>
            <a:endParaRPr lang="en-IN" sz="16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41247" y="2948528"/>
            <a:ext cx="6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17247" y="27685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×</a:t>
            </a:r>
            <a:endParaRPr lang="en-IN" sz="1600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00997" y="264567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314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3390825" y="291992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100</a:t>
            </a:r>
            <a:endParaRPr lang="en-IN" sz="16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41247" y="2948528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945247" y="2768528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  <a:sym typeface="Symbol"/>
              </a:rPr>
              <a:t>×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latin typeface="Bookman Old Style" pitchFamily="18" charset="0"/>
                <a:sym typeface="Symbol"/>
              </a:rPr>
              <a:t>2</a:t>
            </a:r>
            <a:endParaRPr lang="en-IN" sz="1600" baseline="30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912221" y="3685555"/>
            <a:ext cx="729687" cy="605695"/>
            <a:chOff x="1685829" y="2544782"/>
            <a:chExt cx="729687" cy="605695"/>
          </a:xfrm>
        </p:grpSpPr>
        <p:sp>
          <p:nvSpPr>
            <p:cNvPr id="37" name="Rectangle 36"/>
            <p:cNvSpPr/>
            <p:nvPr/>
          </p:nvSpPr>
          <p:spPr>
            <a:xfrm>
              <a:off x="1685829" y="2544782"/>
              <a:ext cx="7296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  <a:sym typeface="Symbol"/>
                </a:rPr>
                <a:t>3925</a:t>
              </a:r>
              <a:endParaRPr lang="en-IN" sz="1600" dirty="0">
                <a:latin typeface="Bookman Old Style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08400" y="2811923"/>
              <a:ext cx="4571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  <a:sym typeface="Symbol"/>
                </a:rPr>
                <a:t>10</a:t>
              </a:r>
              <a:endParaRPr lang="en-IN" sz="16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36400" y="2852400"/>
              <a:ext cx="6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475600" y="273252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IN" sz="1600" dirty="0"/>
          </a:p>
        </p:txBody>
      </p:sp>
      <p:sp>
        <p:nvSpPr>
          <p:cNvPr id="41" name="Rectangle 40"/>
          <p:cNvSpPr/>
          <p:nvPr/>
        </p:nvSpPr>
        <p:spPr>
          <a:xfrm>
            <a:off x="475600" y="377717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IN" sz="1600" dirty="0"/>
          </a:p>
        </p:txBody>
      </p:sp>
      <p:sp>
        <p:nvSpPr>
          <p:cNvPr id="42" name="Rectangle 41"/>
          <p:cNvSpPr/>
          <p:nvPr/>
        </p:nvSpPr>
        <p:spPr>
          <a:xfrm>
            <a:off x="1964237" y="3666507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360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2065325" y="398364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72</a:t>
            </a:r>
            <a:endParaRPr lang="en-IN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003746" y="3993173"/>
            <a:ext cx="1272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631950" y="381317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/>
                <a:sym typeface="Symbol"/>
              </a:rPr>
              <a:t>×</a:t>
            </a:r>
            <a:endParaRPr lang="en-IN" sz="1600" dirty="0"/>
          </a:p>
        </p:txBody>
      </p:sp>
      <p:sp>
        <p:nvSpPr>
          <p:cNvPr id="46" name="Rectangle 45"/>
          <p:cNvSpPr/>
          <p:nvPr/>
        </p:nvSpPr>
        <p:spPr>
          <a:xfrm>
            <a:off x="2504237" y="3666507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/>
                <a:sym typeface="Symbol"/>
              </a:rPr>
              <a:t>×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100</a:t>
            </a:r>
            <a:endParaRPr lang="en-IN" sz="1600" dirty="0"/>
          </a:p>
        </p:txBody>
      </p:sp>
      <p:sp>
        <p:nvSpPr>
          <p:cNvPr id="47" name="Rectangle 46"/>
          <p:cNvSpPr/>
          <p:nvPr/>
        </p:nvSpPr>
        <p:spPr>
          <a:xfrm>
            <a:off x="2461325" y="3983648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/>
                <a:sym typeface="Symbol"/>
              </a:rPr>
              <a:t>× 314</a:t>
            </a:r>
            <a:endParaRPr lang="en-IN" sz="1600" dirty="0"/>
          </a:p>
        </p:txBody>
      </p:sp>
      <p:sp>
        <p:nvSpPr>
          <p:cNvPr id="48" name="Rectangle 47"/>
          <p:cNvSpPr/>
          <p:nvPr/>
        </p:nvSpPr>
        <p:spPr>
          <a:xfrm>
            <a:off x="3291475" y="3813173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= r</a:t>
            </a:r>
            <a:r>
              <a:rPr lang="en-US" sz="1600" b="1" baseline="30000" dirty="0" smtClean="0">
                <a:latin typeface="Bookman Old Style" pitchFamily="18" charset="0"/>
                <a:sym typeface="Symbol"/>
              </a:rPr>
              <a:t>2</a:t>
            </a:r>
            <a:endParaRPr lang="en-IN" sz="1600" baseline="30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059525" y="3734889"/>
            <a:ext cx="14400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246108" y="4025727"/>
            <a:ext cx="14400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044953" y="3763784"/>
            <a:ext cx="432000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73325" y="4091648"/>
            <a:ext cx="288000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56237" y="349452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0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968915" y="4192223"/>
            <a:ext cx="21600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64237" y="3576507"/>
            <a:ext cx="252000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712237" y="335052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810237" y="3749575"/>
            <a:ext cx="25200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85325" y="4091648"/>
            <a:ext cx="432000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59867" y="4191000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157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748525" y="4290888"/>
            <a:ext cx="396000" cy="1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21420000">
            <a:off x="995399" y="3770461"/>
            <a:ext cx="563737" cy="142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98792" y="347742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56237" y="348650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52508" y="896867"/>
            <a:ext cx="1338580" cy="374571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Radius = ?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783105" y="1269425"/>
            <a:ext cx="3492000" cy="72000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910468" y="1314275"/>
            <a:ext cx="3265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Since area of sector is given,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let us use its formula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360492" y="1574225"/>
            <a:ext cx="2844000" cy="72000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5461482" y="1574225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What is formula for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finding area of sector ?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136292" y="1575650"/>
            <a:ext cx="1203964" cy="669979"/>
            <a:chOff x="2304000" y="2175793"/>
            <a:chExt cx="1203964" cy="669979"/>
          </a:xfrm>
        </p:grpSpPr>
        <p:sp>
          <p:nvSpPr>
            <p:cNvPr id="70" name="Rectangle 69"/>
            <p:cNvSpPr/>
            <p:nvPr/>
          </p:nvSpPr>
          <p:spPr>
            <a:xfrm>
              <a:off x="2844000" y="2291218"/>
              <a:ext cx="6639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 r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2</a:t>
              </a:r>
              <a:endParaRPr lang="en-IN" sz="1600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304000" y="2175793"/>
              <a:ext cx="593432" cy="669979"/>
              <a:chOff x="2304000" y="2584575"/>
              <a:chExt cx="593432" cy="66997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442725" y="2584575"/>
                <a:ext cx="2920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</a:t>
                </a:r>
                <a:endParaRPr lang="en-IN" sz="16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304000" y="2916000"/>
                <a:ext cx="593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360</a:t>
                </a:r>
                <a:endParaRPr lang="en-IN" sz="1600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2360915" y="2916000"/>
                <a:ext cx="5040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ectangle 74"/>
          <p:cNvSpPr/>
          <p:nvPr/>
        </p:nvSpPr>
        <p:spPr>
          <a:xfrm>
            <a:off x="475600" y="20807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IN" sz="16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572000" y="1428750"/>
            <a:ext cx="0" cy="3017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203315" y="2472443"/>
            <a:ext cx="3226961" cy="30559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10244" y="2455963"/>
            <a:ext cx="3796232" cy="338554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    Radius of the circle is 25 cm.</a:t>
            </a:r>
            <a:endParaRPr lang="en-IN" sz="1600" baseline="30000" dirty="0"/>
          </a:p>
        </p:txBody>
      </p:sp>
      <p:sp>
        <p:nvSpPr>
          <p:cNvPr id="79" name="Rectangle 78"/>
          <p:cNvSpPr/>
          <p:nvPr/>
        </p:nvSpPr>
        <p:spPr>
          <a:xfrm>
            <a:off x="5105400" y="1809750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latin typeface="Bookman Old Style" pitchFamily="18" charset="0"/>
                <a:sym typeface="Symbol"/>
              </a:rPr>
              <a:t>2 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=</a:t>
            </a:r>
            <a:endParaRPr lang="en-IN" sz="1600" dirty="0"/>
          </a:p>
        </p:txBody>
      </p:sp>
      <p:sp>
        <p:nvSpPr>
          <p:cNvPr id="80" name="Rectangle 79"/>
          <p:cNvSpPr/>
          <p:nvPr/>
        </p:nvSpPr>
        <p:spPr>
          <a:xfrm>
            <a:off x="5193795" y="2113063"/>
            <a:ext cx="13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latin typeface="Bookman Old Style" pitchFamily="18" charset="0"/>
                <a:sym typeface="Symbol"/>
              </a:rPr>
              <a:t> 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=  25 cm</a:t>
            </a:r>
            <a:endParaRPr lang="en-IN" sz="1600" dirty="0"/>
          </a:p>
        </p:txBody>
      </p:sp>
      <p:sp>
        <p:nvSpPr>
          <p:cNvPr id="81" name="Rectangle 80"/>
          <p:cNvSpPr/>
          <p:nvPr/>
        </p:nvSpPr>
        <p:spPr>
          <a:xfrm>
            <a:off x="4689476" y="18097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IN" sz="1600" dirty="0"/>
          </a:p>
        </p:txBody>
      </p:sp>
      <p:sp>
        <p:nvSpPr>
          <p:cNvPr id="82" name="Rectangle 81"/>
          <p:cNvSpPr/>
          <p:nvPr/>
        </p:nvSpPr>
        <p:spPr>
          <a:xfrm>
            <a:off x="4689476" y="211306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IN" sz="1600" dirty="0"/>
          </a:p>
        </p:txBody>
      </p:sp>
      <p:sp>
        <p:nvSpPr>
          <p:cNvPr id="83" name="Rectangle 82"/>
          <p:cNvSpPr/>
          <p:nvPr/>
        </p:nvSpPr>
        <p:spPr>
          <a:xfrm>
            <a:off x="5614707" y="1809750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25 × 25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5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5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5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5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5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75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/>
      <p:bldP spid="10" grpId="0"/>
      <p:bldP spid="11" grpId="0"/>
      <p:bldP spid="16" grpId="0"/>
      <p:bldP spid="17" grpId="0"/>
      <p:bldP spid="19" grpId="0"/>
      <p:bldP spid="20" grpId="0"/>
      <p:bldP spid="21" grpId="0"/>
      <p:bldP spid="22" grpId="0"/>
      <p:bldP spid="27" grpId="0"/>
      <p:bldP spid="28" grpId="0"/>
      <p:bldP spid="29" grpId="0"/>
      <p:bldP spid="31" grpId="0"/>
      <p:bldP spid="32" grpId="0"/>
      <p:bldP spid="33" grpId="0"/>
      <p:bldP spid="35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53" grpId="0"/>
      <p:bldP spid="56" grpId="0"/>
      <p:bldP spid="59" grpId="0"/>
      <p:bldP spid="62" grpId="0"/>
      <p:bldP spid="63" grpId="0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8" grpId="0"/>
      <p:bldP spid="68" grpId="1"/>
      <p:bldP spid="75" grpId="0"/>
      <p:bldP spid="77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19568</TotalTime>
  <Words>2890</Words>
  <Application>Microsoft Office PowerPoint</Application>
  <PresentationFormat>On-screen Show (16:9)</PresentationFormat>
  <Paragraphs>1072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</vt:lpstr>
      <vt:lpstr>Arial Rounded MT Bold</vt:lpstr>
      <vt:lpstr>Book Antiqua</vt:lpstr>
      <vt:lpstr>Bookman Old Style</vt:lpstr>
      <vt:lpstr>Britannic Bold</vt:lpstr>
      <vt:lpstr>Calibri</vt:lpstr>
      <vt:lpstr>Cambria Math</vt:lpstr>
      <vt:lpstr>Maiandra GD</vt:lpstr>
      <vt:lpstr>Symbol</vt:lpstr>
      <vt:lpstr>Wingdings</vt:lpstr>
      <vt:lpstr>6_Office Theme</vt:lpstr>
      <vt:lpstr>Custom Design</vt:lpstr>
      <vt:lpstr>Office Theme</vt:lpstr>
      <vt:lpstr>3_Office Theme</vt:lpstr>
      <vt:lpstr>1_Custom Design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2963</cp:revision>
  <dcterms:created xsi:type="dcterms:W3CDTF">2013-07-31T12:47:49Z</dcterms:created>
  <dcterms:modified xsi:type="dcterms:W3CDTF">2022-04-23T05:14:33Z</dcterms:modified>
</cp:coreProperties>
</file>