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923" r:id="rId2"/>
    <p:sldMasterId id="2147483944" r:id="rId3"/>
    <p:sldMasterId id="2147483968" r:id="rId4"/>
    <p:sldMasterId id="2147484091" r:id="rId5"/>
    <p:sldMasterId id="2147484110" r:id="rId6"/>
  </p:sldMasterIdLst>
  <p:notesMasterIdLst>
    <p:notesMasterId r:id="rId36"/>
  </p:notesMasterIdLst>
  <p:sldIdLst>
    <p:sldId id="693" r:id="rId7"/>
    <p:sldId id="694" r:id="rId8"/>
    <p:sldId id="695" r:id="rId9"/>
    <p:sldId id="696" r:id="rId10"/>
    <p:sldId id="697" r:id="rId11"/>
    <p:sldId id="698" r:id="rId12"/>
    <p:sldId id="544" r:id="rId13"/>
    <p:sldId id="716" r:id="rId14"/>
    <p:sldId id="717" r:id="rId15"/>
    <p:sldId id="718" r:id="rId16"/>
    <p:sldId id="719" r:id="rId17"/>
    <p:sldId id="720" r:id="rId18"/>
    <p:sldId id="545" r:id="rId19"/>
    <p:sldId id="546" r:id="rId20"/>
    <p:sldId id="469" r:id="rId21"/>
    <p:sldId id="470" r:id="rId22"/>
    <p:sldId id="471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721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E46C0A"/>
    <a:srgbClr val="00B050"/>
    <a:srgbClr val="66CCFF"/>
    <a:srgbClr val="66FF33"/>
    <a:srgbClr val="F4430C"/>
    <a:srgbClr val="0066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7841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  <p:guide orient="horz" pos="2772"/>
      </p:guideLst>
    </p:cSldViewPr>
  </p:slideViewPr>
  <p:outlineViewPr>
    <p:cViewPr>
      <p:scale>
        <a:sx n="66" d="100"/>
        <a:sy n="66" d="100"/>
      </p:scale>
      <p:origin x="222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3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6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CD5F-7E99-45D4-8477-22EDAB5E9427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6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4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7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5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9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41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99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20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4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9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02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8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12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5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80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8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1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7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6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27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96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951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4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0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386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50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8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60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34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4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22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522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31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11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6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5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6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9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5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9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3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9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6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4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17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49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9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20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2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8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4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8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6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8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1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5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7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7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0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5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8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08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06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23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9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36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8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44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43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68" r:id="rId12"/>
    <p:sldLayoutId id="2147483708" r:id="rId13"/>
    <p:sldLayoutId id="2147483839" r:id="rId14"/>
    <p:sldLayoutId id="2147483846" r:id="rId15"/>
    <p:sldLayoutId id="2147483838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  <p:sldLayoutId id="2147483994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5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4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  <p:sldLayoutId id="2147484109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5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  <p:sldLayoutId id="2147484130" r:id="rId20"/>
    <p:sldLayoutId id="2147484131" r:id="rId21"/>
    <p:sldLayoutId id="2147484132" r:id="rId22"/>
    <p:sldLayoutId id="2147484133" r:id="rId23"/>
    <p:sldLayoutId id="2147484134" r:id="rId24"/>
    <p:sldLayoutId id="2147484135" r:id="rId25"/>
    <p:sldLayoutId id="2147484136" r:id="rId26"/>
    <p:sldLayoutId id="2147484137" r:id="rId27"/>
    <p:sldLayoutId id="2147484138" r:id="rId28"/>
    <p:sldLayoutId id="2147484139" r:id="rId29"/>
    <p:sldLayoutId id="2147484140" r:id="rId30"/>
    <p:sldLayoutId id="2147484141" r:id="rId31"/>
    <p:sldLayoutId id="2147484142" r:id="rId3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7" Type="http://schemas.openxmlformats.org/officeDocument/2006/relationships/image" Target="../media/image731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723.png"/><Relationship Id="rId5" Type="http://schemas.openxmlformats.org/officeDocument/2006/relationships/image" Target="../media/image703.png"/><Relationship Id="rId4" Type="http://schemas.openxmlformats.org/officeDocument/2006/relationships/image" Target="../media/image69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04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52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0.png"/><Relationship Id="rId5" Type="http://schemas.openxmlformats.org/officeDocument/2006/relationships/image" Target="../media/image1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26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ounded Rectangle 244"/>
          <p:cNvSpPr/>
          <p:nvPr/>
        </p:nvSpPr>
        <p:spPr>
          <a:xfrm>
            <a:off x="3947419" y="2252131"/>
            <a:ext cx="347115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329307" y="2254250"/>
            <a:ext cx="352612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6400578" y="1278745"/>
            <a:ext cx="559033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814146" y="2261933"/>
            <a:ext cx="347115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59224" y="864258"/>
            <a:ext cx="371327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Q.  In given figure, ABCD is a trapezium with AB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∥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DC and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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BCD = 60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. If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BFEC is a sector of a  circle with center C and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AB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BC = 7 cm and DE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4 cm, then find the area of the shaded region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(use 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=1.732).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  <a:blipFill rotWithShape="1">
                <a:blip r:embed="rId2"/>
                <a:stretch>
                  <a:fillRect l="-38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8976" y="1842441"/>
            <a:ext cx="612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77571" y="1252495"/>
            <a:ext cx="3097806" cy="1743785"/>
            <a:chOff x="5350571" y="1516890"/>
            <a:chExt cx="3097806" cy="1743785"/>
          </a:xfrm>
        </p:grpSpPr>
        <p:sp>
          <p:nvSpPr>
            <p:cNvPr id="50" name="Isosceles Triangle 49"/>
            <p:cNvSpPr/>
            <p:nvPr/>
          </p:nvSpPr>
          <p:spPr>
            <a:xfrm>
              <a:off x="6810201" y="1776192"/>
              <a:ext cx="1600200" cy="1214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Flowchart: Data 18"/>
            <p:cNvSpPr/>
            <p:nvPr/>
          </p:nvSpPr>
          <p:spPr>
            <a:xfrm>
              <a:off x="5451325" y="1779117"/>
              <a:ext cx="2142251" cy="12113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160"/>
                <a:gd name="connsiteX1" fmla="*/ 2000 w 10000"/>
                <a:gd name="connsiteY1" fmla="*/ 0 h 10160"/>
                <a:gd name="connsiteX2" fmla="*/ 10000 w 10000"/>
                <a:gd name="connsiteY2" fmla="*/ 0 h 10160"/>
                <a:gd name="connsiteX3" fmla="*/ 10000 w 10000"/>
                <a:gd name="connsiteY3" fmla="*/ 10160 h 10160"/>
                <a:gd name="connsiteX4" fmla="*/ 0 w 10000"/>
                <a:gd name="connsiteY4" fmla="*/ 10000 h 10160"/>
                <a:gd name="connsiteX0" fmla="*/ 0 w 9250"/>
                <a:gd name="connsiteY0" fmla="*/ 9920 h 10160"/>
                <a:gd name="connsiteX1" fmla="*/ 1250 w 9250"/>
                <a:gd name="connsiteY1" fmla="*/ 0 h 10160"/>
                <a:gd name="connsiteX2" fmla="*/ 9250 w 9250"/>
                <a:gd name="connsiteY2" fmla="*/ 0 h 10160"/>
                <a:gd name="connsiteX3" fmla="*/ 9250 w 9250"/>
                <a:gd name="connsiteY3" fmla="*/ 10160 h 10160"/>
                <a:gd name="connsiteX4" fmla="*/ 0 w 9250"/>
                <a:gd name="connsiteY4" fmla="*/ 9920 h 10160"/>
                <a:gd name="connsiteX0" fmla="*/ 0 w 10011"/>
                <a:gd name="connsiteY0" fmla="*/ 9823 h 10000"/>
                <a:gd name="connsiteX1" fmla="*/ 1362 w 10011"/>
                <a:gd name="connsiteY1" fmla="*/ 0 h 10000"/>
                <a:gd name="connsiteX2" fmla="*/ 10011 w 10011"/>
                <a:gd name="connsiteY2" fmla="*/ 0 h 10000"/>
                <a:gd name="connsiteX3" fmla="*/ 10011 w 10011"/>
                <a:gd name="connsiteY3" fmla="*/ 10000 h 10000"/>
                <a:gd name="connsiteX4" fmla="*/ 0 w 10011"/>
                <a:gd name="connsiteY4" fmla="*/ 9823 h 10000"/>
                <a:gd name="connsiteX0" fmla="*/ 0 w 10041"/>
                <a:gd name="connsiteY0" fmla="*/ 9823 h 10000"/>
                <a:gd name="connsiteX1" fmla="*/ 1392 w 10041"/>
                <a:gd name="connsiteY1" fmla="*/ 0 h 10000"/>
                <a:gd name="connsiteX2" fmla="*/ 10041 w 10041"/>
                <a:gd name="connsiteY2" fmla="*/ 0 h 10000"/>
                <a:gd name="connsiteX3" fmla="*/ 10041 w 10041"/>
                <a:gd name="connsiteY3" fmla="*/ 10000 h 10000"/>
                <a:gd name="connsiteX4" fmla="*/ 0 w 10041"/>
                <a:gd name="connsiteY4" fmla="*/ 9823 h 10000"/>
                <a:gd name="connsiteX0" fmla="*/ 0 w 10056"/>
                <a:gd name="connsiteY0" fmla="*/ 9823 h 10000"/>
                <a:gd name="connsiteX1" fmla="*/ 1407 w 10056"/>
                <a:gd name="connsiteY1" fmla="*/ 0 h 10000"/>
                <a:gd name="connsiteX2" fmla="*/ 10056 w 10056"/>
                <a:gd name="connsiteY2" fmla="*/ 0 h 10000"/>
                <a:gd name="connsiteX3" fmla="*/ 10056 w 10056"/>
                <a:gd name="connsiteY3" fmla="*/ 10000 h 10000"/>
                <a:gd name="connsiteX4" fmla="*/ 0 w 10056"/>
                <a:gd name="connsiteY4" fmla="*/ 9823 h 10000"/>
                <a:gd name="connsiteX0" fmla="*/ 0 w 10131"/>
                <a:gd name="connsiteY0" fmla="*/ 9928 h 10000"/>
                <a:gd name="connsiteX1" fmla="*/ 1482 w 10131"/>
                <a:gd name="connsiteY1" fmla="*/ 0 h 10000"/>
                <a:gd name="connsiteX2" fmla="*/ 10131 w 10131"/>
                <a:gd name="connsiteY2" fmla="*/ 0 h 10000"/>
                <a:gd name="connsiteX3" fmla="*/ 10131 w 10131"/>
                <a:gd name="connsiteY3" fmla="*/ 10000 h 10000"/>
                <a:gd name="connsiteX4" fmla="*/ 0 w 10131"/>
                <a:gd name="connsiteY4" fmla="*/ 99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1" h="10000">
                  <a:moveTo>
                    <a:pt x="0" y="9928"/>
                  </a:moveTo>
                  <a:lnTo>
                    <a:pt x="1482" y="0"/>
                  </a:lnTo>
                  <a:lnTo>
                    <a:pt x="10131" y="0"/>
                  </a:lnTo>
                  <a:lnTo>
                    <a:pt x="10131" y="10000"/>
                  </a:lnTo>
                  <a:lnTo>
                    <a:pt x="0" y="99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Arc 5"/>
            <p:cNvSpPr/>
            <p:nvPr/>
          </p:nvSpPr>
          <p:spPr>
            <a:xfrm rot="7186987" flipV="1">
              <a:off x="7013250" y="2010440"/>
              <a:ext cx="1312678" cy="1128150"/>
            </a:xfrm>
            <a:custGeom>
              <a:avLst/>
              <a:gdLst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3" fmla="*/ 1166428 w 2332856"/>
                <a:gd name="connsiteY3" fmla="*/ 828682 h 1657363"/>
                <a:gd name="connsiteX4" fmla="*/ 605606 w 2332856"/>
                <a:gd name="connsiteY4" fmla="*/ 102070 h 1657363"/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3" fmla="*/ 817425 w 1363328"/>
                <a:gd name="connsiteY3" fmla="*/ 1070653 h 1070653"/>
                <a:gd name="connsiteX4" fmla="*/ 0 w 1363328"/>
                <a:gd name="connsiteY4" fmla="*/ 102070 h 107065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3" fmla="*/ 826496 w 1363328"/>
                <a:gd name="connsiteY3" fmla="*/ 1119007 h 1119007"/>
                <a:gd name="connsiteX4" fmla="*/ 0 w 1363328"/>
                <a:gd name="connsiteY4" fmla="*/ 102070 h 1119007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3" fmla="*/ 824019 w 1363328"/>
                <a:gd name="connsiteY3" fmla="*/ 1110428 h 1110428"/>
                <a:gd name="connsiteX4" fmla="*/ 0 w 1363328"/>
                <a:gd name="connsiteY4" fmla="*/ 102070 h 1110428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3" fmla="*/ 819515 w 1363328"/>
                <a:gd name="connsiteY3" fmla="*/ 1105416 h 1105416"/>
                <a:gd name="connsiteX4" fmla="*/ 0 w 1363328"/>
                <a:gd name="connsiteY4" fmla="*/ 102070 h 1105416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0" fmla="*/ 30106 w 1393434"/>
                <a:gd name="connsiteY0" fmla="*/ 102070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3" fmla="*/ 849621 w 1393434"/>
                <a:gd name="connsiteY3" fmla="*/ 1105416 h 1105416"/>
                <a:gd name="connsiteX4" fmla="*/ 30106 w 1393434"/>
                <a:gd name="connsiteY4" fmla="*/ 102070 h 1105416"/>
                <a:gd name="connsiteX0" fmla="*/ 0 w 1393434"/>
                <a:gd name="connsiteY0" fmla="*/ 113053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0" fmla="*/ 6899 w 1393434"/>
                <a:gd name="connsiteY0" fmla="*/ 111825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  <a:gd name="connsiteX3" fmla="*/ 849621 w 1393434"/>
                <a:gd name="connsiteY3" fmla="*/ 1105920 h 1105920"/>
                <a:gd name="connsiteX4" fmla="*/ 6899 w 1393434"/>
                <a:gd name="connsiteY4" fmla="*/ 111825 h 1105920"/>
                <a:gd name="connsiteX0" fmla="*/ 0 w 1393434"/>
                <a:gd name="connsiteY0" fmla="*/ 113557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434" h="1105920" stroke="0" extrusionOk="0">
                  <a:moveTo>
                    <a:pt x="6899" y="111825"/>
                  </a:moveTo>
                  <a:cubicBezTo>
                    <a:pt x="212266" y="31821"/>
                    <a:pt x="472027" y="-14984"/>
                    <a:pt x="703116" y="4346"/>
                  </a:cubicBezTo>
                  <a:cubicBezTo>
                    <a:pt x="934205" y="23676"/>
                    <a:pt x="1204801" y="100755"/>
                    <a:pt x="1393434" y="227805"/>
                  </a:cubicBezTo>
                  <a:cubicBezTo>
                    <a:pt x="1215301" y="525788"/>
                    <a:pt x="1034205" y="811450"/>
                    <a:pt x="849621" y="1105920"/>
                  </a:cubicBezTo>
                  <a:cubicBezTo>
                    <a:pt x="662680" y="863716"/>
                    <a:pt x="193840" y="354029"/>
                    <a:pt x="6899" y="111825"/>
                  </a:cubicBezTo>
                  <a:close/>
                </a:path>
                <a:path w="1393434" h="1105920" fill="none">
                  <a:moveTo>
                    <a:pt x="0" y="113557"/>
                  </a:moveTo>
                  <a:cubicBezTo>
                    <a:pt x="205367" y="33553"/>
                    <a:pt x="469986" y="-11658"/>
                    <a:pt x="703116" y="4346"/>
                  </a:cubicBezTo>
                  <a:cubicBezTo>
                    <a:pt x="961840" y="22107"/>
                    <a:pt x="1204801" y="100755"/>
                    <a:pt x="1393434" y="22780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3873" y="151689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0695" y="1521486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18415" y="294183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50571" y="2929722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30635" y="2937510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7795" y="2266429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</p:grpSp>
      <p:sp>
        <p:nvSpPr>
          <p:cNvPr id="186" name="Pie 21"/>
          <p:cNvSpPr/>
          <p:nvPr/>
        </p:nvSpPr>
        <p:spPr>
          <a:xfrm rot="10800000">
            <a:off x="7166620" y="1520051"/>
            <a:ext cx="1357040" cy="1213491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  <a:gd name="connsiteX0" fmla="*/ 1344590 w 1348615"/>
              <a:gd name="connsiteY0" fmla="*/ 2089 h 1216666"/>
              <a:gd name="connsiteX1" fmla="*/ 780504 w 1348615"/>
              <a:gd name="connsiteY1" fmla="*/ 1216666 h 1216666"/>
              <a:gd name="connsiteX2" fmla="*/ 0 w 1348615"/>
              <a:gd name="connsiteY2" fmla="*/ 0 h 1216666"/>
              <a:gd name="connsiteX3" fmla="*/ 1344590 w 1348615"/>
              <a:gd name="connsiteY3" fmla="*/ 2089 h 1216666"/>
              <a:gd name="connsiteX0" fmla="*/ 1344590 w 1348790"/>
              <a:gd name="connsiteY0" fmla="*/ 2089 h 1219841"/>
              <a:gd name="connsiteX1" fmla="*/ 792954 w 1348790"/>
              <a:gd name="connsiteY1" fmla="*/ 1219841 h 1219841"/>
              <a:gd name="connsiteX2" fmla="*/ 0 w 1348790"/>
              <a:gd name="connsiteY2" fmla="*/ 0 h 1219841"/>
              <a:gd name="connsiteX3" fmla="*/ 1344590 w 1348790"/>
              <a:gd name="connsiteY3" fmla="*/ 2089 h 1219841"/>
              <a:gd name="connsiteX0" fmla="*/ 1344590 w 1348974"/>
              <a:gd name="connsiteY0" fmla="*/ 2089 h 1219841"/>
              <a:gd name="connsiteX1" fmla="*/ 792954 w 1348974"/>
              <a:gd name="connsiteY1" fmla="*/ 1219841 h 1219841"/>
              <a:gd name="connsiteX2" fmla="*/ 0 w 1348974"/>
              <a:gd name="connsiteY2" fmla="*/ 0 h 1219841"/>
              <a:gd name="connsiteX3" fmla="*/ 1344590 w 1348974"/>
              <a:gd name="connsiteY3" fmla="*/ 2089 h 1219841"/>
              <a:gd name="connsiteX0" fmla="*/ 1344590 w 1348831"/>
              <a:gd name="connsiteY0" fmla="*/ 2089 h 1200791"/>
              <a:gd name="connsiteX1" fmla="*/ 783617 w 1348831"/>
              <a:gd name="connsiteY1" fmla="*/ 1200791 h 1200791"/>
              <a:gd name="connsiteX2" fmla="*/ 0 w 1348831"/>
              <a:gd name="connsiteY2" fmla="*/ 0 h 1200791"/>
              <a:gd name="connsiteX3" fmla="*/ 1344590 w 1348831"/>
              <a:gd name="connsiteY3" fmla="*/ 2089 h 1200791"/>
              <a:gd name="connsiteX0" fmla="*/ 1344590 w 1348878"/>
              <a:gd name="connsiteY0" fmla="*/ 2089 h 1219841"/>
              <a:gd name="connsiteX1" fmla="*/ 786729 w 1348878"/>
              <a:gd name="connsiteY1" fmla="*/ 1219841 h 1219841"/>
              <a:gd name="connsiteX2" fmla="*/ 0 w 1348878"/>
              <a:gd name="connsiteY2" fmla="*/ 0 h 1219841"/>
              <a:gd name="connsiteX3" fmla="*/ 1344590 w 1348878"/>
              <a:gd name="connsiteY3" fmla="*/ 2089 h 1219841"/>
              <a:gd name="connsiteX0" fmla="*/ 1332140 w 1336625"/>
              <a:gd name="connsiteY0" fmla="*/ 8439 h 1219841"/>
              <a:gd name="connsiteX1" fmla="*/ 786729 w 1336625"/>
              <a:gd name="connsiteY1" fmla="*/ 1219841 h 1219841"/>
              <a:gd name="connsiteX2" fmla="*/ 0 w 1336625"/>
              <a:gd name="connsiteY2" fmla="*/ 0 h 1219841"/>
              <a:gd name="connsiteX3" fmla="*/ 1332140 w 1336625"/>
              <a:gd name="connsiteY3" fmla="*/ 8439 h 1219841"/>
              <a:gd name="connsiteX0" fmla="*/ 1322803 w 1327448"/>
              <a:gd name="connsiteY0" fmla="*/ 2089 h 1219841"/>
              <a:gd name="connsiteX1" fmla="*/ 786729 w 1327448"/>
              <a:gd name="connsiteY1" fmla="*/ 1219841 h 1219841"/>
              <a:gd name="connsiteX2" fmla="*/ 0 w 1327448"/>
              <a:gd name="connsiteY2" fmla="*/ 0 h 1219841"/>
              <a:gd name="connsiteX3" fmla="*/ 1322803 w 1327448"/>
              <a:gd name="connsiteY3" fmla="*/ 2089 h 1219841"/>
              <a:gd name="connsiteX0" fmla="*/ 1332141 w 1336626"/>
              <a:gd name="connsiteY0" fmla="*/ 8439 h 1219841"/>
              <a:gd name="connsiteX1" fmla="*/ 786729 w 1336626"/>
              <a:gd name="connsiteY1" fmla="*/ 1219841 h 1219841"/>
              <a:gd name="connsiteX2" fmla="*/ 0 w 1336626"/>
              <a:gd name="connsiteY2" fmla="*/ 0 h 1219841"/>
              <a:gd name="connsiteX3" fmla="*/ 1332141 w 1336626"/>
              <a:gd name="connsiteY3" fmla="*/ 8439 h 1219841"/>
              <a:gd name="connsiteX0" fmla="*/ 1313467 w 1318284"/>
              <a:gd name="connsiteY0" fmla="*/ 2089 h 1219841"/>
              <a:gd name="connsiteX1" fmla="*/ 786729 w 1318284"/>
              <a:gd name="connsiteY1" fmla="*/ 1219841 h 1219841"/>
              <a:gd name="connsiteX2" fmla="*/ 0 w 1318284"/>
              <a:gd name="connsiteY2" fmla="*/ 0 h 1219841"/>
              <a:gd name="connsiteX3" fmla="*/ 1313467 w 1318284"/>
              <a:gd name="connsiteY3" fmla="*/ 2089 h 1219841"/>
              <a:gd name="connsiteX0" fmla="*/ 1325917 w 1330508"/>
              <a:gd name="connsiteY0" fmla="*/ 2089 h 1219841"/>
              <a:gd name="connsiteX1" fmla="*/ 786729 w 1330508"/>
              <a:gd name="connsiteY1" fmla="*/ 1219841 h 1219841"/>
              <a:gd name="connsiteX2" fmla="*/ 0 w 1330508"/>
              <a:gd name="connsiteY2" fmla="*/ 0 h 1219841"/>
              <a:gd name="connsiteX3" fmla="*/ 1325917 w 1330508"/>
              <a:gd name="connsiteY3" fmla="*/ 2089 h 1219841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  <a:gd name="connsiteX0" fmla="*/ 1325917 w 1330301"/>
              <a:gd name="connsiteY0" fmla="*/ 2089 h 1197616"/>
              <a:gd name="connsiteX1" fmla="*/ 774279 w 1330301"/>
              <a:gd name="connsiteY1" fmla="*/ 1197616 h 1197616"/>
              <a:gd name="connsiteX2" fmla="*/ 0 w 1330301"/>
              <a:gd name="connsiteY2" fmla="*/ 0 h 1197616"/>
              <a:gd name="connsiteX3" fmla="*/ 1325917 w 1330301"/>
              <a:gd name="connsiteY3" fmla="*/ 2089 h 1197616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01" h="1213491">
                <a:moveTo>
                  <a:pt x="1325917" y="2089"/>
                </a:moveTo>
                <a:cubicBezTo>
                  <a:pt x="1365367" y="461164"/>
                  <a:pt x="1135182" y="986594"/>
                  <a:pt x="774279" y="1213491"/>
                </a:cubicBezTo>
                <a:lnTo>
                  <a:pt x="0" y="0"/>
                </a:lnTo>
                <a:lnTo>
                  <a:pt x="1325917" y="208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4096" y="2685145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0214" y="124487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4" name="Rectangle 63"/>
          <p:cNvSpPr/>
          <p:nvPr/>
        </p:nvSpPr>
        <p:spPr>
          <a:xfrm rot="3281909">
            <a:off x="7862537" y="1952545"/>
            <a:ext cx="85956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1614" y="268835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" name="Pie 5"/>
          <p:cNvSpPr/>
          <p:nvPr/>
        </p:nvSpPr>
        <p:spPr>
          <a:xfrm rot="20149466">
            <a:off x="8359292" y="252230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47275" y="1489725"/>
            <a:ext cx="5129000" cy="2926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5517" y="1520643"/>
            <a:ext cx="3001238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207234" y="1508379"/>
            <a:ext cx="1153125" cy="25536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70757" y="1474477"/>
            <a:ext cx="28855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46848" y="1474477"/>
            <a:ext cx="2286515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84320" y="1261110"/>
            <a:ext cx="2721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8" name="Pie 167"/>
          <p:cNvSpPr/>
          <p:nvPr/>
        </p:nvSpPr>
        <p:spPr>
          <a:xfrm rot="20149466">
            <a:off x="8359847" y="252627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Trapezoid 20"/>
          <p:cNvSpPr/>
          <p:nvPr/>
        </p:nvSpPr>
        <p:spPr>
          <a:xfrm>
            <a:off x="5580754" y="1511938"/>
            <a:ext cx="2964115" cy="1228096"/>
          </a:xfrm>
          <a:custGeom>
            <a:avLst/>
            <a:gdLst>
              <a:gd name="connsiteX0" fmla="*/ 0 w 2511860"/>
              <a:gd name="connsiteY0" fmla="*/ 1228097 h 1228097"/>
              <a:gd name="connsiteX1" fmla="*/ 307024 w 2511860"/>
              <a:gd name="connsiteY1" fmla="*/ 0 h 1228097"/>
              <a:gd name="connsiteX2" fmla="*/ 2204836 w 2511860"/>
              <a:gd name="connsiteY2" fmla="*/ 0 h 1228097"/>
              <a:gd name="connsiteX3" fmla="*/ 2511860 w 2511860"/>
              <a:gd name="connsiteY3" fmla="*/ 1228097 h 1228097"/>
              <a:gd name="connsiteX4" fmla="*/ 0 w 2511860"/>
              <a:gd name="connsiteY4" fmla="*/ 1228097 h 1228097"/>
              <a:gd name="connsiteX0" fmla="*/ 0 w 2969060"/>
              <a:gd name="connsiteY0" fmla="*/ 1228097 h 1228097"/>
              <a:gd name="connsiteX1" fmla="*/ 307024 w 2969060"/>
              <a:gd name="connsiteY1" fmla="*/ 0 h 1228097"/>
              <a:gd name="connsiteX2" fmla="*/ 2204836 w 2969060"/>
              <a:gd name="connsiteY2" fmla="*/ 0 h 1228097"/>
              <a:gd name="connsiteX3" fmla="*/ 2969060 w 2969060"/>
              <a:gd name="connsiteY3" fmla="*/ 1209047 h 1228097"/>
              <a:gd name="connsiteX4" fmla="*/ 0 w 2969060"/>
              <a:gd name="connsiteY4" fmla="*/ 1228097 h 1228097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204836 w 2969060"/>
              <a:gd name="connsiteY2" fmla="*/ 0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166673 w 2969060"/>
              <a:gd name="connsiteY2" fmla="*/ 9599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060" h="1237622">
                <a:moveTo>
                  <a:pt x="0" y="1228097"/>
                </a:moveTo>
                <a:lnTo>
                  <a:pt x="307024" y="0"/>
                </a:lnTo>
                <a:lnTo>
                  <a:pt x="2166673" y="9599"/>
                </a:lnTo>
                <a:lnTo>
                  <a:pt x="2969060" y="1237622"/>
                </a:lnTo>
                <a:lnTo>
                  <a:pt x="0" y="122809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Pie 21"/>
          <p:cNvSpPr/>
          <p:nvPr/>
        </p:nvSpPr>
        <p:spPr>
          <a:xfrm rot="10800000">
            <a:off x="7171953" y="1523095"/>
            <a:ext cx="1360071" cy="1216666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273" h="1216666">
                <a:moveTo>
                  <a:pt x="1329027" y="8439"/>
                </a:moveTo>
                <a:cubicBezTo>
                  <a:pt x="1368477" y="467514"/>
                  <a:pt x="1128957" y="954844"/>
                  <a:pt x="780504" y="1216666"/>
                </a:cubicBezTo>
                <a:lnTo>
                  <a:pt x="0" y="0"/>
                </a:lnTo>
                <a:lnTo>
                  <a:pt x="1329027" y="843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011670" y="1953499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1629" y="3053572"/>
            <a:ext cx="11575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21581909">
            <a:off x="7523705" y="2922222"/>
            <a:ext cx="587093" cy="23959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603542" y="3250744"/>
            <a:ext cx="29338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56795" y="2428808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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Half Frame 135"/>
          <p:cNvSpPr/>
          <p:nvPr/>
        </p:nvSpPr>
        <p:spPr>
          <a:xfrm flipH="1">
            <a:off x="7754681" y="2632612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34410" y="1523829"/>
            <a:ext cx="0" cy="11955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21000000">
            <a:off x="8349093" y="2500576"/>
            <a:ext cx="424892" cy="424892"/>
          </a:xfrm>
          <a:prstGeom prst="arc">
            <a:avLst>
              <a:gd name="adj1" fmla="val 11045904"/>
              <a:gd name="adj2" fmla="val 143967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4316895" y="1885950"/>
            <a:ext cx="1169505" cy="542411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88258" y="2209752"/>
            <a:ext cx="234068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2244945" y="2085074"/>
            <a:ext cx="489854" cy="572520"/>
            <a:chOff x="2660072" y="2190754"/>
            <a:chExt cx="489854" cy="572520"/>
          </a:xfrm>
        </p:grpSpPr>
        <p:sp>
          <p:nvSpPr>
            <p:cNvPr id="196" name="TextBox 195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661725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2460810" y="2209752"/>
            <a:ext cx="13596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(AB + DC)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717888" y="2209752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831721" y="2209752"/>
            <a:ext cx="5116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BL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2245915" y="2588206"/>
            <a:ext cx="489854" cy="572520"/>
            <a:chOff x="2660072" y="2190754"/>
            <a:chExt cx="489854" cy="572520"/>
          </a:xfrm>
        </p:grpSpPr>
        <p:sp>
          <p:nvSpPr>
            <p:cNvPr id="203" name="TextBox 202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661725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2481648" y="2712884"/>
            <a:ext cx="5036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(7 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330646" y="2712884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899837" y="2712884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3521018" y="2584896"/>
            <a:ext cx="502920" cy="579141"/>
            <a:chOff x="4105145" y="2344547"/>
            <a:chExt cx="502920" cy="579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212776" y="2615911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883484" y="4344685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2166767" y="4230984"/>
            <a:ext cx="795326" cy="550566"/>
            <a:chOff x="4105144" y="2335022"/>
            <a:chExt cx="795326" cy="550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4105144" y="2335022"/>
                  <a:ext cx="795326" cy="3280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63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4" y="2335022"/>
                  <a:ext cx="795326" cy="3280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2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/>
            <p:cNvCxnSpPr/>
            <p:nvPr/>
          </p:nvCxnSpPr>
          <p:spPr>
            <a:xfrm>
              <a:off x="4160365" y="2625987"/>
              <a:ext cx="5285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4279451" y="2577811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8" name="Rectangle 217"/>
          <p:cNvSpPr/>
          <p:nvPr/>
        </p:nvSpPr>
        <p:spPr>
          <a:xfrm>
            <a:off x="2721964" y="4344685"/>
            <a:ext cx="5741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41500" y="2209752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693207" y="2712884"/>
            <a:ext cx="7457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+ 11)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41128" y="4325635"/>
            <a:ext cx="135703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94370" y="434468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2239840" y="3106635"/>
            <a:ext cx="489854" cy="572520"/>
            <a:chOff x="2660072" y="2190754"/>
            <a:chExt cx="489854" cy="572520"/>
          </a:xfrm>
        </p:grpSpPr>
        <p:sp>
          <p:nvSpPr>
            <p:cNvPr id="224" name="TextBox 223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2661725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1893762" y="3231313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516804" y="3239007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665287" y="3231313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012151" y="3231313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3218979" y="3103325"/>
            <a:ext cx="502920" cy="579141"/>
            <a:chOff x="4105145" y="2344547"/>
            <a:chExt cx="502920" cy="579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Connector 232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4212776" y="2615911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235" name="Straight Connector 234"/>
          <p:cNvCxnSpPr/>
          <p:nvPr/>
        </p:nvCxnSpPr>
        <p:spPr>
          <a:xfrm flipH="1">
            <a:off x="2304579" y="3456971"/>
            <a:ext cx="171428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752915" y="3323208"/>
            <a:ext cx="276087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914744" y="309880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2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08" name="Rectangle 107"/>
          <p:cNvSpPr/>
          <p:nvPr/>
        </p:nvSpPr>
        <p:spPr>
          <a:xfrm rot="21581909">
            <a:off x="6662207" y="3100346"/>
            <a:ext cx="681828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cm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6721475" y="3127286"/>
            <a:ext cx="567885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 rot="21581909">
            <a:off x="6661227" y="3100999"/>
            <a:ext cx="6818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cm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376939" y="1914351"/>
            <a:ext cx="1030575" cy="4897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67200" y="1886031"/>
            <a:ext cx="1108897" cy="546867"/>
            <a:chOff x="1899098" y="4235431"/>
            <a:chExt cx="1108897" cy="546867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05075" y="4235431"/>
              <a:ext cx="502920" cy="546867"/>
              <a:chOff x="4105145" y="2344547"/>
              <a:chExt cx="502920" cy="5468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4105145" y="2344547"/>
                    <a:ext cx="502920" cy="33316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  <m:rad>
                            <m:radPr>
                              <m:degHide m:val="on"/>
                              <m:ctrlPr>
                                <a:rPr lang="en-US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</m:oMath>
                      </m:oMathPara>
                    </a14:m>
                    <a:endPara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5145" y="2344547"/>
                    <a:ext cx="502920" cy="33316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>
                <a:off x="4175085" y="2625987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/>
              <p:cNvSpPr/>
              <p:nvPr/>
            </p:nvSpPr>
            <p:spPr>
              <a:xfrm>
                <a:off x="4212776" y="2583637"/>
                <a:ext cx="3124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1899098" y="4368781"/>
              <a:ext cx="57740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BL 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219325" y="4368781"/>
              <a:ext cx="36580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</a:p>
          </p:txBody>
        </p:sp>
      </p:grpSp>
      <p:sp>
        <p:nvSpPr>
          <p:cNvPr id="247" name="Rectangle 246"/>
          <p:cNvSpPr/>
          <p:nvPr/>
        </p:nvSpPr>
        <p:spPr>
          <a:xfrm>
            <a:off x="1892962" y="3766538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298548" y="3671891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84434" y="367257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2662684" y="3643313"/>
                <a:ext cx="502920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𝟕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84" y="3643313"/>
                <a:ext cx="502920" cy="3331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/>
          <p:nvPr/>
        </p:nvCxnSpPr>
        <p:spPr>
          <a:xfrm>
            <a:off x="2337694" y="3934279"/>
            <a:ext cx="784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2597461" y="3914677"/>
            <a:ext cx="312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061460" y="1192530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8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5" grpId="1" animBg="1"/>
      <p:bldP spid="242" grpId="0" animBg="1"/>
      <p:bldP spid="242" grpId="1" animBg="1"/>
      <p:bldP spid="241" grpId="0" animBg="1"/>
      <p:bldP spid="241" grpId="1" animBg="1"/>
      <p:bldP spid="240" grpId="0" animBg="1"/>
      <p:bldP spid="240" grpId="1" animBg="1"/>
      <p:bldP spid="90" grpId="0" animBg="1"/>
      <p:bldP spid="93" grpId="0"/>
      <p:bldP spid="162" grpId="0" animBg="1"/>
      <p:bldP spid="190" grpId="0"/>
      <p:bldP spid="199" grpId="0"/>
      <p:bldP spid="200" grpId="0"/>
      <p:bldP spid="201" grpId="0"/>
      <p:bldP spid="206" grpId="0"/>
      <p:bldP spid="207" grpId="0"/>
      <p:bldP spid="208" grpId="0"/>
      <p:bldP spid="213" grpId="0"/>
      <p:bldP spid="218" grpId="0"/>
      <p:bldP spid="219" grpId="0"/>
      <p:bldP spid="220" grpId="0"/>
      <p:bldP spid="221" grpId="0"/>
      <p:bldP spid="222" grpId="0"/>
      <p:bldP spid="227" grpId="0"/>
      <p:bldP spid="228" grpId="0"/>
      <p:bldP spid="229" grpId="0"/>
      <p:bldP spid="230" grpId="0"/>
      <p:bldP spid="237" grpId="0"/>
      <p:bldP spid="243" grpId="0" animBg="1"/>
      <p:bldP spid="243" grpId="1" animBg="1"/>
      <p:bldP spid="244" grpId="0"/>
      <p:bldP spid="244" grpId="1"/>
      <p:bldP spid="246" grpId="0" animBg="1"/>
      <p:bldP spid="246" grpId="1" animBg="1"/>
      <p:bldP spid="247" grpId="0"/>
      <p:bldP spid="248" grpId="0"/>
      <p:bldP spid="249" grpId="0"/>
      <p:bldP spid="251" grpId="0"/>
      <p:bldP spid="253" grpId="0"/>
      <p:bldP spid="2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unded Rectangle 187"/>
          <p:cNvSpPr/>
          <p:nvPr/>
        </p:nvSpPr>
        <p:spPr>
          <a:xfrm rot="3420000">
            <a:off x="7934082" y="1885352"/>
            <a:ext cx="614937" cy="2578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154361" y="2264569"/>
            <a:ext cx="110602" cy="1323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18066" y="1085060"/>
            <a:ext cx="676431" cy="377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053481" y="2256865"/>
            <a:ext cx="133828" cy="1455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425606" y="2043113"/>
            <a:ext cx="215532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59224" y="864258"/>
            <a:ext cx="371327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Q.  In given figure, ABCD is a trapezium with AB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∥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DC and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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BCD = 60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. If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BFEC is a sector of a  circle with center C and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AB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BC = 7 cm and DE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4 cm, then find the area of the shaded region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(use 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=1.732).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  <a:blipFill rotWithShape="1">
                <a:blip r:embed="rId2"/>
                <a:stretch>
                  <a:fillRect l="-38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8976" y="1842441"/>
            <a:ext cx="612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77571" y="1252495"/>
            <a:ext cx="3097806" cy="1743785"/>
            <a:chOff x="5350571" y="1516890"/>
            <a:chExt cx="3097806" cy="1743785"/>
          </a:xfrm>
        </p:grpSpPr>
        <p:sp>
          <p:nvSpPr>
            <p:cNvPr id="50" name="Isosceles Triangle 49"/>
            <p:cNvSpPr/>
            <p:nvPr/>
          </p:nvSpPr>
          <p:spPr>
            <a:xfrm>
              <a:off x="6810201" y="1776192"/>
              <a:ext cx="1600200" cy="1214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Flowchart: Data 18"/>
            <p:cNvSpPr/>
            <p:nvPr/>
          </p:nvSpPr>
          <p:spPr>
            <a:xfrm>
              <a:off x="5451325" y="1779117"/>
              <a:ext cx="2142251" cy="12113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160"/>
                <a:gd name="connsiteX1" fmla="*/ 2000 w 10000"/>
                <a:gd name="connsiteY1" fmla="*/ 0 h 10160"/>
                <a:gd name="connsiteX2" fmla="*/ 10000 w 10000"/>
                <a:gd name="connsiteY2" fmla="*/ 0 h 10160"/>
                <a:gd name="connsiteX3" fmla="*/ 10000 w 10000"/>
                <a:gd name="connsiteY3" fmla="*/ 10160 h 10160"/>
                <a:gd name="connsiteX4" fmla="*/ 0 w 10000"/>
                <a:gd name="connsiteY4" fmla="*/ 10000 h 10160"/>
                <a:gd name="connsiteX0" fmla="*/ 0 w 9250"/>
                <a:gd name="connsiteY0" fmla="*/ 9920 h 10160"/>
                <a:gd name="connsiteX1" fmla="*/ 1250 w 9250"/>
                <a:gd name="connsiteY1" fmla="*/ 0 h 10160"/>
                <a:gd name="connsiteX2" fmla="*/ 9250 w 9250"/>
                <a:gd name="connsiteY2" fmla="*/ 0 h 10160"/>
                <a:gd name="connsiteX3" fmla="*/ 9250 w 9250"/>
                <a:gd name="connsiteY3" fmla="*/ 10160 h 10160"/>
                <a:gd name="connsiteX4" fmla="*/ 0 w 9250"/>
                <a:gd name="connsiteY4" fmla="*/ 9920 h 10160"/>
                <a:gd name="connsiteX0" fmla="*/ 0 w 10011"/>
                <a:gd name="connsiteY0" fmla="*/ 9823 h 10000"/>
                <a:gd name="connsiteX1" fmla="*/ 1362 w 10011"/>
                <a:gd name="connsiteY1" fmla="*/ 0 h 10000"/>
                <a:gd name="connsiteX2" fmla="*/ 10011 w 10011"/>
                <a:gd name="connsiteY2" fmla="*/ 0 h 10000"/>
                <a:gd name="connsiteX3" fmla="*/ 10011 w 10011"/>
                <a:gd name="connsiteY3" fmla="*/ 10000 h 10000"/>
                <a:gd name="connsiteX4" fmla="*/ 0 w 10011"/>
                <a:gd name="connsiteY4" fmla="*/ 9823 h 10000"/>
                <a:gd name="connsiteX0" fmla="*/ 0 w 10041"/>
                <a:gd name="connsiteY0" fmla="*/ 9823 h 10000"/>
                <a:gd name="connsiteX1" fmla="*/ 1392 w 10041"/>
                <a:gd name="connsiteY1" fmla="*/ 0 h 10000"/>
                <a:gd name="connsiteX2" fmla="*/ 10041 w 10041"/>
                <a:gd name="connsiteY2" fmla="*/ 0 h 10000"/>
                <a:gd name="connsiteX3" fmla="*/ 10041 w 10041"/>
                <a:gd name="connsiteY3" fmla="*/ 10000 h 10000"/>
                <a:gd name="connsiteX4" fmla="*/ 0 w 10041"/>
                <a:gd name="connsiteY4" fmla="*/ 9823 h 10000"/>
                <a:gd name="connsiteX0" fmla="*/ 0 w 10056"/>
                <a:gd name="connsiteY0" fmla="*/ 9823 h 10000"/>
                <a:gd name="connsiteX1" fmla="*/ 1407 w 10056"/>
                <a:gd name="connsiteY1" fmla="*/ 0 h 10000"/>
                <a:gd name="connsiteX2" fmla="*/ 10056 w 10056"/>
                <a:gd name="connsiteY2" fmla="*/ 0 h 10000"/>
                <a:gd name="connsiteX3" fmla="*/ 10056 w 10056"/>
                <a:gd name="connsiteY3" fmla="*/ 10000 h 10000"/>
                <a:gd name="connsiteX4" fmla="*/ 0 w 10056"/>
                <a:gd name="connsiteY4" fmla="*/ 9823 h 10000"/>
                <a:gd name="connsiteX0" fmla="*/ 0 w 10131"/>
                <a:gd name="connsiteY0" fmla="*/ 9928 h 10000"/>
                <a:gd name="connsiteX1" fmla="*/ 1482 w 10131"/>
                <a:gd name="connsiteY1" fmla="*/ 0 h 10000"/>
                <a:gd name="connsiteX2" fmla="*/ 10131 w 10131"/>
                <a:gd name="connsiteY2" fmla="*/ 0 h 10000"/>
                <a:gd name="connsiteX3" fmla="*/ 10131 w 10131"/>
                <a:gd name="connsiteY3" fmla="*/ 10000 h 10000"/>
                <a:gd name="connsiteX4" fmla="*/ 0 w 10131"/>
                <a:gd name="connsiteY4" fmla="*/ 99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1" h="10000">
                  <a:moveTo>
                    <a:pt x="0" y="9928"/>
                  </a:moveTo>
                  <a:lnTo>
                    <a:pt x="1482" y="0"/>
                  </a:lnTo>
                  <a:lnTo>
                    <a:pt x="10131" y="0"/>
                  </a:lnTo>
                  <a:lnTo>
                    <a:pt x="10131" y="10000"/>
                  </a:lnTo>
                  <a:lnTo>
                    <a:pt x="0" y="99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Arc 5"/>
            <p:cNvSpPr/>
            <p:nvPr/>
          </p:nvSpPr>
          <p:spPr>
            <a:xfrm rot="7186987" flipV="1">
              <a:off x="7013250" y="2010440"/>
              <a:ext cx="1312678" cy="1128150"/>
            </a:xfrm>
            <a:custGeom>
              <a:avLst/>
              <a:gdLst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3" fmla="*/ 1166428 w 2332856"/>
                <a:gd name="connsiteY3" fmla="*/ 828682 h 1657363"/>
                <a:gd name="connsiteX4" fmla="*/ 605606 w 2332856"/>
                <a:gd name="connsiteY4" fmla="*/ 102070 h 1657363"/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3" fmla="*/ 817425 w 1363328"/>
                <a:gd name="connsiteY3" fmla="*/ 1070653 h 1070653"/>
                <a:gd name="connsiteX4" fmla="*/ 0 w 1363328"/>
                <a:gd name="connsiteY4" fmla="*/ 102070 h 107065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3" fmla="*/ 826496 w 1363328"/>
                <a:gd name="connsiteY3" fmla="*/ 1119007 h 1119007"/>
                <a:gd name="connsiteX4" fmla="*/ 0 w 1363328"/>
                <a:gd name="connsiteY4" fmla="*/ 102070 h 1119007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3" fmla="*/ 824019 w 1363328"/>
                <a:gd name="connsiteY3" fmla="*/ 1110428 h 1110428"/>
                <a:gd name="connsiteX4" fmla="*/ 0 w 1363328"/>
                <a:gd name="connsiteY4" fmla="*/ 102070 h 1110428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3" fmla="*/ 819515 w 1363328"/>
                <a:gd name="connsiteY3" fmla="*/ 1105416 h 1105416"/>
                <a:gd name="connsiteX4" fmla="*/ 0 w 1363328"/>
                <a:gd name="connsiteY4" fmla="*/ 102070 h 1105416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0" fmla="*/ 30106 w 1393434"/>
                <a:gd name="connsiteY0" fmla="*/ 102070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3" fmla="*/ 849621 w 1393434"/>
                <a:gd name="connsiteY3" fmla="*/ 1105416 h 1105416"/>
                <a:gd name="connsiteX4" fmla="*/ 30106 w 1393434"/>
                <a:gd name="connsiteY4" fmla="*/ 102070 h 1105416"/>
                <a:gd name="connsiteX0" fmla="*/ 0 w 1393434"/>
                <a:gd name="connsiteY0" fmla="*/ 113053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0" fmla="*/ 6899 w 1393434"/>
                <a:gd name="connsiteY0" fmla="*/ 111825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  <a:gd name="connsiteX3" fmla="*/ 849621 w 1393434"/>
                <a:gd name="connsiteY3" fmla="*/ 1105920 h 1105920"/>
                <a:gd name="connsiteX4" fmla="*/ 6899 w 1393434"/>
                <a:gd name="connsiteY4" fmla="*/ 111825 h 1105920"/>
                <a:gd name="connsiteX0" fmla="*/ 0 w 1393434"/>
                <a:gd name="connsiteY0" fmla="*/ 113557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434" h="1105920" stroke="0" extrusionOk="0">
                  <a:moveTo>
                    <a:pt x="6899" y="111825"/>
                  </a:moveTo>
                  <a:cubicBezTo>
                    <a:pt x="212266" y="31821"/>
                    <a:pt x="472027" y="-14984"/>
                    <a:pt x="703116" y="4346"/>
                  </a:cubicBezTo>
                  <a:cubicBezTo>
                    <a:pt x="934205" y="23676"/>
                    <a:pt x="1204801" y="100755"/>
                    <a:pt x="1393434" y="227805"/>
                  </a:cubicBezTo>
                  <a:cubicBezTo>
                    <a:pt x="1215301" y="525788"/>
                    <a:pt x="1034205" y="811450"/>
                    <a:pt x="849621" y="1105920"/>
                  </a:cubicBezTo>
                  <a:cubicBezTo>
                    <a:pt x="662680" y="863716"/>
                    <a:pt x="193840" y="354029"/>
                    <a:pt x="6899" y="111825"/>
                  </a:cubicBezTo>
                  <a:close/>
                </a:path>
                <a:path w="1393434" h="1105920" fill="none">
                  <a:moveTo>
                    <a:pt x="0" y="113557"/>
                  </a:moveTo>
                  <a:cubicBezTo>
                    <a:pt x="205367" y="33553"/>
                    <a:pt x="469986" y="-11658"/>
                    <a:pt x="703116" y="4346"/>
                  </a:cubicBezTo>
                  <a:cubicBezTo>
                    <a:pt x="961840" y="22107"/>
                    <a:pt x="1204801" y="100755"/>
                    <a:pt x="1393434" y="22780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3873" y="151689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0695" y="1521486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18415" y="294183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50571" y="2929722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30635" y="2937510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7795" y="2266429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</p:grpSp>
      <p:sp>
        <p:nvSpPr>
          <p:cNvPr id="186" name="Pie 21"/>
          <p:cNvSpPr/>
          <p:nvPr/>
        </p:nvSpPr>
        <p:spPr>
          <a:xfrm rot="10800000">
            <a:off x="7166620" y="1520051"/>
            <a:ext cx="1357040" cy="1213491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  <a:gd name="connsiteX0" fmla="*/ 1344590 w 1348615"/>
              <a:gd name="connsiteY0" fmla="*/ 2089 h 1216666"/>
              <a:gd name="connsiteX1" fmla="*/ 780504 w 1348615"/>
              <a:gd name="connsiteY1" fmla="*/ 1216666 h 1216666"/>
              <a:gd name="connsiteX2" fmla="*/ 0 w 1348615"/>
              <a:gd name="connsiteY2" fmla="*/ 0 h 1216666"/>
              <a:gd name="connsiteX3" fmla="*/ 1344590 w 1348615"/>
              <a:gd name="connsiteY3" fmla="*/ 2089 h 1216666"/>
              <a:gd name="connsiteX0" fmla="*/ 1344590 w 1348790"/>
              <a:gd name="connsiteY0" fmla="*/ 2089 h 1219841"/>
              <a:gd name="connsiteX1" fmla="*/ 792954 w 1348790"/>
              <a:gd name="connsiteY1" fmla="*/ 1219841 h 1219841"/>
              <a:gd name="connsiteX2" fmla="*/ 0 w 1348790"/>
              <a:gd name="connsiteY2" fmla="*/ 0 h 1219841"/>
              <a:gd name="connsiteX3" fmla="*/ 1344590 w 1348790"/>
              <a:gd name="connsiteY3" fmla="*/ 2089 h 1219841"/>
              <a:gd name="connsiteX0" fmla="*/ 1344590 w 1348974"/>
              <a:gd name="connsiteY0" fmla="*/ 2089 h 1219841"/>
              <a:gd name="connsiteX1" fmla="*/ 792954 w 1348974"/>
              <a:gd name="connsiteY1" fmla="*/ 1219841 h 1219841"/>
              <a:gd name="connsiteX2" fmla="*/ 0 w 1348974"/>
              <a:gd name="connsiteY2" fmla="*/ 0 h 1219841"/>
              <a:gd name="connsiteX3" fmla="*/ 1344590 w 1348974"/>
              <a:gd name="connsiteY3" fmla="*/ 2089 h 1219841"/>
              <a:gd name="connsiteX0" fmla="*/ 1344590 w 1348831"/>
              <a:gd name="connsiteY0" fmla="*/ 2089 h 1200791"/>
              <a:gd name="connsiteX1" fmla="*/ 783617 w 1348831"/>
              <a:gd name="connsiteY1" fmla="*/ 1200791 h 1200791"/>
              <a:gd name="connsiteX2" fmla="*/ 0 w 1348831"/>
              <a:gd name="connsiteY2" fmla="*/ 0 h 1200791"/>
              <a:gd name="connsiteX3" fmla="*/ 1344590 w 1348831"/>
              <a:gd name="connsiteY3" fmla="*/ 2089 h 1200791"/>
              <a:gd name="connsiteX0" fmla="*/ 1344590 w 1348878"/>
              <a:gd name="connsiteY0" fmla="*/ 2089 h 1219841"/>
              <a:gd name="connsiteX1" fmla="*/ 786729 w 1348878"/>
              <a:gd name="connsiteY1" fmla="*/ 1219841 h 1219841"/>
              <a:gd name="connsiteX2" fmla="*/ 0 w 1348878"/>
              <a:gd name="connsiteY2" fmla="*/ 0 h 1219841"/>
              <a:gd name="connsiteX3" fmla="*/ 1344590 w 1348878"/>
              <a:gd name="connsiteY3" fmla="*/ 2089 h 1219841"/>
              <a:gd name="connsiteX0" fmla="*/ 1332140 w 1336625"/>
              <a:gd name="connsiteY0" fmla="*/ 8439 h 1219841"/>
              <a:gd name="connsiteX1" fmla="*/ 786729 w 1336625"/>
              <a:gd name="connsiteY1" fmla="*/ 1219841 h 1219841"/>
              <a:gd name="connsiteX2" fmla="*/ 0 w 1336625"/>
              <a:gd name="connsiteY2" fmla="*/ 0 h 1219841"/>
              <a:gd name="connsiteX3" fmla="*/ 1332140 w 1336625"/>
              <a:gd name="connsiteY3" fmla="*/ 8439 h 1219841"/>
              <a:gd name="connsiteX0" fmla="*/ 1322803 w 1327448"/>
              <a:gd name="connsiteY0" fmla="*/ 2089 h 1219841"/>
              <a:gd name="connsiteX1" fmla="*/ 786729 w 1327448"/>
              <a:gd name="connsiteY1" fmla="*/ 1219841 h 1219841"/>
              <a:gd name="connsiteX2" fmla="*/ 0 w 1327448"/>
              <a:gd name="connsiteY2" fmla="*/ 0 h 1219841"/>
              <a:gd name="connsiteX3" fmla="*/ 1322803 w 1327448"/>
              <a:gd name="connsiteY3" fmla="*/ 2089 h 1219841"/>
              <a:gd name="connsiteX0" fmla="*/ 1332141 w 1336626"/>
              <a:gd name="connsiteY0" fmla="*/ 8439 h 1219841"/>
              <a:gd name="connsiteX1" fmla="*/ 786729 w 1336626"/>
              <a:gd name="connsiteY1" fmla="*/ 1219841 h 1219841"/>
              <a:gd name="connsiteX2" fmla="*/ 0 w 1336626"/>
              <a:gd name="connsiteY2" fmla="*/ 0 h 1219841"/>
              <a:gd name="connsiteX3" fmla="*/ 1332141 w 1336626"/>
              <a:gd name="connsiteY3" fmla="*/ 8439 h 1219841"/>
              <a:gd name="connsiteX0" fmla="*/ 1313467 w 1318284"/>
              <a:gd name="connsiteY0" fmla="*/ 2089 h 1219841"/>
              <a:gd name="connsiteX1" fmla="*/ 786729 w 1318284"/>
              <a:gd name="connsiteY1" fmla="*/ 1219841 h 1219841"/>
              <a:gd name="connsiteX2" fmla="*/ 0 w 1318284"/>
              <a:gd name="connsiteY2" fmla="*/ 0 h 1219841"/>
              <a:gd name="connsiteX3" fmla="*/ 1313467 w 1318284"/>
              <a:gd name="connsiteY3" fmla="*/ 2089 h 1219841"/>
              <a:gd name="connsiteX0" fmla="*/ 1325917 w 1330508"/>
              <a:gd name="connsiteY0" fmla="*/ 2089 h 1219841"/>
              <a:gd name="connsiteX1" fmla="*/ 786729 w 1330508"/>
              <a:gd name="connsiteY1" fmla="*/ 1219841 h 1219841"/>
              <a:gd name="connsiteX2" fmla="*/ 0 w 1330508"/>
              <a:gd name="connsiteY2" fmla="*/ 0 h 1219841"/>
              <a:gd name="connsiteX3" fmla="*/ 1325917 w 1330508"/>
              <a:gd name="connsiteY3" fmla="*/ 2089 h 1219841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  <a:gd name="connsiteX0" fmla="*/ 1325917 w 1330301"/>
              <a:gd name="connsiteY0" fmla="*/ 2089 h 1197616"/>
              <a:gd name="connsiteX1" fmla="*/ 774279 w 1330301"/>
              <a:gd name="connsiteY1" fmla="*/ 1197616 h 1197616"/>
              <a:gd name="connsiteX2" fmla="*/ 0 w 1330301"/>
              <a:gd name="connsiteY2" fmla="*/ 0 h 1197616"/>
              <a:gd name="connsiteX3" fmla="*/ 1325917 w 1330301"/>
              <a:gd name="connsiteY3" fmla="*/ 2089 h 1197616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01" h="1213491">
                <a:moveTo>
                  <a:pt x="1325917" y="2089"/>
                </a:moveTo>
                <a:cubicBezTo>
                  <a:pt x="1365367" y="461164"/>
                  <a:pt x="1135182" y="986594"/>
                  <a:pt x="774279" y="1213491"/>
                </a:cubicBezTo>
                <a:lnTo>
                  <a:pt x="0" y="0"/>
                </a:lnTo>
                <a:lnTo>
                  <a:pt x="1325917" y="208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4096" y="2685145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0214" y="124487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4" name="Rectangle 63"/>
          <p:cNvSpPr/>
          <p:nvPr/>
        </p:nvSpPr>
        <p:spPr>
          <a:xfrm rot="3281909">
            <a:off x="7862537" y="1952545"/>
            <a:ext cx="85956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1614" y="268835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" name="Pie 5"/>
          <p:cNvSpPr/>
          <p:nvPr/>
        </p:nvSpPr>
        <p:spPr>
          <a:xfrm rot="20149466">
            <a:off x="8359292" y="252230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3940" y="1489725"/>
            <a:ext cx="5129000" cy="2926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5517" y="1520643"/>
            <a:ext cx="3001238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625470" y="1508379"/>
            <a:ext cx="1135155" cy="25536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70757" y="1474477"/>
            <a:ext cx="28855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62088" y="1474477"/>
            <a:ext cx="2286515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6561" y="1261110"/>
            <a:ext cx="2721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8" name="Pie 167"/>
          <p:cNvSpPr/>
          <p:nvPr/>
        </p:nvSpPr>
        <p:spPr>
          <a:xfrm rot="20149466">
            <a:off x="8359847" y="252627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Trapezoid 20"/>
          <p:cNvSpPr/>
          <p:nvPr/>
        </p:nvSpPr>
        <p:spPr>
          <a:xfrm>
            <a:off x="5580754" y="1511938"/>
            <a:ext cx="2964115" cy="1228096"/>
          </a:xfrm>
          <a:custGeom>
            <a:avLst/>
            <a:gdLst>
              <a:gd name="connsiteX0" fmla="*/ 0 w 2511860"/>
              <a:gd name="connsiteY0" fmla="*/ 1228097 h 1228097"/>
              <a:gd name="connsiteX1" fmla="*/ 307024 w 2511860"/>
              <a:gd name="connsiteY1" fmla="*/ 0 h 1228097"/>
              <a:gd name="connsiteX2" fmla="*/ 2204836 w 2511860"/>
              <a:gd name="connsiteY2" fmla="*/ 0 h 1228097"/>
              <a:gd name="connsiteX3" fmla="*/ 2511860 w 2511860"/>
              <a:gd name="connsiteY3" fmla="*/ 1228097 h 1228097"/>
              <a:gd name="connsiteX4" fmla="*/ 0 w 2511860"/>
              <a:gd name="connsiteY4" fmla="*/ 1228097 h 1228097"/>
              <a:gd name="connsiteX0" fmla="*/ 0 w 2969060"/>
              <a:gd name="connsiteY0" fmla="*/ 1228097 h 1228097"/>
              <a:gd name="connsiteX1" fmla="*/ 307024 w 2969060"/>
              <a:gd name="connsiteY1" fmla="*/ 0 h 1228097"/>
              <a:gd name="connsiteX2" fmla="*/ 2204836 w 2969060"/>
              <a:gd name="connsiteY2" fmla="*/ 0 h 1228097"/>
              <a:gd name="connsiteX3" fmla="*/ 2969060 w 2969060"/>
              <a:gd name="connsiteY3" fmla="*/ 1209047 h 1228097"/>
              <a:gd name="connsiteX4" fmla="*/ 0 w 2969060"/>
              <a:gd name="connsiteY4" fmla="*/ 1228097 h 1228097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204836 w 2969060"/>
              <a:gd name="connsiteY2" fmla="*/ 0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166673 w 2969060"/>
              <a:gd name="connsiteY2" fmla="*/ 9599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060" h="1237622">
                <a:moveTo>
                  <a:pt x="0" y="1228097"/>
                </a:moveTo>
                <a:lnTo>
                  <a:pt x="307024" y="0"/>
                </a:lnTo>
                <a:lnTo>
                  <a:pt x="2166673" y="9599"/>
                </a:lnTo>
                <a:lnTo>
                  <a:pt x="2969060" y="1237622"/>
                </a:lnTo>
                <a:lnTo>
                  <a:pt x="0" y="122809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Pie 21"/>
          <p:cNvSpPr/>
          <p:nvPr/>
        </p:nvSpPr>
        <p:spPr>
          <a:xfrm rot="10800000">
            <a:off x="7171953" y="1523095"/>
            <a:ext cx="1360071" cy="1216666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273" h="1216666">
                <a:moveTo>
                  <a:pt x="1329027" y="8439"/>
                </a:moveTo>
                <a:cubicBezTo>
                  <a:pt x="1368477" y="467514"/>
                  <a:pt x="1128957" y="954844"/>
                  <a:pt x="780504" y="1216666"/>
                </a:cubicBezTo>
                <a:lnTo>
                  <a:pt x="0" y="0"/>
                </a:lnTo>
                <a:lnTo>
                  <a:pt x="1329027" y="843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011670" y="1953499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1629" y="3053572"/>
            <a:ext cx="11575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21581909">
            <a:off x="7523705" y="2922222"/>
            <a:ext cx="587093" cy="23959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622592" y="3238044"/>
            <a:ext cx="28851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Half Frame 135"/>
          <p:cNvSpPr/>
          <p:nvPr/>
        </p:nvSpPr>
        <p:spPr>
          <a:xfrm flipH="1">
            <a:off x="7754681" y="2632612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34410" y="1523829"/>
            <a:ext cx="0" cy="11955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21000000">
            <a:off x="8349093" y="2500576"/>
            <a:ext cx="424892" cy="424892"/>
          </a:xfrm>
          <a:prstGeom prst="arc">
            <a:avLst>
              <a:gd name="adj1" fmla="val 11045904"/>
              <a:gd name="adj2" fmla="val 143967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21581909">
            <a:off x="6681257" y="3087646"/>
            <a:ext cx="681828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cm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61460" y="1192530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38200" y="2125157"/>
            <a:ext cx="1536342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 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245515" y="2002034"/>
            <a:ext cx="640752" cy="569716"/>
            <a:chOff x="2631880" y="2186514"/>
            <a:chExt cx="488201" cy="569716"/>
          </a:xfrm>
        </p:grpSpPr>
        <p:sp>
          <p:nvSpPr>
            <p:cNvPr id="120" name="TextBox 119"/>
            <p:cNvSpPr txBox="1"/>
            <p:nvPr/>
          </p:nvSpPr>
          <p:spPr>
            <a:xfrm>
              <a:off x="2685540" y="2186514"/>
              <a:ext cx="276549" cy="32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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665322" y="2476504"/>
              <a:ext cx="385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631880" y="2433065"/>
              <a:ext cx="4882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800787" y="2156211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982688" y="2156211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900850" y="2758912"/>
            <a:ext cx="433187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71358" y="2647740"/>
            <a:ext cx="6429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78250" y="2933490"/>
            <a:ext cx="505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243249" y="2890051"/>
            <a:ext cx="640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5745" y="2641323"/>
            <a:ext cx="538839" cy="572520"/>
            <a:chOff x="2621972" y="2190754"/>
            <a:chExt cx="489854" cy="572520"/>
          </a:xfrm>
        </p:grpSpPr>
        <p:sp>
          <p:nvSpPr>
            <p:cNvPr id="141" name="TextBox 140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671250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789822" y="2765315"/>
            <a:ext cx="395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461292" y="2751369"/>
            <a:ext cx="395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30762" y="2758387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22653" y="4181308"/>
            <a:ext cx="5741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323299" y="4056630"/>
            <a:ext cx="489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361420" y="4342380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372577" y="43059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42759" y="4181308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45436" y="4181308"/>
            <a:ext cx="1159587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(C–BFE)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1372" y="4181308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581078" y="2978196"/>
            <a:ext cx="128796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492786" y="2730379"/>
            <a:ext cx="141676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2347492" y="2976109"/>
            <a:ext cx="228171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2334330" y="2740197"/>
            <a:ext cx="171428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087207" y="302578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6</a:t>
            </a:r>
            <a:endParaRPr lang="en-US" sz="12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rot="300000" flipH="1">
            <a:off x="2162869" y="3092398"/>
            <a:ext cx="141676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143611" y="2724872"/>
            <a:ext cx="276087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57174" y="313057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2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279416" y="2498969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11</a:t>
            </a:r>
            <a:endParaRPr lang="en-US" sz="12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27730" y="2744028"/>
            <a:ext cx="395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97200" y="2751046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 flipH="1">
            <a:off x="3195940" y="2973586"/>
            <a:ext cx="171428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7990446" y="2461762"/>
            <a:ext cx="381828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56795" y="2428808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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902116" y="3495508"/>
            <a:ext cx="433187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384003" y="3366579"/>
            <a:ext cx="499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2441370" y="3656580"/>
            <a:ext cx="7443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590800" y="36201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695578" y="3366579"/>
            <a:ext cx="395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895600" y="3366579"/>
            <a:ext cx="413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267325" y="1200150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 rot="10800000" flipH="1" flipV="1">
            <a:off x="1030112" y="3094440"/>
            <a:ext cx="2279078" cy="59775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79344" y="3131382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597435" y="3141709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</a:t>
                  </a:r>
                  <a:r>
                    <a:rPr lang="en-US" sz="1600" b="1" dirty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700700" y="2827675"/>
            <a:ext cx="171428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8" grpId="1" animBg="1"/>
      <p:bldP spid="187" grpId="0" animBg="1"/>
      <p:bldP spid="187" grpId="1" animBg="1"/>
      <p:bldP spid="185" grpId="0" animBg="1"/>
      <p:bldP spid="185" grpId="1" animBg="1"/>
      <p:bldP spid="184" grpId="0" animBg="1"/>
      <p:bldP spid="184" grpId="1" animBg="1"/>
      <p:bldP spid="182" grpId="0" animBg="1"/>
      <p:bldP spid="182" grpId="1" animBg="1"/>
      <p:bldP spid="90" grpId="0" animBg="1"/>
      <p:bldP spid="90" grpId="1" animBg="1"/>
      <p:bldP spid="93" grpId="0"/>
      <p:bldP spid="93" grpId="1"/>
      <p:bldP spid="118" grpId="0"/>
      <p:bldP spid="123" grpId="0"/>
      <p:bldP spid="124" grpId="0"/>
      <p:bldP spid="135" grpId="0"/>
      <p:bldP spid="137" grpId="0"/>
      <p:bldP spid="139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3" grpId="0"/>
      <p:bldP spid="154" grpId="0"/>
      <p:bldP spid="160" grpId="0"/>
      <p:bldP spid="165" grpId="0"/>
      <p:bldP spid="166" grpId="0"/>
      <p:bldP spid="170" grpId="0"/>
      <p:bldP spid="172" grpId="0"/>
      <p:bldP spid="183" grpId="0" animBg="1"/>
      <p:bldP spid="183" grpId="1" animBg="1"/>
      <p:bldP spid="191" grpId="0"/>
      <p:bldP spid="194" grpId="0"/>
      <p:bldP spid="257" grpId="0"/>
      <p:bldP spid="260" grpId="0"/>
      <p:bldP spid="261" grpId="0"/>
      <p:bldP spid="262" grpId="0"/>
      <p:bldP spid="111" grpId="0" animBg="1"/>
      <p:bldP spid="111" grpId="1" animBg="1"/>
      <p:bldP spid="112" grpId="0"/>
      <p:bldP spid="1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ounded Rectangle 225"/>
          <p:cNvSpPr/>
          <p:nvPr/>
        </p:nvSpPr>
        <p:spPr>
          <a:xfrm>
            <a:off x="4574250" y="2087653"/>
            <a:ext cx="1103026" cy="2864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3215382" y="2085389"/>
            <a:ext cx="1165985" cy="2864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556502" y="1139382"/>
            <a:ext cx="1143011" cy="2864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6194484" y="3590442"/>
            <a:ext cx="2301825" cy="596652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6081486" y="4248150"/>
            <a:ext cx="2506939" cy="596652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59224" y="864258"/>
            <a:ext cx="371327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Q.  In given figure, ABCD is a trapezium with AB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∥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DC and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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BCD = 60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. If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BFEC is a sector of a  circle with center C and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AB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BC = 7 cm and DE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4 cm, then find the area of the shaded region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(use 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=1.732).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  <a:blipFill rotWithShape="1">
                <a:blip r:embed="rId2"/>
                <a:stretch>
                  <a:fillRect l="-38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8976" y="1842441"/>
            <a:ext cx="612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77571" y="1252495"/>
            <a:ext cx="3097806" cy="1743785"/>
            <a:chOff x="5350571" y="1516890"/>
            <a:chExt cx="3097806" cy="1743785"/>
          </a:xfrm>
        </p:grpSpPr>
        <p:sp>
          <p:nvSpPr>
            <p:cNvPr id="50" name="Isosceles Triangle 49"/>
            <p:cNvSpPr/>
            <p:nvPr/>
          </p:nvSpPr>
          <p:spPr>
            <a:xfrm>
              <a:off x="6810201" y="1776192"/>
              <a:ext cx="1600200" cy="1214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Flowchart: Data 18"/>
            <p:cNvSpPr/>
            <p:nvPr/>
          </p:nvSpPr>
          <p:spPr>
            <a:xfrm>
              <a:off x="5451325" y="1779117"/>
              <a:ext cx="2142251" cy="12113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160"/>
                <a:gd name="connsiteX1" fmla="*/ 2000 w 10000"/>
                <a:gd name="connsiteY1" fmla="*/ 0 h 10160"/>
                <a:gd name="connsiteX2" fmla="*/ 10000 w 10000"/>
                <a:gd name="connsiteY2" fmla="*/ 0 h 10160"/>
                <a:gd name="connsiteX3" fmla="*/ 10000 w 10000"/>
                <a:gd name="connsiteY3" fmla="*/ 10160 h 10160"/>
                <a:gd name="connsiteX4" fmla="*/ 0 w 10000"/>
                <a:gd name="connsiteY4" fmla="*/ 10000 h 10160"/>
                <a:gd name="connsiteX0" fmla="*/ 0 w 9250"/>
                <a:gd name="connsiteY0" fmla="*/ 9920 h 10160"/>
                <a:gd name="connsiteX1" fmla="*/ 1250 w 9250"/>
                <a:gd name="connsiteY1" fmla="*/ 0 h 10160"/>
                <a:gd name="connsiteX2" fmla="*/ 9250 w 9250"/>
                <a:gd name="connsiteY2" fmla="*/ 0 h 10160"/>
                <a:gd name="connsiteX3" fmla="*/ 9250 w 9250"/>
                <a:gd name="connsiteY3" fmla="*/ 10160 h 10160"/>
                <a:gd name="connsiteX4" fmla="*/ 0 w 9250"/>
                <a:gd name="connsiteY4" fmla="*/ 9920 h 10160"/>
                <a:gd name="connsiteX0" fmla="*/ 0 w 10011"/>
                <a:gd name="connsiteY0" fmla="*/ 9823 h 10000"/>
                <a:gd name="connsiteX1" fmla="*/ 1362 w 10011"/>
                <a:gd name="connsiteY1" fmla="*/ 0 h 10000"/>
                <a:gd name="connsiteX2" fmla="*/ 10011 w 10011"/>
                <a:gd name="connsiteY2" fmla="*/ 0 h 10000"/>
                <a:gd name="connsiteX3" fmla="*/ 10011 w 10011"/>
                <a:gd name="connsiteY3" fmla="*/ 10000 h 10000"/>
                <a:gd name="connsiteX4" fmla="*/ 0 w 10011"/>
                <a:gd name="connsiteY4" fmla="*/ 9823 h 10000"/>
                <a:gd name="connsiteX0" fmla="*/ 0 w 10041"/>
                <a:gd name="connsiteY0" fmla="*/ 9823 h 10000"/>
                <a:gd name="connsiteX1" fmla="*/ 1392 w 10041"/>
                <a:gd name="connsiteY1" fmla="*/ 0 h 10000"/>
                <a:gd name="connsiteX2" fmla="*/ 10041 w 10041"/>
                <a:gd name="connsiteY2" fmla="*/ 0 h 10000"/>
                <a:gd name="connsiteX3" fmla="*/ 10041 w 10041"/>
                <a:gd name="connsiteY3" fmla="*/ 10000 h 10000"/>
                <a:gd name="connsiteX4" fmla="*/ 0 w 10041"/>
                <a:gd name="connsiteY4" fmla="*/ 9823 h 10000"/>
                <a:gd name="connsiteX0" fmla="*/ 0 w 10056"/>
                <a:gd name="connsiteY0" fmla="*/ 9823 h 10000"/>
                <a:gd name="connsiteX1" fmla="*/ 1407 w 10056"/>
                <a:gd name="connsiteY1" fmla="*/ 0 h 10000"/>
                <a:gd name="connsiteX2" fmla="*/ 10056 w 10056"/>
                <a:gd name="connsiteY2" fmla="*/ 0 h 10000"/>
                <a:gd name="connsiteX3" fmla="*/ 10056 w 10056"/>
                <a:gd name="connsiteY3" fmla="*/ 10000 h 10000"/>
                <a:gd name="connsiteX4" fmla="*/ 0 w 10056"/>
                <a:gd name="connsiteY4" fmla="*/ 9823 h 10000"/>
                <a:gd name="connsiteX0" fmla="*/ 0 w 10131"/>
                <a:gd name="connsiteY0" fmla="*/ 9928 h 10000"/>
                <a:gd name="connsiteX1" fmla="*/ 1482 w 10131"/>
                <a:gd name="connsiteY1" fmla="*/ 0 h 10000"/>
                <a:gd name="connsiteX2" fmla="*/ 10131 w 10131"/>
                <a:gd name="connsiteY2" fmla="*/ 0 h 10000"/>
                <a:gd name="connsiteX3" fmla="*/ 10131 w 10131"/>
                <a:gd name="connsiteY3" fmla="*/ 10000 h 10000"/>
                <a:gd name="connsiteX4" fmla="*/ 0 w 10131"/>
                <a:gd name="connsiteY4" fmla="*/ 99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1" h="10000">
                  <a:moveTo>
                    <a:pt x="0" y="9928"/>
                  </a:moveTo>
                  <a:lnTo>
                    <a:pt x="1482" y="0"/>
                  </a:lnTo>
                  <a:lnTo>
                    <a:pt x="10131" y="0"/>
                  </a:lnTo>
                  <a:lnTo>
                    <a:pt x="10131" y="10000"/>
                  </a:lnTo>
                  <a:lnTo>
                    <a:pt x="0" y="99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Arc 5"/>
            <p:cNvSpPr/>
            <p:nvPr/>
          </p:nvSpPr>
          <p:spPr>
            <a:xfrm rot="7186987" flipV="1">
              <a:off x="7013250" y="2010440"/>
              <a:ext cx="1312678" cy="1128150"/>
            </a:xfrm>
            <a:custGeom>
              <a:avLst/>
              <a:gdLst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3" fmla="*/ 1166428 w 2332856"/>
                <a:gd name="connsiteY3" fmla="*/ 828682 h 1657363"/>
                <a:gd name="connsiteX4" fmla="*/ 605606 w 2332856"/>
                <a:gd name="connsiteY4" fmla="*/ 102070 h 1657363"/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3" fmla="*/ 817425 w 1363328"/>
                <a:gd name="connsiteY3" fmla="*/ 1070653 h 1070653"/>
                <a:gd name="connsiteX4" fmla="*/ 0 w 1363328"/>
                <a:gd name="connsiteY4" fmla="*/ 102070 h 107065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3" fmla="*/ 826496 w 1363328"/>
                <a:gd name="connsiteY3" fmla="*/ 1119007 h 1119007"/>
                <a:gd name="connsiteX4" fmla="*/ 0 w 1363328"/>
                <a:gd name="connsiteY4" fmla="*/ 102070 h 1119007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3" fmla="*/ 824019 w 1363328"/>
                <a:gd name="connsiteY3" fmla="*/ 1110428 h 1110428"/>
                <a:gd name="connsiteX4" fmla="*/ 0 w 1363328"/>
                <a:gd name="connsiteY4" fmla="*/ 102070 h 1110428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3" fmla="*/ 819515 w 1363328"/>
                <a:gd name="connsiteY3" fmla="*/ 1105416 h 1105416"/>
                <a:gd name="connsiteX4" fmla="*/ 0 w 1363328"/>
                <a:gd name="connsiteY4" fmla="*/ 102070 h 1105416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0" fmla="*/ 30106 w 1393434"/>
                <a:gd name="connsiteY0" fmla="*/ 102070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3" fmla="*/ 849621 w 1393434"/>
                <a:gd name="connsiteY3" fmla="*/ 1105416 h 1105416"/>
                <a:gd name="connsiteX4" fmla="*/ 30106 w 1393434"/>
                <a:gd name="connsiteY4" fmla="*/ 102070 h 1105416"/>
                <a:gd name="connsiteX0" fmla="*/ 0 w 1393434"/>
                <a:gd name="connsiteY0" fmla="*/ 113053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0" fmla="*/ 6899 w 1393434"/>
                <a:gd name="connsiteY0" fmla="*/ 111825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  <a:gd name="connsiteX3" fmla="*/ 849621 w 1393434"/>
                <a:gd name="connsiteY3" fmla="*/ 1105920 h 1105920"/>
                <a:gd name="connsiteX4" fmla="*/ 6899 w 1393434"/>
                <a:gd name="connsiteY4" fmla="*/ 111825 h 1105920"/>
                <a:gd name="connsiteX0" fmla="*/ 0 w 1393434"/>
                <a:gd name="connsiteY0" fmla="*/ 113557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434" h="1105920" stroke="0" extrusionOk="0">
                  <a:moveTo>
                    <a:pt x="6899" y="111825"/>
                  </a:moveTo>
                  <a:cubicBezTo>
                    <a:pt x="212266" y="31821"/>
                    <a:pt x="472027" y="-14984"/>
                    <a:pt x="703116" y="4346"/>
                  </a:cubicBezTo>
                  <a:cubicBezTo>
                    <a:pt x="934205" y="23676"/>
                    <a:pt x="1204801" y="100755"/>
                    <a:pt x="1393434" y="227805"/>
                  </a:cubicBezTo>
                  <a:cubicBezTo>
                    <a:pt x="1215301" y="525788"/>
                    <a:pt x="1034205" y="811450"/>
                    <a:pt x="849621" y="1105920"/>
                  </a:cubicBezTo>
                  <a:cubicBezTo>
                    <a:pt x="662680" y="863716"/>
                    <a:pt x="193840" y="354029"/>
                    <a:pt x="6899" y="111825"/>
                  </a:cubicBezTo>
                  <a:close/>
                </a:path>
                <a:path w="1393434" h="1105920" fill="none">
                  <a:moveTo>
                    <a:pt x="0" y="113557"/>
                  </a:moveTo>
                  <a:cubicBezTo>
                    <a:pt x="205367" y="33553"/>
                    <a:pt x="469986" y="-11658"/>
                    <a:pt x="703116" y="4346"/>
                  </a:cubicBezTo>
                  <a:cubicBezTo>
                    <a:pt x="961840" y="22107"/>
                    <a:pt x="1204801" y="100755"/>
                    <a:pt x="1393434" y="22780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3873" y="151689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0695" y="1521486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18415" y="294183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50571" y="2929722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30635" y="2937510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7795" y="2266429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</p:grpSp>
      <p:sp>
        <p:nvSpPr>
          <p:cNvPr id="186" name="Pie 21"/>
          <p:cNvSpPr/>
          <p:nvPr/>
        </p:nvSpPr>
        <p:spPr>
          <a:xfrm rot="10800000">
            <a:off x="7166620" y="1520051"/>
            <a:ext cx="1357040" cy="1213491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  <a:gd name="connsiteX0" fmla="*/ 1344590 w 1348615"/>
              <a:gd name="connsiteY0" fmla="*/ 2089 h 1216666"/>
              <a:gd name="connsiteX1" fmla="*/ 780504 w 1348615"/>
              <a:gd name="connsiteY1" fmla="*/ 1216666 h 1216666"/>
              <a:gd name="connsiteX2" fmla="*/ 0 w 1348615"/>
              <a:gd name="connsiteY2" fmla="*/ 0 h 1216666"/>
              <a:gd name="connsiteX3" fmla="*/ 1344590 w 1348615"/>
              <a:gd name="connsiteY3" fmla="*/ 2089 h 1216666"/>
              <a:gd name="connsiteX0" fmla="*/ 1344590 w 1348790"/>
              <a:gd name="connsiteY0" fmla="*/ 2089 h 1219841"/>
              <a:gd name="connsiteX1" fmla="*/ 792954 w 1348790"/>
              <a:gd name="connsiteY1" fmla="*/ 1219841 h 1219841"/>
              <a:gd name="connsiteX2" fmla="*/ 0 w 1348790"/>
              <a:gd name="connsiteY2" fmla="*/ 0 h 1219841"/>
              <a:gd name="connsiteX3" fmla="*/ 1344590 w 1348790"/>
              <a:gd name="connsiteY3" fmla="*/ 2089 h 1219841"/>
              <a:gd name="connsiteX0" fmla="*/ 1344590 w 1348974"/>
              <a:gd name="connsiteY0" fmla="*/ 2089 h 1219841"/>
              <a:gd name="connsiteX1" fmla="*/ 792954 w 1348974"/>
              <a:gd name="connsiteY1" fmla="*/ 1219841 h 1219841"/>
              <a:gd name="connsiteX2" fmla="*/ 0 w 1348974"/>
              <a:gd name="connsiteY2" fmla="*/ 0 h 1219841"/>
              <a:gd name="connsiteX3" fmla="*/ 1344590 w 1348974"/>
              <a:gd name="connsiteY3" fmla="*/ 2089 h 1219841"/>
              <a:gd name="connsiteX0" fmla="*/ 1344590 w 1348831"/>
              <a:gd name="connsiteY0" fmla="*/ 2089 h 1200791"/>
              <a:gd name="connsiteX1" fmla="*/ 783617 w 1348831"/>
              <a:gd name="connsiteY1" fmla="*/ 1200791 h 1200791"/>
              <a:gd name="connsiteX2" fmla="*/ 0 w 1348831"/>
              <a:gd name="connsiteY2" fmla="*/ 0 h 1200791"/>
              <a:gd name="connsiteX3" fmla="*/ 1344590 w 1348831"/>
              <a:gd name="connsiteY3" fmla="*/ 2089 h 1200791"/>
              <a:gd name="connsiteX0" fmla="*/ 1344590 w 1348878"/>
              <a:gd name="connsiteY0" fmla="*/ 2089 h 1219841"/>
              <a:gd name="connsiteX1" fmla="*/ 786729 w 1348878"/>
              <a:gd name="connsiteY1" fmla="*/ 1219841 h 1219841"/>
              <a:gd name="connsiteX2" fmla="*/ 0 w 1348878"/>
              <a:gd name="connsiteY2" fmla="*/ 0 h 1219841"/>
              <a:gd name="connsiteX3" fmla="*/ 1344590 w 1348878"/>
              <a:gd name="connsiteY3" fmla="*/ 2089 h 1219841"/>
              <a:gd name="connsiteX0" fmla="*/ 1332140 w 1336625"/>
              <a:gd name="connsiteY0" fmla="*/ 8439 h 1219841"/>
              <a:gd name="connsiteX1" fmla="*/ 786729 w 1336625"/>
              <a:gd name="connsiteY1" fmla="*/ 1219841 h 1219841"/>
              <a:gd name="connsiteX2" fmla="*/ 0 w 1336625"/>
              <a:gd name="connsiteY2" fmla="*/ 0 h 1219841"/>
              <a:gd name="connsiteX3" fmla="*/ 1332140 w 1336625"/>
              <a:gd name="connsiteY3" fmla="*/ 8439 h 1219841"/>
              <a:gd name="connsiteX0" fmla="*/ 1322803 w 1327448"/>
              <a:gd name="connsiteY0" fmla="*/ 2089 h 1219841"/>
              <a:gd name="connsiteX1" fmla="*/ 786729 w 1327448"/>
              <a:gd name="connsiteY1" fmla="*/ 1219841 h 1219841"/>
              <a:gd name="connsiteX2" fmla="*/ 0 w 1327448"/>
              <a:gd name="connsiteY2" fmla="*/ 0 h 1219841"/>
              <a:gd name="connsiteX3" fmla="*/ 1322803 w 1327448"/>
              <a:gd name="connsiteY3" fmla="*/ 2089 h 1219841"/>
              <a:gd name="connsiteX0" fmla="*/ 1332141 w 1336626"/>
              <a:gd name="connsiteY0" fmla="*/ 8439 h 1219841"/>
              <a:gd name="connsiteX1" fmla="*/ 786729 w 1336626"/>
              <a:gd name="connsiteY1" fmla="*/ 1219841 h 1219841"/>
              <a:gd name="connsiteX2" fmla="*/ 0 w 1336626"/>
              <a:gd name="connsiteY2" fmla="*/ 0 h 1219841"/>
              <a:gd name="connsiteX3" fmla="*/ 1332141 w 1336626"/>
              <a:gd name="connsiteY3" fmla="*/ 8439 h 1219841"/>
              <a:gd name="connsiteX0" fmla="*/ 1313467 w 1318284"/>
              <a:gd name="connsiteY0" fmla="*/ 2089 h 1219841"/>
              <a:gd name="connsiteX1" fmla="*/ 786729 w 1318284"/>
              <a:gd name="connsiteY1" fmla="*/ 1219841 h 1219841"/>
              <a:gd name="connsiteX2" fmla="*/ 0 w 1318284"/>
              <a:gd name="connsiteY2" fmla="*/ 0 h 1219841"/>
              <a:gd name="connsiteX3" fmla="*/ 1313467 w 1318284"/>
              <a:gd name="connsiteY3" fmla="*/ 2089 h 1219841"/>
              <a:gd name="connsiteX0" fmla="*/ 1325917 w 1330508"/>
              <a:gd name="connsiteY0" fmla="*/ 2089 h 1219841"/>
              <a:gd name="connsiteX1" fmla="*/ 786729 w 1330508"/>
              <a:gd name="connsiteY1" fmla="*/ 1219841 h 1219841"/>
              <a:gd name="connsiteX2" fmla="*/ 0 w 1330508"/>
              <a:gd name="connsiteY2" fmla="*/ 0 h 1219841"/>
              <a:gd name="connsiteX3" fmla="*/ 1325917 w 1330508"/>
              <a:gd name="connsiteY3" fmla="*/ 2089 h 1219841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  <a:gd name="connsiteX0" fmla="*/ 1325917 w 1330301"/>
              <a:gd name="connsiteY0" fmla="*/ 2089 h 1197616"/>
              <a:gd name="connsiteX1" fmla="*/ 774279 w 1330301"/>
              <a:gd name="connsiteY1" fmla="*/ 1197616 h 1197616"/>
              <a:gd name="connsiteX2" fmla="*/ 0 w 1330301"/>
              <a:gd name="connsiteY2" fmla="*/ 0 h 1197616"/>
              <a:gd name="connsiteX3" fmla="*/ 1325917 w 1330301"/>
              <a:gd name="connsiteY3" fmla="*/ 2089 h 1197616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01" h="1213491">
                <a:moveTo>
                  <a:pt x="1325917" y="2089"/>
                </a:moveTo>
                <a:cubicBezTo>
                  <a:pt x="1365367" y="461164"/>
                  <a:pt x="1135182" y="986594"/>
                  <a:pt x="774279" y="1213491"/>
                </a:cubicBezTo>
                <a:lnTo>
                  <a:pt x="0" y="0"/>
                </a:lnTo>
                <a:lnTo>
                  <a:pt x="1325917" y="208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4096" y="2685145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0214" y="124487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4" name="Rectangle 63"/>
          <p:cNvSpPr/>
          <p:nvPr/>
        </p:nvSpPr>
        <p:spPr>
          <a:xfrm rot="3281909">
            <a:off x="7862537" y="1952545"/>
            <a:ext cx="85956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1614" y="268835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" name="Pie 5"/>
          <p:cNvSpPr/>
          <p:nvPr/>
        </p:nvSpPr>
        <p:spPr>
          <a:xfrm rot="20149466">
            <a:off x="8359292" y="252230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1155" y="1489725"/>
            <a:ext cx="5180290" cy="2926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8" name="Pie 167"/>
          <p:cNvSpPr/>
          <p:nvPr/>
        </p:nvSpPr>
        <p:spPr>
          <a:xfrm rot="20149466">
            <a:off x="8359847" y="252627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Trapezoid 20"/>
          <p:cNvSpPr/>
          <p:nvPr/>
        </p:nvSpPr>
        <p:spPr>
          <a:xfrm>
            <a:off x="5580754" y="1511938"/>
            <a:ext cx="2964115" cy="1228096"/>
          </a:xfrm>
          <a:custGeom>
            <a:avLst/>
            <a:gdLst>
              <a:gd name="connsiteX0" fmla="*/ 0 w 2511860"/>
              <a:gd name="connsiteY0" fmla="*/ 1228097 h 1228097"/>
              <a:gd name="connsiteX1" fmla="*/ 307024 w 2511860"/>
              <a:gd name="connsiteY1" fmla="*/ 0 h 1228097"/>
              <a:gd name="connsiteX2" fmla="*/ 2204836 w 2511860"/>
              <a:gd name="connsiteY2" fmla="*/ 0 h 1228097"/>
              <a:gd name="connsiteX3" fmla="*/ 2511860 w 2511860"/>
              <a:gd name="connsiteY3" fmla="*/ 1228097 h 1228097"/>
              <a:gd name="connsiteX4" fmla="*/ 0 w 2511860"/>
              <a:gd name="connsiteY4" fmla="*/ 1228097 h 1228097"/>
              <a:gd name="connsiteX0" fmla="*/ 0 w 2969060"/>
              <a:gd name="connsiteY0" fmla="*/ 1228097 h 1228097"/>
              <a:gd name="connsiteX1" fmla="*/ 307024 w 2969060"/>
              <a:gd name="connsiteY1" fmla="*/ 0 h 1228097"/>
              <a:gd name="connsiteX2" fmla="*/ 2204836 w 2969060"/>
              <a:gd name="connsiteY2" fmla="*/ 0 h 1228097"/>
              <a:gd name="connsiteX3" fmla="*/ 2969060 w 2969060"/>
              <a:gd name="connsiteY3" fmla="*/ 1209047 h 1228097"/>
              <a:gd name="connsiteX4" fmla="*/ 0 w 2969060"/>
              <a:gd name="connsiteY4" fmla="*/ 1228097 h 1228097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204836 w 2969060"/>
              <a:gd name="connsiteY2" fmla="*/ 0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166673 w 2969060"/>
              <a:gd name="connsiteY2" fmla="*/ 9599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060" h="1237622">
                <a:moveTo>
                  <a:pt x="0" y="1228097"/>
                </a:moveTo>
                <a:lnTo>
                  <a:pt x="307024" y="0"/>
                </a:lnTo>
                <a:lnTo>
                  <a:pt x="2166673" y="9599"/>
                </a:lnTo>
                <a:lnTo>
                  <a:pt x="2969060" y="1237622"/>
                </a:lnTo>
                <a:lnTo>
                  <a:pt x="0" y="122809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Pie 21"/>
          <p:cNvSpPr/>
          <p:nvPr/>
        </p:nvSpPr>
        <p:spPr>
          <a:xfrm rot="10800000">
            <a:off x="7171953" y="1523095"/>
            <a:ext cx="1360071" cy="1216666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273" h="1216666">
                <a:moveTo>
                  <a:pt x="1329027" y="8439"/>
                </a:moveTo>
                <a:cubicBezTo>
                  <a:pt x="1368477" y="467514"/>
                  <a:pt x="1128957" y="954844"/>
                  <a:pt x="780504" y="1216666"/>
                </a:cubicBezTo>
                <a:lnTo>
                  <a:pt x="0" y="0"/>
                </a:lnTo>
                <a:lnTo>
                  <a:pt x="1329027" y="843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011670" y="1953499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1629" y="3053572"/>
            <a:ext cx="11575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21581909">
            <a:off x="7523705" y="2922222"/>
            <a:ext cx="587093" cy="23959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622592" y="3238044"/>
            <a:ext cx="28851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Half Frame 135"/>
          <p:cNvSpPr/>
          <p:nvPr/>
        </p:nvSpPr>
        <p:spPr>
          <a:xfrm flipH="1">
            <a:off x="7754681" y="2632612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34410" y="1523829"/>
            <a:ext cx="0" cy="11955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21000000">
            <a:off x="8349093" y="2500576"/>
            <a:ext cx="424892" cy="424892"/>
          </a:xfrm>
          <a:prstGeom prst="arc">
            <a:avLst>
              <a:gd name="adj1" fmla="val 11045904"/>
              <a:gd name="adj2" fmla="val 143967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21581909">
            <a:off x="6681257" y="3087646"/>
            <a:ext cx="681828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cm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61460" y="1192530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56795" y="2428808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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267325" y="1200150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88514" y="1515641"/>
            <a:ext cx="5091836" cy="238178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5517" y="1520643"/>
            <a:ext cx="3001238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170757" y="1474477"/>
            <a:ext cx="28855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92568" y="1474477"/>
            <a:ext cx="2286515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228600" y="2103566"/>
            <a:ext cx="3001238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173840" y="2057400"/>
            <a:ext cx="168538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495800" y="2057400"/>
            <a:ext cx="1280202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793445" y="4550296"/>
            <a:ext cx="3599030" cy="29221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614575" y="2429774"/>
            <a:ext cx="248752" cy="236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Left Bracket 180"/>
          <p:cNvSpPr/>
          <p:nvPr/>
        </p:nvSpPr>
        <p:spPr>
          <a:xfrm>
            <a:off x="3300065" y="2410552"/>
            <a:ext cx="47319" cy="493847"/>
          </a:xfrm>
          <a:prstGeom prst="lef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3294498" y="2382192"/>
            <a:ext cx="795326" cy="550566"/>
            <a:chOff x="4105144" y="2335022"/>
            <a:chExt cx="795326" cy="550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4105144" y="2335022"/>
                  <a:ext cx="795326" cy="3280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63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4" y="2335022"/>
                  <a:ext cx="795326" cy="32803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52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92"/>
            <p:cNvCxnSpPr/>
            <p:nvPr/>
          </p:nvCxnSpPr>
          <p:spPr>
            <a:xfrm>
              <a:off x="4160365" y="2625987"/>
              <a:ext cx="5285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4279451" y="2577811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3878270" y="247867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4147725" y="2381250"/>
            <a:ext cx="489854" cy="572520"/>
            <a:chOff x="2621972" y="2190754"/>
            <a:chExt cx="489854" cy="572520"/>
          </a:xfrm>
        </p:grpSpPr>
        <p:sp>
          <p:nvSpPr>
            <p:cNvPr id="198" name="TextBox 197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77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671250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1" name="Right Bracket 200"/>
          <p:cNvSpPr/>
          <p:nvPr/>
        </p:nvSpPr>
        <p:spPr>
          <a:xfrm>
            <a:off x="4512788" y="2415992"/>
            <a:ext cx="45720" cy="493847"/>
          </a:xfrm>
          <a:prstGeom prst="righ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865000" y="3547915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170211" y="3547915"/>
            <a:ext cx="15712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(31.5 × 1.732)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866884" y="4188826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114534" y="4188826"/>
            <a:ext cx="13195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28.89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2865000" y="2483677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78972" y="4169776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Left Bracket 208"/>
          <p:cNvSpPr/>
          <p:nvPr/>
        </p:nvSpPr>
        <p:spPr>
          <a:xfrm>
            <a:off x="3287355" y="3024383"/>
            <a:ext cx="47319" cy="493847"/>
          </a:xfrm>
          <a:prstGeom prst="lef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281788" y="3024807"/>
            <a:ext cx="49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3353720" y="3286988"/>
            <a:ext cx="102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3647935" y="3238812"/>
            <a:ext cx="312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368176" y="309250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4637631" y="2995081"/>
            <a:ext cx="489854" cy="572520"/>
            <a:chOff x="2621972" y="2190754"/>
            <a:chExt cx="489854" cy="572520"/>
          </a:xfrm>
        </p:grpSpPr>
        <p:sp>
          <p:nvSpPr>
            <p:cNvPr id="215" name="TextBox 214"/>
            <p:cNvSpPr txBox="1"/>
            <p:nvPr/>
          </p:nvSpPr>
          <p:spPr>
            <a:xfrm>
              <a:off x="26219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77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2671250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8" name="Right Bracket 217"/>
          <p:cNvSpPr/>
          <p:nvPr/>
        </p:nvSpPr>
        <p:spPr>
          <a:xfrm>
            <a:off x="5002694" y="3029823"/>
            <a:ext cx="45720" cy="493847"/>
          </a:xfrm>
          <a:prstGeom prst="righ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865000" y="3097508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48529" y="3024807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687073" y="3017113"/>
            <a:ext cx="7569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1.732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546600" y="3547915"/>
            <a:ext cx="11769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25.666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135778" y="4290099"/>
            <a:ext cx="2401868" cy="5074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5293" y="4292516"/>
            <a:ext cx="2455032" cy="550566"/>
            <a:chOff x="1050168" y="4230984"/>
            <a:chExt cx="2455032" cy="550566"/>
          </a:xfrm>
        </p:grpSpPr>
        <p:sp>
          <p:nvSpPr>
            <p:cNvPr id="125" name="Rectangle 124"/>
            <p:cNvSpPr/>
            <p:nvPr/>
          </p:nvSpPr>
          <p:spPr>
            <a:xfrm>
              <a:off x="2092524" y="4344685"/>
              <a:ext cx="36580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375807" y="4230984"/>
              <a:ext cx="795326" cy="550566"/>
              <a:chOff x="4105144" y="2335022"/>
              <a:chExt cx="795326" cy="550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4105144" y="2335022"/>
                    <a:ext cx="795326" cy="3280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63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a14:m>
                    <a:endPara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5144" y="2335022"/>
                    <a:ext cx="795326" cy="32803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52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4160365" y="2625987"/>
                <a:ext cx="5285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4279451" y="2577811"/>
                <a:ext cx="3124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931004" y="4344685"/>
              <a:ext cx="5741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r>
                <a:rPr lang="en-US" sz="15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50168" y="4325635"/>
              <a:ext cx="1357038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Webdings"/>
                </a:rPr>
                <a:t>ABCD)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6236366" y="3627784"/>
            <a:ext cx="2227406" cy="5074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72200" y="3584901"/>
            <a:ext cx="2286973" cy="572520"/>
            <a:chOff x="909876" y="4056630"/>
            <a:chExt cx="2286973" cy="572520"/>
          </a:xfrm>
        </p:grpSpPr>
        <p:sp>
          <p:nvSpPr>
            <p:cNvPr id="109" name="Rectangle 108"/>
            <p:cNvSpPr/>
            <p:nvPr/>
          </p:nvSpPr>
          <p:spPr>
            <a:xfrm>
              <a:off x="2622653" y="4181308"/>
              <a:ext cx="5741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r>
                <a:rPr lang="en-US" sz="15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23299" y="4056630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77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2361420" y="4342380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372577" y="4305985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3399" y="4181308"/>
              <a:ext cx="36580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09876" y="4181308"/>
              <a:ext cx="1335696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(C – BFE</a:t>
              </a:r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)</a:t>
              </a:r>
            </a:p>
          </p:txBody>
        </p:sp>
      </p:grpSp>
      <p:cxnSp>
        <p:nvCxnSpPr>
          <p:cNvPr id="228" name="Straight Connector 227"/>
          <p:cNvCxnSpPr/>
          <p:nvPr/>
        </p:nvCxnSpPr>
        <p:spPr>
          <a:xfrm rot="300000" flipH="1">
            <a:off x="3720363" y="3325209"/>
            <a:ext cx="141676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300000" flipH="1">
            <a:off x="3370613" y="3100804"/>
            <a:ext cx="228171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3413553" y="2884329"/>
            <a:ext cx="438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31.5</a:t>
            </a:r>
            <a:endParaRPr lang="en-US" sz="10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rot="300000" flipH="1">
            <a:off x="4762756" y="3338482"/>
            <a:ext cx="141676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300000" flipH="1">
            <a:off x="4744574" y="3080737"/>
            <a:ext cx="228171" cy="145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4693957" y="2841625"/>
            <a:ext cx="652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25.666</a:t>
            </a:r>
            <a:endParaRPr lang="en-US" sz="1000" b="1" baseline="30000" dirty="0" smtClean="0">
              <a:solidFill>
                <a:srgbClr val="FF00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867022" y="3879850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3201724" y="3879850"/>
            <a:ext cx="11112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54.558  –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081034" y="3879850"/>
            <a:ext cx="10150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25.666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8972" y="4529186"/>
            <a:ext cx="3993577" cy="323165"/>
            <a:chOff x="396240" y="4544426"/>
            <a:chExt cx="3993577" cy="323165"/>
          </a:xfrm>
        </p:grpSpPr>
        <p:sp>
          <p:nvSpPr>
            <p:cNvPr id="237" name="Rectangle 236"/>
            <p:cNvSpPr/>
            <p:nvPr/>
          </p:nvSpPr>
          <p:spPr>
            <a:xfrm>
              <a:off x="2822575" y="4544426"/>
              <a:ext cx="4187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is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070225" y="4544426"/>
              <a:ext cx="131959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28.89 cm</a:t>
              </a:r>
              <a:r>
                <a:rPr lang="en-US" sz="15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72604" y="4544426"/>
              <a:ext cx="2340684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shaded region  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96240" y="4544426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87140" y="2467659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91054" y="4234992"/>
            <a:ext cx="2363296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</a:t>
            </a:r>
          </a:p>
        </p:txBody>
      </p:sp>
    </p:spTree>
    <p:extLst>
      <p:ext uri="{BB962C8B-B14F-4D97-AF65-F5344CB8AC3E}">
        <p14:creationId xmlns:p14="http://schemas.microsoft.com/office/powerpoint/2010/main" val="8479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224" grpId="0" animBg="1"/>
      <p:bldP spid="224" grpId="1" animBg="1"/>
      <p:bldP spid="223" grpId="0" animBg="1"/>
      <p:bldP spid="223" grpId="1" animBg="1"/>
      <p:bldP spid="162" grpId="0" animBg="1"/>
      <p:bldP spid="134" grpId="0" animBg="1"/>
      <p:bldP spid="163" grpId="0" animBg="1"/>
      <p:bldP spid="163" grpId="1" animBg="1"/>
      <p:bldP spid="173" grpId="0"/>
      <p:bldP spid="175" grpId="0"/>
      <p:bldP spid="176" grpId="0"/>
      <p:bldP spid="177" grpId="0" animBg="1"/>
      <p:bldP spid="178" grpId="0" animBg="1"/>
      <p:bldP spid="178" grpId="1" animBg="1"/>
      <p:bldP spid="181" grpId="0" animBg="1"/>
      <p:bldP spid="196" grpId="0"/>
      <p:bldP spid="201" grpId="0" animBg="1"/>
      <p:bldP spid="202" grpId="0"/>
      <p:bldP spid="203" grpId="0"/>
      <p:bldP spid="204" grpId="0"/>
      <p:bldP spid="205" grpId="0"/>
      <p:bldP spid="206" grpId="0"/>
      <p:bldP spid="208" grpId="0"/>
      <p:bldP spid="209" grpId="0" animBg="1"/>
      <p:bldP spid="210" grpId="0"/>
      <p:bldP spid="212" grpId="0"/>
      <p:bldP spid="213" grpId="0"/>
      <p:bldP spid="218" grpId="0" animBg="1"/>
      <p:bldP spid="219" grpId="0"/>
      <p:bldP spid="220" grpId="0"/>
      <p:bldP spid="221" grpId="0"/>
      <p:bldP spid="222" grpId="0"/>
      <p:bldP spid="225" grpId="0" animBg="1"/>
      <p:bldP spid="225" grpId="1" animBg="1"/>
      <p:bldP spid="227" grpId="0" animBg="1"/>
      <p:bldP spid="227" grpId="1" animBg="1"/>
      <p:bldP spid="230" grpId="0"/>
      <p:bldP spid="233" grpId="0"/>
      <p:bldP spid="234" grpId="0"/>
      <p:bldP spid="235" grpId="0"/>
      <p:bldP spid="236" grpId="0"/>
      <p:bldP spid="244" grpId="0"/>
      <p:bldP spid="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28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29718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Length of an Arc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>
          <a:xfrm>
            <a:off x="4149312" y="544845"/>
            <a:ext cx="2880000" cy="2880000"/>
          </a:xfrm>
          <a:prstGeom prst="arc">
            <a:avLst>
              <a:gd name="adj1" fmla="val 3220427"/>
              <a:gd name="adj2" fmla="val 7524610"/>
            </a:avLst>
          </a:prstGeom>
          <a:solidFill>
            <a:srgbClr val="00B0F0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4155800" y="544017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4190335" y="569195"/>
            <a:ext cx="2844000" cy="2844000"/>
          </a:xfrm>
          <a:prstGeom prst="arc">
            <a:avLst>
              <a:gd name="adj1" fmla="val 3305598"/>
              <a:gd name="adj2" fmla="val 7608321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" y="335337"/>
            <a:ext cx="4070764" cy="598098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2pPr>
            <a:lvl3pPr marL="777875" indent="136525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3pPr>
            <a:lvl4pPr marL="1168400" indent="203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4pPr>
            <a:lvl5pPr marL="1557338" indent="2714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5pPr>
            <a:lvl6pPr>
              <a:defRPr b="1">
                <a:latin typeface="Arial Rounded MT Bold" pitchFamily="34" charset="0"/>
              </a:defRPr>
            </a:lvl6pPr>
            <a:lvl7pPr>
              <a:defRPr b="1">
                <a:latin typeface="Arial Rounded MT Bold" pitchFamily="34" charset="0"/>
              </a:defRPr>
            </a:lvl7pPr>
            <a:lvl8pPr>
              <a:defRPr b="1">
                <a:latin typeface="Arial Rounded MT Bold" pitchFamily="34" charset="0"/>
              </a:defRPr>
            </a:lvl8pPr>
            <a:lvl9pPr>
              <a:defRPr b="1">
                <a:latin typeface="Arial Rounded MT Bold" pitchFamily="34" charset="0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</a:rPr>
              <a:t>LENGTH OF ARC</a:t>
            </a: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536400" y="192287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54300" y="1579219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763049" y="1994106"/>
            <a:ext cx="813563" cy="114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602013" y="1982992"/>
            <a:ext cx="839787" cy="1151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512925" y="3094242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65600" y="3122817"/>
            <a:ext cx="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5504225" y="3375292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70050" y="3374592"/>
            <a:ext cx="393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029875" y="580342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83150" y="316632"/>
            <a:ext cx="393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 rot="10800000" flipH="1" flipV="1">
            <a:off x="304801" y="2806231"/>
            <a:ext cx="3708350" cy="9847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733" y="3006203"/>
            <a:ext cx="363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understand the formula to find length of arc</a:t>
            </a:r>
          </a:p>
        </p:txBody>
      </p:sp>
      <p:sp>
        <p:nvSpPr>
          <p:cNvPr id="25" name="Rounded Rectangle 24"/>
          <p:cNvSpPr/>
          <p:nvPr/>
        </p:nvSpPr>
        <p:spPr bwMode="auto">
          <a:xfrm rot="10800000" flipH="1" flipV="1">
            <a:off x="465386" y="2075895"/>
            <a:ext cx="2806610" cy="68952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630" y="2237802"/>
            <a:ext cx="280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sector O-AXB</a:t>
            </a:r>
          </a:p>
        </p:txBody>
      </p:sp>
    </p:spTree>
    <p:extLst>
      <p:ext uri="{BB962C8B-B14F-4D97-AF65-F5344CB8AC3E}">
        <p14:creationId xmlns:p14="http://schemas.microsoft.com/office/powerpoint/2010/main" val="11056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19" grpId="1" animBg="1"/>
      <p:bldP spid="38" grpId="0" animBg="1"/>
      <p:bldP spid="39" grpId="0"/>
      <p:bldP spid="25" grpId="0" animBg="1"/>
      <p:bldP spid="25" grpId="1" animBg="1"/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2689" y="2353369"/>
            <a:ext cx="2232000" cy="7418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8709879">
            <a:off x="1015766" y="1574488"/>
            <a:ext cx="1653225" cy="2343439"/>
            <a:chOff x="2209800" y="1164177"/>
            <a:chExt cx="1653225" cy="2343439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H="1">
              <a:off x="2209800" y="1198567"/>
              <a:ext cx="1630011" cy="23090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3048020" y="1164177"/>
              <a:ext cx="815005" cy="115452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577005" y="971550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497699" y="2470777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1567299" y="2483287"/>
            <a:ext cx="540000" cy="540000"/>
          </a:xfrm>
          <a:prstGeom prst="arc">
            <a:avLst>
              <a:gd name="adj1" fmla="val 16352282"/>
              <a:gd name="adj2" fmla="val 160168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216649" y="2256233"/>
            <a:ext cx="103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70C0"/>
                </a:solidFill>
                <a:latin typeface="Bookman Old Style" pitchFamily="18" charset="0"/>
              </a:rPr>
              <a:t>360</a:t>
            </a:r>
            <a:r>
              <a:rPr lang="en-US" altLang="en-US" sz="1600" b="1" baseline="50000" dirty="0" smtClean="0">
                <a:solidFill>
                  <a:srgbClr val="0070C0"/>
                </a:solidFill>
                <a:latin typeface="Bookman Old Style" pitchFamily="18" charset="0"/>
              </a:rPr>
              <a:t>o</a:t>
            </a:r>
            <a:endParaRPr lang="en-US" altLang="en-US" sz="1600" b="1" baseline="50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46661" y="1820912"/>
            <a:ext cx="342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alt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48200" y="450850"/>
            <a:ext cx="2590800" cy="1287087"/>
            <a:chOff x="533400" y="1200150"/>
            <a:chExt cx="2590800" cy="1287087"/>
          </a:xfrm>
        </p:grpSpPr>
        <p:sp>
          <p:nvSpPr>
            <p:cNvPr id="16" name="Rectangle 15"/>
            <p:cNvSpPr/>
            <p:nvPr/>
          </p:nvSpPr>
          <p:spPr>
            <a:xfrm>
              <a:off x="533400" y="1200150"/>
              <a:ext cx="2590800" cy="1287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400" y="158115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3400" y="12118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  <a:latin typeface="Bookman Old Style" pitchFamily="18" charset="0"/>
                </a:rPr>
                <a:t>Rotation</a:t>
              </a:r>
              <a:endParaRPr lang="en-IN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0"/>
              <a:endCxn id="16" idx="2"/>
            </p:cNvCxnSpPr>
            <p:nvPr/>
          </p:nvCxnSpPr>
          <p:spPr>
            <a:xfrm>
              <a:off x="1828800" y="1200150"/>
              <a:ext cx="0" cy="1287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12001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  <a:latin typeface="Bookman Old Style" pitchFamily="18" charset="0"/>
                </a:rPr>
                <a:t>Length </a:t>
              </a:r>
              <a:endParaRPr lang="en-IN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33400" y="203835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648200" y="8791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360</a:t>
            </a:r>
            <a:r>
              <a:rPr lang="en-IN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IN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3600" y="87221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2</a:t>
            </a:r>
            <a:r>
              <a:rPr lang="en-IN" sz="20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IN" sz="2000" b="1" i="1" dirty="0" smtClean="0">
                <a:solidFill>
                  <a:srgbClr val="0000FF"/>
                </a:solidFill>
                <a:latin typeface="Book Antiqua" pitchFamily="18" charset="0"/>
              </a:rPr>
              <a:t>r</a:t>
            </a:r>
            <a:endParaRPr lang="en-IN" sz="20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092949" y="1801802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394049" y="1310037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774649" y="268889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V="1">
            <a:off x="1826248" y="1310037"/>
            <a:ext cx="15834" cy="14559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>
            <a:off x="1567681" y="2482586"/>
            <a:ext cx="540000" cy="540000"/>
          </a:xfrm>
          <a:prstGeom prst="arc">
            <a:avLst>
              <a:gd name="adj1" fmla="val 16352282"/>
              <a:gd name="adj2" fmla="val 198210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1839586" y="2201912"/>
            <a:ext cx="103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FF0000"/>
                </a:solidFill>
                <a:latin typeface="Symbol" pitchFamily="18" charset="2"/>
              </a:rPr>
              <a:t>q</a:t>
            </a:r>
            <a:endParaRPr lang="en-US" altLang="en-US" sz="1600" b="1" baseline="50000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13191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  <a:latin typeface="Symbol" pitchFamily="18" charset="2"/>
              </a:rPr>
              <a:t>q</a:t>
            </a:r>
            <a:endParaRPr lang="en-IN" b="1" baseline="50000" dirty="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1312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sz="20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18388" y="133905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endParaRPr lang="en-IN" sz="1600" b="1" i="1" baseline="30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20820000">
            <a:off x="5660135" y="978222"/>
            <a:ext cx="533400" cy="60960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420000" flipV="1">
            <a:off x="5651221" y="1013808"/>
            <a:ext cx="636843" cy="553191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33730" y="188717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 </a:t>
            </a:r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360</a:t>
            </a:r>
            <a:r>
              <a:rPr lang="en-IN" sz="2000" b="1" baseline="50000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o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6510" y="1885950"/>
            <a:ext cx="145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IN" sz="20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2</a:t>
            </a:r>
            <a:r>
              <a:rPr lang="en-IN" sz="2000" b="1" dirty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IN" sz="1100" b="1" dirty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r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9173" y="249812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l </a:t>
            </a:r>
            <a:r>
              <a:rPr lang="en-IN" sz="20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 </a:t>
            </a:r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= </a:t>
            </a:r>
            <a:endParaRPr lang="en-IN" sz="2000" b="1" baseline="50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43330" y="2301848"/>
            <a:ext cx="694421" cy="813375"/>
            <a:chOff x="4038600" y="3322950"/>
            <a:chExt cx="694421" cy="813375"/>
          </a:xfrm>
        </p:grpSpPr>
        <p:sp>
          <p:nvSpPr>
            <p:cNvPr id="43" name="TextBox 42"/>
            <p:cNvSpPr txBox="1"/>
            <p:nvPr/>
          </p:nvSpPr>
          <p:spPr>
            <a:xfrm>
              <a:off x="4202875" y="332295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en-IN" sz="2000" b="1" dirty="0">
                <a:solidFill>
                  <a:srgbClr val="0000FF"/>
                </a:solidFill>
                <a:latin typeface="Symbol" pitchFamily="18" charset="2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096000" y="3727907"/>
              <a:ext cx="54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38600" y="3736215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360</a:t>
              </a:r>
              <a:endParaRPr lang="en-IN" sz="20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98896" y="2444134"/>
            <a:ext cx="95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2</a:t>
            </a:r>
            <a:r>
              <a:rPr lang="en-IN" sz="20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IN" sz="11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r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90324" y="1311262"/>
            <a:ext cx="2880000" cy="2880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8229" y="1324010"/>
            <a:ext cx="2880000" cy="2880000"/>
            <a:chOff x="1676400" y="1123950"/>
            <a:chExt cx="2880000" cy="28800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1676400" y="1123950"/>
              <a:ext cx="2880000" cy="2880000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>
              <a:off x="1676400" y="1123950"/>
              <a:ext cx="2880000" cy="2880000"/>
            </a:xfrm>
            <a:prstGeom prst="arc">
              <a:avLst>
                <a:gd name="adj1" fmla="val 16200000"/>
                <a:gd name="adj2" fmla="val 19727035"/>
              </a:avLst>
            </a:prstGeom>
            <a:noFill/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7849" y="44005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</a:t>
            </a:r>
            <a:r>
              <a:rPr lang="en-IN" sz="2000" b="1" dirty="0" smtClean="0">
                <a:solidFill>
                  <a:srgbClr val="C00000"/>
                </a:solidFill>
                <a:latin typeface="Bookman Old Style" pitchFamily="18" charset="0"/>
              </a:rPr>
              <a:t> (arc AYB) = </a:t>
            </a:r>
            <a:endParaRPr lang="en-IN" sz="2000" b="1" baseline="5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58063" y="44005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circumference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449" y="440055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–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58121" y="4400550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l</a:t>
            </a:r>
            <a:r>
              <a:rPr lang="en-IN" sz="2000" b="1" dirty="0">
                <a:solidFill>
                  <a:srgbClr val="0000FF"/>
                </a:solidFill>
                <a:latin typeface="Bookman Old Style" pitchFamily="18" charset="0"/>
              </a:rPr>
              <a:t> (arc 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AB</a:t>
            </a:r>
            <a:r>
              <a:rPr lang="en-IN" sz="2000" b="1" dirty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 rot="10800000" flipH="1" flipV="1">
            <a:off x="3397166" y="3404752"/>
            <a:ext cx="2851233" cy="907447"/>
          </a:xfrm>
          <a:prstGeom prst="wedgeRoundRectCallout">
            <a:avLst>
              <a:gd name="adj1" fmla="val -57133"/>
              <a:gd name="adj2" fmla="val -8630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3750" y="3588074"/>
            <a:ext cx="286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How to find length of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arc AYB?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7774" y="4083116"/>
            <a:ext cx="400050" cy="400110"/>
            <a:chOff x="1127774" y="4083116"/>
            <a:chExt cx="400050" cy="400110"/>
          </a:xfrm>
        </p:grpSpPr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1438924" y="4102226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sz="2800" b="1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127774" y="4083116"/>
              <a:ext cx="3937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alt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394297" y="1314175"/>
            <a:ext cx="2880000" cy="2880000"/>
          </a:xfrm>
          <a:prstGeom prst="arc">
            <a:avLst>
              <a:gd name="adj1" fmla="val 19688953"/>
              <a:gd name="adj2" fmla="val 16172385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6240" y="335337"/>
            <a:ext cx="4070764" cy="598098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2pPr>
            <a:lvl3pPr marL="777875" indent="136525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3pPr>
            <a:lvl4pPr marL="1168400" indent="203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4pPr>
            <a:lvl5pPr marL="1557338" indent="2714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5pPr>
            <a:lvl6pPr>
              <a:defRPr b="1">
                <a:latin typeface="Arial Rounded MT Bold" pitchFamily="34" charset="0"/>
              </a:defRPr>
            </a:lvl6pPr>
            <a:lvl7pPr>
              <a:defRPr b="1">
                <a:latin typeface="Arial Rounded MT Bold" pitchFamily="34" charset="0"/>
              </a:defRPr>
            </a:lvl7pPr>
            <a:lvl8pPr>
              <a:defRPr b="1">
                <a:latin typeface="Arial Rounded MT Bold" pitchFamily="34" charset="0"/>
              </a:defRPr>
            </a:lvl8pPr>
            <a:lvl9pPr>
              <a:defRPr b="1">
                <a:latin typeface="Arial Rounded MT Bold" pitchFamily="34" charset="0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</a:rPr>
              <a:t>LENGTH OF ARC</a:t>
            </a:r>
          </a:p>
        </p:txBody>
      </p:sp>
    </p:spTree>
    <p:extLst>
      <p:ext uri="{BB962C8B-B14F-4D97-AF65-F5344CB8AC3E}">
        <p14:creationId xmlns:p14="http://schemas.microsoft.com/office/powerpoint/2010/main" val="19042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7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4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35" presetClass="emph" presetSubtype="0" repeatCount="3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 animBg="1"/>
      <p:bldP spid="12" grpId="1" animBg="1"/>
      <p:bldP spid="13" grpId="0"/>
      <p:bldP spid="13" grpId="1"/>
      <p:bldP spid="14" grpId="0"/>
      <p:bldP spid="22" grpId="0"/>
      <p:bldP spid="23" grpId="0"/>
      <p:bldP spid="24" grpId="0"/>
      <p:bldP spid="28" grpId="0" animBg="1"/>
      <p:bldP spid="29" grpId="0" animBg="1"/>
      <p:bldP spid="30" grpId="0" animBg="1"/>
      <p:bldP spid="31" grpId="0" animBg="1"/>
      <p:bldP spid="32" grpId="0"/>
      <p:bldP spid="34" grpId="0"/>
      <p:bldP spid="35" grpId="0"/>
      <p:bldP spid="35" grpId="1"/>
      <p:bldP spid="36" grpId="0"/>
      <p:bldP spid="39" grpId="0"/>
      <p:bldP spid="40" grpId="0"/>
      <p:bldP spid="41" grpId="0"/>
      <p:bldP spid="46" grpId="0"/>
      <p:bldP spid="8" grpId="0" animBg="1"/>
      <p:bldP spid="8" grpId="1" animBg="1"/>
      <p:bldP spid="53" grpId="0"/>
      <p:bldP spid="54" grpId="0"/>
      <p:bldP spid="55" grpId="0"/>
      <p:bldP spid="56" grpId="0"/>
      <p:bldP spid="57" grpId="0" animBg="1"/>
      <p:bldP spid="57" grpId="1" animBg="1"/>
      <p:bldP spid="58" grpId="0"/>
      <p:bldP spid="58" grpId="1"/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5474645" y="2447353"/>
            <a:ext cx="3325733" cy="571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844024" y="2479339"/>
            <a:ext cx="548551" cy="28753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89694" y="739476"/>
            <a:ext cx="1597408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502600" y="980014"/>
            <a:ext cx="2428062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996675" y="814950"/>
            <a:ext cx="900000" cy="57600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543912" y="2487120"/>
            <a:ext cx="423674" cy="2655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906225" y="975520"/>
            <a:ext cx="2555854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53609" y="1783774"/>
            <a:ext cx="1771383" cy="296246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653" y="676806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Find the angle subtended at the centre of the circle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by an arc, radius of circle = 5.5 m, length of arc = 6.05 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20799" y="38701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48799" y="418885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55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9761" y="1779752"/>
            <a:ext cx="144000" cy="20500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7161" y="1779752"/>
            <a:ext cx="144000" cy="20500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" y="1441562"/>
            <a:ext cx="731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: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" y="1741517"/>
            <a:ext cx="2079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Length of arc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67639" y="1700921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2r</a:t>
            </a:r>
            <a:endParaRPr lang="en-IN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20019" y="1602641"/>
            <a:ext cx="593432" cy="645214"/>
            <a:chOff x="2304000" y="2601720"/>
            <a:chExt cx="593432" cy="645214"/>
          </a:xfrm>
        </p:grpSpPr>
        <p:sp>
          <p:nvSpPr>
            <p:cNvPr id="28" name="Rectangle 27"/>
            <p:cNvSpPr/>
            <p:nvPr/>
          </p:nvSpPr>
          <p:spPr>
            <a:xfrm>
              <a:off x="2438652" y="2601720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04000" y="2908380"/>
              <a:ext cx="593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360915" y="2916000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5094763" y="1709321"/>
            <a:ext cx="0" cy="3108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38244" y="2447353"/>
            <a:ext cx="3732112" cy="584775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Angle subtended at the centre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 of the circle by an arc is 63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924675" y="742950"/>
            <a:ext cx="1008000" cy="698554"/>
            <a:chOff x="7812000" y="720000"/>
            <a:chExt cx="1008000" cy="698554"/>
          </a:xfrm>
        </p:grpSpPr>
        <p:sp>
          <p:nvSpPr>
            <p:cNvPr id="3" name="TextBox 2"/>
            <p:cNvSpPr txBox="1"/>
            <p:nvPr/>
          </p:nvSpPr>
          <p:spPr>
            <a:xfrm>
              <a:off x="7812000" y="90000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 = </a:t>
              </a:r>
              <a:endParaRPr lang="en-IN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1" name="Left Bracket 50"/>
            <p:cNvSpPr/>
            <p:nvPr/>
          </p:nvSpPr>
          <p:spPr>
            <a:xfrm>
              <a:off x="7848000" y="756000"/>
              <a:ext cx="72000" cy="648000"/>
            </a:xfrm>
            <a:prstGeom prst="leftBracket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80000" y="72000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IN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52000" y="10800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IN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316000" y="1080000"/>
              <a:ext cx="4320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ket 71"/>
            <p:cNvSpPr/>
            <p:nvPr/>
          </p:nvSpPr>
          <p:spPr>
            <a:xfrm flipH="1">
              <a:off x="8748000" y="756000"/>
              <a:ext cx="72000" cy="648000"/>
            </a:xfrm>
            <a:prstGeom prst="leftBracket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807536" y="2456343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6.05 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77549" y="2419786"/>
            <a:ext cx="498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82213" y="2313469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50499" y="257863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IN" sz="1600" dirty="0">
              <a:solidFill>
                <a:prstClr val="black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686499" y="261673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606899" y="2326586"/>
            <a:ext cx="739026" cy="603304"/>
            <a:chOff x="3276000" y="2138800"/>
            <a:chExt cx="739026" cy="603304"/>
          </a:xfrm>
        </p:grpSpPr>
        <p:grpSp>
          <p:nvGrpSpPr>
            <p:cNvPr id="87" name="Group 86"/>
            <p:cNvGrpSpPr/>
            <p:nvPr/>
          </p:nvGrpSpPr>
          <p:grpSpPr>
            <a:xfrm>
              <a:off x="3557850" y="2138800"/>
              <a:ext cx="457176" cy="603304"/>
              <a:chOff x="7058250" y="995200"/>
              <a:chExt cx="457176" cy="60330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058250" y="995200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22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106750" y="125995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7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7064400" y="1304400"/>
                <a:ext cx="43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276000" y="223200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4314199" y="2451536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IN" sz="16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33588" y="2978099"/>
            <a:ext cx="1704991" cy="622351"/>
            <a:chOff x="2268000" y="2788393"/>
            <a:chExt cx="1704991" cy="622351"/>
          </a:xfrm>
        </p:grpSpPr>
        <p:sp>
          <p:nvSpPr>
            <p:cNvPr id="92" name="Rectangle 91"/>
            <p:cNvSpPr/>
            <p:nvPr/>
          </p:nvSpPr>
          <p:spPr>
            <a:xfrm>
              <a:off x="2788948" y="2918104"/>
              <a:ext cx="4988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68000" y="2795525"/>
              <a:ext cx="593432" cy="615219"/>
              <a:chOff x="2268000" y="2795525"/>
              <a:chExt cx="593432" cy="61521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405142" y="2795525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IN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268000" y="3072190"/>
                <a:ext cx="593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360</a:t>
                </a:r>
                <a:endParaRPr lang="en-IN" sz="1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2304000" y="3096000"/>
                <a:ext cx="50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230474" y="2788393"/>
              <a:ext cx="742517" cy="598531"/>
              <a:chOff x="3266474" y="2140393"/>
              <a:chExt cx="742517" cy="598531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3551815" y="2140393"/>
                <a:ext cx="457176" cy="598531"/>
                <a:chOff x="7052215" y="996793"/>
                <a:chExt cx="457176" cy="598531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7052215" y="996793"/>
                  <a:ext cx="4571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22</a:t>
                  </a:r>
                  <a:endParaRPr lang="en-IN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100400" y="1256770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7</a:t>
                  </a:r>
                  <a:endParaRPr lang="en-IN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064400" y="13044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3266474" y="226534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</a:t>
                </a:r>
                <a:endParaRPr lang="en-IN" sz="16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316062" y="2996171"/>
            <a:ext cx="717407" cy="586206"/>
            <a:chOff x="3266474" y="2157848"/>
            <a:chExt cx="717407" cy="586206"/>
          </a:xfrm>
        </p:grpSpPr>
        <p:grpSp>
          <p:nvGrpSpPr>
            <p:cNvPr id="104" name="Group 103"/>
            <p:cNvGrpSpPr/>
            <p:nvPr/>
          </p:nvGrpSpPr>
          <p:grpSpPr>
            <a:xfrm>
              <a:off x="3524963" y="2157848"/>
              <a:ext cx="458918" cy="586206"/>
              <a:chOff x="7025363" y="1014248"/>
              <a:chExt cx="458918" cy="58620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027105" y="1014248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55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025363" y="1261900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10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7032785" y="1304400"/>
                <a:ext cx="43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/>
            <p:cNvSpPr/>
            <p:nvPr/>
          </p:nvSpPr>
          <p:spPr>
            <a:xfrm>
              <a:off x="3266474" y="227010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769588" y="2980474"/>
            <a:ext cx="884098" cy="617600"/>
            <a:chOff x="1440000" y="2786001"/>
            <a:chExt cx="884098" cy="6176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440000" y="2786001"/>
              <a:ext cx="600575" cy="617600"/>
              <a:chOff x="7028400" y="994401"/>
              <a:chExt cx="600575" cy="61760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7028400" y="1273447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100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035543" y="994401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605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064400" y="1304400"/>
                <a:ext cx="54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>
            <a:xfrm>
              <a:off x="2016000" y="291838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56799" y="3927283"/>
            <a:ext cx="872876" cy="606473"/>
            <a:chOff x="1440000" y="2793156"/>
            <a:chExt cx="872876" cy="606473"/>
          </a:xfrm>
        </p:grpSpPr>
        <p:grpSp>
          <p:nvGrpSpPr>
            <p:cNvPr id="128" name="Group 127"/>
            <p:cNvGrpSpPr/>
            <p:nvPr/>
          </p:nvGrpSpPr>
          <p:grpSpPr>
            <a:xfrm>
              <a:off x="1440000" y="2793156"/>
              <a:ext cx="593432" cy="606473"/>
              <a:chOff x="7028400" y="1001556"/>
              <a:chExt cx="593432" cy="60647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028400" y="1269475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100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028400" y="1001556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605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7064400" y="1304400"/>
                <a:ext cx="54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 128"/>
            <p:cNvSpPr/>
            <p:nvPr/>
          </p:nvSpPr>
          <p:spPr>
            <a:xfrm>
              <a:off x="2016000" y="288000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IN" sz="1600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1920799" y="4230127"/>
            <a:ext cx="15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884799" y="387012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424799" y="387012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92799" y="418885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08799" y="418885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432799" y="4050127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</a:t>
            </a:r>
            <a:endParaRPr lang="en-IN" sz="1600" dirty="0">
              <a:solidFill>
                <a:prstClr val="black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192748" y="3974928"/>
            <a:ext cx="144000" cy="138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855588" y="3661717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18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20580000">
            <a:off x="1436285" y="4286251"/>
            <a:ext cx="90736" cy="164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20220000">
            <a:off x="2261732" y="3948032"/>
            <a:ext cx="112285" cy="178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77002" y="4305414"/>
            <a:ext cx="140357" cy="1448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21300000">
            <a:off x="2088678" y="4283624"/>
            <a:ext cx="137590" cy="1535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05590" y="3969494"/>
            <a:ext cx="217969" cy="142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940379" y="3751717"/>
            <a:ext cx="28800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125854" y="356235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9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rot="120000">
            <a:off x="2460619" y="4284656"/>
            <a:ext cx="259835" cy="155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483568" y="443623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590468" y="4523485"/>
            <a:ext cx="204481" cy="146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162140" y="4025757"/>
            <a:ext cx="396000" cy="165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157377" y="374908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55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223700" y="3866606"/>
            <a:ext cx="272880" cy="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992891" y="4289304"/>
            <a:ext cx="281868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826462" y="1809750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 =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27471" y="2108200"/>
            <a:ext cx="914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 = 63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aseline="30000" dirty="0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177901" y="338557"/>
            <a:ext cx="788499" cy="37362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 = ?</a:t>
            </a:r>
            <a:endParaRPr lang="en-US" b="1" baseline="30000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7312" y="1809750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  7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9299" y="31199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9299" y="24827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9299" y="40608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38741" y="18097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138741" y="21082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431737" y="897218"/>
            <a:ext cx="2844000" cy="720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81618" y="92261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finding length of arc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3018" y="882952"/>
            <a:ext cx="1272893" cy="698554"/>
            <a:chOff x="2304000" y="2147218"/>
            <a:chExt cx="1272893" cy="698554"/>
          </a:xfrm>
        </p:grpSpPr>
        <p:sp>
          <p:nvSpPr>
            <p:cNvPr id="63" name="Rectangle 62"/>
            <p:cNvSpPr/>
            <p:nvPr/>
          </p:nvSpPr>
          <p:spPr>
            <a:xfrm>
              <a:off x="2844000" y="2291218"/>
              <a:ext cx="73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× 2r</a:t>
              </a:r>
              <a:endParaRPr lang="en-IN" sz="16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304000" y="2147218"/>
              <a:ext cx="593432" cy="698554"/>
              <a:chOff x="2304000" y="2556000"/>
              <a:chExt cx="593432" cy="69855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484000" y="2556000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</a:t>
                </a:r>
                <a:endParaRPr lang="en-IN" sz="16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304000" y="2916000"/>
                <a:ext cx="593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360</a:t>
                </a:r>
                <a:endParaRPr lang="en-IN" sz="1600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360915" y="2916000"/>
                <a:ext cx="504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Rounded Rectangle 159"/>
          <p:cNvSpPr/>
          <p:nvPr/>
        </p:nvSpPr>
        <p:spPr>
          <a:xfrm>
            <a:off x="3364673" y="901581"/>
            <a:ext cx="3348000" cy="72000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493946" y="956781"/>
            <a:ext cx="3167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Since length of arc is given,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use its formula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3092219" y="862408"/>
            <a:ext cx="3598490" cy="72000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224101" y="923808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keep ‘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’ on RHS and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move all the numbers on LHS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50"/>
                            </p:stCondLst>
                            <p:childTnLst>
                              <p:par>
                                <p:cTn id="2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50"/>
                            </p:stCondLst>
                            <p:childTnLst>
                              <p:par>
                                <p:cTn id="2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5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"/>
                            </p:stCondLst>
                            <p:childTnLst>
                              <p:par>
                                <p:cTn id="3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6" grpId="0" animBg="1"/>
      <p:bldP spid="166" grpId="1" animBg="1"/>
      <p:bldP spid="157" grpId="0" animBg="1"/>
      <p:bldP spid="157" grpId="1" animBg="1"/>
      <p:bldP spid="162" grpId="0" animBg="1"/>
      <p:bldP spid="162" grpId="1" animBg="1"/>
      <p:bldP spid="163" grpId="0" animBg="1"/>
      <p:bldP spid="163" grpId="1" animBg="1"/>
      <p:bldP spid="167" grpId="0" animBg="1"/>
      <p:bldP spid="167" grpId="1" animBg="1"/>
      <p:bldP spid="168" grpId="0" animBg="1"/>
      <p:bldP spid="168" grpId="1" animBg="1"/>
      <p:bldP spid="121" grpId="0" animBg="1"/>
      <p:bldP spid="121" grpId="1" animBg="1"/>
      <p:bldP spid="136" grpId="0"/>
      <p:bldP spid="139" grpId="0"/>
      <p:bldP spid="12" grpId="0" animBg="1"/>
      <p:bldP spid="12" grpId="1" animBg="1"/>
      <p:bldP spid="13" grpId="0" animBg="1"/>
      <p:bldP spid="13" grpId="1" animBg="1"/>
      <p:bldP spid="18" grpId="0"/>
      <p:bldP spid="25" grpId="0"/>
      <p:bldP spid="26" grpId="0"/>
      <p:bldP spid="59" grpId="0" build="p"/>
      <p:bldP spid="74" grpId="0"/>
      <p:bldP spid="78" grpId="0"/>
      <p:bldP spid="80" grpId="0"/>
      <p:bldP spid="81" grpId="0"/>
      <p:bldP spid="90" grpId="0"/>
      <p:bldP spid="134" grpId="0"/>
      <p:bldP spid="135" grpId="0"/>
      <p:bldP spid="137" grpId="0"/>
      <p:bldP spid="138" grpId="0"/>
      <p:bldP spid="140" grpId="0"/>
      <p:bldP spid="102" grpId="0"/>
      <p:bldP spid="147" grpId="0"/>
      <p:bldP spid="149" grpId="0"/>
      <p:bldP spid="152" grpId="0"/>
      <p:bldP spid="155" grpId="0"/>
      <p:bldP spid="156" grpId="0"/>
      <p:bldP spid="159" grpId="0" animBg="1"/>
      <p:bldP spid="159" grpId="1" animBg="1"/>
      <p:bldP spid="6" grpId="0"/>
      <p:bldP spid="144" grpId="0"/>
      <p:bldP spid="123" grpId="0"/>
      <p:bldP spid="124" grpId="0"/>
      <p:bldP spid="142" grpId="0"/>
      <p:bldP spid="145" grpId="0"/>
      <p:bldP spid="60" grpId="0" animBg="1"/>
      <p:bldP spid="60" grpId="1" animBg="1"/>
      <p:bldP spid="61" grpId="0"/>
      <p:bldP spid="61" grpId="1"/>
      <p:bldP spid="160" grpId="0" animBg="1"/>
      <p:bldP spid="160" grpId="1" animBg="1"/>
      <p:bldP spid="122" grpId="0" animBg="1"/>
      <p:bldP spid="1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29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2974908"/>
            <a:ext cx="4572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Segment of a 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333750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finding area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shaded portion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27330" y="361950"/>
            <a:ext cx="3504524" cy="499133"/>
            <a:chOff x="3636222" y="403491"/>
            <a:chExt cx="2502495" cy="453757"/>
          </a:xfrm>
          <a:effectLst/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664550" y="409014"/>
              <a:ext cx="2448565" cy="448234"/>
            </a:xfrm>
            <a:prstGeom prst="rect">
              <a:avLst/>
            </a:prstGeom>
            <a:solidFill>
              <a:srgbClr val="FFC000"/>
            </a:solidFill>
            <a:ln w="12700" cmpd="thickThin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636222" y="403491"/>
              <a:ext cx="2502495" cy="419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solidFill>
                    <a:srgbClr val="0000FF"/>
                  </a:solidFill>
                  <a:latin typeface="Bookman Old Style" pitchFamily="18" charset="0"/>
                </a:rPr>
                <a:t>Segment of a circle</a:t>
              </a:r>
              <a:endParaRPr lang="en-US" sz="2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" name="Chord 6"/>
          <p:cNvSpPr/>
          <p:nvPr/>
        </p:nvSpPr>
        <p:spPr>
          <a:xfrm>
            <a:off x="571501" y="1181827"/>
            <a:ext cx="2130552" cy="2130552"/>
          </a:xfrm>
          <a:prstGeom prst="chord">
            <a:avLst>
              <a:gd name="adj1" fmla="val 2700000"/>
              <a:gd name="adj2" fmla="val 809670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52457" y="1196114"/>
            <a:ext cx="2130552" cy="2130552"/>
          </a:xfrm>
          <a:prstGeom prst="pie">
            <a:avLst>
              <a:gd name="adj1" fmla="val 2563499"/>
              <a:gd name="adj2" fmla="val 813279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892178" y="2234344"/>
            <a:ext cx="1473999" cy="7477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38300" y="2267674"/>
            <a:ext cx="764381" cy="7207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3477" y="2248393"/>
            <a:ext cx="769073" cy="7350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774" y="2986300"/>
            <a:ext cx="153619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1975" y="1191349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1581150" y="22136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27" y="2867749"/>
            <a:ext cx="351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0253" y="2867749"/>
            <a:ext cx="351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53515" y="1892389"/>
            <a:ext cx="36901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582593" y="1030001"/>
            <a:ext cx="240850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EEECE1">
                    <a:lumMod val="10000"/>
                  </a:srgbClr>
                </a:solidFill>
                <a:latin typeface="Bookman Old Style" pitchFamily="18" charset="0"/>
              </a:rPr>
              <a:t>Major </a:t>
            </a:r>
            <a:r>
              <a:rPr lang="en-US" b="1" dirty="0" smtClean="0">
                <a:solidFill>
                  <a:srgbClr val="EEECE1">
                    <a:lumMod val="10000"/>
                  </a:srgbClr>
                </a:solidFill>
                <a:latin typeface="Bookman Old Style" pitchFamily="18" charset="0"/>
              </a:rPr>
              <a:t>segment</a:t>
            </a:r>
            <a:endParaRPr lang="en-US" b="1" dirty="0">
              <a:solidFill>
                <a:srgbClr val="EEECE1">
                  <a:lumMod val="1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781301" y="1581877"/>
            <a:ext cx="5334000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part of the circular region enclosed by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chord and its corresponding arc is called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Segment of a circle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5362" y="3912901"/>
            <a:ext cx="34290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Area of Segment  =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74187" y="3912901"/>
            <a:ext cx="241935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Area of sector –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56987" y="3912901"/>
            <a:ext cx="21463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Area of triangle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5362" y="4386751"/>
            <a:ext cx="34290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Area of Major Segment  =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74187" y="4386751"/>
            <a:ext cx="21463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Area of circle –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6987" y="4386751"/>
            <a:ext cx="30480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19301" y="2395797"/>
            <a:ext cx="2904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3301" y="2356577"/>
            <a:ext cx="2904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5901" y="2280377"/>
            <a:ext cx="3048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 rot="10800000" flipH="1" flipV="1">
            <a:off x="3433032" y="2590721"/>
            <a:ext cx="2415391" cy="55520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78630" y="2712509"/>
            <a:ext cx="253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chord AB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Chord 37"/>
          <p:cNvSpPr/>
          <p:nvPr/>
        </p:nvSpPr>
        <p:spPr>
          <a:xfrm>
            <a:off x="576984" y="1197469"/>
            <a:ext cx="2112475" cy="2112475"/>
          </a:xfrm>
          <a:prstGeom prst="chord">
            <a:avLst>
              <a:gd name="adj1" fmla="val 8151527"/>
              <a:gd name="adj2" fmla="val 2621156"/>
            </a:avLst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V="1">
            <a:off x="1989862" y="1239772"/>
            <a:ext cx="867640" cy="493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09701" y="823052"/>
            <a:ext cx="3465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flipH="1">
            <a:off x="1544954" y="1146902"/>
            <a:ext cx="91440" cy="92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5" grpId="0" animBg="1"/>
      <p:bldP spid="16" grpId="0" animBg="1"/>
      <p:bldP spid="18" grpId="0"/>
      <p:bldP spid="19" grpId="0"/>
      <p:bldP spid="22" grpId="0"/>
      <p:bldP spid="42" grpId="0"/>
      <p:bldP spid="43" grpId="0" build="p"/>
      <p:bldP spid="44" grpId="0"/>
      <p:bldP spid="45" grpId="0"/>
      <p:bldP spid="46" grpId="0"/>
      <p:bldP spid="47" grpId="0"/>
      <p:bldP spid="48" grpId="0"/>
      <p:bldP spid="49" grpId="0"/>
      <p:bldP spid="52" grpId="0"/>
      <p:bldP spid="52" grpId="1"/>
      <p:bldP spid="53" grpId="0"/>
      <p:bldP spid="53" grpId="1"/>
      <p:bldP spid="54" grpId="0"/>
      <p:bldP spid="54" grpId="1"/>
      <p:bldP spid="55" grpId="0" animBg="1"/>
      <p:bldP spid="55" grpId="1" animBg="1"/>
      <p:bldP spid="56" grpId="0"/>
      <p:bldP spid="56" grpId="1"/>
      <p:bldP spid="38" grpId="0" animBg="1"/>
      <p:bldP spid="41" grpId="0" animBg="1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unded Rectangle 175"/>
          <p:cNvSpPr/>
          <p:nvPr/>
        </p:nvSpPr>
        <p:spPr bwMode="auto">
          <a:xfrm>
            <a:off x="3756494" y="2496279"/>
            <a:ext cx="218665" cy="2051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1294612" y="1941320"/>
            <a:ext cx="1145301" cy="225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3718844" y="1253142"/>
            <a:ext cx="886555" cy="225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1259463" y="2265066"/>
            <a:ext cx="913419" cy="225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 rot="21480000" flipV="1">
            <a:off x="7696031" y="1839343"/>
            <a:ext cx="182055" cy="174950"/>
          </a:xfrm>
          <a:prstGeom prst="diamond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3249" y="2220110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90°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9903" y="1873250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10 cm</a:t>
            </a:r>
          </a:p>
        </p:txBody>
      </p:sp>
      <p:sp>
        <p:nvSpPr>
          <p:cNvPr id="86" name="Pie 85"/>
          <p:cNvSpPr/>
          <p:nvPr/>
        </p:nvSpPr>
        <p:spPr>
          <a:xfrm>
            <a:off x="6728182" y="753246"/>
            <a:ext cx="2130552" cy="2130552"/>
          </a:xfrm>
          <a:prstGeom prst="pie">
            <a:avLst>
              <a:gd name="adj1" fmla="val 2641245"/>
              <a:gd name="adj2" fmla="val 813279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7052034" y="1797818"/>
            <a:ext cx="1473999" cy="74771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4156" y="965060"/>
            <a:ext cx="2042823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83405" y="686628"/>
            <a:ext cx="1955186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609726" y="441048"/>
            <a:ext cx="1760014" cy="234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97573" y="460958"/>
            <a:ext cx="2797422" cy="236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929334" y="219986"/>
            <a:ext cx="1468600" cy="2056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5" name="Chord 84"/>
          <p:cNvSpPr/>
          <p:nvPr/>
        </p:nvSpPr>
        <p:spPr>
          <a:xfrm>
            <a:off x="6730309" y="731018"/>
            <a:ext cx="2130552" cy="2130552"/>
          </a:xfrm>
          <a:prstGeom prst="chord">
            <a:avLst>
              <a:gd name="adj1" fmla="val 2700000"/>
              <a:gd name="adj2" fmla="val 80967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2608" y="143289"/>
            <a:ext cx="594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chord of a circle of radius 10 cm subtends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a right angle at the centre. Find the area of 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the corresponding: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38250" y="1921648"/>
            <a:ext cx="60675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19200" y="2259110"/>
            <a:ext cx="58073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8165" y="1180272"/>
            <a:ext cx="2936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Major segment.  	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6796" y="185211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49698" y="11832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064" y="1183254"/>
            <a:ext cx="201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(Use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3.14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61108" y="905289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Minor segment 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18939624">
            <a:off x="6983726" y="2002219"/>
            <a:ext cx="599844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273724" y="1519187"/>
            <a:ext cx="4994315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53" y="1504950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Isosceles Triangle 130"/>
          <p:cNvSpPr/>
          <p:nvPr/>
        </p:nvSpPr>
        <p:spPr>
          <a:xfrm>
            <a:off x="7064375" y="183515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82"/>
          <p:cNvGrpSpPr/>
          <p:nvPr/>
        </p:nvGrpSpPr>
        <p:grpSpPr>
          <a:xfrm>
            <a:off x="6661508" y="750068"/>
            <a:ext cx="2313526" cy="2514600"/>
            <a:chOff x="5842000" y="704848"/>
            <a:chExt cx="2313526" cy="25146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75473" y="1781173"/>
              <a:ext cx="758825" cy="73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200773" y="1764028"/>
              <a:ext cx="772795" cy="753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/>
            <p:nvPr/>
          </p:nvGrpSpPr>
          <p:grpSpPr>
            <a:xfrm>
              <a:off x="6324600" y="2495550"/>
              <a:ext cx="1247775" cy="342898"/>
              <a:chOff x="6750052" y="2552702"/>
              <a:chExt cx="1247775" cy="34289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6719888" y="2589216"/>
                <a:ext cx="114301" cy="53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6781008" y="2596359"/>
                <a:ext cx="165099" cy="77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6836174" y="2609451"/>
                <a:ext cx="215107" cy="114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6938964" y="2617786"/>
                <a:ext cx="250825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7000083" y="2643982"/>
                <a:ext cx="288925" cy="144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7088984" y="2636046"/>
                <a:ext cx="312734" cy="165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7198521" y="2640808"/>
                <a:ext cx="331784" cy="174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7313615" y="2636838"/>
                <a:ext cx="333372" cy="184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7439028" y="2638425"/>
                <a:ext cx="323847" cy="165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7546976" y="2635250"/>
                <a:ext cx="307975" cy="149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665244" y="2612233"/>
                <a:ext cx="290514" cy="1714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7816455" y="2602309"/>
                <a:ext cx="227806" cy="134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V="1">
              <a:off x="6203948" y="2495037"/>
              <a:ext cx="1516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899148" y="704848"/>
              <a:ext cx="2133600" cy="2133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6912763" y="1737117"/>
              <a:ext cx="98241" cy="94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" name="Group 70"/>
            <p:cNvGrpSpPr/>
            <p:nvPr/>
          </p:nvGrpSpPr>
          <p:grpSpPr>
            <a:xfrm>
              <a:off x="6856412" y="1868485"/>
              <a:ext cx="214314" cy="120651"/>
              <a:chOff x="7281864" y="1925637"/>
              <a:chExt cx="214314" cy="120651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281864" y="1942306"/>
                <a:ext cx="114300" cy="102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383464" y="1925637"/>
                <a:ext cx="112714" cy="1206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5842000" y="2381248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04148" y="2381248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83068" y="2850116"/>
              <a:ext cx="36420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790688" y="1405888"/>
              <a:ext cx="3690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6918321" y="2788440"/>
              <a:ext cx="100013" cy="928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2" name="Rounded Rectangle 131"/>
          <p:cNvSpPr/>
          <p:nvPr/>
        </p:nvSpPr>
        <p:spPr bwMode="auto">
          <a:xfrm>
            <a:off x="2922159" y="1540462"/>
            <a:ext cx="119476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19400" y="1504950"/>
            <a:ext cx="157853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 rot="10800000" flipH="1" flipV="1">
            <a:off x="2746808" y="1887150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88717" y="1892995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295481" y="1887150"/>
            <a:ext cx="1233485" cy="581016"/>
            <a:chOff x="6290994" y="4593007"/>
            <a:chExt cx="1233485" cy="581016"/>
          </a:xfrm>
        </p:grpSpPr>
        <p:sp>
          <p:nvSpPr>
            <p:cNvPr id="139" name="Rectangle 138"/>
            <p:cNvSpPr/>
            <p:nvPr/>
          </p:nvSpPr>
          <p:spPr>
            <a:xfrm>
              <a:off x="6700911" y="4692650"/>
              <a:ext cx="823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</a:t>
              </a:r>
              <a:endParaRPr lang="en-IN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86377" y="4593007"/>
              <a:ext cx="3833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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6403176" y="4906458"/>
              <a:ext cx="301752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6290994" y="4866246"/>
              <a:ext cx="5476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360</a:t>
              </a:r>
              <a:endParaRPr lang="en-US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3" name="Rounded Rectangle 142"/>
          <p:cNvSpPr/>
          <p:nvPr/>
        </p:nvSpPr>
        <p:spPr bwMode="auto">
          <a:xfrm>
            <a:off x="4332287" y="2650609"/>
            <a:ext cx="166110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4452867" y="2642254"/>
            <a:ext cx="166110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14979" y="3073234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>
            <a:off x="3601050" y="3304951"/>
            <a:ext cx="4502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568413" y="3319809"/>
            <a:ext cx="60423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007656" y="319300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203773" y="3193003"/>
            <a:ext cx="674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3.14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732906" y="319300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930246" y="3193003"/>
            <a:ext cx="4605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63624" y="319300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435813" y="3193003"/>
            <a:ext cx="4605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875107" y="3198071"/>
            <a:ext cx="5423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33035" y="2620572"/>
            <a:ext cx="30979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sector (O – AXB)   =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951307" y="3762439"/>
            <a:ext cx="4661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564082" y="3762439"/>
            <a:ext cx="116882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78.5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3693749" y="3102118"/>
            <a:ext cx="299768" cy="160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656277" y="3363005"/>
            <a:ext cx="382346" cy="162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408093" y="335776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3435471" y="3423184"/>
            <a:ext cx="222460" cy="135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8900000">
            <a:off x="4993112" y="3262774"/>
            <a:ext cx="301752" cy="110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895649" y="30068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2.5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714748" y="2458638"/>
            <a:ext cx="336864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Line 28"/>
          <p:cNvSpPr>
            <a:spLocks noChangeShapeType="1"/>
          </p:cNvSpPr>
          <p:nvPr/>
        </p:nvSpPr>
        <p:spPr bwMode="auto">
          <a:xfrm>
            <a:off x="3604230" y="2722519"/>
            <a:ext cx="45358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566037" y="2740754"/>
            <a:ext cx="7774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108194" y="2603387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53416" y="258350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386766" y="2583509"/>
            <a:ext cx="38156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-3804" y="3762439"/>
            <a:ext cx="30979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sector (O – AXB)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959443" y="1187793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29050" y="1504950"/>
            <a:ext cx="185077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rot="5340000" flipV="1">
            <a:off x="7802271" y="1833824"/>
            <a:ext cx="729211" cy="71123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 rot="2739624">
            <a:off x="7957919" y="1956316"/>
            <a:ext cx="599844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7036046" y="1834975"/>
            <a:ext cx="729211" cy="71123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  <p:bldP spid="175" grpId="0" animBg="1"/>
      <p:bldP spid="175" grpId="1" animBg="1"/>
      <p:bldP spid="174" grpId="0" animBg="1"/>
      <p:bldP spid="174" grpId="1" animBg="1"/>
      <p:bldP spid="173" grpId="0" animBg="1"/>
      <p:bldP spid="173" grpId="1" animBg="1"/>
      <p:bldP spid="14" grpId="0" animBg="1"/>
      <p:bldP spid="14" grpId="1" animBg="1"/>
      <p:bldP spid="14" grpId="2" animBg="1"/>
      <p:bldP spid="5" grpId="0"/>
      <p:bldP spid="6" grpId="0"/>
      <p:bldP spid="86" grpId="0" animBg="1"/>
      <p:bldP spid="82" grpId="0" animBg="1"/>
      <p:bldP spid="82" grpId="1" animBg="1"/>
      <p:bldP spid="110" grpId="0" animBg="1"/>
      <p:bldP spid="103" grpId="0" animBg="1"/>
      <p:bldP spid="104" grpId="0" animBg="1"/>
      <p:bldP spid="108" grpId="0" animBg="1"/>
      <p:bldP spid="108" grpId="1" animBg="1"/>
      <p:bldP spid="107" grpId="0" animBg="1"/>
      <p:bldP spid="107" grpId="1" animBg="1"/>
      <p:bldP spid="85" grpId="0" animBg="1"/>
      <p:bldP spid="85" grpId="1" animBg="1"/>
      <p:bldP spid="85" grpId="2" animBg="1"/>
      <p:bldP spid="52" grpId="0" build="p"/>
      <p:bldP spid="54" grpId="0"/>
      <p:bldP spid="56" grpId="0"/>
      <p:bldP spid="68" grpId="0"/>
      <p:bldP spid="80" grpId="0"/>
      <p:bldP spid="106" grpId="0"/>
      <p:bldP spid="109" grpId="0"/>
      <p:bldP spid="112" grpId="0"/>
      <p:bldP spid="122" grpId="0" animBg="1"/>
      <p:bldP spid="125" grpId="0"/>
      <p:bldP spid="131" grpId="0" animBg="1"/>
      <p:bldP spid="132" grpId="0" animBg="1"/>
      <p:bldP spid="132" grpId="1" animBg="1"/>
      <p:bldP spid="127" grpId="0"/>
      <p:bldP spid="133" grpId="0" animBg="1"/>
      <p:bldP spid="133" grpId="1" animBg="1"/>
      <p:bldP spid="134" grpId="0"/>
      <p:bldP spid="134" grpId="1"/>
      <p:bldP spid="143" grpId="0" animBg="1"/>
      <p:bldP spid="143" grpId="1" animBg="1"/>
      <p:bldP spid="144" grpId="0" animBg="1"/>
      <p:bldP spid="144" grpId="1" animBg="1"/>
      <p:bldP spid="146" grpId="0"/>
      <p:bldP spid="147" grpId="0" animBg="1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61" grpId="0"/>
      <p:bldP spid="164" grpId="0"/>
      <p:bldP spid="165" grpId="0"/>
      <p:bldP spid="166" grpId="0" animBg="1"/>
      <p:bldP spid="167" grpId="0"/>
      <p:bldP spid="168" grpId="0"/>
      <p:bldP spid="169" grpId="0"/>
      <p:bldP spid="170" grpId="0"/>
      <p:bldP spid="171" grpId="0"/>
      <p:bldP spid="172" grpId="0"/>
      <p:bldP spid="172" grpId="1"/>
      <p:bldP spid="129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 178"/>
          <p:cNvSpPr/>
          <p:nvPr/>
        </p:nvSpPr>
        <p:spPr bwMode="auto">
          <a:xfrm>
            <a:off x="555547" y="3190875"/>
            <a:ext cx="2759153" cy="267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3536131" y="2206397"/>
            <a:ext cx="372846" cy="20106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2985255" y="2209800"/>
            <a:ext cx="372846" cy="20106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 rot="2735429" flipH="1">
            <a:off x="8026048" y="2018159"/>
            <a:ext cx="496976" cy="1589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rot="19104571">
            <a:off x="7047842" y="1967219"/>
            <a:ext cx="496976" cy="1589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5041803" y="3524754"/>
            <a:ext cx="967066" cy="267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3588239" y="3508780"/>
            <a:ext cx="1180004" cy="26761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75938" y="958783"/>
            <a:ext cx="226991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08165" y="679092"/>
            <a:ext cx="2138358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580131" y="447427"/>
            <a:ext cx="1868290" cy="2534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04433" y="4411811"/>
            <a:ext cx="3826161" cy="3025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0285" y="3511858"/>
            <a:ext cx="28846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 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49575" y="3837117"/>
            <a:ext cx="4661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59941" y="3837117"/>
            <a:ext cx="72641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78.5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1003" y="4432367"/>
            <a:ext cx="57856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66795" y="4432367"/>
            <a:ext cx="420722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Area of minor segment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is 28.5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17108" y="3511858"/>
            <a:ext cx="161683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– AXB) 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165" y="3790950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50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9396" y="37909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4101339" y="2696595"/>
            <a:ext cx="2324965" cy="38612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148750" y="2707405"/>
            <a:ext cx="2229340" cy="37242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149396" y="2734329"/>
            <a:ext cx="1234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(O – AXB)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39995" y="2713032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08656" y="2733010"/>
            <a:ext cx="1056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78.5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2009" y="3486150"/>
            <a:ext cx="1655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AOB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6654884" y="742950"/>
            <a:ext cx="2313526" cy="2514600"/>
            <a:chOff x="5562600" y="285750"/>
            <a:chExt cx="2313526" cy="25146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696073" y="1362075"/>
              <a:ext cx="758825" cy="73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921373" y="1344930"/>
              <a:ext cx="772795" cy="753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" name="Group 88"/>
            <p:cNvGrpSpPr/>
            <p:nvPr/>
          </p:nvGrpSpPr>
          <p:grpSpPr>
            <a:xfrm>
              <a:off x="6045200" y="2076452"/>
              <a:ext cx="1247775" cy="342898"/>
              <a:chOff x="6750052" y="2552702"/>
              <a:chExt cx="1247775" cy="342898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rot="5400000">
                <a:off x="6719888" y="2589216"/>
                <a:ext cx="114301" cy="53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5400000">
                <a:off x="6781008" y="2596359"/>
                <a:ext cx="165099" cy="77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>
                <a:off x="6836174" y="2609451"/>
                <a:ext cx="215107" cy="114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5400000">
                <a:off x="6938964" y="2617786"/>
                <a:ext cx="250825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>
                <a:off x="7000083" y="2643982"/>
                <a:ext cx="288925" cy="144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7088984" y="2636046"/>
                <a:ext cx="312734" cy="165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5400000">
                <a:off x="7198521" y="2640808"/>
                <a:ext cx="331784" cy="174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>
                <a:off x="7313615" y="2636838"/>
                <a:ext cx="333372" cy="184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5400000">
                <a:off x="7439028" y="2638425"/>
                <a:ext cx="323847" cy="165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5400000">
                <a:off x="7546976" y="2635250"/>
                <a:ext cx="307975" cy="149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7665244" y="2612233"/>
                <a:ext cx="290514" cy="1714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5400000">
                <a:off x="7816455" y="2602309"/>
                <a:ext cx="227806" cy="134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 flipV="1">
              <a:off x="5924548" y="2075939"/>
              <a:ext cx="1516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19748" y="285750"/>
              <a:ext cx="2133600" cy="2133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" name="Group 104"/>
            <p:cNvGrpSpPr/>
            <p:nvPr/>
          </p:nvGrpSpPr>
          <p:grpSpPr>
            <a:xfrm>
              <a:off x="6580726" y="1458449"/>
              <a:ext cx="228600" cy="122701"/>
              <a:chOff x="7285578" y="1934699"/>
              <a:chExt cx="228600" cy="122701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285578" y="1934699"/>
                <a:ext cx="122237" cy="1227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7400673" y="1947069"/>
                <a:ext cx="113505" cy="98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>
            <a:xfrm>
              <a:off x="5562600" y="1962150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24748" y="1962150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03668" y="2431018"/>
              <a:ext cx="36420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rot="18939624">
              <a:off x="5900547" y="1465399"/>
              <a:ext cx="59984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cm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511288" y="996358"/>
              <a:ext cx="3690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 flipH="1">
              <a:off x="6657877" y="2390120"/>
              <a:ext cx="62100" cy="57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 flipH="1">
              <a:off x="6661737" y="1332991"/>
              <a:ext cx="59143" cy="645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 rot="2679624">
              <a:off x="6887413" y="1517290"/>
              <a:ext cx="59984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cm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232608" y="143289"/>
            <a:ext cx="594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chord of a circle of radius 10 cm subtends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a right angle at the centre. Find the area of 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the corresponding: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08165" y="1180272"/>
            <a:ext cx="2936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	Major segment.  	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44064" y="1183254"/>
            <a:ext cx="201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(Use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3.14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61108" y="905289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Minor segment 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66796" y="185211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273724" y="1519187"/>
            <a:ext cx="5105180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19933" y="1558317"/>
            <a:ext cx="4998147" cy="21836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753" y="1504950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700546" y="1504950"/>
            <a:ext cx="167188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(O – AXB) –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383708" y="2655460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Line 28"/>
          <p:cNvSpPr>
            <a:spLocks noChangeShapeType="1"/>
          </p:cNvSpPr>
          <p:nvPr/>
        </p:nvSpPr>
        <p:spPr bwMode="auto">
          <a:xfrm>
            <a:off x="2392426" y="2901143"/>
            <a:ext cx="3382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83708" y="2916146"/>
            <a:ext cx="31006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743044" y="280231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39333" y="2802313"/>
            <a:ext cx="6130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84796" y="280231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81085" y="2802313"/>
            <a:ext cx="83964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0870" y="2164374"/>
            <a:ext cx="197394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AOB  =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964952" y="2791985"/>
            <a:ext cx="4098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015684" y="3201573"/>
            <a:ext cx="35913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87518" y="3201573"/>
            <a:ext cx="19812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2452466" y="2959624"/>
            <a:ext cx="196126" cy="1766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057168" y="2831306"/>
            <a:ext cx="259038" cy="182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958864" y="2625439"/>
            <a:ext cx="30328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375643" y="2043410"/>
            <a:ext cx="492771" cy="25368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Line 28"/>
          <p:cNvSpPr>
            <a:spLocks noChangeShapeType="1"/>
          </p:cNvSpPr>
          <p:nvPr/>
        </p:nvSpPr>
        <p:spPr bwMode="auto">
          <a:xfrm>
            <a:off x="2384361" y="2298632"/>
            <a:ext cx="3382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375643" y="2301092"/>
            <a:ext cx="31006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734979" y="2180172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31268" y="2180172"/>
            <a:ext cx="6130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AO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276731" y="2180172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73020" y="2180172"/>
            <a:ext cx="83964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OB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297795" y="1576998"/>
            <a:ext cx="897641" cy="19762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88632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14800" y="1504950"/>
            <a:ext cx="126410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040192" y="1835846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812877" y="1840709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 bwMode="auto">
          <a:xfrm rot="10800000" flipH="1" flipV="1">
            <a:off x="4128034" y="1976999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69943" y="1982844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triangle?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477254" y="1976999"/>
            <a:ext cx="1686035" cy="510361"/>
            <a:chOff x="6386377" y="4593007"/>
            <a:chExt cx="1686035" cy="510361"/>
          </a:xfrm>
        </p:grpSpPr>
        <p:sp>
          <p:nvSpPr>
            <p:cNvPr id="122" name="Rectangle 121"/>
            <p:cNvSpPr/>
            <p:nvPr/>
          </p:nvSpPr>
          <p:spPr>
            <a:xfrm>
              <a:off x="6614977" y="4706532"/>
              <a:ext cx="14574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</a:t>
              </a:r>
              <a:r>
                <a:rPr lang="en-US" sz="1200" b="1" dirty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base </a:t>
              </a:r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height </a:t>
              </a:r>
              <a:endParaRPr lang="en-IN" sz="12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86377" y="4593007"/>
              <a:ext cx="3833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6417456" y="4862092"/>
              <a:ext cx="24938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6386817" y="4826369"/>
              <a:ext cx="4526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495889" y="3201573"/>
            <a:ext cx="163136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952748" y="4110039"/>
            <a:ext cx="4661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563113" y="4110039"/>
            <a:ext cx="11710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28.5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33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77" grpId="0" animBg="1"/>
      <p:bldP spid="177" grpId="1" animBg="1"/>
      <p:bldP spid="176" grpId="0" animBg="1"/>
      <p:bldP spid="176" grpId="1" animBg="1"/>
      <p:bldP spid="159" grpId="0" animBg="1"/>
      <p:bldP spid="159" grpId="1" animBg="1"/>
      <p:bldP spid="123" grpId="0" animBg="1"/>
      <p:bldP spid="123" grpId="1" animBg="1"/>
      <p:bldP spid="161" grpId="0" animBg="1"/>
      <p:bldP spid="161" grpId="1" animBg="1"/>
      <p:bldP spid="160" grpId="0" animBg="1"/>
      <p:bldP spid="160" grpId="1" animBg="1"/>
      <p:bldP spid="114" grpId="0" animBg="1"/>
      <p:bldP spid="63" grpId="0"/>
      <p:bldP spid="84" grpId="0"/>
      <p:bldP spid="85" grpId="0"/>
      <p:bldP spid="115" grpId="0"/>
      <p:bldP spid="116" grpId="0"/>
      <p:bldP spid="121" grpId="0"/>
      <p:bldP spid="5" grpId="0"/>
      <p:bldP spid="6" grpId="0"/>
      <p:bldP spid="131" grpId="0" animBg="1"/>
      <p:bldP spid="132" grpId="0" animBg="1"/>
      <p:bldP spid="132" grpId="1" animBg="1"/>
      <p:bldP spid="133" grpId="0"/>
      <p:bldP spid="134" grpId="0"/>
      <p:bldP spid="135" grpId="0"/>
      <p:bldP spid="7" grpId="0"/>
      <p:bldP spid="156" grpId="0" animBg="1"/>
      <p:bldP spid="156" grpId="1" animBg="1"/>
      <p:bldP spid="124" grpId="0"/>
      <p:bldP spid="125" grpId="0" animBg="1"/>
      <p:bldP spid="126" grpId="0"/>
      <p:bldP spid="130" grpId="0"/>
      <p:bldP spid="140" grpId="0"/>
      <p:bldP spid="141" grpId="0"/>
      <p:bldP spid="142" grpId="0"/>
      <p:bldP spid="143" grpId="0"/>
      <p:bldP spid="144" grpId="0"/>
      <p:bldP spid="154" grpId="0"/>
      <p:bldP spid="162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/>
      <p:bldP spid="172" grpId="0"/>
      <p:bldP spid="173" grpId="0" animBg="1"/>
      <p:bldP spid="173" grpId="1" animBg="1"/>
      <p:bldP spid="174" grpId="0"/>
      <p:bldP spid="174" grpId="1"/>
      <p:bldP spid="118" grpId="0" animBg="1"/>
      <p:bldP spid="118" grpId="1" animBg="1"/>
      <p:bldP spid="119" grpId="0"/>
      <p:bldP spid="119" grpId="1"/>
      <p:bldP spid="178" grpId="0"/>
      <p:bldP spid="127" grpId="0"/>
      <p:bldP spid="1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/>
          <p:cNvSpPr/>
          <p:nvPr/>
        </p:nvSpPr>
        <p:spPr>
          <a:xfrm>
            <a:off x="2530428" y="2161723"/>
            <a:ext cx="115111" cy="15125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6844705" y="735330"/>
            <a:ext cx="2133600" cy="2133600"/>
          </a:xfrm>
          <a:prstGeom prst="ellipse">
            <a:avLst/>
          </a:prstGeom>
          <a:solidFill>
            <a:srgbClr val="99FF6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2627285" y="2149597"/>
            <a:ext cx="10314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4262301" y="3296031"/>
            <a:ext cx="2271892" cy="22656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2774880" y="3302841"/>
            <a:ext cx="1300036" cy="22656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721906" y="1254465"/>
            <a:ext cx="882741" cy="21159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2455925" y="2892259"/>
            <a:ext cx="938624" cy="2193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 rot="18900000">
            <a:off x="7194473" y="1934142"/>
            <a:ext cx="505556" cy="20950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5887" y="1219124"/>
            <a:ext cx="226991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23607" y="687099"/>
            <a:ext cx="2138358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576719" y="433602"/>
            <a:ext cx="1868290" cy="2534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43395" y="4394709"/>
            <a:ext cx="3516696" cy="3106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1165" y="2490660"/>
            <a:ext cx="180809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Area of circle  =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65124" y="2896105"/>
            <a:ext cx="30413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47194" y="2490660"/>
            <a:ext cx="8067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3.14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47194" y="2896105"/>
            <a:ext cx="123010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314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8747" y="4442307"/>
            <a:ext cx="37588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8200" y="4442307"/>
            <a:ext cx="251132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major segment is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45441" y="4442307"/>
            <a:ext cx="1219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285.5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165" y="2124900"/>
            <a:ext cx="181285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Area of circle  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47194" y="2109660"/>
            <a:ext cx="8067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4383" y="3297564"/>
            <a:ext cx="260788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major segment  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56758" y="3297564"/>
            <a:ext cx="153340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Area of circle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13816" y="3251398"/>
            <a:ext cx="252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  Area of minor segment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69558" y="3705925"/>
            <a:ext cx="3454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23433" y="3705925"/>
            <a:ext cx="54620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314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18728" y="2490660"/>
            <a:ext cx="38444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76944" y="2490660"/>
            <a:ext cx="50585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4782" y="2490660"/>
            <a:ext cx="317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29382" y="2490660"/>
            <a:ext cx="4330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238" y="3673205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28.5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0570" y="363146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2608" y="143289"/>
            <a:ext cx="594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chord of a circle of radius 10 cm subtends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a right angle at the centre. Find the area of </a:t>
            </a:r>
          </a:p>
          <a:p>
            <a:pPr marL="388938" indent="-3889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the corresponding: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8165" y="1180272"/>
            <a:ext cx="2936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	Major segment.  	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44064" y="1183254"/>
            <a:ext cx="201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(Use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3.14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61108" y="905289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Minor segment 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220546" y="1519187"/>
            <a:ext cx="6576059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65427" y="1558317"/>
            <a:ext cx="6443923" cy="21836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2780878" y="1553449"/>
            <a:ext cx="1354063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753" y="1504950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major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20538" y="1504950"/>
            <a:ext cx="185548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Area of circle – 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161183" y="1504950"/>
            <a:ext cx="2692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Area of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18747" y="2896105"/>
            <a:ext cx="180809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circle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6796" y="185211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484783" y="4045957"/>
            <a:ext cx="3454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738658" y="4045957"/>
            <a:ext cx="12259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285.5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677898" y="3993721"/>
            <a:ext cx="3373876" cy="32980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73324" y="4033726"/>
            <a:ext cx="3171356" cy="2577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02035" y="3999790"/>
            <a:ext cx="231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50243" y="3978493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29213" y="3998471"/>
            <a:ext cx="1019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28.5cm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0" name="Group 47"/>
          <p:cNvGrpSpPr/>
          <p:nvPr/>
        </p:nvGrpSpPr>
        <p:grpSpPr>
          <a:xfrm>
            <a:off x="6802181" y="736798"/>
            <a:ext cx="2313526" cy="2514600"/>
            <a:chOff x="5562600" y="285750"/>
            <a:chExt cx="2313526" cy="25146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696073" y="1362075"/>
              <a:ext cx="758825" cy="73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921373" y="1344930"/>
              <a:ext cx="772795" cy="753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3" name="Group 88"/>
            <p:cNvGrpSpPr/>
            <p:nvPr/>
          </p:nvGrpSpPr>
          <p:grpSpPr>
            <a:xfrm>
              <a:off x="6045200" y="2076452"/>
              <a:ext cx="1247775" cy="342898"/>
              <a:chOff x="6750052" y="2552702"/>
              <a:chExt cx="1247775" cy="342898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rot="5400000">
                <a:off x="6719888" y="2589216"/>
                <a:ext cx="114301" cy="53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5400000">
                <a:off x="6781008" y="2596359"/>
                <a:ext cx="165099" cy="77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>
                <a:off x="6836174" y="2609451"/>
                <a:ext cx="215107" cy="114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5400000">
                <a:off x="6938964" y="2617786"/>
                <a:ext cx="250825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5400000">
                <a:off x="7000083" y="2643982"/>
                <a:ext cx="288925" cy="144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>
                <a:off x="7088984" y="2636046"/>
                <a:ext cx="312734" cy="165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>
                <a:off x="7198521" y="2640808"/>
                <a:ext cx="331784" cy="174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5400000">
                <a:off x="7313615" y="2636838"/>
                <a:ext cx="333372" cy="184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>
                <a:off x="7439028" y="2638425"/>
                <a:ext cx="323847" cy="165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5400000">
                <a:off x="7546976" y="2635250"/>
                <a:ext cx="307975" cy="149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7665244" y="2612233"/>
                <a:ext cx="290514" cy="1714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5400000">
                <a:off x="7816455" y="2602309"/>
                <a:ext cx="227806" cy="134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 flipV="1">
              <a:off x="5924548" y="2075939"/>
              <a:ext cx="1516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5619748" y="285750"/>
              <a:ext cx="2133600" cy="2133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96" name="Group 104"/>
            <p:cNvGrpSpPr/>
            <p:nvPr/>
          </p:nvGrpSpPr>
          <p:grpSpPr>
            <a:xfrm>
              <a:off x="6580726" y="1458449"/>
              <a:ext cx="228600" cy="122701"/>
              <a:chOff x="7285578" y="1934699"/>
              <a:chExt cx="228600" cy="122701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7285578" y="1934699"/>
                <a:ext cx="122237" cy="1227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7400673" y="1947069"/>
                <a:ext cx="113505" cy="98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5562600" y="1962150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524748" y="1962150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03668" y="2431018"/>
              <a:ext cx="36420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 rot="18939624">
              <a:off x="5900547" y="1465399"/>
              <a:ext cx="59984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cm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11288" y="996358"/>
              <a:ext cx="3690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 flipH="1">
              <a:off x="6657877" y="2390120"/>
              <a:ext cx="62100" cy="57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 flipH="1">
              <a:off x="6661737" y="1332991"/>
              <a:ext cx="59143" cy="645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2679624">
              <a:off x="6887413" y="1517290"/>
              <a:ext cx="59984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cm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Chord 157"/>
          <p:cNvSpPr/>
          <p:nvPr/>
        </p:nvSpPr>
        <p:spPr>
          <a:xfrm>
            <a:off x="7176232" y="2539487"/>
            <a:ext cx="1505806" cy="318263"/>
          </a:xfrm>
          <a:custGeom>
            <a:avLst/>
            <a:gdLst>
              <a:gd name="connsiteX0" fmla="*/ 1818540 w 2130552"/>
              <a:gd name="connsiteY0" fmla="*/ 1818540 h 2130552"/>
              <a:gd name="connsiteX1" fmla="*/ 312734 w 2130552"/>
              <a:gd name="connsiteY1" fmla="*/ 1819261 h 2130552"/>
              <a:gd name="connsiteX2" fmla="*/ 1818540 w 2130552"/>
              <a:gd name="connsiteY2" fmla="*/ 1818540 h 2130552"/>
              <a:gd name="connsiteX0" fmla="*/ 1505806 w 1505806"/>
              <a:gd name="connsiteY0" fmla="*/ 6423 h 314882"/>
              <a:gd name="connsiteX1" fmla="*/ 0 w 1505806"/>
              <a:gd name="connsiteY1" fmla="*/ 0 h 314882"/>
              <a:gd name="connsiteX2" fmla="*/ 1505806 w 1505806"/>
              <a:gd name="connsiteY2" fmla="*/ 6423 h 314882"/>
              <a:gd name="connsiteX0" fmla="*/ 1505806 w 1505806"/>
              <a:gd name="connsiteY0" fmla="*/ 6423 h 318436"/>
              <a:gd name="connsiteX1" fmla="*/ 0 w 1505806"/>
              <a:gd name="connsiteY1" fmla="*/ 0 h 318436"/>
              <a:gd name="connsiteX2" fmla="*/ 1505806 w 1505806"/>
              <a:gd name="connsiteY2" fmla="*/ 6423 h 318436"/>
              <a:gd name="connsiteX0" fmla="*/ 1505806 w 1505806"/>
              <a:gd name="connsiteY0" fmla="*/ 0 h 315596"/>
              <a:gd name="connsiteX1" fmla="*/ 0 w 1505806"/>
              <a:gd name="connsiteY1" fmla="*/ 721 h 315596"/>
              <a:gd name="connsiteX2" fmla="*/ 1505806 w 1505806"/>
              <a:gd name="connsiteY2" fmla="*/ 0 h 315596"/>
              <a:gd name="connsiteX0" fmla="*/ 1505806 w 1505806"/>
              <a:gd name="connsiteY0" fmla="*/ 0 h 318263"/>
              <a:gd name="connsiteX1" fmla="*/ 0 w 1505806"/>
              <a:gd name="connsiteY1" fmla="*/ 721 h 318263"/>
              <a:gd name="connsiteX2" fmla="*/ 1505806 w 1505806"/>
              <a:gd name="connsiteY2" fmla="*/ 0 h 31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806" h="318263">
                <a:moveTo>
                  <a:pt x="1505806" y="0"/>
                </a:moveTo>
                <a:cubicBezTo>
                  <a:pt x="1097215" y="422878"/>
                  <a:pt x="408989" y="425582"/>
                  <a:pt x="0" y="721"/>
                </a:cubicBezTo>
                <a:lnTo>
                  <a:pt x="15058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 bwMode="auto">
          <a:xfrm rot="10800000" flipH="1" flipV="1">
            <a:off x="4038600" y="1962150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80509" y="1967995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63133" y="2044352"/>
            <a:ext cx="618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</a:t>
            </a:r>
            <a:r>
              <a:rPr lang="en-US" b="1" baseline="30000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895600" y="1185636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6" grpId="1" animBg="1"/>
      <p:bldP spid="156" grpId="0" animBg="1"/>
      <p:bldP spid="156" grpId="1" animBg="1"/>
      <p:bldP spid="144" grpId="0" animBg="1"/>
      <p:bldP spid="144" grpId="1" animBg="1"/>
      <p:bldP spid="138" grpId="0" animBg="1"/>
      <p:bldP spid="138" grpId="1" animBg="1"/>
      <p:bldP spid="136" grpId="0" animBg="1"/>
      <p:bldP spid="136" grpId="1" animBg="1"/>
      <p:bldP spid="109" grpId="0" animBg="1"/>
      <p:bldP spid="109" grpId="1" animBg="1"/>
      <p:bldP spid="103" grpId="0" animBg="1"/>
      <p:bldP spid="103" grpId="1" animBg="1"/>
      <p:bldP spid="102" grpId="0" animBg="1"/>
      <p:bldP spid="102" grpId="1" animBg="1"/>
      <p:bldP spid="88" grpId="0" animBg="1"/>
      <p:bldP spid="88" grpId="1" animBg="1"/>
      <p:bldP spid="99" grpId="0" animBg="1"/>
      <p:bldP spid="99" grpId="1" animBg="1"/>
      <p:bldP spid="100" grpId="0" animBg="1"/>
      <p:bldP spid="100" grpId="1" animBg="1"/>
      <p:bldP spid="55" grpId="0" animBg="1"/>
      <p:bldP spid="48" grpId="0"/>
      <p:bldP spid="49" grpId="0"/>
      <p:bldP spid="51" grpId="0"/>
      <p:bldP spid="52" grpId="0"/>
      <p:bldP spid="53" grpId="0"/>
      <p:bldP spid="54" grpId="0"/>
      <p:bldP spid="41" grpId="0"/>
      <p:bldP spid="42" grpId="0"/>
      <p:bldP spid="45" grpId="0"/>
      <p:bldP spid="59" grpId="0"/>
      <p:bldP spid="63" grpId="0"/>
      <p:bldP spid="71" grpId="0"/>
      <p:bldP spid="50" grpId="0"/>
      <p:bldP spid="56" grpId="0"/>
      <p:bldP spid="58" grpId="0"/>
      <p:bldP spid="65" grpId="0"/>
      <p:bldP spid="5" grpId="0"/>
      <p:bldP spid="6" grpId="0"/>
      <p:bldP spid="130" grpId="0" animBg="1"/>
      <p:bldP spid="135" grpId="0" animBg="1"/>
      <p:bldP spid="135" grpId="1" animBg="1"/>
      <p:bldP spid="133" grpId="0" animBg="1"/>
      <p:bldP spid="133" grpId="1" animBg="1"/>
      <p:bldP spid="131" grpId="0"/>
      <p:bldP spid="132" grpId="0"/>
      <p:bldP spid="134" grpId="0"/>
      <p:bldP spid="142" grpId="0"/>
      <p:bldP spid="143" grpId="0"/>
      <p:bldP spid="104" grpId="0" animBg="1"/>
      <p:bldP spid="105" grpId="0" animBg="1"/>
      <p:bldP spid="105" grpId="1" animBg="1"/>
      <p:bldP spid="106" grpId="0"/>
      <p:bldP spid="107" grpId="0"/>
      <p:bldP spid="108" grpId="0"/>
      <p:bldP spid="158" grpId="0" animBg="1"/>
      <p:bldP spid="159" grpId="0" animBg="1"/>
      <p:bldP spid="159" grpId="1" animBg="1"/>
      <p:bldP spid="160" grpId="0"/>
      <p:bldP spid="160" grpId="1"/>
      <p:bldP spid="162" grpId="0"/>
      <p:bldP spid="162" grpId="1"/>
      <p:bldP spid="168" grpId="0"/>
      <p:bldP spid="16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30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3333750"/>
            <a:ext cx="5410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length of an arc,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Area of a sector and segment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 190"/>
          <p:cNvSpPr/>
          <p:nvPr/>
        </p:nvSpPr>
        <p:spPr bwMode="auto">
          <a:xfrm>
            <a:off x="3447098" y="3459869"/>
            <a:ext cx="116893" cy="13915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 bwMode="auto">
          <a:xfrm>
            <a:off x="3667495" y="1863732"/>
            <a:ext cx="116893" cy="13915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2842260" y="3349518"/>
            <a:ext cx="137281" cy="18520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4" name="Arc 183"/>
          <p:cNvSpPr/>
          <p:nvPr/>
        </p:nvSpPr>
        <p:spPr>
          <a:xfrm rot="2709801" flipV="1">
            <a:off x="6343602" y="659717"/>
            <a:ext cx="2130552" cy="2130552"/>
          </a:xfrm>
          <a:prstGeom prst="arc">
            <a:avLst>
              <a:gd name="adj1" fmla="val 16130167"/>
              <a:gd name="adj2" fmla="val 67729"/>
            </a:avLst>
          </a:prstGeom>
          <a:solidFill>
            <a:srgbClr val="00B050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352130" y="1011653"/>
            <a:ext cx="3925938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 rot="18900000">
            <a:off x="6650553" y="1974125"/>
            <a:ext cx="537119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7257077" y="1942164"/>
            <a:ext cx="323700" cy="1966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2889360" y="1745023"/>
            <a:ext cx="137281" cy="18520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400741" y="765311"/>
            <a:ext cx="2306071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Arc 163"/>
          <p:cNvSpPr/>
          <p:nvPr/>
        </p:nvSpPr>
        <p:spPr>
          <a:xfrm rot="7718096">
            <a:off x="7192180" y="1489304"/>
            <a:ext cx="381000" cy="457200"/>
          </a:xfrm>
          <a:prstGeom prst="arc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00597" y="463894"/>
            <a:ext cx="3131075" cy="232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664959" y="209550"/>
            <a:ext cx="1767410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145030" y="214313"/>
            <a:ext cx="1490029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032498" y="218581"/>
            <a:ext cx="81634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 bwMode="auto">
          <a:xfrm>
            <a:off x="3545779" y="3434634"/>
            <a:ext cx="10314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3762009" y="1843432"/>
            <a:ext cx="12480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440916" y="4781550"/>
            <a:ext cx="3559609" cy="2355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044043" y="3092450"/>
            <a:ext cx="2278174" cy="2082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58237" y="2282209"/>
            <a:ext cx="4932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Line 28"/>
          <p:cNvSpPr>
            <a:spLocks noChangeShapeType="1"/>
          </p:cNvSpPr>
          <p:nvPr/>
        </p:nvSpPr>
        <p:spPr bwMode="auto">
          <a:xfrm>
            <a:off x="2692014" y="2506229"/>
            <a:ext cx="5534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84508" y="2505414"/>
            <a:ext cx="77742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68059" y="2356980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64177" y="2356980"/>
            <a:ext cx="33717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92381" y="2356980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35116" y="2245696"/>
            <a:ext cx="4932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Line 28"/>
          <p:cNvSpPr>
            <a:spLocks noChangeShapeType="1"/>
          </p:cNvSpPr>
          <p:nvPr/>
        </p:nvSpPr>
        <p:spPr bwMode="auto">
          <a:xfrm>
            <a:off x="3973220" y="2493529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01201" y="2497476"/>
            <a:ext cx="29973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39931" y="2367178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20560" y="2356980"/>
            <a:ext cx="53880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Arc 39"/>
          <p:cNvSpPr/>
          <p:nvPr/>
        </p:nvSpPr>
        <p:spPr>
          <a:xfrm rot="7718096">
            <a:off x="7187156" y="1486279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414306" y="1726450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39606" y="1709305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42781" y="2449839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04800" y="149916"/>
            <a:ext cx="593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circle of radius 21 cm, an arc subtends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an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angle of 60° at the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Find : </a:t>
            </a:r>
          </a:p>
          <a:p>
            <a:pPr marL="450850" indent="-450850" algn="just">
              <a:buFontTx/>
              <a:buAutoNum type="alphaUcPeriod" startAt="17"/>
            </a:pP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270" y="690053"/>
            <a:ext cx="3189846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The length of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3660" y="1818418"/>
            <a:ext cx="152381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(arc AXB)  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42915" y="2363279"/>
            <a:ext cx="36218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93399" y="2819400"/>
            <a:ext cx="102798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22 cm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0575" y="952303"/>
            <a:ext cx="4919518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	Area of the sector formed by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352540" y="652461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 flipH="1">
            <a:off x="7371936" y="1686688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33503" y="238047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9903" y="2407145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71611" y="2800156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rot="2606708">
            <a:off x="7559333" y="1905916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265997" y="1441311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0850" y="1191487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>
              <a:buFontTx/>
              <a:buAutoNum type="romanLcParenBoth" startAt="3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Area of the segment formed by the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chord.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" y="2833039"/>
            <a:ext cx="37754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200382" y="1913751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8875" y="176867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 flipH="1">
            <a:off x="7379684" y="2749898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831161" y="2321719"/>
            <a:ext cx="278750" cy="119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74140" y="2543175"/>
            <a:ext cx="342916" cy="134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57015" y="2540682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055476" y="2538241"/>
            <a:ext cx="191181" cy="1194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07719" y="2398738"/>
            <a:ext cx="226483" cy="1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44743" y="2198797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703235" y="2271951"/>
            <a:ext cx="173453" cy="109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15419" y="2630788"/>
            <a:ext cx="170960" cy="935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28415" y="2583128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385047" y="2669282"/>
            <a:ext cx="163659" cy="8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529442" y="2411684"/>
            <a:ext cx="168975" cy="1292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818068" y="1733550"/>
            <a:ext cx="3368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>
            <a:off x="2713753" y="1965681"/>
            <a:ext cx="51110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85220" y="1983916"/>
            <a:ext cx="66976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54831" y="1810799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60189" y="1810799"/>
            <a:ext cx="6292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2r  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00899" y="3907689"/>
            <a:ext cx="4932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2691726" y="4141234"/>
            <a:ext cx="4395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627170" y="4140419"/>
            <a:ext cx="67331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145408" y="4004544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448471" y="3907547"/>
            <a:ext cx="4932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Line 28"/>
          <p:cNvSpPr>
            <a:spLocks noChangeShapeType="1"/>
          </p:cNvSpPr>
          <p:nvPr/>
        </p:nvSpPr>
        <p:spPr bwMode="auto">
          <a:xfrm>
            <a:off x="3504132" y="4131567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09789" y="4135514"/>
            <a:ext cx="29973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819945" y="4004544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033915" y="4004544"/>
            <a:ext cx="53880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37834" y="4004544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45801" y="4004544"/>
            <a:ext cx="52451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85800" y="3425620"/>
            <a:ext cx="19519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(O – AXB) =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56112" y="3991763"/>
            <a:ext cx="36629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52082" y="4507575"/>
            <a:ext cx="129789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231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1525" y="4476750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2781109" y="3942311"/>
            <a:ext cx="254558" cy="1306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713753" y="4183988"/>
            <a:ext cx="367585" cy="130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420075" y="4181214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2477368" y="4248141"/>
            <a:ext cx="168915" cy="13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190750" y="4208256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3524815" y="3931575"/>
            <a:ext cx="273270" cy="152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532036" y="3712500"/>
            <a:ext cx="370614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257334" y="4275366"/>
            <a:ext cx="162469" cy="122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113128" y="4036350"/>
            <a:ext cx="249314" cy="152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053157" y="3777392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4122248" y="3843305"/>
            <a:ext cx="142505" cy="108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3555198" y="4164938"/>
            <a:ext cx="190621" cy="133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777134" y="3331500"/>
            <a:ext cx="3368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  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>
            <a:off x="2657979" y="3566808"/>
            <a:ext cx="5318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30050" y="3585043"/>
            <a:ext cx="77742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193311" y="342780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364823" y="3399226"/>
            <a:ext cx="48429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8993292" flipH="1">
            <a:off x="6566265" y="1927570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>
            <a:off x="6350159" y="650080"/>
            <a:ext cx="2138362" cy="2138362"/>
          </a:xfrm>
          <a:prstGeom prst="arc">
            <a:avLst>
              <a:gd name="adj1" fmla="val 2703573"/>
              <a:gd name="adj2" fmla="val 8194437"/>
            </a:avLst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 rot="10800000" flipH="1" flipV="1">
            <a:off x="4057404" y="1580885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99313" y="158673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length of arc?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4590804" y="1590726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2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r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Rectangle 173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8" name="Rounded Rectangle 177"/>
          <p:cNvSpPr/>
          <p:nvPr/>
        </p:nvSpPr>
        <p:spPr bwMode="auto">
          <a:xfrm rot="10800000" flipH="1" flipV="1">
            <a:off x="4031021" y="1574282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072930" y="1580127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564421" y="1584123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</a:t>
                  </a:r>
                  <a:r>
                    <a:rPr lang="en-US" sz="1600" b="1" dirty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823588" y="3085616"/>
            <a:ext cx="258636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Length of arc  is 22 cm.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41300" y="3085616"/>
            <a:ext cx="37754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1458334" y="4785181"/>
            <a:ext cx="381973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sector (O – AXB)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is 231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15175" y="4765496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935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4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"/>
                            </p:stCondLst>
                            <p:childTnLst>
                              <p:par>
                                <p:cTn id="5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0" grpId="0" animBg="1"/>
      <p:bldP spid="190" grpId="1" animBg="1"/>
      <p:bldP spid="189" grpId="0" animBg="1"/>
      <p:bldP spid="189" grpId="1" animBg="1"/>
      <p:bldP spid="184" grpId="0" animBg="1"/>
      <p:bldP spid="184" grpId="1" animBg="1"/>
      <p:bldP spid="184" grpId="2" animBg="1"/>
      <p:bldP spid="183" grpId="0" animBg="1"/>
      <p:bldP spid="183" grpId="1" animBg="1"/>
      <p:bldP spid="177" grpId="0" animBg="1"/>
      <p:bldP spid="177" grpId="1" animBg="1"/>
      <p:bldP spid="177" grpId="2" animBg="1"/>
      <p:bldP spid="177" grpId="3" animBg="1"/>
      <p:bldP spid="176" grpId="0" animBg="1"/>
      <p:bldP spid="176" grpId="1" animBg="1"/>
      <p:bldP spid="176" grpId="2" animBg="1"/>
      <p:bldP spid="176" grpId="3" animBg="1"/>
      <p:bldP spid="175" grpId="0" animBg="1"/>
      <p:bldP spid="175" grpId="1" animBg="1"/>
      <p:bldP spid="165" grpId="0" animBg="1"/>
      <p:bldP spid="165" grpId="1" animBg="1"/>
      <p:bldP spid="164" grpId="0" animBg="1"/>
      <p:bldP spid="164" grpId="1" animBg="1"/>
      <p:bldP spid="164" grpId="2" animBg="1"/>
      <p:bldP spid="163" grpId="0" animBg="1"/>
      <p:bldP spid="163" grpId="1" animBg="1"/>
      <p:bldP spid="162" grpId="0" animBg="1"/>
      <p:bldP spid="162" grpId="1" animBg="1"/>
      <p:bldP spid="160" grpId="0" animBg="1"/>
      <p:bldP spid="160" grpId="1" animBg="1"/>
      <p:bldP spid="151" grpId="0" animBg="1"/>
      <p:bldP spid="151" grpId="1" animBg="1"/>
      <p:bldP spid="159" grpId="0" animBg="1"/>
      <p:bldP spid="159" grpId="1" animBg="1"/>
      <p:bldP spid="148" grpId="0" animBg="1"/>
      <p:bldP spid="148" grpId="1" animBg="1"/>
      <p:bldP spid="130" grpId="0" animBg="1"/>
      <p:bldP spid="104" grpId="0" animBg="1"/>
      <p:bldP spid="72" grpId="0"/>
      <p:bldP spid="73" grpId="0" animBg="1"/>
      <p:bldP spid="74" grpId="0"/>
      <p:bldP spid="75" grpId="0"/>
      <p:bldP spid="76" grpId="0"/>
      <p:bldP spid="107" grpId="0"/>
      <p:bldP spid="108" grpId="0"/>
      <p:bldP spid="109" grpId="0" animBg="1"/>
      <p:bldP spid="110" grpId="0"/>
      <p:bldP spid="111" grpId="0"/>
      <p:bldP spid="112" grpId="0"/>
      <p:bldP spid="40" grpId="0" animBg="1"/>
      <p:bldP spid="85" grpId="0"/>
      <p:bldP spid="86" grpId="0"/>
      <p:bldP spid="88" grpId="0"/>
      <p:bldP spid="92" grpId="0"/>
      <p:bldP spid="93" grpId="0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3" grpId="0"/>
      <p:bldP spid="105" grpId="0"/>
      <p:bldP spid="106" grpId="0"/>
      <p:bldP spid="101" grpId="0" animBg="1"/>
      <p:bldP spid="48" grpId="0"/>
      <p:bldP spid="51" grpId="0"/>
      <p:bldP spid="54" grpId="0"/>
      <p:bldP spid="64" grpId="0"/>
      <p:bldP spid="66" grpId="0" animBg="1"/>
      <p:bldP spid="67" grpId="0"/>
      <p:bldP spid="68" grpId="0"/>
      <p:bldP spid="69" grpId="0"/>
      <p:bldP spid="114" grpId="0"/>
      <p:bldP spid="115" grpId="0" animBg="1"/>
      <p:bldP spid="116" grpId="0"/>
      <p:bldP spid="117" grpId="0"/>
      <p:bldP spid="118" grpId="0"/>
      <p:bldP spid="119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8" grpId="0"/>
      <p:bldP spid="129" grpId="0"/>
      <p:bldP spid="133" grpId="0"/>
      <p:bldP spid="135" grpId="0"/>
      <p:bldP spid="137" grpId="0"/>
      <p:bldP spid="140" grpId="0"/>
      <p:bldP spid="143" grpId="0"/>
      <p:bldP spid="144" grpId="0" animBg="1"/>
      <p:bldP spid="145" grpId="0"/>
      <p:bldP spid="146" grpId="0"/>
      <p:bldP spid="147" grpId="0"/>
      <p:bldP spid="161" grpId="0"/>
      <p:bldP spid="3" grpId="0" animBg="1"/>
      <p:bldP spid="3" grpId="1" animBg="1"/>
      <p:bldP spid="3" grpId="2" animBg="1"/>
      <p:bldP spid="169" grpId="0" animBg="1"/>
      <p:bldP spid="169" grpId="1" animBg="1"/>
      <p:bldP spid="170" grpId="0"/>
      <p:bldP spid="170" grpId="1"/>
      <p:bldP spid="178" grpId="0" animBg="1"/>
      <p:bldP spid="178" grpId="1" animBg="1"/>
      <p:bldP spid="179" grpId="0"/>
      <p:bldP spid="179" grpId="1"/>
      <p:bldP spid="185" grpId="0"/>
      <p:bldP spid="186" grpId="0"/>
      <p:bldP spid="187" grpId="0"/>
      <p:bldP spid="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ord 22"/>
          <p:cNvSpPr/>
          <p:nvPr/>
        </p:nvSpPr>
        <p:spPr>
          <a:xfrm rot="17520000">
            <a:off x="6523300" y="578546"/>
            <a:ext cx="2137404" cy="2137404"/>
          </a:xfrm>
          <a:prstGeom prst="chord">
            <a:avLst>
              <a:gd name="adj1" fmla="val 6698752"/>
              <a:gd name="adj2" fmla="val 1227081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 bwMode="auto">
          <a:xfrm rot="2700000">
            <a:off x="7762150" y="1854764"/>
            <a:ext cx="573455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451810" y="3310693"/>
            <a:ext cx="630801" cy="24651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2982441" y="3036525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1251204" y="2702376"/>
            <a:ext cx="839596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2329982" y="3051869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1871145" y="2717455"/>
            <a:ext cx="216735" cy="18520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641686" y="2702376"/>
            <a:ext cx="349054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1786909" y="3070123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3" name="Pie 182"/>
          <p:cNvSpPr/>
          <p:nvPr/>
        </p:nvSpPr>
        <p:spPr>
          <a:xfrm>
            <a:off x="6513106" y="580480"/>
            <a:ext cx="2130552" cy="2130552"/>
          </a:xfrm>
          <a:prstGeom prst="pie">
            <a:avLst>
              <a:gd name="adj1" fmla="val 2641245"/>
              <a:gd name="adj2" fmla="val 813279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015388" y="4318490"/>
            <a:ext cx="457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201365" y="1499517"/>
            <a:ext cx="2406914" cy="2262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301236" y="1244357"/>
            <a:ext cx="3751378" cy="2308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8800" y="2190750"/>
            <a:ext cx="134619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OAB,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8800" y="2439025"/>
            <a:ext cx="57297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8800" y="2677886"/>
            <a:ext cx="584200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38434" y="3041790"/>
            <a:ext cx="7524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00475" y="2995180"/>
            <a:ext cx="75595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180º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05000" y="3307685"/>
            <a:ext cx="381000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00475" y="3317211"/>
            <a:ext cx="726133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9730" y="3317211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90215" y="3655130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2x  =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1291" y="3657772"/>
            <a:ext cx="69532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39730" y="3662944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42615" y="4705157"/>
            <a:ext cx="7524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00475" y="4705157"/>
            <a:ext cx="503647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39730" y="4620779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75" y="19621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4180" y="2359025"/>
            <a:ext cx="24497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white"/>
              </a:buClr>
            </a:pP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500" b="1" dirty="0">
                <a:solidFill>
                  <a:srgbClr val="FF0000"/>
                </a:solidFill>
                <a:latin typeface="Bookman Old Style" pitchFamily="18" charset="0"/>
              </a:rPr>
              <a:t>radius of same circle]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9218" y="2388637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OB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4180" y="2633436"/>
            <a:ext cx="42995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white"/>
              </a:buClr>
            </a:pP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[Angles opposite to equal sides are equal]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9463" y="2633436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2036" y="2633436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112" y="2633436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738" y="2658836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3378" y="3284379"/>
            <a:ext cx="5036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60 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2225" y="3282028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0772" y="2972282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5672" y="2973176"/>
            <a:ext cx="4860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1346" y="2986788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1303" y="2991332"/>
            <a:ext cx="5357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7843" y="2991332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76100" y="325729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53458" y="4203340"/>
            <a:ext cx="64699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</a:p>
        </p:txBody>
      </p:sp>
      <p:sp>
        <p:nvSpPr>
          <p:cNvPr id="88" name="Line 28"/>
          <p:cNvSpPr>
            <a:spLocks noChangeShapeType="1"/>
          </p:cNvSpPr>
          <p:nvPr/>
        </p:nvSpPr>
        <p:spPr bwMode="auto">
          <a:xfrm>
            <a:off x="3838334" y="4437893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83779" y="4456128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90216" y="4325628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9604" y="2376725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22325" y="4258693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24442" y="32529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7027" y="325228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038726" y="3012271"/>
            <a:ext cx="0" cy="1799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199396" y="3349603"/>
            <a:ext cx="162219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OAB)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91762" y="3835232"/>
            <a:ext cx="34801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81371" y="4323170"/>
            <a:ext cx="3480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321775" y="2985408"/>
            <a:ext cx="393372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 is an equilateral triangle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029200" y="2970364"/>
            <a:ext cx="457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6798520" y="3210578"/>
                <a:ext cx="444196" cy="240835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20" y="3210578"/>
                <a:ext cx="444196" cy="240835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28"/>
          <p:cNvSpPr>
            <a:spLocks noChangeShapeType="1"/>
          </p:cNvSpPr>
          <p:nvPr/>
        </p:nvSpPr>
        <p:spPr bwMode="auto">
          <a:xfrm>
            <a:off x="6861512" y="3461630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887907" y="3479865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221287" y="3317858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79581" y="3317858"/>
            <a:ext cx="102955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(Side)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6840942" y="3720049"/>
                <a:ext cx="336864" cy="240835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42" y="3720049"/>
                <a:ext cx="336864" cy="240835"/>
              </a:xfrm>
              <a:prstGeom prst="rect">
                <a:avLst/>
              </a:prstGeom>
              <a:blipFill rotWithShape="1">
                <a:blip r:embed="rId4"/>
                <a:stretch>
                  <a:fillRect r="-1272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6871697" y="3973482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898092" y="3991717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31472" y="383605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421039" y="3836056"/>
            <a:ext cx="4865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41169" y="383605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30736" y="3836056"/>
            <a:ext cx="4865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910042" y="4245131"/>
                <a:ext cx="440094" cy="215444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𝟒𝟒𝟏</m:t>
                      </m:r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42" y="4245131"/>
                <a:ext cx="440094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Line 28"/>
          <p:cNvSpPr>
            <a:spLocks noChangeShapeType="1"/>
          </p:cNvSpPr>
          <p:nvPr/>
        </p:nvSpPr>
        <p:spPr bwMode="auto">
          <a:xfrm>
            <a:off x="6966342" y="4449204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992737" y="4467439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319978" y="4280443"/>
                <a:ext cx="336864" cy="240835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8" y="4280443"/>
                <a:ext cx="336864" cy="240835"/>
              </a:xfrm>
              <a:prstGeom prst="rect">
                <a:avLst/>
              </a:prstGeom>
              <a:blipFill rotWithShape="1">
                <a:blip r:embed="rId6"/>
                <a:stretch>
                  <a:fillRect r="-1090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/>
          <p:cNvSpPr/>
          <p:nvPr/>
        </p:nvSpPr>
        <p:spPr>
          <a:xfrm>
            <a:off x="7635225" y="4280443"/>
            <a:ext cx="86599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019261" y="4337270"/>
            <a:ext cx="162219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OAB) 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04800" y="149916"/>
            <a:ext cx="593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circle of radius 21 cm, an arc subtends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an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angle of 60° at the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Find : </a:t>
            </a:r>
          </a:p>
          <a:p>
            <a:pPr marL="450850" indent="-450850" algn="just">
              <a:buFontTx/>
              <a:buAutoNum type="alphaUcPeriod" startAt="17"/>
            </a:pP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30575" y="952303"/>
            <a:ext cx="4919518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	Area of the sector formed by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0850" y="1191487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>
              <a:buFontTx/>
              <a:buAutoNum type="romanLcParenBoth" startAt="3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Area of the segment formed by the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chord.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6270" y="690053"/>
            <a:ext cx="3189846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The length of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606424" y="1729422"/>
            <a:ext cx="5337176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92881" y="17151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4713866" y="1745249"/>
            <a:ext cx="1146351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7582497" y="1656551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807797" y="1639406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6810972" y="2379940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520731" y="582562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601694" y="2310578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278094" y="2337246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439802" y="2730257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rot="2606708">
            <a:off x="7727524" y="1836017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434188" y="1371412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7547875" y="2679999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rot="18993292" flipH="1">
            <a:off x="6734456" y="1857671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4" name="Isosceles Triangle 130"/>
          <p:cNvSpPr/>
          <p:nvPr/>
        </p:nvSpPr>
        <p:spPr>
          <a:xfrm>
            <a:off x="6859362" y="167540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 bwMode="auto">
          <a:xfrm>
            <a:off x="3258606" y="1768475"/>
            <a:ext cx="1181087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76701" y="17151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55928" y="1334488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95" name="Isosceles Triangle 130"/>
          <p:cNvSpPr/>
          <p:nvPr/>
        </p:nvSpPr>
        <p:spPr>
          <a:xfrm>
            <a:off x="6859362" y="167540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171554" y="1421997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6838369" y="1675556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611054" y="1680419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flipH="1">
            <a:off x="7540127" y="1616789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48698" y="2148652"/>
            <a:ext cx="27764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818512" y="2135008"/>
            <a:ext cx="27764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 rot="1800000">
            <a:off x="6817649" y="2195775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Arc 133"/>
          <p:cNvSpPr/>
          <p:nvPr/>
        </p:nvSpPr>
        <p:spPr>
          <a:xfrm rot="19800000" flipH="1">
            <a:off x="8080747" y="2189732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Arc 134"/>
          <p:cNvSpPr/>
          <p:nvPr/>
        </p:nvSpPr>
        <p:spPr>
          <a:xfrm rot="21540000">
            <a:off x="6581479" y="2136344"/>
            <a:ext cx="486364" cy="486364"/>
          </a:xfrm>
          <a:prstGeom prst="arc">
            <a:avLst>
              <a:gd name="adj1" fmla="val 19126279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Arc 136"/>
          <p:cNvSpPr/>
          <p:nvPr/>
        </p:nvSpPr>
        <p:spPr>
          <a:xfrm rot="60000" flipH="1">
            <a:off x="8074184" y="2131582"/>
            <a:ext cx="486364" cy="486364"/>
          </a:xfrm>
          <a:prstGeom prst="arc">
            <a:avLst>
              <a:gd name="adj1" fmla="val 19126279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7718096">
            <a:off x="7355347" y="1416380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 rot="10800000" flipH="1" flipV="1">
            <a:off x="1363128" y="422944"/>
            <a:ext cx="2289777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know, sum of measures of angles of triangle is </a:t>
            </a:r>
            <a:r>
              <a:rPr lang="en-US" sz="1400" b="1" kern="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180</a:t>
            </a:r>
            <a:r>
              <a:rPr lang="en-US" sz="1400" b="1" kern="0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 rot="10800000" flipH="1" flipV="1">
            <a:off x="1561827" y="493444"/>
            <a:ext cx="1892377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OAB, each angle is </a:t>
            </a:r>
            <a:r>
              <a:rPr lang="en-US" sz="1400" b="1" kern="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kern="0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 rot="10800000" flipH="1" flipV="1">
            <a:off x="1421947" y="519295"/>
            <a:ext cx="2114571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 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 is equilateral triangle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 rot="10800000" flipH="1" flipV="1">
            <a:off x="4484699" y="301441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26608" y="284401"/>
            <a:ext cx="2141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equilateral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triangle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012172" y="458724"/>
            <a:ext cx="1610613" cy="484731"/>
            <a:chOff x="7122570" y="5126106"/>
            <a:chExt cx="1610613" cy="48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</p:spPr>
              <p:txBody>
                <a:bodyPr wrap="square" lIns="91440" tIns="0" rIns="91440" bIns="0">
                  <a:spAutoFit/>
                </a:bodyPr>
                <a:lstStyle/>
                <a:p>
                  <a:pPr marL="574675" indent="-574675" algn="just">
                    <a:buClr>
                      <a:prstClr val="white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 smtClean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11957" y="5395393"/>
              <a:ext cx="27248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45337" y="5233386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703631" y="5233386"/>
              <a:ext cx="1029552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(Side)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5" name="Rounded Rectangle 184"/>
          <p:cNvSpPr/>
          <p:nvPr/>
        </p:nvSpPr>
        <p:spPr bwMode="auto">
          <a:xfrm>
            <a:off x="7418137" y="1885373"/>
            <a:ext cx="338788" cy="18520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68573" y="1843852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039859" y="3554051"/>
            <a:ext cx="6587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Up Arrow 20"/>
          <p:cNvSpPr/>
          <p:nvPr/>
        </p:nvSpPr>
        <p:spPr>
          <a:xfrm>
            <a:off x="3245639" y="3508013"/>
            <a:ext cx="1103722" cy="218927"/>
          </a:xfrm>
          <a:prstGeom prst="curvedUpArrow">
            <a:avLst>
              <a:gd name="adj1" fmla="val 29301"/>
              <a:gd name="adj2" fmla="val 68639"/>
              <a:gd name="adj3" fmla="val 27175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14838" y="3657772"/>
            <a:ext cx="474916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790821" y="3917592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2x  =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771897" y="3917592"/>
            <a:ext cx="69532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Curved Up Arrow 201"/>
          <p:cNvSpPr/>
          <p:nvPr/>
        </p:nvSpPr>
        <p:spPr>
          <a:xfrm>
            <a:off x="3200400" y="4117761"/>
            <a:ext cx="753857" cy="218927"/>
          </a:xfrm>
          <a:prstGeom prst="curvedUpArrow">
            <a:avLst>
              <a:gd name="adj1" fmla="val 29301"/>
              <a:gd name="adj2" fmla="val 68639"/>
              <a:gd name="adj3" fmla="val 27175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861243" y="4246761"/>
            <a:ext cx="330657" cy="152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114800" y="4040643"/>
            <a:ext cx="370614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60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3952455" y="4516070"/>
            <a:ext cx="190621" cy="133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7005712" y="2148652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723374" y="2143097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09355" y="4059687"/>
            <a:ext cx="724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63814" y="17151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24722" y="1275276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221953" y="3657254"/>
            <a:ext cx="294886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2140041" y="3791871"/>
            <a:ext cx="2391674" cy="394497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2247243" y="3867127"/>
            <a:ext cx="2168215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215266" y="3835232"/>
            <a:ext cx="1234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(O 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– AXB)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322148" y="3819843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497042" y="3835232"/>
            <a:ext cx="107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231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0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00"/>
                            </p:stCondLst>
                            <p:childTnLst>
                              <p:par>
                                <p:cTn id="4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500"/>
                            </p:stCondLst>
                            <p:childTnLst>
                              <p:par>
                                <p:cTn id="6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09" grpId="0" animBg="1"/>
      <p:bldP spid="209" grpId="1" animBg="1"/>
      <p:bldP spid="208" grpId="0" animBg="1"/>
      <p:bldP spid="208" grpId="1" animBg="1"/>
      <p:bldP spid="182" grpId="0" animBg="1"/>
      <p:bldP spid="182" grpId="1" animBg="1"/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147" grpId="0" animBg="1"/>
      <p:bldP spid="147" grpId="1" animBg="1"/>
      <p:bldP spid="146" grpId="0" animBg="1"/>
      <p:bldP spid="146" grpId="1" animBg="1"/>
      <p:bldP spid="183" grpId="0" animBg="1"/>
      <p:bldP spid="155" grpId="0"/>
      <p:bldP spid="79" grpId="0" animBg="1"/>
      <p:bldP spid="79" grpId="1" animBg="1"/>
      <p:bldP spid="78" grpId="0" animBg="1"/>
      <p:bldP spid="78" grpId="1" animBg="1"/>
      <p:bldP spid="53" grpId="0"/>
      <p:bldP spid="54" grpId="0"/>
      <p:bldP spid="55" grpId="0"/>
      <p:bldP spid="57" grpId="0"/>
      <p:bldP spid="64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87" grpId="0"/>
      <p:bldP spid="88" grpId="0" animBg="1"/>
      <p:bldP spid="89" grpId="0"/>
      <p:bldP spid="91" grpId="0"/>
      <p:bldP spid="18" grpId="0"/>
      <p:bldP spid="92" grpId="0"/>
      <p:bldP spid="19" grpId="0"/>
      <p:bldP spid="20" grpId="0"/>
      <p:bldP spid="96" grpId="0"/>
      <p:bldP spid="99" grpId="0"/>
      <p:bldP spid="100" grpId="0"/>
      <p:bldP spid="107" grpId="0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 animBg="1"/>
      <p:bldP spid="116" grpId="0"/>
      <p:bldP spid="117" grpId="0"/>
      <p:bldP spid="118" grpId="0"/>
      <p:bldP spid="119" grpId="0"/>
      <p:bldP spid="120" grpId="0"/>
      <p:bldP spid="121" grpId="0"/>
      <p:bldP spid="122" grpId="0" animBg="1"/>
      <p:bldP spid="123" grpId="0"/>
      <p:bldP spid="124" grpId="0"/>
      <p:bldP spid="125" grpId="0"/>
      <p:bldP spid="127" grpId="0"/>
      <p:bldP spid="164" grpId="0" animBg="1"/>
      <p:bldP spid="165" grpId="0"/>
      <p:bldP spid="167" grpId="0" animBg="1"/>
      <p:bldP spid="184" grpId="0" animBg="1"/>
      <p:bldP spid="192" grpId="0" animBg="1"/>
      <p:bldP spid="192" grpId="1" animBg="1"/>
      <p:bldP spid="166" grpId="0"/>
      <p:bldP spid="193" grpId="0"/>
      <p:bldP spid="195" grpId="0" animBg="1"/>
      <p:bldP spid="196" grpId="0"/>
      <p:bldP spid="196" grpId="1"/>
      <p:bldP spid="128" grpId="0"/>
      <p:bldP spid="128" grpId="1"/>
      <p:bldP spid="130" grpId="0"/>
      <p:bldP spid="130" grpId="1"/>
      <p:bldP spid="3" grpId="0" animBg="1"/>
      <p:bldP spid="134" grpId="0" animBg="1"/>
      <p:bldP spid="135" grpId="0" animBg="1"/>
      <p:bldP spid="135" grpId="1" animBg="1"/>
      <p:bldP spid="135" grpId="2" animBg="1"/>
      <p:bldP spid="137" grpId="0" animBg="1"/>
      <p:bldP spid="137" grpId="1" animBg="1"/>
      <p:bldP spid="137" grpId="2" animBg="1"/>
      <p:bldP spid="126" grpId="0" animBg="1"/>
      <p:bldP spid="126" grpId="1" animBg="1"/>
      <p:bldP spid="129" grpId="0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/>
      <p:bldP spid="133" grpId="1"/>
      <p:bldP spid="185" grpId="0" animBg="1"/>
      <p:bldP spid="185" grpId="1" animBg="1"/>
      <p:bldP spid="21" grpId="0" animBg="1"/>
      <p:bldP spid="21" grpId="1" animBg="1"/>
      <p:bldP spid="199" grpId="0"/>
      <p:bldP spid="200" grpId="0"/>
      <p:bldP spid="201" grpId="0"/>
      <p:bldP spid="202" grpId="0" animBg="1"/>
      <p:bldP spid="202" grpId="1" animBg="1"/>
      <p:bldP spid="204" grpId="0"/>
      <p:bldP spid="206" grpId="0"/>
      <p:bldP spid="207" grpId="0"/>
      <p:bldP spid="168" grpId="0"/>
      <p:bldP spid="214" grpId="0"/>
      <p:bldP spid="152" grpId="0"/>
      <p:bldP spid="188" grpId="0" animBg="1"/>
      <p:bldP spid="194" grpId="0" animBg="1"/>
      <p:bldP spid="194" grpId="1" animBg="1"/>
      <p:bldP spid="189" grpId="0"/>
      <p:bldP spid="190" grpId="0"/>
      <p:bldP spid="1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e 54"/>
          <p:cNvSpPr/>
          <p:nvPr/>
        </p:nvSpPr>
        <p:spPr>
          <a:xfrm>
            <a:off x="6477000" y="590550"/>
            <a:ext cx="2130552" cy="2130552"/>
          </a:xfrm>
          <a:prstGeom prst="pie">
            <a:avLst>
              <a:gd name="adj1" fmla="val 2641245"/>
              <a:gd name="adj2" fmla="val 813279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Isosceles Triangle 130"/>
          <p:cNvSpPr/>
          <p:nvPr/>
        </p:nvSpPr>
        <p:spPr>
          <a:xfrm>
            <a:off x="6823256" y="168547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169038" y="2480141"/>
            <a:ext cx="927290" cy="2577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27630" y="2474909"/>
            <a:ext cx="1177413" cy="26818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3210" y="2474833"/>
            <a:ext cx="300069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 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4919" y="2979270"/>
            <a:ext cx="305837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 =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200" y="2958722"/>
            <a:ext cx="381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667808" y="2474833"/>
            <a:ext cx="265679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– AXB) 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OAB)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31625" y="2978396"/>
            <a:ext cx="64912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231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73982" y="2955398"/>
            <a:ext cx="2825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4521972" y="3113761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64243" y="3131996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4935982" y="2976750"/>
                <a:ext cx="336864" cy="275268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82" y="2976750"/>
                <a:ext cx="336864" cy="275268"/>
              </a:xfrm>
              <a:prstGeom prst="rect">
                <a:avLst/>
              </a:prstGeom>
              <a:blipFill rotWithShape="1">
                <a:blip r:embed="rId3"/>
                <a:stretch>
                  <a:fillRect r="-236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5196170" y="2999070"/>
            <a:ext cx="6231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56557" y="2876550"/>
            <a:ext cx="59355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441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6888" y="219309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201365" y="1499517"/>
            <a:ext cx="2406914" cy="2262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1200" y="1244357"/>
            <a:ext cx="4405670" cy="2308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" y="149916"/>
            <a:ext cx="593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circle of radius 21 cm, an arc subtends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an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angle of 60° at the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Find : </a:t>
            </a:r>
          </a:p>
          <a:p>
            <a:pPr marL="450850" indent="-450850" algn="just">
              <a:buFontTx/>
              <a:buAutoNum type="alphaUcPeriod" startAt="17"/>
            </a:pP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0575" y="952303"/>
            <a:ext cx="4919518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	Area of the sector formed by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6270" y="690053"/>
            <a:ext cx="3189846" cy="32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	The length of the arc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0850" y="1191487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 algn="just">
              <a:buFontTx/>
              <a:buAutoNum type="romanLcParenBoth" startAt="3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Area of the segment formed by the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chord.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546391" y="1666621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71691" y="1649476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774866" y="2390010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484625" y="592632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565588" y="2320648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41988" y="2347316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03696" y="2740327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2606708">
            <a:off x="7691418" y="1846087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398082" y="1381482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 flipH="1">
            <a:off x="7511769" y="2690069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rot="18993292" flipH="1">
            <a:off x="6698350" y="1867741"/>
            <a:ext cx="683200" cy="22892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 flipH="1">
            <a:off x="7504021" y="1626859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Arc 128"/>
          <p:cNvSpPr/>
          <p:nvPr/>
        </p:nvSpPr>
        <p:spPr>
          <a:xfrm rot="1800000">
            <a:off x="6781543" y="2205845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Arc 129"/>
          <p:cNvSpPr/>
          <p:nvPr/>
        </p:nvSpPr>
        <p:spPr>
          <a:xfrm rot="19800000" flipH="1">
            <a:off x="8044641" y="2199802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Arc 132"/>
          <p:cNvSpPr/>
          <p:nvPr/>
        </p:nvSpPr>
        <p:spPr>
          <a:xfrm rot="7718096">
            <a:off x="7319241" y="1426450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32467" y="1853922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966282" y="2166908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79164" y="2159288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558799" y="1841863"/>
            <a:ext cx="5337176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2879" y="1883485"/>
            <a:ext cx="5117756" cy="21836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2881" y="182408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6701" y="1824084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63814" y="1824084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92249" y="3450951"/>
            <a:ext cx="4938314" cy="4871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5419" y="3549166"/>
            <a:ext cx="305837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is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700" y="3528618"/>
            <a:ext cx="381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32125" y="3548292"/>
            <a:ext cx="64912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231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74482" y="3525294"/>
            <a:ext cx="2825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Line 28"/>
          <p:cNvSpPr>
            <a:spLocks noChangeShapeType="1"/>
          </p:cNvSpPr>
          <p:nvPr/>
        </p:nvSpPr>
        <p:spPr bwMode="auto">
          <a:xfrm>
            <a:off x="4522472" y="368365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64743" y="3701892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4936482" y="3546646"/>
                <a:ext cx="336864" cy="275268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82" y="3546646"/>
                <a:ext cx="336864" cy="275268"/>
              </a:xfrm>
              <a:prstGeom prst="rect">
                <a:avLst/>
              </a:prstGeom>
              <a:blipFill rotWithShape="1">
                <a:blip r:embed="rId4"/>
                <a:stretch>
                  <a:fillRect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/>
          <p:cNvSpPr/>
          <p:nvPr/>
        </p:nvSpPr>
        <p:spPr>
          <a:xfrm>
            <a:off x="5196670" y="3568966"/>
            <a:ext cx="6231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57057" y="3446446"/>
            <a:ext cx="59355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441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3381025" y="3525488"/>
            <a:ext cx="2391674" cy="39449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06558" y="3565503"/>
            <a:ext cx="2147990" cy="3144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80271" y="3568848"/>
            <a:ext cx="1234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(O 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– AXB)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80803" y="3553459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55697" y="3568848"/>
            <a:ext cx="107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231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358431" y="3963582"/>
            <a:ext cx="2488785" cy="52645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450339" y="4025197"/>
            <a:ext cx="2293300" cy="42385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15261" y="4066707"/>
            <a:ext cx="1074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OAB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07555" y="4054935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4531823" y="4025097"/>
                <a:ext cx="440094" cy="215444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𝟒𝟒𝟏</m:t>
                      </m:r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23" y="4025097"/>
                <a:ext cx="440094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547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4588123" y="4229170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614518" y="4247405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4941759" y="4060409"/>
                <a:ext cx="336864" cy="240835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59" y="4060409"/>
                <a:ext cx="336864" cy="240835"/>
              </a:xfrm>
              <a:prstGeom prst="rect">
                <a:avLst/>
              </a:prstGeom>
              <a:blipFill rotWithShape="1">
                <a:blip r:embed="rId6"/>
                <a:stretch>
                  <a:fillRect r="-1090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/>
          <p:cNvSpPr/>
          <p:nvPr/>
        </p:nvSpPr>
        <p:spPr>
          <a:xfrm>
            <a:off x="5257006" y="4060409"/>
            <a:ext cx="5961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4" grpId="0" animBg="1"/>
      <p:bldP spid="64" grpId="1" animBg="1"/>
      <p:bldP spid="82" grpId="0"/>
      <p:bldP spid="85" grpId="0"/>
      <p:bldP spid="75" grpId="0"/>
      <p:bldP spid="79" grpId="0"/>
      <p:bldP spid="80" grpId="0"/>
      <p:bldP spid="83" grpId="0" animBg="1"/>
      <p:bldP spid="90" grpId="0"/>
      <p:bldP spid="94" grpId="0"/>
      <p:bldP spid="107" grpId="0"/>
      <p:bldP spid="108" grpId="0"/>
      <p:bldP spid="63" grpId="0" animBg="1"/>
      <p:bldP spid="63" grpId="1" animBg="1"/>
      <p:bldP spid="71" grpId="0" animBg="1"/>
      <p:bldP spid="74" grpId="0"/>
      <p:bldP spid="76" grpId="0"/>
      <p:bldP spid="77" grpId="0"/>
      <p:bldP spid="88" grpId="0" animBg="1"/>
      <p:bldP spid="89" grpId="0"/>
      <p:bldP spid="102" grpId="0"/>
      <p:bldP spid="103" grpId="0"/>
      <p:bldP spid="104" grpId="0"/>
      <p:bldP spid="81" grpId="0" animBg="1"/>
      <p:bldP spid="86" grpId="0" animBg="1"/>
      <p:bldP spid="86" grpId="1" animBg="1"/>
      <p:bldP spid="109" grpId="0"/>
      <p:bldP spid="110" grpId="0"/>
      <p:bldP spid="111" grpId="0"/>
      <p:bldP spid="118" grpId="0" animBg="1"/>
      <p:bldP spid="119" grpId="0" animBg="1"/>
      <p:bldP spid="119" grpId="1" animBg="1"/>
      <p:bldP spid="120" grpId="0"/>
      <p:bldP spid="121" grpId="0"/>
      <p:bldP spid="123" grpId="0"/>
      <p:bldP spid="124" grpId="0" animBg="1"/>
      <p:bldP spid="125" grpId="0"/>
      <p:bldP spid="126" grpId="0"/>
      <p:bldP spid="1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350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224280" y="3887629"/>
            <a:ext cx="24459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48075" y="3887629"/>
            <a:ext cx="1190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61536" y="3887629"/>
            <a:ext cx="406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648075" y="3501310"/>
            <a:ext cx="1190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341850" y="3501310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335798" y="1566593"/>
            <a:ext cx="2904451" cy="2658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637280" y="2721327"/>
            <a:ext cx="784825" cy="2658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03009" y="1797828"/>
            <a:ext cx="2311400" cy="2323165"/>
          </a:xfrm>
          <a:custGeom>
            <a:avLst/>
            <a:gdLst>
              <a:gd name="connsiteX0" fmla="*/ 0 w 2319871"/>
              <a:gd name="connsiteY0" fmla="*/ 0 h 2319871"/>
              <a:gd name="connsiteX1" fmla="*/ 2319871 w 2319871"/>
              <a:gd name="connsiteY1" fmla="*/ 0 h 2319871"/>
              <a:gd name="connsiteX2" fmla="*/ 2319871 w 2319871"/>
              <a:gd name="connsiteY2" fmla="*/ 2319871 h 2319871"/>
              <a:gd name="connsiteX3" fmla="*/ 0 w 2319871"/>
              <a:gd name="connsiteY3" fmla="*/ 2319871 h 2319871"/>
              <a:gd name="connsiteX4" fmla="*/ 0 w 2319871"/>
              <a:gd name="connsiteY4" fmla="*/ 0 h 2319871"/>
              <a:gd name="connsiteX0" fmla="*/ 747712 w 2319871"/>
              <a:gd name="connsiteY0" fmla="*/ 0 h 2324634"/>
              <a:gd name="connsiteX1" fmla="*/ 2319871 w 2319871"/>
              <a:gd name="connsiteY1" fmla="*/ 4763 h 2324634"/>
              <a:gd name="connsiteX2" fmla="*/ 2319871 w 2319871"/>
              <a:gd name="connsiteY2" fmla="*/ 2324634 h 2324634"/>
              <a:gd name="connsiteX3" fmla="*/ 0 w 2319871"/>
              <a:gd name="connsiteY3" fmla="*/ 2324634 h 2324634"/>
              <a:gd name="connsiteX4" fmla="*/ 747712 w 2319871"/>
              <a:gd name="connsiteY4" fmla="*/ 0 h 2324634"/>
              <a:gd name="connsiteX0" fmla="*/ 747712 w 2319871"/>
              <a:gd name="connsiteY0" fmla="*/ 0 h 2334159"/>
              <a:gd name="connsiteX1" fmla="*/ 2319871 w 2319871"/>
              <a:gd name="connsiteY1" fmla="*/ 4763 h 2334159"/>
              <a:gd name="connsiteX2" fmla="*/ 1562634 w 2319871"/>
              <a:gd name="connsiteY2" fmla="*/ 2334159 h 2334159"/>
              <a:gd name="connsiteX3" fmla="*/ 0 w 2319871"/>
              <a:gd name="connsiteY3" fmla="*/ 2324634 h 2334159"/>
              <a:gd name="connsiteX4" fmla="*/ 747712 w 2319871"/>
              <a:gd name="connsiteY4" fmla="*/ 0 h 2334159"/>
              <a:gd name="connsiteX0" fmla="*/ 752474 w 2324633"/>
              <a:gd name="connsiteY0" fmla="*/ 0 h 2334159"/>
              <a:gd name="connsiteX1" fmla="*/ 2324633 w 2324633"/>
              <a:gd name="connsiteY1" fmla="*/ 4763 h 2334159"/>
              <a:gd name="connsiteX2" fmla="*/ 1567396 w 2324633"/>
              <a:gd name="connsiteY2" fmla="*/ 2334159 h 2334159"/>
              <a:gd name="connsiteX3" fmla="*/ 0 w 2324633"/>
              <a:gd name="connsiteY3" fmla="*/ 1586446 h 2334159"/>
              <a:gd name="connsiteX4" fmla="*/ 752474 w 2324633"/>
              <a:gd name="connsiteY4" fmla="*/ 0 h 2334159"/>
              <a:gd name="connsiteX0" fmla="*/ 0 w 1572159"/>
              <a:gd name="connsiteY0" fmla="*/ 0 h 2334159"/>
              <a:gd name="connsiteX1" fmla="*/ 1572159 w 1572159"/>
              <a:gd name="connsiteY1" fmla="*/ 4763 h 2334159"/>
              <a:gd name="connsiteX2" fmla="*/ 814922 w 1572159"/>
              <a:gd name="connsiteY2" fmla="*/ 2334159 h 2334159"/>
              <a:gd name="connsiteX3" fmla="*/ 85726 w 1572159"/>
              <a:gd name="connsiteY3" fmla="*/ 2324633 h 2334159"/>
              <a:gd name="connsiteX4" fmla="*/ 0 w 1572159"/>
              <a:gd name="connsiteY4" fmla="*/ 0 h 2334159"/>
              <a:gd name="connsiteX0" fmla="*/ 0 w 1508659"/>
              <a:gd name="connsiteY0" fmla="*/ 0 h 2334159"/>
              <a:gd name="connsiteX1" fmla="*/ 1508659 w 1508659"/>
              <a:gd name="connsiteY1" fmla="*/ 17463 h 2334159"/>
              <a:gd name="connsiteX2" fmla="*/ 814922 w 1508659"/>
              <a:gd name="connsiteY2" fmla="*/ 2334159 h 2334159"/>
              <a:gd name="connsiteX3" fmla="*/ 85726 w 1508659"/>
              <a:gd name="connsiteY3" fmla="*/ 2324633 h 2334159"/>
              <a:gd name="connsiteX4" fmla="*/ 0 w 1508659"/>
              <a:gd name="connsiteY4" fmla="*/ 0 h 2334159"/>
              <a:gd name="connsiteX0" fmla="*/ 688974 w 1422933"/>
              <a:gd name="connsiteY0" fmla="*/ 1587 h 2316696"/>
              <a:gd name="connsiteX1" fmla="*/ 1422933 w 1422933"/>
              <a:gd name="connsiteY1" fmla="*/ 0 h 2316696"/>
              <a:gd name="connsiteX2" fmla="*/ 729196 w 1422933"/>
              <a:gd name="connsiteY2" fmla="*/ 2316696 h 2316696"/>
              <a:gd name="connsiteX3" fmla="*/ 0 w 1422933"/>
              <a:gd name="connsiteY3" fmla="*/ 2307170 h 2316696"/>
              <a:gd name="connsiteX4" fmla="*/ 688974 w 1422933"/>
              <a:gd name="connsiteY4" fmla="*/ 1587 h 2316696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0 w 2246846"/>
              <a:gd name="connsiteY3" fmla="*/ 2307170 h 2307170"/>
              <a:gd name="connsiteX4" fmla="*/ 688974 w 2246846"/>
              <a:gd name="connsiteY4" fmla="*/ 1587 h 2307170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1823090 w 2246846"/>
              <a:gd name="connsiteY3" fmla="*/ 1042052 h 2307170"/>
              <a:gd name="connsiteX4" fmla="*/ 0 w 2246846"/>
              <a:gd name="connsiteY4" fmla="*/ 2307170 h 2307170"/>
              <a:gd name="connsiteX5" fmla="*/ 688974 w 2246846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0 w 2248540"/>
              <a:gd name="connsiteY4" fmla="*/ 2307170 h 2307170"/>
              <a:gd name="connsiteX5" fmla="*/ 688974 w 2248540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1315090 w 2248540"/>
              <a:gd name="connsiteY4" fmla="*/ 1835802 h 2307170"/>
              <a:gd name="connsiteX5" fmla="*/ 0 w 2248540"/>
              <a:gd name="connsiteY5" fmla="*/ 2307170 h 2307170"/>
              <a:gd name="connsiteX6" fmla="*/ 688974 w 2248540"/>
              <a:gd name="connsiteY6" fmla="*/ 1587 h 2307170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0 w 2248540"/>
              <a:gd name="connsiteY5" fmla="*/ 2307170 h 2337452"/>
              <a:gd name="connsiteX6" fmla="*/ 688974 w 2248540"/>
              <a:gd name="connsiteY6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3724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5629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746124 w 230569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387990 w 2305690"/>
              <a:gd name="connsiteY7" fmla="*/ 781702 h 2337452"/>
              <a:gd name="connsiteX8" fmla="*/ 746124 w 230569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37546 w 2311400"/>
              <a:gd name="connsiteY0" fmla="*/ 2063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37546 w 2311400"/>
              <a:gd name="connsiteY8" fmla="*/ 20637 h 2337452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400" h="2323165">
                <a:moveTo>
                  <a:pt x="737546" y="6350"/>
                </a:moveTo>
                <a:lnTo>
                  <a:pt x="1495318" y="0"/>
                </a:lnTo>
                <a:cubicBezTo>
                  <a:pt x="1488968" y="98603"/>
                  <a:pt x="1525481" y="692506"/>
                  <a:pt x="2309706" y="753009"/>
                </a:cubicBezTo>
                <a:cubicBezTo>
                  <a:pt x="2310271" y="996994"/>
                  <a:pt x="2310835" y="1240980"/>
                  <a:pt x="2311400" y="1484965"/>
                </a:cubicBezTo>
                <a:cubicBezTo>
                  <a:pt x="1583267" y="1608790"/>
                  <a:pt x="1548871" y="2248552"/>
                  <a:pt x="1574800" y="2323165"/>
                </a:cubicBezTo>
                <a:lnTo>
                  <a:pt x="819150" y="2310465"/>
                </a:lnTo>
                <a:cubicBezTo>
                  <a:pt x="828991" y="2177604"/>
                  <a:pt x="724532" y="1597069"/>
                  <a:pt x="5710" y="1568983"/>
                </a:cubicBezTo>
                <a:cubicBezTo>
                  <a:pt x="3807" y="1318727"/>
                  <a:pt x="1903" y="1068471"/>
                  <a:pt x="0" y="818215"/>
                </a:cubicBezTo>
                <a:cubicBezTo>
                  <a:pt x="183936" y="822231"/>
                  <a:pt x="653622" y="759572"/>
                  <a:pt x="737546" y="635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967230" y="874793"/>
            <a:ext cx="5667294" cy="2316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35494" y="640879"/>
            <a:ext cx="4178155" cy="2115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34847" y="882262"/>
            <a:ext cx="1201903" cy="2115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71038" y="372154"/>
            <a:ext cx="234261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51343" y="639824"/>
            <a:ext cx="2196810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1342" y="372154"/>
            <a:ext cx="313962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48153" y="372154"/>
            <a:ext cx="4665497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17858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From each corner of a square of side 4 cm a quadrant of a circle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radius 1 cm is cut and also a circle of diameter 2 cm is cut in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the middle. Find the area of the remaining portion of the square.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272" y="1522089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9943" y="1793985"/>
            <a:ext cx="2319871" cy="231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7573954" y="3292329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16200000">
            <a:off x="7573153" y="982274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 rot="10800000">
            <a:off x="5252813" y="980396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5400000">
            <a:off x="5257938" y="3294682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79910" y="2373952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9484" y="4087121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0475" y="4095269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5994" y="150744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2866" y="1516971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5844" y="3943641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2116" y="3940466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1854" y="1797959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6855" y="1799545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93593" y="1803243"/>
            <a:ext cx="2319871" cy="23198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8274341" y="1832061"/>
            <a:ext cx="338555" cy="2262478"/>
            <a:chOff x="6024541" y="2297656"/>
            <a:chExt cx="402165" cy="2091734"/>
          </a:xfrm>
          <a:effectLst/>
        </p:grpSpPr>
        <p:cxnSp>
          <p:nvCxnSpPr>
            <p:cNvPr id="27" name="Straight Arrow Connector 26"/>
            <p:cNvCxnSpPr/>
            <p:nvPr/>
          </p:nvCxnSpPr>
          <p:spPr>
            <a:xfrm rot="16200000">
              <a:off x="5183498" y="3342791"/>
              <a:ext cx="209173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 rot="16188686">
              <a:off x="5910916" y="3158808"/>
              <a:ext cx="629415" cy="402165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57589" y="1560189"/>
            <a:ext cx="101441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cm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02749" y="1560189"/>
            <a:ext cx="24459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of the square  =</a:t>
            </a:r>
          </a:p>
        </p:txBody>
      </p:sp>
      <p:sp>
        <p:nvSpPr>
          <p:cNvPr id="34" name="Pie 33"/>
          <p:cNvSpPr/>
          <p:nvPr/>
        </p:nvSpPr>
        <p:spPr>
          <a:xfrm>
            <a:off x="7578716" y="3294074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 rot="16200000">
            <a:off x="7570894" y="980045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 rot="10800000">
            <a:off x="5250554" y="978167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5400000">
            <a:off x="5255679" y="3292453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6286973" y="3840677"/>
            <a:ext cx="251817" cy="872284"/>
            <a:chOff x="6076194" y="2940290"/>
            <a:chExt cx="299130" cy="806454"/>
          </a:xfrm>
          <a:effectLst/>
        </p:grpSpPr>
        <p:cxnSp>
          <p:nvCxnSpPr>
            <p:cNvPr id="39" name="Straight Arrow Connector 38"/>
            <p:cNvCxnSpPr/>
            <p:nvPr/>
          </p:nvCxnSpPr>
          <p:spPr>
            <a:xfrm rot="16200000">
              <a:off x="5826141" y="3342785"/>
              <a:ext cx="80645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16188686">
              <a:off x="5942253" y="3175467"/>
              <a:ext cx="567011" cy="29913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95805" y="3393941"/>
            <a:ext cx="279797" cy="724747"/>
            <a:chOff x="6070950" y="3056399"/>
            <a:chExt cx="332367" cy="670052"/>
          </a:xfrm>
          <a:effectLst/>
        </p:grpSpPr>
        <p:cxnSp>
          <p:nvCxnSpPr>
            <p:cNvPr id="42" name="Straight Arrow Connector 41"/>
            <p:cNvCxnSpPr/>
            <p:nvPr/>
          </p:nvCxnSpPr>
          <p:spPr>
            <a:xfrm rot="10800000" flipH="1">
              <a:off x="6246231" y="3056399"/>
              <a:ext cx="0" cy="670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16188686">
              <a:off x="5968517" y="3219979"/>
              <a:ext cx="537233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71729" y="1837783"/>
            <a:ext cx="386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quadrant (r) = 1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579894" y="2373936"/>
            <a:ext cx="1159935" cy="115993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7023129" y="2435453"/>
            <a:ext cx="276999" cy="1055463"/>
            <a:chOff x="6061238" y="2833591"/>
            <a:chExt cx="329043" cy="975809"/>
          </a:xfrm>
          <a:effectLst/>
        </p:grpSpPr>
        <p:cxnSp>
          <p:nvCxnSpPr>
            <p:cNvPr id="50" name="Straight Arrow Connector 49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271917" y="2206107"/>
            <a:ext cx="2228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of circle (R)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50283" y="2219070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33793" y="2128887"/>
            <a:ext cx="1219192" cy="525696"/>
            <a:chOff x="3633793" y="2159709"/>
            <a:chExt cx="1219192" cy="525696"/>
          </a:xfrm>
        </p:grpSpPr>
        <p:grpSp>
          <p:nvGrpSpPr>
            <p:cNvPr id="54" name="Group 53"/>
            <p:cNvGrpSpPr/>
            <p:nvPr/>
          </p:nvGrpSpPr>
          <p:grpSpPr>
            <a:xfrm>
              <a:off x="3633793" y="2159709"/>
              <a:ext cx="313946" cy="525696"/>
              <a:chOff x="2438400" y="1993947"/>
              <a:chExt cx="313946" cy="52569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46634" y="1993947"/>
                <a:ext cx="30571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468059" y="2257969"/>
                <a:ext cx="2559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2438400" y="2211866"/>
                <a:ext cx="26638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907490" y="2249892"/>
              <a:ext cx="9454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 1 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650468" y="1157357"/>
            <a:ext cx="7221055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61547" y="115213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99652" y="1797828"/>
            <a:ext cx="2319871" cy="2319871"/>
          </a:xfrm>
          <a:prstGeom prst="rect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98079" y="1146258"/>
            <a:ext cx="3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6939" y="1154430"/>
            <a:ext cx="2011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4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(quadrant)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Pie 69"/>
          <p:cNvSpPr/>
          <p:nvPr/>
        </p:nvSpPr>
        <p:spPr>
          <a:xfrm>
            <a:off x="7572300" y="3289416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Pie 70"/>
          <p:cNvSpPr/>
          <p:nvPr/>
        </p:nvSpPr>
        <p:spPr>
          <a:xfrm rot="16200000">
            <a:off x="7569911" y="97698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Pie 71"/>
          <p:cNvSpPr/>
          <p:nvPr/>
        </p:nvSpPr>
        <p:spPr>
          <a:xfrm rot="10800000">
            <a:off x="5254334" y="975103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Pie 72"/>
          <p:cNvSpPr/>
          <p:nvPr/>
        </p:nvSpPr>
        <p:spPr>
          <a:xfrm rot="5400000">
            <a:off x="5259459" y="3297328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48258" y="1154430"/>
            <a:ext cx="2245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5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(smaller circle)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583600" y="2377363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8224" y="3941305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4496" y="393813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144234" y="1795623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89235" y="1797209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 rot="5400000">
            <a:off x="7015509" y="2433117"/>
            <a:ext cx="276999" cy="1055463"/>
            <a:chOff x="6061238" y="2833591"/>
            <a:chExt cx="329043" cy="975809"/>
          </a:xfrm>
          <a:effectLst/>
        </p:grpSpPr>
        <p:cxnSp>
          <p:nvCxnSpPr>
            <p:cNvPr id="82" name="Straight Arrow Connector 81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2783574" y="1206210"/>
            <a:ext cx="1293365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7796" y="1154430"/>
            <a:ext cx="1482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796006" y="346025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6" name="TextBox 58"/>
          <p:cNvSpPr txBox="1">
            <a:spLocks noChangeArrowheads="1"/>
          </p:cNvSpPr>
          <p:nvPr/>
        </p:nvSpPr>
        <p:spPr bwMode="auto">
          <a:xfrm>
            <a:off x="1778829" y="3462236"/>
            <a:ext cx="320213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a square?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73958" y="3547168"/>
            <a:ext cx="109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(Side)</a:t>
            </a:r>
            <a:r>
              <a:rPr lang="en-US" sz="20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0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800229" y="2709865"/>
            <a:ext cx="2836545" cy="246221"/>
            <a:chOff x="1560355" y="2077139"/>
            <a:chExt cx="2836545" cy="246221"/>
          </a:xfrm>
        </p:grpSpPr>
        <p:sp>
          <p:nvSpPr>
            <p:cNvPr id="89" name="Rectangle 88"/>
            <p:cNvSpPr/>
            <p:nvPr/>
          </p:nvSpPr>
          <p:spPr>
            <a:xfrm>
              <a:off x="3382488" y="2077139"/>
              <a:ext cx="1014412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(side)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60355" y="2077139"/>
              <a:ext cx="186150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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ABCD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3348145" y="3110525"/>
            <a:ext cx="3539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651250" y="3110525"/>
            <a:ext cx="809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839857" y="895350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14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97" grpId="0"/>
      <p:bldP spid="95" grpId="0"/>
      <p:bldP spid="96" grpId="0"/>
      <p:bldP spid="93" grpId="0" animBg="1"/>
      <p:bldP spid="93" grpId="1" animBg="1"/>
      <p:bldP spid="91" grpId="0" animBg="1"/>
      <p:bldP spid="91" grpId="1" animBg="1"/>
      <p:bldP spid="61" grpId="0" animBg="1"/>
      <p:bldP spid="61" grpId="1" animBg="1"/>
      <p:bldP spid="60" grpId="0" animBg="1"/>
      <p:bldP spid="60" grpId="1" animBg="1"/>
      <p:bldP spid="46" grpId="0" animBg="1"/>
      <p:bldP spid="46" grpId="1" animBg="1"/>
      <p:bldP spid="47" grpId="0" animBg="1"/>
      <p:bldP spid="47" grpId="1" animBg="1"/>
      <p:bldP spid="32" grpId="0" animBg="1"/>
      <p:bldP spid="32" grpId="1" animBg="1"/>
      <p:bldP spid="33" grpId="0" animBg="1"/>
      <p:bldP spid="33" grpId="1" animBg="1"/>
      <p:bldP spid="31" grpId="0" animBg="1"/>
      <p:bldP spid="31" grpId="1" animBg="1"/>
      <p:bldP spid="24" grpId="0" animBg="1"/>
      <p:bldP spid="24" grpId="1" animBg="1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20" grpId="0" animBg="1"/>
      <p:bldP spid="21" grpId="0" animBg="1"/>
      <p:bldP spid="22" grpId="0" animBg="1"/>
      <p:bldP spid="23" grpId="0" animBg="1"/>
      <p:bldP spid="25" grpId="0" animBg="1"/>
      <p:bldP spid="25" grpId="1" animBg="1"/>
      <p:bldP spid="25" grpId="2" animBg="1"/>
      <p:bldP spid="29" grpId="0"/>
      <p:bldP spid="30" grpId="0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5" grpId="0"/>
      <p:bldP spid="48" grpId="0" animBg="1"/>
      <p:bldP spid="48" grpId="1" animBg="1"/>
      <p:bldP spid="48" grpId="2" animBg="1"/>
      <p:bldP spid="52" grpId="0"/>
      <p:bldP spid="53" grpId="0"/>
      <p:bldP spid="64" grpId="0" animBg="1"/>
      <p:bldP spid="65" grpId="0"/>
      <p:bldP spid="67" grpId="0" animBg="1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  <p:bldP spid="66" grpId="0"/>
      <p:bldP spid="85" grpId="0" animBg="1"/>
      <p:bldP spid="85" grpId="1" animBg="1"/>
      <p:bldP spid="86" grpId="0"/>
      <p:bldP spid="86" grpId="1"/>
      <p:bldP spid="87" grpId="0"/>
      <p:bldP spid="87" grpId="1"/>
      <p:bldP spid="92" grpId="0"/>
      <p:bldP spid="94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650468" y="1157357"/>
            <a:ext cx="7221055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4205363" y="1197943"/>
            <a:ext cx="1541387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61547" y="115213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98079" y="1146258"/>
            <a:ext cx="3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076939" y="1154430"/>
            <a:ext cx="2011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4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(quadrant)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48258" y="1154430"/>
            <a:ext cx="2245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(smaller circle)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17796" y="1154430"/>
            <a:ext cx="1482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839857" y="895350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31896" y="4207203"/>
            <a:ext cx="2929715" cy="28055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57661" y="1732928"/>
            <a:ext cx="120310" cy="1650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260235" y="1730687"/>
            <a:ext cx="120310" cy="1650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317858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From each corner of a square of side 4 cm a quadrant of a circle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radius 1 cm is cut and also a circle of diameter 2 cm is cut in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the middle. Find the area of the remaining portion of the square.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72" y="1522089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04756" y="4532878"/>
            <a:ext cx="2519444" cy="28054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42367" y="4510122"/>
            <a:ext cx="248183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77227" y="4176875"/>
            <a:ext cx="3105337" cy="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circle (R) = 1 cm</a:t>
            </a:r>
          </a:p>
          <a:p>
            <a:pP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068446" y="1532454"/>
            <a:ext cx="3523496" cy="582973"/>
            <a:chOff x="678180" y="2546442"/>
            <a:chExt cx="3523496" cy="582973"/>
          </a:xfrm>
        </p:grpSpPr>
        <p:sp>
          <p:nvSpPr>
            <p:cNvPr id="118" name="Rectangle 117"/>
            <p:cNvSpPr/>
            <p:nvPr/>
          </p:nvSpPr>
          <p:spPr>
            <a:xfrm>
              <a:off x="678180" y="2706343"/>
              <a:ext cx="216407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(4 quadrants) =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75321" y="2546442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75321" y="2790861"/>
              <a:ext cx="371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V="1">
              <a:off x="3201915" y="2846813"/>
              <a:ext cx="29657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446780" y="2644652"/>
                  <a:ext cx="3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780" y="2644652"/>
                  <a:ext cx="359228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TextBox 122"/>
            <p:cNvSpPr txBox="1"/>
            <p:nvPr/>
          </p:nvSpPr>
          <p:spPr>
            <a:xfrm>
              <a:off x="3683453" y="2644652"/>
              <a:ext cx="518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54599" y="2644652"/>
              <a:ext cx="518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 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H="1">
            <a:off x="3193801" y="1712420"/>
            <a:ext cx="212219" cy="166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3609339" y="1883128"/>
            <a:ext cx="212219" cy="166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911907" y="2146908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32525" y="2077058"/>
            <a:ext cx="48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11907" y="2534586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18333" y="2374565"/>
            <a:ext cx="489854" cy="566261"/>
            <a:chOff x="4571966" y="3843448"/>
            <a:chExt cx="489854" cy="566261"/>
          </a:xfrm>
        </p:grpSpPr>
        <p:sp>
          <p:nvSpPr>
            <p:cNvPr id="102" name="TextBox 101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3615689" y="2480647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43396" y="2480647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911907" y="2990398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220179" y="2856422"/>
            <a:ext cx="489854" cy="566261"/>
            <a:chOff x="4571966" y="3843448"/>
            <a:chExt cx="489854" cy="566261"/>
          </a:xfrm>
        </p:grpSpPr>
        <p:sp>
          <p:nvSpPr>
            <p:cNvPr id="135" name="TextBox 134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538596" y="2990398"/>
            <a:ext cx="67207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73649" y="3520155"/>
            <a:ext cx="21640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(4 quadrants)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50663" y="3453230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13128" y="3401415"/>
            <a:ext cx="1298766" cy="566261"/>
            <a:chOff x="2580061" y="3899703"/>
            <a:chExt cx="1298766" cy="566261"/>
          </a:xfrm>
        </p:grpSpPr>
        <p:sp>
          <p:nvSpPr>
            <p:cNvPr id="141" name="Rectangle 140"/>
            <p:cNvSpPr/>
            <p:nvPr/>
          </p:nvSpPr>
          <p:spPr>
            <a:xfrm>
              <a:off x="2580061" y="4033679"/>
              <a:ext cx="32337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888333" y="3899703"/>
              <a:ext cx="489854" cy="566261"/>
              <a:chOff x="4571966" y="3843448"/>
              <a:chExt cx="489854" cy="566261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4571966" y="3843448"/>
                <a:ext cx="489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22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615539" y="4118807"/>
                <a:ext cx="3156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4615539" y="407115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7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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206750" y="4033679"/>
              <a:ext cx="672077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490983" y="81613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37133" y="3863378"/>
            <a:ext cx="3262342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67973" y="3915607"/>
            <a:ext cx="3191105" cy="219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26158" y="3838162"/>
            <a:ext cx="3405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quadrant (r) = 1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936732" y="240849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9" name="TextBox 58"/>
          <p:cNvSpPr txBox="1">
            <a:spLocks noChangeArrowheads="1"/>
          </p:cNvSpPr>
          <p:nvPr/>
        </p:nvSpPr>
        <p:spPr bwMode="auto">
          <a:xfrm>
            <a:off x="919555" y="2410476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quadrant?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075379" y="2415612"/>
            <a:ext cx="1066567" cy="659190"/>
            <a:chOff x="282659" y="3276740"/>
            <a:chExt cx="1066567" cy="6591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282659" y="3276740"/>
              <a:ext cx="462197" cy="659190"/>
              <a:chOff x="3808704" y="4355582"/>
              <a:chExt cx="462197" cy="659190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856790" y="4614662"/>
                <a:ext cx="3769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4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690008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3" name="Rectangle 60"/>
          <p:cNvSpPr/>
          <p:nvPr/>
        </p:nvSpPr>
        <p:spPr>
          <a:xfrm>
            <a:off x="6070600" y="2130903"/>
            <a:ext cx="2311400" cy="2323165"/>
          </a:xfrm>
          <a:custGeom>
            <a:avLst/>
            <a:gdLst>
              <a:gd name="connsiteX0" fmla="*/ 0 w 2319871"/>
              <a:gd name="connsiteY0" fmla="*/ 0 h 2319871"/>
              <a:gd name="connsiteX1" fmla="*/ 2319871 w 2319871"/>
              <a:gd name="connsiteY1" fmla="*/ 0 h 2319871"/>
              <a:gd name="connsiteX2" fmla="*/ 2319871 w 2319871"/>
              <a:gd name="connsiteY2" fmla="*/ 2319871 h 2319871"/>
              <a:gd name="connsiteX3" fmla="*/ 0 w 2319871"/>
              <a:gd name="connsiteY3" fmla="*/ 2319871 h 2319871"/>
              <a:gd name="connsiteX4" fmla="*/ 0 w 2319871"/>
              <a:gd name="connsiteY4" fmla="*/ 0 h 2319871"/>
              <a:gd name="connsiteX0" fmla="*/ 747712 w 2319871"/>
              <a:gd name="connsiteY0" fmla="*/ 0 h 2324634"/>
              <a:gd name="connsiteX1" fmla="*/ 2319871 w 2319871"/>
              <a:gd name="connsiteY1" fmla="*/ 4763 h 2324634"/>
              <a:gd name="connsiteX2" fmla="*/ 2319871 w 2319871"/>
              <a:gd name="connsiteY2" fmla="*/ 2324634 h 2324634"/>
              <a:gd name="connsiteX3" fmla="*/ 0 w 2319871"/>
              <a:gd name="connsiteY3" fmla="*/ 2324634 h 2324634"/>
              <a:gd name="connsiteX4" fmla="*/ 747712 w 2319871"/>
              <a:gd name="connsiteY4" fmla="*/ 0 h 2324634"/>
              <a:gd name="connsiteX0" fmla="*/ 747712 w 2319871"/>
              <a:gd name="connsiteY0" fmla="*/ 0 h 2334159"/>
              <a:gd name="connsiteX1" fmla="*/ 2319871 w 2319871"/>
              <a:gd name="connsiteY1" fmla="*/ 4763 h 2334159"/>
              <a:gd name="connsiteX2" fmla="*/ 1562634 w 2319871"/>
              <a:gd name="connsiteY2" fmla="*/ 2334159 h 2334159"/>
              <a:gd name="connsiteX3" fmla="*/ 0 w 2319871"/>
              <a:gd name="connsiteY3" fmla="*/ 2324634 h 2334159"/>
              <a:gd name="connsiteX4" fmla="*/ 747712 w 2319871"/>
              <a:gd name="connsiteY4" fmla="*/ 0 h 2334159"/>
              <a:gd name="connsiteX0" fmla="*/ 752474 w 2324633"/>
              <a:gd name="connsiteY0" fmla="*/ 0 h 2334159"/>
              <a:gd name="connsiteX1" fmla="*/ 2324633 w 2324633"/>
              <a:gd name="connsiteY1" fmla="*/ 4763 h 2334159"/>
              <a:gd name="connsiteX2" fmla="*/ 1567396 w 2324633"/>
              <a:gd name="connsiteY2" fmla="*/ 2334159 h 2334159"/>
              <a:gd name="connsiteX3" fmla="*/ 0 w 2324633"/>
              <a:gd name="connsiteY3" fmla="*/ 1586446 h 2334159"/>
              <a:gd name="connsiteX4" fmla="*/ 752474 w 2324633"/>
              <a:gd name="connsiteY4" fmla="*/ 0 h 2334159"/>
              <a:gd name="connsiteX0" fmla="*/ 0 w 1572159"/>
              <a:gd name="connsiteY0" fmla="*/ 0 h 2334159"/>
              <a:gd name="connsiteX1" fmla="*/ 1572159 w 1572159"/>
              <a:gd name="connsiteY1" fmla="*/ 4763 h 2334159"/>
              <a:gd name="connsiteX2" fmla="*/ 814922 w 1572159"/>
              <a:gd name="connsiteY2" fmla="*/ 2334159 h 2334159"/>
              <a:gd name="connsiteX3" fmla="*/ 85726 w 1572159"/>
              <a:gd name="connsiteY3" fmla="*/ 2324633 h 2334159"/>
              <a:gd name="connsiteX4" fmla="*/ 0 w 1572159"/>
              <a:gd name="connsiteY4" fmla="*/ 0 h 2334159"/>
              <a:gd name="connsiteX0" fmla="*/ 0 w 1508659"/>
              <a:gd name="connsiteY0" fmla="*/ 0 h 2334159"/>
              <a:gd name="connsiteX1" fmla="*/ 1508659 w 1508659"/>
              <a:gd name="connsiteY1" fmla="*/ 17463 h 2334159"/>
              <a:gd name="connsiteX2" fmla="*/ 814922 w 1508659"/>
              <a:gd name="connsiteY2" fmla="*/ 2334159 h 2334159"/>
              <a:gd name="connsiteX3" fmla="*/ 85726 w 1508659"/>
              <a:gd name="connsiteY3" fmla="*/ 2324633 h 2334159"/>
              <a:gd name="connsiteX4" fmla="*/ 0 w 1508659"/>
              <a:gd name="connsiteY4" fmla="*/ 0 h 2334159"/>
              <a:gd name="connsiteX0" fmla="*/ 688974 w 1422933"/>
              <a:gd name="connsiteY0" fmla="*/ 1587 h 2316696"/>
              <a:gd name="connsiteX1" fmla="*/ 1422933 w 1422933"/>
              <a:gd name="connsiteY1" fmla="*/ 0 h 2316696"/>
              <a:gd name="connsiteX2" fmla="*/ 729196 w 1422933"/>
              <a:gd name="connsiteY2" fmla="*/ 2316696 h 2316696"/>
              <a:gd name="connsiteX3" fmla="*/ 0 w 1422933"/>
              <a:gd name="connsiteY3" fmla="*/ 2307170 h 2316696"/>
              <a:gd name="connsiteX4" fmla="*/ 688974 w 1422933"/>
              <a:gd name="connsiteY4" fmla="*/ 1587 h 2316696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0 w 2246846"/>
              <a:gd name="connsiteY3" fmla="*/ 2307170 h 2307170"/>
              <a:gd name="connsiteX4" fmla="*/ 688974 w 2246846"/>
              <a:gd name="connsiteY4" fmla="*/ 1587 h 2307170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1823090 w 2246846"/>
              <a:gd name="connsiteY3" fmla="*/ 1042052 h 2307170"/>
              <a:gd name="connsiteX4" fmla="*/ 0 w 2246846"/>
              <a:gd name="connsiteY4" fmla="*/ 2307170 h 2307170"/>
              <a:gd name="connsiteX5" fmla="*/ 688974 w 2246846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0 w 2248540"/>
              <a:gd name="connsiteY4" fmla="*/ 2307170 h 2307170"/>
              <a:gd name="connsiteX5" fmla="*/ 688974 w 2248540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1315090 w 2248540"/>
              <a:gd name="connsiteY4" fmla="*/ 1835802 h 2307170"/>
              <a:gd name="connsiteX5" fmla="*/ 0 w 2248540"/>
              <a:gd name="connsiteY5" fmla="*/ 2307170 h 2307170"/>
              <a:gd name="connsiteX6" fmla="*/ 688974 w 2248540"/>
              <a:gd name="connsiteY6" fmla="*/ 1587 h 2307170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0 w 2248540"/>
              <a:gd name="connsiteY5" fmla="*/ 2307170 h 2337452"/>
              <a:gd name="connsiteX6" fmla="*/ 688974 w 2248540"/>
              <a:gd name="connsiteY6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3724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5629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746124 w 230569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387990 w 2305690"/>
              <a:gd name="connsiteY7" fmla="*/ 781702 h 2337452"/>
              <a:gd name="connsiteX8" fmla="*/ 746124 w 230569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37546 w 2311400"/>
              <a:gd name="connsiteY0" fmla="*/ 2063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37546 w 2311400"/>
              <a:gd name="connsiteY8" fmla="*/ 20637 h 2337452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400" h="2323165">
                <a:moveTo>
                  <a:pt x="737546" y="6350"/>
                </a:moveTo>
                <a:lnTo>
                  <a:pt x="1495318" y="0"/>
                </a:lnTo>
                <a:cubicBezTo>
                  <a:pt x="1488968" y="98603"/>
                  <a:pt x="1525481" y="692506"/>
                  <a:pt x="2309706" y="753009"/>
                </a:cubicBezTo>
                <a:cubicBezTo>
                  <a:pt x="2310271" y="996994"/>
                  <a:pt x="2310835" y="1240980"/>
                  <a:pt x="2311400" y="1484965"/>
                </a:cubicBezTo>
                <a:cubicBezTo>
                  <a:pt x="1583267" y="1608790"/>
                  <a:pt x="1548871" y="2248552"/>
                  <a:pt x="1574800" y="2323165"/>
                </a:cubicBezTo>
                <a:lnTo>
                  <a:pt x="819150" y="2310465"/>
                </a:lnTo>
                <a:cubicBezTo>
                  <a:pt x="828991" y="2177604"/>
                  <a:pt x="724532" y="1597069"/>
                  <a:pt x="5710" y="1568983"/>
                </a:cubicBezTo>
                <a:cubicBezTo>
                  <a:pt x="3807" y="1318727"/>
                  <a:pt x="1903" y="1068471"/>
                  <a:pt x="0" y="818215"/>
                </a:cubicBezTo>
                <a:cubicBezTo>
                  <a:pt x="183936" y="822231"/>
                  <a:pt x="653622" y="759572"/>
                  <a:pt x="737546" y="635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067534" y="2127060"/>
            <a:ext cx="2319871" cy="231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Pie 154"/>
          <p:cNvSpPr/>
          <p:nvPr/>
        </p:nvSpPr>
        <p:spPr>
          <a:xfrm>
            <a:off x="7641545" y="3625404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Pie 155"/>
          <p:cNvSpPr/>
          <p:nvPr/>
        </p:nvSpPr>
        <p:spPr>
          <a:xfrm rot="16200000">
            <a:off x="7640744" y="1315349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Pie 156"/>
          <p:cNvSpPr/>
          <p:nvPr/>
        </p:nvSpPr>
        <p:spPr>
          <a:xfrm rot="10800000">
            <a:off x="5320404" y="131347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Pie 157"/>
          <p:cNvSpPr/>
          <p:nvPr/>
        </p:nvSpPr>
        <p:spPr>
          <a:xfrm rot="5400000">
            <a:off x="5325529" y="3627757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647501" y="2707027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787075" y="442019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58066" y="4428344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43585" y="1840521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350457" y="185004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223435" y="4276716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069707" y="4273541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219445" y="213103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064446" y="213262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 rot="5400000">
            <a:off x="7090720" y="2768528"/>
            <a:ext cx="276999" cy="1055463"/>
            <a:chOff x="6061238" y="2833591"/>
            <a:chExt cx="329043" cy="975809"/>
          </a:xfrm>
          <a:effectLst/>
        </p:grpSpPr>
        <p:cxnSp>
          <p:nvCxnSpPr>
            <p:cNvPr id="184" name="Straight Arrow Connector 183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6067243" y="2130903"/>
            <a:ext cx="2319871" cy="2319871"/>
          </a:xfrm>
          <a:prstGeom prst="rect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Pie 186"/>
          <p:cNvSpPr/>
          <p:nvPr/>
        </p:nvSpPr>
        <p:spPr>
          <a:xfrm>
            <a:off x="7639891" y="362249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8" name="Pie 187"/>
          <p:cNvSpPr/>
          <p:nvPr/>
        </p:nvSpPr>
        <p:spPr>
          <a:xfrm rot="16200000">
            <a:off x="7637502" y="1310056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9" name="Pie 188"/>
          <p:cNvSpPr/>
          <p:nvPr/>
        </p:nvSpPr>
        <p:spPr>
          <a:xfrm rot="10800000">
            <a:off x="5321925" y="1308178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Pie 189"/>
          <p:cNvSpPr/>
          <p:nvPr/>
        </p:nvSpPr>
        <p:spPr>
          <a:xfrm rot="5400000">
            <a:off x="5327050" y="3630403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651191" y="2710438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215815" y="427438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062087" y="4271205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11825" y="2128698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066352" y="213028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 rot="5400000">
            <a:off x="7083100" y="2766192"/>
            <a:ext cx="276999" cy="1055463"/>
            <a:chOff x="6061238" y="2833591"/>
            <a:chExt cx="329043" cy="975809"/>
          </a:xfrm>
          <a:effectLst/>
        </p:grpSpPr>
        <p:cxnSp>
          <p:nvCxnSpPr>
            <p:cNvPr id="197" name="Straight Arrow Connector 196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 rot="5400000">
            <a:off x="6354564" y="4173752"/>
            <a:ext cx="251817" cy="872284"/>
            <a:chOff x="6076194" y="2940290"/>
            <a:chExt cx="299130" cy="806454"/>
          </a:xfrm>
          <a:effectLst/>
        </p:grpSpPr>
        <p:cxnSp>
          <p:nvCxnSpPr>
            <p:cNvPr id="203" name="Straight Arrow Connector 202"/>
            <p:cNvCxnSpPr/>
            <p:nvPr/>
          </p:nvCxnSpPr>
          <p:spPr>
            <a:xfrm rot="16200000">
              <a:off x="5826141" y="3342785"/>
              <a:ext cx="80645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 rot="16188686">
              <a:off x="5942253" y="3175467"/>
              <a:ext cx="567011" cy="29913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763396" y="3727016"/>
            <a:ext cx="279797" cy="724747"/>
            <a:chOff x="6070950" y="3056399"/>
            <a:chExt cx="332367" cy="670052"/>
          </a:xfrm>
          <a:effectLst/>
        </p:grpSpPr>
        <p:cxnSp>
          <p:nvCxnSpPr>
            <p:cNvPr id="206" name="Straight Arrow Connector 205"/>
            <p:cNvCxnSpPr/>
            <p:nvPr/>
          </p:nvCxnSpPr>
          <p:spPr>
            <a:xfrm rot="10800000" flipH="1">
              <a:off x="6246231" y="3056399"/>
              <a:ext cx="0" cy="670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 rot="16188686">
              <a:off x="5968517" y="3219979"/>
              <a:ext cx="537233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 rot="10800000">
            <a:off x="8341932" y="2165136"/>
            <a:ext cx="338555" cy="2262478"/>
            <a:chOff x="6024541" y="2297656"/>
            <a:chExt cx="402165" cy="2091734"/>
          </a:xfrm>
          <a:effectLst/>
        </p:grpSpPr>
        <p:cxnSp>
          <p:nvCxnSpPr>
            <p:cNvPr id="170" name="Straight Arrow Connector 169"/>
            <p:cNvCxnSpPr/>
            <p:nvPr/>
          </p:nvCxnSpPr>
          <p:spPr>
            <a:xfrm rot="16200000">
              <a:off x="5183498" y="3342791"/>
              <a:ext cx="209173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 rot="16188686">
              <a:off x="5910916" y="3158808"/>
              <a:ext cx="629415" cy="402165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51" grpId="0" animBg="1"/>
      <p:bldP spid="151" grpId="1" animBg="1"/>
      <p:bldP spid="131" grpId="0" animBg="1"/>
      <p:bldP spid="131" grpId="1" animBg="1"/>
      <p:bldP spid="128" grpId="0"/>
      <p:bldP spid="129" grpId="0"/>
      <p:bldP spid="76" grpId="0"/>
      <p:bldP spid="126" grpId="0"/>
      <p:bldP spid="130" grpId="0"/>
      <p:bldP spid="133" grpId="0"/>
      <p:bldP spid="138" grpId="0"/>
      <p:bldP spid="139" grpId="0"/>
      <p:bldP spid="140" grpId="0"/>
      <p:bldP spid="147" grpId="0"/>
      <p:bldP spid="149" grpId="0" animBg="1"/>
      <p:bldP spid="132" grpId="0" animBg="1"/>
      <p:bldP spid="132" grpId="1" animBg="1"/>
      <p:bldP spid="103" grpId="0"/>
      <p:bldP spid="108" grpId="0" animBg="1"/>
      <p:bldP spid="108" grpId="1" animBg="1"/>
      <p:bldP spid="109" grpId="0"/>
      <p:bldP spid="10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873649" y="3252239"/>
            <a:ext cx="21640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smaller circle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026207" y="3252239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646546" y="3234905"/>
            <a:ext cx="67207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6379" y="3105150"/>
            <a:ext cx="489854" cy="566261"/>
            <a:chOff x="4571966" y="3843448"/>
            <a:chExt cx="489854" cy="566261"/>
          </a:xfrm>
        </p:grpSpPr>
        <p:sp>
          <p:nvSpPr>
            <p:cNvPr id="136" name="TextBox 135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3501457" y="1678206"/>
            <a:ext cx="120310" cy="1650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398959" y="1671973"/>
            <a:ext cx="120310" cy="1650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317858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From each corner of a square of side 4 cm a quadrant of a circle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radius 1 cm is cut and also a circle of diameter 2 cm is cut in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the middle. Find the area of the remaining portion of the square.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5062" y="1154430"/>
            <a:ext cx="2245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(smaller circle)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6272" y="1522089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31896" y="3671418"/>
            <a:ext cx="2929715" cy="28055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04756" y="4519543"/>
            <a:ext cx="2519444" cy="28054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42367" y="4496787"/>
            <a:ext cx="248183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69940" y="1555750"/>
            <a:ext cx="2989434" cy="348079"/>
            <a:chOff x="969940" y="1820241"/>
            <a:chExt cx="2989434" cy="348079"/>
          </a:xfrm>
        </p:grpSpPr>
        <p:sp>
          <p:nvSpPr>
            <p:cNvPr id="112" name="TextBox 111"/>
            <p:cNvSpPr txBox="1"/>
            <p:nvPr/>
          </p:nvSpPr>
          <p:spPr>
            <a:xfrm>
              <a:off x="969940" y="1829766"/>
              <a:ext cx="2245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(smaller circle)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73400" y="1829766"/>
              <a:ext cx="420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19630" y="1820241"/>
              <a:ext cx="639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026207" y="2047698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282016" y="1893398"/>
            <a:ext cx="489854" cy="566261"/>
            <a:chOff x="4571966" y="3843448"/>
            <a:chExt cx="489854" cy="566261"/>
          </a:xfrm>
        </p:grpSpPr>
        <p:sp>
          <p:nvSpPr>
            <p:cNvPr id="119" name="TextBox 118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679372" y="199948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64367" y="3701659"/>
            <a:ext cx="2851721" cy="219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77227" y="3641090"/>
            <a:ext cx="3105337" cy="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circle (R) = 1 cm</a:t>
            </a:r>
          </a:p>
          <a:p>
            <a:pP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81500" y="2020873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026207" y="2592557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296379" y="2458581"/>
            <a:ext cx="489854" cy="566261"/>
            <a:chOff x="4571966" y="3843448"/>
            <a:chExt cx="489854" cy="566261"/>
          </a:xfrm>
        </p:grpSpPr>
        <p:sp>
          <p:nvSpPr>
            <p:cNvPr id="128" name="TextBox 127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3646546" y="2592557"/>
            <a:ext cx="67207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563" y="3183024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5858" y="4013775"/>
            <a:ext cx="3041790" cy="45182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93901" y="3950835"/>
            <a:ext cx="3016703" cy="722967"/>
            <a:chOff x="2183503" y="5287869"/>
            <a:chExt cx="3016703" cy="722967"/>
          </a:xfrm>
        </p:grpSpPr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183503" y="5376816"/>
              <a:ext cx="1874296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>
                  <a:prstClr val="white"/>
                </a:buClr>
                <a:buFontTx/>
                <a:buNone/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(4 quadrants)</a:t>
              </a:r>
            </a:p>
            <a:p>
              <a:pPr algn="r">
                <a:buClr>
                  <a:prstClr val="white"/>
                </a:buClr>
                <a:buFontTx/>
                <a:buNone/>
              </a:pP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901440" y="5287869"/>
              <a:ext cx="1298766" cy="566261"/>
              <a:chOff x="2580061" y="3899703"/>
              <a:chExt cx="1298766" cy="56626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580061" y="4033679"/>
                <a:ext cx="323370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2888333" y="3899703"/>
                <a:ext cx="489854" cy="566261"/>
                <a:chOff x="4571966" y="3843448"/>
                <a:chExt cx="489854" cy="566261"/>
              </a:xfrm>
            </p:grpSpPr>
            <p:sp>
              <p:nvSpPr>
                <p:cNvPr id="147" name="TextBox 146"/>
                <p:cNvSpPr txBox="1"/>
                <p:nvPr/>
              </p:nvSpPr>
              <p:spPr>
                <a:xfrm>
                  <a:off x="4571966" y="3843448"/>
                  <a:ext cx="4898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22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615539" y="4118807"/>
                  <a:ext cx="31568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/>
                <p:cNvSpPr txBox="1"/>
                <p:nvPr/>
              </p:nvSpPr>
              <p:spPr>
                <a:xfrm>
                  <a:off x="4615539" y="4071155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7</a:t>
                  </a:r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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46" name="Rectangle 145"/>
              <p:cNvSpPr/>
              <p:nvPr/>
            </p:nvSpPr>
            <p:spPr>
              <a:xfrm>
                <a:off x="3206750" y="4033679"/>
                <a:ext cx="672077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cm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51" name="Rectangle 60"/>
          <p:cNvSpPr/>
          <p:nvPr/>
        </p:nvSpPr>
        <p:spPr>
          <a:xfrm>
            <a:off x="6070600" y="2130903"/>
            <a:ext cx="2311400" cy="2323165"/>
          </a:xfrm>
          <a:custGeom>
            <a:avLst/>
            <a:gdLst>
              <a:gd name="connsiteX0" fmla="*/ 0 w 2319871"/>
              <a:gd name="connsiteY0" fmla="*/ 0 h 2319871"/>
              <a:gd name="connsiteX1" fmla="*/ 2319871 w 2319871"/>
              <a:gd name="connsiteY1" fmla="*/ 0 h 2319871"/>
              <a:gd name="connsiteX2" fmla="*/ 2319871 w 2319871"/>
              <a:gd name="connsiteY2" fmla="*/ 2319871 h 2319871"/>
              <a:gd name="connsiteX3" fmla="*/ 0 w 2319871"/>
              <a:gd name="connsiteY3" fmla="*/ 2319871 h 2319871"/>
              <a:gd name="connsiteX4" fmla="*/ 0 w 2319871"/>
              <a:gd name="connsiteY4" fmla="*/ 0 h 2319871"/>
              <a:gd name="connsiteX0" fmla="*/ 747712 w 2319871"/>
              <a:gd name="connsiteY0" fmla="*/ 0 h 2324634"/>
              <a:gd name="connsiteX1" fmla="*/ 2319871 w 2319871"/>
              <a:gd name="connsiteY1" fmla="*/ 4763 h 2324634"/>
              <a:gd name="connsiteX2" fmla="*/ 2319871 w 2319871"/>
              <a:gd name="connsiteY2" fmla="*/ 2324634 h 2324634"/>
              <a:gd name="connsiteX3" fmla="*/ 0 w 2319871"/>
              <a:gd name="connsiteY3" fmla="*/ 2324634 h 2324634"/>
              <a:gd name="connsiteX4" fmla="*/ 747712 w 2319871"/>
              <a:gd name="connsiteY4" fmla="*/ 0 h 2324634"/>
              <a:gd name="connsiteX0" fmla="*/ 747712 w 2319871"/>
              <a:gd name="connsiteY0" fmla="*/ 0 h 2334159"/>
              <a:gd name="connsiteX1" fmla="*/ 2319871 w 2319871"/>
              <a:gd name="connsiteY1" fmla="*/ 4763 h 2334159"/>
              <a:gd name="connsiteX2" fmla="*/ 1562634 w 2319871"/>
              <a:gd name="connsiteY2" fmla="*/ 2334159 h 2334159"/>
              <a:gd name="connsiteX3" fmla="*/ 0 w 2319871"/>
              <a:gd name="connsiteY3" fmla="*/ 2324634 h 2334159"/>
              <a:gd name="connsiteX4" fmla="*/ 747712 w 2319871"/>
              <a:gd name="connsiteY4" fmla="*/ 0 h 2334159"/>
              <a:gd name="connsiteX0" fmla="*/ 752474 w 2324633"/>
              <a:gd name="connsiteY0" fmla="*/ 0 h 2334159"/>
              <a:gd name="connsiteX1" fmla="*/ 2324633 w 2324633"/>
              <a:gd name="connsiteY1" fmla="*/ 4763 h 2334159"/>
              <a:gd name="connsiteX2" fmla="*/ 1567396 w 2324633"/>
              <a:gd name="connsiteY2" fmla="*/ 2334159 h 2334159"/>
              <a:gd name="connsiteX3" fmla="*/ 0 w 2324633"/>
              <a:gd name="connsiteY3" fmla="*/ 1586446 h 2334159"/>
              <a:gd name="connsiteX4" fmla="*/ 752474 w 2324633"/>
              <a:gd name="connsiteY4" fmla="*/ 0 h 2334159"/>
              <a:gd name="connsiteX0" fmla="*/ 0 w 1572159"/>
              <a:gd name="connsiteY0" fmla="*/ 0 h 2334159"/>
              <a:gd name="connsiteX1" fmla="*/ 1572159 w 1572159"/>
              <a:gd name="connsiteY1" fmla="*/ 4763 h 2334159"/>
              <a:gd name="connsiteX2" fmla="*/ 814922 w 1572159"/>
              <a:gd name="connsiteY2" fmla="*/ 2334159 h 2334159"/>
              <a:gd name="connsiteX3" fmla="*/ 85726 w 1572159"/>
              <a:gd name="connsiteY3" fmla="*/ 2324633 h 2334159"/>
              <a:gd name="connsiteX4" fmla="*/ 0 w 1572159"/>
              <a:gd name="connsiteY4" fmla="*/ 0 h 2334159"/>
              <a:gd name="connsiteX0" fmla="*/ 0 w 1508659"/>
              <a:gd name="connsiteY0" fmla="*/ 0 h 2334159"/>
              <a:gd name="connsiteX1" fmla="*/ 1508659 w 1508659"/>
              <a:gd name="connsiteY1" fmla="*/ 17463 h 2334159"/>
              <a:gd name="connsiteX2" fmla="*/ 814922 w 1508659"/>
              <a:gd name="connsiteY2" fmla="*/ 2334159 h 2334159"/>
              <a:gd name="connsiteX3" fmla="*/ 85726 w 1508659"/>
              <a:gd name="connsiteY3" fmla="*/ 2324633 h 2334159"/>
              <a:gd name="connsiteX4" fmla="*/ 0 w 1508659"/>
              <a:gd name="connsiteY4" fmla="*/ 0 h 2334159"/>
              <a:gd name="connsiteX0" fmla="*/ 688974 w 1422933"/>
              <a:gd name="connsiteY0" fmla="*/ 1587 h 2316696"/>
              <a:gd name="connsiteX1" fmla="*/ 1422933 w 1422933"/>
              <a:gd name="connsiteY1" fmla="*/ 0 h 2316696"/>
              <a:gd name="connsiteX2" fmla="*/ 729196 w 1422933"/>
              <a:gd name="connsiteY2" fmla="*/ 2316696 h 2316696"/>
              <a:gd name="connsiteX3" fmla="*/ 0 w 1422933"/>
              <a:gd name="connsiteY3" fmla="*/ 2307170 h 2316696"/>
              <a:gd name="connsiteX4" fmla="*/ 688974 w 1422933"/>
              <a:gd name="connsiteY4" fmla="*/ 1587 h 2316696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0 w 2246846"/>
              <a:gd name="connsiteY3" fmla="*/ 2307170 h 2307170"/>
              <a:gd name="connsiteX4" fmla="*/ 688974 w 2246846"/>
              <a:gd name="connsiteY4" fmla="*/ 1587 h 2307170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1823090 w 2246846"/>
              <a:gd name="connsiteY3" fmla="*/ 1042052 h 2307170"/>
              <a:gd name="connsiteX4" fmla="*/ 0 w 2246846"/>
              <a:gd name="connsiteY4" fmla="*/ 2307170 h 2307170"/>
              <a:gd name="connsiteX5" fmla="*/ 688974 w 2246846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0 w 2248540"/>
              <a:gd name="connsiteY4" fmla="*/ 2307170 h 2307170"/>
              <a:gd name="connsiteX5" fmla="*/ 688974 w 2248540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1315090 w 2248540"/>
              <a:gd name="connsiteY4" fmla="*/ 1835802 h 2307170"/>
              <a:gd name="connsiteX5" fmla="*/ 0 w 2248540"/>
              <a:gd name="connsiteY5" fmla="*/ 2307170 h 2307170"/>
              <a:gd name="connsiteX6" fmla="*/ 688974 w 2248540"/>
              <a:gd name="connsiteY6" fmla="*/ 1587 h 2307170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0 w 2248540"/>
              <a:gd name="connsiteY5" fmla="*/ 2307170 h 2337452"/>
              <a:gd name="connsiteX6" fmla="*/ 688974 w 2248540"/>
              <a:gd name="connsiteY6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3724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5629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746124 w 230569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387990 w 2305690"/>
              <a:gd name="connsiteY7" fmla="*/ 781702 h 2337452"/>
              <a:gd name="connsiteX8" fmla="*/ 746124 w 230569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37546 w 2311400"/>
              <a:gd name="connsiteY0" fmla="*/ 2063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37546 w 2311400"/>
              <a:gd name="connsiteY8" fmla="*/ 20637 h 2337452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400" h="2323165">
                <a:moveTo>
                  <a:pt x="737546" y="6350"/>
                </a:moveTo>
                <a:lnTo>
                  <a:pt x="1495318" y="0"/>
                </a:lnTo>
                <a:cubicBezTo>
                  <a:pt x="1488968" y="98603"/>
                  <a:pt x="1525481" y="692506"/>
                  <a:pt x="2309706" y="753009"/>
                </a:cubicBezTo>
                <a:cubicBezTo>
                  <a:pt x="2310271" y="996994"/>
                  <a:pt x="2310835" y="1240980"/>
                  <a:pt x="2311400" y="1484965"/>
                </a:cubicBezTo>
                <a:cubicBezTo>
                  <a:pt x="1583267" y="1608790"/>
                  <a:pt x="1548871" y="2248552"/>
                  <a:pt x="1574800" y="2323165"/>
                </a:cubicBezTo>
                <a:lnTo>
                  <a:pt x="819150" y="2310465"/>
                </a:lnTo>
                <a:cubicBezTo>
                  <a:pt x="828991" y="2177604"/>
                  <a:pt x="724532" y="1597069"/>
                  <a:pt x="5710" y="1568983"/>
                </a:cubicBezTo>
                <a:cubicBezTo>
                  <a:pt x="3807" y="1318727"/>
                  <a:pt x="1903" y="1068471"/>
                  <a:pt x="0" y="818215"/>
                </a:cubicBezTo>
                <a:cubicBezTo>
                  <a:pt x="183936" y="822231"/>
                  <a:pt x="653622" y="759572"/>
                  <a:pt x="737546" y="635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67534" y="2127060"/>
            <a:ext cx="2319871" cy="231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Pie 152"/>
          <p:cNvSpPr/>
          <p:nvPr/>
        </p:nvSpPr>
        <p:spPr>
          <a:xfrm>
            <a:off x="7641545" y="3625404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4" name="Pie 153"/>
          <p:cNvSpPr/>
          <p:nvPr/>
        </p:nvSpPr>
        <p:spPr>
          <a:xfrm rot="16200000">
            <a:off x="7640744" y="1315349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Pie 154"/>
          <p:cNvSpPr/>
          <p:nvPr/>
        </p:nvSpPr>
        <p:spPr>
          <a:xfrm rot="10800000">
            <a:off x="5320404" y="131347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Pie 155"/>
          <p:cNvSpPr/>
          <p:nvPr/>
        </p:nvSpPr>
        <p:spPr>
          <a:xfrm rot="5400000">
            <a:off x="5325529" y="3627757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647501" y="2707027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787075" y="442019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358066" y="4428344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43585" y="1840521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50457" y="185004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223435" y="4276716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069707" y="4273541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219445" y="213103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064446" y="213262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5" name="Group 174"/>
          <p:cNvGrpSpPr/>
          <p:nvPr/>
        </p:nvGrpSpPr>
        <p:grpSpPr>
          <a:xfrm rot="5400000">
            <a:off x="7090720" y="2768528"/>
            <a:ext cx="276999" cy="1055463"/>
            <a:chOff x="6061238" y="2833591"/>
            <a:chExt cx="329043" cy="975809"/>
          </a:xfrm>
          <a:effectLst/>
        </p:grpSpPr>
        <p:cxnSp>
          <p:nvCxnSpPr>
            <p:cNvPr id="176" name="Straight Arrow Connector 175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6067243" y="2130903"/>
            <a:ext cx="2319871" cy="2319871"/>
          </a:xfrm>
          <a:prstGeom prst="rect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Pie 178"/>
          <p:cNvSpPr/>
          <p:nvPr/>
        </p:nvSpPr>
        <p:spPr>
          <a:xfrm>
            <a:off x="7639891" y="362249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0" name="Pie 179"/>
          <p:cNvSpPr/>
          <p:nvPr/>
        </p:nvSpPr>
        <p:spPr>
          <a:xfrm rot="16200000">
            <a:off x="7637502" y="1310056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1" name="Pie 180"/>
          <p:cNvSpPr/>
          <p:nvPr/>
        </p:nvSpPr>
        <p:spPr>
          <a:xfrm rot="10800000">
            <a:off x="5321925" y="1308178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Pie 181"/>
          <p:cNvSpPr/>
          <p:nvPr/>
        </p:nvSpPr>
        <p:spPr>
          <a:xfrm rot="5400000">
            <a:off x="5327050" y="3630403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651191" y="2710438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15815" y="427438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062087" y="4271205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211825" y="2128698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056826" y="213028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8" name="Group 187"/>
          <p:cNvGrpSpPr/>
          <p:nvPr/>
        </p:nvGrpSpPr>
        <p:grpSpPr>
          <a:xfrm rot="5400000">
            <a:off x="7083100" y="2766192"/>
            <a:ext cx="276999" cy="1055463"/>
            <a:chOff x="6061238" y="2833591"/>
            <a:chExt cx="329043" cy="975809"/>
          </a:xfrm>
          <a:effectLst/>
        </p:grpSpPr>
        <p:cxnSp>
          <p:nvCxnSpPr>
            <p:cNvPr id="189" name="Straight Arrow Connector 188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 rot="5400000">
            <a:off x="6354564" y="4173752"/>
            <a:ext cx="251817" cy="872284"/>
            <a:chOff x="6076194" y="2940290"/>
            <a:chExt cx="299130" cy="806454"/>
          </a:xfrm>
          <a:effectLst/>
        </p:grpSpPr>
        <p:cxnSp>
          <p:nvCxnSpPr>
            <p:cNvPr id="195" name="Straight Arrow Connector 194"/>
            <p:cNvCxnSpPr/>
            <p:nvPr/>
          </p:nvCxnSpPr>
          <p:spPr>
            <a:xfrm rot="16200000">
              <a:off x="5826141" y="3342785"/>
              <a:ext cx="80645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 rot="16188686">
              <a:off x="5942253" y="3175467"/>
              <a:ext cx="567011" cy="29913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763396" y="3727016"/>
            <a:ext cx="279797" cy="724747"/>
            <a:chOff x="6070950" y="3056399"/>
            <a:chExt cx="332367" cy="670052"/>
          </a:xfrm>
          <a:effectLst/>
        </p:grpSpPr>
        <p:cxnSp>
          <p:nvCxnSpPr>
            <p:cNvPr id="198" name="Straight Arrow Connector 197"/>
            <p:cNvCxnSpPr/>
            <p:nvPr/>
          </p:nvCxnSpPr>
          <p:spPr>
            <a:xfrm rot="10800000" flipH="1">
              <a:off x="6246231" y="3056399"/>
              <a:ext cx="0" cy="670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188686">
              <a:off x="5968517" y="3219979"/>
              <a:ext cx="537233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0" name="Rounded Rectangle 99"/>
          <p:cNvSpPr/>
          <p:nvPr/>
        </p:nvSpPr>
        <p:spPr bwMode="auto">
          <a:xfrm>
            <a:off x="2092556" y="2521878"/>
            <a:ext cx="3200196" cy="57772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1" name="TextBox 58"/>
          <p:cNvSpPr txBox="1">
            <a:spLocks noChangeArrowheads="1"/>
          </p:cNvSpPr>
          <p:nvPr/>
        </p:nvSpPr>
        <p:spPr bwMode="auto">
          <a:xfrm>
            <a:off x="2075379" y="2520375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circle?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6600" y="2585312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 rot="10800000">
            <a:off x="8341932" y="2165136"/>
            <a:ext cx="338555" cy="2262478"/>
            <a:chOff x="6024541" y="2297656"/>
            <a:chExt cx="402165" cy="2091734"/>
          </a:xfrm>
          <a:effectLst/>
        </p:grpSpPr>
        <p:cxnSp>
          <p:nvCxnSpPr>
            <p:cNvPr id="107" name="Straight Arrow Connector 106"/>
            <p:cNvCxnSpPr/>
            <p:nvPr/>
          </p:nvCxnSpPr>
          <p:spPr>
            <a:xfrm rot="16200000">
              <a:off x="5183498" y="3342791"/>
              <a:ext cx="209173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 rot="16188686">
              <a:off x="5910916" y="3158808"/>
              <a:ext cx="629415" cy="402165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7" name="Rounded Rectangle 166"/>
          <p:cNvSpPr/>
          <p:nvPr/>
        </p:nvSpPr>
        <p:spPr>
          <a:xfrm>
            <a:off x="650468" y="1157357"/>
            <a:ext cx="7221055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61547" y="115213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998079" y="1146258"/>
            <a:ext cx="3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76939" y="1154430"/>
            <a:ext cx="2011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4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(quadrant)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717796" y="1154430"/>
            <a:ext cx="1482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39857" y="895350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5906368" y="1206630"/>
            <a:ext cx="1873652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48258" y="1154430"/>
            <a:ext cx="2245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(smaller circle)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68373" y="82225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90983" y="81613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7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9" grpId="0"/>
      <p:bldP spid="123" grpId="0" animBg="1"/>
      <p:bldP spid="123" grpId="1" animBg="1"/>
      <p:bldP spid="116" grpId="0" animBg="1"/>
      <p:bldP spid="116" grpId="1" animBg="1"/>
      <p:bldP spid="108" grpId="0" animBg="1"/>
      <p:bldP spid="117" grpId="0"/>
      <p:bldP spid="122" grpId="0"/>
      <p:bldP spid="124" grpId="0" animBg="1"/>
      <p:bldP spid="124" grpId="1" animBg="1"/>
      <p:bldP spid="111" grpId="0"/>
      <p:bldP spid="125" grpId="0"/>
      <p:bldP spid="126" grpId="0"/>
      <p:bldP spid="131" grpId="0"/>
      <p:bldP spid="132" grpId="0"/>
      <p:bldP spid="100" grpId="0" animBg="1"/>
      <p:bldP spid="100" grpId="1" animBg="1"/>
      <p:bldP spid="101" grpId="0"/>
      <p:bldP spid="101" grpId="1"/>
      <p:bldP spid="104" grpId="0"/>
      <p:bldP spid="104" grpId="1"/>
      <p:bldP spid="97" grpId="0" animBg="1"/>
      <p:bldP spid="97" grpId="1" animBg="1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331"/>
          <p:cNvSpPr txBox="1"/>
          <p:nvPr/>
        </p:nvSpPr>
        <p:spPr>
          <a:xfrm>
            <a:off x="3200400" y="4467423"/>
            <a:ext cx="10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9.71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947126" y="4458557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947126" y="3634841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947126" y="407454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>
            <a:off x="3405465" y="4248150"/>
            <a:ext cx="321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3210009" y="3525451"/>
            <a:ext cx="59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112 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643826" y="3525492"/>
            <a:ext cx="27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809923" y="3522282"/>
            <a:ext cx="53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>
            <a:off x="3305203" y="3804116"/>
            <a:ext cx="922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50"/>
          <p:cNvSpPr/>
          <p:nvPr/>
        </p:nvSpPr>
        <p:spPr>
          <a:xfrm>
            <a:off x="6550982" y="1664546"/>
            <a:ext cx="1971933" cy="2658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96929" y="3785724"/>
            <a:ext cx="3041790" cy="45182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34585" y="3815816"/>
            <a:ext cx="2955372" cy="38363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748098" y="1663698"/>
            <a:ext cx="1638415" cy="2658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3219628" y="1654173"/>
            <a:ext cx="1385168" cy="2658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07296" y="3441701"/>
            <a:ext cx="2519444" cy="2921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14972" y="3722784"/>
            <a:ext cx="2992888" cy="722967"/>
            <a:chOff x="2183503" y="5287869"/>
            <a:chExt cx="2992888" cy="722967"/>
          </a:xfrm>
        </p:grpSpPr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2183503" y="5376816"/>
              <a:ext cx="1874296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>
                  <a:prstClr val="white"/>
                </a:buClr>
                <a:buFontTx/>
                <a:buNone/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(4 quadrants)</a:t>
              </a:r>
            </a:p>
            <a:p>
              <a:pPr algn="r">
                <a:buClr>
                  <a:prstClr val="white"/>
                </a:buClr>
                <a:buFontTx/>
                <a:buNone/>
              </a:pP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901440" y="5287869"/>
              <a:ext cx="1274951" cy="566261"/>
              <a:chOff x="2580061" y="3899703"/>
              <a:chExt cx="1274951" cy="566261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580061" y="4033679"/>
                <a:ext cx="323370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2888333" y="3899703"/>
                <a:ext cx="489854" cy="566261"/>
                <a:chOff x="4571966" y="3843448"/>
                <a:chExt cx="489854" cy="566261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4571966" y="3843448"/>
                  <a:ext cx="4898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22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615539" y="4118807"/>
                  <a:ext cx="31568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/>
                <p:cNvSpPr txBox="1"/>
                <p:nvPr/>
              </p:nvSpPr>
              <p:spPr>
                <a:xfrm>
                  <a:off x="4615539" y="4071155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7</a:t>
                  </a:r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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3182935" y="4033679"/>
                <a:ext cx="672077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cm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849021" y="1601788"/>
            <a:ext cx="7833662" cy="343908"/>
            <a:chOff x="1017358" y="1492321"/>
            <a:chExt cx="7532979" cy="343908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1017358" y="1492321"/>
              <a:ext cx="2438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(shaded region) =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65128" y="1492321"/>
              <a:ext cx="1482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 ABCD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30239" y="1497675"/>
              <a:ext cx="345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–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28973" y="1492321"/>
              <a:ext cx="2011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4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(quadrant) –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05106" y="1492321"/>
              <a:ext cx="2245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(smaller circle)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2947126" y="2171083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635103" y="3468162"/>
            <a:ext cx="2459012" cy="2416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663957" y="3414105"/>
            <a:ext cx="248183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87878" y="2118860"/>
            <a:ext cx="59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554372" y="2118860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3795486" y="2018056"/>
            <a:ext cx="489854" cy="566261"/>
            <a:chOff x="4571966" y="3843448"/>
            <a:chExt cx="489854" cy="566261"/>
          </a:xfrm>
        </p:grpSpPr>
        <p:sp>
          <p:nvSpPr>
            <p:cNvPr id="247" name="TextBox 246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4173243" y="2101873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4413639" y="2013447"/>
            <a:ext cx="489854" cy="566261"/>
            <a:chOff x="4571966" y="3843448"/>
            <a:chExt cx="489854" cy="566261"/>
          </a:xfrm>
        </p:grpSpPr>
        <p:sp>
          <p:nvSpPr>
            <p:cNvPr id="255" name="TextBox 254"/>
            <p:cNvSpPr txBox="1"/>
            <p:nvPr/>
          </p:nvSpPr>
          <p:spPr>
            <a:xfrm>
              <a:off x="4571966" y="3843448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4615539" y="4118807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4615539" y="40711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466272" y="1522089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947126" y="311414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194050" y="3108511"/>
            <a:ext cx="59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539672" y="3108511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cxnSp>
        <p:nvCxnSpPr>
          <p:cNvPr id="318" name="Straight Connector 317"/>
          <p:cNvCxnSpPr/>
          <p:nvPr/>
        </p:nvCxnSpPr>
        <p:spPr>
          <a:xfrm>
            <a:off x="3824328" y="3303338"/>
            <a:ext cx="320159" cy="2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3802830" y="3228845"/>
            <a:ext cx="478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3752856" y="3015439"/>
            <a:ext cx="85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580432" y="3764262"/>
            <a:ext cx="34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352317" y="3995868"/>
            <a:ext cx="5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68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407041" y="4198898"/>
            <a:ext cx="31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790575" y="4739417"/>
            <a:ext cx="3712306" cy="26929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790574" y="4709180"/>
            <a:ext cx="381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is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9.71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74231" y="4715073"/>
            <a:ext cx="40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7" name="Rectangle 60"/>
          <p:cNvSpPr/>
          <p:nvPr/>
        </p:nvSpPr>
        <p:spPr>
          <a:xfrm>
            <a:off x="6070600" y="2130903"/>
            <a:ext cx="2311400" cy="2323165"/>
          </a:xfrm>
          <a:custGeom>
            <a:avLst/>
            <a:gdLst>
              <a:gd name="connsiteX0" fmla="*/ 0 w 2319871"/>
              <a:gd name="connsiteY0" fmla="*/ 0 h 2319871"/>
              <a:gd name="connsiteX1" fmla="*/ 2319871 w 2319871"/>
              <a:gd name="connsiteY1" fmla="*/ 0 h 2319871"/>
              <a:gd name="connsiteX2" fmla="*/ 2319871 w 2319871"/>
              <a:gd name="connsiteY2" fmla="*/ 2319871 h 2319871"/>
              <a:gd name="connsiteX3" fmla="*/ 0 w 2319871"/>
              <a:gd name="connsiteY3" fmla="*/ 2319871 h 2319871"/>
              <a:gd name="connsiteX4" fmla="*/ 0 w 2319871"/>
              <a:gd name="connsiteY4" fmla="*/ 0 h 2319871"/>
              <a:gd name="connsiteX0" fmla="*/ 747712 w 2319871"/>
              <a:gd name="connsiteY0" fmla="*/ 0 h 2324634"/>
              <a:gd name="connsiteX1" fmla="*/ 2319871 w 2319871"/>
              <a:gd name="connsiteY1" fmla="*/ 4763 h 2324634"/>
              <a:gd name="connsiteX2" fmla="*/ 2319871 w 2319871"/>
              <a:gd name="connsiteY2" fmla="*/ 2324634 h 2324634"/>
              <a:gd name="connsiteX3" fmla="*/ 0 w 2319871"/>
              <a:gd name="connsiteY3" fmla="*/ 2324634 h 2324634"/>
              <a:gd name="connsiteX4" fmla="*/ 747712 w 2319871"/>
              <a:gd name="connsiteY4" fmla="*/ 0 h 2324634"/>
              <a:gd name="connsiteX0" fmla="*/ 747712 w 2319871"/>
              <a:gd name="connsiteY0" fmla="*/ 0 h 2334159"/>
              <a:gd name="connsiteX1" fmla="*/ 2319871 w 2319871"/>
              <a:gd name="connsiteY1" fmla="*/ 4763 h 2334159"/>
              <a:gd name="connsiteX2" fmla="*/ 1562634 w 2319871"/>
              <a:gd name="connsiteY2" fmla="*/ 2334159 h 2334159"/>
              <a:gd name="connsiteX3" fmla="*/ 0 w 2319871"/>
              <a:gd name="connsiteY3" fmla="*/ 2324634 h 2334159"/>
              <a:gd name="connsiteX4" fmla="*/ 747712 w 2319871"/>
              <a:gd name="connsiteY4" fmla="*/ 0 h 2334159"/>
              <a:gd name="connsiteX0" fmla="*/ 752474 w 2324633"/>
              <a:gd name="connsiteY0" fmla="*/ 0 h 2334159"/>
              <a:gd name="connsiteX1" fmla="*/ 2324633 w 2324633"/>
              <a:gd name="connsiteY1" fmla="*/ 4763 h 2334159"/>
              <a:gd name="connsiteX2" fmla="*/ 1567396 w 2324633"/>
              <a:gd name="connsiteY2" fmla="*/ 2334159 h 2334159"/>
              <a:gd name="connsiteX3" fmla="*/ 0 w 2324633"/>
              <a:gd name="connsiteY3" fmla="*/ 1586446 h 2334159"/>
              <a:gd name="connsiteX4" fmla="*/ 752474 w 2324633"/>
              <a:gd name="connsiteY4" fmla="*/ 0 h 2334159"/>
              <a:gd name="connsiteX0" fmla="*/ 0 w 1572159"/>
              <a:gd name="connsiteY0" fmla="*/ 0 h 2334159"/>
              <a:gd name="connsiteX1" fmla="*/ 1572159 w 1572159"/>
              <a:gd name="connsiteY1" fmla="*/ 4763 h 2334159"/>
              <a:gd name="connsiteX2" fmla="*/ 814922 w 1572159"/>
              <a:gd name="connsiteY2" fmla="*/ 2334159 h 2334159"/>
              <a:gd name="connsiteX3" fmla="*/ 85726 w 1572159"/>
              <a:gd name="connsiteY3" fmla="*/ 2324633 h 2334159"/>
              <a:gd name="connsiteX4" fmla="*/ 0 w 1572159"/>
              <a:gd name="connsiteY4" fmla="*/ 0 h 2334159"/>
              <a:gd name="connsiteX0" fmla="*/ 0 w 1508659"/>
              <a:gd name="connsiteY0" fmla="*/ 0 h 2334159"/>
              <a:gd name="connsiteX1" fmla="*/ 1508659 w 1508659"/>
              <a:gd name="connsiteY1" fmla="*/ 17463 h 2334159"/>
              <a:gd name="connsiteX2" fmla="*/ 814922 w 1508659"/>
              <a:gd name="connsiteY2" fmla="*/ 2334159 h 2334159"/>
              <a:gd name="connsiteX3" fmla="*/ 85726 w 1508659"/>
              <a:gd name="connsiteY3" fmla="*/ 2324633 h 2334159"/>
              <a:gd name="connsiteX4" fmla="*/ 0 w 1508659"/>
              <a:gd name="connsiteY4" fmla="*/ 0 h 2334159"/>
              <a:gd name="connsiteX0" fmla="*/ 688974 w 1422933"/>
              <a:gd name="connsiteY0" fmla="*/ 1587 h 2316696"/>
              <a:gd name="connsiteX1" fmla="*/ 1422933 w 1422933"/>
              <a:gd name="connsiteY1" fmla="*/ 0 h 2316696"/>
              <a:gd name="connsiteX2" fmla="*/ 729196 w 1422933"/>
              <a:gd name="connsiteY2" fmla="*/ 2316696 h 2316696"/>
              <a:gd name="connsiteX3" fmla="*/ 0 w 1422933"/>
              <a:gd name="connsiteY3" fmla="*/ 2307170 h 2316696"/>
              <a:gd name="connsiteX4" fmla="*/ 688974 w 1422933"/>
              <a:gd name="connsiteY4" fmla="*/ 1587 h 2316696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0 w 2246846"/>
              <a:gd name="connsiteY3" fmla="*/ 2307170 h 2307170"/>
              <a:gd name="connsiteX4" fmla="*/ 688974 w 2246846"/>
              <a:gd name="connsiteY4" fmla="*/ 1587 h 2307170"/>
              <a:gd name="connsiteX0" fmla="*/ 688974 w 2246846"/>
              <a:gd name="connsiteY0" fmla="*/ 1587 h 2307170"/>
              <a:gd name="connsiteX1" fmla="*/ 1422933 w 2246846"/>
              <a:gd name="connsiteY1" fmla="*/ 0 h 2307170"/>
              <a:gd name="connsiteX2" fmla="*/ 2246846 w 2246846"/>
              <a:gd name="connsiteY2" fmla="*/ 767296 h 2307170"/>
              <a:gd name="connsiteX3" fmla="*/ 1823090 w 2246846"/>
              <a:gd name="connsiteY3" fmla="*/ 1042052 h 2307170"/>
              <a:gd name="connsiteX4" fmla="*/ 0 w 2246846"/>
              <a:gd name="connsiteY4" fmla="*/ 2307170 h 2307170"/>
              <a:gd name="connsiteX5" fmla="*/ 688974 w 2246846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0 w 2248540"/>
              <a:gd name="connsiteY4" fmla="*/ 2307170 h 2307170"/>
              <a:gd name="connsiteX5" fmla="*/ 688974 w 2248540"/>
              <a:gd name="connsiteY5" fmla="*/ 1587 h 2307170"/>
              <a:gd name="connsiteX0" fmla="*/ 688974 w 2248540"/>
              <a:gd name="connsiteY0" fmla="*/ 1587 h 2307170"/>
              <a:gd name="connsiteX1" fmla="*/ 1422933 w 2248540"/>
              <a:gd name="connsiteY1" fmla="*/ 0 h 2307170"/>
              <a:gd name="connsiteX2" fmla="*/ 2246846 w 2248540"/>
              <a:gd name="connsiteY2" fmla="*/ 767296 h 2307170"/>
              <a:gd name="connsiteX3" fmla="*/ 2248540 w 2248540"/>
              <a:gd name="connsiteY3" fmla="*/ 1499252 h 2307170"/>
              <a:gd name="connsiteX4" fmla="*/ 1315090 w 2248540"/>
              <a:gd name="connsiteY4" fmla="*/ 1835802 h 2307170"/>
              <a:gd name="connsiteX5" fmla="*/ 0 w 2248540"/>
              <a:gd name="connsiteY5" fmla="*/ 2307170 h 2307170"/>
              <a:gd name="connsiteX6" fmla="*/ 688974 w 2248540"/>
              <a:gd name="connsiteY6" fmla="*/ 1587 h 2307170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0 w 2248540"/>
              <a:gd name="connsiteY5" fmla="*/ 2307170 h 2337452"/>
              <a:gd name="connsiteX6" fmla="*/ 688974 w 2248540"/>
              <a:gd name="connsiteY6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3724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688974 w 2248540"/>
              <a:gd name="connsiteY0" fmla="*/ 1587 h 2337452"/>
              <a:gd name="connsiteX1" fmla="*/ 1422933 w 2248540"/>
              <a:gd name="connsiteY1" fmla="*/ 0 h 2337452"/>
              <a:gd name="connsiteX2" fmla="*/ 2246846 w 2248540"/>
              <a:gd name="connsiteY2" fmla="*/ 767296 h 2337452"/>
              <a:gd name="connsiteX3" fmla="*/ 2248540 w 2248540"/>
              <a:gd name="connsiteY3" fmla="*/ 1499252 h 2337452"/>
              <a:gd name="connsiteX4" fmla="*/ 1511940 w 2248540"/>
              <a:gd name="connsiteY4" fmla="*/ 2337452 h 2337452"/>
              <a:gd name="connsiteX5" fmla="*/ 756290 w 2248540"/>
              <a:gd name="connsiteY5" fmla="*/ 2324752 h 2337452"/>
              <a:gd name="connsiteX6" fmla="*/ 0 w 2248540"/>
              <a:gd name="connsiteY6" fmla="*/ 2307170 h 2337452"/>
              <a:gd name="connsiteX7" fmla="*/ 688974 w 224854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746124 w 2305690"/>
              <a:gd name="connsiteY7" fmla="*/ 1587 h 2337452"/>
              <a:gd name="connsiteX0" fmla="*/ 746124 w 2305690"/>
              <a:gd name="connsiteY0" fmla="*/ 1587 h 2337452"/>
              <a:gd name="connsiteX1" fmla="*/ 1480083 w 2305690"/>
              <a:gd name="connsiteY1" fmla="*/ 0 h 2337452"/>
              <a:gd name="connsiteX2" fmla="*/ 2303996 w 2305690"/>
              <a:gd name="connsiteY2" fmla="*/ 767296 h 2337452"/>
              <a:gd name="connsiteX3" fmla="*/ 2305690 w 2305690"/>
              <a:gd name="connsiteY3" fmla="*/ 1499252 h 2337452"/>
              <a:gd name="connsiteX4" fmla="*/ 1569090 w 2305690"/>
              <a:gd name="connsiteY4" fmla="*/ 2337452 h 2337452"/>
              <a:gd name="connsiteX5" fmla="*/ 813440 w 2305690"/>
              <a:gd name="connsiteY5" fmla="*/ 2324752 h 2337452"/>
              <a:gd name="connsiteX6" fmla="*/ 0 w 2305690"/>
              <a:gd name="connsiteY6" fmla="*/ 1583270 h 2337452"/>
              <a:gd name="connsiteX7" fmla="*/ 387990 w 2305690"/>
              <a:gd name="connsiteY7" fmla="*/ 781702 h 2337452"/>
              <a:gd name="connsiteX8" fmla="*/ 746124 w 230569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51834 w 2311400"/>
              <a:gd name="connsiteY0" fmla="*/ 158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51834 w 2311400"/>
              <a:gd name="connsiteY8" fmla="*/ 1587 h 2337452"/>
              <a:gd name="connsiteX0" fmla="*/ 737546 w 2311400"/>
              <a:gd name="connsiteY0" fmla="*/ 20637 h 2337452"/>
              <a:gd name="connsiteX1" fmla="*/ 1485793 w 2311400"/>
              <a:gd name="connsiteY1" fmla="*/ 0 h 2337452"/>
              <a:gd name="connsiteX2" fmla="*/ 2309706 w 2311400"/>
              <a:gd name="connsiteY2" fmla="*/ 767296 h 2337452"/>
              <a:gd name="connsiteX3" fmla="*/ 2311400 w 2311400"/>
              <a:gd name="connsiteY3" fmla="*/ 1499252 h 2337452"/>
              <a:gd name="connsiteX4" fmla="*/ 1574800 w 2311400"/>
              <a:gd name="connsiteY4" fmla="*/ 2337452 h 2337452"/>
              <a:gd name="connsiteX5" fmla="*/ 819150 w 2311400"/>
              <a:gd name="connsiteY5" fmla="*/ 2324752 h 2337452"/>
              <a:gd name="connsiteX6" fmla="*/ 5710 w 2311400"/>
              <a:gd name="connsiteY6" fmla="*/ 1583270 h 2337452"/>
              <a:gd name="connsiteX7" fmla="*/ 0 w 2311400"/>
              <a:gd name="connsiteY7" fmla="*/ 832502 h 2337452"/>
              <a:gd name="connsiteX8" fmla="*/ 737546 w 2311400"/>
              <a:gd name="connsiteY8" fmla="*/ 20637 h 2337452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  <a:gd name="connsiteX0" fmla="*/ 737546 w 2311400"/>
              <a:gd name="connsiteY0" fmla="*/ 6350 h 2323165"/>
              <a:gd name="connsiteX1" fmla="*/ 1495318 w 2311400"/>
              <a:gd name="connsiteY1" fmla="*/ 0 h 2323165"/>
              <a:gd name="connsiteX2" fmla="*/ 2309706 w 2311400"/>
              <a:gd name="connsiteY2" fmla="*/ 753009 h 2323165"/>
              <a:gd name="connsiteX3" fmla="*/ 2311400 w 2311400"/>
              <a:gd name="connsiteY3" fmla="*/ 1484965 h 2323165"/>
              <a:gd name="connsiteX4" fmla="*/ 1574800 w 2311400"/>
              <a:gd name="connsiteY4" fmla="*/ 2323165 h 2323165"/>
              <a:gd name="connsiteX5" fmla="*/ 819150 w 2311400"/>
              <a:gd name="connsiteY5" fmla="*/ 2310465 h 2323165"/>
              <a:gd name="connsiteX6" fmla="*/ 5710 w 2311400"/>
              <a:gd name="connsiteY6" fmla="*/ 1568983 h 2323165"/>
              <a:gd name="connsiteX7" fmla="*/ 0 w 2311400"/>
              <a:gd name="connsiteY7" fmla="*/ 818215 h 2323165"/>
              <a:gd name="connsiteX8" fmla="*/ 737546 w 2311400"/>
              <a:gd name="connsiteY8" fmla="*/ 6350 h 232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400" h="2323165">
                <a:moveTo>
                  <a:pt x="737546" y="6350"/>
                </a:moveTo>
                <a:lnTo>
                  <a:pt x="1495318" y="0"/>
                </a:lnTo>
                <a:cubicBezTo>
                  <a:pt x="1488968" y="98603"/>
                  <a:pt x="1525481" y="692506"/>
                  <a:pt x="2309706" y="753009"/>
                </a:cubicBezTo>
                <a:cubicBezTo>
                  <a:pt x="2310271" y="996994"/>
                  <a:pt x="2310835" y="1240980"/>
                  <a:pt x="2311400" y="1484965"/>
                </a:cubicBezTo>
                <a:cubicBezTo>
                  <a:pt x="1583267" y="1608790"/>
                  <a:pt x="1548871" y="2248552"/>
                  <a:pt x="1574800" y="2323165"/>
                </a:cubicBezTo>
                <a:lnTo>
                  <a:pt x="819150" y="2310465"/>
                </a:lnTo>
                <a:cubicBezTo>
                  <a:pt x="828991" y="2177604"/>
                  <a:pt x="724532" y="1597069"/>
                  <a:pt x="5710" y="1568983"/>
                </a:cubicBezTo>
                <a:cubicBezTo>
                  <a:pt x="3807" y="1318727"/>
                  <a:pt x="1903" y="1068471"/>
                  <a:pt x="0" y="818215"/>
                </a:cubicBezTo>
                <a:cubicBezTo>
                  <a:pt x="183936" y="822231"/>
                  <a:pt x="653622" y="759572"/>
                  <a:pt x="737546" y="635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6067534" y="2127060"/>
            <a:ext cx="2319871" cy="231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Pie 348"/>
          <p:cNvSpPr/>
          <p:nvPr/>
        </p:nvSpPr>
        <p:spPr>
          <a:xfrm>
            <a:off x="7641545" y="3625404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0" name="Pie 349"/>
          <p:cNvSpPr/>
          <p:nvPr/>
        </p:nvSpPr>
        <p:spPr>
          <a:xfrm rot="16200000">
            <a:off x="7640744" y="1315349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1" name="Pie 350"/>
          <p:cNvSpPr/>
          <p:nvPr/>
        </p:nvSpPr>
        <p:spPr>
          <a:xfrm rot="10800000">
            <a:off x="5320404" y="131347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2" name="Pie 351"/>
          <p:cNvSpPr/>
          <p:nvPr/>
        </p:nvSpPr>
        <p:spPr>
          <a:xfrm rot="5400000">
            <a:off x="5325529" y="3627757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6647501" y="2707027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787075" y="442019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8358066" y="4428344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843585" y="1840521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8350457" y="1850046"/>
            <a:ext cx="3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8223435" y="4276716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6069707" y="4273541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8219445" y="213103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064446" y="213262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2" name="Group 361"/>
          <p:cNvGrpSpPr/>
          <p:nvPr/>
        </p:nvGrpSpPr>
        <p:grpSpPr>
          <a:xfrm rot="5400000">
            <a:off x="7090720" y="2768528"/>
            <a:ext cx="276999" cy="1055463"/>
            <a:chOff x="6061238" y="2833591"/>
            <a:chExt cx="329043" cy="975809"/>
          </a:xfrm>
          <a:effectLst/>
        </p:grpSpPr>
        <p:cxnSp>
          <p:nvCxnSpPr>
            <p:cNvPr id="363" name="Straight Arrow Connector 362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 363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65" name="Rectangle 364"/>
          <p:cNvSpPr/>
          <p:nvPr/>
        </p:nvSpPr>
        <p:spPr>
          <a:xfrm>
            <a:off x="6067243" y="2130903"/>
            <a:ext cx="2319871" cy="2319871"/>
          </a:xfrm>
          <a:prstGeom prst="rect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6" name="Pie 365"/>
          <p:cNvSpPr/>
          <p:nvPr/>
        </p:nvSpPr>
        <p:spPr>
          <a:xfrm>
            <a:off x="7639891" y="3622491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7" name="Pie 366"/>
          <p:cNvSpPr/>
          <p:nvPr/>
        </p:nvSpPr>
        <p:spPr>
          <a:xfrm rot="16200000">
            <a:off x="7637502" y="1310056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8" name="Pie 367"/>
          <p:cNvSpPr/>
          <p:nvPr/>
        </p:nvSpPr>
        <p:spPr>
          <a:xfrm rot="10800000">
            <a:off x="5321925" y="1308178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9" name="Pie 368"/>
          <p:cNvSpPr/>
          <p:nvPr/>
        </p:nvSpPr>
        <p:spPr>
          <a:xfrm rot="5400000">
            <a:off x="5327050" y="3630403"/>
            <a:ext cx="1491718" cy="1639876"/>
          </a:xfrm>
          <a:prstGeom prst="pie">
            <a:avLst>
              <a:gd name="adj1" fmla="val 10790832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6651191" y="2710438"/>
            <a:ext cx="1159935" cy="115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8215815" y="4274380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062087" y="4271205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8219445" y="2128698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064446" y="2130284"/>
            <a:ext cx="164899" cy="1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5" name="Group 374"/>
          <p:cNvGrpSpPr/>
          <p:nvPr/>
        </p:nvGrpSpPr>
        <p:grpSpPr>
          <a:xfrm rot="5400000">
            <a:off x="7083100" y="2766192"/>
            <a:ext cx="276999" cy="1055463"/>
            <a:chOff x="6061238" y="2833591"/>
            <a:chExt cx="329043" cy="975809"/>
          </a:xfrm>
          <a:effectLst/>
        </p:grpSpPr>
        <p:cxnSp>
          <p:nvCxnSpPr>
            <p:cNvPr id="376" name="Straight Arrow Connector 375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angle 376"/>
            <p:cNvSpPr/>
            <p:nvPr/>
          </p:nvSpPr>
          <p:spPr>
            <a:xfrm rot="16188686">
              <a:off x="5942254" y="3160510"/>
              <a:ext cx="567011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 rot="5400000">
            <a:off x="6354564" y="4173752"/>
            <a:ext cx="251817" cy="872284"/>
            <a:chOff x="6076194" y="2940290"/>
            <a:chExt cx="299130" cy="806454"/>
          </a:xfrm>
          <a:effectLst/>
        </p:grpSpPr>
        <p:cxnSp>
          <p:nvCxnSpPr>
            <p:cNvPr id="382" name="Straight Arrow Connector 381"/>
            <p:cNvCxnSpPr/>
            <p:nvPr/>
          </p:nvCxnSpPr>
          <p:spPr>
            <a:xfrm rot="16200000">
              <a:off x="5826141" y="3342785"/>
              <a:ext cx="80645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Rectangle 382"/>
            <p:cNvSpPr/>
            <p:nvPr/>
          </p:nvSpPr>
          <p:spPr>
            <a:xfrm rot="16188686">
              <a:off x="5942253" y="3175467"/>
              <a:ext cx="567011" cy="29913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763396" y="3727016"/>
            <a:ext cx="279797" cy="724747"/>
            <a:chOff x="6070950" y="3056399"/>
            <a:chExt cx="332367" cy="670052"/>
          </a:xfrm>
          <a:effectLst/>
        </p:grpSpPr>
        <p:cxnSp>
          <p:nvCxnSpPr>
            <p:cNvPr id="385" name="Straight Arrow Connector 384"/>
            <p:cNvCxnSpPr/>
            <p:nvPr/>
          </p:nvCxnSpPr>
          <p:spPr>
            <a:xfrm rot="10800000" flipH="1">
              <a:off x="6246231" y="3056399"/>
              <a:ext cx="0" cy="670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/>
            <p:cNvSpPr/>
            <p:nvPr/>
          </p:nvSpPr>
          <p:spPr>
            <a:xfrm rot="16188686">
              <a:off x="5968517" y="3219979"/>
              <a:ext cx="537233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947126" y="2598855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205163" y="2593222"/>
            <a:ext cx="59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3540125" y="2593222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843763" y="2533186"/>
            <a:ext cx="85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91" name="Straight Connector 390"/>
          <p:cNvCxnSpPr/>
          <p:nvPr/>
        </p:nvCxnSpPr>
        <p:spPr>
          <a:xfrm>
            <a:off x="3891398" y="2807795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3898507" y="2759235"/>
            <a:ext cx="32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251309" y="2632493"/>
            <a:ext cx="27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536713" y="2531063"/>
            <a:ext cx="50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>
            <a:off x="4585888" y="2807795"/>
            <a:ext cx="36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4595453" y="2756981"/>
            <a:ext cx="30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7" name="Left Bracket 396"/>
          <p:cNvSpPr/>
          <p:nvPr/>
        </p:nvSpPr>
        <p:spPr>
          <a:xfrm>
            <a:off x="3832860" y="2588946"/>
            <a:ext cx="45719" cy="42966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98" name="Right Bracket 397"/>
          <p:cNvSpPr/>
          <p:nvPr/>
        </p:nvSpPr>
        <p:spPr>
          <a:xfrm>
            <a:off x="4986298" y="2590295"/>
            <a:ext cx="45719" cy="4297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 rot="10800000">
            <a:off x="8341932" y="2165136"/>
            <a:ext cx="338555" cy="2262478"/>
            <a:chOff x="6024541" y="2297656"/>
            <a:chExt cx="402165" cy="2091734"/>
          </a:xfrm>
          <a:effectLst/>
        </p:grpSpPr>
        <p:cxnSp>
          <p:nvCxnSpPr>
            <p:cNvPr id="135" name="Straight Arrow Connector 134"/>
            <p:cNvCxnSpPr/>
            <p:nvPr/>
          </p:nvCxnSpPr>
          <p:spPr>
            <a:xfrm rot="16200000">
              <a:off x="5183498" y="3342791"/>
              <a:ext cx="2091734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16188686">
              <a:off x="5910916" y="3158808"/>
              <a:ext cx="629415" cy="402165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8" name="Rounded Rectangle 227"/>
          <p:cNvSpPr/>
          <p:nvPr/>
        </p:nvSpPr>
        <p:spPr>
          <a:xfrm>
            <a:off x="600075" y="4288499"/>
            <a:ext cx="3214417" cy="49700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668207" y="4328655"/>
            <a:ext cx="3117128" cy="4281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600075" y="4248150"/>
            <a:ext cx="3193309" cy="722967"/>
            <a:chOff x="1978319" y="5287869"/>
            <a:chExt cx="3193309" cy="722967"/>
          </a:xfrm>
        </p:grpSpPr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1978319" y="5376816"/>
              <a:ext cx="2079480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>
                  <a:prstClr val="white"/>
                </a:buClr>
                <a:buFontTx/>
                <a:buNone/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(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smaller circle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  <a:p>
              <a:pPr algn="r">
                <a:buClr>
                  <a:prstClr val="white"/>
                </a:buClr>
                <a:buFontTx/>
                <a:buNone/>
              </a:pP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901440" y="5287869"/>
              <a:ext cx="1270188" cy="566261"/>
              <a:chOff x="2580061" y="3899703"/>
              <a:chExt cx="1270188" cy="56626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2580061" y="4033679"/>
                <a:ext cx="323370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grpSp>
            <p:nvGrpSpPr>
              <p:cNvPr id="233" name="Group 232"/>
              <p:cNvGrpSpPr/>
              <p:nvPr/>
            </p:nvGrpSpPr>
            <p:grpSpPr>
              <a:xfrm>
                <a:off x="2888333" y="3899703"/>
                <a:ext cx="489854" cy="566261"/>
                <a:chOff x="4571966" y="3843448"/>
                <a:chExt cx="489854" cy="566261"/>
              </a:xfrm>
            </p:grpSpPr>
            <p:sp>
              <p:nvSpPr>
                <p:cNvPr id="235" name="TextBox 234"/>
                <p:cNvSpPr txBox="1"/>
                <p:nvPr/>
              </p:nvSpPr>
              <p:spPr>
                <a:xfrm>
                  <a:off x="4571966" y="3843448"/>
                  <a:ext cx="4898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22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4615539" y="4118807"/>
                  <a:ext cx="31568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/>
                <p:cNvSpPr txBox="1"/>
                <p:nvPr/>
              </p:nvSpPr>
              <p:spPr>
                <a:xfrm>
                  <a:off x="4615539" y="4071155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7</a:t>
                  </a:r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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234" name="Rectangle 233"/>
              <p:cNvSpPr/>
              <p:nvPr/>
            </p:nvSpPr>
            <p:spPr>
              <a:xfrm>
                <a:off x="3178172" y="4033679"/>
                <a:ext cx="672077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cm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304800" y="317858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From each corner of a square of side 4 cm a quadrant of a circle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radius 1 cm is cut and also a circle of diameter 2 cm is cut in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the middle. Find the area of the remaining portion of the square.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50468" y="1157357"/>
            <a:ext cx="7221055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2951" y="1196271"/>
            <a:ext cx="7064485" cy="26937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61547" y="115213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98079" y="1146258"/>
            <a:ext cx="3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76939" y="1154430"/>
            <a:ext cx="2011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4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(quadrant)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748258" y="1154430"/>
            <a:ext cx="2245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(smaller circle)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717796" y="1154430"/>
            <a:ext cx="1482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39857" y="895350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168373" y="82225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90983" y="81613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7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1" grpId="0"/>
      <p:bldP spid="321" grpId="0"/>
      <p:bldP spid="330" grpId="0"/>
      <p:bldP spid="322" grpId="0"/>
      <p:bldP spid="323" grpId="0"/>
      <p:bldP spid="326" grpId="0"/>
      <p:bldP spid="251" grpId="0" animBg="1"/>
      <p:bldP spid="251" grpId="1" animBg="1"/>
      <p:bldP spid="167" grpId="0" animBg="1"/>
      <p:bldP spid="244" grpId="0" animBg="1"/>
      <p:bldP spid="244" grpId="1" animBg="1"/>
      <p:bldP spid="243" grpId="0" animBg="1"/>
      <p:bldP spid="243" grpId="1" animBg="1"/>
      <p:bldP spid="239" grpId="0" animBg="1"/>
      <p:bldP spid="239" grpId="1" animBg="1"/>
      <p:bldP spid="165" grpId="0" animBg="1"/>
      <p:bldP spid="238" grpId="0"/>
      <p:bldP spid="240" grpId="0" animBg="1"/>
      <p:bldP spid="240" grpId="1" animBg="1"/>
      <p:bldP spid="166" grpId="0"/>
      <p:bldP spid="241" grpId="0"/>
      <p:bldP spid="242" grpId="0"/>
      <p:bldP spid="250" grpId="0"/>
      <p:bldP spid="315" grpId="0"/>
      <p:bldP spid="316" grpId="0"/>
      <p:bldP spid="317" grpId="0"/>
      <p:bldP spid="319" grpId="0"/>
      <p:bldP spid="320" grpId="0"/>
      <p:bldP spid="325" grpId="0"/>
      <p:bldP spid="327" grpId="0"/>
      <p:bldP spid="329" grpId="0"/>
      <p:bldP spid="333" grpId="0" animBg="1"/>
      <p:bldP spid="334" grpId="0"/>
      <p:bldP spid="335" grpId="0"/>
      <p:bldP spid="387" grpId="0"/>
      <p:bldP spid="388" grpId="0"/>
      <p:bldP spid="389" grpId="0"/>
      <p:bldP spid="390" grpId="0"/>
      <p:bldP spid="392" grpId="0"/>
      <p:bldP spid="393" grpId="0"/>
      <p:bldP spid="394" grpId="0"/>
      <p:bldP spid="396" grpId="0"/>
      <p:bldP spid="397" grpId="0" animBg="1"/>
      <p:bldP spid="398" grpId="0" animBg="1"/>
      <p:bldP spid="228" grpId="0" animBg="1"/>
      <p:bldP spid="253" grpId="0" animBg="1"/>
      <p:bldP spid="253" grpId="1" animBg="1"/>
      <p:bldP spid="133" grpId="0" animBg="1"/>
      <p:bldP spid="133" grpId="1" animBg="1"/>
      <p:bldP spid="13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27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333750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finding area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shaded portion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2381780" y="2252152"/>
            <a:ext cx="420010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191051" y="2757879"/>
            <a:ext cx="559033" cy="2130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673640" y="2251661"/>
            <a:ext cx="462011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575948" y="3575645"/>
            <a:ext cx="704799" cy="236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2526761" y="3699354"/>
            <a:ext cx="378047" cy="236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 rot="3427813">
            <a:off x="7915921" y="1899281"/>
            <a:ext cx="698956" cy="24785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344417" y="1277342"/>
            <a:ext cx="698956" cy="24785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707174" y="1886825"/>
            <a:ext cx="1133634" cy="2343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59224" y="864258"/>
            <a:ext cx="371327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076575" y="853107"/>
            <a:ext cx="118316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05781" y="859656"/>
            <a:ext cx="1732270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12784" y="610308"/>
            <a:ext cx="4530901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29251" y="605790"/>
            <a:ext cx="1295789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534628" y="370506"/>
            <a:ext cx="374454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Q.  In given figure, ABCD is a trapezium with AB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∥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DC and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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BCD = 60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. If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BFEC is a sector of a  circle with center C and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AB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BC = 7 cm and DE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= 4 cm, then find the area of the shaded region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    (use 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=1.732).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2301"/>
                <a:ext cx="9467850" cy="1224822"/>
              </a:xfrm>
              <a:prstGeom prst="rect">
                <a:avLst/>
              </a:prstGeom>
              <a:blipFill rotWithShape="1">
                <a:blip r:embed="rId2"/>
                <a:stretch>
                  <a:fillRect l="-38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8976" y="1842441"/>
            <a:ext cx="612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3535" y="1842441"/>
            <a:ext cx="5309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7020" y="1842441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9060" y="1842441"/>
            <a:ext cx="5309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CE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04537" y="1842441"/>
            <a:ext cx="7473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7cm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8647" y="1842441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7147" y="2204695"/>
            <a:ext cx="5437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0632" y="2204695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82672" y="2204695"/>
            <a:ext cx="5389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DE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8149" y="2204695"/>
            <a:ext cx="712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 EC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3089" y="2555134"/>
            <a:ext cx="6238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  + 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553" y="2555134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23974" y="2858649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43020" y="2858649"/>
            <a:ext cx="8739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 cm 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452" y="3220141"/>
            <a:ext cx="2486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BLC, we have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7800" y="3538715"/>
            <a:ext cx="1143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60 =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489729" y="3441151"/>
            <a:ext cx="520170" cy="518292"/>
            <a:chOff x="4152770" y="2373122"/>
            <a:chExt cx="520170" cy="518292"/>
          </a:xfrm>
        </p:grpSpPr>
        <p:sp>
          <p:nvSpPr>
            <p:cNvPr id="31" name="Rectangle 30"/>
            <p:cNvSpPr/>
            <p:nvPr/>
          </p:nvSpPr>
          <p:spPr>
            <a:xfrm>
              <a:off x="4152770" y="2373122"/>
              <a:ext cx="5029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BL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155625" y="2583637"/>
              <a:ext cx="5173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87830" y="3835383"/>
            <a:ext cx="502920" cy="584967"/>
            <a:chOff x="4105145" y="2306447"/>
            <a:chExt cx="502920" cy="58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105145" y="2306447"/>
                  <a:ext cx="502920" cy="333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5" y="2306447"/>
                  <a:ext cx="502920" cy="3331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212776" y="2583637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160955" y="3966284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07438" y="3875673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BL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529753" y="4128538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63203" y="4086188"/>
            <a:ext cx="411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05075" y="4310883"/>
            <a:ext cx="502920" cy="546867"/>
            <a:chOff x="4105145" y="2344547"/>
            <a:chExt cx="502920" cy="546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45" y="2344547"/>
                  <a:ext cx="502920" cy="33316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212776" y="2583637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99073" y="4444233"/>
            <a:ext cx="5774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BL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81225" y="4444233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77571" y="1252495"/>
            <a:ext cx="3097806" cy="1743785"/>
            <a:chOff x="5350571" y="1516890"/>
            <a:chExt cx="3097806" cy="1743785"/>
          </a:xfrm>
        </p:grpSpPr>
        <p:sp>
          <p:nvSpPr>
            <p:cNvPr id="50" name="Isosceles Triangle 49"/>
            <p:cNvSpPr/>
            <p:nvPr/>
          </p:nvSpPr>
          <p:spPr>
            <a:xfrm>
              <a:off x="6810201" y="1776192"/>
              <a:ext cx="1600200" cy="1214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Flowchart: Data 18"/>
            <p:cNvSpPr/>
            <p:nvPr/>
          </p:nvSpPr>
          <p:spPr>
            <a:xfrm>
              <a:off x="5451325" y="1779117"/>
              <a:ext cx="2142251" cy="12113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160"/>
                <a:gd name="connsiteX1" fmla="*/ 2000 w 10000"/>
                <a:gd name="connsiteY1" fmla="*/ 0 h 10160"/>
                <a:gd name="connsiteX2" fmla="*/ 10000 w 10000"/>
                <a:gd name="connsiteY2" fmla="*/ 0 h 10160"/>
                <a:gd name="connsiteX3" fmla="*/ 10000 w 10000"/>
                <a:gd name="connsiteY3" fmla="*/ 10160 h 10160"/>
                <a:gd name="connsiteX4" fmla="*/ 0 w 10000"/>
                <a:gd name="connsiteY4" fmla="*/ 10000 h 10160"/>
                <a:gd name="connsiteX0" fmla="*/ 0 w 9250"/>
                <a:gd name="connsiteY0" fmla="*/ 9920 h 10160"/>
                <a:gd name="connsiteX1" fmla="*/ 1250 w 9250"/>
                <a:gd name="connsiteY1" fmla="*/ 0 h 10160"/>
                <a:gd name="connsiteX2" fmla="*/ 9250 w 9250"/>
                <a:gd name="connsiteY2" fmla="*/ 0 h 10160"/>
                <a:gd name="connsiteX3" fmla="*/ 9250 w 9250"/>
                <a:gd name="connsiteY3" fmla="*/ 10160 h 10160"/>
                <a:gd name="connsiteX4" fmla="*/ 0 w 9250"/>
                <a:gd name="connsiteY4" fmla="*/ 9920 h 10160"/>
                <a:gd name="connsiteX0" fmla="*/ 0 w 10011"/>
                <a:gd name="connsiteY0" fmla="*/ 9823 h 10000"/>
                <a:gd name="connsiteX1" fmla="*/ 1362 w 10011"/>
                <a:gd name="connsiteY1" fmla="*/ 0 h 10000"/>
                <a:gd name="connsiteX2" fmla="*/ 10011 w 10011"/>
                <a:gd name="connsiteY2" fmla="*/ 0 h 10000"/>
                <a:gd name="connsiteX3" fmla="*/ 10011 w 10011"/>
                <a:gd name="connsiteY3" fmla="*/ 10000 h 10000"/>
                <a:gd name="connsiteX4" fmla="*/ 0 w 10011"/>
                <a:gd name="connsiteY4" fmla="*/ 9823 h 10000"/>
                <a:gd name="connsiteX0" fmla="*/ 0 w 10041"/>
                <a:gd name="connsiteY0" fmla="*/ 9823 h 10000"/>
                <a:gd name="connsiteX1" fmla="*/ 1392 w 10041"/>
                <a:gd name="connsiteY1" fmla="*/ 0 h 10000"/>
                <a:gd name="connsiteX2" fmla="*/ 10041 w 10041"/>
                <a:gd name="connsiteY2" fmla="*/ 0 h 10000"/>
                <a:gd name="connsiteX3" fmla="*/ 10041 w 10041"/>
                <a:gd name="connsiteY3" fmla="*/ 10000 h 10000"/>
                <a:gd name="connsiteX4" fmla="*/ 0 w 10041"/>
                <a:gd name="connsiteY4" fmla="*/ 9823 h 10000"/>
                <a:gd name="connsiteX0" fmla="*/ 0 w 10056"/>
                <a:gd name="connsiteY0" fmla="*/ 9823 h 10000"/>
                <a:gd name="connsiteX1" fmla="*/ 1407 w 10056"/>
                <a:gd name="connsiteY1" fmla="*/ 0 h 10000"/>
                <a:gd name="connsiteX2" fmla="*/ 10056 w 10056"/>
                <a:gd name="connsiteY2" fmla="*/ 0 h 10000"/>
                <a:gd name="connsiteX3" fmla="*/ 10056 w 10056"/>
                <a:gd name="connsiteY3" fmla="*/ 10000 h 10000"/>
                <a:gd name="connsiteX4" fmla="*/ 0 w 10056"/>
                <a:gd name="connsiteY4" fmla="*/ 9823 h 10000"/>
                <a:gd name="connsiteX0" fmla="*/ 0 w 10131"/>
                <a:gd name="connsiteY0" fmla="*/ 9928 h 10000"/>
                <a:gd name="connsiteX1" fmla="*/ 1482 w 10131"/>
                <a:gd name="connsiteY1" fmla="*/ 0 h 10000"/>
                <a:gd name="connsiteX2" fmla="*/ 10131 w 10131"/>
                <a:gd name="connsiteY2" fmla="*/ 0 h 10000"/>
                <a:gd name="connsiteX3" fmla="*/ 10131 w 10131"/>
                <a:gd name="connsiteY3" fmla="*/ 10000 h 10000"/>
                <a:gd name="connsiteX4" fmla="*/ 0 w 10131"/>
                <a:gd name="connsiteY4" fmla="*/ 99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1" h="10000">
                  <a:moveTo>
                    <a:pt x="0" y="9928"/>
                  </a:moveTo>
                  <a:lnTo>
                    <a:pt x="1482" y="0"/>
                  </a:lnTo>
                  <a:lnTo>
                    <a:pt x="10131" y="0"/>
                  </a:lnTo>
                  <a:lnTo>
                    <a:pt x="10131" y="10000"/>
                  </a:lnTo>
                  <a:lnTo>
                    <a:pt x="0" y="99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Arc 5"/>
            <p:cNvSpPr/>
            <p:nvPr/>
          </p:nvSpPr>
          <p:spPr>
            <a:xfrm rot="7186987" flipV="1">
              <a:off x="7013250" y="2010440"/>
              <a:ext cx="1312678" cy="1128150"/>
            </a:xfrm>
            <a:custGeom>
              <a:avLst/>
              <a:gdLst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3" fmla="*/ 1166428 w 2332856"/>
                <a:gd name="connsiteY3" fmla="*/ 828682 h 1657363"/>
                <a:gd name="connsiteX4" fmla="*/ 605606 w 2332856"/>
                <a:gd name="connsiteY4" fmla="*/ 102070 h 1657363"/>
                <a:gd name="connsiteX0" fmla="*/ 605606 w 2332856"/>
                <a:gd name="connsiteY0" fmla="*/ 102070 h 1657363"/>
                <a:gd name="connsiteX1" fmla="*/ 1278616 w 2332856"/>
                <a:gd name="connsiteY1" fmla="*/ 3842 h 1657363"/>
                <a:gd name="connsiteX2" fmla="*/ 1968934 w 2332856"/>
                <a:gd name="connsiteY2" fmla="*/ 227301 h 165736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3" fmla="*/ 817425 w 1363328"/>
                <a:gd name="connsiteY3" fmla="*/ 1070653 h 1070653"/>
                <a:gd name="connsiteX4" fmla="*/ 0 w 1363328"/>
                <a:gd name="connsiteY4" fmla="*/ 102070 h 1070653"/>
                <a:gd name="connsiteX0" fmla="*/ 0 w 1363328"/>
                <a:gd name="connsiteY0" fmla="*/ 102070 h 1070653"/>
                <a:gd name="connsiteX1" fmla="*/ 673010 w 1363328"/>
                <a:gd name="connsiteY1" fmla="*/ 3842 h 1070653"/>
                <a:gd name="connsiteX2" fmla="*/ 1363328 w 1363328"/>
                <a:gd name="connsiteY2" fmla="*/ 227301 h 1070653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3" fmla="*/ 826496 w 1363328"/>
                <a:gd name="connsiteY3" fmla="*/ 1119007 h 1119007"/>
                <a:gd name="connsiteX4" fmla="*/ 0 w 1363328"/>
                <a:gd name="connsiteY4" fmla="*/ 102070 h 1119007"/>
                <a:gd name="connsiteX0" fmla="*/ 0 w 1363328"/>
                <a:gd name="connsiteY0" fmla="*/ 102070 h 1119007"/>
                <a:gd name="connsiteX1" fmla="*/ 673010 w 1363328"/>
                <a:gd name="connsiteY1" fmla="*/ 3842 h 1119007"/>
                <a:gd name="connsiteX2" fmla="*/ 1363328 w 1363328"/>
                <a:gd name="connsiteY2" fmla="*/ 227301 h 1119007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3" fmla="*/ 824019 w 1363328"/>
                <a:gd name="connsiteY3" fmla="*/ 1110428 h 1110428"/>
                <a:gd name="connsiteX4" fmla="*/ 0 w 1363328"/>
                <a:gd name="connsiteY4" fmla="*/ 102070 h 1110428"/>
                <a:gd name="connsiteX0" fmla="*/ 0 w 1363328"/>
                <a:gd name="connsiteY0" fmla="*/ 102070 h 1110428"/>
                <a:gd name="connsiteX1" fmla="*/ 673010 w 1363328"/>
                <a:gd name="connsiteY1" fmla="*/ 3842 h 1110428"/>
                <a:gd name="connsiteX2" fmla="*/ 1363328 w 1363328"/>
                <a:gd name="connsiteY2" fmla="*/ 227301 h 1110428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3" fmla="*/ 828928 w 1363328"/>
                <a:gd name="connsiteY3" fmla="*/ 1121250 h 1121250"/>
                <a:gd name="connsiteX4" fmla="*/ 0 w 1363328"/>
                <a:gd name="connsiteY4" fmla="*/ 102070 h 1121250"/>
                <a:gd name="connsiteX0" fmla="*/ 0 w 1363328"/>
                <a:gd name="connsiteY0" fmla="*/ 102070 h 1121250"/>
                <a:gd name="connsiteX1" fmla="*/ 673010 w 1363328"/>
                <a:gd name="connsiteY1" fmla="*/ 3842 h 1121250"/>
                <a:gd name="connsiteX2" fmla="*/ 1363328 w 1363328"/>
                <a:gd name="connsiteY2" fmla="*/ 227301 h 1121250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3" fmla="*/ 819515 w 1363328"/>
                <a:gd name="connsiteY3" fmla="*/ 1105416 h 1105416"/>
                <a:gd name="connsiteX4" fmla="*/ 0 w 1363328"/>
                <a:gd name="connsiteY4" fmla="*/ 102070 h 1105416"/>
                <a:gd name="connsiteX0" fmla="*/ 0 w 1363328"/>
                <a:gd name="connsiteY0" fmla="*/ 102070 h 1105416"/>
                <a:gd name="connsiteX1" fmla="*/ 673010 w 1363328"/>
                <a:gd name="connsiteY1" fmla="*/ 3842 h 1105416"/>
                <a:gd name="connsiteX2" fmla="*/ 1363328 w 1363328"/>
                <a:gd name="connsiteY2" fmla="*/ 227301 h 1105416"/>
                <a:gd name="connsiteX0" fmla="*/ 30106 w 1393434"/>
                <a:gd name="connsiteY0" fmla="*/ 102070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3" fmla="*/ 849621 w 1393434"/>
                <a:gd name="connsiteY3" fmla="*/ 1105416 h 1105416"/>
                <a:gd name="connsiteX4" fmla="*/ 30106 w 1393434"/>
                <a:gd name="connsiteY4" fmla="*/ 102070 h 1105416"/>
                <a:gd name="connsiteX0" fmla="*/ 0 w 1393434"/>
                <a:gd name="connsiteY0" fmla="*/ 113053 h 1105416"/>
                <a:gd name="connsiteX1" fmla="*/ 703116 w 1393434"/>
                <a:gd name="connsiteY1" fmla="*/ 3842 h 1105416"/>
                <a:gd name="connsiteX2" fmla="*/ 1393434 w 1393434"/>
                <a:gd name="connsiteY2" fmla="*/ 227301 h 1105416"/>
                <a:gd name="connsiteX0" fmla="*/ 6899 w 1393434"/>
                <a:gd name="connsiteY0" fmla="*/ 111825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  <a:gd name="connsiteX3" fmla="*/ 849621 w 1393434"/>
                <a:gd name="connsiteY3" fmla="*/ 1105920 h 1105920"/>
                <a:gd name="connsiteX4" fmla="*/ 6899 w 1393434"/>
                <a:gd name="connsiteY4" fmla="*/ 111825 h 1105920"/>
                <a:gd name="connsiteX0" fmla="*/ 0 w 1393434"/>
                <a:gd name="connsiteY0" fmla="*/ 113557 h 1105920"/>
                <a:gd name="connsiteX1" fmla="*/ 703116 w 1393434"/>
                <a:gd name="connsiteY1" fmla="*/ 4346 h 1105920"/>
                <a:gd name="connsiteX2" fmla="*/ 1393434 w 1393434"/>
                <a:gd name="connsiteY2" fmla="*/ 227805 h 1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434" h="1105920" stroke="0" extrusionOk="0">
                  <a:moveTo>
                    <a:pt x="6899" y="111825"/>
                  </a:moveTo>
                  <a:cubicBezTo>
                    <a:pt x="212266" y="31821"/>
                    <a:pt x="472027" y="-14984"/>
                    <a:pt x="703116" y="4346"/>
                  </a:cubicBezTo>
                  <a:cubicBezTo>
                    <a:pt x="934205" y="23676"/>
                    <a:pt x="1204801" y="100755"/>
                    <a:pt x="1393434" y="227805"/>
                  </a:cubicBezTo>
                  <a:cubicBezTo>
                    <a:pt x="1215301" y="525788"/>
                    <a:pt x="1034205" y="811450"/>
                    <a:pt x="849621" y="1105920"/>
                  </a:cubicBezTo>
                  <a:cubicBezTo>
                    <a:pt x="662680" y="863716"/>
                    <a:pt x="193840" y="354029"/>
                    <a:pt x="6899" y="111825"/>
                  </a:cubicBezTo>
                  <a:close/>
                </a:path>
                <a:path w="1393434" h="1105920" fill="none">
                  <a:moveTo>
                    <a:pt x="0" y="113557"/>
                  </a:moveTo>
                  <a:cubicBezTo>
                    <a:pt x="205367" y="33553"/>
                    <a:pt x="469986" y="-11658"/>
                    <a:pt x="703116" y="4346"/>
                  </a:cubicBezTo>
                  <a:cubicBezTo>
                    <a:pt x="961840" y="22107"/>
                    <a:pt x="1204801" y="100755"/>
                    <a:pt x="1393434" y="22780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3873" y="151689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0695" y="1521486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18415" y="2941830"/>
              <a:ext cx="229962" cy="30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50571" y="2929722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30635" y="2937510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7795" y="2266429"/>
              <a:ext cx="2299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</p:grpSp>
      <p:sp>
        <p:nvSpPr>
          <p:cNvPr id="184" name="Flowchart: Data 18"/>
          <p:cNvSpPr/>
          <p:nvPr/>
        </p:nvSpPr>
        <p:spPr>
          <a:xfrm>
            <a:off x="5568757" y="1512999"/>
            <a:ext cx="2185311" cy="12113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160"/>
              <a:gd name="connsiteX1" fmla="*/ 2000 w 10000"/>
              <a:gd name="connsiteY1" fmla="*/ 0 h 10160"/>
              <a:gd name="connsiteX2" fmla="*/ 10000 w 10000"/>
              <a:gd name="connsiteY2" fmla="*/ 0 h 10160"/>
              <a:gd name="connsiteX3" fmla="*/ 10000 w 10000"/>
              <a:gd name="connsiteY3" fmla="*/ 10160 h 10160"/>
              <a:gd name="connsiteX4" fmla="*/ 0 w 10000"/>
              <a:gd name="connsiteY4" fmla="*/ 10000 h 10160"/>
              <a:gd name="connsiteX0" fmla="*/ 0 w 9250"/>
              <a:gd name="connsiteY0" fmla="*/ 9920 h 10160"/>
              <a:gd name="connsiteX1" fmla="*/ 1250 w 9250"/>
              <a:gd name="connsiteY1" fmla="*/ 0 h 10160"/>
              <a:gd name="connsiteX2" fmla="*/ 9250 w 9250"/>
              <a:gd name="connsiteY2" fmla="*/ 0 h 10160"/>
              <a:gd name="connsiteX3" fmla="*/ 9250 w 9250"/>
              <a:gd name="connsiteY3" fmla="*/ 10160 h 10160"/>
              <a:gd name="connsiteX4" fmla="*/ 0 w 9250"/>
              <a:gd name="connsiteY4" fmla="*/ 9920 h 10160"/>
              <a:gd name="connsiteX0" fmla="*/ 0 w 10011"/>
              <a:gd name="connsiteY0" fmla="*/ 9823 h 10000"/>
              <a:gd name="connsiteX1" fmla="*/ 1362 w 10011"/>
              <a:gd name="connsiteY1" fmla="*/ 0 h 10000"/>
              <a:gd name="connsiteX2" fmla="*/ 10011 w 10011"/>
              <a:gd name="connsiteY2" fmla="*/ 0 h 10000"/>
              <a:gd name="connsiteX3" fmla="*/ 10011 w 10011"/>
              <a:gd name="connsiteY3" fmla="*/ 10000 h 10000"/>
              <a:gd name="connsiteX4" fmla="*/ 0 w 10011"/>
              <a:gd name="connsiteY4" fmla="*/ 9823 h 10000"/>
              <a:gd name="connsiteX0" fmla="*/ 0 w 10041"/>
              <a:gd name="connsiteY0" fmla="*/ 9823 h 10000"/>
              <a:gd name="connsiteX1" fmla="*/ 1392 w 10041"/>
              <a:gd name="connsiteY1" fmla="*/ 0 h 10000"/>
              <a:gd name="connsiteX2" fmla="*/ 10041 w 10041"/>
              <a:gd name="connsiteY2" fmla="*/ 0 h 10000"/>
              <a:gd name="connsiteX3" fmla="*/ 10041 w 10041"/>
              <a:gd name="connsiteY3" fmla="*/ 10000 h 10000"/>
              <a:gd name="connsiteX4" fmla="*/ 0 w 10041"/>
              <a:gd name="connsiteY4" fmla="*/ 9823 h 10000"/>
              <a:gd name="connsiteX0" fmla="*/ 0 w 10056"/>
              <a:gd name="connsiteY0" fmla="*/ 9823 h 10000"/>
              <a:gd name="connsiteX1" fmla="*/ 1407 w 10056"/>
              <a:gd name="connsiteY1" fmla="*/ 0 h 10000"/>
              <a:gd name="connsiteX2" fmla="*/ 10056 w 10056"/>
              <a:gd name="connsiteY2" fmla="*/ 0 h 10000"/>
              <a:gd name="connsiteX3" fmla="*/ 10056 w 10056"/>
              <a:gd name="connsiteY3" fmla="*/ 10000 h 10000"/>
              <a:gd name="connsiteX4" fmla="*/ 0 w 10056"/>
              <a:gd name="connsiteY4" fmla="*/ 9823 h 10000"/>
              <a:gd name="connsiteX0" fmla="*/ 0 w 10131"/>
              <a:gd name="connsiteY0" fmla="*/ 9928 h 10000"/>
              <a:gd name="connsiteX1" fmla="*/ 1482 w 10131"/>
              <a:gd name="connsiteY1" fmla="*/ 0 h 10000"/>
              <a:gd name="connsiteX2" fmla="*/ 10131 w 10131"/>
              <a:gd name="connsiteY2" fmla="*/ 0 h 10000"/>
              <a:gd name="connsiteX3" fmla="*/ 10131 w 10131"/>
              <a:gd name="connsiteY3" fmla="*/ 10000 h 10000"/>
              <a:gd name="connsiteX4" fmla="*/ 0 w 10131"/>
              <a:gd name="connsiteY4" fmla="*/ 992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1" h="10000">
                <a:moveTo>
                  <a:pt x="0" y="9928"/>
                </a:moveTo>
                <a:lnTo>
                  <a:pt x="1482" y="0"/>
                </a:lnTo>
                <a:lnTo>
                  <a:pt x="10131" y="0"/>
                </a:lnTo>
                <a:lnTo>
                  <a:pt x="10131" y="10000"/>
                </a:lnTo>
                <a:lnTo>
                  <a:pt x="0" y="9928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Pie 21"/>
          <p:cNvSpPr/>
          <p:nvPr/>
        </p:nvSpPr>
        <p:spPr>
          <a:xfrm rot="10800000">
            <a:off x="7166620" y="1520051"/>
            <a:ext cx="1357040" cy="1213491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  <a:gd name="connsiteX0" fmla="*/ 1344590 w 1348615"/>
              <a:gd name="connsiteY0" fmla="*/ 2089 h 1216666"/>
              <a:gd name="connsiteX1" fmla="*/ 780504 w 1348615"/>
              <a:gd name="connsiteY1" fmla="*/ 1216666 h 1216666"/>
              <a:gd name="connsiteX2" fmla="*/ 0 w 1348615"/>
              <a:gd name="connsiteY2" fmla="*/ 0 h 1216666"/>
              <a:gd name="connsiteX3" fmla="*/ 1344590 w 1348615"/>
              <a:gd name="connsiteY3" fmla="*/ 2089 h 1216666"/>
              <a:gd name="connsiteX0" fmla="*/ 1344590 w 1348790"/>
              <a:gd name="connsiteY0" fmla="*/ 2089 h 1219841"/>
              <a:gd name="connsiteX1" fmla="*/ 792954 w 1348790"/>
              <a:gd name="connsiteY1" fmla="*/ 1219841 h 1219841"/>
              <a:gd name="connsiteX2" fmla="*/ 0 w 1348790"/>
              <a:gd name="connsiteY2" fmla="*/ 0 h 1219841"/>
              <a:gd name="connsiteX3" fmla="*/ 1344590 w 1348790"/>
              <a:gd name="connsiteY3" fmla="*/ 2089 h 1219841"/>
              <a:gd name="connsiteX0" fmla="*/ 1344590 w 1348974"/>
              <a:gd name="connsiteY0" fmla="*/ 2089 h 1219841"/>
              <a:gd name="connsiteX1" fmla="*/ 792954 w 1348974"/>
              <a:gd name="connsiteY1" fmla="*/ 1219841 h 1219841"/>
              <a:gd name="connsiteX2" fmla="*/ 0 w 1348974"/>
              <a:gd name="connsiteY2" fmla="*/ 0 h 1219841"/>
              <a:gd name="connsiteX3" fmla="*/ 1344590 w 1348974"/>
              <a:gd name="connsiteY3" fmla="*/ 2089 h 1219841"/>
              <a:gd name="connsiteX0" fmla="*/ 1344590 w 1348831"/>
              <a:gd name="connsiteY0" fmla="*/ 2089 h 1200791"/>
              <a:gd name="connsiteX1" fmla="*/ 783617 w 1348831"/>
              <a:gd name="connsiteY1" fmla="*/ 1200791 h 1200791"/>
              <a:gd name="connsiteX2" fmla="*/ 0 w 1348831"/>
              <a:gd name="connsiteY2" fmla="*/ 0 h 1200791"/>
              <a:gd name="connsiteX3" fmla="*/ 1344590 w 1348831"/>
              <a:gd name="connsiteY3" fmla="*/ 2089 h 1200791"/>
              <a:gd name="connsiteX0" fmla="*/ 1344590 w 1348878"/>
              <a:gd name="connsiteY0" fmla="*/ 2089 h 1219841"/>
              <a:gd name="connsiteX1" fmla="*/ 786729 w 1348878"/>
              <a:gd name="connsiteY1" fmla="*/ 1219841 h 1219841"/>
              <a:gd name="connsiteX2" fmla="*/ 0 w 1348878"/>
              <a:gd name="connsiteY2" fmla="*/ 0 h 1219841"/>
              <a:gd name="connsiteX3" fmla="*/ 1344590 w 1348878"/>
              <a:gd name="connsiteY3" fmla="*/ 2089 h 1219841"/>
              <a:gd name="connsiteX0" fmla="*/ 1332140 w 1336625"/>
              <a:gd name="connsiteY0" fmla="*/ 8439 h 1219841"/>
              <a:gd name="connsiteX1" fmla="*/ 786729 w 1336625"/>
              <a:gd name="connsiteY1" fmla="*/ 1219841 h 1219841"/>
              <a:gd name="connsiteX2" fmla="*/ 0 w 1336625"/>
              <a:gd name="connsiteY2" fmla="*/ 0 h 1219841"/>
              <a:gd name="connsiteX3" fmla="*/ 1332140 w 1336625"/>
              <a:gd name="connsiteY3" fmla="*/ 8439 h 1219841"/>
              <a:gd name="connsiteX0" fmla="*/ 1322803 w 1327448"/>
              <a:gd name="connsiteY0" fmla="*/ 2089 h 1219841"/>
              <a:gd name="connsiteX1" fmla="*/ 786729 w 1327448"/>
              <a:gd name="connsiteY1" fmla="*/ 1219841 h 1219841"/>
              <a:gd name="connsiteX2" fmla="*/ 0 w 1327448"/>
              <a:gd name="connsiteY2" fmla="*/ 0 h 1219841"/>
              <a:gd name="connsiteX3" fmla="*/ 1322803 w 1327448"/>
              <a:gd name="connsiteY3" fmla="*/ 2089 h 1219841"/>
              <a:gd name="connsiteX0" fmla="*/ 1332141 w 1336626"/>
              <a:gd name="connsiteY0" fmla="*/ 8439 h 1219841"/>
              <a:gd name="connsiteX1" fmla="*/ 786729 w 1336626"/>
              <a:gd name="connsiteY1" fmla="*/ 1219841 h 1219841"/>
              <a:gd name="connsiteX2" fmla="*/ 0 w 1336626"/>
              <a:gd name="connsiteY2" fmla="*/ 0 h 1219841"/>
              <a:gd name="connsiteX3" fmla="*/ 1332141 w 1336626"/>
              <a:gd name="connsiteY3" fmla="*/ 8439 h 1219841"/>
              <a:gd name="connsiteX0" fmla="*/ 1313467 w 1318284"/>
              <a:gd name="connsiteY0" fmla="*/ 2089 h 1219841"/>
              <a:gd name="connsiteX1" fmla="*/ 786729 w 1318284"/>
              <a:gd name="connsiteY1" fmla="*/ 1219841 h 1219841"/>
              <a:gd name="connsiteX2" fmla="*/ 0 w 1318284"/>
              <a:gd name="connsiteY2" fmla="*/ 0 h 1219841"/>
              <a:gd name="connsiteX3" fmla="*/ 1313467 w 1318284"/>
              <a:gd name="connsiteY3" fmla="*/ 2089 h 1219841"/>
              <a:gd name="connsiteX0" fmla="*/ 1325917 w 1330508"/>
              <a:gd name="connsiteY0" fmla="*/ 2089 h 1219841"/>
              <a:gd name="connsiteX1" fmla="*/ 786729 w 1330508"/>
              <a:gd name="connsiteY1" fmla="*/ 1219841 h 1219841"/>
              <a:gd name="connsiteX2" fmla="*/ 0 w 1330508"/>
              <a:gd name="connsiteY2" fmla="*/ 0 h 1219841"/>
              <a:gd name="connsiteX3" fmla="*/ 1325917 w 1330508"/>
              <a:gd name="connsiteY3" fmla="*/ 2089 h 1219841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  <a:gd name="connsiteX0" fmla="*/ 1325917 w 1330301"/>
              <a:gd name="connsiteY0" fmla="*/ 2089 h 1197616"/>
              <a:gd name="connsiteX1" fmla="*/ 774279 w 1330301"/>
              <a:gd name="connsiteY1" fmla="*/ 1197616 h 1197616"/>
              <a:gd name="connsiteX2" fmla="*/ 0 w 1330301"/>
              <a:gd name="connsiteY2" fmla="*/ 0 h 1197616"/>
              <a:gd name="connsiteX3" fmla="*/ 1325917 w 1330301"/>
              <a:gd name="connsiteY3" fmla="*/ 2089 h 1197616"/>
              <a:gd name="connsiteX0" fmla="*/ 1325917 w 1330301"/>
              <a:gd name="connsiteY0" fmla="*/ 2089 h 1213491"/>
              <a:gd name="connsiteX1" fmla="*/ 774279 w 1330301"/>
              <a:gd name="connsiteY1" fmla="*/ 1213491 h 1213491"/>
              <a:gd name="connsiteX2" fmla="*/ 0 w 1330301"/>
              <a:gd name="connsiteY2" fmla="*/ 0 h 1213491"/>
              <a:gd name="connsiteX3" fmla="*/ 1325917 w 1330301"/>
              <a:gd name="connsiteY3" fmla="*/ 2089 h 121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01" h="1213491">
                <a:moveTo>
                  <a:pt x="1325917" y="2089"/>
                </a:moveTo>
                <a:cubicBezTo>
                  <a:pt x="1365367" y="461164"/>
                  <a:pt x="1135182" y="986594"/>
                  <a:pt x="774279" y="1213491"/>
                </a:cubicBezTo>
                <a:lnTo>
                  <a:pt x="0" y="0"/>
                </a:lnTo>
                <a:lnTo>
                  <a:pt x="1325917" y="208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5580754" y="1511938"/>
            <a:ext cx="2964115" cy="1228096"/>
          </a:xfrm>
          <a:custGeom>
            <a:avLst/>
            <a:gdLst>
              <a:gd name="connsiteX0" fmla="*/ 0 w 2511860"/>
              <a:gd name="connsiteY0" fmla="*/ 1228097 h 1228097"/>
              <a:gd name="connsiteX1" fmla="*/ 307024 w 2511860"/>
              <a:gd name="connsiteY1" fmla="*/ 0 h 1228097"/>
              <a:gd name="connsiteX2" fmla="*/ 2204836 w 2511860"/>
              <a:gd name="connsiteY2" fmla="*/ 0 h 1228097"/>
              <a:gd name="connsiteX3" fmla="*/ 2511860 w 2511860"/>
              <a:gd name="connsiteY3" fmla="*/ 1228097 h 1228097"/>
              <a:gd name="connsiteX4" fmla="*/ 0 w 2511860"/>
              <a:gd name="connsiteY4" fmla="*/ 1228097 h 1228097"/>
              <a:gd name="connsiteX0" fmla="*/ 0 w 2969060"/>
              <a:gd name="connsiteY0" fmla="*/ 1228097 h 1228097"/>
              <a:gd name="connsiteX1" fmla="*/ 307024 w 2969060"/>
              <a:gd name="connsiteY1" fmla="*/ 0 h 1228097"/>
              <a:gd name="connsiteX2" fmla="*/ 2204836 w 2969060"/>
              <a:gd name="connsiteY2" fmla="*/ 0 h 1228097"/>
              <a:gd name="connsiteX3" fmla="*/ 2969060 w 2969060"/>
              <a:gd name="connsiteY3" fmla="*/ 1209047 h 1228097"/>
              <a:gd name="connsiteX4" fmla="*/ 0 w 2969060"/>
              <a:gd name="connsiteY4" fmla="*/ 1228097 h 1228097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204836 w 2969060"/>
              <a:gd name="connsiteY2" fmla="*/ 0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166673 w 2969060"/>
              <a:gd name="connsiteY2" fmla="*/ 9599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060" h="1237622">
                <a:moveTo>
                  <a:pt x="0" y="1228097"/>
                </a:moveTo>
                <a:lnTo>
                  <a:pt x="307024" y="0"/>
                </a:lnTo>
                <a:lnTo>
                  <a:pt x="2166673" y="9599"/>
                </a:lnTo>
                <a:lnTo>
                  <a:pt x="2969060" y="1237622"/>
                </a:lnTo>
                <a:lnTo>
                  <a:pt x="0" y="1228097"/>
                </a:lnTo>
                <a:close/>
              </a:path>
            </a:pathLst>
          </a:custGeom>
          <a:solidFill>
            <a:srgbClr val="FFC000">
              <a:alpha val="76863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4096" y="2685145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0214" y="124487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4" name="Rectangle 63"/>
          <p:cNvSpPr/>
          <p:nvPr/>
        </p:nvSpPr>
        <p:spPr>
          <a:xfrm rot="3281909">
            <a:off x="7862537" y="1952545"/>
            <a:ext cx="85956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1614" y="2688355"/>
            <a:ext cx="10919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81074" y="2858649"/>
            <a:ext cx="5437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</a:p>
        </p:txBody>
      </p:sp>
      <p:sp>
        <p:nvSpPr>
          <p:cNvPr id="6" name="Pie 5"/>
          <p:cNvSpPr/>
          <p:nvPr/>
        </p:nvSpPr>
        <p:spPr>
          <a:xfrm rot="20149466">
            <a:off x="8359292" y="252230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44100" y="1489725"/>
            <a:ext cx="5129000" cy="2926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5517" y="1520643"/>
            <a:ext cx="3001238" cy="230832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207234" y="1508379"/>
            <a:ext cx="1153125" cy="25536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70757" y="1474477"/>
            <a:ext cx="28855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Webdings"/>
              </a:rPr>
              <a:t>ABCD)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67168" y="1474477"/>
            <a:ext cx="2286515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(C – BFE)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84320" y="1261110"/>
            <a:ext cx="2721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57472" y="2555134"/>
            <a:ext cx="4427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7 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5647" y="2858649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769833" y="3099764"/>
            <a:ext cx="2189694" cy="40348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951936" y="3132229"/>
            <a:ext cx="18254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BLC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Pie 167"/>
          <p:cNvSpPr/>
          <p:nvPr/>
        </p:nvSpPr>
        <p:spPr>
          <a:xfrm rot="20149466">
            <a:off x="8359847" y="2526275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rot="10800000">
            <a:off x="7171953" y="1507219"/>
            <a:ext cx="1360071" cy="1216666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273" h="1216666">
                <a:moveTo>
                  <a:pt x="1329027" y="8439"/>
                </a:moveTo>
                <a:cubicBezTo>
                  <a:pt x="1368477" y="467514"/>
                  <a:pt x="1128957" y="954844"/>
                  <a:pt x="780504" y="1216666"/>
                </a:cubicBezTo>
                <a:lnTo>
                  <a:pt x="0" y="0"/>
                </a:lnTo>
                <a:lnTo>
                  <a:pt x="1329027" y="8439"/>
                </a:lnTo>
                <a:close/>
              </a:path>
            </a:pathLst>
          </a:cu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45713" y="2678830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5565889" y="2719616"/>
            <a:ext cx="161775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rapezoid 20"/>
          <p:cNvSpPr/>
          <p:nvPr/>
        </p:nvSpPr>
        <p:spPr>
          <a:xfrm>
            <a:off x="5580754" y="1511938"/>
            <a:ext cx="2964115" cy="1228096"/>
          </a:xfrm>
          <a:custGeom>
            <a:avLst/>
            <a:gdLst>
              <a:gd name="connsiteX0" fmla="*/ 0 w 2511860"/>
              <a:gd name="connsiteY0" fmla="*/ 1228097 h 1228097"/>
              <a:gd name="connsiteX1" fmla="*/ 307024 w 2511860"/>
              <a:gd name="connsiteY1" fmla="*/ 0 h 1228097"/>
              <a:gd name="connsiteX2" fmla="*/ 2204836 w 2511860"/>
              <a:gd name="connsiteY2" fmla="*/ 0 h 1228097"/>
              <a:gd name="connsiteX3" fmla="*/ 2511860 w 2511860"/>
              <a:gd name="connsiteY3" fmla="*/ 1228097 h 1228097"/>
              <a:gd name="connsiteX4" fmla="*/ 0 w 2511860"/>
              <a:gd name="connsiteY4" fmla="*/ 1228097 h 1228097"/>
              <a:gd name="connsiteX0" fmla="*/ 0 w 2969060"/>
              <a:gd name="connsiteY0" fmla="*/ 1228097 h 1228097"/>
              <a:gd name="connsiteX1" fmla="*/ 307024 w 2969060"/>
              <a:gd name="connsiteY1" fmla="*/ 0 h 1228097"/>
              <a:gd name="connsiteX2" fmla="*/ 2204836 w 2969060"/>
              <a:gd name="connsiteY2" fmla="*/ 0 h 1228097"/>
              <a:gd name="connsiteX3" fmla="*/ 2969060 w 2969060"/>
              <a:gd name="connsiteY3" fmla="*/ 1209047 h 1228097"/>
              <a:gd name="connsiteX4" fmla="*/ 0 w 2969060"/>
              <a:gd name="connsiteY4" fmla="*/ 1228097 h 1228097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204836 w 2969060"/>
              <a:gd name="connsiteY2" fmla="*/ 0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  <a:gd name="connsiteX0" fmla="*/ 0 w 2969060"/>
              <a:gd name="connsiteY0" fmla="*/ 1228097 h 1237622"/>
              <a:gd name="connsiteX1" fmla="*/ 307024 w 2969060"/>
              <a:gd name="connsiteY1" fmla="*/ 0 h 1237622"/>
              <a:gd name="connsiteX2" fmla="*/ 2166673 w 2969060"/>
              <a:gd name="connsiteY2" fmla="*/ 9599 h 1237622"/>
              <a:gd name="connsiteX3" fmla="*/ 2969060 w 2969060"/>
              <a:gd name="connsiteY3" fmla="*/ 1237622 h 1237622"/>
              <a:gd name="connsiteX4" fmla="*/ 0 w 2969060"/>
              <a:gd name="connsiteY4" fmla="*/ 1228097 h 12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060" h="1237622">
                <a:moveTo>
                  <a:pt x="0" y="1228097"/>
                </a:moveTo>
                <a:lnTo>
                  <a:pt x="307024" y="0"/>
                </a:lnTo>
                <a:lnTo>
                  <a:pt x="2166673" y="9599"/>
                </a:lnTo>
                <a:lnTo>
                  <a:pt x="2969060" y="1237622"/>
                </a:lnTo>
                <a:lnTo>
                  <a:pt x="0" y="122809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Pie 21"/>
          <p:cNvSpPr/>
          <p:nvPr/>
        </p:nvSpPr>
        <p:spPr>
          <a:xfrm rot="10800000">
            <a:off x="7171953" y="1513569"/>
            <a:ext cx="1360071" cy="1216666"/>
          </a:xfrm>
          <a:custGeom>
            <a:avLst/>
            <a:gdLst>
              <a:gd name="connsiteX0" fmla="*/ 2658078 w 2658102"/>
              <a:gd name="connsiteY0" fmla="*/ 1413466 h 2810053"/>
              <a:gd name="connsiteX1" fmla="*/ 2099009 w 2658102"/>
              <a:gd name="connsiteY1" fmla="*/ 2550255 h 2810053"/>
              <a:gd name="connsiteX2" fmla="*/ 1329051 w 2658102"/>
              <a:gd name="connsiteY2" fmla="*/ 1405027 h 2810053"/>
              <a:gd name="connsiteX3" fmla="*/ 2658078 w 2658102"/>
              <a:gd name="connsiteY3" fmla="*/ 1413466 h 2810053"/>
              <a:gd name="connsiteX0" fmla="*/ 1329027 w 1329027"/>
              <a:gd name="connsiteY0" fmla="*/ 8439 h 1190472"/>
              <a:gd name="connsiteX1" fmla="*/ 805676 w 1329027"/>
              <a:gd name="connsiteY1" fmla="*/ 1190472 h 1190472"/>
              <a:gd name="connsiteX2" fmla="*/ 0 w 1329027"/>
              <a:gd name="connsiteY2" fmla="*/ 0 h 1190472"/>
              <a:gd name="connsiteX3" fmla="*/ 1329027 w 1329027"/>
              <a:gd name="connsiteY3" fmla="*/ 8439 h 1190472"/>
              <a:gd name="connsiteX0" fmla="*/ 1329027 w 1329027"/>
              <a:gd name="connsiteY0" fmla="*/ 8439 h 1219047"/>
              <a:gd name="connsiteX1" fmla="*/ 762197 w 1329027"/>
              <a:gd name="connsiteY1" fmla="*/ 1219047 h 1219047"/>
              <a:gd name="connsiteX2" fmla="*/ 0 w 1329027"/>
              <a:gd name="connsiteY2" fmla="*/ 0 h 1219047"/>
              <a:gd name="connsiteX3" fmla="*/ 1329027 w 1329027"/>
              <a:gd name="connsiteY3" fmla="*/ 8439 h 1219047"/>
              <a:gd name="connsiteX0" fmla="*/ 1329027 w 1329027"/>
              <a:gd name="connsiteY0" fmla="*/ 8439 h 1216666"/>
              <a:gd name="connsiteX1" fmla="*/ 780504 w 1329027"/>
              <a:gd name="connsiteY1" fmla="*/ 1216666 h 1216666"/>
              <a:gd name="connsiteX2" fmla="*/ 0 w 1329027"/>
              <a:gd name="connsiteY2" fmla="*/ 0 h 1216666"/>
              <a:gd name="connsiteX3" fmla="*/ 1329027 w 1329027"/>
              <a:gd name="connsiteY3" fmla="*/ 8439 h 1216666"/>
              <a:gd name="connsiteX0" fmla="*/ 1329027 w 1333273"/>
              <a:gd name="connsiteY0" fmla="*/ 8439 h 1216666"/>
              <a:gd name="connsiteX1" fmla="*/ 780504 w 1333273"/>
              <a:gd name="connsiteY1" fmla="*/ 1216666 h 1216666"/>
              <a:gd name="connsiteX2" fmla="*/ 0 w 1333273"/>
              <a:gd name="connsiteY2" fmla="*/ 0 h 1216666"/>
              <a:gd name="connsiteX3" fmla="*/ 1329027 w 1333273"/>
              <a:gd name="connsiteY3" fmla="*/ 8439 h 12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273" h="1216666">
                <a:moveTo>
                  <a:pt x="1329027" y="8439"/>
                </a:moveTo>
                <a:cubicBezTo>
                  <a:pt x="1368477" y="467514"/>
                  <a:pt x="1128957" y="954844"/>
                  <a:pt x="780504" y="1216666"/>
                </a:cubicBezTo>
                <a:lnTo>
                  <a:pt x="0" y="0"/>
                </a:lnTo>
                <a:lnTo>
                  <a:pt x="1329027" y="843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011670" y="1953499"/>
            <a:ext cx="2299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730725" y="1497406"/>
            <a:ext cx="807720" cy="123148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183644" y="2730334"/>
            <a:ext cx="1342606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261629" y="3053572"/>
            <a:ext cx="11575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21581909">
            <a:off x="7523705" y="2922222"/>
            <a:ext cx="587093" cy="23959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573656" y="2726620"/>
            <a:ext cx="295279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572861" y="2719951"/>
            <a:ext cx="1617755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185372" y="2727089"/>
            <a:ext cx="1342605" cy="0"/>
          </a:xfrm>
          <a:prstGeom prst="line">
            <a:avLst/>
          </a:prstGeom>
          <a:ln w="28575">
            <a:solidFill>
              <a:srgbClr val="00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584488" y="3242807"/>
            <a:ext cx="29391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 rot="21581909">
            <a:off x="6643153" y="3092409"/>
            <a:ext cx="681828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cm</a:t>
            </a:r>
          </a:p>
        </p:txBody>
      </p:sp>
      <p:sp>
        <p:nvSpPr>
          <p:cNvPr id="109" name="Rounded Rectangle 108"/>
          <p:cNvSpPr/>
          <p:nvPr/>
        </p:nvSpPr>
        <p:spPr bwMode="auto">
          <a:xfrm rot="10800000" flipH="1" flipV="1">
            <a:off x="695716" y="3217151"/>
            <a:ext cx="3634136" cy="10440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21696" y="3412953"/>
            <a:ext cx="2355682" cy="61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trapezium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34178" y="3747429"/>
            <a:ext cx="489854" cy="546350"/>
            <a:chOff x="2660072" y="2205994"/>
            <a:chExt cx="489854" cy="546350"/>
          </a:xfrm>
          <a:effectLst/>
        </p:grpSpPr>
        <p:sp>
          <p:nvSpPr>
            <p:cNvPr id="125" name="TextBox 124"/>
            <p:cNvSpPr txBox="1"/>
            <p:nvPr/>
          </p:nvSpPr>
          <p:spPr>
            <a:xfrm>
              <a:off x="2660072" y="220599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660072" y="2444567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42455" y="3859571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15040" y="3859571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83396" y="3468577"/>
            <a:ext cx="2083764" cy="243914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5880775" y="1516552"/>
            <a:ext cx="188110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3637326" y="3469251"/>
            <a:ext cx="663952" cy="243914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867950" y="3362730"/>
            <a:ext cx="3532905" cy="459560"/>
            <a:chOff x="2145891" y="5476129"/>
            <a:chExt cx="3175729" cy="459560"/>
          </a:xfrm>
        </p:grpSpPr>
        <p:sp>
          <p:nvSpPr>
            <p:cNvPr id="119" name="Rectangle 118"/>
            <p:cNvSpPr/>
            <p:nvPr/>
          </p:nvSpPr>
          <p:spPr>
            <a:xfrm>
              <a:off x="2145891" y="5476129"/>
              <a:ext cx="584712" cy="215444"/>
            </a:xfrm>
            <a:prstGeom prst="rect">
              <a:avLst/>
            </a:prstGeom>
            <a:effectLst/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45891" y="5720245"/>
              <a:ext cx="367921" cy="215444"/>
            </a:xfrm>
            <a:prstGeom prst="rect">
              <a:avLst/>
            </a:prstGeom>
            <a:effectLst/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401256" y="5602311"/>
              <a:ext cx="358487" cy="215444"/>
            </a:xfrm>
            <a:prstGeom prst="rect">
              <a:avLst/>
            </a:prstGeom>
            <a:effectLst/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2" name="Line 28"/>
            <p:cNvSpPr>
              <a:spLocks noChangeShapeType="1"/>
            </p:cNvSpPr>
            <p:nvPr/>
          </p:nvSpPr>
          <p:spPr bwMode="auto">
            <a:xfrm>
              <a:off x="2160286" y="5709628"/>
              <a:ext cx="28173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50019" y="5583384"/>
              <a:ext cx="2771601" cy="215444"/>
            </a:xfrm>
            <a:prstGeom prst="rect">
              <a:avLst/>
            </a:prstGeom>
            <a:effectLst/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[Sum of parallel sides]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 height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5" name="Rounded Rectangle 134"/>
          <p:cNvSpPr/>
          <p:nvPr/>
        </p:nvSpPr>
        <p:spPr bwMode="auto">
          <a:xfrm rot="10800000" flipH="1" flipV="1">
            <a:off x="2895600" y="1662274"/>
            <a:ext cx="1444280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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DC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381692" y="3896808"/>
            <a:ext cx="371075" cy="268305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914048" y="3891792"/>
            <a:ext cx="342680" cy="268305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418944" y="3896480"/>
            <a:ext cx="337341" cy="243914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09809" y="3859571"/>
            <a:ext cx="49084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BL</a:t>
            </a:r>
            <a:endParaRPr lang="en-US" sz="1400" b="1" baseline="30000" dirty="0" smtClean="0">
              <a:solidFill>
                <a:srgbClr val="FFFF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247001" y="3859571"/>
            <a:ext cx="111601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[AB + DC]</a:t>
            </a:r>
            <a:endParaRPr lang="en-US" sz="1400" b="1" baseline="30000" dirty="0" smtClean="0">
              <a:solidFill>
                <a:srgbClr val="FFFF00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009836" y="3667272"/>
            <a:ext cx="2721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b="1" dirty="0">
              <a:solidFill>
                <a:srgbClr val="00FF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10578" y="3662508"/>
            <a:ext cx="2721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b="1" dirty="0">
              <a:solidFill>
                <a:srgbClr val="00FF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3666154" y="1934645"/>
            <a:ext cx="1648037" cy="254899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19967" y="360084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FF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FF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314648" y="1629725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339070" y="1960351"/>
            <a:ext cx="303722" cy="19401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 rot="10800000" flipH="1" flipV="1">
            <a:off x="1981201" y="2618340"/>
            <a:ext cx="2014278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DC is made up of DE and EC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7734410" y="1527248"/>
            <a:ext cx="780539" cy="1199053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56795" y="2428808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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Pie 153"/>
          <p:cNvSpPr/>
          <p:nvPr/>
        </p:nvSpPr>
        <p:spPr>
          <a:xfrm rot="20149466">
            <a:off x="8354529" y="2526011"/>
            <a:ext cx="348878" cy="401791"/>
          </a:xfrm>
          <a:prstGeom prst="pie">
            <a:avLst>
              <a:gd name="adj1" fmla="val 12279066"/>
              <a:gd name="adj2" fmla="val 15675197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Half Frame 135"/>
          <p:cNvSpPr/>
          <p:nvPr/>
        </p:nvSpPr>
        <p:spPr>
          <a:xfrm flipH="1">
            <a:off x="7754681" y="2632612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34410" y="1523829"/>
            <a:ext cx="0" cy="11955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 bwMode="auto">
          <a:xfrm rot="10800000" flipH="1" flipV="1">
            <a:off x="3152950" y="2206752"/>
            <a:ext cx="1802657" cy="41300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BCL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 rot="10800000" flipH="1" flipV="1">
            <a:off x="1828801" y="2704077"/>
            <a:ext cx="2288106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905000" y="2744548"/>
            <a:ext cx="144211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BCL,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907107" y="2984555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BL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07107" y="3224562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Hypotenuse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 rot="10800000" flipH="1" flipV="1">
            <a:off x="1586317" y="2278552"/>
            <a:ext cx="2903198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635871" y="2309498"/>
            <a:ext cx="2853644" cy="73866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Ratio of opposite side and hypotenuse reminds us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_____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236171" y="2779295"/>
            <a:ext cx="7829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‘Sin’</a:t>
            </a:r>
          </a:p>
        </p:txBody>
      </p:sp>
      <p:sp>
        <p:nvSpPr>
          <p:cNvPr id="160" name="Rounded Rectangular Callout 159"/>
          <p:cNvSpPr/>
          <p:nvPr/>
        </p:nvSpPr>
        <p:spPr bwMode="auto">
          <a:xfrm rot="10800000" flipH="1" flipV="1">
            <a:off x="6656121" y="2190750"/>
            <a:ext cx="813379" cy="424591"/>
          </a:xfrm>
          <a:prstGeom prst="wedgeRoundRectCallout">
            <a:avLst>
              <a:gd name="adj1" fmla="val 78176"/>
              <a:gd name="adj2" fmla="val -55504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prstClr val="white"/>
              </a:buClr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side</a:t>
            </a:r>
          </a:p>
        </p:txBody>
      </p:sp>
      <p:sp>
        <p:nvSpPr>
          <p:cNvPr id="161" name="Rounded Rectangular Callout 160"/>
          <p:cNvSpPr/>
          <p:nvPr/>
        </p:nvSpPr>
        <p:spPr bwMode="auto">
          <a:xfrm rot="10800000" flipH="1" flipV="1">
            <a:off x="7610903" y="1162050"/>
            <a:ext cx="999697" cy="310921"/>
          </a:xfrm>
          <a:prstGeom prst="wedgeRoundRectCallout">
            <a:avLst>
              <a:gd name="adj1" fmla="val 787"/>
              <a:gd name="adj2" fmla="val 224122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prstClr val="white"/>
              </a:buClr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</a:p>
          <a:p>
            <a:pPr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21000000">
            <a:off x="8349093" y="2500576"/>
            <a:ext cx="424892" cy="424892"/>
          </a:xfrm>
          <a:prstGeom prst="arc">
            <a:avLst>
              <a:gd name="adj1" fmla="val 11045904"/>
              <a:gd name="adj2" fmla="val 143967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7734410" y="1523815"/>
            <a:ext cx="0" cy="119555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3000000" flipV="1">
            <a:off x="2157251" y="4007572"/>
            <a:ext cx="413585" cy="24497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936930" y="1631627"/>
            <a:ext cx="424039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958093" y="1966046"/>
            <a:ext cx="300715" cy="1959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698" y="1917762"/>
            <a:ext cx="1702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To find: </a:t>
            </a:r>
            <a:r>
              <a:rPr lang="en-US" sz="1200" b="1" kern="0" dirty="0" smtClean="0">
                <a:solidFill>
                  <a:prstClr val="black"/>
                </a:solidFill>
                <a:latin typeface="Bookman Old Style" pitchFamily="18" charset="0"/>
              </a:rPr>
              <a:t>DC </a:t>
            </a: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200" b="1" kern="0" dirty="0" smtClean="0">
                <a:solidFill>
                  <a:prstClr val="black"/>
                </a:solidFill>
                <a:latin typeface="Bookman Old Style" pitchFamily="18" charset="0"/>
              </a:rPr>
              <a:t>BL</a:t>
            </a:r>
            <a:endParaRPr lang="en-US" sz="12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1657456" y="2301977"/>
            <a:ext cx="3205930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95368" y="2356133"/>
            <a:ext cx="323396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can we say about BC and CE?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45268" y="2626008"/>
            <a:ext cx="28994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  They are equal</a:t>
            </a:r>
            <a:endParaRPr lang="en-US" sz="1600" b="1" baseline="-25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05907" y="2361259"/>
            <a:ext cx="33182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They are radii of given sector</a:t>
            </a:r>
            <a:endParaRPr lang="en-US" sz="1600" b="1" baseline="-25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8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0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8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00"/>
                            </p:stCondLst>
                            <p:childTnLst>
                              <p:par>
                                <p:cTn id="60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500"/>
                            </p:stCondLst>
                            <p:childTnLst>
                              <p:par>
                                <p:cTn id="6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1000"/>
                            </p:stCondLst>
                            <p:childTnLst>
                              <p:par>
                                <p:cTn id="6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5" presetClass="emph" presetSubtype="0" repeatCount="4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9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7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300"/>
                            </p:stCondLst>
                            <p:childTnLst>
                              <p:par>
                                <p:cTn id="7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4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500"/>
                            </p:stCondLst>
                            <p:childTnLst>
                              <p:par>
                                <p:cTn id="7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500"/>
                            </p:stCondLst>
                            <p:childTnLst>
                              <p:par>
                                <p:cTn id="8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500"/>
                            </p:stCondLst>
                            <p:childTnLst>
                              <p:par>
                                <p:cTn id="8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500"/>
                            </p:stCondLst>
                            <p:childTnLst>
                              <p:par>
                                <p:cTn id="8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500"/>
                            </p:stCondLst>
                            <p:childTnLst>
                              <p:par>
                                <p:cTn id="8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82" grpId="0" animBg="1"/>
      <p:bldP spid="182" grpId="1" animBg="1"/>
      <p:bldP spid="181" grpId="0" animBg="1"/>
      <p:bldP spid="181" grpId="1" animBg="1"/>
      <p:bldP spid="194" grpId="0" animBg="1"/>
      <p:bldP spid="194" grpId="1" animBg="1"/>
      <p:bldP spid="192" grpId="0" animBg="1"/>
      <p:bldP spid="192" grpId="1" animBg="1"/>
      <p:bldP spid="180" grpId="0" animBg="1"/>
      <p:bldP spid="180" grpId="1" animBg="1"/>
      <p:bldP spid="147" grpId="0" animBg="1"/>
      <p:bldP spid="147" grpId="1" animBg="1"/>
      <p:bldP spid="103" grpId="0" animBg="1"/>
      <p:bldP spid="103" grpId="1" animBg="1"/>
      <p:bldP spid="77" grpId="0" animBg="1"/>
      <p:bldP spid="76" grpId="0" animBg="1"/>
      <p:bldP spid="76" grpId="1" animBg="1"/>
      <p:bldP spid="75" grpId="0" animBg="1"/>
      <p:bldP spid="75" grpId="1" animBg="1"/>
      <p:bldP spid="72" grpId="0" animBg="1"/>
      <p:bldP spid="72" grpId="1" animBg="1"/>
      <p:bldP spid="71" grpId="0" animBg="1"/>
      <p:bldP spid="71" grpId="1" animBg="1"/>
      <p:bldP spid="67" grpId="0" animBg="1"/>
      <p:bldP spid="67" grpId="1" animBg="1"/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3" grpId="0"/>
      <p:bldP spid="25" grpId="0"/>
      <p:bldP spid="26" grpId="0"/>
      <p:bldP spid="27" grpId="0"/>
      <p:bldP spid="28" grpId="0"/>
      <p:bldP spid="29" grpId="0"/>
      <p:bldP spid="38" grpId="0"/>
      <p:bldP spid="40" grpId="0"/>
      <p:bldP spid="42" grpId="0"/>
      <p:bldP spid="47" grpId="0"/>
      <p:bldP spid="48" grpId="0"/>
      <p:bldP spid="184" grpId="0" animBg="1"/>
      <p:bldP spid="184" grpId="1" animBg="1"/>
      <p:bldP spid="184" grpId="2" animBg="1"/>
      <p:bldP spid="186" grpId="0" animBg="1"/>
      <p:bldP spid="186" grpId="1" animBg="1"/>
      <p:bldP spid="21" grpId="0" animBg="1"/>
      <p:bldP spid="21" grpId="1" animBg="1"/>
      <p:bldP spid="60" grpId="0"/>
      <p:bldP spid="63" grpId="0"/>
      <p:bldP spid="64" grpId="0"/>
      <p:bldP spid="65" grpId="0"/>
      <p:bldP spid="66" grpId="0"/>
      <p:bldP spid="6" grpId="0" animBg="1"/>
      <p:bldP spid="88" grpId="0" animBg="1"/>
      <p:bldP spid="89" grpId="0"/>
      <p:bldP spid="90" grpId="0" animBg="1"/>
      <p:bldP spid="91" grpId="0"/>
      <p:bldP spid="92" grpId="0"/>
      <p:bldP spid="93" grpId="0"/>
      <p:bldP spid="102" grpId="0"/>
      <p:bldP spid="104" grpId="0"/>
      <p:bldP spid="152" grpId="0" animBg="1"/>
      <p:bldP spid="152" grpId="1" animBg="1"/>
      <p:bldP spid="153" grpId="0"/>
      <p:bldP spid="153" grpId="1"/>
      <p:bldP spid="168" grpId="0" animBg="1"/>
      <p:bldP spid="168" grpId="1" animBg="1"/>
      <p:bldP spid="168" grpId="2" animBg="1"/>
      <p:bldP spid="22" grpId="0" animBg="1"/>
      <p:bldP spid="22" grpId="1" animBg="1"/>
      <p:bldP spid="193" grpId="0"/>
      <p:bldP spid="193" grpId="1"/>
      <p:bldP spid="193" grpId="2"/>
      <p:bldP spid="167" grpId="0" animBg="1"/>
      <p:bldP spid="169" grpId="0" animBg="1"/>
      <p:bldP spid="171" grpId="0"/>
      <p:bldP spid="174" grpId="0" animBg="1"/>
      <p:bldP spid="108" grpId="0" animBg="1"/>
      <p:bldP spid="109" grpId="0" animBg="1"/>
      <p:bldP spid="109" grpId="1" animBg="1"/>
      <p:bldP spid="110" grpId="0"/>
      <p:bldP spid="110" grpId="1"/>
      <p:bldP spid="128" grpId="0"/>
      <p:bldP spid="128" grpId="1"/>
      <p:bldP spid="129" grpId="0"/>
      <p:bldP spid="129" grpId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30" grpId="0"/>
      <p:bldP spid="130" grpId="1"/>
      <p:bldP spid="131" grpId="0"/>
      <p:bldP spid="131" grpId="1"/>
      <p:bldP spid="140" grpId="0"/>
      <p:bldP spid="140" grpId="1"/>
      <p:bldP spid="140" grpId="2"/>
      <p:bldP spid="141" grpId="0"/>
      <p:bldP spid="141" grpId="1"/>
      <p:bldP spid="141" grpId="2"/>
      <p:bldP spid="142" grpId="0" animBg="1"/>
      <p:bldP spid="144" grpId="0"/>
      <p:bldP spid="144" grpId="1"/>
      <p:bldP spid="145" grpId="0"/>
      <p:bldP spid="146" grpId="0" animBg="1"/>
      <p:bldP spid="148" grpId="0" animBg="1"/>
      <p:bldP spid="148" grpId="1" animBg="1"/>
      <p:bldP spid="5" grpId="0" animBg="1"/>
      <p:bldP spid="62" grpId="0"/>
      <p:bldP spid="154" grpId="0" animBg="1"/>
      <p:bldP spid="154" grpId="1" animBg="1"/>
      <p:bldP spid="154" grpId="2" animBg="1"/>
      <p:bldP spid="154" grpId="3" animBg="1"/>
      <p:bldP spid="154" grpId="4" animBg="1"/>
      <p:bldP spid="154" grpId="5" animBg="1"/>
      <p:bldP spid="136" grpId="0" animBg="1"/>
      <p:bldP spid="149" grpId="0" animBg="1"/>
      <p:bldP spid="149" grpId="1" animBg="1"/>
      <p:bldP spid="150" grpId="0" animBg="1"/>
      <p:bldP spid="150" grpId="1" animBg="1"/>
      <p:bldP spid="151" grpId="0"/>
      <p:bldP spid="151" grpId="1"/>
      <p:bldP spid="155" grpId="0"/>
      <p:bldP spid="155" grpId="1"/>
      <p:bldP spid="156" grpId="0"/>
      <p:bldP spid="156" grpId="1"/>
      <p:bldP spid="157" grpId="0" animBg="1"/>
      <p:bldP spid="157" grpId="1" animBg="1"/>
      <p:bldP spid="158" grpId="0"/>
      <p:bldP spid="158" grpId="1"/>
      <p:bldP spid="159" grpId="0"/>
      <p:bldP spid="159" grpId="1"/>
      <p:bldP spid="160" grpId="0" animBg="1"/>
      <p:bldP spid="160" grpId="1" animBg="1"/>
      <p:bldP spid="161" grpId="0" animBg="1"/>
      <p:bldP spid="161" grpId="1" animBg="1"/>
      <p:bldP spid="8" grpId="0" animBg="1"/>
      <p:bldP spid="170" grpId="0"/>
      <p:bldP spid="172" grpId="0" animBg="1"/>
      <p:bldP spid="3" grpId="0"/>
      <p:bldP spid="95" grpId="0" animBg="1"/>
      <p:bldP spid="95" grpId="1" animBg="1"/>
      <p:bldP spid="96" grpId="0"/>
      <p:bldP spid="96" grpId="1"/>
      <p:bldP spid="97" grpId="0"/>
      <p:bldP spid="97" grpId="1"/>
      <p:bldP spid="191" grpId="0"/>
      <p:bldP spid="191" grpId="1"/>
    </p:bld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3001</Words>
  <Application>Microsoft Office PowerPoint</Application>
  <PresentationFormat>On-screen Show (16:9)</PresentationFormat>
  <Paragraphs>993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Arial Rounded MT Bold</vt:lpstr>
      <vt:lpstr>Book Antiqua</vt:lpstr>
      <vt:lpstr>Bookman Old Style</vt:lpstr>
      <vt:lpstr>Calibri</vt:lpstr>
      <vt:lpstr>Cambria Math</vt:lpstr>
      <vt:lpstr>Maiandra GD</vt:lpstr>
      <vt:lpstr>Symbol</vt:lpstr>
      <vt:lpstr>Webdings</vt:lpstr>
      <vt:lpstr>Wingdings</vt:lpstr>
      <vt:lpstr>6_Office Theme</vt:lpstr>
      <vt:lpstr>Custom Design</vt:lpstr>
      <vt:lpstr>3_Office Theme</vt:lpstr>
      <vt:lpstr>1_Custom Design</vt:lpstr>
      <vt:lpstr>12_Office Theme</vt:lpstr>
      <vt:lpstr>13_Office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2962</cp:revision>
  <dcterms:created xsi:type="dcterms:W3CDTF">2013-07-31T12:47:49Z</dcterms:created>
  <dcterms:modified xsi:type="dcterms:W3CDTF">2022-04-23T05:15:01Z</dcterms:modified>
</cp:coreProperties>
</file>