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  <p:sldMasterId id="2147483923" r:id="rId2"/>
    <p:sldMasterId id="2147483935" r:id="rId3"/>
    <p:sldMasterId id="2147483968" r:id="rId4"/>
    <p:sldMasterId id="2147484143" r:id="rId5"/>
  </p:sldMasterIdLst>
  <p:notesMasterIdLst>
    <p:notesMasterId r:id="rId39"/>
  </p:notesMasterIdLst>
  <p:sldIdLst>
    <p:sldId id="631" r:id="rId6"/>
    <p:sldId id="632" r:id="rId7"/>
    <p:sldId id="633" r:id="rId8"/>
    <p:sldId id="634" r:id="rId9"/>
    <p:sldId id="635" r:id="rId10"/>
    <p:sldId id="644" r:id="rId11"/>
    <p:sldId id="645" r:id="rId12"/>
    <p:sldId id="646" r:id="rId13"/>
    <p:sldId id="647" r:id="rId14"/>
    <p:sldId id="648" r:id="rId15"/>
    <p:sldId id="649" r:id="rId16"/>
    <p:sldId id="650" r:id="rId17"/>
    <p:sldId id="651" r:id="rId18"/>
    <p:sldId id="699" r:id="rId19"/>
    <p:sldId id="732" r:id="rId20"/>
    <p:sldId id="733" r:id="rId21"/>
    <p:sldId id="734" r:id="rId22"/>
    <p:sldId id="735" r:id="rId23"/>
    <p:sldId id="652" r:id="rId24"/>
    <p:sldId id="721" r:id="rId25"/>
    <p:sldId id="722" r:id="rId26"/>
    <p:sldId id="723" r:id="rId27"/>
    <p:sldId id="724" r:id="rId28"/>
    <p:sldId id="736" r:id="rId29"/>
    <p:sldId id="731" r:id="rId30"/>
    <p:sldId id="725" r:id="rId31"/>
    <p:sldId id="726" r:id="rId32"/>
    <p:sldId id="737" r:id="rId33"/>
    <p:sldId id="738" r:id="rId34"/>
    <p:sldId id="739" r:id="rId35"/>
    <p:sldId id="740" r:id="rId36"/>
    <p:sldId id="741" r:id="rId37"/>
    <p:sldId id="742" r:id="rId3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7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FFFF"/>
    <a:srgbClr val="E46C0A"/>
    <a:srgbClr val="00B050"/>
    <a:srgbClr val="66CCFF"/>
    <a:srgbClr val="66FF33"/>
    <a:srgbClr val="F4430C"/>
    <a:srgbClr val="006600"/>
    <a:srgbClr val="00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53" autoAdjust="0"/>
    <p:restoredTop sz="97841" autoAdjust="0"/>
  </p:normalViewPr>
  <p:slideViewPr>
    <p:cSldViewPr>
      <p:cViewPr varScale="1">
        <p:scale>
          <a:sx n="145" d="100"/>
          <a:sy n="145" d="100"/>
        </p:scale>
        <p:origin x="246" y="120"/>
      </p:cViewPr>
      <p:guideLst>
        <p:guide orient="horz" pos="1620"/>
        <p:guide pos="2880"/>
        <p:guide orient="horz" pos="2772"/>
      </p:guideLst>
    </p:cSldViewPr>
  </p:slideViewPr>
  <p:outlineViewPr>
    <p:cViewPr>
      <p:scale>
        <a:sx n="66" d="100"/>
        <a:sy n="66" d="100"/>
      </p:scale>
      <p:origin x="222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48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480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6DCB017-20BE-4537-B0D4-CD792544608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21</a:t>
            </a:fld>
            <a:endParaRPr 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7312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6DCB017-20BE-4537-B0D4-CD792544608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22</a:t>
            </a:fld>
            <a:endParaRPr 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7312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6DCB017-20BE-4537-B0D4-CD792544608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23</a:t>
            </a:fld>
            <a:endParaRPr 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7312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6DCB017-20BE-4537-B0D4-CD792544608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26</a:t>
            </a:fld>
            <a:endParaRPr 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7312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6DCB017-20BE-4537-B0D4-CD792544608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27</a:t>
            </a:fld>
            <a:endParaRPr 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731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6480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648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648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48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48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48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48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8171-2BD1-4E77-AF8C-D2F162FB67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E129-F7BE-431C-8E29-6CEA0320AF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540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8171-2BD1-4E77-AF8C-D2F162FB67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E129-F7BE-431C-8E29-6CEA0320AF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600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8171-2BD1-4E77-AF8C-D2F162FB67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E129-F7BE-431C-8E29-6CEA0320AF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644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5929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6191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940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9274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2850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2850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5596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1863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8171-2BD1-4E77-AF8C-D2F162FB67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E129-F7BE-431C-8E29-6CEA0320AF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098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0468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6485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04EC-9C29-4F70-B82B-81A7D68CC45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0F85-7096-42EB-B172-D06EEEDF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184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04EC-9C29-4F70-B82B-81A7D68CC45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0F85-7096-42EB-B172-D06EEEDF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312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04EC-9C29-4F70-B82B-81A7D68CC45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0F85-7096-42EB-B172-D06EEEDF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103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04EC-9C29-4F70-B82B-81A7D68CC45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0F85-7096-42EB-B172-D06EEEDF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2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04EC-9C29-4F70-B82B-81A7D68CC45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0F85-7096-42EB-B172-D06EEEDF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271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04EC-9C29-4F70-B82B-81A7D68CC45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0F85-7096-42EB-B172-D06EEEDF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353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04EC-9C29-4F70-B82B-81A7D68CC45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0F85-7096-42EB-B172-D06EEEDF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918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04EC-9C29-4F70-B82B-81A7D68CC45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0F85-7096-42EB-B172-D06EEEDF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05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8171-2BD1-4E77-AF8C-D2F162FB67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E129-F7BE-431C-8E29-6CEA0320AF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926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04EC-9C29-4F70-B82B-81A7D68CC45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0F85-7096-42EB-B172-D06EEEDF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805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04EC-9C29-4F70-B82B-81A7D68CC45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0F85-7096-42EB-B172-D06EEEDF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3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04EC-9C29-4F70-B82B-81A7D68CC45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0F85-7096-42EB-B172-D06EEEDF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17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08854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47659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14627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09014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085479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99334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020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8171-2BD1-4E77-AF8C-D2F162FB67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E129-F7BE-431C-8E29-6CEA0320AF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364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28823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64608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96347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70612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08444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62242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270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45220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03311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811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8171-2BD1-4E77-AF8C-D2F162FB67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E129-F7BE-431C-8E29-6CEA0320AF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691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62768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3158171-2BD1-4E77-AF8C-D2F162FB67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D79E129-F7BE-431C-8E29-6CEA0320AF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05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3158171-2BD1-4E77-AF8C-D2F162FB67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D79E129-F7BE-431C-8E29-6CEA0320AF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249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3158171-2BD1-4E77-AF8C-D2F162FB67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D79E129-F7BE-431C-8E29-6CEA0320AF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00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3158171-2BD1-4E77-AF8C-D2F162FB67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D79E129-F7BE-431C-8E29-6CEA0320AF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122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3158171-2BD1-4E77-AF8C-D2F162FB67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D79E129-F7BE-431C-8E29-6CEA0320AF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595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3158171-2BD1-4E77-AF8C-D2F162FB67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D79E129-F7BE-431C-8E29-6CEA0320AF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276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061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3158171-2BD1-4E77-AF8C-D2F162FB67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D79E129-F7BE-431C-8E29-6CEA0320AF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600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3158171-2BD1-4E77-AF8C-D2F162FB67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D79E129-F7BE-431C-8E29-6CEA0320AF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198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8171-2BD1-4E77-AF8C-D2F162FB67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E129-F7BE-431C-8E29-6CEA0320AF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793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3158171-2BD1-4E77-AF8C-D2F162FB67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D79E129-F7BE-431C-8E29-6CEA0320AF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366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3158171-2BD1-4E77-AF8C-D2F162FB67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D79E129-F7BE-431C-8E29-6CEA0320AF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02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271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4109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2398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0975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6301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4240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8905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8171-2BD1-4E77-AF8C-D2F162FB67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E129-F7BE-431C-8E29-6CEA0320AF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220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8171-2BD1-4E77-AF8C-D2F162FB67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E129-F7BE-431C-8E29-6CEA0320AF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2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8171-2BD1-4E77-AF8C-D2F162FB67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E129-F7BE-431C-8E29-6CEA0320AF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342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0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58171-2BD1-4E77-AF8C-D2F162FB67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9E129-F7BE-431C-8E29-6CEA0320AF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906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63" r:id="rId12"/>
    <p:sldLayoutId id="2147483868" r:id="rId13"/>
    <p:sldLayoutId id="2147483708" r:id="rId14"/>
    <p:sldLayoutId id="2147483839" r:id="rId15"/>
    <p:sldLayoutId id="2147483846" r:id="rId16"/>
    <p:sldLayoutId id="2147483838" r:id="rId17"/>
    <p:sldLayoutId id="2147483993" r:id="rId18"/>
    <p:sldLayoutId id="2147483995" r:id="rId19"/>
    <p:sldLayoutId id="2147483996" r:id="rId20"/>
    <p:sldLayoutId id="2147483998" r:id="rId2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D04EC-9C29-4F70-B82B-81A7D68CC45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70F85-7096-42EB-B172-D06EEEDF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0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8806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4162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170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564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4" r:id="rId1"/>
    <p:sldLayoutId id="2147484145" r:id="rId2"/>
    <p:sldLayoutId id="2147484146" r:id="rId3"/>
    <p:sldLayoutId id="2147484147" r:id="rId4"/>
    <p:sldLayoutId id="2147484148" r:id="rId5"/>
    <p:sldLayoutId id="2147484149" r:id="rId6"/>
    <p:sldLayoutId id="2147484150" r:id="rId7"/>
    <p:sldLayoutId id="2147484151" r:id="rId8"/>
    <p:sldLayoutId id="2147484152" r:id="rId9"/>
    <p:sldLayoutId id="2147484153" r:id="rId10"/>
    <p:sldLayoutId id="2147484154" r:id="rId11"/>
    <p:sldLayoutId id="2147484155" r:id="rId12"/>
    <p:sldLayoutId id="2147484156" r:id="rId13"/>
    <p:sldLayoutId id="2147484157" r:id="rId14"/>
    <p:sldLayoutId id="2147484158" r:id="rId15"/>
    <p:sldLayoutId id="2147484159" r:id="rId16"/>
    <p:sldLayoutId id="2147484160" r:id="rId17"/>
    <p:sldLayoutId id="2147484161" r:id="rId1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0.png"/><Relationship Id="rId13" Type="http://schemas.openxmlformats.org/officeDocument/2006/relationships/image" Target="../media/image121.png"/><Relationship Id="rId3" Type="http://schemas.openxmlformats.org/officeDocument/2006/relationships/image" Target="../media/image810.png"/><Relationship Id="rId7" Type="http://schemas.openxmlformats.org/officeDocument/2006/relationships/image" Target="../media/image850.png"/><Relationship Id="rId12" Type="http://schemas.openxmlformats.org/officeDocument/2006/relationships/image" Target="../media/image1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840.png"/><Relationship Id="rId11" Type="http://schemas.openxmlformats.org/officeDocument/2006/relationships/image" Target="../media/image118.png"/><Relationship Id="rId5" Type="http://schemas.openxmlformats.org/officeDocument/2006/relationships/image" Target="../media/image831.png"/><Relationship Id="rId10" Type="http://schemas.openxmlformats.org/officeDocument/2006/relationships/image" Target="../media/image117.png"/><Relationship Id="rId4" Type="http://schemas.openxmlformats.org/officeDocument/2006/relationships/image" Target="../media/image82.png"/><Relationship Id="rId9" Type="http://schemas.openxmlformats.org/officeDocument/2006/relationships/image" Target="../media/image1160.png"/><Relationship Id="rId14" Type="http://schemas.openxmlformats.org/officeDocument/2006/relationships/image" Target="../media/image1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2" Type="http://schemas.openxmlformats.org/officeDocument/2006/relationships/image" Target="../media/image114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1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0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3.xml"/><Relationship Id="rId5" Type="http://schemas.openxmlformats.org/officeDocument/2006/relationships/image" Target="../media/image127.png"/><Relationship Id="rId4" Type="http://schemas.openxmlformats.org/officeDocument/2006/relationships/image" Target="../media/image80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13" Type="http://schemas.openxmlformats.org/officeDocument/2006/relationships/image" Target="../media/image136.png"/><Relationship Id="rId3" Type="http://schemas.openxmlformats.org/officeDocument/2006/relationships/image" Target="../media/image1260.png"/><Relationship Id="rId7" Type="http://schemas.openxmlformats.org/officeDocument/2006/relationships/image" Target="../media/image131.png"/><Relationship Id="rId12" Type="http://schemas.openxmlformats.org/officeDocument/2006/relationships/image" Target="../media/image1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3.xml"/><Relationship Id="rId6" Type="http://schemas.openxmlformats.org/officeDocument/2006/relationships/image" Target="../media/image129.png"/><Relationship Id="rId11" Type="http://schemas.openxmlformats.org/officeDocument/2006/relationships/image" Target="../media/image1341.png"/><Relationship Id="rId5" Type="http://schemas.openxmlformats.org/officeDocument/2006/relationships/image" Target="../media/image1280.png"/><Relationship Id="rId15" Type="http://schemas.openxmlformats.org/officeDocument/2006/relationships/image" Target="../media/image138.png"/><Relationship Id="rId10" Type="http://schemas.openxmlformats.org/officeDocument/2006/relationships/image" Target="../media/image134.png"/><Relationship Id="rId4" Type="http://schemas.openxmlformats.org/officeDocument/2006/relationships/image" Target="../media/image128.png"/><Relationship Id="rId9" Type="http://schemas.openxmlformats.org/officeDocument/2006/relationships/image" Target="../media/image133.png"/><Relationship Id="rId14" Type="http://schemas.openxmlformats.org/officeDocument/2006/relationships/image" Target="../media/image13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image" Target="../media/image139.png"/><Relationship Id="rId7" Type="http://schemas.openxmlformats.org/officeDocument/2006/relationships/image" Target="../media/image1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3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Relationship Id="rId9" Type="http://schemas.openxmlformats.org/officeDocument/2006/relationships/image" Target="../media/image14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0.png"/><Relationship Id="rId7" Type="http://schemas.openxmlformats.org/officeDocument/2006/relationships/image" Target="../media/image136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3.xml"/><Relationship Id="rId6" Type="http://schemas.openxmlformats.org/officeDocument/2006/relationships/image" Target="../media/image1350.png"/><Relationship Id="rId5" Type="http://schemas.openxmlformats.org/officeDocument/2006/relationships/image" Target="../media/image1340.png"/><Relationship Id="rId4" Type="http://schemas.openxmlformats.org/officeDocument/2006/relationships/image" Target="../media/image1330.png"/><Relationship Id="rId9" Type="http://schemas.openxmlformats.org/officeDocument/2006/relationships/image" Target="../media/image1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2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3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0.png"/><Relationship Id="rId1" Type="http://schemas.openxmlformats.org/officeDocument/2006/relationships/slideLayout" Target="../slideLayouts/slideLayout3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730.png"/><Relationship Id="rId4" Type="http://schemas.openxmlformats.org/officeDocument/2006/relationships/image" Target="../media/image1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7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4"/>
          <p:cNvSpPr txBox="1">
            <a:spLocks noChangeArrowheads="1"/>
          </p:cNvSpPr>
          <p:nvPr/>
        </p:nvSpPr>
        <p:spPr bwMode="auto">
          <a:xfrm>
            <a:off x="2286000" y="971550"/>
            <a:ext cx="52578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000" b="1">
                <a:latin typeface="Bookman Old Style" pitchFamily="18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Module </a:t>
            </a:r>
            <a:r>
              <a:rPr lang="en-US" sz="20000" dirty="0" smtClean="0">
                <a:solidFill>
                  <a:prstClr val="black"/>
                </a:solidFill>
              </a:rPr>
              <a:t>31</a:t>
            </a:r>
            <a:endParaRPr lang="en-US" sz="3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78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ounded Rectangle 80"/>
          <p:cNvSpPr/>
          <p:nvPr/>
        </p:nvSpPr>
        <p:spPr>
          <a:xfrm>
            <a:off x="4272839" y="2757491"/>
            <a:ext cx="678695" cy="24831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128351" y="861487"/>
            <a:ext cx="4388529" cy="24993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9" name="Rounded Rectangle 58"/>
          <p:cNvSpPr/>
          <p:nvPr/>
        </p:nvSpPr>
        <p:spPr>
          <a:xfrm>
            <a:off x="4487641" y="576947"/>
            <a:ext cx="2414458" cy="24501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1" name="Rectangle 60"/>
          <p:cNvSpPr/>
          <p:nvPr/>
        </p:nvSpPr>
        <p:spPr>
          <a:xfrm>
            <a:off x="524549" y="234899"/>
            <a:ext cx="75526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6225" indent="-276225"/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Q.    A chord of a circle of radius 12 cm subtends an</a:t>
            </a:r>
          </a:p>
          <a:p>
            <a:pPr marL="276225" indent="-276225"/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      angle of 120° at the </a:t>
            </a:r>
            <a:r>
              <a:rPr lang="en-US" b="1" dirty="0" err="1" smtClean="0">
                <a:solidFill>
                  <a:srgbClr val="0000FF"/>
                </a:solidFill>
                <a:latin typeface="Bookman Old Style" pitchFamily="18" charset="0"/>
              </a:rPr>
              <a:t>centre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. Find the area of the  </a:t>
            </a:r>
          </a:p>
          <a:p>
            <a:pPr marL="276225" indent="-276225"/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     corresponding segment of the circle.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/>
              <p:cNvSpPr/>
              <p:nvPr/>
            </p:nvSpPr>
            <p:spPr>
              <a:xfrm>
                <a:off x="1066800" y="1070377"/>
                <a:ext cx="3533204" cy="3954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66738" indent="-566738" algn="just"/>
                <a:r>
                  <a:rPr lang="en-US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(Use </a:t>
                </a:r>
                <a:r>
                  <a:rPr lang="en-US" b="1" dirty="0" smtClean="0">
                    <a:solidFill>
                      <a:srgbClr val="0000FF"/>
                    </a:solidFill>
                    <a:latin typeface="Symbol" pitchFamily="18" charset="2"/>
                  </a:rPr>
                  <a:t>p</a:t>
                </a:r>
                <a:r>
                  <a:rPr lang="en-US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 = 3.14 and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b="1" dirty="0">
                    <a:solidFill>
                      <a:srgbClr val="0000FF"/>
                    </a:solidFill>
                    <a:latin typeface="Bookman Old Style" pitchFamily="18" charset="0"/>
                  </a:rPr>
                  <a:t> = </a:t>
                </a:r>
                <a:r>
                  <a:rPr lang="en-US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1.73)</a:t>
                </a:r>
                <a:endParaRPr lang="en-US" dirty="0">
                  <a:solidFill>
                    <a:srgbClr val="0000FF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070377"/>
                <a:ext cx="3533204" cy="395429"/>
              </a:xfrm>
              <a:prstGeom prst="rect">
                <a:avLst/>
              </a:prstGeom>
              <a:blipFill rotWithShape="1">
                <a:blip r:embed="rId3"/>
                <a:stretch>
                  <a:fillRect l="-1379" t="-312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Rectangle 95"/>
          <p:cNvSpPr/>
          <p:nvPr/>
        </p:nvSpPr>
        <p:spPr>
          <a:xfrm>
            <a:off x="3360051" y="2783660"/>
            <a:ext cx="334287" cy="276999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schemeClr val="bg1"/>
              </a:buClr>
            </a:pPr>
            <a:r>
              <a:rPr lang="en-US" b="1" dirty="0" smtClean="0">
                <a:latin typeface="Bookman Old Style" pitchFamily="18" charset="0"/>
              </a:rPr>
              <a:t>=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333748" y="3335006"/>
            <a:ext cx="357696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schemeClr val="bg1"/>
              </a:buClr>
            </a:pPr>
            <a:r>
              <a:rPr lang="en-US" sz="1600" b="1" dirty="0" smtClean="0">
                <a:latin typeface="Bookman Old Style" pitchFamily="18" charset="0"/>
              </a:rPr>
              <a:t>=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3375582" y="3849613"/>
            <a:ext cx="306133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schemeClr val="bg1"/>
              </a:buClr>
            </a:pPr>
            <a:r>
              <a:rPr lang="en-US" sz="1600" b="1" dirty="0" smtClean="0">
                <a:latin typeface="Bookman Old Style" pitchFamily="18" charset="0"/>
              </a:rPr>
              <a:t>=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3733680" y="3849613"/>
            <a:ext cx="660561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schemeClr val="bg1"/>
              </a:buClr>
            </a:pPr>
            <a:r>
              <a:rPr lang="en-US" sz="1600" b="1" dirty="0" smtClean="0">
                <a:latin typeface="Bookman Old Style" pitchFamily="18" charset="0"/>
              </a:rPr>
              <a:t>60º</a:t>
            </a:r>
            <a:endParaRPr lang="en-US" sz="1600" b="1" baseline="30000" dirty="0" smtClean="0">
              <a:latin typeface="Bookman Old Style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64224" y="196215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Sol.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107" name="Line 28"/>
          <p:cNvSpPr>
            <a:spLocks noChangeShapeType="1"/>
          </p:cNvSpPr>
          <p:nvPr/>
        </p:nvSpPr>
        <p:spPr bwMode="auto">
          <a:xfrm>
            <a:off x="3716251" y="2905233"/>
            <a:ext cx="25416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b="1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686489" y="2923468"/>
            <a:ext cx="272485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686489" y="2647950"/>
            <a:ext cx="272485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4021865" y="2761993"/>
            <a:ext cx="272485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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188310" y="2761993"/>
            <a:ext cx="855179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AOB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2" name="Line 28"/>
          <p:cNvSpPr>
            <a:spLocks noChangeShapeType="1"/>
          </p:cNvSpPr>
          <p:nvPr/>
        </p:nvSpPr>
        <p:spPr bwMode="auto">
          <a:xfrm>
            <a:off x="3772323" y="3478246"/>
            <a:ext cx="27958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b="1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748130" y="3496481"/>
            <a:ext cx="272485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3748130" y="3220963"/>
            <a:ext cx="272485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4083506" y="3335006"/>
            <a:ext cx="272485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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249951" y="3335006"/>
            <a:ext cx="696429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120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 rot="540000" flipH="1">
            <a:off x="3796637" y="3532113"/>
            <a:ext cx="229589" cy="1817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>
            <a:off x="4329745" y="3360663"/>
            <a:ext cx="438161" cy="1796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4751386" y="3181350"/>
            <a:ext cx="545918" cy="184666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schemeClr val="bg1"/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</a:rPr>
              <a:t>60</a:t>
            </a:r>
            <a:endParaRPr lang="en-US" sz="1200" b="1" baseline="30000" dirty="0" smtClean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6461559" y="674685"/>
            <a:ext cx="2133600" cy="2133600"/>
          </a:xfrm>
          <a:prstGeom prst="ellipse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417469" y="2259807"/>
            <a:ext cx="295274" cy="276999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latin typeface="Bookman Old Style" pitchFamily="18" charset="0"/>
              </a:rPr>
              <a:t>A</a:t>
            </a:r>
            <a:endParaRPr lang="en-US" sz="1200" dirty="0"/>
          </a:p>
        </p:txBody>
      </p:sp>
      <p:sp>
        <p:nvSpPr>
          <p:cNvPr id="44" name="Rectangle 43"/>
          <p:cNvSpPr/>
          <p:nvPr/>
        </p:nvSpPr>
        <p:spPr>
          <a:xfrm>
            <a:off x="8340725" y="2286000"/>
            <a:ext cx="295274" cy="276999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latin typeface="Bookman Old Style" pitchFamily="18" charset="0"/>
              </a:rPr>
              <a:t>B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>
          <a:xfrm rot="2066708">
            <a:off x="7741596" y="1822561"/>
            <a:ext cx="683200" cy="276999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latin typeface="Bookman Old Style" pitchFamily="18" charset="0"/>
              </a:rPr>
              <a:t>12 cm</a:t>
            </a:r>
            <a:endParaRPr lang="en-US" sz="1200" dirty="0"/>
          </a:p>
        </p:txBody>
      </p:sp>
      <p:sp>
        <p:nvSpPr>
          <p:cNvPr id="60" name="Chord 59"/>
          <p:cNvSpPr/>
          <p:nvPr/>
        </p:nvSpPr>
        <p:spPr>
          <a:xfrm rot="17520000">
            <a:off x="7073414" y="1601324"/>
            <a:ext cx="841416" cy="1644636"/>
          </a:xfrm>
          <a:custGeom>
            <a:avLst/>
            <a:gdLst>
              <a:gd name="connsiteX0" fmla="*/ 772083 w 2446664"/>
              <a:gd name="connsiteY0" fmla="*/ 2360396 h 2446664"/>
              <a:gd name="connsiteX1" fmla="*/ 88441 w 2446664"/>
              <a:gd name="connsiteY1" fmla="*/ 1680021 h 2446664"/>
              <a:gd name="connsiteX2" fmla="*/ 110267 w 2446664"/>
              <a:gd name="connsiteY2" fmla="*/ 715760 h 2446664"/>
              <a:gd name="connsiteX3" fmla="*/ 772083 w 2446664"/>
              <a:gd name="connsiteY3" fmla="*/ 2360396 h 2446664"/>
              <a:gd name="connsiteX0" fmla="*/ 825527 w 825527"/>
              <a:gd name="connsiteY0" fmla="*/ 1644636 h 1644636"/>
              <a:gd name="connsiteX1" fmla="*/ 59459 w 825527"/>
              <a:gd name="connsiteY1" fmla="*/ 997564 h 1644636"/>
              <a:gd name="connsiteX2" fmla="*/ 163711 w 825527"/>
              <a:gd name="connsiteY2" fmla="*/ 0 h 1644636"/>
              <a:gd name="connsiteX3" fmla="*/ 825527 w 825527"/>
              <a:gd name="connsiteY3" fmla="*/ 1644636 h 1644636"/>
              <a:gd name="connsiteX0" fmla="*/ 825527 w 825527"/>
              <a:gd name="connsiteY0" fmla="*/ 1644636 h 1644636"/>
              <a:gd name="connsiteX1" fmla="*/ 59459 w 825527"/>
              <a:gd name="connsiteY1" fmla="*/ 997564 h 1644636"/>
              <a:gd name="connsiteX2" fmla="*/ 163711 w 825527"/>
              <a:gd name="connsiteY2" fmla="*/ 0 h 1644636"/>
              <a:gd name="connsiteX3" fmla="*/ 825527 w 825527"/>
              <a:gd name="connsiteY3" fmla="*/ 1644636 h 1644636"/>
              <a:gd name="connsiteX0" fmla="*/ 825527 w 825527"/>
              <a:gd name="connsiteY0" fmla="*/ 1644636 h 1644636"/>
              <a:gd name="connsiteX1" fmla="*/ 59459 w 825527"/>
              <a:gd name="connsiteY1" fmla="*/ 997564 h 1644636"/>
              <a:gd name="connsiteX2" fmla="*/ 163711 w 825527"/>
              <a:gd name="connsiteY2" fmla="*/ 0 h 1644636"/>
              <a:gd name="connsiteX3" fmla="*/ 825527 w 825527"/>
              <a:gd name="connsiteY3" fmla="*/ 1644636 h 1644636"/>
              <a:gd name="connsiteX0" fmla="*/ 841416 w 841416"/>
              <a:gd name="connsiteY0" fmla="*/ 1644636 h 1644636"/>
              <a:gd name="connsiteX1" fmla="*/ 75348 w 841416"/>
              <a:gd name="connsiteY1" fmla="*/ 997564 h 1644636"/>
              <a:gd name="connsiteX2" fmla="*/ 179600 w 841416"/>
              <a:gd name="connsiteY2" fmla="*/ 0 h 1644636"/>
              <a:gd name="connsiteX3" fmla="*/ 841416 w 841416"/>
              <a:gd name="connsiteY3" fmla="*/ 1644636 h 1644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1416" h="1644636">
                <a:moveTo>
                  <a:pt x="841416" y="1644636"/>
                </a:moveTo>
                <a:cubicBezTo>
                  <a:pt x="563724" y="1562194"/>
                  <a:pt x="307689" y="1463688"/>
                  <a:pt x="75348" y="997564"/>
                </a:cubicBezTo>
                <a:cubicBezTo>
                  <a:pt x="-49739" y="686718"/>
                  <a:pt x="-21808" y="336921"/>
                  <a:pt x="179600" y="0"/>
                </a:cubicBezTo>
                <a:lnTo>
                  <a:pt x="841416" y="164463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 bwMode="auto">
          <a:xfrm>
            <a:off x="1139824" y="1500822"/>
            <a:ext cx="5202104" cy="294691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26281" y="1486585"/>
            <a:ext cx="2980870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Area of minor segment =</a:t>
            </a:r>
            <a:endParaRPr lang="en-US" sz="15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66" name="Pie 65"/>
          <p:cNvSpPr/>
          <p:nvPr/>
        </p:nvSpPr>
        <p:spPr>
          <a:xfrm>
            <a:off x="6639955" y="1737878"/>
            <a:ext cx="1772478" cy="1072423"/>
          </a:xfrm>
          <a:custGeom>
            <a:avLst/>
            <a:gdLst>
              <a:gd name="connsiteX0" fmla="*/ 1947828 w 2130552"/>
              <a:gd name="connsiteY0" fmla="*/ 1661862 h 2130552"/>
              <a:gd name="connsiteX1" fmla="*/ 1069299 w 2130552"/>
              <a:gd name="connsiteY1" fmla="*/ 2130545 h 2130552"/>
              <a:gd name="connsiteX2" fmla="*/ 187255 w 2130552"/>
              <a:gd name="connsiteY2" fmla="*/ 1668512 h 2130552"/>
              <a:gd name="connsiteX3" fmla="*/ 1065276 w 2130552"/>
              <a:gd name="connsiteY3" fmla="*/ 1065276 h 2130552"/>
              <a:gd name="connsiteX4" fmla="*/ 1947828 w 2130552"/>
              <a:gd name="connsiteY4" fmla="*/ 1661862 h 2130552"/>
              <a:gd name="connsiteX0" fmla="*/ 1774860 w 1774860"/>
              <a:gd name="connsiteY0" fmla="*/ 606111 h 1065270"/>
              <a:gd name="connsiteX1" fmla="*/ 882044 w 1774860"/>
              <a:gd name="connsiteY1" fmla="*/ 1065269 h 1065270"/>
              <a:gd name="connsiteX2" fmla="*/ 0 w 1774860"/>
              <a:gd name="connsiteY2" fmla="*/ 603236 h 1065270"/>
              <a:gd name="connsiteX3" fmla="*/ 878021 w 1774860"/>
              <a:gd name="connsiteY3" fmla="*/ 0 h 1065270"/>
              <a:gd name="connsiteX4" fmla="*/ 1774860 w 1774860"/>
              <a:gd name="connsiteY4" fmla="*/ 606111 h 1065270"/>
              <a:gd name="connsiteX0" fmla="*/ 1774860 w 1774860"/>
              <a:gd name="connsiteY0" fmla="*/ 606111 h 1065270"/>
              <a:gd name="connsiteX1" fmla="*/ 882044 w 1774860"/>
              <a:gd name="connsiteY1" fmla="*/ 1065269 h 1065270"/>
              <a:gd name="connsiteX2" fmla="*/ 0 w 1774860"/>
              <a:gd name="connsiteY2" fmla="*/ 603236 h 1065270"/>
              <a:gd name="connsiteX3" fmla="*/ 878021 w 1774860"/>
              <a:gd name="connsiteY3" fmla="*/ 0 h 1065270"/>
              <a:gd name="connsiteX4" fmla="*/ 1774860 w 1774860"/>
              <a:gd name="connsiteY4" fmla="*/ 606111 h 1065270"/>
              <a:gd name="connsiteX0" fmla="*/ 1774860 w 1774860"/>
              <a:gd name="connsiteY0" fmla="*/ 606111 h 1072414"/>
              <a:gd name="connsiteX1" fmla="*/ 879663 w 1774860"/>
              <a:gd name="connsiteY1" fmla="*/ 1072413 h 1072414"/>
              <a:gd name="connsiteX2" fmla="*/ 0 w 1774860"/>
              <a:gd name="connsiteY2" fmla="*/ 603236 h 1072414"/>
              <a:gd name="connsiteX3" fmla="*/ 878021 w 1774860"/>
              <a:gd name="connsiteY3" fmla="*/ 0 h 1072414"/>
              <a:gd name="connsiteX4" fmla="*/ 1774860 w 1774860"/>
              <a:gd name="connsiteY4" fmla="*/ 606111 h 1072414"/>
              <a:gd name="connsiteX0" fmla="*/ 1774860 w 1774860"/>
              <a:gd name="connsiteY0" fmla="*/ 606111 h 1072586"/>
              <a:gd name="connsiteX1" fmla="*/ 879663 w 1774860"/>
              <a:gd name="connsiteY1" fmla="*/ 1072413 h 1072586"/>
              <a:gd name="connsiteX2" fmla="*/ 0 w 1774860"/>
              <a:gd name="connsiteY2" fmla="*/ 603236 h 1072586"/>
              <a:gd name="connsiteX3" fmla="*/ 878021 w 1774860"/>
              <a:gd name="connsiteY3" fmla="*/ 0 h 1072586"/>
              <a:gd name="connsiteX4" fmla="*/ 1774860 w 1774860"/>
              <a:gd name="connsiteY4" fmla="*/ 606111 h 1072586"/>
              <a:gd name="connsiteX0" fmla="*/ 1772478 w 1772478"/>
              <a:gd name="connsiteY0" fmla="*/ 606111 h 1072423"/>
              <a:gd name="connsiteX1" fmla="*/ 877281 w 1772478"/>
              <a:gd name="connsiteY1" fmla="*/ 1072413 h 1072423"/>
              <a:gd name="connsiteX2" fmla="*/ 0 w 1772478"/>
              <a:gd name="connsiteY2" fmla="*/ 598474 h 1072423"/>
              <a:gd name="connsiteX3" fmla="*/ 875639 w 1772478"/>
              <a:gd name="connsiteY3" fmla="*/ 0 h 1072423"/>
              <a:gd name="connsiteX4" fmla="*/ 1772478 w 1772478"/>
              <a:gd name="connsiteY4" fmla="*/ 606111 h 1072423"/>
              <a:gd name="connsiteX0" fmla="*/ 1772478 w 1772478"/>
              <a:gd name="connsiteY0" fmla="*/ 606111 h 1072423"/>
              <a:gd name="connsiteX1" fmla="*/ 877281 w 1772478"/>
              <a:gd name="connsiteY1" fmla="*/ 1072413 h 1072423"/>
              <a:gd name="connsiteX2" fmla="*/ 0 w 1772478"/>
              <a:gd name="connsiteY2" fmla="*/ 598474 h 1072423"/>
              <a:gd name="connsiteX3" fmla="*/ 875639 w 1772478"/>
              <a:gd name="connsiteY3" fmla="*/ 0 h 1072423"/>
              <a:gd name="connsiteX4" fmla="*/ 1772478 w 1772478"/>
              <a:gd name="connsiteY4" fmla="*/ 606111 h 107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2478" h="1072423">
                <a:moveTo>
                  <a:pt x="1772478" y="606111"/>
                </a:moveTo>
                <a:cubicBezTo>
                  <a:pt x="1539442" y="955159"/>
                  <a:pt x="1172694" y="1073686"/>
                  <a:pt x="877281" y="1072413"/>
                </a:cubicBezTo>
                <a:cubicBezTo>
                  <a:pt x="581868" y="1071140"/>
                  <a:pt x="247141" y="948405"/>
                  <a:pt x="0" y="598474"/>
                </a:cubicBezTo>
                <a:lnTo>
                  <a:pt x="875639" y="0"/>
                </a:lnTo>
                <a:lnTo>
                  <a:pt x="1772478" y="606111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380630" y="2822380"/>
            <a:ext cx="304892" cy="276999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latin typeface="Bookman Old Style" pitchFamily="18" charset="0"/>
              </a:rPr>
              <a:t>X</a:t>
            </a:r>
            <a:endParaRPr lang="en-US" sz="1200" dirty="0"/>
          </a:p>
        </p:txBody>
      </p:sp>
      <p:sp>
        <p:nvSpPr>
          <p:cNvPr id="57" name="Oval 56"/>
          <p:cNvSpPr/>
          <p:nvPr/>
        </p:nvSpPr>
        <p:spPr>
          <a:xfrm flipH="1">
            <a:off x="7488703" y="2772122"/>
            <a:ext cx="73810" cy="7381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6645914" y="1739104"/>
            <a:ext cx="1760037" cy="602700"/>
          </a:xfrm>
          <a:prstGeom prst="triangle">
            <a:avLst>
              <a:gd name="adj" fmla="val 49324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7375016" y="1463535"/>
            <a:ext cx="308098" cy="276999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latin typeface="Bookman Old Style" pitchFamily="18" charset="0"/>
              </a:rPr>
              <a:t>O</a:t>
            </a:r>
            <a:endParaRPr lang="en-US" sz="1200" dirty="0"/>
          </a:p>
        </p:txBody>
      </p:sp>
      <p:sp>
        <p:nvSpPr>
          <p:cNvPr id="52" name="Arc 51"/>
          <p:cNvSpPr/>
          <p:nvPr/>
        </p:nvSpPr>
        <p:spPr>
          <a:xfrm rot="7718096">
            <a:off x="7296175" y="1508503"/>
            <a:ext cx="381000" cy="457200"/>
          </a:xfrm>
          <a:prstGeom prst="arc">
            <a:avLst>
              <a:gd name="adj1" fmla="val 15682657"/>
              <a:gd name="adj2" fmla="val 703537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 bwMode="auto">
          <a:xfrm>
            <a:off x="5363019" y="1537788"/>
            <a:ext cx="923400" cy="239124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rgbClr val="0000E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725735" y="1257240"/>
            <a:ext cx="316845" cy="400110"/>
          </a:xfrm>
          <a:prstGeom prst="rect">
            <a:avLst/>
          </a:prstGeom>
          <a:effectLst>
            <a:glow rad="63500">
              <a:schemeClr val="accent1"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effectLst/>
                <a:latin typeface="Bookman Old Style" panose="02050604050505020204" pitchFamily="18" charset="0"/>
                <a:sym typeface="Symbol"/>
              </a:rPr>
              <a:t>?</a:t>
            </a:r>
            <a:endParaRPr lang="en-US" sz="2000" b="1" dirty="0">
              <a:solidFill>
                <a:srgbClr val="FF0000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10101" y="1486585"/>
            <a:ext cx="1594844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err="1" smtClean="0">
                <a:solidFill>
                  <a:srgbClr val="C00000"/>
                </a:solidFill>
                <a:latin typeface="Bookman Old Style" pitchFamily="18" charset="0"/>
              </a:rPr>
              <a:t>ar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(O – AXB)  – 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 rot="19533292" flipH="1">
            <a:off x="6642251" y="1802514"/>
            <a:ext cx="683200" cy="276999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latin typeface="Bookman Old Style" pitchFamily="18" charset="0"/>
              </a:rPr>
              <a:t>12 cm</a:t>
            </a:r>
            <a:endParaRPr lang="en-US" sz="1200" dirty="0"/>
          </a:p>
        </p:txBody>
      </p:sp>
      <p:sp>
        <p:nvSpPr>
          <p:cNvPr id="147" name="TextBox 146"/>
          <p:cNvSpPr txBox="1"/>
          <p:nvPr/>
        </p:nvSpPr>
        <p:spPr>
          <a:xfrm>
            <a:off x="4222664" y="1086664"/>
            <a:ext cx="539836" cy="485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sym typeface="Wingdings"/>
              </a:rPr>
              <a:t></a:t>
            </a:r>
            <a:endParaRPr lang="en-US" sz="2400" dirty="0">
              <a:solidFill>
                <a:srgbClr val="FF0000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297214" y="1486585"/>
            <a:ext cx="1044714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err="1" smtClean="0">
                <a:solidFill>
                  <a:srgbClr val="C00000"/>
                </a:solidFill>
                <a:latin typeface="Bookman Old Style" pitchFamily="18" charset="0"/>
              </a:rPr>
              <a:t>ar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(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OAB)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27" name="Oval 126"/>
          <p:cNvSpPr/>
          <p:nvPr/>
        </p:nvSpPr>
        <p:spPr>
          <a:xfrm flipH="1">
            <a:off x="7480955" y="1708912"/>
            <a:ext cx="89310" cy="858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Half Frame 4"/>
          <p:cNvSpPr/>
          <p:nvPr/>
        </p:nvSpPr>
        <p:spPr>
          <a:xfrm flipH="1">
            <a:off x="7543412" y="2249773"/>
            <a:ext cx="84395" cy="84395"/>
          </a:xfrm>
          <a:prstGeom prst="halfFrame">
            <a:avLst>
              <a:gd name="adj1" fmla="val 0"/>
              <a:gd name="adj2" fmla="val 0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7391400" y="2323309"/>
            <a:ext cx="282450" cy="276999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FF00"/>
                </a:solidFill>
                <a:latin typeface="Bookman Old Style" pitchFamily="18" charset="0"/>
              </a:rPr>
              <a:t>L</a:t>
            </a:r>
            <a:endParaRPr lang="en-US" sz="1200" dirty="0">
              <a:solidFill>
                <a:srgbClr val="FFFF00"/>
              </a:solidFill>
            </a:endParaRPr>
          </a:p>
        </p:txBody>
      </p:sp>
      <p:sp>
        <p:nvSpPr>
          <p:cNvPr id="180" name="Half Frame 179"/>
          <p:cNvSpPr/>
          <p:nvPr/>
        </p:nvSpPr>
        <p:spPr>
          <a:xfrm>
            <a:off x="7423690" y="2246850"/>
            <a:ext cx="84395" cy="84395"/>
          </a:xfrm>
          <a:prstGeom prst="halfFrame">
            <a:avLst>
              <a:gd name="adj1" fmla="val 0"/>
              <a:gd name="adj2" fmla="val 0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524750" y="1769695"/>
            <a:ext cx="0" cy="575028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523325" y="1748674"/>
            <a:ext cx="877725" cy="58733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6646069" y="1731530"/>
            <a:ext cx="875351" cy="60685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3732782" y="2313117"/>
            <a:ext cx="1458345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algn="just">
              <a:buClr>
                <a:schemeClr val="bg1"/>
              </a:buClr>
            </a:pPr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[c.p.c.t]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1129332" y="2313117"/>
            <a:ext cx="879083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schemeClr val="bg1"/>
              </a:buClr>
            </a:pPr>
            <a:r>
              <a:rPr lang="en-US" sz="1600" b="1" dirty="0" smtClean="0">
                <a:latin typeface="Symbol" pitchFamily="18" charset="2"/>
                <a:sym typeface="Symbol"/>
              </a:rPr>
              <a:t></a:t>
            </a:r>
            <a:r>
              <a:rPr lang="en-US" sz="1600" b="1" dirty="0" smtClean="0">
                <a:latin typeface="Bookman Old Style" pitchFamily="18" charset="0"/>
              </a:rPr>
              <a:t>AOL  </a:t>
            </a:r>
            <a:endParaRPr lang="en-US" sz="1600" b="1" dirty="0" smtClean="0">
              <a:latin typeface="Symbol" pitchFamily="18" charset="2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2524127" y="2313117"/>
            <a:ext cx="914400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schemeClr val="bg1"/>
              </a:buClr>
            </a:pPr>
            <a:r>
              <a:rPr lang="en-US" sz="1600" b="1" dirty="0" smtClean="0">
                <a:latin typeface="Symbol" pitchFamily="18" charset="2"/>
                <a:sym typeface="Symbol"/>
              </a:rPr>
              <a:t></a:t>
            </a:r>
            <a:r>
              <a:rPr lang="en-US" sz="1600" b="1" dirty="0" smtClean="0">
                <a:latin typeface="Bookman Old Style" pitchFamily="18" charset="0"/>
              </a:rPr>
              <a:t>BOL</a:t>
            </a:r>
            <a:endParaRPr lang="en-US" sz="1600" b="1" baseline="30000" dirty="0" smtClean="0">
              <a:latin typeface="Bookman Old Style" pitchFamily="18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2130302" y="226695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dirty="0"/>
          </a:p>
        </p:txBody>
      </p:sp>
      <p:sp>
        <p:nvSpPr>
          <p:cNvPr id="193" name="Rectangle 192"/>
          <p:cNvSpPr/>
          <p:nvPr/>
        </p:nvSpPr>
        <p:spPr>
          <a:xfrm>
            <a:off x="533400" y="2313860"/>
            <a:ext cx="381000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just">
              <a:buClr>
                <a:schemeClr val="bg1"/>
              </a:buClr>
            </a:pPr>
            <a:r>
              <a:rPr lang="en-US" sz="1400" dirty="0" smtClean="0">
                <a:latin typeface="Symbol" pitchFamily="18" charset="2"/>
              </a:rPr>
              <a:t>\</a:t>
            </a:r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6656158" y="2343150"/>
            <a:ext cx="174572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1129332" y="2806413"/>
            <a:ext cx="879083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schemeClr val="bg1"/>
              </a:buClr>
            </a:pPr>
            <a:r>
              <a:rPr lang="en-US" sz="1600" b="1" dirty="0" smtClean="0">
                <a:latin typeface="Symbol" pitchFamily="18" charset="2"/>
                <a:sym typeface="Symbol"/>
              </a:rPr>
              <a:t></a:t>
            </a:r>
            <a:r>
              <a:rPr lang="en-US" sz="1600" b="1" dirty="0" smtClean="0">
                <a:latin typeface="Bookman Old Style" pitchFamily="18" charset="0"/>
              </a:rPr>
              <a:t>AOL  </a:t>
            </a:r>
            <a:endParaRPr lang="en-US" sz="1600" b="1" dirty="0" smtClean="0">
              <a:latin typeface="Symbol" pitchFamily="18" charset="2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524127" y="2806413"/>
            <a:ext cx="914400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schemeClr val="bg1"/>
              </a:buClr>
            </a:pPr>
            <a:r>
              <a:rPr lang="en-US" sz="1600" b="1" dirty="0" smtClean="0">
                <a:latin typeface="Symbol" pitchFamily="18" charset="2"/>
                <a:sym typeface="Symbol"/>
              </a:rPr>
              <a:t></a:t>
            </a:r>
            <a:r>
              <a:rPr lang="en-US" sz="1600" b="1" dirty="0" smtClean="0">
                <a:latin typeface="Bookman Old Style" pitchFamily="18" charset="0"/>
              </a:rPr>
              <a:t>BOL</a:t>
            </a:r>
            <a:endParaRPr lang="en-US" sz="1600" b="1" baseline="30000" dirty="0" smtClean="0">
              <a:latin typeface="Bookman Old Style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2130302" y="276024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dirty="0"/>
          </a:p>
        </p:txBody>
      </p:sp>
      <p:sp>
        <p:nvSpPr>
          <p:cNvPr id="124" name="Rectangle 123"/>
          <p:cNvSpPr/>
          <p:nvPr/>
        </p:nvSpPr>
        <p:spPr>
          <a:xfrm>
            <a:off x="1129331" y="3837117"/>
            <a:ext cx="879083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schemeClr val="bg1"/>
              </a:buClr>
            </a:pPr>
            <a:r>
              <a:rPr lang="en-US" sz="1600" b="1" dirty="0" smtClean="0">
                <a:latin typeface="Symbol" pitchFamily="18" charset="2"/>
                <a:sym typeface="Symbol"/>
              </a:rPr>
              <a:t></a:t>
            </a:r>
            <a:r>
              <a:rPr lang="en-US" sz="1600" b="1" dirty="0" smtClean="0">
                <a:latin typeface="Bookman Old Style" pitchFamily="18" charset="0"/>
              </a:rPr>
              <a:t>AOL  </a:t>
            </a:r>
            <a:endParaRPr lang="en-US" sz="1600" b="1" dirty="0" smtClean="0">
              <a:latin typeface="Symbol" pitchFamily="18" charset="2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2524126" y="3837117"/>
            <a:ext cx="914400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schemeClr val="bg1"/>
              </a:buClr>
            </a:pPr>
            <a:r>
              <a:rPr lang="en-US" sz="1600" b="1" dirty="0" smtClean="0">
                <a:latin typeface="Symbol" pitchFamily="18" charset="2"/>
                <a:sym typeface="Symbol"/>
              </a:rPr>
              <a:t></a:t>
            </a:r>
            <a:r>
              <a:rPr lang="en-US" sz="1600" b="1" dirty="0" smtClean="0">
                <a:latin typeface="Bookman Old Style" pitchFamily="18" charset="0"/>
              </a:rPr>
              <a:t>BOL</a:t>
            </a:r>
            <a:endParaRPr lang="en-US" sz="1600" b="1" baseline="30000" dirty="0" smtClean="0">
              <a:latin typeface="Bookman Old Style" pitchFamily="18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2130301" y="379095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dirty="0"/>
          </a:p>
        </p:txBody>
      </p:sp>
      <p:sp>
        <p:nvSpPr>
          <p:cNvPr id="129" name="Rectangle 128"/>
          <p:cNvSpPr/>
          <p:nvPr/>
        </p:nvSpPr>
        <p:spPr>
          <a:xfrm>
            <a:off x="7158040" y="1871663"/>
            <a:ext cx="405880" cy="246221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000" b="1" dirty="0" smtClean="0">
                <a:latin typeface="Bookman Old Style" pitchFamily="18" charset="0"/>
              </a:rPr>
              <a:t>60°</a:t>
            </a:r>
            <a:endParaRPr lang="en-US" sz="1000" dirty="0"/>
          </a:p>
        </p:txBody>
      </p:sp>
      <p:sp>
        <p:nvSpPr>
          <p:cNvPr id="130" name="Rectangle 129"/>
          <p:cNvSpPr/>
          <p:nvPr/>
        </p:nvSpPr>
        <p:spPr>
          <a:xfrm>
            <a:off x="7472482" y="1869282"/>
            <a:ext cx="405880" cy="246221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000" b="1" dirty="0" smtClean="0">
                <a:latin typeface="Bookman Old Style" pitchFamily="18" charset="0"/>
              </a:rPr>
              <a:t>60°</a:t>
            </a:r>
            <a:endParaRPr lang="en-US" sz="1000" dirty="0"/>
          </a:p>
        </p:txBody>
      </p:sp>
      <p:sp>
        <p:nvSpPr>
          <p:cNvPr id="82" name="Rounded Rectangle 81"/>
          <p:cNvSpPr/>
          <p:nvPr/>
        </p:nvSpPr>
        <p:spPr>
          <a:xfrm>
            <a:off x="7283448" y="1956489"/>
            <a:ext cx="463558" cy="22574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248525" y="1940721"/>
            <a:ext cx="548548" cy="276999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latin typeface="Bookman Old Style" pitchFamily="18" charset="0"/>
              </a:rPr>
              <a:t>120°</a:t>
            </a:r>
            <a:endParaRPr lang="en-US" sz="1200" dirty="0"/>
          </a:p>
        </p:txBody>
      </p:sp>
      <p:sp>
        <p:nvSpPr>
          <p:cNvPr id="83" name="Rounded Rectangle 82"/>
          <p:cNvSpPr/>
          <p:nvPr/>
        </p:nvSpPr>
        <p:spPr bwMode="auto">
          <a:xfrm>
            <a:off x="4265450" y="1898650"/>
            <a:ext cx="2071850" cy="326889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kern="0" dirty="0" smtClean="0">
                <a:latin typeface="Bookman Old Style" pitchFamily="18" charset="0"/>
              </a:rPr>
              <a:t>To find:   </a:t>
            </a:r>
            <a:endParaRPr lang="en-US" sz="1400" b="1" kern="0" dirty="0">
              <a:latin typeface="Bookman Old Style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070150" y="1919284"/>
            <a:ext cx="4443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kern="0" dirty="0">
                <a:solidFill>
                  <a:prstClr val="black"/>
                </a:solidFill>
                <a:latin typeface="Bookman Old Style" pitchFamily="18" charset="0"/>
              </a:rPr>
              <a:t>AB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5321215" y="1919284"/>
            <a:ext cx="9525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kern="0" dirty="0" smtClean="0">
                <a:solidFill>
                  <a:prstClr val="black"/>
                </a:solidFill>
                <a:latin typeface="Bookman Old Style" pitchFamily="18" charset="0"/>
              </a:rPr>
              <a:t>and OL</a:t>
            </a:r>
            <a:endParaRPr lang="en-US" sz="14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376148" y="4386081"/>
            <a:ext cx="3166646" cy="326889"/>
            <a:chOff x="769804" y="1906270"/>
            <a:chExt cx="3166646" cy="326889"/>
          </a:xfrm>
        </p:grpSpPr>
        <p:sp>
          <p:nvSpPr>
            <p:cNvPr id="88" name="Rounded Rectangle 87"/>
            <p:cNvSpPr/>
            <p:nvPr/>
          </p:nvSpPr>
          <p:spPr bwMode="auto">
            <a:xfrm>
              <a:off x="1038150" y="1906270"/>
              <a:ext cx="2898300" cy="326889"/>
            </a:xfrm>
            <a:prstGeom prst="round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kern="0" dirty="0">
                <a:latin typeface="Bookman Old Style" pitchFamily="18" charset="0"/>
              </a:endParaRP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769804" y="1954530"/>
              <a:ext cx="3165641" cy="253841"/>
              <a:chOff x="769804" y="3622120"/>
              <a:chExt cx="3165641" cy="253841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2288903" y="3629740"/>
                <a:ext cx="365125" cy="246221"/>
              </a:xfrm>
              <a:prstGeom prst="rect">
                <a:avLst/>
              </a:prstGeom>
            </p:spPr>
            <p:txBody>
              <a:bodyPr wrap="square" lIns="91440" tIns="0" rIns="91440" bIns="0">
                <a:spAutoFit/>
              </a:bodyPr>
              <a:lstStyle/>
              <a:p>
                <a:pPr marL="633413" indent="-633413" algn="r">
                  <a:buClr>
                    <a:schemeClr val="bg1"/>
                  </a:buClr>
                </a:pPr>
                <a:r>
                  <a:rPr lang="en-US" sz="1600" b="1" dirty="0" smtClean="0">
                    <a:latin typeface="Bookman Old Style" pitchFamily="18" charset="0"/>
                  </a:rPr>
                  <a:t>=</a:t>
                </a: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2514600" y="3629740"/>
                <a:ext cx="1420845" cy="246221"/>
              </a:xfrm>
              <a:prstGeom prst="rect">
                <a:avLst/>
              </a:prstGeom>
            </p:spPr>
            <p:txBody>
              <a:bodyPr wrap="square" lIns="91440" tIns="0" rIns="91440" bIns="0">
                <a:spAutoFit/>
              </a:bodyPr>
              <a:lstStyle/>
              <a:p>
                <a:pPr marL="633413" indent="-633413">
                  <a:buClr>
                    <a:schemeClr val="bg1"/>
                  </a:buClr>
                </a:pPr>
                <a:r>
                  <a:rPr lang="en-US" sz="1600" b="1" dirty="0" smtClean="0">
                    <a:latin typeface="Bookman Old Style" pitchFamily="18" charset="0"/>
                  </a:rPr>
                  <a:t>150.72 cm</a:t>
                </a:r>
                <a:r>
                  <a:rPr lang="en-US" sz="1600" b="1" baseline="30000" dirty="0" smtClean="0">
                    <a:latin typeface="Bookman Old Style" pitchFamily="18" charset="0"/>
                  </a:rPr>
                  <a:t>2</a:t>
                </a: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769804" y="3622120"/>
                <a:ext cx="1726972" cy="246221"/>
              </a:xfrm>
              <a:prstGeom prst="rect">
                <a:avLst/>
              </a:prstGeom>
            </p:spPr>
            <p:txBody>
              <a:bodyPr wrap="square" lIns="91440" tIns="0" rIns="91440" bIns="0">
                <a:spAutoFit/>
              </a:bodyPr>
              <a:lstStyle/>
              <a:p>
                <a:pPr marL="633413" indent="-633413" algn="r">
                  <a:buClr>
                    <a:schemeClr val="bg1"/>
                  </a:buClr>
                </a:pPr>
                <a:r>
                  <a:rPr lang="en-US" sz="1600" b="1" dirty="0" smtClean="0">
                    <a:latin typeface="Bookman Old Style" pitchFamily="18" charset="0"/>
                  </a:rPr>
                  <a:t>  </a:t>
                </a:r>
                <a:r>
                  <a:rPr lang="en-US" sz="1600" b="1" dirty="0" err="1" smtClean="0">
                    <a:latin typeface="Bookman Old Style" pitchFamily="18" charset="0"/>
                  </a:rPr>
                  <a:t>ar</a:t>
                </a:r>
                <a:r>
                  <a:rPr lang="en-US" sz="1600" b="1" dirty="0" smtClean="0">
                    <a:latin typeface="Bookman Old Style" pitchFamily="18" charset="0"/>
                  </a:rPr>
                  <a:t> (O – AXB)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1218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1" grpId="1" animBg="1"/>
      <p:bldP spid="96" grpId="0"/>
      <p:bldP spid="98" grpId="0"/>
      <p:bldP spid="100" grpId="0"/>
      <p:bldP spid="101" grpId="0"/>
      <p:bldP spid="107" grpId="0" animBg="1"/>
      <p:bldP spid="108" grpId="0"/>
      <p:bldP spid="109" grpId="0"/>
      <p:bldP spid="110" grpId="0"/>
      <p:bldP spid="111" grpId="0"/>
      <p:bldP spid="112" grpId="0" animBg="1"/>
      <p:bldP spid="113" grpId="0"/>
      <p:bldP spid="114" grpId="0"/>
      <p:bldP spid="115" grpId="0"/>
      <p:bldP spid="116" grpId="0"/>
      <p:bldP spid="120" grpId="0"/>
      <p:bldP spid="104" grpId="0"/>
      <p:bldP spid="105" grpId="0"/>
      <p:bldP spid="106" grpId="0"/>
      <p:bldP spid="124" grpId="0"/>
      <p:bldP spid="125" grpId="0"/>
      <p:bldP spid="126" grpId="0"/>
      <p:bldP spid="129" grpId="0"/>
      <p:bldP spid="130" grpId="0"/>
      <p:bldP spid="82" grpId="0" animBg="1"/>
      <p:bldP spid="82" grpId="1" animBg="1"/>
      <p:bldP spid="5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Rounded Rectangle 212"/>
          <p:cNvSpPr/>
          <p:nvPr/>
        </p:nvSpPr>
        <p:spPr>
          <a:xfrm>
            <a:off x="1237384" y="4477022"/>
            <a:ext cx="803786" cy="23626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1241696" y="2521308"/>
            <a:ext cx="795828" cy="23626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8" name="Rounded Rectangle 177"/>
          <p:cNvSpPr/>
          <p:nvPr/>
        </p:nvSpPr>
        <p:spPr>
          <a:xfrm>
            <a:off x="4278408" y="3510661"/>
            <a:ext cx="1559789" cy="24831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7" name="Rounded Rectangle 176"/>
          <p:cNvSpPr/>
          <p:nvPr/>
        </p:nvSpPr>
        <p:spPr>
          <a:xfrm>
            <a:off x="5153025" y="3857526"/>
            <a:ext cx="294853" cy="214785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2444247" y="2673685"/>
            <a:ext cx="444776" cy="23626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128351" y="861487"/>
            <a:ext cx="4388529" cy="24993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9" name="Rounded Rectangle 58"/>
          <p:cNvSpPr/>
          <p:nvPr/>
        </p:nvSpPr>
        <p:spPr>
          <a:xfrm>
            <a:off x="4487641" y="576947"/>
            <a:ext cx="2414458" cy="24501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1" name="Rectangle 60"/>
          <p:cNvSpPr/>
          <p:nvPr/>
        </p:nvSpPr>
        <p:spPr>
          <a:xfrm>
            <a:off x="524549" y="234899"/>
            <a:ext cx="75526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6225" indent="-276225"/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Q.    A chord of a circle of radius 12 cm subtends an</a:t>
            </a:r>
          </a:p>
          <a:p>
            <a:pPr marL="276225" indent="-276225"/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      angle of 120° at the </a:t>
            </a:r>
            <a:r>
              <a:rPr lang="en-US" b="1" dirty="0" err="1" smtClean="0">
                <a:solidFill>
                  <a:srgbClr val="0000FF"/>
                </a:solidFill>
                <a:latin typeface="Bookman Old Style" pitchFamily="18" charset="0"/>
              </a:rPr>
              <a:t>centre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. Find the area of the  </a:t>
            </a:r>
          </a:p>
          <a:p>
            <a:pPr marL="276225" indent="-276225"/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     corresponding segment of the circle.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/>
              <p:cNvSpPr/>
              <p:nvPr/>
            </p:nvSpPr>
            <p:spPr>
              <a:xfrm>
                <a:off x="1066800" y="1070377"/>
                <a:ext cx="3533204" cy="3954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66738" indent="-566738" algn="just"/>
                <a:r>
                  <a:rPr lang="en-US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(Use </a:t>
                </a:r>
                <a:r>
                  <a:rPr lang="en-US" b="1" dirty="0" smtClean="0">
                    <a:solidFill>
                      <a:srgbClr val="0000FF"/>
                    </a:solidFill>
                    <a:latin typeface="Symbol" pitchFamily="18" charset="2"/>
                  </a:rPr>
                  <a:t>p</a:t>
                </a:r>
                <a:r>
                  <a:rPr lang="en-US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 = 3.14 and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b="1" dirty="0">
                    <a:solidFill>
                      <a:srgbClr val="0000FF"/>
                    </a:solidFill>
                    <a:latin typeface="Bookman Old Style" pitchFamily="18" charset="0"/>
                  </a:rPr>
                  <a:t> = </a:t>
                </a:r>
                <a:r>
                  <a:rPr lang="en-US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1.73)</a:t>
                </a:r>
                <a:endParaRPr lang="en-US" dirty="0">
                  <a:solidFill>
                    <a:srgbClr val="0000FF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070377"/>
                <a:ext cx="3533204" cy="395429"/>
              </a:xfrm>
              <a:prstGeom prst="rect">
                <a:avLst/>
              </a:prstGeom>
              <a:blipFill rotWithShape="1">
                <a:blip r:embed="rId3"/>
                <a:stretch>
                  <a:fillRect l="-1379" t="-312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TextBox 101"/>
          <p:cNvSpPr txBox="1"/>
          <p:nvPr/>
        </p:nvSpPr>
        <p:spPr>
          <a:xfrm>
            <a:off x="464224" y="196215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Sol.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6461559" y="674685"/>
            <a:ext cx="2133600" cy="2133600"/>
          </a:xfrm>
          <a:prstGeom prst="ellipse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417469" y="2259807"/>
            <a:ext cx="295274" cy="276999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latin typeface="Bookman Old Style" pitchFamily="18" charset="0"/>
              </a:rPr>
              <a:t>A</a:t>
            </a:r>
            <a:endParaRPr lang="en-US" sz="1200" dirty="0"/>
          </a:p>
        </p:txBody>
      </p:sp>
      <p:sp>
        <p:nvSpPr>
          <p:cNvPr id="44" name="Rectangle 43"/>
          <p:cNvSpPr/>
          <p:nvPr/>
        </p:nvSpPr>
        <p:spPr>
          <a:xfrm>
            <a:off x="8340725" y="2286000"/>
            <a:ext cx="295274" cy="276999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latin typeface="Bookman Old Style" pitchFamily="18" charset="0"/>
              </a:rPr>
              <a:t>B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>
          <a:xfrm rot="2066708">
            <a:off x="7741596" y="1822561"/>
            <a:ext cx="683200" cy="276999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latin typeface="Bookman Old Style" pitchFamily="18" charset="0"/>
              </a:rPr>
              <a:t>12 cm</a:t>
            </a:r>
            <a:endParaRPr lang="en-US" sz="1200" dirty="0"/>
          </a:p>
        </p:txBody>
      </p:sp>
      <p:sp>
        <p:nvSpPr>
          <p:cNvPr id="60" name="Chord 59"/>
          <p:cNvSpPr/>
          <p:nvPr/>
        </p:nvSpPr>
        <p:spPr>
          <a:xfrm rot="17520000">
            <a:off x="7073414" y="1601324"/>
            <a:ext cx="841416" cy="1644636"/>
          </a:xfrm>
          <a:custGeom>
            <a:avLst/>
            <a:gdLst>
              <a:gd name="connsiteX0" fmla="*/ 772083 w 2446664"/>
              <a:gd name="connsiteY0" fmla="*/ 2360396 h 2446664"/>
              <a:gd name="connsiteX1" fmla="*/ 88441 w 2446664"/>
              <a:gd name="connsiteY1" fmla="*/ 1680021 h 2446664"/>
              <a:gd name="connsiteX2" fmla="*/ 110267 w 2446664"/>
              <a:gd name="connsiteY2" fmla="*/ 715760 h 2446664"/>
              <a:gd name="connsiteX3" fmla="*/ 772083 w 2446664"/>
              <a:gd name="connsiteY3" fmla="*/ 2360396 h 2446664"/>
              <a:gd name="connsiteX0" fmla="*/ 825527 w 825527"/>
              <a:gd name="connsiteY0" fmla="*/ 1644636 h 1644636"/>
              <a:gd name="connsiteX1" fmla="*/ 59459 w 825527"/>
              <a:gd name="connsiteY1" fmla="*/ 997564 h 1644636"/>
              <a:gd name="connsiteX2" fmla="*/ 163711 w 825527"/>
              <a:gd name="connsiteY2" fmla="*/ 0 h 1644636"/>
              <a:gd name="connsiteX3" fmla="*/ 825527 w 825527"/>
              <a:gd name="connsiteY3" fmla="*/ 1644636 h 1644636"/>
              <a:gd name="connsiteX0" fmla="*/ 825527 w 825527"/>
              <a:gd name="connsiteY0" fmla="*/ 1644636 h 1644636"/>
              <a:gd name="connsiteX1" fmla="*/ 59459 w 825527"/>
              <a:gd name="connsiteY1" fmla="*/ 997564 h 1644636"/>
              <a:gd name="connsiteX2" fmla="*/ 163711 w 825527"/>
              <a:gd name="connsiteY2" fmla="*/ 0 h 1644636"/>
              <a:gd name="connsiteX3" fmla="*/ 825527 w 825527"/>
              <a:gd name="connsiteY3" fmla="*/ 1644636 h 1644636"/>
              <a:gd name="connsiteX0" fmla="*/ 825527 w 825527"/>
              <a:gd name="connsiteY0" fmla="*/ 1644636 h 1644636"/>
              <a:gd name="connsiteX1" fmla="*/ 59459 w 825527"/>
              <a:gd name="connsiteY1" fmla="*/ 997564 h 1644636"/>
              <a:gd name="connsiteX2" fmla="*/ 163711 w 825527"/>
              <a:gd name="connsiteY2" fmla="*/ 0 h 1644636"/>
              <a:gd name="connsiteX3" fmla="*/ 825527 w 825527"/>
              <a:gd name="connsiteY3" fmla="*/ 1644636 h 1644636"/>
              <a:gd name="connsiteX0" fmla="*/ 841416 w 841416"/>
              <a:gd name="connsiteY0" fmla="*/ 1644636 h 1644636"/>
              <a:gd name="connsiteX1" fmla="*/ 75348 w 841416"/>
              <a:gd name="connsiteY1" fmla="*/ 997564 h 1644636"/>
              <a:gd name="connsiteX2" fmla="*/ 179600 w 841416"/>
              <a:gd name="connsiteY2" fmla="*/ 0 h 1644636"/>
              <a:gd name="connsiteX3" fmla="*/ 841416 w 841416"/>
              <a:gd name="connsiteY3" fmla="*/ 1644636 h 1644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1416" h="1644636">
                <a:moveTo>
                  <a:pt x="841416" y="1644636"/>
                </a:moveTo>
                <a:cubicBezTo>
                  <a:pt x="563724" y="1562194"/>
                  <a:pt x="307689" y="1463688"/>
                  <a:pt x="75348" y="997564"/>
                </a:cubicBezTo>
                <a:cubicBezTo>
                  <a:pt x="-49739" y="686718"/>
                  <a:pt x="-21808" y="336921"/>
                  <a:pt x="179600" y="0"/>
                </a:cubicBezTo>
                <a:lnTo>
                  <a:pt x="841416" y="164463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 bwMode="auto">
          <a:xfrm>
            <a:off x="1139824" y="1500822"/>
            <a:ext cx="5202104" cy="294691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26281" y="1486585"/>
            <a:ext cx="2980870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Area of minor segment =</a:t>
            </a:r>
            <a:endParaRPr lang="en-US" sz="15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66" name="Pie 65"/>
          <p:cNvSpPr/>
          <p:nvPr/>
        </p:nvSpPr>
        <p:spPr>
          <a:xfrm>
            <a:off x="6639955" y="1737878"/>
            <a:ext cx="1772478" cy="1072423"/>
          </a:xfrm>
          <a:custGeom>
            <a:avLst/>
            <a:gdLst>
              <a:gd name="connsiteX0" fmla="*/ 1947828 w 2130552"/>
              <a:gd name="connsiteY0" fmla="*/ 1661862 h 2130552"/>
              <a:gd name="connsiteX1" fmla="*/ 1069299 w 2130552"/>
              <a:gd name="connsiteY1" fmla="*/ 2130545 h 2130552"/>
              <a:gd name="connsiteX2" fmla="*/ 187255 w 2130552"/>
              <a:gd name="connsiteY2" fmla="*/ 1668512 h 2130552"/>
              <a:gd name="connsiteX3" fmla="*/ 1065276 w 2130552"/>
              <a:gd name="connsiteY3" fmla="*/ 1065276 h 2130552"/>
              <a:gd name="connsiteX4" fmla="*/ 1947828 w 2130552"/>
              <a:gd name="connsiteY4" fmla="*/ 1661862 h 2130552"/>
              <a:gd name="connsiteX0" fmla="*/ 1774860 w 1774860"/>
              <a:gd name="connsiteY0" fmla="*/ 606111 h 1065270"/>
              <a:gd name="connsiteX1" fmla="*/ 882044 w 1774860"/>
              <a:gd name="connsiteY1" fmla="*/ 1065269 h 1065270"/>
              <a:gd name="connsiteX2" fmla="*/ 0 w 1774860"/>
              <a:gd name="connsiteY2" fmla="*/ 603236 h 1065270"/>
              <a:gd name="connsiteX3" fmla="*/ 878021 w 1774860"/>
              <a:gd name="connsiteY3" fmla="*/ 0 h 1065270"/>
              <a:gd name="connsiteX4" fmla="*/ 1774860 w 1774860"/>
              <a:gd name="connsiteY4" fmla="*/ 606111 h 1065270"/>
              <a:gd name="connsiteX0" fmla="*/ 1774860 w 1774860"/>
              <a:gd name="connsiteY0" fmla="*/ 606111 h 1065270"/>
              <a:gd name="connsiteX1" fmla="*/ 882044 w 1774860"/>
              <a:gd name="connsiteY1" fmla="*/ 1065269 h 1065270"/>
              <a:gd name="connsiteX2" fmla="*/ 0 w 1774860"/>
              <a:gd name="connsiteY2" fmla="*/ 603236 h 1065270"/>
              <a:gd name="connsiteX3" fmla="*/ 878021 w 1774860"/>
              <a:gd name="connsiteY3" fmla="*/ 0 h 1065270"/>
              <a:gd name="connsiteX4" fmla="*/ 1774860 w 1774860"/>
              <a:gd name="connsiteY4" fmla="*/ 606111 h 1065270"/>
              <a:gd name="connsiteX0" fmla="*/ 1774860 w 1774860"/>
              <a:gd name="connsiteY0" fmla="*/ 606111 h 1072414"/>
              <a:gd name="connsiteX1" fmla="*/ 879663 w 1774860"/>
              <a:gd name="connsiteY1" fmla="*/ 1072413 h 1072414"/>
              <a:gd name="connsiteX2" fmla="*/ 0 w 1774860"/>
              <a:gd name="connsiteY2" fmla="*/ 603236 h 1072414"/>
              <a:gd name="connsiteX3" fmla="*/ 878021 w 1774860"/>
              <a:gd name="connsiteY3" fmla="*/ 0 h 1072414"/>
              <a:gd name="connsiteX4" fmla="*/ 1774860 w 1774860"/>
              <a:gd name="connsiteY4" fmla="*/ 606111 h 1072414"/>
              <a:gd name="connsiteX0" fmla="*/ 1774860 w 1774860"/>
              <a:gd name="connsiteY0" fmla="*/ 606111 h 1072586"/>
              <a:gd name="connsiteX1" fmla="*/ 879663 w 1774860"/>
              <a:gd name="connsiteY1" fmla="*/ 1072413 h 1072586"/>
              <a:gd name="connsiteX2" fmla="*/ 0 w 1774860"/>
              <a:gd name="connsiteY2" fmla="*/ 603236 h 1072586"/>
              <a:gd name="connsiteX3" fmla="*/ 878021 w 1774860"/>
              <a:gd name="connsiteY3" fmla="*/ 0 h 1072586"/>
              <a:gd name="connsiteX4" fmla="*/ 1774860 w 1774860"/>
              <a:gd name="connsiteY4" fmla="*/ 606111 h 1072586"/>
              <a:gd name="connsiteX0" fmla="*/ 1772478 w 1772478"/>
              <a:gd name="connsiteY0" fmla="*/ 606111 h 1072423"/>
              <a:gd name="connsiteX1" fmla="*/ 877281 w 1772478"/>
              <a:gd name="connsiteY1" fmla="*/ 1072413 h 1072423"/>
              <a:gd name="connsiteX2" fmla="*/ 0 w 1772478"/>
              <a:gd name="connsiteY2" fmla="*/ 598474 h 1072423"/>
              <a:gd name="connsiteX3" fmla="*/ 875639 w 1772478"/>
              <a:gd name="connsiteY3" fmla="*/ 0 h 1072423"/>
              <a:gd name="connsiteX4" fmla="*/ 1772478 w 1772478"/>
              <a:gd name="connsiteY4" fmla="*/ 606111 h 1072423"/>
              <a:gd name="connsiteX0" fmla="*/ 1772478 w 1772478"/>
              <a:gd name="connsiteY0" fmla="*/ 606111 h 1072423"/>
              <a:gd name="connsiteX1" fmla="*/ 877281 w 1772478"/>
              <a:gd name="connsiteY1" fmla="*/ 1072413 h 1072423"/>
              <a:gd name="connsiteX2" fmla="*/ 0 w 1772478"/>
              <a:gd name="connsiteY2" fmla="*/ 598474 h 1072423"/>
              <a:gd name="connsiteX3" fmla="*/ 875639 w 1772478"/>
              <a:gd name="connsiteY3" fmla="*/ 0 h 1072423"/>
              <a:gd name="connsiteX4" fmla="*/ 1772478 w 1772478"/>
              <a:gd name="connsiteY4" fmla="*/ 606111 h 107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2478" h="1072423">
                <a:moveTo>
                  <a:pt x="1772478" y="606111"/>
                </a:moveTo>
                <a:cubicBezTo>
                  <a:pt x="1539442" y="955159"/>
                  <a:pt x="1172694" y="1073686"/>
                  <a:pt x="877281" y="1072413"/>
                </a:cubicBezTo>
                <a:cubicBezTo>
                  <a:pt x="581868" y="1071140"/>
                  <a:pt x="247141" y="948405"/>
                  <a:pt x="0" y="598474"/>
                </a:cubicBezTo>
                <a:lnTo>
                  <a:pt x="875639" y="0"/>
                </a:lnTo>
                <a:lnTo>
                  <a:pt x="1772478" y="606111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380630" y="2822380"/>
            <a:ext cx="304892" cy="276999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latin typeface="Bookman Old Style" pitchFamily="18" charset="0"/>
              </a:rPr>
              <a:t>X</a:t>
            </a:r>
            <a:endParaRPr lang="en-US" sz="1200" dirty="0"/>
          </a:p>
        </p:txBody>
      </p:sp>
      <p:sp>
        <p:nvSpPr>
          <p:cNvPr id="57" name="Oval 56"/>
          <p:cNvSpPr/>
          <p:nvPr/>
        </p:nvSpPr>
        <p:spPr>
          <a:xfrm flipH="1">
            <a:off x="7488703" y="2772122"/>
            <a:ext cx="73810" cy="7381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6645914" y="1739104"/>
            <a:ext cx="1760037" cy="602700"/>
          </a:xfrm>
          <a:prstGeom prst="triangle">
            <a:avLst>
              <a:gd name="adj" fmla="val 49324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7375016" y="1463535"/>
            <a:ext cx="308098" cy="276999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latin typeface="Bookman Old Style" pitchFamily="18" charset="0"/>
              </a:rPr>
              <a:t>O</a:t>
            </a:r>
            <a:endParaRPr lang="en-US" sz="1200" dirty="0"/>
          </a:p>
        </p:txBody>
      </p:sp>
      <p:sp>
        <p:nvSpPr>
          <p:cNvPr id="68" name="Rounded Rectangle 67"/>
          <p:cNvSpPr/>
          <p:nvPr/>
        </p:nvSpPr>
        <p:spPr bwMode="auto">
          <a:xfrm>
            <a:off x="5363019" y="1537788"/>
            <a:ext cx="923400" cy="239124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rgbClr val="0000E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725735" y="1257240"/>
            <a:ext cx="316845" cy="400110"/>
          </a:xfrm>
          <a:prstGeom prst="rect">
            <a:avLst/>
          </a:prstGeom>
          <a:effectLst>
            <a:glow rad="63500">
              <a:schemeClr val="accent1"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effectLst/>
                <a:latin typeface="Bookman Old Style" panose="02050604050505020204" pitchFamily="18" charset="0"/>
                <a:sym typeface="Symbol"/>
              </a:rPr>
              <a:t>?</a:t>
            </a:r>
            <a:endParaRPr lang="en-US" sz="2000" b="1" dirty="0">
              <a:solidFill>
                <a:srgbClr val="FF0000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10101" y="1486585"/>
            <a:ext cx="1594844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err="1" smtClean="0">
                <a:solidFill>
                  <a:srgbClr val="C00000"/>
                </a:solidFill>
                <a:latin typeface="Bookman Old Style" pitchFamily="18" charset="0"/>
              </a:rPr>
              <a:t>ar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(O – AXB)  – 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4222664" y="1086664"/>
            <a:ext cx="539836" cy="485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sym typeface="Wingdings"/>
              </a:rPr>
              <a:t></a:t>
            </a:r>
            <a:endParaRPr lang="en-US" sz="2400" dirty="0">
              <a:solidFill>
                <a:srgbClr val="FF0000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297214" y="1486585"/>
            <a:ext cx="1044714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err="1" smtClean="0">
                <a:solidFill>
                  <a:srgbClr val="C00000"/>
                </a:solidFill>
                <a:latin typeface="Bookman Old Style" pitchFamily="18" charset="0"/>
              </a:rPr>
              <a:t>ar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(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OAB)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60" name="Rounded Rectangle 159"/>
          <p:cNvSpPr/>
          <p:nvPr/>
        </p:nvSpPr>
        <p:spPr bwMode="auto">
          <a:xfrm>
            <a:off x="4256066" y="1940061"/>
            <a:ext cx="2006784" cy="326889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dirty="0">
              <a:latin typeface="Bookman Old Style" pitchFamily="18" charset="0"/>
            </a:endParaRPr>
          </a:p>
        </p:txBody>
      </p:sp>
      <p:sp>
        <p:nvSpPr>
          <p:cNvPr id="5" name="Half Frame 4"/>
          <p:cNvSpPr/>
          <p:nvPr/>
        </p:nvSpPr>
        <p:spPr>
          <a:xfrm flipH="1">
            <a:off x="7543412" y="2249773"/>
            <a:ext cx="84395" cy="84395"/>
          </a:xfrm>
          <a:prstGeom prst="halfFrame">
            <a:avLst>
              <a:gd name="adj1" fmla="val 0"/>
              <a:gd name="adj2" fmla="val 0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7391400" y="2304275"/>
            <a:ext cx="282450" cy="276999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FF00"/>
                </a:solidFill>
                <a:latin typeface="Bookman Old Style" pitchFamily="18" charset="0"/>
              </a:rPr>
              <a:t>L</a:t>
            </a:r>
            <a:endParaRPr lang="en-US" sz="1200" dirty="0">
              <a:solidFill>
                <a:srgbClr val="FFFF00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524750" y="1769695"/>
            <a:ext cx="0" cy="575028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523325" y="1748674"/>
            <a:ext cx="877725" cy="58733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7" name="Arc 186"/>
          <p:cNvSpPr/>
          <p:nvPr/>
        </p:nvSpPr>
        <p:spPr>
          <a:xfrm rot="6000000">
            <a:off x="7335250" y="1551199"/>
            <a:ext cx="373266" cy="373266"/>
          </a:xfrm>
          <a:prstGeom prst="arc">
            <a:avLst>
              <a:gd name="adj1" fmla="val 17819220"/>
              <a:gd name="adj2" fmla="val 20941501"/>
            </a:avLst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7483794" y="1855321"/>
            <a:ext cx="405880" cy="246221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000" b="1" dirty="0" smtClean="0">
                <a:latin typeface="Bookman Old Style" pitchFamily="18" charset="0"/>
              </a:rPr>
              <a:t>60°</a:t>
            </a:r>
            <a:endParaRPr lang="en-US" sz="1000" dirty="0"/>
          </a:p>
        </p:txBody>
      </p:sp>
      <p:sp>
        <p:nvSpPr>
          <p:cNvPr id="75" name="Rectangle 74"/>
          <p:cNvSpPr/>
          <p:nvPr/>
        </p:nvSpPr>
        <p:spPr>
          <a:xfrm>
            <a:off x="1067248" y="2173477"/>
            <a:ext cx="1218751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algn="just">
              <a:buClr>
                <a:schemeClr val="bg1"/>
              </a:buClr>
            </a:pPr>
            <a:r>
              <a:rPr lang="en-US" sz="1600" b="1" dirty="0" smtClean="0">
                <a:latin typeface="Bookman Old Style" pitchFamily="18" charset="0"/>
              </a:rPr>
              <a:t>In </a:t>
            </a:r>
            <a:r>
              <a:rPr lang="en-US" sz="1600" b="1" dirty="0" smtClean="0">
                <a:latin typeface="Symbol" pitchFamily="18" charset="2"/>
              </a:rPr>
              <a:t>D </a:t>
            </a:r>
            <a:r>
              <a:rPr lang="en-US" sz="1600" b="1" dirty="0" smtClean="0">
                <a:latin typeface="Bookman Old Style" pitchFamily="18" charset="0"/>
              </a:rPr>
              <a:t>AOL,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003551" y="2515008"/>
            <a:ext cx="1389860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schemeClr val="bg1"/>
              </a:buClr>
            </a:pPr>
            <a:r>
              <a:rPr lang="en-US" sz="1600" b="1" dirty="0" smtClean="0">
                <a:latin typeface="Bookman Old Style" pitchFamily="18" charset="0"/>
              </a:rPr>
              <a:t>  cos 60°  =</a:t>
            </a:r>
          </a:p>
        </p:txBody>
      </p:sp>
      <p:sp>
        <p:nvSpPr>
          <p:cNvPr id="77" name="Rectangle 76"/>
          <p:cNvSpPr/>
          <p:nvPr/>
        </p:nvSpPr>
        <p:spPr>
          <a:xfrm>
            <a:off x="701504" y="3046730"/>
            <a:ext cx="381000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just">
              <a:buClr>
                <a:schemeClr val="bg1"/>
              </a:buClr>
            </a:pPr>
            <a:r>
              <a:rPr lang="en-US" sz="1400" b="1" dirty="0" smtClean="0">
                <a:latin typeface="Symbol" pitchFamily="18" charset="2"/>
              </a:rPr>
              <a:t>\</a:t>
            </a:r>
          </a:p>
        </p:txBody>
      </p:sp>
      <p:sp>
        <p:nvSpPr>
          <p:cNvPr id="78" name="Rectangle 77"/>
          <p:cNvSpPr/>
          <p:nvPr/>
        </p:nvSpPr>
        <p:spPr>
          <a:xfrm>
            <a:off x="690563" y="3585726"/>
            <a:ext cx="402883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just">
              <a:buClr>
                <a:schemeClr val="bg1"/>
              </a:buClr>
            </a:pPr>
            <a:r>
              <a:rPr lang="en-US" sz="1400" b="1" dirty="0" smtClean="0">
                <a:latin typeface="Symbol" pitchFamily="18" charset="2"/>
              </a:rPr>
              <a:t>\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471730" y="4035471"/>
            <a:ext cx="912156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schemeClr val="bg1"/>
              </a:buClr>
            </a:pPr>
            <a:r>
              <a:rPr lang="en-US" sz="1600" b="1" dirty="0" smtClean="0">
                <a:latin typeface="Bookman Old Style" pitchFamily="18" charset="0"/>
              </a:rPr>
              <a:t>OL   =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413000" y="4035471"/>
            <a:ext cx="863600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schemeClr val="bg1"/>
              </a:buClr>
            </a:pPr>
            <a:r>
              <a:rPr lang="en-US" sz="1600" b="1" dirty="0" smtClean="0">
                <a:latin typeface="Bookman Old Style" pitchFamily="18" charset="0"/>
              </a:rPr>
              <a:t>6 cm</a:t>
            </a:r>
            <a:endParaRPr lang="en-US" sz="1600" b="1" baseline="30000" dirty="0" smtClean="0">
              <a:latin typeface="Bookman Old Style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715734" y="4051831"/>
            <a:ext cx="352541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just">
              <a:buClr>
                <a:schemeClr val="bg1"/>
              </a:buClr>
            </a:pPr>
            <a:r>
              <a:rPr lang="en-US" sz="1400" b="1" dirty="0" smtClean="0">
                <a:latin typeface="Symbol" pitchFamily="18" charset="2"/>
              </a:rPr>
              <a:t>\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2419847" y="2409677"/>
                <a:ext cx="475752" cy="246221"/>
              </a:xfrm>
              <a:prstGeom prst="rect">
                <a:avLst/>
              </a:prstGeom>
            </p:spPr>
            <p:txBody>
              <a:bodyPr wrap="square" lIns="91440" tIns="0" rIns="91440" bIns="0">
                <a:spAutoFit/>
              </a:bodyPr>
              <a:lstStyle/>
              <a:p>
                <a:pPr marL="574675" indent="-574675" algn="just">
                  <a:buClr>
                    <a:prstClr val="white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1" i="0" dirty="0" smtClean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OL</m:t>
                      </m:r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847" y="2409677"/>
                <a:ext cx="475752" cy="246221"/>
              </a:xfrm>
              <a:prstGeom prst="rect">
                <a:avLst/>
              </a:prstGeom>
              <a:blipFill rotWithShape="1">
                <a:blip r:embed="rId4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Line 28"/>
          <p:cNvSpPr>
            <a:spLocks noChangeShapeType="1"/>
          </p:cNvSpPr>
          <p:nvPr/>
        </p:nvSpPr>
        <p:spPr bwMode="auto">
          <a:xfrm>
            <a:off x="2451597" y="2653420"/>
            <a:ext cx="40933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600" b="1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421326" y="2648751"/>
            <a:ext cx="495586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OA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/>
              <p:cNvSpPr/>
              <p:nvPr/>
            </p:nvSpPr>
            <p:spPr>
              <a:xfrm>
                <a:off x="1609082" y="2934220"/>
                <a:ext cx="384967" cy="246221"/>
              </a:xfrm>
              <a:prstGeom prst="rect">
                <a:avLst/>
              </a:prstGeom>
            </p:spPr>
            <p:txBody>
              <a:bodyPr wrap="square" lIns="91440" tIns="0" rIns="91440" bIns="0">
                <a:spAutoFit/>
              </a:bodyPr>
              <a:lstStyle/>
              <a:p>
                <a:pPr marL="574675" indent="-574675" algn="just">
                  <a:buClr>
                    <a:prstClr val="white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1" i="0" dirty="0" smtClean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1</m:t>
                      </m:r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86" name="Rectangl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082" y="2934220"/>
                <a:ext cx="384967" cy="246221"/>
              </a:xfrm>
              <a:prstGeom prst="rect">
                <a:avLst/>
              </a:prstGeom>
              <a:blipFill rotWithShape="1">
                <a:blip r:embed="rId5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Line 28"/>
          <p:cNvSpPr>
            <a:spLocks noChangeShapeType="1"/>
          </p:cNvSpPr>
          <p:nvPr/>
        </p:nvSpPr>
        <p:spPr bwMode="auto">
          <a:xfrm>
            <a:off x="1634637" y="3172089"/>
            <a:ext cx="30754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600" b="1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634643" y="3195996"/>
            <a:ext cx="320829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89" name="Rectangle 88"/>
          <p:cNvSpPr/>
          <p:nvPr/>
        </p:nvSpPr>
        <p:spPr>
          <a:xfrm>
            <a:off x="2087151" y="3033589"/>
            <a:ext cx="306260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schemeClr val="bg1"/>
              </a:buClr>
            </a:pPr>
            <a:r>
              <a:rPr lang="en-US" sz="1600" b="1" dirty="0" smtClean="0">
                <a:latin typeface="Bookman Old Style" pitchFamily="18" charset="0"/>
              </a:rPr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/>
              <p:cNvSpPr/>
              <p:nvPr/>
            </p:nvSpPr>
            <p:spPr>
              <a:xfrm>
                <a:off x="2427810" y="2921982"/>
                <a:ext cx="505389" cy="246221"/>
              </a:xfrm>
              <a:prstGeom prst="rect">
                <a:avLst/>
              </a:prstGeom>
            </p:spPr>
            <p:txBody>
              <a:bodyPr wrap="square" lIns="91440" tIns="0" rIns="91440" bIns="0">
                <a:spAutoFit/>
              </a:bodyPr>
              <a:lstStyle/>
              <a:p>
                <a:pPr marL="574675" indent="-574675" algn="just">
                  <a:buClr>
                    <a:prstClr val="white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1" i="0" dirty="0" smtClean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OL</m:t>
                      </m:r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810" y="2921982"/>
                <a:ext cx="505389" cy="246221"/>
              </a:xfrm>
              <a:prstGeom prst="rect">
                <a:avLst/>
              </a:prstGeom>
              <a:blipFill rotWithShape="1">
                <a:blip r:embed="rId6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Line 28"/>
          <p:cNvSpPr>
            <a:spLocks noChangeShapeType="1"/>
          </p:cNvSpPr>
          <p:nvPr/>
        </p:nvSpPr>
        <p:spPr bwMode="auto">
          <a:xfrm>
            <a:off x="2461150" y="3172551"/>
            <a:ext cx="40933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600" b="1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437337" y="3186067"/>
            <a:ext cx="458262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12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334341" y="3584754"/>
            <a:ext cx="1043396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schemeClr val="bg1"/>
              </a:buClr>
            </a:pPr>
            <a:r>
              <a:rPr lang="en-US" sz="1600" b="1" dirty="0" smtClean="0">
                <a:latin typeface="Bookman Old Style" pitchFamily="18" charset="0"/>
              </a:rPr>
              <a:t>OL   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/>
              <p:cNvSpPr/>
              <p:nvPr/>
            </p:nvSpPr>
            <p:spPr>
              <a:xfrm>
                <a:off x="2425511" y="3467389"/>
                <a:ext cx="478172" cy="246221"/>
              </a:xfrm>
              <a:prstGeom prst="rect">
                <a:avLst/>
              </a:prstGeom>
            </p:spPr>
            <p:txBody>
              <a:bodyPr wrap="square" lIns="91440" tIns="0" rIns="91440" bIns="0">
                <a:spAutoFit/>
              </a:bodyPr>
              <a:lstStyle/>
              <a:p>
                <a:pPr marL="574675" indent="-574675" algn="just">
                  <a:buClr>
                    <a:prstClr val="white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1" i="0" dirty="0" smtClean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12</m:t>
                      </m:r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94" name="Rectangle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511" y="3467389"/>
                <a:ext cx="478172" cy="246221"/>
              </a:xfrm>
              <a:prstGeom prst="rect">
                <a:avLst/>
              </a:prstGeom>
              <a:blipFill rotWithShape="1">
                <a:blip r:embed="rId7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Line 28"/>
          <p:cNvSpPr>
            <a:spLocks noChangeShapeType="1"/>
          </p:cNvSpPr>
          <p:nvPr/>
        </p:nvSpPr>
        <p:spPr bwMode="auto">
          <a:xfrm flipV="1">
            <a:off x="2507554" y="3720257"/>
            <a:ext cx="319506" cy="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600" b="1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514647" y="3727833"/>
            <a:ext cx="374917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70" name="Right Triangle 69"/>
          <p:cNvSpPr/>
          <p:nvPr/>
        </p:nvSpPr>
        <p:spPr>
          <a:xfrm flipH="1">
            <a:off x="6646289" y="1718327"/>
            <a:ext cx="878721" cy="624548"/>
          </a:xfrm>
          <a:prstGeom prst="rtTriangl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Arc 184"/>
          <p:cNvSpPr/>
          <p:nvPr/>
        </p:nvSpPr>
        <p:spPr>
          <a:xfrm rot="9600000">
            <a:off x="7334702" y="1550539"/>
            <a:ext cx="373266" cy="373266"/>
          </a:xfrm>
          <a:prstGeom prst="arc">
            <a:avLst>
              <a:gd name="adj1" fmla="val 17470082"/>
              <a:gd name="adj2" fmla="val 20648783"/>
            </a:avLst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6646069" y="1731530"/>
            <a:ext cx="875351" cy="60685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6656158" y="2343150"/>
            <a:ext cx="174572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0" name="Half Frame 179"/>
          <p:cNvSpPr/>
          <p:nvPr/>
        </p:nvSpPr>
        <p:spPr>
          <a:xfrm>
            <a:off x="7423690" y="2246850"/>
            <a:ext cx="84395" cy="84395"/>
          </a:xfrm>
          <a:prstGeom prst="halfFrame">
            <a:avLst>
              <a:gd name="adj1" fmla="val 0"/>
              <a:gd name="adj2" fmla="val 0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6655595" y="2340770"/>
            <a:ext cx="858440" cy="1034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6636544" y="1751850"/>
            <a:ext cx="844411" cy="588919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7147564" y="1852616"/>
            <a:ext cx="405880" cy="246221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000" b="1" dirty="0" smtClean="0">
                <a:latin typeface="Bookman Old Style" pitchFamily="18" charset="0"/>
              </a:rPr>
              <a:t>60°</a:t>
            </a:r>
            <a:endParaRPr lang="en-US" sz="1000" dirty="0"/>
          </a:p>
        </p:txBody>
      </p:sp>
      <p:sp>
        <p:nvSpPr>
          <p:cNvPr id="110" name="Rounded Rectangle 109"/>
          <p:cNvSpPr/>
          <p:nvPr/>
        </p:nvSpPr>
        <p:spPr>
          <a:xfrm rot="19560000">
            <a:off x="6706036" y="1836878"/>
            <a:ext cx="554487" cy="195259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 rot="19533292" flipH="1">
            <a:off x="6642251" y="1802514"/>
            <a:ext cx="683200" cy="276999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latin typeface="Bookman Old Style" pitchFamily="18" charset="0"/>
              </a:rPr>
              <a:t>12 cm</a:t>
            </a:r>
            <a:endParaRPr lang="en-US" sz="1200" dirty="0"/>
          </a:p>
        </p:txBody>
      </p:sp>
      <p:cxnSp>
        <p:nvCxnSpPr>
          <p:cNvPr id="111" name="Straight Arrow Connector 110"/>
          <p:cNvCxnSpPr/>
          <p:nvPr/>
        </p:nvCxnSpPr>
        <p:spPr>
          <a:xfrm rot="3000000" flipV="1">
            <a:off x="2042765" y="3052661"/>
            <a:ext cx="413585" cy="244979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rot="900000" flipH="1">
            <a:off x="2584676" y="3750223"/>
            <a:ext cx="208717" cy="1817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rot="240000" flipH="1">
            <a:off x="2516362" y="3511186"/>
            <a:ext cx="320477" cy="15899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2779966" y="3388799"/>
            <a:ext cx="372869" cy="184666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schemeClr val="bg1"/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</a:rPr>
              <a:t>6</a:t>
            </a:r>
            <a:endParaRPr lang="en-US" sz="1200" b="1" baseline="30000" dirty="0" smtClean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15" name="Rounded Rectangle 114"/>
          <p:cNvSpPr/>
          <p:nvPr/>
        </p:nvSpPr>
        <p:spPr bwMode="auto">
          <a:xfrm>
            <a:off x="5797151" y="1987957"/>
            <a:ext cx="391612" cy="239124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rgbClr val="0000E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930814" y="1724161"/>
            <a:ext cx="539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sym typeface="Wingdings"/>
              </a:rPr>
              <a:t></a:t>
            </a:r>
            <a:endParaRPr lang="en-US" dirty="0">
              <a:solidFill>
                <a:srgbClr val="FF0000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200400" y="1885950"/>
            <a:ext cx="0" cy="28688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1104900" y="4472044"/>
            <a:ext cx="1272381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schemeClr val="bg1"/>
              </a:buClr>
            </a:pPr>
            <a:r>
              <a:rPr lang="en-US" sz="1600" b="1" dirty="0" smtClean="0">
                <a:latin typeface="Bookman Old Style" pitchFamily="18" charset="0"/>
              </a:rPr>
              <a:t> sin 60°  =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3979116" y="3092465"/>
            <a:ext cx="912765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schemeClr val="bg1"/>
              </a:buClr>
            </a:pPr>
            <a:r>
              <a:rPr lang="en-US" sz="1600" b="1" dirty="0" smtClean="0">
                <a:latin typeface="Bookman Old Style" pitchFamily="18" charset="0"/>
              </a:rPr>
              <a:t>  AL  =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3295650" y="2565107"/>
            <a:ext cx="352541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just">
              <a:buClr>
                <a:schemeClr val="bg1"/>
              </a:buClr>
            </a:pPr>
            <a:r>
              <a:rPr lang="en-US" sz="1600" b="1" dirty="0" smtClean="0">
                <a:latin typeface="Symbol" pitchFamily="18" charset="2"/>
              </a:rPr>
              <a:t>\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3276600" y="3146381"/>
            <a:ext cx="352541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just">
              <a:buClr>
                <a:schemeClr val="bg1"/>
              </a:buClr>
            </a:pPr>
            <a:r>
              <a:rPr lang="en-US" sz="1600" b="1" dirty="0" smtClean="0">
                <a:latin typeface="Symbol" pitchFamily="18" charset="2"/>
              </a:rPr>
              <a:t>\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/>
              <p:cNvSpPr/>
              <p:nvPr/>
            </p:nvSpPr>
            <p:spPr>
              <a:xfrm>
                <a:off x="2436726" y="4352915"/>
                <a:ext cx="429663" cy="246221"/>
              </a:xfrm>
              <a:prstGeom prst="rect">
                <a:avLst/>
              </a:prstGeom>
            </p:spPr>
            <p:txBody>
              <a:bodyPr wrap="square" lIns="91440" tIns="0" rIns="91440" bIns="0">
                <a:spAutoFit/>
              </a:bodyPr>
              <a:lstStyle/>
              <a:p>
                <a:pPr marL="574675" indent="-574675" algn="just">
                  <a:buClr>
                    <a:prstClr val="white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1" i="0" dirty="0" smtClean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AL</m:t>
                      </m:r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21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726" y="4352915"/>
                <a:ext cx="429663" cy="246221"/>
              </a:xfrm>
              <a:prstGeom prst="rect">
                <a:avLst/>
              </a:prstGeom>
              <a:blipFill rotWithShape="1">
                <a:blip r:embed="rId8"/>
                <a:stretch>
                  <a:fillRect r="-1429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Line 28"/>
          <p:cNvSpPr>
            <a:spLocks noChangeShapeType="1"/>
          </p:cNvSpPr>
          <p:nvPr/>
        </p:nvSpPr>
        <p:spPr bwMode="auto">
          <a:xfrm>
            <a:off x="2504076" y="4601113"/>
            <a:ext cx="30754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600" b="1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2421646" y="4598829"/>
            <a:ext cx="494631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ectangle 124"/>
              <p:cNvSpPr/>
              <p:nvPr/>
            </p:nvSpPr>
            <p:spPr>
              <a:xfrm>
                <a:off x="4069216" y="2418781"/>
                <a:ext cx="442609" cy="275268"/>
              </a:xfrm>
              <a:prstGeom prst="rect">
                <a:avLst/>
              </a:prstGeom>
            </p:spPr>
            <p:txBody>
              <a:bodyPr wrap="square" lIns="91440" tIns="0" rIns="91440" bIns="0">
                <a:spAutoFit/>
              </a:bodyPr>
              <a:lstStyle/>
              <a:p>
                <a:pPr marL="574675" indent="-574675" algn="just">
                  <a:buClr>
                    <a:prstClr val="white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25" name="Rectangle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216" y="2418781"/>
                <a:ext cx="442609" cy="275268"/>
              </a:xfrm>
              <a:prstGeom prst="rect">
                <a:avLst/>
              </a:prstGeom>
              <a:blipFill rotWithShape="1"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Line 28"/>
          <p:cNvSpPr>
            <a:spLocks noChangeShapeType="1"/>
          </p:cNvSpPr>
          <p:nvPr/>
        </p:nvSpPr>
        <p:spPr bwMode="auto">
          <a:xfrm>
            <a:off x="4099161" y="2680875"/>
            <a:ext cx="40933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600" b="1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160066" y="2707093"/>
            <a:ext cx="351183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555331" y="2565107"/>
            <a:ext cx="355600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schemeClr val="bg1"/>
              </a:buClr>
            </a:pPr>
            <a:r>
              <a:rPr lang="en-US" sz="1600" b="1" dirty="0" smtClean="0">
                <a:latin typeface="Bookman Old Style" pitchFamily="18" charset="0"/>
              </a:rPr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Rectangle 136"/>
              <p:cNvSpPr/>
              <p:nvPr/>
            </p:nvSpPr>
            <p:spPr>
              <a:xfrm>
                <a:off x="4960542" y="2452840"/>
                <a:ext cx="440872" cy="246221"/>
              </a:xfrm>
              <a:prstGeom prst="rect">
                <a:avLst/>
              </a:prstGeom>
            </p:spPr>
            <p:txBody>
              <a:bodyPr wrap="square" lIns="91440" tIns="0" rIns="91440" bIns="0">
                <a:spAutoFit/>
              </a:bodyPr>
              <a:lstStyle/>
              <a:p>
                <a:pPr marL="574675" indent="-574675" algn="just">
                  <a:buClr>
                    <a:prstClr val="white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1" i="0" dirty="0" smtClean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AL</m:t>
                      </m:r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37" name="Rectangle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542" y="2452840"/>
                <a:ext cx="440872" cy="246221"/>
              </a:xfrm>
              <a:prstGeom prst="rect">
                <a:avLst/>
              </a:prstGeom>
              <a:blipFill rotWithShape="1">
                <a:blip r:embed="rId10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Line 28"/>
          <p:cNvSpPr>
            <a:spLocks noChangeShapeType="1"/>
          </p:cNvSpPr>
          <p:nvPr/>
        </p:nvSpPr>
        <p:spPr bwMode="auto">
          <a:xfrm>
            <a:off x="5038035" y="2694372"/>
            <a:ext cx="29678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600" b="1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4941980" y="2704644"/>
            <a:ext cx="482725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Rectangle 139"/>
              <p:cNvSpPr/>
              <p:nvPr/>
            </p:nvSpPr>
            <p:spPr>
              <a:xfrm>
                <a:off x="5196530" y="2969582"/>
                <a:ext cx="413064" cy="275268"/>
              </a:xfrm>
              <a:prstGeom prst="rect">
                <a:avLst/>
              </a:prstGeom>
            </p:spPr>
            <p:txBody>
              <a:bodyPr wrap="square" lIns="91440" tIns="0" rIns="91440" bIns="0">
                <a:spAutoFit/>
              </a:bodyPr>
              <a:lstStyle/>
              <a:p>
                <a:pPr marL="574675" indent="-574675" algn="just">
                  <a:buClr>
                    <a:prstClr val="white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40" name="Rectangle 1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530" y="2969582"/>
                <a:ext cx="413064" cy="275268"/>
              </a:xfrm>
              <a:prstGeom prst="rect">
                <a:avLst/>
              </a:prstGeom>
              <a:blipFill rotWithShape="1">
                <a:blip r:embed="rId11"/>
                <a:stretch>
                  <a:fillRect r="-147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Line 28"/>
          <p:cNvSpPr>
            <a:spLocks noChangeShapeType="1"/>
          </p:cNvSpPr>
          <p:nvPr/>
        </p:nvSpPr>
        <p:spPr bwMode="auto">
          <a:xfrm>
            <a:off x="4955734" y="3246202"/>
            <a:ext cx="55811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600" b="1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5074888" y="3241534"/>
            <a:ext cx="309277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4924902" y="3007167"/>
            <a:ext cx="551347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12</a:t>
            </a:r>
          </a:p>
        </p:txBody>
      </p:sp>
      <p:sp>
        <p:nvSpPr>
          <p:cNvPr id="151" name="Rectangle 150"/>
          <p:cNvSpPr/>
          <p:nvPr/>
        </p:nvSpPr>
        <p:spPr>
          <a:xfrm rot="16346708">
            <a:off x="7230027" y="1958441"/>
            <a:ext cx="471604" cy="246221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000" b="1" dirty="0" smtClean="0">
                <a:latin typeface="Bookman Old Style" pitchFamily="18" charset="0"/>
              </a:rPr>
              <a:t>6cm</a:t>
            </a:r>
            <a:endParaRPr lang="en-US" sz="1000" dirty="0"/>
          </a:p>
        </p:txBody>
      </p:sp>
      <p:cxnSp>
        <p:nvCxnSpPr>
          <p:cNvPr id="153" name="Straight Arrow Connector 152"/>
          <p:cNvCxnSpPr/>
          <p:nvPr/>
        </p:nvCxnSpPr>
        <p:spPr>
          <a:xfrm rot="3000000" flipV="1">
            <a:off x="4543266" y="2566124"/>
            <a:ext cx="413585" cy="244979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rot="900000" flipH="1">
            <a:off x="5137296" y="3270117"/>
            <a:ext cx="208717" cy="1817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rot="240000" flipH="1">
            <a:off x="5015027" y="3043387"/>
            <a:ext cx="320477" cy="15899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>
            <a:off x="4827781" y="2907784"/>
            <a:ext cx="372869" cy="184666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schemeClr val="bg1"/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</a:rPr>
              <a:t>6</a:t>
            </a:r>
            <a:endParaRPr lang="en-US" sz="1200" b="1" baseline="30000" dirty="0" smtClean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4245412" y="3535565"/>
            <a:ext cx="898440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schemeClr val="bg1"/>
              </a:buClr>
            </a:pPr>
            <a:r>
              <a:rPr lang="en-US" sz="1400" b="1" dirty="0" smtClean="0">
                <a:latin typeface="Bookman Old Style" pitchFamily="18" charset="0"/>
              </a:rPr>
              <a:t>AL  =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3276600" y="3535565"/>
            <a:ext cx="352541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just">
              <a:buClr>
                <a:schemeClr val="bg1"/>
              </a:buClr>
            </a:pPr>
            <a:r>
              <a:rPr lang="en-US" sz="1400" b="1" dirty="0" smtClean="0">
                <a:latin typeface="Symbol" pitchFamily="18" charset="2"/>
              </a:rPr>
              <a:t>\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4245412" y="3852368"/>
            <a:ext cx="816434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schemeClr val="bg1"/>
              </a:buClr>
            </a:pPr>
            <a:r>
              <a:rPr lang="en-US" sz="1400" b="1" dirty="0" smtClean="0">
                <a:latin typeface="Bookman Old Style" pitchFamily="18" charset="0"/>
              </a:rPr>
              <a:t>AB  =</a:t>
            </a:r>
            <a:endParaRPr lang="en-US" sz="1400" b="1" dirty="0" smtClean="0">
              <a:latin typeface="Symbol" pitchFamily="18" charset="2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4956029" y="3852368"/>
            <a:ext cx="682166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schemeClr val="bg1"/>
              </a:buClr>
            </a:pPr>
            <a:r>
              <a:rPr lang="en-US" sz="1400" b="1" dirty="0" smtClean="0">
                <a:latin typeface="Bookman Old Style" pitchFamily="18" charset="0"/>
              </a:rPr>
              <a:t>2AL</a:t>
            </a:r>
            <a:endParaRPr lang="en-US" sz="1400" b="1" baseline="30000" dirty="0" smtClean="0">
              <a:latin typeface="Bookman Old Style" pitchFamily="18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3276600" y="3852368"/>
            <a:ext cx="352541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just">
              <a:buClr>
                <a:schemeClr val="bg1"/>
              </a:buClr>
            </a:pPr>
            <a:r>
              <a:rPr lang="en-US" sz="1400" b="1" dirty="0" smtClean="0">
                <a:latin typeface="Symbol" pitchFamily="18" charset="2"/>
              </a:rPr>
              <a:t>\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4245412" y="4190742"/>
            <a:ext cx="812803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schemeClr val="bg1"/>
              </a:buClr>
            </a:pPr>
            <a:r>
              <a:rPr lang="en-US" sz="1400" b="1" dirty="0" smtClean="0">
                <a:latin typeface="Bookman Old Style" pitchFamily="18" charset="0"/>
              </a:rPr>
              <a:t>AB  =</a:t>
            </a:r>
            <a:endParaRPr lang="en-US" sz="1400" b="1" dirty="0" smtClean="0">
              <a:latin typeface="Symbol" pitchFamily="18" charset="2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3276600" y="4190742"/>
            <a:ext cx="387795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just">
              <a:buClr>
                <a:schemeClr val="bg1"/>
              </a:buClr>
            </a:pPr>
            <a:r>
              <a:rPr lang="en-US" sz="1400" b="1" dirty="0" smtClean="0">
                <a:latin typeface="Symbol" pitchFamily="18" charset="2"/>
              </a:rPr>
              <a:t>\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3276600" y="4566106"/>
            <a:ext cx="387795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just">
              <a:buClr>
                <a:schemeClr val="bg1"/>
              </a:buClr>
            </a:pPr>
            <a:r>
              <a:rPr lang="en-US" sz="1400" b="1" dirty="0" smtClean="0">
                <a:latin typeface="Symbol" pitchFamily="18" charset="2"/>
              </a:rPr>
              <a:t>\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4245412" y="4566106"/>
            <a:ext cx="812803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schemeClr val="bg1"/>
              </a:buClr>
            </a:pPr>
            <a:r>
              <a:rPr lang="en-US" sz="1400" b="1" dirty="0" smtClean="0">
                <a:latin typeface="Bookman Old Style" pitchFamily="18" charset="0"/>
              </a:rPr>
              <a:t>AB  =</a:t>
            </a:r>
            <a:endParaRPr lang="en-US" sz="1400" b="1" dirty="0" smtClean="0">
              <a:latin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Rectangle 169"/>
              <p:cNvSpPr/>
              <p:nvPr/>
            </p:nvSpPr>
            <p:spPr>
              <a:xfrm>
                <a:off x="5332493" y="4179484"/>
                <a:ext cx="615461" cy="235706"/>
              </a:xfrm>
              <a:prstGeom prst="rect">
                <a:avLst/>
              </a:prstGeom>
            </p:spPr>
            <p:txBody>
              <a:bodyPr wrap="square" lIns="91440" tIns="0" rIns="91440" bIns="0">
                <a:spAutoFit/>
              </a:bodyPr>
              <a:lstStyle/>
              <a:p>
                <a:pPr marL="574675" indent="-574675" algn="just">
                  <a:buClr>
                    <a:prstClr val="white"/>
                  </a:buClr>
                </a:pPr>
                <a:r>
                  <a:rPr lang="en-US" sz="1400" b="1" dirty="0" smtClean="0">
                    <a:solidFill>
                      <a:prstClr val="black"/>
                    </a:solidFill>
                  </a:rPr>
                  <a:t>6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400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𝟑</m:t>
                        </m:r>
                      </m:e>
                    </m:rad>
                  </m:oMath>
                </a14:m>
                <a:endParaRPr lang="en-US" sz="14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70" name="Rectangle 1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2493" y="4179484"/>
                <a:ext cx="615461" cy="235706"/>
              </a:xfrm>
              <a:prstGeom prst="rect">
                <a:avLst/>
              </a:prstGeom>
              <a:blipFill rotWithShape="1">
                <a:blip r:embed="rId12"/>
                <a:stretch>
                  <a:fillRect l="-2970" t="-13158" b="-4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" name="Rectangle 170"/>
          <p:cNvSpPr/>
          <p:nvPr/>
        </p:nvSpPr>
        <p:spPr>
          <a:xfrm>
            <a:off x="4956029" y="4190742"/>
            <a:ext cx="1046481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2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</a:t>
            </a:r>
            <a:endParaRPr lang="en-US" sz="14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Rectangle 171"/>
              <p:cNvSpPr/>
              <p:nvPr/>
            </p:nvSpPr>
            <p:spPr>
              <a:xfrm>
                <a:off x="5197128" y="4528722"/>
                <a:ext cx="845451" cy="235706"/>
              </a:xfrm>
              <a:prstGeom prst="rect">
                <a:avLst/>
              </a:prstGeom>
            </p:spPr>
            <p:txBody>
              <a:bodyPr wrap="square" lIns="91440" tIns="0" rIns="91440" bIns="0">
                <a:spAutoFit/>
              </a:bodyPr>
              <a:lstStyle/>
              <a:p>
                <a:pPr marL="574675" indent="-574675" algn="just">
                  <a:buClr>
                    <a:prstClr val="white"/>
                  </a:buClr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400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sz="14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 </a:t>
                </a:r>
                <a:r>
                  <a:rPr lang="en-US" sz="1400" b="1" dirty="0" smtClean="0">
                    <a:latin typeface="Bookman Old Style" pitchFamily="18" charset="0"/>
                  </a:rPr>
                  <a:t>cm</a:t>
                </a:r>
                <a:endParaRPr lang="en-US" sz="14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72" name="Rectangle 1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128" y="4528722"/>
                <a:ext cx="845451" cy="235706"/>
              </a:xfrm>
              <a:prstGeom prst="rect">
                <a:avLst/>
              </a:prstGeom>
              <a:blipFill rotWithShape="1">
                <a:blip r:embed="rId13"/>
                <a:stretch>
                  <a:fillRect t="-15385" b="-4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Rectangle 172"/>
          <p:cNvSpPr/>
          <p:nvPr/>
        </p:nvSpPr>
        <p:spPr>
          <a:xfrm>
            <a:off x="4936779" y="4562866"/>
            <a:ext cx="464195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Rectangle 174"/>
              <p:cNvSpPr/>
              <p:nvPr/>
            </p:nvSpPr>
            <p:spPr>
              <a:xfrm>
                <a:off x="4956029" y="3509468"/>
                <a:ext cx="1063771" cy="235706"/>
              </a:xfrm>
              <a:prstGeom prst="rect">
                <a:avLst/>
              </a:prstGeom>
            </p:spPr>
            <p:txBody>
              <a:bodyPr wrap="square" lIns="91440" tIns="0" rIns="91440" bIns="0">
                <a:spAutoFit/>
              </a:bodyPr>
              <a:lstStyle/>
              <a:p>
                <a:pPr marL="633413" indent="-633413">
                  <a:buClr>
                    <a:schemeClr val="bg1"/>
                  </a:buClr>
                </a:pPr>
                <a:r>
                  <a:rPr lang="en-US" sz="1400" b="1" dirty="0" smtClean="0">
                    <a:latin typeface="Bookman Old Style" pitchFamily="18" charset="0"/>
                  </a:rPr>
                  <a:t>6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400" b="1" i="1" smtClean="0">
                            <a:latin typeface="Cambria Math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sz="1400" b="1" dirty="0" smtClean="0">
                    <a:latin typeface="Bookman Old Style" pitchFamily="18" charset="0"/>
                  </a:rPr>
                  <a:t> cm</a:t>
                </a:r>
                <a:endParaRPr lang="en-US" sz="1400" b="1" baseline="30000" dirty="0" smtClean="0"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75" name="Rectangle 1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029" y="3509468"/>
                <a:ext cx="1063771" cy="235706"/>
              </a:xfrm>
              <a:prstGeom prst="rect">
                <a:avLst/>
              </a:prstGeom>
              <a:blipFill rotWithShape="1">
                <a:blip r:embed="rId14"/>
                <a:stretch>
                  <a:fillRect l="-1714" t="-15789" b="-4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Rounded Rectangle 175"/>
          <p:cNvSpPr/>
          <p:nvPr/>
        </p:nvSpPr>
        <p:spPr bwMode="auto">
          <a:xfrm rot="10800000" flipH="1" flipV="1">
            <a:off x="715000" y="2552811"/>
            <a:ext cx="2399337" cy="804824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Perpendicular drawn from the </a:t>
            </a:r>
            <a:r>
              <a:rPr lang="en-US" sz="1400" b="1" kern="0" dirty="0" err="1" smtClean="0">
                <a:solidFill>
                  <a:prstClr val="white"/>
                </a:solidFill>
                <a:latin typeface="Bookman Old Style" panose="02050604050505020204" pitchFamily="18" charset="0"/>
              </a:rPr>
              <a:t>centre</a:t>
            </a:r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to </a:t>
            </a:r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the chord, bisects it</a:t>
            </a:r>
            <a:endParaRPr lang="en-US" sz="1400" b="1" kern="0" baseline="30000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2" name="Rounded Rectangle 181"/>
          <p:cNvSpPr/>
          <p:nvPr/>
        </p:nvSpPr>
        <p:spPr bwMode="auto">
          <a:xfrm>
            <a:off x="5071633" y="1984918"/>
            <a:ext cx="391612" cy="239124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rgbClr val="0000E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5205296" y="1721122"/>
            <a:ext cx="539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sym typeface="Wingdings"/>
              </a:rPr>
              <a:t></a:t>
            </a:r>
            <a:endParaRPr lang="en-US" dirty="0">
              <a:solidFill>
                <a:srgbClr val="FF0000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56066" y="1958882"/>
            <a:ext cx="19559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kern="0" dirty="0">
                <a:solidFill>
                  <a:prstClr val="black"/>
                </a:solidFill>
                <a:latin typeface="Bookman Old Style" pitchFamily="18" charset="0"/>
              </a:rPr>
              <a:t>To find: AB and OL</a:t>
            </a:r>
          </a:p>
        </p:txBody>
      </p:sp>
      <p:grpSp>
        <p:nvGrpSpPr>
          <p:cNvPr id="184" name="Group 183"/>
          <p:cNvGrpSpPr/>
          <p:nvPr/>
        </p:nvGrpSpPr>
        <p:grpSpPr>
          <a:xfrm>
            <a:off x="1089660" y="1873408"/>
            <a:ext cx="3061729" cy="320448"/>
            <a:chOff x="873716" y="1924730"/>
            <a:chExt cx="3061729" cy="320448"/>
          </a:xfrm>
        </p:grpSpPr>
        <p:sp>
          <p:nvSpPr>
            <p:cNvPr id="186" name="Rounded Rectangle 185"/>
            <p:cNvSpPr/>
            <p:nvPr/>
          </p:nvSpPr>
          <p:spPr bwMode="auto">
            <a:xfrm>
              <a:off x="1064224" y="1924730"/>
              <a:ext cx="2841192" cy="320448"/>
            </a:xfrm>
            <a:prstGeom prst="round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kern="0" dirty="0">
                <a:latin typeface="Bookman Old Style" pitchFamily="18" charset="0"/>
              </a:endParaRPr>
            </a:p>
          </p:txBody>
        </p:sp>
        <p:grpSp>
          <p:nvGrpSpPr>
            <p:cNvPr id="188" name="Group 187"/>
            <p:cNvGrpSpPr/>
            <p:nvPr/>
          </p:nvGrpSpPr>
          <p:grpSpPr>
            <a:xfrm>
              <a:off x="873716" y="1962150"/>
              <a:ext cx="3061729" cy="246221"/>
              <a:chOff x="873716" y="3629740"/>
              <a:chExt cx="3061729" cy="246221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2288903" y="3629740"/>
                <a:ext cx="365125" cy="246221"/>
              </a:xfrm>
              <a:prstGeom prst="rect">
                <a:avLst/>
              </a:prstGeom>
            </p:spPr>
            <p:txBody>
              <a:bodyPr wrap="square" lIns="91440" tIns="0" rIns="91440" bIns="0">
                <a:spAutoFit/>
              </a:bodyPr>
              <a:lstStyle/>
              <a:p>
                <a:pPr marL="633413" indent="-633413" algn="r">
                  <a:buClr>
                    <a:schemeClr val="bg1"/>
                  </a:buClr>
                </a:pPr>
                <a:r>
                  <a:rPr lang="en-US" sz="1600" b="1" dirty="0" smtClean="0">
                    <a:latin typeface="Bookman Old Style" pitchFamily="18" charset="0"/>
                  </a:rPr>
                  <a:t>=</a:t>
                </a:r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2514600" y="3629740"/>
                <a:ext cx="1420845" cy="246221"/>
              </a:xfrm>
              <a:prstGeom prst="rect">
                <a:avLst/>
              </a:prstGeom>
            </p:spPr>
            <p:txBody>
              <a:bodyPr wrap="square" lIns="91440" tIns="0" rIns="91440" bIns="0">
                <a:spAutoFit/>
              </a:bodyPr>
              <a:lstStyle/>
              <a:p>
                <a:pPr marL="633413" indent="-633413">
                  <a:buClr>
                    <a:schemeClr val="bg1"/>
                  </a:buClr>
                </a:pPr>
                <a:r>
                  <a:rPr lang="en-US" sz="1600" b="1" dirty="0" smtClean="0">
                    <a:latin typeface="Bookman Old Style" pitchFamily="18" charset="0"/>
                  </a:rPr>
                  <a:t>150.72 cm</a:t>
                </a:r>
                <a:r>
                  <a:rPr lang="en-US" sz="1600" b="1" baseline="30000" dirty="0" smtClean="0">
                    <a:latin typeface="Bookman Old Style" pitchFamily="18" charset="0"/>
                  </a:rPr>
                  <a:t>2</a:t>
                </a:r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873716" y="3629740"/>
                <a:ext cx="1636966" cy="246221"/>
              </a:xfrm>
              <a:prstGeom prst="rect">
                <a:avLst/>
              </a:prstGeom>
            </p:spPr>
            <p:txBody>
              <a:bodyPr wrap="square" lIns="91440" tIns="0" rIns="91440" bIns="0">
                <a:spAutoFit/>
              </a:bodyPr>
              <a:lstStyle/>
              <a:p>
                <a:pPr marL="633413" indent="-633413" algn="r">
                  <a:buClr>
                    <a:schemeClr val="bg1"/>
                  </a:buClr>
                </a:pPr>
                <a:r>
                  <a:rPr lang="en-US" sz="1600" b="1" dirty="0" smtClean="0">
                    <a:latin typeface="Bookman Old Style" pitchFamily="18" charset="0"/>
                  </a:rPr>
                  <a:t>  </a:t>
                </a:r>
                <a:r>
                  <a:rPr lang="en-US" sz="1600" b="1" dirty="0" err="1" smtClean="0">
                    <a:latin typeface="Bookman Old Style" pitchFamily="18" charset="0"/>
                  </a:rPr>
                  <a:t>ar</a:t>
                </a:r>
                <a:r>
                  <a:rPr lang="en-US" sz="1600" b="1" dirty="0" smtClean="0">
                    <a:latin typeface="Bookman Old Style" pitchFamily="18" charset="0"/>
                  </a:rPr>
                  <a:t> (O – AXB)</a:t>
                </a:r>
              </a:p>
            </p:txBody>
          </p:sp>
        </p:grpSp>
      </p:grpSp>
      <p:sp>
        <p:nvSpPr>
          <p:cNvPr id="157" name="Rounded Rectangle 156"/>
          <p:cNvSpPr/>
          <p:nvPr/>
        </p:nvSpPr>
        <p:spPr bwMode="auto">
          <a:xfrm rot="10800000" flipH="1" flipV="1">
            <a:off x="3336914" y="3155266"/>
            <a:ext cx="2288106" cy="804824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baseline="30000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3415220" y="3195737"/>
            <a:ext cx="1442117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algn="just">
              <a:buClr>
                <a:schemeClr val="bg1"/>
              </a:buClr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For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AOL,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3415220" y="3435744"/>
            <a:ext cx="2286000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algn="just">
              <a:buClr>
                <a:schemeClr val="bg1"/>
              </a:buClr>
            </a:pP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Adjacent side 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 OL</a:t>
            </a:r>
            <a:endParaRPr lang="en-US" sz="1600" b="1" dirty="0" smtClean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3415220" y="3675751"/>
            <a:ext cx="2286000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algn="just">
              <a:buClr>
                <a:schemeClr val="bg1"/>
              </a:buClr>
            </a:pP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Hypotenuse 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 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AO</a:t>
            </a:r>
            <a:endParaRPr lang="en-US" sz="1600" b="1" dirty="0" smtClean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94" name="Rounded Rectangle 193"/>
          <p:cNvSpPr/>
          <p:nvPr/>
        </p:nvSpPr>
        <p:spPr bwMode="auto">
          <a:xfrm rot="10800000" flipH="1" flipV="1">
            <a:off x="3440966" y="2629433"/>
            <a:ext cx="1802657" cy="370683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Observe </a:t>
            </a:r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AOL</a:t>
            </a:r>
            <a:endParaRPr lang="en-US" sz="1400" b="1" kern="0" baseline="30000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5" name="Rounded Rectangle 194"/>
          <p:cNvSpPr/>
          <p:nvPr/>
        </p:nvSpPr>
        <p:spPr bwMode="auto">
          <a:xfrm rot="10800000" flipH="1" flipV="1">
            <a:off x="3246096" y="3969675"/>
            <a:ext cx="2903198" cy="804824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baseline="30000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3295650" y="4000621"/>
            <a:ext cx="2853644" cy="73866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>
              <a:buClr>
                <a:schemeClr val="bg1"/>
              </a:buClr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Ratio of adjacent side and hypotenuse reminds us of 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_____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3901392" y="4470418"/>
            <a:ext cx="712321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algn="just">
              <a:buClr>
                <a:schemeClr val="bg1"/>
              </a:buClr>
            </a:pP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‘cos’</a:t>
            </a:r>
          </a:p>
        </p:txBody>
      </p:sp>
      <p:sp>
        <p:nvSpPr>
          <p:cNvPr id="199" name="Arc 198"/>
          <p:cNvSpPr/>
          <p:nvPr/>
        </p:nvSpPr>
        <p:spPr>
          <a:xfrm rot="8640000">
            <a:off x="7332897" y="1549486"/>
            <a:ext cx="373538" cy="373538"/>
          </a:xfrm>
          <a:prstGeom prst="arc">
            <a:avLst>
              <a:gd name="adj1" fmla="val 18244954"/>
              <a:gd name="adj2" fmla="val 0"/>
            </a:avLst>
          </a:prstGeom>
          <a:solidFill>
            <a:srgbClr val="FF0000"/>
          </a:solidFill>
          <a:ln w="19050">
            <a:solidFill>
              <a:schemeClr val="tx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Straight Connector 199"/>
          <p:cNvCxnSpPr/>
          <p:nvPr/>
        </p:nvCxnSpPr>
        <p:spPr>
          <a:xfrm>
            <a:off x="7527133" y="1762553"/>
            <a:ext cx="0" cy="575028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 flipH="1">
            <a:off x="7480955" y="1708912"/>
            <a:ext cx="89310" cy="858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1" name="Rounded Rectangular Callout 200"/>
          <p:cNvSpPr/>
          <p:nvPr/>
        </p:nvSpPr>
        <p:spPr bwMode="auto">
          <a:xfrm rot="10800000" flipH="1" flipV="1">
            <a:off x="7723223" y="1609164"/>
            <a:ext cx="805326" cy="424591"/>
          </a:xfrm>
          <a:prstGeom prst="wedgeRoundRectCallout">
            <a:avLst>
              <a:gd name="adj1" fmla="val -73912"/>
              <a:gd name="adj2" fmla="val 48074"/>
              <a:gd name="adj3" fmla="val 16667"/>
            </a:avLst>
          </a:prstGeom>
          <a:solidFill>
            <a:srgbClr val="0000FF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>
              <a:buClr>
                <a:schemeClr val="bg1"/>
              </a:buClr>
            </a:pPr>
            <a:r>
              <a:rPr lang="en-US" sz="1000" b="1" dirty="0">
                <a:solidFill>
                  <a:schemeClr val="bg1"/>
                </a:solidFill>
                <a:latin typeface="Bookman Old Style" pitchFamily="18" charset="0"/>
              </a:rPr>
              <a:t>Adjacent side</a:t>
            </a:r>
          </a:p>
        </p:txBody>
      </p:sp>
      <p:sp>
        <p:nvSpPr>
          <p:cNvPr id="202" name="Rounded Rectangular Callout 201"/>
          <p:cNvSpPr/>
          <p:nvPr/>
        </p:nvSpPr>
        <p:spPr bwMode="auto">
          <a:xfrm rot="10800000" flipH="1" flipV="1">
            <a:off x="6448853" y="1435101"/>
            <a:ext cx="999697" cy="310921"/>
          </a:xfrm>
          <a:prstGeom prst="wedgeRoundRectCallout">
            <a:avLst>
              <a:gd name="adj1" fmla="val 22003"/>
              <a:gd name="adj2" fmla="val 103217"/>
              <a:gd name="adj3" fmla="val 16667"/>
            </a:avLst>
          </a:prstGeom>
          <a:solidFill>
            <a:srgbClr val="0000FF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>
              <a:buClr>
                <a:schemeClr val="bg1"/>
              </a:buClr>
            </a:pPr>
            <a:r>
              <a:rPr lang="en-US" sz="1000" b="1" dirty="0">
                <a:solidFill>
                  <a:schemeClr val="bg1"/>
                </a:solidFill>
                <a:latin typeface="Bookman Old Style" pitchFamily="18" charset="0"/>
              </a:rPr>
              <a:t>Hypotenuse</a:t>
            </a:r>
          </a:p>
          <a:p>
            <a:pPr algn="ctr">
              <a:buClr>
                <a:schemeClr val="bg1"/>
              </a:buClr>
            </a:pPr>
            <a:endParaRPr lang="en-US" sz="10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03" name="Rounded Rectangle 202"/>
          <p:cNvSpPr/>
          <p:nvPr/>
        </p:nvSpPr>
        <p:spPr bwMode="auto">
          <a:xfrm rot="10800000" flipH="1" flipV="1">
            <a:off x="798126" y="2531808"/>
            <a:ext cx="2288106" cy="804824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baseline="30000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876432" y="2572279"/>
            <a:ext cx="1442117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algn="just">
              <a:buClr>
                <a:schemeClr val="bg1"/>
              </a:buClr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For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AOL,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876432" y="2812286"/>
            <a:ext cx="2286000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algn="just">
              <a:buClr>
                <a:schemeClr val="bg1"/>
              </a:buClr>
            </a:pP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Opposite side 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 AL</a:t>
            </a:r>
            <a:endParaRPr lang="en-US" sz="1600" b="1" dirty="0" smtClean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876432" y="3052293"/>
            <a:ext cx="2286000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algn="just">
              <a:buClr>
                <a:schemeClr val="bg1"/>
              </a:buClr>
            </a:pP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Hypotenuse 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 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AO</a:t>
            </a:r>
            <a:endParaRPr lang="en-US" sz="1600" b="1" dirty="0" smtClean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208" name="Rounded Rectangle 207"/>
          <p:cNvSpPr/>
          <p:nvPr/>
        </p:nvSpPr>
        <p:spPr bwMode="auto">
          <a:xfrm rot="10800000" flipH="1" flipV="1">
            <a:off x="512022" y="3357635"/>
            <a:ext cx="2903198" cy="804824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baseline="30000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561576" y="3388581"/>
            <a:ext cx="2853644" cy="73866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>
              <a:buClr>
                <a:schemeClr val="bg1"/>
              </a:buClr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Ratio of opposite side and hypotenuse reminds us of 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_____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1161876" y="3858378"/>
            <a:ext cx="782979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algn="just">
              <a:buClr>
                <a:schemeClr val="bg1"/>
              </a:buClr>
            </a:pP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‘sin’</a:t>
            </a:r>
          </a:p>
        </p:txBody>
      </p:sp>
      <p:sp>
        <p:nvSpPr>
          <p:cNvPr id="211" name="Rounded Rectangular Callout 210"/>
          <p:cNvSpPr/>
          <p:nvPr/>
        </p:nvSpPr>
        <p:spPr bwMode="auto">
          <a:xfrm rot="10800000" flipH="1" flipV="1">
            <a:off x="5799375" y="2434664"/>
            <a:ext cx="813379" cy="424591"/>
          </a:xfrm>
          <a:prstGeom prst="wedgeRoundRectCallout">
            <a:avLst>
              <a:gd name="adj1" fmla="val 93400"/>
              <a:gd name="adj2" fmla="val -68216"/>
              <a:gd name="adj3" fmla="val 16667"/>
            </a:avLst>
          </a:prstGeom>
          <a:solidFill>
            <a:srgbClr val="0000FF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>
              <a:buClr>
                <a:schemeClr val="bg1"/>
              </a:buClr>
            </a:pPr>
            <a:r>
              <a:rPr lang="en-US" sz="1000" b="1" dirty="0" smtClean="0">
                <a:solidFill>
                  <a:schemeClr val="bg1"/>
                </a:solidFill>
                <a:latin typeface="Bookman Old Style" pitchFamily="18" charset="0"/>
              </a:rPr>
              <a:t>Opposite </a:t>
            </a:r>
            <a:r>
              <a:rPr lang="en-US" sz="1000" b="1" dirty="0">
                <a:solidFill>
                  <a:schemeClr val="bg1"/>
                </a:solidFill>
                <a:latin typeface="Bookman Old Style" pitchFamily="18" charset="0"/>
              </a:rPr>
              <a:t>side</a:t>
            </a:r>
          </a:p>
        </p:txBody>
      </p:sp>
      <p:sp>
        <p:nvSpPr>
          <p:cNvPr id="212" name="Rounded Rectangular Callout 211"/>
          <p:cNvSpPr/>
          <p:nvPr/>
        </p:nvSpPr>
        <p:spPr bwMode="auto">
          <a:xfrm rot="10800000" flipH="1" flipV="1">
            <a:off x="6419033" y="1451212"/>
            <a:ext cx="999697" cy="310921"/>
          </a:xfrm>
          <a:prstGeom prst="wedgeRoundRectCallout">
            <a:avLst>
              <a:gd name="adj1" fmla="val 19843"/>
              <a:gd name="adj2" fmla="val 113837"/>
              <a:gd name="adj3" fmla="val 16667"/>
            </a:avLst>
          </a:prstGeom>
          <a:solidFill>
            <a:srgbClr val="0000FF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>
              <a:buClr>
                <a:schemeClr val="bg1"/>
              </a:buClr>
            </a:pPr>
            <a:r>
              <a:rPr lang="en-US" sz="1000" b="1" dirty="0">
                <a:solidFill>
                  <a:schemeClr val="bg1"/>
                </a:solidFill>
                <a:latin typeface="Bookman Old Style" pitchFamily="18" charset="0"/>
              </a:rPr>
              <a:t>Hypotenuse</a:t>
            </a:r>
          </a:p>
          <a:p>
            <a:pPr algn="ctr">
              <a:buClr>
                <a:schemeClr val="bg1"/>
              </a:buClr>
            </a:pPr>
            <a:endParaRPr lang="en-US" sz="10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92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4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3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4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"/>
                            </p:stCondLst>
                            <p:childTnLst>
                              <p:par>
                                <p:cTn id="5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3" dur="4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3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"/>
                            </p:stCondLst>
                            <p:childTnLst>
                              <p:par>
                                <p:cTn id="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3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3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3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3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3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"/>
                            </p:stCondLst>
                            <p:childTnLst>
                              <p:par>
                                <p:cTn id="20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500"/>
                            </p:stCondLst>
                            <p:childTnLst>
                              <p:par>
                                <p:cTn id="24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500"/>
                            </p:stCondLst>
                            <p:childTnLst>
                              <p:par>
                                <p:cTn id="2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1000"/>
                            </p:stCondLst>
                            <p:childTnLst>
                              <p:par>
                                <p:cTn id="2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500"/>
                            </p:stCondLst>
                            <p:childTnLst>
                              <p:par>
                                <p:cTn id="2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1000"/>
                            </p:stCondLst>
                            <p:childTnLst>
                              <p:par>
                                <p:cTn id="2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3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4" dur="4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3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300"/>
                            </p:stCondLst>
                            <p:childTnLst>
                              <p:par>
                                <p:cTn id="31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5" dur="4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3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300"/>
                            </p:stCondLst>
                            <p:childTnLst>
                              <p:par>
                                <p:cTn id="33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3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3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500"/>
                            </p:stCondLst>
                            <p:childTnLst>
                              <p:par>
                                <p:cTn id="38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2" dur="3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5" dur="3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8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1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4" dur="3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1000"/>
                            </p:stCondLst>
                            <p:childTnLst>
                              <p:par>
                                <p:cTn id="3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500"/>
                            </p:stCondLst>
                            <p:childTnLst>
                              <p:par>
                                <p:cTn id="42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3" fill="hold">
                            <p:stCondLst>
                              <p:cond delay="500"/>
                            </p:stCondLst>
                            <p:childTnLst>
                              <p:par>
                                <p:cTn id="48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2" fill="hold">
                            <p:stCondLst>
                              <p:cond delay="500"/>
                            </p:stCondLst>
                            <p:childTnLst>
                              <p:par>
                                <p:cTn id="4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6" fill="hold">
                            <p:stCondLst>
                              <p:cond delay="1000"/>
                            </p:stCondLst>
                            <p:childTnLst>
                              <p:par>
                                <p:cTn id="4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0" fill="hold">
                      <p:stCondLst>
                        <p:cond delay="indefinite"/>
                      </p:stCondLst>
                      <p:childTnLst>
                        <p:par>
                          <p:cTn id="501" fill="hold">
                            <p:stCondLst>
                              <p:cond delay="0"/>
                            </p:stCondLst>
                            <p:childTnLst>
                              <p:par>
                                <p:cTn id="5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>
                      <p:stCondLst>
                        <p:cond delay="indefinite"/>
                      </p:stCondLst>
                      <p:childTnLst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0" fill="hold">
                      <p:stCondLst>
                        <p:cond delay="indefinite"/>
                      </p:stCondLst>
                      <p:childTnLst>
                        <p:par>
                          <p:cTn id="511" fill="hold">
                            <p:stCondLst>
                              <p:cond delay="0"/>
                            </p:stCondLst>
                            <p:childTnLst>
                              <p:par>
                                <p:cTn id="5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9" dur="3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fill="hold">
                      <p:stCondLst>
                        <p:cond delay="indefinite"/>
                      </p:stCondLst>
                      <p:childTnLst>
                        <p:par>
                          <p:cTn id="521" fill="hold">
                            <p:stCondLst>
                              <p:cond delay="0"/>
                            </p:stCondLst>
                            <p:childTnLst>
                              <p:par>
                                <p:cTn id="5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5" fill="hold">
                      <p:stCondLst>
                        <p:cond delay="indefinite"/>
                      </p:stCondLst>
                      <p:childTnLst>
                        <p:par>
                          <p:cTn id="526" fill="hold">
                            <p:stCondLst>
                              <p:cond delay="0"/>
                            </p:stCondLst>
                            <p:childTnLst>
                              <p:par>
                                <p:cTn id="5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0" fill="hold">
                      <p:stCondLst>
                        <p:cond delay="indefinite"/>
                      </p:stCondLst>
                      <p:childTnLst>
                        <p:par>
                          <p:cTn id="531" fill="hold">
                            <p:stCondLst>
                              <p:cond delay="0"/>
                            </p:stCondLst>
                            <p:childTnLst>
                              <p:par>
                                <p:cTn id="5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5" fill="hold">
                            <p:stCondLst>
                              <p:cond delay="500"/>
                            </p:stCondLst>
                            <p:childTnLst>
                              <p:par>
                                <p:cTn id="53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7" dur="3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>
                      <p:stCondLst>
                        <p:cond delay="indefinite"/>
                      </p:stCondLst>
                      <p:childTnLst>
                        <p:par>
                          <p:cTn id="540" fill="hold">
                            <p:stCondLst>
                              <p:cond delay="0"/>
                            </p:stCondLst>
                            <p:childTnLst>
                              <p:par>
                                <p:cTn id="5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4" fill="hold">
                      <p:stCondLst>
                        <p:cond delay="indefinite"/>
                      </p:stCondLst>
                      <p:childTnLst>
                        <p:par>
                          <p:cTn id="545" fill="hold">
                            <p:stCondLst>
                              <p:cond delay="0"/>
                            </p:stCondLst>
                            <p:childTnLst>
                              <p:par>
                                <p:cTn id="5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9" fill="hold">
                      <p:stCondLst>
                        <p:cond delay="indefinite"/>
                      </p:stCondLst>
                      <p:childTnLst>
                        <p:par>
                          <p:cTn id="550" fill="hold">
                            <p:stCondLst>
                              <p:cond delay="0"/>
                            </p:stCondLst>
                            <p:childTnLst>
                              <p:par>
                                <p:cTn id="5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4" fill="hold">
                      <p:stCondLst>
                        <p:cond delay="indefinite"/>
                      </p:stCondLst>
                      <p:childTnLst>
                        <p:par>
                          <p:cTn id="555" fill="hold">
                            <p:stCondLst>
                              <p:cond delay="0"/>
                            </p:stCondLst>
                            <p:childTnLst>
                              <p:par>
                                <p:cTn id="5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9" fill="hold">
                      <p:stCondLst>
                        <p:cond delay="indefinite"/>
                      </p:stCondLst>
                      <p:childTnLst>
                        <p:par>
                          <p:cTn id="560" fill="hold">
                            <p:stCondLst>
                              <p:cond delay="0"/>
                            </p:stCondLst>
                            <p:childTnLst>
                              <p:par>
                                <p:cTn id="5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4" fill="hold">
                      <p:stCondLst>
                        <p:cond delay="indefinite"/>
                      </p:stCondLst>
                      <p:childTnLst>
                        <p:par>
                          <p:cTn id="565" fill="hold">
                            <p:stCondLst>
                              <p:cond delay="0"/>
                            </p:stCondLst>
                            <p:childTnLst>
                              <p:par>
                                <p:cTn id="5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9" fill="hold">
                            <p:stCondLst>
                              <p:cond delay="500"/>
                            </p:stCondLst>
                            <p:childTnLst>
                              <p:par>
                                <p:cTn id="57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6" fill="hold">
                      <p:stCondLst>
                        <p:cond delay="indefinite"/>
                      </p:stCondLst>
                      <p:childTnLst>
                        <p:par>
                          <p:cTn id="577" fill="hold">
                            <p:stCondLst>
                              <p:cond delay="0"/>
                            </p:stCondLst>
                            <p:childTnLst>
                              <p:par>
                                <p:cTn id="5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1" fill="hold">
                      <p:stCondLst>
                        <p:cond delay="indefinite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6" fill="hold">
                      <p:stCondLst>
                        <p:cond delay="indefinite"/>
                      </p:stCondLst>
                      <p:childTnLst>
                        <p:par>
                          <p:cTn id="587" fill="hold">
                            <p:stCondLst>
                              <p:cond delay="0"/>
                            </p:stCondLst>
                            <p:childTnLst>
                              <p:par>
                                <p:cTn id="5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fill="hold">
                      <p:stCondLst>
                        <p:cond delay="indefinite"/>
                      </p:stCondLst>
                      <p:childTnLst>
                        <p:par>
                          <p:cTn id="592" fill="hold">
                            <p:stCondLst>
                              <p:cond delay="0"/>
                            </p:stCondLst>
                            <p:childTnLst>
                              <p:par>
                                <p:cTn id="5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6" fill="hold">
                            <p:stCondLst>
                              <p:cond delay="500"/>
                            </p:stCondLst>
                            <p:childTnLst>
                              <p:par>
                                <p:cTn id="5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0" fill="hold">
                            <p:stCondLst>
                              <p:cond delay="1000"/>
                            </p:stCondLst>
                            <p:childTnLst>
                              <p:par>
                                <p:cTn id="6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 animBg="1"/>
      <p:bldP spid="213" grpId="1" animBg="1"/>
      <p:bldP spid="152" grpId="0" animBg="1"/>
      <p:bldP spid="152" grpId="1" animBg="1"/>
      <p:bldP spid="178" grpId="0" animBg="1"/>
      <p:bldP spid="178" grpId="1" animBg="1"/>
      <p:bldP spid="177" grpId="0" animBg="1"/>
      <p:bldP spid="177" grpId="1" animBg="1"/>
      <p:bldP spid="109" grpId="0" animBg="1"/>
      <p:bldP spid="109" grpId="1" animBg="1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 animBg="1"/>
      <p:bldP spid="84" grpId="0"/>
      <p:bldP spid="86" grpId="0"/>
      <p:bldP spid="87" grpId="0" animBg="1"/>
      <p:bldP spid="88" grpId="0"/>
      <p:bldP spid="89" grpId="0"/>
      <p:bldP spid="90" grpId="0"/>
      <p:bldP spid="91" grpId="0" animBg="1"/>
      <p:bldP spid="92" grpId="0"/>
      <p:bldP spid="93" grpId="0"/>
      <p:bldP spid="94" grpId="0"/>
      <p:bldP spid="95" grpId="0" animBg="1"/>
      <p:bldP spid="97" grpId="0"/>
      <p:bldP spid="70" grpId="0" animBg="1"/>
      <p:bldP spid="110" grpId="0" animBg="1"/>
      <p:bldP spid="110" grpId="1" animBg="1"/>
      <p:bldP spid="114" grpId="0"/>
      <p:bldP spid="115" grpId="0" animBg="1"/>
      <p:bldP spid="116" grpId="0"/>
      <p:bldP spid="117" grpId="0"/>
      <p:bldP spid="118" grpId="0"/>
      <p:bldP spid="119" grpId="0"/>
      <p:bldP spid="120" grpId="0"/>
      <p:bldP spid="121" grpId="0"/>
      <p:bldP spid="123" grpId="0" animBg="1"/>
      <p:bldP spid="124" grpId="0"/>
      <p:bldP spid="125" grpId="0"/>
      <p:bldP spid="126" grpId="0" animBg="1"/>
      <p:bldP spid="135" grpId="0"/>
      <p:bldP spid="136" grpId="0"/>
      <p:bldP spid="137" grpId="0"/>
      <p:bldP spid="138" grpId="0" animBg="1"/>
      <p:bldP spid="139" grpId="0"/>
      <p:bldP spid="140" grpId="0"/>
      <p:bldP spid="141" grpId="0" animBg="1"/>
      <p:bldP spid="142" grpId="0"/>
      <p:bldP spid="143" grpId="0"/>
      <p:bldP spid="151" grpId="0"/>
      <p:bldP spid="156" grpId="0"/>
      <p:bldP spid="158" grpId="0"/>
      <p:bldP spid="161" grpId="0"/>
      <p:bldP spid="163" grpId="0"/>
      <p:bldP spid="164" grpId="0"/>
      <p:bldP spid="165" grpId="0"/>
      <p:bldP spid="166" grpId="0"/>
      <p:bldP spid="167" grpId="0"/>
      <p:bldP spid="168" grpId="0"/>
      <p:bldP spid="169" grpId="0"/>
      <p:bldP spid="170" grpId="0"/>
      <p:bldP spid="171" grpId="0"/>
      <p:bldP spid="172" grpId="0"/>
      <p:bldP spid="173" grpId="0"/>
      <p:bldP spid="175" grpId="0"/>
      <p:bldP spid="176" grpId="0" animBg="1"/>
      <p:bldP spid="176" grpId="1" animBg="1"/>
      <p:bldP spid="182" grpId="0" animBg="1"/>
      <p:bldP spid="183" grpId="0"/>
      <p:bldP spid="157" grpId="0" animBg="1"/>
      <p:bldP spid="157" grpId="1" animBg="1"/>
      <p:bldP spid="162" grpId="0"/>
      <p:bldP spid="162" grpId="1"/>
      <p:bldP spid="179" grpId="0"/>
      <p:bldP spid="179" grpId="1"/>
      <p:bldP spid="181" grpId="0"/>
      <p:bldP spid="181" grpId="1"/>
      <p:bldP spid="194" grpId="0" animBg="1"/>
      <p:bldP spid="194" grpId="1" animBg="1"/>
      <p:bldP spid="195" grpId="0" animBg="1"/>
      <p:bldP spid="195" grpId="1" animBg="1"/>
      <p:bldP spid="196" grpId="0"/>
      <p:bldP spid="196" grpId="1"/>
      <p:bldP spid="198" grpId="0"/>
      <p:bldP spid="198" grpId="1"/>
      <p:bldP spid="199" grpId="0" animBg="1"/>
      <p:bldP spid="199" grpId="1" animBg="1"/>
      <p:bldP spid="199" grpId="2" animBg="1"/>
      <p:bldP spid="201" grpId="0" animBg="1"/>
      <p:bldP spid="201" grpId="1" animBg="1"/>
      <p:bldP spid="202" grpId="0" animBg="1"/>
      <p:bldP spid="202" grpId="1" animBg="1"/>
      <p:bldP spid="203" grpId="0" animBg="1"/>
      <p:bldP spid="203" grpId="1" animBg="1"/>
      <p:bldP spid="204" grpId="0"/>
      <p:bldP spid="204" grpId="1"/>
      <p:bldP spid="205" grpId="0"/>
      <p:bldP spid="205" grpId="1"/>
      <p:bldP spid="206" grpId="0"/>
      <p:bldP spid="206" grpId="1"/>
      <p:bldP spid="208" grpId="0" animBg="1"/>
      <p:bldP spid="208" grpId="1" animBg="1"/>
      <p:bldP spid="209" grpId="0"/>
      <p:bldP spid="209" grpId="1"/>
      <p:bldP spid="210" grpId="0"/>
      <p:bldP spid="210" grpId="1"/>
      <p:bldP spid="211" grpId="0" animBg="1"/>
      <p:bldP spid="211" grpId="1" animBg="1"/>
      <p:bldP spid="212" grpId="0" animBg="1"/>
      <p:bldP spid="21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ounded Rectangle 227"/>
          <p:cNvSpPr/>
          <p:nvPr/>
        </p:nvSpPr>
        <p:spPr>
          <a:xfrm>
            <a:off x="3252720" y="1133422"/>
            <a:ext cx="1195455" cy="285879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7" name="Rounded Rectangle 226"/>
          <p:cNvSpPr/>
          <p:nvPr/>
        </p:nvSpPr>
        <p:spPr>
          <a:xfrm>
            <a:off x="2681679" y="3208070"/>
            <a:ext cx="314801" cy="23626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5" name="Rounded Rectangle 224"/>
          <p:cNvSpPr/>
          <p:nvPr/>
        </p:nvSpPr>
        <p:spPr>
          <a:xfrm>
            <a:off x="3494575" y="2310401"/>
            <a:ext cx="386939" cy="23626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3" name="Rounded Rectangle 222"/>
          <p:cNvSpPr/>
          <p:nvPr/>
        </p:nvSpPr>
        <p:spPr>
          <a:xfrm>
            <a:off x="2949961" y="2318548"/>
            <a:ext cx="386939" cy="23626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128351" y="861487"/>
            <a:ext cx="4388529" cy="24993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9" name="Rounded Rectangle 58"/>
          <p:cNvSpPr/>
          <p:nvPr/>
        </p:nvSpPr>
        <p:spPr>
          <a:xfrm>
            <a:off x="4487641" y="576947"/>
            <a:ext cx="2414458" cy="24501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1" name="Rectangle 60"/>
          <p:cNvSpPr/>
          <p:nvPr/>
        </p:nvSpPr>
        <p:spPr>
          <a:xfrm>
            <a:off x="524549" y="234899"/>
            <a:ext cx="75526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6225" indent="-276225"/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Q.    A chord of a circle of radius 12 cm subtends an</a:t>
            </a:r>
          </a:p>
          <a:p>
            <a:pPr marL="276225" indent="-276225"/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      angle of 120° at the </a:t>
            </a:r>
            <a:r>
              <a:rPr lang="en-US" b="1" dirty="0" err="1" smtClean="0">
                <a:solidFill>
                  <a:srgbClr val="0000FF"/>
                </a:solidFill>
                <a:latin typeface="Bookman Old Style" pitchFamily="18" charset="0"/>
              </a:rPr>
              <a:t>centre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. Find the area of the  </a:t>
            </a:r>
          </a:p>
          <a:p>
            <a:pPr marL="276225" indent="-276225"/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     corresponding segment of the circle.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/>
              <p:cNvSpPr/>
              <p:nvPr/>
            </p:nvSpPr>
            <p:spPr>
              <a:xfrm>
                <a:off x="1066800" y="1070377"/>
                <a:ext cx="3533204" cy="3954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66738" indent="-566738" algn="just"/>
                <a:r>
                  <a:rPr lang="en-US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(Use </a:t>
                </a:r>
                <a:r>
                  <a:rPr lang="en-US" b="1" dirty="0" smtClean="0">
                    <a:solidFill>
                      <a:srgbClr val="0000FF"/>
                    </a:solidFill>
                    <a:latin typeface="Symbol" pitchFamily="18" charset="2"/>
                  </a:rPr>
                  <a:t>p</a:t>
                </a:r>
                <a:r>
                  <a:rPr lang="en-US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 = 3.14 and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b="1" dirty="0">
                    <a:solidFill>
                      <a:srgbClr val="0000FF"/>
                    </a:solidFill>
                    <a:latin typeface="Bookman Old Style" pitchFamily="18" charset="0"/>
                  </a:rPr>
                  <a:t> = </a:t>
                </a:r>
                <a:r>
                  <a:rPr lang="en-US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1.73)</a:t>
                </a:r>
                <a:endParaRPr lang="en-US" dirty="0">
                  <a:solidFill>
                    <a:srgbClr val="0000FF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070377"/>
                <a:ext cx="3533204" cy="395429"/>
              </a:xfrm>
              <a:prstGeom prst="rect">
                <a:avLst/>
              </a:prstGeom>
              <a:blipFill rotWithShape="1">
                <a:blip r:embed="rId3"/>
                <a:stretch>
                  <a:fillRect l="-1379" t="-312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TextBox 101"/>
          <p:cNvSpPr txBox="1"/>
          <p:nvPr/>
        </p:nvSpPr>
        <p:spPr>
          <a:xfrm>
            <a:off x="464224" y="196215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Sol.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6461559" y="674685"/>
            <a:ext cx="2133600" cy="2133600"/>
          </a:xfrm>
          <a:prstGeom prst="ellipse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417469" y="2259807"/>
            <a:ext cx="295274" cy="276999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latin typeface="Bookman Old Style" pitchFamily="18" charset="0"/>
              </a:rPr>
              <a:t>A</a:t>
            </a:r>
            <a:endParaRPr lang="en-US" sz="1200" dirty="0"/>
          </a:p>
        </p:txBody>
      </p:sp>
      <p:sp>
        <p:nvSpPr>
          <p:cNvPr id="44" name="Rectangle 43"/>
          <p:cNvSpPr/>
          <p:nvPr/>
        </p:nvSpPr>
        <p:spPr>
          <a:xfrm>
            <a:off x="8340725" y="2286000"/>
            <a:ext cx="295274" cy="276999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latin typeface="Bookman Old Style" pitchFamily="18" charset="0"/>
              </a:rPr>
              <a:t>B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>
          <a:xfrm rot="2066708">
            <a:off x="7741596" y="1822561"/>
            <a:ext cx="683200" cy="276999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latin typeface="Bookman Old Style" pitchFamily="18" charset="0"/>
              </a:rPr>
              <a:t>12 cm</a:t>
            </a:r>
            <a:endParaRPr lang="en-US" sz="1200" dirty="0"/>
          </a:p>
        </p:txBody>
      </p:sp>
      <p:sp>
        <p:nvSpPr>
          <p:cNvPr id="60" name="Chord 59"/>
          <p:cNvSpPr/>
          <p:nvPr/>
        </p:nvSpPr>
        <p:spPr>
          <a:xfrm rot="17520000">
            <a:off x="7073414" y="1601324"/>
            <a:ext cx="841416" cy="1644636"/>
          </a:xfrm>
          <a:custGeom>
            <a:avLst/>
            <a:gdLst>
              <a:gd name="connsiteX0" fmla="*/ 772083 w 2446664"/>
              <a:gd name="connsiteY0" fmla="*/ 2360396 h 2446664"/>
              <a:gd name="connsiteX1" fmla="*/ 88441 w 2446664"/>
              <a:gd name="connsiteY1" fmla="*/ 1680021 h 2446664"/>
              <a:gd name="connsiteX2" fmla="*/ 110267 w 2446664"/>
              <a:gd name="connsiteY2" fmla="*/ 715760 h 2446664"/>
              <a:gd name="connsiteX3" fmla="*/ 772083 w 2446664"/>
              <a:gd name="connsiteY3" fmla="*/ 2360396 h 2446664"/>
              <a:gd name="connsiteX0" fmla="*/ 825527 w 825527"/>
              <a:gd name="connsiteY0" fmla="*/ 1644636 h 1644636"/>
              <a:gd name="connsiteX1" fmla="*/ 59459 w 825527"/>
              <a:gd name="connsiteY1" fmla="*/ 997564 h 1644636"/>
              <a:gd name="connsiteX2" fmla="*/ 163711 w 825527"/>
              <a:gd name="connsiteY2" fmla="*/ 0 h 1644636"/>
              <a:gd name="connsiteX3" fmla="*/ 825527 w 825527"/>
              <a:gd name="connsiteY3" fmla="*/ 1644636 h 1644636"/>
              <a:gd name="connsiteX0" fmla="*/ 825527 w 825527"/>
              <a:gd name="connsiteY0" fmla="*/ 1644636 h 1644636"/>
              <a:gd name="connsiteX1" fmla="*/ 59459 w 825527"/>
              <a:gd name="connsiteY1" fmla="*/ 997564 h 1644636"/>
              <a:gd name="connsiteX2" fmla="*/ 163711 w 825527"/>
              <a:gd name="connsiteY2" fmla="*/ 0 h 1644636"/>
              <a:gd name="connsiteX3" fmla="*/ 825527 w 825527"/>
              <a:gd name="connsiteY3" fmla="*/ 1644636 h 1644636"/>
              <a:gd name="connsiteX0" fmla="*/ 825527 w 825527"/>
              <a:gd name="connsiteY0" fmla="*/ 1644636 h 1644636"/>
              <a:gd name="connsiteX1" fmla="*/ 59459 w 825527"/>
              <a:gd name="connsiteY1" fmla="*/ 997564 h 1644636"/>
              <a:gd name="connsiteX2" fmla="*/ 163711 w 825527"/>
              <a:gd name="connsiteY2" fmla="*/ 0 h 1644636"/>
              <a:gd name="connsiteX3" fmla="*/ 825527 w 825527"/>
              <a:gd name="connsiteY3" fmla="*/ 1644636 h 1644636"/>
              <a:gd name="connsiteX0" fmla="*/ 841416 w 841416"/>
              <a:gd name="connsiteY0" fmla="*/ 1644636 h 1644636"/>
              <a:gd name="connsiteX1" fmla="*/ 75348 w 841416"/>
              <a:gd name="connsiteY1" fmla="*/ 997564 h 1644636"/>
              <a:gd name="connsiteX2" fmla="*/ 179600 w 841416"/>
              <a:gd name="connsiteY2" fmla="*/ 0 h 1644636"/>
              <a:gd name="connsiteX3" fmla="*/ 841416 w 841416"/>
              <a:gd name="connsiteY3" fmla="*/ 1644636 h 1644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1416" h="1644636">
                <a:moveTo>
                  <a:pt x="841416" y="1644636"/>
                </a:moveTo>
                <a:cubicBezTo>
                  <a:pt x="563724" y="1562194"/>
                  <a:pt x="307689" y="1463688"/>
                  <a:pt x="75348" y="997564"/>
                </a:cubicBezTo>
                <a:cubicBezTo>
                  <a:pt x="-49739" y="686718"/>
                  <a:pt x="-21808" y="336921"/>
                  <a:pt x="179600" y="0"/>
                </a:cubicBezTo>
                <a:lnTo>
                  <a:pt x="841416" y="164463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 bwMode="auto">
          <a:xfrm>
            <a:off x="1139824" y="1500822"/>
            <a:ext cx="5202104" cy="294691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26281" y="1486585"/>
            <a:ext cx="2980870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Area of minor segment =</a:t>
            </a:r>
            <a:endParaRPr lang="en-US" sz="15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66" name="Pie 65"/>
          <p:cNvSpPr/>
          <p:nvPr/>
        </p:nvSpPr>
        <p:spPr>
          <a:xfrm>
            <a:off x="6639955" y="1737878"/>
            <a:ext cx="1772478" cy="1072423"/>
          </a:xfrm>
          <a:custGeom>
            <a:avLst/>
            <a:gdLst>
              <a:gd name="connsiteX0" fmla="*/ 1947828 w 2130552"/>
              <a:gd name="connsiteY0" fmla="*/ 1661862 h 2130552"/>
              <a:gd name="connsiteX1" fmla="*/ 1069299 w 2130552"/>
              <a:gd name="connsiteY1" fmla="*/ 2130545 h 2130552"/>
              <a:gd name="connsiteX2" fmla="*/ 187255 w 2130552"/>
              <a:gd name="connsiteY2" fmla="*/ 1668512 h 2130552"/>
              <a:gd name="connsiteX3" fmla="*/ 1065276 w 2130552"/>
              <a:gd name="connsiteY3" fmla="*/ 1065276 h 2130552"/>
              <a:gd name="connsiteX4" fmla="*/ 1947828 w 2130552"/>
              <a:gd name="connsiteY4" fmla="*/ 1661862 h 2130552"/>
              <a:gd name="connsiteX0" fmla="*/ 1774860 w 1774860"/>
              <a:gd name="connsiteY0" fmla="*/ 606111 h 1065270"/>
              <a:gd name="connsiteX1" fmla="*/ 882044 w 1774860"/>
              <a:gd name="connsiteY1" fmla="*/ 1065269 h 1065270"/>
              <a:gd name="connsiteX2" fmla="*/ 0 w 1774860"/>
              <a:gd name="connsiteY2" fmla="*/ 603236 h 1065270"/>
              <a:gd name="connsiteX3" fmla="*/ 878021 w 1774860"/>
              <a:gd name="connsiteY3" fmla="*/ 0 h 1065270"/>
              <a:gd name="connsiteX4" fmla="*/ 1774860 w 1774860"/>
              <a:gd name="connsiteY4" fmla="*/ 606111 h 1065270"/>
              <a:gd name="connsiteX0" fmla="*/ 1774860 w 1774860"/>
              <a:gd name="connsiteY0" fmla="*/ 606111 h 1065270"/>
              <a:gd name="connsiteX1" fmla="*/ 882044 w 1774860"/>
              <a:gd name="connsiteY1" fmla="*/ 1065269 h 1065270"/>
              <a:gd name="connsiteX2" fmla="*/ 0 w 1774860"/>
              <a:gd name="connsiteY2" fmla="*/ 603236 h 1065270"/>
              <a:gd name="connsiteX3" fmla="*/ 878021 w 1774860"/>
              <a:gd name="connsiteY3" fmla="*/ 0 h 1065270"/>
              <a:gd name="connsiteX4" fmla="*/ 1774860 w 1774860"/>
              <a:gd name="connsiteY4" fmla="*/ 606111 h 1065270"/>
              <a:gd name="connsiteX0" fmla="*/ 1774860 w 1774860"/>
              <a:gd name="connsiteY0" fmla="*/ 606111 h 1072414"/>
              <a:gd name="connsiteX1" fmla="*/ 879663 w 1774860"/>
              <a:gd name="connsiteY1" fmla="*/ 1072413 h 1072414"/>
              <a:gd name="connsiteX2" fmla="*/ 0 w 1774860"/>
              <a:gd name="connsiteY2" fmla="*/ 603236 h 1072414"/>
              <a:gd name="connsiteX3" fmla="*/ 878021 w 1774860"/>
              <a:gd name="connsiteY3" fmla="*/ 0 h 1072414"/>
              <a:gd name="connsiteX4" fmla="*/ 1774860 w 1774860"/>
              <a:gd name="connsiteY4" fmla="*/ 606111 h 1072414"/>
              <a:gd name="connsiteX0" fmla="*/ 1774860 w 1774860"/>
              <a:gd name="connsiteY0" fmla="*/ 606111 h 1072586"/>
              <a:gd name="connsiteX1" fmla="*/ 879663 w 1774860"/>
              <a:gd name="connsiteY1" fmla="*/ 1072413 h 1072586"/>
              <a:gd name="connsiteX2" fmla="*/ 0 w 1774860"/>
              <a:gd name="connsiteY2" fmla="*/ 603236 h 1072586"/>
              <a:gd name="connsiteX3" fmla="*/ 878021 w 1774860"/>
              <a:gd name="connsiteY3" fmla="*/ 0 h 1072586"/>
              <a:gd name="connsiteX4" fmla="*/ 1774860 w 1774860"/>
              <a:gd name="connsiteY4" fmla="*/ 606111 h 1072586"/>
              <a:gd name="connsiteX0" fmla="*/ 1772478 w 1772478"/>
              <a:gd name="connsiteY0" fmla="*/ 606111 h 1072423"/>
              <a:gd name="connsiteX1" fmla="*/ 877281 w 1772478"/>
              <a:gd name="connsiteY1" fmla="*/ 1072413 h 1072423"/>
              <a:gd name="connsiteX2" fmla="*/ 0 w 1772478"/>
              <a:gd name="connsiteY2" fmla="*/ 598474 h 1072423"/>
              <a:gd name="connsiteX3" fmla="*/ 875639 w 1772478"/>
              <a:gd name="connsiteY3" fmla="*/ 0 h 1072423"/>
              <a:gd name="connsiteX4" fmla="*/ 1772478 w 1772478"/>
              <a:gd name="connsiteY4" fmla="*/ 606111 h 1072423"/>
              <a:gd name="connsiteX0" fmla="*/ 1772478 w 1772478"/>
              <a:gd name="connsiteY0" fmla="*/ 606111 h 1072423"/>
              <a:gd name="connsiteX1" fmla="*/ 877281 w 1772478"/>
              <a:gd name="connsiteY1" fmla="*/ 1072413 h 1072423"/>
              <a:gd name="connsiteX2" fmla="*/ 0 w 1772478"/>
              <a:gd name="connsiteY2" fmla="*/ 598474 h 1072423"/>
              <a:gd name="connsiteX3" fmla="*/ 875639 w 1772478"/>
              <a:gd name="connsiteY3" fmla="*/ 0 h 1072423"/>
              <a:gd name="connsiteX4" fmla="*/ 1772478 w 1772478"/>
              <a:gd name="connsiteY4" fmla="*/ 606111 h 107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2478" h="1072423">
                <a:moveTo>
                  <a:pt x="1772478" y="606111"/>
                </a:moveTo>
                <a:cubicBezTo>
                  <a:pt x="1539442" y="955159"/>
                  <a:pt x="1172694" y="1073686"/>
                  <a:pt x="877281" y="1072413"/>
                </a:cubicBezTo>
                <a:cubicBezTo>
                  <a:pt x="581868" y="1071140"/>
                  <a:pt x="247141" y="948405"/>
                  <a:pt x="0" y="598474"/>
                </a:cubicBezTo>
                <a:lnTo>
                  <a:pt x="875639" y="0"/>
                </a:lnTo>
                <a:lnTo>
                  <a:pt x="1772478" y="606111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380630" y="2822380"/>
            <a:ext cx="304892" cy="276999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latin typeface="Bookman Old Style" pitchFamily="18" charset="0"/>
              </a:rPr>
              <a:t>X</a:t>
            </a:r>
            <a:endParaRPr lang="en-US" sz="1200" dirty="0"/>
          </a:p>
        </p:txBody>
      </p:sp>
      <p:sp>
        <p:nvSpPr>
          <p:cNvPr id="57" name="Oval 56"/>
          <p:cNvSpPr/>
          <p:nvPr/>
        </p:nvSpPr>
        <p:spPr>
          <a:xfrm flipH="1">
            <a:off x="7488703" y="2772122"/>
            <a:ext cx="73810" cy="7381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6645914" y="1739104"/>
            <a:ext cx="1760037" cy="602700"/>
          </a:xfrm>
          <a:prstGeom prst="triangle">
            <a:avLst>
              <a:gd name="adj" fmla="val 49324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7375016" y="1463535"/>
            <a:ext cx="308098" cy="276999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latin typeface="Bookman Old Style" pitchFamily="18" charset="0"/>
              </a:rPr>
              <a:t>O</a:t>
            </a:r>
            <a:endParaRPr lang="en-US" sz="1200" dirty="0"/>
          </a:p>
        </p:txBody>
      </p:sp>
      <p:sp>
        <p:nvSpPr>
          <p:cNvPr id="68" name="Rounded Rectangle 67"/>
          <p:cNvSpPr/>
          <p:nvPr/>
        </p:nvSpPr>
        <p:spPr bwMode="auto">
          <a:xfrm>
            <a:off x="5363019" y="1537788"/>
            <a:ext cx="923400" cy="239124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rgbClr val="0000E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725735" y="1257240"/>
            <a:ext cx="316845" cy="400110"/>
          </a:xfrm>
          <a:prstGeom prst="rect">
            <a:avLst/>
          </a:prstGeom>
          <a:effectLst>
            <a:glow rad="63500">
              <a:schemeClr val="accent1"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effectLst/>
                <a:latin typeface="Bookman Old Style" panose="02050604050505020204" pitchFamily="18" charset="0"/>
                <a:sym typeface="Symbol"/>
              </a:rPr>
              <a:t>?</a:t>
            </a:r>
            <a:endParaRPr lang="en-US" sz="2000" b="1" dirty="0">
              <a:solidFill>
                <a:srgbClr val="FF0000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10101" y="1486585"/>
            <a:ext cx="1594844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err="1" smtClean="0">
                <a:solidFill>
                  <a:srgbClr val="C00000"/>
                </a:solidFill>
                <a:latin typeface="Bookman Old Style" pitchFamily="18" charset="0"/>
              </a:rPr>
              <a:t>ar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(O – AXB)  – 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4268384" y="1134924"/>
            <a:ext cx="539836" cy="485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sym typeface="Wingdings"/>
              </a:rPr>
              <a:t></a:t>
            </a:r>
            <a:endParaRPr lang="en-US" sz="2400" dirty="0">
              <a:solidFill>
                <a:srgbClr val="FF0000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297214" y="1486585"/>
            <a:ext cx="1044714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err="1" smtClean="0">
                <a:solidFill>
                  <a:srgbClr val="C00000"/>
                </a:solidFill>
                <a:latin typeface="Bookman Old Style" pitchFamily="18" charset="0"/>
              </a:rPr>
              <a:t>ar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(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OAB)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60" name="Rounded Rectangle 159"/>
          <p:cNvSpPr/>
          <p:nvPr/>
        </p:nvSpPr>
        <p:spPr bwMode="auto">
          <a:xfrm>
            <a:off x="4593120" y="1895467"/>
            <a:ext cx="1748808" cy="591668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latin typeface="Bookman Old Style" pitchFamily="18" charset="0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7391400" y="2304275"/>
            <a:ext cx="282450" cy="276999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FF00"/>
                </a:solidFill>
                <a:latin typeface="Bookman Old Style" pitchFamily="18" charset="0"/>
              </a:rPr>
              <a:t>L</a:t>
            </a:r>
            <a:endParaRPr lang="en-US" sz="1200" dirty="0">
              <a:solidFill>
                <a:srgbClr val="FFFF00"/>
              </a:solidFill>
            </a:endParaRPr>
          </a:p>
        </p:txBody>
      </p:sp>
      <p:sp>
        <p:nvSpPr>
          <p:cNvPr id="180" name="Half Frame 179"/>
          <p:cNvSpPr/>
          <p:nvPr/>
        </p:nvSpPr>
        <p:spPr>
          <a:xfrm>
            <a:off x="7423690" y="2246850"/>
            <a:ext cx="84395" cy="84395"/>
          </a:xfrm>
          <a:prstGeom prst="halfFrame">
            <a:avLst>
              <a:gd name="adj1" fmla="val 0"/>
              <a:gd name="adj2" fmla="val 0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2430497" y="2697419"/>
            <a:ext cx="492771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6" name="Line 28"/>
          <p:cNvSpPr>
            <a:spLocks noChangeShapeType="1"/>
          </p:cNvSpPr>
          <p:nvPr/>
        </p:nvSpPr>
        <p:spPr bwMode="auto">
          <a:xfrm>
            <a:off x="2448199" y="2927819"/>
            <a:ext cx="30754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600" b="1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2431574" y="2932738"/>
            <a:ext cx="412701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2705309" y="2816166"/>
            <a:ext cx="302118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×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Rectangle 189"/>
              <p:cNvSpPr/>
              <p:nvPr/>
            </p:nvSpPr>
            <p:spPr>
              <a:xfrm>
                <a:off x="2875260" y="2782725"/>
                <a:ext cx="741777" cy="269433"/>
              </a:xfrm>
              <a:prstGeom prst="rect">
                <a:avLst/>
              </a:prstGeom>
            </p:spPr>
            <p:txBody>
              <a:bodyPr wrap="square" lIns="91440" tIns="0" rIns="91440" bIns="0">
                <a:spAutoFit/>
              </a:bodyPr>
              <a:lstStyle/>
              <a:p>
                <a:pPr marL="574675" indent="-574675" algn="just">
                  <a:buClr>
                    <a:prstClr val="white"/>
                  </a:buClr>
                </a:pPr>
                <a:r>
                  <a:rPr lang="en-US" sz="1600" b="1" dirty="0" smtClean="0">
                    <a:solidFill>
                      <a:prstClr val="black"/>
                    </a:solidFill>
                    <a:latin typeface="Bookman Old Style"/>
                  </a:rPr>
                  <a:t>12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𝟑</m:t>
                        </m:r>
                      </m:e>
                    </m:rad>
                  </m:oMath>
                </a14:m>
                <a:endParaRPr lang="en-US" sz="1600" b="1" dirty="0" smtClean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90" name="Rectangle 1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260" y="2782725"/>
                <a:ext cx="741777" cy="269433"/>
              </a:xfrm>
              <a:prstGeom prst="rect">
                <a:avLst/>
              </a:prstGeom>
              <a:blipFill rotWithShape="1">
                <a:blip r:embed="rId4"/>
                <a:stretch>
                  <a:fillRect l="-4959" t="-13333" b="-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1" name="Rectangle 190"/>
          <p:cNvSpPr/>
          <p:nvPr/>
        </p:nvSpPr>
        <p:spPr>
          <a:xfrm>
            <a:off x="3454683" y="2796915"/>
            <a:ext cx="302118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×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3668621" y="2803699"/>
            <a:ext cx="293896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>
                <a:latin typeface="Bookman Old Style"/>
              </a:rPr>
              <a:t>6</a:t>
            </a:r>
            <a:endParaRPr lang="en-US" sz="1600" b="1" dirty="0" smtClean="0">
              <a:latin typeface="Bookman Old Style" pitchFamily="18" charset="0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685800" y="2281356"/>
            <a:ext cx="1444939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schemeClr val="bg1"/>
              </a:buClr>
            </a:pPr>
            <a:r>
              <a:rPr lang="en-US" sz="1600" b="1" dirty="0" err="1" smtClean="0">
                <a:latin typeface="Bookman Old Style" pitchFamily="18" charset="0"/>
              </a:rPr>
              <a:t>ar</a:t>
            </a:r>
            <a:r>
              <a:rPr lang="en-US" sz="1600" b="1" dirty="0" smtClean="0">
                <a:latin typeface="Bookman Old Style" pitchFamily="18" charset="0"/>
              </a:rPr>
              <a:t> (</a:t>
            </a:r>
            <a:r>
              <a:rPr lang="en-US" sz="1600" b="1" dirty="0" smtClean="0">
                <a:latin typeface="Symbol" pitchFamily="18" charset="2"/>
              </a:rPr>
              <a:t>D</a:t>
            </a:r>
            <a:r>
              <a:rPr lang="en-US" sz="1600" b="1" dirty="0" smtClean="0">
                <a:latin typeface="Bookman Old Style" pitchFamily="18" charset="0"/>
              </a:rPr>
              <a:t>OAB)  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2031216" y="2310261"/>
            <a:ext cx="317564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schemeClr val="bg1"/>
              </a:buClr>
            </a:pPr>
            <a:r>
              <a:rPr lang="en-US" sz="1600" b="1" dirty="0" smtClean="0">
                <a:latin typeface="Bookman Old Style" pitchFamily="18" charset="0"/>
              </a:rPr>
              <a:t>=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2008357" y="2819012"/>
            <a:ext cx="363283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schemeClr val="bg1"/>
              </a:buClr>
            </a:pPr>
            <a:r>
              <a:rPr lang="en-US" sz="1600" b="1" dirty="0" smtClean="0">
                <a:latin typeface="Bookman Old Style" pitchFamily="18" charset="0"/>
              </a:rPr>
              <a:t>=</a:t>
            </a:r>
          </a:p>
        </p:txBody>
      </p:sp>
      <p:cxnSp>
        <p:nvCxnSpPr>
          <p:cNvPr id="196" name="Straight Connector 195"/>
          <p:cNvCxnSpPr/>
          <p:nvPr/>
        </p:nvCxnSpPr>
        <p:spPr>
          <a:xfrm flipV="1">
            <a:off x="2483941" y="2982603"/>
            <a:ext cx="210012" cy="1349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flipV="1">
            <a:off x="3697577" y="2848481"/>
            <a:ext cx="235984" cy="1586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/>
          <p:cNvSpPr/>
          <p:nvPr/>
        </p:nvSpPr>
        <p:spPr>
          <a:xfrm>
            <a:off x="3814082" y="2627022"/>
            <a:ext cx="312148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schemeClr val="bg1"/>
              </a:buClr>
            </a:pPr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3</a:t>
            </a:r>
            <a:endParaRPr lang="en-US" sz="1600" b="1" baseline="30000" dirty="0" smtClean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2011008" y="3209442"/>
            <a:ext cx="357981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schemeClr val="bg1"/>
              </a:buClr>
            </a:pPr>
            <a:r>
              <a:rPr lang="en-US" sz="1600" b="1" dirty="0" smtClean="0">
                <a:latin typeface="Bookman Old Style" pitchFamily="18" charset="0"/>
              </a:rPr>
              <a:t>=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2013911" y="3538755"/>
            <a:ext cx="352175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schemeClr val="bg1"/>
              </a:buClr>
            </a:pPr>
            <a:r>
              <a:rPr lang="en-US" sz="1600" b="1" dirty="0" smtClean="0">
                <a:latin typeface="Bookman Old Style" pitchFamily="18" charset="0"/>
              </a:rPr>
              <a:t>=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2341267" y="3538755"/>
            <a:ext cx="744633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schemeClr val="bg1"/>
              </a:buClr>
            </a:pPr>
            <a:r>
              <a:rPr lang="en-US" sz="1600" b="1" dirty="0" smtClean="0">
                <a:latin typeface="Bookman Old Style" pitchFamily="18" charset="0"/>
              </a:rPr>
              <a:t>36 ×</a:t>
            </a:r>
            <a:endParaRPr lang="en-US" sz="1600" b="1" baseline="30000" dirty="0" smtClean="0">
              <a:latin typeface="Bookman Old Style" pitchFamily="18" charset="0"/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2013911" y="3889741"/>
            <a:ext cx="352175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schemeClr val="bg1"/>
              </a:buClr>
            </a:pPr>
            <a:r>
              <a:rPr lang="en-US" sz="1600" b="1" dirty="0" smtClean="0">
                <a:latin typeface="Bookman Old Style" pitchFamily="18" charset="0"/>
              </a:rPr>
              <a:t>=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2339676" y="3889741"/>
            <a:ext cx="1331589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schemeClr val="bg1"/>
              </a:buClr>
            </a:pPr>
            <a:r>
              <a:rPr lang="en-US" sz="1600" b="1" dirty="0" smtClean="0">
                <a:latin typeface="Bookman Old Style" pitchFamily="18" charset="0"/>
              </a:rPr>
              <a:t>62.28 cm</a:t>
            </a:r>
            <a:r>
              <a:rPr lang="en-US" sz="1600" b="1" baseline="30000" dirty="0" smtClean="0">
                <a:latin typeface="Bookman Old Style" pitchFamily="18" charset="0"/>
              </a:rPr>
              <a:t>2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2428488" y="2213610"/>
            <a:ext cx="492771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2" name="Line 28"/>
          <p:cNvSpPr>
            <a:spLocks noChangeShapeType="1"/>
          </p:cNvSpPr>
          <p:nvPr/>
        </p:nvSpPr>
        <p:spPr bwMode="auto">
          <a:xfrm>
            <a:off x="2446190" y="2448716"/>
            <a:ext cx="30754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600" b="1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2429565" y="2453635"/>
            <a:ext cx="412701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2712430" y="2308089"/>
            <a:ext cx="302118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×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2906563" y="2308089"/>
            <a:ext cx="506645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AB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3271921" y="2308089"/>
            <a:ext cx="302118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×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3444110" y="2308089"/>
            <a:ext cx="540016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OL</a:t>
            </a:r>
            <a:endParaRPr lang="en-US" sz="16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Rectangle 217"/>
              <p:cNvSpPr/>
              <p:nvPr/>
            </p:nvSpPr>
            <p:spPr>
              <a:xfrm>
                <a:off x="2344124" y="3194175"/>
                <a:ext cx="741777" cy="269433"/>
              </a:xfrm>
              <a:prstGeom prst="rect">
                <a:avLst/>
              </a:prstGeom>
            </p:spPr>
            <p:txBody>
              <a:bodyPr wrap="square" lIns="91440" tIns="0" rIns="91440" bIns="0">
                <a:spAutoFit/>
              </a:bodyPr>
              <a:lstStyle/>
              <a:p>
                <a:pPr marL="574675" indent="-574675" algn="just">
                  <a:buClr>
                    <a:prstClr val="white"/>
                  </a:buClr>
                </a:pPr>
                <a:r>
                  <a:rPr lang="en-US" sz="1600" b="1" dirty="0" smtClean="0">
                    <a:solidFill>
                      <a:prstClr val="black"/>
                    </a:solidFill>
                    <a:latin typeface="Bookman Old Style"/>
                  </a:rPr>
                  <a:t>3</a:t>
                </a:r>
                <a14:m>
                  <m:oMath xmlns:m="http://schemas.openxmlformats.org/officeDocument/2006/math">
                    <m:r>
                      <a:rPr lang="en-US" sz="1600" b="1" i="0" smtClean="0">
                        <a:solidFill>
                          <a:prstClr val="black"/>
                        </a:solidFill>
                        <a:latin typeface="Cambria Math"/>
                      </a:rPr>
                      <m:t>𝟔</m:t>
                    </m:r>
                    <m:rad>
                      <m:radPr>
                        <m:degHide m:val="on"/>
                        <m:ctrlPr>
                          <a:rPr lang="en-US" sz="16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𝟑</m:t>
                        </m:r>
                      </m:e>
                    </m:rad>
                  </m:oMath>
                </a14:m>
                <a:endParaRPr lang="en-US" sz="1600" b="1" dirty="0" smtClean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18" name="Rectangle 2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4124" y="3194175"/>
                <a:ext cx="741777" cy="269433"/>
              </a:xfrm>
              <a:prstGeom prst="rect">
                <a:avLst/>
              </a:prstGeom>
              <a:blipFill rotWithShape="1">
                <a:blip r:embed="rId5"/>
                <a:stretch>
                  <a:fillRect l="-4959" t="-15909" b="-4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9" name="Rectangle 218"/>
          <p:cNvSpPr/>
          <p:nvPr/>
        </p:nvSpPr>
        <p:spPr>
          <a:xfrm>
            <a:off x="2878440" y="3481721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3413" indent="-633413">
              <a:buClr>
                <a:schemeClr val="bg1"/>
              </a:buClr>
            </a:pPr>
            <a:r>
              <a:rPr lang="en-US" sz="1600" b="1" dirty="0" smtClean="0">
                <a:latin typeface="Bookman Old Style" pitchFamily="18" charset="0"/>
              </a:rPr>
              <a:t>1.73</a:t>
            </a:r>
            <a:endParaRPr lang="en-US" sz="1600" b="1" baseline="30000" dirty="0">
              <a:latin typeface="Bookman Old Style" pitchFamily="18" charset="0"/>
            </a:endParaRPr>
          </a:p>
        </p:txBody>
      </p:sp>
      <p:sp>
        <p:nvSpPr>
          <p:cNvPr id="220" name="Isosceles Triangle 219"/>
          <p:cNvSpPr/>
          <p:nvPr/>
        </p:nvSpPr>
        <p:spPr>
          <a:xfrm>
            <a:off x="6644733" y="1735973"/>
            <a:ext cx="1760037" cy="602700"/>
          </a:xfrm>
          <a:prstGeom prst="triangle">
            <a:avLst>
              <a:gd name="adj" fmla="val 49324"/>
            </a:avLst>
          </a:prstGeom>
          <a:solidFill>
            <a:srgbClr val="FFC000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alf Frame 4"/>
          <p:cNvSpPr/>
          <p:nvPr/>
        </p:nvSpPr>
        <p:spPr>
          <a:xfrm flipH="1">
            <a:off x="7543412" y="2249773"/>
            <a:ext cx="84395" cy="84395"/>
          </a:xfrm>
          <a:prstGeom prst="halfFrame">
            <a:avLst>
              <a:gd name="adj1" fmla="val 0"/>
              <a:gd name="adj2" fmla="val 0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524750" y="1769695"/>
            <a:ext cx="0" cy="575028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523325" y="1748674"/>
            <a:ext cx="877725" cy="58733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7" name="Arc 186"/>
          <p:cNvSpPr/>
          <p:nvPr/>
        </p:nvSpPr>
        <p:spPr>
          <a:xfrm rot="6000000">
            <a:off x="7335250" y="1551199"/>
            <a:ext cx="373266" cy="373266"/>
          </a:xfrm>
          <a:prstGeom prst="arc">
            <a:avLst>
              <a:gd name="adj1" fmla="val 17819220"/>
              <a:gd name="adj2" fmla="val 20941501"/>
            </a:avLst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7483794" y="1855321"/>
            <a:ext cx="405880" cy="246221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000" b="1" dirty="0" smtClean="0">
                <a:latin typeface="Bookman Old Style" pitchFamily="18" charset="0"/>
              </a:rPr>
              <a:t>60°</a:t>
            </a:r>
            <a:endParaRPr lang="en-US" sz="1000" dirty="0"/>
          </a:p>
        </p:txBody>
      </p:sp>
      <p:sp>
        <p:nvSpPr>
          <p:cNvPr id="127" name="Oval 126"/>
          <p:cNvSpPr/>
          <p:nvPr/>
        </p:nvSpPr>
        <p:spPr>
          <a:xfrm flipH="1">
            <a:off x="7480955" y="1708912"/>
            <a:ext cx="89310" cy="858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5" name="Arc 184"/>
          <p:cNvSpPr/>
          <p:nvPr/>
        </p:nvSpPr>
        <p:spPr>
          <a:xfrm rot="9600000">
            <a:off x="7334702" y="1550539"/>
            <a:ext cx="373266" cy="373266"/>
          </a:xfrm>
          <a:prstGeom prst="arc">
            <a:avLst>
              <a:gd name="adj1" fmla="val 17470082"/>
              <a:gd name="adj2" fmla="val 20648783"/>
            </a:avLst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6646069" y="1731530"/>
            <a:ext cx="875351" cy="60685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6656158" y="2343150"/>
            <a:ext cx="174572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7147564" y="1852616"/>
            <a:ext cx="405880" cy="246221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000" b="1" dirty="0" smtClean="0">
                <a:latin typeface="Bookman Old Style" pitchFamily="18" charset="0"/>
              </a:rPr>
              <a:t>60°</a:t>
            </a:r>
            <a:endParaRPr lang="en-US" sz="1000" dirty="0"/>
          </a:p>
        </p:txBody>
      </p:sp>
      <p:sp>
        <p:nvSpPr>
          <p:cNvPr id="46" name="Rectangle 45"/>
          <p:cNvSpPr/>
          <p:nvPr/>
        </p:nvSpPr>
        <p:spPr>
          <a:xfrm rot="19533292" flipH="1">
            <a:off x="6642251" y="1802514"/>
            <a:ext cx="683200" cy="276999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latin typeface="Bookman Old Style" pitchFamily="18" charset="0"/>
              </a:rPr>
              <a:t>12 cm</a:t>
            </a:r>
            <a:endParaRPr lang="en-US" sz="1200" dirty="0"/>
          </a:p>
        </p:txBody>
      </p:sp>
      <p:cxnSp>
        <p:nvCxnSpPr>
          <p:cNvPr id="221" name="Straight Connector 220"/>
          <p:cNvCxnSpPr/>
          <p:nvPr/>
        </p:nvCxnSpPr>
        <p:spPr>
          <a:xfrm flipV="1">
            <a:off x="6655595" y="2340770"/>
            <a:ext cx="1745724" cy="0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7527133" y="1762553"/>
            <a:ext cx="0" cy="575028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ounded Rectangle 223"/>
          <p:cNvSpPr/>
          <p:nvPr/>
        </p:nvSpPr>
        <p:spPr>
          <a:xfrm>
            <a:off x="4611675" y="2199524"/>
            <a:ext cx="1674744" cy="25880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620870" y="2193850"/>
            <a:ext cx="1847868" cy="245208"/>
            <a:chOff x="3706470" y="2842085"/>
            <a:chExt cx="1847868" cy="245208"/>
          </a:xfrm>
        </p:grpSpPr>
        <p:sp>
          <p:nvSpPr>
            <p:cNvPr id="162" name="Rectangle 161"/>
            <p:cNvSpPr/>
            <p:nvPr/>
          </p:nvSpPr>
          <p:spPr>
            <a:xfrm>
              <a:off x="3706470" y="2871849"/>
              <a:ext cx="741618" cy="215444"/>
            </a:xfrm>
            <a:prstGeom prst="rect">
              <a:avLst/>
            </a:prstGeom>
          </p:spPr>
          <p:txBody>
            <a:bodyPr wrap="square" lIns="91440" tIns="0" rIns="91440" bIns="0">
              <a:spAutoFit/>
            </a:bodyPr>
            <a:lstStyle/>
            <a:p>
              <a:pPr marL="633413" indent="-633413">
                <a:buClr>
                  <a:schemeClr val="bg1"/>
                </a:buClr>
              </a:pPr>
              <a:r>
                <a:rPr lang="en-US" sz="1400" b="1" dirty="0" smtClean="0">
                  <a:latin typeface="Bookman Old Style" pitchFamily="18" charset="0"/>
                </a:rPr>
                <a:t>AB  =</a:t>
              </a:r>
              <a:endParaRPr lang="en-US" sz="1400" b="1" dirty="0" smtClean="0">
                <a:latin typeface="Symbol" pitchFamily="18" charset="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Rectangle 178"/>
                <p:cNvSpPr/>
                <p:nvPr/>
              </p:nvSpPr>
              <p:spPr>
                <a:xfrm>
                  <a:off x="4594860" y="2842085"/>
                  <a:ext cx="959478" cy="235706"/>
                </a:xfrm>
                <a:prstGeom prst="rect">
                  <a:avLst/>
                </a:prstGeom>
              </p:spPr>
              <p:txBody>
                <a:bodyPr wrap="square" lIns="91440" tIns="0" rIns="91440" bIns="0">
                  <a:spAutoFit/>
                </a:bodyPr>
                <a:lstStyle/>
                <a:p>
                  <a:pPr marL="574675" indent="-574675" algn="just">
                    <a:buClr>
                      <a:prstClr val="white"/>
                    </a:buClr>
                  </a:pP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4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e>
                      </m:rad>
                    </m:oMath>
                  </a14:m>
                  <a:r>
                    <a:rPr lang="en-US" sz="1400" b="1" dirty="0" smtClean="0">
                      <a:solidFill>
                        <a:prstClr val="black"/>
                      </a:solidFill>
                      <a:latin typeface="Bookman Old Style" pitchFamily="18" charset="0"/>
                    </a:rPr>
                    <a:t> </a:t>
                  </a:r>
                  <a:r>
                    <a:rPr lang="en-US" sz="1400" b="1" dirty="0">
                      <a:latin typeface="Bookman Old Style" pitchFamily="18" charset="0"/>
                    </a:rPr>
                    <a:t>cm</a:t>
                  </a:r>
                  <a:endParaRPr lang="en-US" sz="1400" b="1" dirty="0">
                    <a:solidFill>
                      <a:prstClr val="black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179" name="Rectangle 1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4860" y="2842085"/>
                  <a:ext cx="959478" cy="235706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15385" b="-410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1" name="Rectangle 180"/>
            <p:cNvSpPr/>
            <p:nvPr/>
          </p:nvSpPr>
          <p:spPr>
            <a:xfrm>
              <a:off x="4353789" y="2868609"/>
              <a:ext cx="512485" cy="215444"/>
            </a:xfrm>
            <a:prstGeom prst="rect">
              <a:avLst/>
            </a:prstGeom>
          </p:spPr>
          <p:txBody>
            <a:bodyPr wrap="square" lIns="91440" tIns="0" rIns="91440" bIns="0">
              <a:spAutoFit/>
            </a:bodyPr>
            <a:lstStyle/>
            <a:p>
              <a:pPr marL="574675" indent="-574675" algn="just">
                <a:buClr>
                  <a:prstClr val="white"/>
                </a:buClr>
              </a:pPr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12</a:t>
              </a:r>
            </a:p>
          </p:txBody>
        </p:sp>
      </p:grpSp>
      <p:sp>
        <p:nvSpPr>
          <p:cNvPr id="226" name="Rounded Rectangle 225"/>
          <p:cNvSpPr/>
          <p:nvPr/>
        </p:nvSpPr>
        <p:spPr>
          <a:xfrm>
            <a:off x="4663681" y="1930997"/>
            <a:ext cx="1335820" cy="23626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615284" y="1923515"/>
            <a:ext cx="1480716" cy="215444"/>
            <a:chOff x="1513192" y="3971971"/>
            <a:chExt cx="1628788" cy="215444"/>
          </a:xfrm>
        </p:grpSpPr>
        <p:sp>
          <p:nvSpPr>
            <p:cNvPr id="152" name="Rectangle 151"/>
            <p:cNvSpPr/>
            <p:nvPr/>
          </p:nvSpPr>
          <p:spPr>
            <a:xfrm>
              <a:off x="1513192" y="3971971"/>
              <a:ext cx="829233" cy="215444"/>
            </a:xfrm>
            <a:prstGeom prst="rect">
              <a:avLst/>
            </a:prstGeom>
          </p:spPr>
          <p:txBody>
            <a:bodyPr wrap="square" lIns="91440" tIns="0" rIns="91440" bIns="0">
              <a:spAutoFit/>
            </a:bodyPr>
            <a:lstStyle/>
            <a:p>
              <a:pPr marL="633413" indent="-633413" algn="r">
                <a:buClr>
                  <a:schemeClr val="bg1"/>
                </a:buClr>
              </a:pPr>
              <a:r>
                <a:rPr lang="en-US" sz="1400" b="1" dirty="0" smtClean="0">
                  <a:latin typeface="Bookman Old Style" pitchFamily="18" charset="0"/>
                </a:rPr>
                <a:t>OL  =</a:t>
              </a: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2278380" y="3971971"/>
              <a:ext cx="863600" cy="215444"/>
            </a:xfrm>
            <a:prstGeom prst="rect">
              <a:avLst/>
            </a:prstGeom>
          </p:spPr>
          <p:txBody>
            <a:bodyPr wrap="square" lIns="91440" tIns="0" rIns="91440" bIns="0">
              <a:spAutoFit/>
            </a:bodyPr>
            <a:lstStyle/>
            <a:p>
              <a:pPr marL="633413" indent="-633413">
                <a:buClr>
                  <a:schemeClr val="bg1"/>
                </a:buClr>
              </a:pPr>
              <a:r>
                <a:rPr lang="en-US" sz="1400" b="1" dirty="0" smtClean="0">
                  <a:latin typeface="Bookman Old Style" pitchFamily="18" charset="0"/>
                </a:rPr>
                <a:t>6 cm</a:t>
              </a:r>
              <a:endParaRPr lang="en-US" sz="1400" b="1" baseline="30000" dirty="0" smtClean="0">
                <a:latin typeface="Bookman Old Style" pitchFamily="18" charset="0"/>
              </a:endParaRPr>
            </a:p>
          </p:txBody>
        </p:sp>
      </p:grpSp>
      <p:sp>
        <p:nvSpPr>
          <p:cNvPr id="233" name="Rectangle 232"/>
          <p:cNvSpPr/>
          <p:nvPr/>
        </p:nvSpPr>
        <p:spPr>
          <a:xfrm>
            <a:off x="621030" y="3905129"/>
            <a:ext cx="352541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just">
              <a:buClr>
                <a:schemeClr val="bg1"/>
              </a:buClr>
            </a:pPr>
            <a:r>
              <a:rPr lang="en-US" sz="1400" b="1" dirty="0" smtClean="0">
                <a:latin typeface="Symbol" pitchFamily="18" charset="2"/>
              </a:rPr>
              <a:t>\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900064" y="3889741"/>
            <a:ext cx="1194166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schemeClr val="bg1"/>
              </a:buClr>
            </a:pPr>
            <a:r>
              <a:rPr lang="en-US" sz="1600" b="1" dirty="0" err="1" smtClean="0">
                <a:latin typeface="Bookman Old Style" pitchFamily="18" charset="0"/>
              </a:rPr>
              <a:t>ar</a:t>
            </a:r>
            <a:r>
              <a:rPr lang="en-US" sz="1600" b="1" dirty="0" smtClean="0">
                <a:latin typeface="Bookman Old Style" pitchFamily="18" charset="0"/>
              </a:rPr>
              <a:t> (</a:t>
            </a:r>
            <a:r>
              <a:rPr lang="en-US" sz="1600" b="1" dirty="0" smtClean="0">
                <a:latin typeface="Symbol" pitchFamily="18" charset="2"/>
              </a:rPr>
              <a:t>D</a:t>
            </a:r>
            <a:r>
              <a:rPr lang="en-US" sz="1600" b="1" dirty="0" smtClean="0">
                <a:latin typeface="Bookman Old Style" pitchFamily="18" charset="0"/>
              </a:rPr>
              <a:t>OAB)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5674879" y="1128934"/>
            <a:ext cx="539836" cy="485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sym typeface="Wingdings"/>
              </a:rPr>
              <a:t></a:t>
            </a:r>
            <a:endParaRPr lang="en-US" sz="2400" dirty="0">
              <a:solidFill>
                <a:srgbClr val="FF0000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grpSp>
        <p:nvGrpSpPr>
          <p:cNvPr id="236" name="Group 235"/>
          <p:cNvGrpSpPr/>
          <p:nvPr/>
        </p:nvGrpSpPr>
        <p:grpSpPr>
          <a:xfrm>
            <a:off x="1061603" y="1887280"/>
            <a:ext cx="3089786" cy="307945"/>
            <a:chOff x="845659" y="1938602"/>
            <a:chExt cx="3089786" cy="307945"/>
          </a:xfrm>
        </p:grpSpPr>
        <p:sp>
          <p:nvSpPr>
            <p:cNvPr id="237" name="Rounded Rectangle 236"/>
            <p:cNvSpPr/>
            <p:nvPr/>
          </p:nvSpPr>
          <p:spPr bwMode="auto">
            <a:xfrm>
              <a:off x="1099836" y="1938602"/>
              <a:ext cx="2785209" cy="307945"/>
            </a:xfrm>
            <a:prstGeom prst="round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kern="0" dirty="0">
                <a:latin typeface="Bookman Old Style" pitchFamily="18" charset="0"/>
              </a:endParaRPr>
            </a:p>
          </p:txBody>
        </p:sp>
        <p:grpSp>
          <p:nvGrpSpPr>
            <p:cNvPr id="238" name="Group 237"/>
            <p:cNvGrpSpPr/>
            <p:nvPr/>
          </p:nvGrpSpPr>
          <p:grpSpPr>
            <a:xfrm>
              <a:off x="845659" y="1962150"/>
              <a:ext cx="3089786" cy="246221"/>
              <a:chOff x="845659" y="3629740"/>
              <a:chExt cx="3089786" cy="246221"/>
            </a:xfrm>
          </p:grpSpPr>
          <p:sp>
            <p:nvSpPr>
              <p:cNvPr id="239" name="Rectangle 238"/>
              <p:cNvSpPr/>
              <p:nvPr/>
            </p:nvSpPr>
            <p:spPr>
              <a:xfrm>
                <a:off x="2288903" y="3629740"/>
                <a:ext cx="365125" cy="246221"/>
              </a:xfrm>
              <a:prstGeom prst="rect">
                <a:avLst/>
              </a:prstGeom>
            </p:spPr>
            <p:txBody>
              <a:bodyPr wrap="square" lIns="91440" tIns="0" rIns="91440" bIns="0">
                <a:spAutoFit/>
              </a:bodyPr>
              <a:lstStyle/>
              <a:p>
                <a:pPr marL="633413" indent="-633413" algn="r">
                  <a:buClr>
                    <a:schemeClr val="bg1"/>
                  </a:buClr>
                </a:pPr>
                <a:r>
                  <a:rPr lang="en-US" sz="1600" b="1" dirty="0" smtClean="0">
                    <a:latin typeface="Bookman Old Style" pitchFamily="18" charset="0"/>
                  </a:rPr>
                  <a:t>=</a:t>
                </a:r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2514600" y="3629740"/>
                <a:ext cx="1420845" cy="246221"/>
              </a:xfrm>
              <a:prstGeom prst="rect">
                <a:avLst/>
              </a:prstGeom>
            </p:spPr>
            <p:txBody>
              <a:bodyPr wrap="square" lIns="91440" tIns="0" rIns="91440" bIns="0">
                <a:spAutoFit/>
              </a:bodyPr>
              <a:lstStyle/>
              <a:p>
                <a:pPr marL="633413" indent="-633413">
                  <a:buClr>
                    <a:schemeClr val="bg1"/>
                  </a:buClr>
                </a:pPr>
                <a:r>
                  <a:rPr lang="en-US" sz="1600" b="1" dirty="0" smtClean="0">
                    <a:latin typeface="Bookman Old Style" pitchFamily="18" charset="0"/>
                  </a:rPr>
                  <a:t>150.72 cm</a:t>
                </a:r>
                <a:r>
                  <a:rPr lang="en-US" sz="1600" b="1" baseline="30000" dirty="0" smtClean="0">
                    <a:latin typeface="Bookman Old Style" pitchFamily="18" charset="0"/>
                  </a:rPr>
                  <a:t>2</a:t>
                </a:r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845659" y="3629740"/>
                <a:ext cx="1668765" cy="246221"/>
              </a:xfrm>
              <a:prstGeom prst="rect">
                <a:avLst/>
              </a:prstGeom>
            </p:spPr>
            <p:txBody>
              <a:bodyPr wrap="square" lIns="91440" tIns="0" rIns="91440" bIns="0">
                <a:spAutoFit/>
              </a:bodyPr>
              <a:lstStyle/>
              <a:p>
                <a:pPr marL="633413" indent="-633413" algn="r">
                  <a:buClr>
                    <a:schemeClr val="bg1"/>
                  </a:buClr>
                </a:pPr>
                <a:r>
                  <a:rPr lang="en-US" sz="1600" b="1" dirty="0" smtClean="0">
                    <a:latin typeface="Bookman Old Style" pitchFamily="18" charset="0"/>
                  </a:rPr>
                  <a:t>  </a:t>
                </a:r>
                <a:r>
                  <a:rPr lang="en-US" sz="1600" b="1" dirty="0" err="1" smtClean="0">
                    <a:latin typeface="Bookman Old Style" pitchFamily="18" charset="0"/>
                  </a:rPr>
                  <a:t>ar</a:t>
                </a:r>
                <a:r>
                  <a:rPr lang="en-US" sz="1600" b="1" dirty="0" smtClean="0">
                    <a:latin typeface="Bookman Old Style" pitchFamily="18" charset="0"/>
                  </a:rPr>
                  <a:t> (O – AXB)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83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4" dur="4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5" dur="4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500"/>
                            </p:stCondLst>
                            <p:childTnLst>
                              <p:par>
                                <p:cTn id="2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" grpId="0" animBg="1"/>
      <p:bldP spid="228" grpId="1" animBg="1"/>
      <p:bldP spid="227" grpId="0" animBg="1"/>
      <p:bldP spid="227" grpId="1" animBg="1"/>
      <p:bldP spid="225" grpId="0" animBg="1"/>
      <p:bldP spid="225" grpId="1" animBg="1"/>
      <p:bldP spid="223" grpId="0" animBg="1"/>
      <p:bldP spid="223" grpId="1" animBg="1"/>
      <p:bldP spid="68" grpId="0" animBg="1"/>
      <p:bldP spid="69" grpId="0"/>
      <p:bldP spid="184" grpId="0"/>
      <p:bldP spid="186" grpId="0" animBg="1"/>
      <p:bldP spid="188" grpId="0"/>
      <p:bldP spid="189" grpId="0"/>
      <p:bldP spid="190" grpId="0"/>
      <p:bldP spid="191" grpId="0"/>
      <p:bldP spid="192" grpId="0"/>
      <p:bldP spid="193" grpId="0"/>
      <p:bldP spid="194" grpId="0"/>
      <p:bldP spid="195" grpId="0"/>
      <p:bldP spid="198" grpId="0"/>
      <p:bldP spid="199" grpId="0"/>
      <p:bldP spid="200" grpId="0"/>
      <p:bldP spid="201" grpId="0"/>
      <p:bldP spid="202" grpId="0"/>
      <p:bldP spid="203" grpId="0"/>
      <p:bldP spid="211" grpId="0"/>
      <p:bldP spid="212" grpId="0" animBg="1"/>
      <p:bldP spid="213" grpId="0"/>
      <p:bldP spid="214" grpId="0"/>
      <p:bldP spid="215" grpId="0"/>
      <p:bldP spid="216" grpId="0"/>
      <p:bldP spid="217" grpId="0"/>
      <p:bldP spid="218" grpId="0"/>
      <p:bldP spid="219" grpId="0"/>
      <p:bldP spid="220" grpId="0" animBg="1"/>
      <p:bldP spid="224" grpId="0" animBg="1"/>
      <p:bldP spid="224" grpId="1" animBg="1"/>
      <p:bldP spid="226" grpId="0" animBg="1"/>
      <p:bldP spid="226" grpId="1" animBg="1"/>
      <p:bldP spid="233" grpId="0"/>
      <p:bldP spid="234" grpId="0"/>
      <p:bldP spid="2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ounded Rectangle 132"/>
          <p:cNvSpPr/>
          <p:nvPr/>
        </p:nvSpPr>
        <p:spPr>
          <a:xfrm>
            <a:off x="5264823" y="2295997"/>
            <a:ext cx="1013657" cy="285879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3776618" y="2293491"/>
            <a:ext cx="1276328" cy="285879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128351" y="861487"/>
            <a:ext cx="4388529" cy="24993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9" name="Rounded Rectangle 58"/>
          <p:cNvSpPr/>
          <p:nvPr/>
        </p:nvSpPr>
        <p:spPr>
          <a:xfrm>
            <a:off x="4487641" y="576947"/>
            <a:ext cx="2414458" cy="24501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1" name="Rectangle 60"/>
          <p:cNvSpPr/>
          <p:nvPr/>
        </p:nvSpPr>
        <p:spPr>
          <a:xfrm>
            <a:off x="524549" y="234899"/>
            <a:ext cx="75526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6225" indent="-276225"/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Q.    A chord of a circle of radius 12 cm subtends an</a:t>
            </a:r>
          </a:p>
          <a:p>
            <a:pPr marL="276225" indent="-276225"/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      angle of 120° at the </a:t>
            </a:r>
            <a:r>
              <a:rPr lang="en-US" b="1" dirty="0" err="1" smtClean="0">
                <a:solidFill>
                  <a:srgbClr val="0000FF"/>
                </a:solidFill>
                <a:latin typeface="Bookman Old Style" pitchFamily="18" charset="0"/>
              </a:rPr>
              <a:t>centre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. Find the area of the  </a:t>
            </a:r>
          </a:p>
          <a:p>
            <a:pPr marL="276225" indent="-276225"/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     corresponding segment of the circle.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/>
              <p:cNvSpPr/>
              <p:nvPr/>
            </p:nvSpPr>
            <p:spPr>
              <a:xfrm>
                <a:off x="1066800" y="1070377"/>
                <a:ext cx="3533204" cy="3954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66738" indent="-566738" algn="just"/>
                <a:r>
                  <a:rPr lang="en-US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(Use </a:t>
                </a:r>
                <a:r>
                  <a:rPr lang="en-US" b="1" dirty="0" smtClean="0">
                    <a:solidFill>
                      <a:srgbClr val="0000FF"/>
                    </a:solidFill>
                    <a:latin typeface="Symbol" pitchFamily="18" charset="2"/>
                  </a:rPr>
                  <a:t>p</a:t>
                </a:r>
                <a:r>
                  <a:rPr lang="en-US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 = 3.14 and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b="1" dirty="0">
                    <a:solidFill>
                      <a:srgbClr val="0000FF"/>
                    </a:solidFill>
                    <a:latin typeface="Bookman Old Style" pitchFamily="18" charset="0"/>
                  </a:rPr>
                  <a:t> = </a:t>
                </a:r>
                <a:r>
                  <a:rPr lang="en-US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1.73)</a:t>
                </a:r>
                <a:endParaRPr lang="en-US" dirty="0">
                  <a:solidFill>
                    <a:srgbClr val="0000FF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070377"/>
                <a:ext cx="3533204" cy="395429"/>
              </a:xfrm>
              <a:prstGeom prst="rect">
                <a:avLst/>
              </a:prstGeom>
              <a:blipFill rotWithShape="1">
                <a:blip r:embed="rId3"/>
                <a:stretch>
                  <a:fillRect l="-1379" t="-312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TextBox 101"/>
          <p:cNvSpPr txBox="1"/>
          <p:nvPr/>
        </p:nvSpPr>
        <p:spPr>
          <a:xfrm>
            <a:off x="464224" y="196215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Sol.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6461559" y="674685"/>
            <a:ext cx="2133600" cy="2133600"/>
          </a:xfrm>
          <a:prstGeom prst="ellipse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417469" y="2259807"/>
            <a:ext cx="295274" cy="276999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latin typeface="Bookman Old Style" pitchFamily="18" charset="0"/>
              </a:rPr>
              <a:t>A</a:t>
            </a:r>
            <a:endParaRPr lang="en-US" sz="1200" dirty="0"/>
          </a:p>
        </p:txBody>
      </p:sp>
      <p:sp>
        <p:nvSpPr>
          <p:cNvPr id="44" name="Rectangle 43"/>
          <p:cNvSpPr/>
          <p:nvPr/>
        </p:nvSpPr>
        <p:spPr>
          <a:xfrm>
            <a:off x="8340725" y="2286000"/>
            <a:ext cx="295274" cy="276999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latin typeface="Bookman Old Style" pitchFamily="18" charset="0"/>
              </a:rPr>
              <a:t>B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>
          <a:xfrm rot="2066708">
            <a:off x="7741596" y="1822561"/>
            <a:ext cx="683200" cy="276999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latin typeface="Bookman Old Style" pitchFamily="18" charset="0"/>
              </a:rPr>
              <a:t>12 cm</a:t>
            </a:r>
            <a:endParaRPr lang="en-US" sz="1200" dirty="0"/>
          </a:p>
        </p:txBody>
      </p:sp>
      <p:sp>
        <p:nvSpPr>
          <p:cNvPr id="60" name="Chord 59"/>
          <p:cNvSpPr/>
          <p:nvPr/>
        </p:nvSpPr>
        <p:spPr>
          <a:xfrm rot="17520000">
            <a:off x="7073414" y="1601324"/>
            <a:ext cx="841416" cy="1644636"/>
          </a:xfrm>
          <a:custGeom>
            <a:avLst/>
            <a:gdLst>
              <a:gd name="connsiteX0" fmla="*/ 772083 w 2446664"/>
              <a:gd name="connsiteY0" fmla="*/ 2360396 h 2446664"/>
              <a:gd name="connsiteX1" fmla="*/ 88441 w 2446664"/>
              <a:gd name="connsiteY1" fmla="*/ 1680021 h 2446664"/>
              <a:gd name="connsiteX2" fmla="*/ 110267 w 2446664"/>
              <a:gd name="connsiteY2" fmla="*/ 715760 h 2446664"/>
              <a:gd name="connsiteX3" fmla="*/ 772083 w 2446664"/>
              <a:gd name="connsiteY3" fmla="*/ 2360396 h 2446664"/>
              <a:gd name="connsiteX0" fmla="*/ 825527 w 825527"/>
              <a:gd name="connsiteY0" fmla="*/ 1644636 h 1644636"/>
              <a:gd name="connsiteX1" fmla="*/ 59459 w 825527"/>
              <a:gd name="connsiteY1" fmla="*/ 997564 h 1644636"/>
              <a:gd name="connsiteX2" fmla="*/ 163711 w 825527"/>
              <a:gd name="connsiteY2" fmla="*/ 0 h 1644636"/>
              <a:gd name="connsiteX3" fmla="*/ 825527 w 825527"/>
              <a:gd name="connsiteY3" fmla="*/ 1644636 h 1644636"/>
              <a:gd name="connsiteX0" fmla="*/ 825527 w 825527"/>
              <a:gd name="connsiteY0" fmla="*/ 1644636 h 1644636"/>
              <a:gd name="connsiteX1" fmla="*/ 59459 w 825527"/>
              <a:gd name="connsiteY1" fmla="*/ 997564 h 1644636"/>
              <a:gd name="connsiteX2" fmla="*/ 163711 w 825527"/>
              <a:gd name="connsiteY2" fmla="*/ 0 h 1644636"/>
              <a:gd name="connsiteX3" fmla="*/ 825527 w 825527"/>
              <a:gd name="connsiteY3" fmla="*/ 1644636 h 1644636"/>
              <a:gd name="connsiteX0" fmla="*/ 825527 w 825527"/>
              <a:gd name="connsiteY0" fmla="*/ 1644636 h 1644636"/>
              <a:gd name="connsiteX1" fmla="*/ 59459 w 825527"/>
              <a:gd name="connsiteY1" fmla="*/ 997564 h 1644636"/>
              <a:gd name="connsiteX2" fmla="*/ 163711 w 825527"/>
              <a:gd name="connsiteY2" fmla="*/ 0 h 1644636"/>
              <a:gd name="connsiteX3" fmla="*/ 825527 w 825527"/>
              <a:gd name="connsiteY3" fmla="*/ 1644636 h 1644636"/>
              <a:gd name="connsiteX0" fmla="*/ 841416 w 841416"/>
              <a:gd name="connsiteY0" fmla="*/ 1644636 h 1644636"/>
              <a:gd name="connsiteX1" fmla="*/ 75348 w 841416"/>
              <a:gd name="connsiteY1" fmla="*/ 997564 h 1644636"/>
              <a:gd name="connsiteX2" fmla="*/ 179600 w 841416"/>
              <a:gd name="connsiteY2" fmla="*/ 0 h 1644636"/>
              <a:gd name="connsiteX3" fmla="*/ 841416 w 841416"/>
              <a:gd name="connsiteY3" fmla="*/ 1644636 h 1644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1416" h="1644636">
                <a:moveTo>
                  <a:pt x="841416" y="1644636"/>
                </a:moveTo>
                <a:cubicBezTo>
                  <a:pt x="563724" y="1562194"/>
                  <a:pt x="307689" y="1463688"/>
                  <a:pt x="75348" y="997564"/>
                </a:cubicBezTo>
                <a:cubicBezTo>
                  <a:pt x="-49739" y="686718"/>
                  <a:pt x="-21808" y="336921"/>
                  <a:pt x="179600" y="0"/>
                </a:cubicBezTo>
                <a:lnTo>
                  <a:pt x="841416" y="164463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 bwMode="auto">
          <a:xfrm>
            <a:off x="1139824" y="1500822"/>
            <a:ext cx="5202104" cy="294691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6" name="Pie 65"/>
          <p:cNvSpPr/>
          <p:nvPr/>
        </p:nvSpPr>
        <p:spPr>
          <a:xfrm>
            <a:off x="6639955" y="1737878"/>
            <a:ext cx="1772478" cy="1072423"/>
          </a:xfrm>
          <a:custGeom>
            <a:avLst/>
            <a:gdLst>
              <a:gd name="connsiteX0" fmla="*/ 1947828 w 2130552"/>
              <a:gd name="connsiteY0" fmla="*/ 1661862 h 2130552"/>
              <a:gd name="connsiteX1" fmla="*/ 1069299 w 2130552"/>
              <a:gd name="connsiteY1" fmla="*/ 2130545 h 2130552"/>
              <a:gd name="connsiteX2" fmla="*/ 187255 w 2130552"/>
              <a:gd name="connsiteY2" fmla="*/ 1668512 h 2130552"/>
              <a:gd name="connsiteX3" fmla="*/ 1065276 w 2130552"/>
              <a:gd name="connsiteY3" fmla="*/ 1065276 h 2130552"/>
              <a:gd name="connsiteX4" fmla="*/ 1947828 w 2130552"/>
              <a:gd name="connsiteY4" fmla="*/ 1661862 h 2130552"/>
              <a:gd name="connsiteX0" fmla="*/ 1774860 w 1774860"/>
              <a:gd name="connsiteY0" fmla="*/ 606111 h 1065270"/>
              <a:gd name="connsiteX1" fmla="*/ 882044 w 1774860"/>
              <a:gd name="connsiteY1" fmla="*/ 1065269 h 1065270"/>
              <a:gd name="connsiteX2" fmla="*/ 0 w 1774860"/>
              <a:gd name="connsiteY2" fmla="*/ 603236 h 1065270"/>
              <a:gd name="connsiteX3" fmla="*/ 878021 w 1774860"/>
              <a:gd name="connsiteY3" fmla="*/ 0 h 1065270"/>
              <a:gd name="connsiteX4" fmla="*/ 1774860 w 1774860"/>
              <a:gd name="connsiteY4" fmla="*/ 606111 h 1065270"/>
              <a:gd name="connsiteX0" fmla="*/ 1774860 w 1774860"/>
              <a:gd name="connsiteY0" fmla="*/ 606111 h 1065270"/>
              <a:gd name="connsiteX1" fmla="*/ 882044 w 1774860"/>
              <a:gd name="connsiteY1" fmla="*/ 1065269 h 1065270"/>
              <a:gd name="connsiteX2" fmla="*/ 0 w 1774860"/>
              <a:gd name="connsiteY2" fmla="*/ 603236 h 1065270"/>
              <a:gd name="connsiteX3" fmla="*/ 878021 w 1774860"/>
              <a:gd name="connsiteY3" fmla="*/ 0 h 1065270"/>
              <a:gd name="connsiteX4" fmla="*/ 1774860 w 1774860"/>
              <a:gd name="connsiteY4" fmla="*/ 606111 h 1065270"/>
              <a:gd name="connsiteX0" fmla="*/ 1774860 w 1774860"/>
              <a:gd name="connsiteY0" fmla="*/ 606111 h 1072414"/>
              <a:gd name="connsiteX1" fmla="*/ 879663 w 1774860"/>
              <a:gd name="connsiteY1" fmla="*/ 1072413 h 1072414"/>
              <a:gd name="connsiteX2" fmla="*/ 0 w 1774860"/>
              <a:gd name="connsiteY2" fmla="*/ 603236 h 1072414"/>
              <a:gd name="connsiteX3" fmla="*/ 878021 w 1774860"/>
              <a:gd name="connsiteY3" fmla="*/ 0 h 1072414"/>
              <a:gd name="connsiteX4" fmla="*/ 1774860 w 1774860"/>
              <a:gd name="connsiteY4" fmla="*/ 606111 h 1072414"/>
              <a:gd name="connsiteX0" fmla="*/ 1774860 w 1774860"/>
              <a:gd name="connsiteY0" fmla="*/ 606111 h 1072586"/>
              <a:gd name="connsiteX1" fmla="*/ 879663 w 1774860"/>
              <a:gd name="connsiteY1" fmla="*/ 1072413 h 1072586"/>
              <a:gd name="connsiteX2" fmla="*/ 0 w 1774860"/>
              <a:gd name="connsiteY2" fmla="*/ 603236 h 1072586"/>
              <a:gd name="connsiteX3" fmla="*/ 878021 w 1774860"/>
              <a:gd name="connsiteY3" fmla="*/ 0 h 1072586"/>
              <a:gd name="connsiteX4" fmla="*/ 1774860 w 1774860"/>
              <a:gd name="connsiteY4" fmla="*/ 606111 h 1072586"/>
              <a:gd name="connsiteX0" fmla="*/ 1772478 w 1772478"/>
              <a:gd name="connsiteY0" fmla="*/ 606111 h 1072423"/>
              <a:gd name="connsiteX1" fmla="*/ 877281 w 1772478"/>
              <a:gd name="connsiteY1" fmla="*/ 1072413 h 1072423"/>
              <a:gd name="connsiteX2" fmla="*/ 0 w 1772478"/>
              <a:gd name="connsiteY2" fmla="*/ 598474 h 1072423"/>
              <a:gd name="connsiteX3" fmla="*/ 875639 w 1772478"/>
              <a:gd name="connsiteY3" fmla="*/ 0 h 1072423"/>
              <a:gd name="connsiteX4" fmla="*/ 1772478 w 1772478"/>
              <a:gd name="connsiteY4" fmla="*/ 606111 h 1072423"/>
              <a:gd name="connsiteX0" fmla="*/ 1772478 w 1772478"/>
              <a:gd name="connsiteY0" fmla="*/ 606111 h 1072423"/>
              <a:gd name="connsiteX1" fmla="*/ 877281 w 1772478"/>
              <a:gd name="connsiteY1" fmla="*/ 1072413 h 1072423"/>
              <a:gd name="connsiteX2" fmla="*/ 0 w 1772478"/>
              <a:gd name="connsiteY2" fmla="*/ 598474 h 1072423"/>
              <a:gd name="connsiteX3" fmla="*/ 875639 w 1772478"/>
              <a:gd name="connsiteY3" fmla="*/ 0 h 1072423"/>
              <a:gd name="connsiteX4" fmla="*/ 1772478 w 1772478"/>
              <a:gd name="connsiteY4" fmla="*/ 606111 h 107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2478" h="1072423">
                <a:moveTo>
                  <a:pt x="1772478" y="606111"/>
                </a:moveTo>
                <a:cubicBezTo>
                  <a:pt x="1539442" y="955159"/>
                  <a:pt x="1172694" y="1073686"/>
                  <a:pt x="877281" y="1072413"/>
                </a:cubicBezTo>
                <a:cubicBezTo>
                  <a:pt x="581868" y="1071140"/>
                  <a:pt x="247141" y="948405"/>
                  <a:pt x="0" y="598474"/>
                </a:cubicBezTo>
                <a:lnTo>
                  <a:pt x="875639" y="0"/>
                </a:lnTo>
                <a:lnTo>
                  <a:pt x="1772478" y="606111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380630" y="2822380"/>
            <a:ext cx="304892" cy="276999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latin typeface="Bookman Old Style" pitchFamily="18" charset="0"/>
              </a:rPr>
              <a:t>X</a:t>
            </a:r>
            <a:endParaRPr lang="en-US" sz="1200" dirty="0"/>
          </a:p>
        </p:txBody>
      </p:sp>
      <p:sp>
        <p:nvSpPr>
          <p:cNvPr id="57" name="Oval 56"/>
          <p:cNvSpPr/>
          <p:nvPr/>
        </p:nvSpPr>
        <p:spPr>
          <a:xfrm flipH="1">
            <a:off x="7488703" y="2772122"/>
            <a:ext cx="73810" cy="7381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6645914" y="1739104"/>
            <a:ext cx="1760037" cy="602700"/>
          </a:xfrm>
          <a:prstGeom prst="triangle">
            <a:avLst>
              <a:gd name="adj" fmla="val 49324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7375016" y="1463535"/>
            <a:ext cx="308098" cy="276999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latin typeface="Bookman Old Style" pitchFamily="18" charset="0"/>
              </a:rPr>
              <a:t>O</a:t>
            </a:r>
            <a:endParaRPr lang="en-US" sz="1200" dirty="0"/>
          </a:p>
        </p:txBody>
      </p:sp>
      <p:sp>
        <p:nvSpPr>
          <p:cNvPr id="147" name="TextBox 146"/>
          <p:cNvSpPr txBox="1"/>
          <p:nvPr/>
        </p:nvSpPr>
        <p:spPr>
          <a:xfrm>
            <a:off x="4268384" y="1134924"/>
            <a:ext cx="539836" cy="485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sym typeface="Wingdings"/>
              </a:rPr>
              <a:t></a:t>
            </a:r>
            <a:endParaRPr lang="en-US" sz="2400" dirty="0">
              <a:solidFill>
                <a:srgbClr val="FF0000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60" name="Rounded Rectangle 159"/>
          <p:cNvSpPr/>
          <p:nvPr/>
        </p:nvSpPr>
        <p:spPr bwMode="auto">
          <a:xfrm>
            <a:off x="2240498" y="4155159"/>
            <a:ext cx="2650031" cy="426517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dirty="0">
              <a:latin typeface="Bookman Old Style" pitchFamily="18" charset="0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7391400" y="2304275"/>
            <a:ext cx="282450" cy="276999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FF00"/>
                </a:solidFill>
                <a:latin typeface="Bookman Old Style" pitchFamily="18" charset="0"/>
              </a:rPr>
              <a:t>L</a:t>
            </a:r>
            <a:endParaRPr lang="en-US" sz="1200" dirty="0">
              <a:solidFill>
                <a:srgbClr val="FFFF00"/>
              </a:solidFill>
            </a:endParaRPr>
          </a:p>
        </p:txBody>
      </p:sp>
      <p:sp>
        <p:nvSpPr>
          <p:cNvPr id="5" name="Half Frame 4"/>
          <p:cNvSpPr/>
          <p:nvPr/>
        </p:nvSpPr>
        <p:spPr>
          <a:xfrm flipH="1">
            <a:off x="7543412" y="2249773"/>
            <a:ext cx="84395" cy="84395"/>
          </a:xfrm>
          <a:prstGeom prst="halfFrame">
            <a:avLst>
              <a:gd name="adj1" fmla="val 0"/>
              <a:gd name="adj2" fmla="val 0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524750" y="1769695"/>
            <a:ext cx="0" cy="575028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523325" y="1748674"/>
            <a:ext cx="877725" cy="58733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7" name="Arc 186"/>
          <p:cNvSpPr/>
          <p:nvPr/>
        </p:nvSpPr>
        <p:spPr>
          <a:xfrm rot="6000000">
            <a:off x="7335250" y="1551199"/>
            <a:ext cx="373266" cy="373266"/>
          </a:xfrm>
          <a:prstGeom prst="arc">
            <a:avLst>
              <a:gd name="adj1" fmla="val 17819220"/>
              <a:gd name="adj2" fmla="val 20941501"/>
            </a:avLst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7483794" y="1855321"/>
            <a:ext cx="405880" cy="246221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000" b="1" dirty="0" smtClean="0">
                <a:latin typeface="Bookman Old Style" pitchFamily="18" charset="0"/>
              </a:rPr>
              <a:t>60°</a:t>
            </a:r>
            <a:endParaRPr lang="en-US" sz="1000" dirty="0"/>
          </a:p>
        </p:txBody>
      </p:sp>
      <p:sp>
        <p:nvSpPr>
          <p:cNvPr id="127" name="Oval 126"/>
          <p:cNvSpPr/>
          <p:nvPr/>
        </p:nvSpPr>
        <p:spPr>
          <a:xfrm flipH="1">
            <a:off x="7480955" y="1708912"/>
            <a:ext cx="89310" cy="858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5" name="Arc 184"/>
          <p:cNvSpPr/>
          <p:nvPr/>
        </p:nvSpPr>
        <p:spPr>
          <a:xfrm rot="9600000">
            <a:off x="7334702" y="1550539"/>
            <a:ext cx="373266" cy="373266"/>
          </a:xfrm>
          <a:prstGeom prst="arc">
            <a:avLst>
              <a:gd name="adj1" fmla="val 17470082"/>
              <a:gd name="adj2" fmla="val 20648783"/>
            </a:avLst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6646069" y="1731530"/>
            <a:ext cx="875351" cy="60685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6656158" y="2343150"/>
            <a:ext cx="174572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7147564" y="1852616"/>
            <a:ext cx="405880" cy="246221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000" b="1" dirty="0" smtClean="0">
                <a:latin typeface="Bookman Old Style" pitchFamily="18" charset="0"/>
              </a:rPr>
              <a:t>60°</a:t>
            </a:r>
            <a:endParaRPr lang="en-US" sz="1000" dirty="0"/>
          </a:p>
        </p:txBody>
      </p:sp>
      <p:sp>
        <p:nvSpPr>
          <p:cNvPr id="46" name="Rectangle 45"/>
          <p:cNvSpPr/>
          <p:nvPr/>
        </p:nvSpPr>
        <p:spPr>
          <a:xfrm rot="19533292" flipH="1">
            <a:off x="6642251" y="1802514"/>
            <a:ext cx="683200" cy="276999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latin typeface="Bookman Old Style" pitchFamily="18" charset="0"/>
              </a:rPr>
              <a:t>12 cm</a:t>
            </a:r>
            <a:endParaRPr lang="en-US" sz="1200" dirty="0"/>
          </a:p>
        </p:txBody>
      </p:sp>
      <p:sp>
        <p:nvSpPr>
          <p:cNvPr id="235" name="TextBox 234"/>
          <p:cNvSpPr txBox="1"/>
          <p:nvPr/>
        </p:nvSpPr>
        <p:spPr>
          <a:xfrm>
            <a:off x="5674879" y="1128934"/>
            <a:ext cx="539836" cy="485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sym typeface="Wingdings"/>
              </a:rPr>
              <a:t></a:t>
            </a:r>
            <a:endParaRPr lang="en-US" sz="2400" dirty="0">
              <a:solidFill>
                <a:srgbClr val="FF0000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98" name="Rounded Rectangle 97"/>
          <p:cNvSpPr/>
          <p:nvPr/>
        </p:nvSpPr>
        <p:spPr bwMode="auto">
          <a:xfrm>
            <a:off x="2114558" y="3714750"/>
            <a:ext cx="2841192" cy="340163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dirty="0">
              <a:latin typeface="Bookman Old Style" pitchFamily="18" charset="0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1173092" y="1536570"/>
            <a:ext cx="5117756" cy="234117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26281" y="1486585"/>
            <a:ext cx="2980870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Area of minor segment =</a:t>
            </a:r>
            <a:endParaRPr lang="en-US" sz="15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10101" y="1486585"/>
            <a:ext cx="1594844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err="1" smtClean="0">
                <a:solidFill>
                  <a:srgbClr val="C00000"/>
                </a:solidFill>
                <a:latin typeface="Bookman Old Style" pitchFamily="18" charset="0"/>
              </a:rPr>
              <a:t>ar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(O – AXB)  – 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297214" y="1486585"/>
            <a:ext cx="1044714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err="1" smtClean="0">
                <a:solidFill>
                  <a:srgbClr val="C00000"/>
                </a:solidFill>
                <a:latin typeface="Bookman Old Style" pitchFamily="18" charset="0"/>
              </a:rPr>
              <a:t>ar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(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OAB)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924318" y="3375361"/>
            <a:ext cx="4019664" cy="29584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786207" y="2313117"/>
            <a:ext cx="2975995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schemeClr val="bg1"/>
              </a:buClr>
            </a:pPr>
            <a:r>
              <a:rPr lang="en-US" sz="1600" b="1" dirty="0" smtClean="0">
                <a:latin typeface="Bookman Old Style" pitchFamily="18" charset="0"/>
              </a:rPr>
              <a:t> Area of Minor Segment  =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3741550" y="2313117"/>
            <a:ext cx="1465385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schemeClr val="bg1"/>
              </a:buClr>
            </a:pPr>
            <a:r>
              <a:rPr lang="en-US" sz="1600" b="1" dirty="0" err="1" smtClean="0">
                <a:latin typeface="Bookman Old Style" pitchFamily="18" charset="0"/>
              </a:rPr>
              <a:t>ar</a:t>
            </a:r>
            <a:r>
              <a:rPr lang="en-US" sz="1600" b="1" dirty="0" smtClean="0">
                <a:latin typeface="Bookman Old Style" pitchFamily="18" charset="0"/>
              </a:rPr>
              <a:t>(O – AXB)</a:t>
            </a:r>
            <a:endParaRPr lang="en-US" sz="1600" b="1" baseline="30000" dirty="0" smtClean="0">
              <a:latin typeface="Bookman Old Style" pitchFamily="18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57643" y="2656097"/>
            <a:ext cx="400050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just">
              <a:buClr>
                <a:schemeClr val="bg1"/>
              </a:buClr>
            </a:pPr>
            <a:r>
              <a:rPr lang="en-US" sz="1600" b="1" dirty="0" smtClean="0">
                <a:latin typeface="Symbol" pitchFamily="18" charset="2"/>
              </a:rPr>
              <a:t>\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3404099" y="2642223"/>
            <a:ext cx="346846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schemeClr val="bg1"/>
              </a:buClr>
            </a:pPr>
            <a:r>
              <a:rPr lang="en-US" sz="1600" b="1" dirty="0" smtClean="0">
                <a:latin typeface="Bookman Old Style" pitchFamily="18" charset="0"/>
              </a:rPr>
              <a:t>=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3721506" y="2642223"/>
            <a:ext cx="1030869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schemeClr val="bg1"/>
              </a:buClr>
            </a:pPr>
            <a:r>
              <a:rPr lang="en-US" sz="1600" b="1" dirty="0" smtClean="0">
                <a:latin typeface="Bookman Old Style" pitchFamily="18" charset="0"/>
              </a:rPr>
              <a:t>150.72</a:t>
            </a:r>
            <a:endParaRPr lang="en-US" sz="1600" b="1" baseline="30000" dirty="0" smtClean="0">
              <a:latin typeface="Bookman Old Style" pitchFamily="18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635576" y="3011329"/>
            <a:ext cx="3117274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schemeClr val="bg1"/>
              </a:buClr>
            </a:pPr>
            <a:r>
              <a:rPr lang="en-US" sz="1600" b="1" dirty="0" smtClean="0">
                <a:latin typeface="Bookman Old Style" pitchFamily="18" charset="0"/>
              </a:rPr>
              <a:t> Area of Minor Segment  =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552450" y="3011329"/>
            <a:ext cx="609600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just">
              <a:buClr>
                <a:schemeClr val="bg1"/>
              </a:buClr>
            </a:pPr>
            <a:r>
              <a:rPr lang="en-US" sz="1600" b="1" dirty="0" smtClean="0">
                <a:latin typeface="Symbol" pitchFamily="18" charset="2"/>
              </a:rPr>
              <a:t>\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3733800" y="3011329"/>
            <a:ext cx="1303870" cy="246221"/>
          </a:xfrm>
          <a:prstGeom prst="rect">
            <a:avLst/>
          </a:prstGeom>
          <a:effectLst/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schemeClr val="bg1"/>
              </a:buClr>
            </a:pPr>
            <a:r>
              <a:rPr lang="en-US" sz="1600" b="1" dirty="0" smtClean="0">
                <a:latin typeface="Bookman Old Style" pitchFamily="18" charset="0"/>
              </a:rPr>
              <a:t>88.44 cm</a:t>
            </a:r>
            <a:r>
              <a:rPr lang="en-US" sz="1600" b="1" baseline="30000" dirty="0" smtClean="0">
                <a:latin typeface="Bookman Old Style" pitchFamily="18" charset="0"/>
              </a:rPr>
              <a:t>2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4800600" y="2603852"/>
            <a:ext cx="8707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62.28 </a:t>
            </a:r>
            <a:endParaRPr lang="en-US" sz="1600" dirty="0"/>
          </a:p>
        </p:txBody>
      </p:sp>
      <p:sp>
        <p:nvSpPr>
          <p:cNvPr id="124" name="Rectangle 123"/>
          <p:cNvSpPr/>
          <p:nvPr/>
        </p:nvSpPr>
        <p:spPr>
          <a:xfrm>
            <a:off x="4586289" y="2597702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</a:rPr>
              <a:t>–</a:t>
            </a:r>
            <a:endParaRPr lang="en-US" sz="1600" dirty="0"/>
          </a:p>
        </p:txBody>
      </p:sp>
      <p:sp>
        <p:nvSpPr>
          <p:cNvPr id="125" name="Rectangle 124"/>
          <p:cNvSpPr/>
          <p:nvPr/>
        </p:nvSpPr>
        <p:spPr>
          <a:xfrm>
            <a:off x="5166360" y="2266950"/>
            <a:ext cx="11833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</a:rPr>
              <a:t> </a:t>
            </a:r>
            <a:r>
              <a:rPr lang="en-US" sz="1600" b="1" dirty="0" err="1" smtClean="0">
                <a:latin typeface="Bookman Old Style" pitchFamily="18" charset="0"/>
              </a:rPr>
              <a:t>ar</a:t>
            </a:r>
            <a:r>
              <a:rPr lang="en-US" sz="1600" b="1" dirty="0" smtClean="0">
                <a:latin typeface="Bookman Old Style" pitchFamily="18" charset="0"/>
              </a:rPr>
              <a:t>(</a:t>
            </a:r>
            <a:r>
              <a:rPr lang="en-US" sz="1600" b="1" dirty="0" smtClean="0">
                <a:latin typeface="Symbol" pitchFamily="18" charset="2"/>
              </a:rPr>
              <a:t>D</a:t>
            </a:r>
            <a:r>
              <a:rPr lang="en-US" sz="1600" b="1" dirty="0" smtClean="0">
                <a:latin typeface="Bookman Old Style" pitchFamily="18" charset="0"/>
              </a:rPr>
              <a:t>OAB</a:t>
            </a:r>
            <a:r>
              <a:rPr lang="en-US" sz="1600" b="1" dirty="0">
                <a:latin typeface="Bookman Old Style" pitchFamily="18" charset="0"/>
              </a:rPr>
              <a:t>)</a:t>
            </a:r>
            <a:endParaRPr lang="en-US" sz="1600" dirty="0"/>
          </a:p>
        </p:txBody>
      </p:sp>
      <p:sp>
        <p:nvSpPr>
          <p:cNvPr id="126" name="Rectangle 125"/>
          <p:cNvSpPr/>
          <p:nvPr/>
        </p:nvSpPr>
        <p:spPr>
          <a:xfrm>
            <a:off x="4976210" y="2266950"/>
            <a:ext cx="3577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</a:rPr>
              <a:t>– </a:t>
            </a:r>
            <a:endParaRPr lang="en-US" sz="1600" dirty="0"/>
          </a:p>
        </p:txBody>
      </p:sp>
      <p:sp>
        <p:nvSpPr>
          <p:cNvPr id="132" name="Rounded Rectangle 131"/>
          <p:cNvSpPr/>
          <p:nvPr/>
        </p:nvSpPr>
        <p:spPr>
          <a:xfrm>
            <a:off x="2145111" y="3746742"/>
            <a:ext cx="2751719" cy="285879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1905000" y="3784887"/>
            <a:ext cx="3061729" cy="246221"/>
            <a:chOff x="873716" y="3629740"/>
            <a:chExt cx="3061729" cy="246221"/>
          </a:xfrm>
        </p:grpSpPr>
        <p:sp>
          <p:nvSpPr>
            <p:cNvPr id="101" name="Rectangle 100"/>
            <p:cNvSpPr/>
            <p:nvPr/>
          </p:nvSpPr>
          <p:spPr>
            <a:xfrm>
              <a:off x="2288903" y="3629740"/>
              <a:ext cx="365125" cy="246221"/>
            </a:xfrm>
            <a:prstGeom prst="rect">
              <a:avLst/>
            </a:prstGeom>
          </p:spPr>
          <p:txBody>
            <a:bodyPr wrap="square" lIns="91440" tIns="0" rIns="91440" bIns="0">
              <a:spAutoFit/>
            </a:bodyPr>
            <a:lstStyle/>
            <a:p>
              <a:pPr marL="633413" indent="-633413" algn="r">
                <a:buClr>
                  <a:schemeClr val="bg1"/>
                </a:buClr>
              </a:pPr>
              <a:r>
                <a:rPr lang="en-US" sz="1600" b="1" dirty="0" smtClean="0">
                  <a:latin typeface="Bookman Old Style" pitchFamily="18" charset="0"/>
                </a:rPr>
                <a:t>=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514600" y="3629740"/>
              <a:ext cx="1420845" cy="246221"/>
            </a:xfrm>
            <a:prstGeom prst="rect">
              <a:avLst/>
            </a:prstGeom>
          </p:spPr>
          <p:txBody>
            <a:bodyPr wrap="square" lIns="91440" tIns="0" rIns="91440" bIns="0">
              <a:spAutoFit/>
            </a:bodyPr>
            <a:lstStyle/>
            <a:p>
              <a:pPr marL="633413" indent="-633413">
                <a:buClr>
                  <a:schemeClr val="bg1"/>
                </a:buClr>
              </a:pPr>
              <a:r>
                <a:rPr lang="en-US" sz="1600" b="1" dirty="0" smtClean="0">
                  <a:latin typeface="Bookman Old Style" pitchFamily="18" charset="0"/>
                </a:rPr>
                <a:t>150.72 cm</a:t>
              </a:r>
              <a:r>
                <a:rPr lang="en-US" sz="1600" b="1" baseline="30000" dirty="0" smtClean="0">
                  <a:latin typeface="Bookman Old Style" pitchFamily="18" charset="0"/>
                </a:rPr>
                <a:t>2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873716" y="3629740"/>
              <a:ext cx="1645176" cy="246221"/>
            </a:xfrm>
            <a:prstGeom prst="rect">
              <a:avLst/>
            </a:prstGeom>
          </p:spPr>
          <p:txBody>
            <a:bodyPr wrap="square" lIns="91440" tIns="0" rIns="91440" bIns="0">
              <a:spAutoFit/>
            </a:bodyPr>
            <a:lstStyle/>
            <a:p>
              <a:pPr marL="633413" indent="-633413" algn="r">
                <a:buClr>
                  <a:schemeClr val="bg1"/>
                </a:buClr>
              </a:pPr>
              <a:r>
                <a:rPr lang="en-US" sz="1600" b="1" dirty="0" smtClean="0">
                  <a:latin typeface="Bookman Old Style" pitchFamily="18" charset="0"/>
                </a:rPr>
                <a:t>  </a:t>
              </a:r>
              <a:r>
                <a:rPr lang="en-US" sz="1600" b="1" dirty="0" err="1" smtClean="0">
                  <a:latin typeface="Bookman Old Style" pitchFamily="18" charset="0"/>
                </a:rPr>
                <a:t>ar</a:t>
              </a:r>
              <a:r>
                <a:rPr lang="en-US" sz="1600" b="1" dirty="0" smtClean="0">
                  <a:latin typeface="Bookman Old Style" pitchFamily="18" charset="0"/>
                </a:rPr>
                <a:t>(O – AXB)</a:t>
              </a:r>
            </a:p>
          </p:txBody>
        </p:sp>
      </p:grpSp>
      <p:sp>
        <p:nvSpPr>
          <p:cNvPr id="134" name="Rounded Rectangle 133"/>
          <p:cNvSpPr/>
          <p:nvPr/>
        </p:nvSpPr>
        <p:spPr>
          <a:xfrm>
            <a:off x="2297246" y="4244799"/>
            <a:ext cx="2487204" cy="285879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213694" y="4258006"/>
            <a:ext cx="2644201" cy="246221"/>
            <a:chOff x="888634" y="4351179"/>
            <a:chExt cx="2644201" cy="246221"/>
          </a:xfrm>
        </p:grpSpPr>
        <p:sp>
          <p:nvSpPr>
            <p:cNvPr id="109" name="Rectangle 108"/>
            <p:cNvSpPr/>
            <p:nvPr/>
          </p:nvSpPr>
          <p:spPr>
            <a:xfrm>
              <a:off x="1926281" y="4351179"/>
              <a:ext cx="352175" cy="246221"/>
            </a:xfrm>
            <a:prstGeom prst="rect">
              <a:avLst/>
            </a:prstGeom>
          </p:spPr>
          <p:txBody>
            <a:bodyPr wrap="square" lIns="91440" tIns="0" rIns="91440" bIns="0">
              <a:spAutoFit/>
            </a:bodyPr>
            <a:lstStyle/>
            <a:p>
              <a:pPr marL="633413" indent="-633413" algn="r">
                <a:buClr>
                  <a:schemeClr val="bg1"/>
                </a:buClr>
              </a:pPr>
              <a:r>
                <a:rPr lang="en-US" sz="1600" b="1" dirty="0" smtClean="0">
                  <a:latin typeface="Bookman Old Style" pitchFamily="18" charset="0"/>
                </a:rPr>
                <a:t>=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201246" y="4351179"/>
              <a:ext cx="1331589" cy="246221"/>
            </a:xfrm>
            <a:prstGeom prst="rect">
              <a:avLst/>
            </a:prstGeom>
          </p:spPr>
          <p:txBody>
            <a:bodyPr wrap="square" lIns="91440" tIns="0" rIns="91440" bIns="0">
              <a:spAutoFit/>
            </a:bodyPr>
            <a:lstStyle/>
            <a:p>
              <a:pPr marL="633413" indent="-633413">
                <a:buClr>
                  <a:schemeClr val="bg1"/>
                </a:buClr>
              </a:pPr>
              <a:r>
                <a:rPr lang="en-US" sz="1600" b="1" dirty="0" smtClean="0">
                  <a:latin typeface="Bookman Old Style" pitchFamily="18" charset="0"/>
                </a:rPr>
                <a:t>62.28 cm</a:t>
              </a:r>
              <a:r>
                <a:rPr lang="en-US" sz="1600" b="1" baseline="30000" dirty="0" smtClean="0">
                  <a:latin typeface="Bookman Old Style" pitchFamily="18" charset="0"/>
                </a:rPr>
                <a:t>2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888634" y="4351179"/>
              <a:ext cx="1194166" cy="246221"/>
            </a:xfrm>
            <a:prstGeom prst="rect">
              <a:avLst/>
            </a:prstGeom>
          </p:spPr>
          <p:txBody>
            <a:bodyPr wrap="square" lIns="91440" tIns="0" rIns="91440" bIns="0">
              <a:spAutoFit/>
            </a:bodyPr>
            <a:lstStyle/>
            <a:p>
              <a:pPr marL="633413" indent="-633413" algn="r">
                <a:buClr>
                  <a:schemeClr val="bg1"/>
                </a:buClr>
              </a:pPr>
              <a:r>
                <a:rPr lang="en-US" sz="1600" b="1" dirty="0" err="1" smtClean="0">
                  <a:latin typeface="Bookman Old Style" pitchFamily="18" charset="0"/>
                </a:rPr>
                <a:t>ar</a:t>
              </a:r>
              <a:r>
                <a:rPr lang="en-US" sz="1600" b="1" dirty="0" smtClean="0">
                  <a:latin typeface="Bookman Old Style" pitchFamily="18" charset="0"/>
                </a:rPr>
                <a:t>(</a:t>
              </a:r>
              <a:r>
                <a:rPr lang="en-US" sz="1600" b="1" dirty="0" smtClean="0">
                  <a:latin typeface="Symbol" pitchFamily="18" charset="2"/>
                </a:rPr>
                <a:t>D</a:t>
              </a:r>
              <a:r>
                <a:rPr lang="en-US" sz="1600" b="1" dirty="0" smtClean="0">
                  <a:latin typeface="Bookman Old Style" pitchFamily="18" charset="0"/>
                </a:rPr>
                <a:t>OAB)</a:t>
              </a:r>
            </a:p>
          </p:txBody>
        </p:sp>
      </p:grpSp>
      <p:sp>
        <p:nvSpPr>
          <p:cNvPr id="135" name="Rectangle 134"/>
          <p:cNvSpPr/>
          <p:nvPr/>
        </p:nvSpPr>
        <p:spPr>
          <a:xfrm>
            <a:off x="404815" y="3392329"/>
            <a:ext cx="4571360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schemeClr val="bg1"/>
              </a:buClr>
            </a:pPr>
            <a:r>
              <a:rPr lang="en-US" sz="1600" b="1" dirty="0" smtClean="0">
                <a:latin typeface="Bookman Old Style" pitchFamily="18" charset="0"/>
              </a:rPr>
              <a:t>Area of Minor Segment </a:t>
            </a:r>
            <a:r>
              <a:rPr lang="en-US" sz="1600" b="1" dirty="0">
                <a:latin typeface="Bookman Old Style" pitchFamily="18" charset="0"/>
              </a:rPr>
              <a:t> </a:t>
            </a:r>
            <a:r>
              <a:rPr lang="en-US" sz="1600" b="1" dirty="0" smtClean="0">
                <a:latin typeface="Bookman Old Style" pitchFamily="18" charset="0"/>
              </a:rPr>
              <a:t>is 88.44 cm</a:t>
            </a:r>
            <a:r>
              <a:rPr lang="en-US" sz="1600" b="1" baseline="30000" dirty="0" smtClean="0">
                <a:latin typeface="Bookman Old Style" pitchFamily="18" charset="0"/>
              </a:rPr>
              <a:t>2</a:t>
            </a:r>
            <a:endParaRPr lang="en-US" sz="1600" b="1" dirty="0" smtClean="0">
              <a:latin typeface="Bookman Old Style" pitchFamily="18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552450" y="3392329"/>
            <a:ext cx="609600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just">
              <a:buClr>
                <a:schemeClr val="bg1"/>
              </a:buClr>
            </a:pPr>
            <a:r>
              <a:rPr lang="en-US" sz="1600" b="1" dirty="0" smtClean="0">
                <a:latin typeface="Symbol" pitchFamily="18" charset="2"/>
              </a:rPr>
              <a:t>\</a:t>
            </a:r>
          </a:p>
        </p:txBody>
      </p:sp>
    </p:spTree>
    <p:extLst>
      <p:ext uri="{BB962C8B-B14F-4D97-AF65-F5344CB8AC3E}">
        <p14:creationId xmlns:p14="http://schemas.microsoft.com/office/powerpoint/2010/main" val="3879803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4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3" grpId="1" animBg="1"/>
      <p:bldP spid="131" grpId="0" animBg="1"/>
      <p:bldP spid="131" grpId="1" animBg="1"/>
      <p:bldP spid="58" grpId="0" animBg="1"/>
      <p:bldP spid="59" grpId="0" animBg="1"/>
      <p:bldP spid="160" grpId="0" animBg="1"/>
      <p:bldP spid="98" grpId="0" animBg="1"/>
      <p:bldP spid="112" grpId="0" animBg="1"/>
      <p:bldP spid="112" grpId="1" animBg="1"/>
      <p:bldP spid="113" grpId="0" animBg="1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3" grpId="0"/>
      <p:bldP spid="124" grpId="0"/>
      <p:bldP spid="125" grpId="0"/>
      <p:bldP spid="126" grpId="0"/>
      <p:bldP spid="132" grpId="0" animBg="1"/>
      <p:bldP spid="132" grpId="1" animBg="1"/>
      <p:bldP spid="134" grpId="0" animBg="1"/>
      <p:bldP spid="134" grpId="1" animBg="1"/>
      <p:bldP spid="135" grpId="0"/>
      <p:bldP spid="1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4"/>
          <p:cNvSpPr txBox="1">
            <a:spLocks noChangeArrowheads="1"/>
          </p:cNvSpPr>
          <p:nvPr/>
        </p:nvSpPr>
        <p:spPr bwMode="auto">
          <a:xfrm>
            <a:off x="2286000" y="971550"/>
            <a:ext cx="52578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000" b="1">
                <a:latin typeface="Bookman Old Style" pitchFamily="18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Module </a:t>
            </a:r>
            <a:r>
              <a:rPr lang="en-US" sz="20000" dirty="0" smtClean="0">
                <a:solidFill>
                  <a:prstClr val="black"/>
                </a:solidFill>
              </a:rPr>
              <a:t>33</a:t>
            </a:r>
            <a:endParaRPr lang="en-US" sz="3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42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3" y="1885950"/>
            <a:ext cx="4714877" cy="125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AREAS RELATED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TO CIRCLE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381000" y="2974908"/>
            <a:ext cx="62484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 based on Area of segment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04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ounded Rectangle 113"/>
          <p:cNvSpPr/>
          <p:nvPr/>
        </p:nvSpPr>
        <p:spPr>
          <a:xfrm>
            <a:off x="3807115" y="2655782"/>
            <a:ext cx="121678" cy="17474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1676400" y="2002152"/>
            <a:ext cx="3406139" cy="454353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3134338" y="2492703"/>
            <a:ext cx="323909" cy="192215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994647" y="1240487"/>
            <a:ext cx="4020918" cy="352031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74" name="Rounded Rectangle 73"/>
          <p:cNvSpPr/>
          <p:nvPr/>
        </p:nvSpPr>
        <p:spPr bwMode="auto">
          <a:xfrm>
            <a:off x="2210551" y="1285229"/>
            <a:ext cx="1332749" cy="263036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rgbClr val="0000E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4627738" y="649640"/>
            <a:ext cx="2562910" cy="23275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885189" y="906715"/>
            <a:ext cx="4532631" cy="25603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094740" y="627446"/>
            <a:ext cx="3477260" cy="25603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885190" y="395825"/>
            <a:ext cx="4464050" cy="25603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81562" y="1584774"/>
            <a:ext cx="60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Hexagon 3"/>
          <p:cNvSpPr/>
          <p:nvPr/>
        </p:nvSpPr>
        <p:spPr>
          <a:xfrm rot="5400000">
            <a:off x="5632824" y="1426406"/>
            <a:ext cx="2801046" cy="2425317"/>
          </a:xfrm>
          <a:custGeom>
            <a:avLst/>
            <a:gdLst>
              <a:gd name="connsiteX0" fmla="*/ 0 w 2605458"/>
              <a:gd name="connsiteY0" fmla="*/ 1123043 h 2246085"/>
              <a:gd name="connsiteX1" fmla="*/ 561521 w 2605458"/>
              <a:gd name="connsiteY1" fmla="*/ 1 h 2246085"/>
              <a:gd name="connsiteX2" fmla="*/ 2043937 w 2605458"/>
              <a:gd name="connsiteY2" fmla="*/ 1 h 2246085"/>
              <a:gd name="connsiteX3" fmla="*/ 2605458 w 2605458"/>
              <a:gd name="connsiteY3" fmla="*/ 1123043 h 2246085"/>
              <a:gd name="connsiteX4" fmla="*/ 2043937 w 2605458"/>
              <a:gd name="connsiteY4" fmla="*/ 2246084 h 2246085"/>
              <a:gd name="connsiteX5" fmla="*/ 561521 w 2605458"/>
              <a:gd name="connsiteY5" fmla="*/ 2246084 h 2246085"/>
              <a:gd name="connsiteX6" fmla="*/ 0 w 2605458"/>
              <a:gd name="connsiteY6" fmla="*/ 1123043 h 2246085"/>
              <a:gd name="connsiteX0" fmla="*/ 0 w 2605458"/>
              <a:gd name="connsiteY0" fmla="*/ 1227818 h 2350859"/>
              <a:gd name="connsiteX1" fmla="*/ 561524 w 2605458"/>
              <a:gd name="connsiteY1" fmla="*/ 0 h 2350859"/>
              <a:gd name="connsiteX2" fmla="*/ 2043937 w 2605458"/>
              <a:gd name="connsiteY2" fmla="*/ 104776 h 2350859"/>
              <a:gd name="connsiteX3" fmla="*/ 2605458 w 2605458"/>
              <a:gd name="connsiteY3" fmla="*/ 1227818 h 2350859"/>
              <a:gd name="connsiteX4" fmla="*/ 2043937 w 2605458"/>
              <a:gd name="connsiteY4" fmla="*/ 2350859 h 2350859"/>
              <a:gd name="connsiteX5" fmla="*/ 561521 w 2605458"/>
              <a:gd name="connsiteY5" fmla="*/ 2350859 h 2350859"/>
              <a:gd name="connsiteX6" fmla="*/ 0 w 2605458"/>
              <a:gd name="connsiteY6" fmla="*/ 1227818 h 2350859"/>
              <a:gd name="connsiteX0" fmla="*/ 0 w 2605458"/>
              <a:gd name="connsiteY0" fmla="*/ 1227818 h 2350859"/>
              <a:gd name="connsiteX1" fmla="*/ 561524 w 2605458"/>
              <a:gd name="connsiteY1" fmla="*/ 0 h 2350859"/>
              <a:gd name="connsiteX2" fmla="*/ 2048702 w 2605458"/>
              <a:gd name="connsiteY2" fmla="*/ 4764 h 2350859"/>
              <a:gd name="connsiteX3" fmla="*/ 2605458 w 2605458"/>
              <a:gd name="connsiteY3" fmla="*/ 1227818 h 2350859"/>
              <a:gd name="connsiteX4" fmla="*/ 2043937 w 2605458"/>
              <a:gd name="connsiteY4" fmla="*/ 2350859 h 2350859"/>
              <a:gd name="connsiteX5" fmla="*/ 561521 w 2605458"/>
              <a:gd name="connsiteY5" fmla="*/ 2350859 h 2350859"/>
              <a:gd name="connsiteX6" fmla="*/ 0 w 2605458"/>
              <a:gd name="connsiteY6" fmla="*/ 1227818 h 2350859"/>
              <a:gd name="connsiteX0" fmla="*/ 0 w 2719761"/>
              <a:gd name="connsiteY0" fmla="*/ 1227818 h 2350859"/>
              <a:gd name="connsiteX1" fmla="*/ 561524 w 2719761"/>
              <a:gd name="connsiteY1" fmla="*/ 0 h 2350859"/>
              <a:gd name="connsiteX2" fmla="*/ 2048702 w 2719761"/>
              <a:gd name="connsiteY2" fmla="*/ 4764 h 2350859"/>
              <a:gd name="connsiteX3" fmla="*/ 2719761 w 2719761"/>
              <a:gd name="connsiteY3" fmla="*/ 1227818 h 2350859"/>
              <a:gd name="connsiteX4" fmla="*/ 2043937 w 2719761"/>
              <a:gd name="connsiteY4" fmla="*/ 2350859 h 2350859"/>
              <a:gd name="connsiteX5" fmla="*/ 561521 w 2719761"/>
              <a:gd name="connsiteY5" fmla="*/ 2350859 h 2350859"/>
              <a:gd name="connsiteX6" fmla="*/ 0 w 2719761"/>
              <a:gd name="connsiteY6" fmla="*/ 1227818 h 2350859"/>
              <a:gd name="connsiteX0" fmla="*/ 0 w 2719761"/>
              <a:gd name="connsiteY0" fmla="*/ 1227818 h 2417534"/>
              <a:gd name="connsiteX1" fmla="*/ 561524 w 2719761"/>
              <a:gd name="connsiteY1" fmla="*/ 0 h 2417534"/>
              <a:gd name="connsiteX2" fmla="*/ 2048702 w 2719761"/>
              <a:gd name="connsiteY2" fmla="*/ 4764 h 2417534"/>
              <a:gd name="connsiteX3" fmla="*/ 2719761 w 2719761"/>
              <a:gd name="connsiteY3" fmla="*/ 1227818 h 2417534"/>
              <a:gd name="connsiteX4" fmla="*/ 2043937 w 2719761"/>
              <a:gd name="connsiteY4" fmla="*/ 2417534 h 2417534"/>
              <a:gd name="connsiteX5" fmla="*/ 561521 w 2719761"/>
              <a:gd name="connsiteY5" fmla="*/ 2350859 h 2417534"/>
              <a:gd name="connsiteX6" fmla="*/ 0 w 2719761"/>
              <a:gd name="connsiteY6" fmla="*/ 1227818 h 2417534"/>
              <a:gd name="connsiteX0" fmla="*/ 0 w 2719761"/>
              <a:gd name="connsiteY0" fmla="*/ 1227818 h 2422296"/>
              <a:gd name="connsiteX1" fmla="*/ 561524 w 2719761"/>
              <a:gd name="connsiteY1" fmla="*/ 0 h 2422296"/>
              <a:gd name="connsiteX2" fmla="*/ 2048702 w 2719761"/>
              <a:gd name="connsiteY2" fmla="*/ 4764 h 2422296"/>
              <a:gd name="connsiteX3" fmla="*/ 2719761 w 2719761"/>
              <a:gd name="connsiteY3" fmla="*/ 1227818 h 2422296"/>
              <a:gd name="connsiteX4" fmla="*/ 2043937 w 2719761"/>
              <a:gd name="connsiteY4" fmla="*/ 2417534 h 2422296"/>
              <a:gd name="connsiteX5" fmla="*/ 571049 w 2719761"/>
              <a:gd name="connsiteY5" fmla="*/ 2422296 h 2422296"/>
              <a:gd name="connsiteX6" fmla="*/ 0 w 2719761"/>
              <a:gd name="connsiteY6" fmla="*/ 1227818 h 2422296"/>
              <a:gd name="connsiteX0" fmla="*/ 0 w 2834059"/>
              <a:gd name="connsiteY0" fmla="*/ 1234168 h 2422296"/>
              <a:gd name="connsiteX1" fmla="*/ 675822 w 2834059"/>
              <a:gd name="connsiteY1" fmla="*/ 0 h 2422296"/>
              <a:gd name="connsiteX2" fmla="*/ 2163000 w 2834059"/>
              <a:gd name="connsiteY2" fmla="*/ 4764 h 2422296"/>
              <a:gd name="connsiteX3" fmla="*/ 2834059 w 2834059"/>
              <a:gd name="connsiteY3" fmla="*/ 1227818 h 2422296"/>
              <a:gd name="connsiteX4" fmla="*/ 2158235 w 2834059"/>
              <a:gd name="connsiteY4" fmla="*/ 2417534 h 2422296"/>
              <a:gd name="connsiteX5" fmla="*/ 685347 w 2834059"/>
              <a:gd name="connsiteY5" fmla="*/ 2422296 h 2422296"/>
              <a:gd name="connsiteX6" fmla="*/ 0 w 2834059"/>
              <a:gd name="connsiteY6" fmla="*/ 1234168 h 2422296"/>
              <a:gd name="connsiteX0" fmla="*/ 0 w 2834059"/>
              <a:gd name="connsiteY0" fmla="*/ 1234168 h 2417534"/>
              <a:gd name="connsiteX1" fmla="*/ 675822 w 2834059"/>
              <a:gd name="connsiteY1" fmla="*/ 0 h 2417534"/>
              <a:gd name="connsiteX2" fmla="*/ 2163000 w 2834059"/>
              <a:gd name="connsiteY2" fmla="*/ 4764 h 2417534"/>
              <a:gd name="connsiteX3" fmla="*/ 2834059 w 2834059"/>
              <a:gd name="connsiteY3" fmla="*/ 1227818 h 2417534"/>
              <a:gd name="connsiteX4" fmla="*/ 2158235 w 2834059"/>
              <a:gd name="connsiteY4" fmla="*/ 2417534 h 2417534"/>
              <a:gd name="connsiteX5" fmla="*/ 685350 w 2834059"/>
              <a:gd name="connsiteY5" fmla="*/ 2408008 h 2417534"/>
              <a:gd name="connsiteX6" fmla="*/ 0 w 2834059"/>
              <a:gd name="connsiteY6" fmla="*/ 1234168 h 2417534"/>
              <a:gd name="connsiteX0" fmla="*/ 0 w 2834059"/>
              <a:gd name="connsiteY0" fmla="*/ 1234168 h 2412772"/>
              <a:gd name="connsiteX1" fmla="*/ 675822 w 2834059"/>
              <a:gd name="connsiteY1" fmla="*/ 0 h 2412772"/>
              <a:gd name="connsiteX2" fmla="*/ 2163000 w 2834059"/>
              <a:gd name="connsiteY2" fmla="*/ 4764 h 2412772"/>
              <a:gd name="connsiteX3" fmla="*/ 2834059 w 2834059"/>
              <a:gd name="connsiteY3" fmla="*/ 1227818 h 2412772"/>
              <a:gd name="connsiteX4" fmla="*/ 2143950 w 2834059"/>
              <a:gd name="connsiteY4" fmla="*/ 2412772 h 2412772"/>
              <a:gd name="connsiteX5" fmla="*/ 685350 w 2834059"/>
              <a:gd name="connsiteY5" fmla="*/ 2408008 h 2412772"/>
              <a:gd name="connsiteX6" fmla="*/ 0 w 2834059"/>
              <a:gd name="connsiteY6" fmla="*/ 1234168 h 2412772"/>
              <a:gd name="connsiteX0" fmla="*/ 0 w 2834059"/>
              <a:gd name="connsiteY0" fmla="*/ 1234168 h 2412772"/>
              <a:gd name="connsiteX1" fmla="*/ 675822 w 2834059"/>
              <a:gd name="connsiteY1" fmla="*/ 0 h 2412772"/>
              <a:gd name="connsiteX2" fmla="*/ 2148716 w 2834059"/>
              <a:gd name="connsiteY2" fmla="*/ 4764 h 2412772"/>
              <a:gd name="connsiteX3" fmla="*/ 2834059 w 2834059"/>
              <a:gd name="connsiteY3" fmla="*/ 1227818 h 2412772"/>
              <a:gd name="connsiteX4" fmla="*/ 2143950 w 2834059"/>
              <a:gd name="connsiteY4" fmla="*/ 2412772 h 2412772"/>
              <a:gd name="connsiteX5" fmla="*/ 685350 w 2834059"/>
              <a:gd name="connsiteY5" fmla="*/ 2408008 h 2412772"/>
              <a:gd name="connsiteX6" fmla="*/ 0 w 2834059"/>
              <a:gd name="connsiteY6" fmla="*/ 1234168 h 2412772"/>
              <a:gd name="connsiteX0" fmla="*/ 0 w 2834059"/>
              <a:gd name="connsiteY0" fmla="*/ 1229404 h 2408008"/>
              <a:gd name="connsiteX1" fmla="*/ 694875 w 2834059"/>
              <a:gd name="connsiteY1" fmla="*/ 4761 h 2408008"/>
              <a:gd name="connsiteX2" fmla="*/ 2148716 w 2834059"/>
              <a:gd name="connsiteY2" fmla="*/ 0 h 2408008"/>
              <a:gd name="connsiteX3" fmla="*/ 2834059 w 2834059"/>
              <a:gd name="connsiteY3" fmla="*/ 1223054 h 2408008"/>
              <a:gd name="connsiteX4" fmla="*/ 2143950 w 2834059"/>
              <a:gd name="connsiteY4" fmla="*/ 2408008 h 2408008"/>
              <a:gd name="connsiteX5" fmla="*/ 685350 w 2834059"/>
              <a:gd name="connsiteY5" fmla="*/ 2403244 h 2408008"/>
              <a:gd name="connsiteX6" fmla="*/ 0 w 2834059"/>
              <a:gd name="connsiteY6" fmla="*/ 1229404 h 2408008"/>
              <a:gd name="connsiteX0" fmla="*/ 0 w 2819774"/>
              <a:gd name="connsiteY0" fmla="*/ 1229404 h 2408008"/>
              <a:gd name="connsiteX1" fmla="*/ 694875 w 2819774"/>
              <a:gd name="connsiteY1" fmla="*/ 4761 h 2408008"/>
              <a:gd name="connsiteX2" fmla="*/ 2148716 w 2819774"/>
              <a:gd name="connsiteY2" fmla="*/ 0 h 2408008"/>
              <a:gd name="connsiteX3" fmla="*/ 2819774 w 2819774"/>
              <a:gd name="connsiteY3" fmla="*/ 1223054 h 2408008"/>
              <a:gd name="connsiteX4" fmla="*/ 2143950 w 2819774"/>
              <a:gd name="connsiteY4" fmla="*/ 2408008 h 2408008"/>
              <a:gd name="connsiteX5" fmla="*/ 685350 w 2819774"/>
              <a:gd name="connsiteY5" fmla="*/ 2403244 h 2408008"/>
              <a:gd name="connsiteX6" fmla="*/ 0 w 2819774"/>
              <a:gd name="connsiteY6" fmla="*/ 1229404 h 2408008"/>
              <a:gd name="connsiteX0" fmla="*/ 0 w 2800724"/>
              <a:gd name="connsiteY0" fmla="*/ 1229404 h 2408008"/>
              <a:gd name="connsiteX1" fmla="*/ 675825 w 2800724"/>
              <a:gd name="connsiteY1" fmla="*/ 4761 h 2408008"/>
              <a:gd name="connsiteX2" fmla="*/ 2129666 w 2800724"/>
              <a:gd name="connsiteY2" fmla="*/ 0 h 2408008"/>
              <a:gd name="connsiteX3" fmla="*/ 2800724 w 2800724"/>
              <a:gd name="connsiteY3" fmla="*/ 1223054 h 2408008"/>
              <a:gd name="connsiteX4" fmla="*/ 2124900 w 2800724"/>
              <a:gd name="connsiteY4" fmla="*/ 2408008 h 2408008"/>
              <a:gd name="connsiteX5" fmla="*/ 666300 w 2800724"/>
              <a:gd name="connsiteY5" fmla="*/ 2403244 h 2408008"/>
              <a:gd name="connsiteX6" fmla="*/ 0 w 2800724"/>
              <a:gd name="connsiteY6" fmla="*/ 1229404 h 2408008"/>
              <a:gd name="connsiteX0" fmla="*/ 0 w 2800724"/>
              <a:gd name="connsiteY0" fmla="*/ 1224643 h 2403247"/>
              <a:gd name="connsiteX1" fmla="*/ 675825 w 2800724"/>
              <a:gd name="connsiteY1" fmla="*/ 0 h 2403247"/>
              <a:gd name="connsiteX2" fmla="*/ 2129666 w 2800724"/>
              <a:gd name="connsiteY2" fmla="*/ 14289 h 2403247"/>
              <a:gd name="connsiteX3" fmla="*/ 2800724 w 2800724"/>
              <a:gd name="connsiteY3" fmla="*/ 1218293 h 2403247"/>
              <a:gd name="connsiteX4" fmla="*/ 2124900 w 2800724"/>
              <a:gd name="connsiteY4" fmla="*/ 2403247 h 2403247"/>
              <a:gd name="connsiteX5" fmla="*/ 666300 w 2800724"/>
              <a:gd name="connsiteY5" fmla="*/ 2398483 h 2403247"/>
              <a:gd name="connsiteX6" fmla="*/ 0 w 2800724"/>
              <a:gd name="connsiteY6" fmla="*/ 1224643 h 2403247"/>
              <a:gd name="connsiteX0" fmla="*/ 0 w 2775558"/>
              <a:gd name="connsiteY0" fmla="*/ 1224643 h 2403247"/>
              <a:gd name="connsiteX1" fmla="*/ 675825 w 2775558"/>
              <a:gd name="connsiteY1" fmla="*/ 0 h 2403247"/>
              <a:gd name="connsiteX2" fmla="*/ 2129666 w 2775558"/>
              <a:gd name="connsiteY2" fmla="*/ 14289 h 2403247"/>
              <a:gd name="connsiteX3" fmla="*/ 2775558 w 2775558"/>
              <a:gd name="connsiteY3" fmla="*/ 1218292 h 2403247"/>
              <a:gd name="connsiteX4" fmla="*/ 2124900 w 2775558"/>
              <a:gd name="connsiteY4" fmla="*/ 2403247 h 2403247"/>
              <a:gd name="connsiteX5" fmla="*/ 666300 w 2775558"/>
              <a:gd name="connsiteY5" fmla="*/ 2398483 h 2403247"/>
              <a:gd name="connsiteX6" fmla="*/ 0 w 2775558"/>
              <a:gd name="connsiteY6" fmla="*/ 1224643 h 240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75558" h="2403247">
                <a:moveTo>
                  <a:pt x="0" y="1224643"/>
                </a:moveTo>
                <a:lnTo>
                  <a:pt x="675825" y="0"/>
                </a:lnTo>
                <a:lnTo>
                  <a:pt x="2129666" y="14289"/>
                </a:lnTo>
                <a:lnTo>
                  <a:pt x="2775558" y="1218292"/>
                </a:lnTo>
                <a:lnTo>
                  <a:pt x="2124900" y="2403247"/>
                </a:lnTo>
                <a:lnTo>
                  <a:pt x="666300" y="2398483"/>
                </a:lnTo>
                <a:lnTo>
                  <a:pt x="0" y="122464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Chord 14"/>
          <p:cNvSpPr/>
          <p:nvPr/>
        </p:nvSpPr>
        <p:spPr>
          <a:xfrm rot="1367328">
            <a:off x="5515859" y="1979702"/>
            <a:ext cx="593260" cy="1354062"/>
          </a:xfrm>
          <a:custGeom>
            <a:avLst/>
            <a:gdLst>
              <a:gd name="connsiteX0" fmla="*/ 780489 w 914400"/>
              <a:gd name="connsiteY0" fmla="*/ 780489 h 914400"/>
              <a:gd name="connsiteX1" fmla="*/ 228600 w 914400"/>
              <a:gd name="connsiteY1" fmla="*/ 853147 h 914400"/>
              <a:gd name="connsiteX2" fmla="*/ 15579 w 914400"/>
              <a:gd name="connsiteY2" fmla="*/ 338868 h 914400"/>
              <a:gd name="connsiteX3" fmla="*/ 457200 w 914400"/>
              <a:gd name="connsiteY3" fmla="*/ 0 h 914400"/>
              <a:gd name="connsiteX4" fmla="*/ 780489 w 914400"/>
              <a:gd name="connsiteY4" fmla="*/ 780489 h 914400"/>
              <a:gd name="connsiteX0" fmla="*/ 906257 w 906257"/>
              <a:gd name="connsiteY0" fmla="*/ 1102009 h 1144545"/>
              <a:gd name="connsiteX1" fmla="*/ 226176 w 906257"/>
              <a:gd name="connsiteY1" fmla="*/ 853147 h 1144545"/>
              <a:gd name="connsiteX2" fmla="*/ 13155 w 906257"/>
              <a:gd name="connsiteY2" fmla="*/ 338868 h 1144545"/>
              <a:gd name="connsiteX3" fmla="*/ 454776 w 906257"/>
              <a:gd name="connsiteY3" fmla="*/ 0 h 1144545"/>
              <a:gd name="connsiteX4" fmla="*/ 906257 w 906257"/>
              <a:gd name="connsiteY4" fmla="*/ 1102009 h 1144545"/>
              <a:gd name="connsiteX0" fmla="*/ 906257 w 906257"/>
              <a:gd name="connsiteY0" fmla="*/ 1316453 h 1358989"/>
              <a:gd name="connsiteX1" fmla="*/ 226176 w 906257"/>
              <a:gd name="connsiteY1" fmla="*/ 1067591 h 1358989"/>
              <a:gd name="connsiteX2" fmla="*/ 13155 w 906257"/>
              <a:gd name="connsiteY2" fmla="*/ 553312 h 1358989"/>
              <a:gd name="connsiteX3" fmla="*/ 375013 w 906257"/>
              <a:gd name="connsiteY3" fmla="*/ 0 h 1358989"/>
              <a:gd name="connsiteX4" fmla="*/ 906257 w 906257"/>
              <a:gd name="connsiteY4" fmla="*/ 1316453 h 1358989"/>
              <a:gd name="connsiteX0" fmla="*/ 906257 w 906257"/>
              <a:gd name="connsiteY0" fmla="*/ 1316453 h 1358989"/>
              <a:gd name="connsiteX1" fmla="*/ 226176 w 906257"/>
              <a:gd name="connsiteY1" fmla="*/ 1067591 h 1358989"/>
              <a:gd name="connsiteX2" fmla="*/ 13155 w 906257"/>
              <a:gd name="connsiteY2" fmla="*/ 553312 h 1358989"/>
              <a:gd name="connsiteX3" fmla="*/ 375013 w 906257"/>
              <a:gd name="connsiteY3" fmla="*/ 0 h 1358989"/>
              <a:gd name="connsiteX4" fmla="*/ 906257 w 906257"/>
              <a:gd name="connsiteY4" fmla="*/ 1316453 h 1358989"/>
              <a:gd name="connsiteX0" fmla="*/ 704773 w 704773"/>
              <a:gd name="connsiteY0" fmla="*/ 1316453 h 1360490"/>
              <a:gd name="connsiteX1" fmla="*/ 24692 w 704773"/>
              <a:gd name="connsiteY1" fmla="*/ 1067591 h 1360490"/>
              <a:gd name="connsiteX2" fmla="*/ 167503 w 704773"/>
              <a:gd name="connsiteY2" fmla="*/ 465805 h 1360490"/>
              <a:gd name="connsiteX3" fmla="*/ 173529 w 704773"/>
              <a:gd name="connsiteY3" fmla="*/ 0 h 1360490"/>
              <a:gd name="connsiteX4" fmla="*/ 704773 w 704773"/>
              <a:gd name="connsiteY4" fmla="*/ 1316453 h 1360490"/>
              <a:gd name="connsiteX0" fmla="*/ 554497 w 554497"/>
              <a:gd name="connsiteY0" fmla="*/ 1316453 h 1351981"/>
              <a:gd name="connsiteX1" fmla="*/ 229018 w 554497"/>
              <a:gd name="connsiteY1" fmla="*/ 977157 h 1351981"/>
              <a:gd name="connsiteX2" fmla="*/ 17227 w 554497"/>
              <a:gd name="connsiteY2" fmla="*/ 465805 h 1351981"/>
              <a:gd name="connsiteX3" fmla="*/ 23253 w 554497"/>
              <a:gd name="connsiteY3" fmla="*/ 0 h 1351981"/>
              <a:gd name="connsiteX4" fmla="*/ 554497 w 554497"/>
              <a:gd name="connsiteY4" fmla="*/ 1316453 h 1351981"/>
              <a:gd name="connsiteX0" fmla="*/ 572114 w 572114"/>
              <a:gd name="connsiteY0" fmla="*/ 1316453 h 1351981"/>
              <a:gd name="connsiteX1" fmla="*/ 246635 w 572114"/>
              <a:gd name="connsiteY1" fmla="*/ 977157 h 1351981"/>
              <a:gd name="connsiteX2" fmla="*/ 34844 w 572114"/>
              <a:gd name="connsiteY2" fmla="*/ 465805 h 1351981"/>
              <a:gd name="connsiteX3" fmla="*/ 40870 w 572114"/>
              <a:gd name="connsiteY3" fmla="*/ 0 h 1351981"/>
              <a:gd name="connsiteX4" fmla="*/ 572114 w 572114"/>
              <a:gd name="connsiteY4" fmla="*/ 1316453 h 1351981"/>
              <a:gd name="connsiteX0" fmla="*/ 572114 w 572114"/>
              <a:gd name="connsiteY0" fmla="*/ 1316453 h 1351981"/>
              <a:gd name="connsiteX1" fmla="*/ 246635 w 572114"/>
              <a:gd name="connsiteY1" fmla="*/ 977157 h 1351981"/>
              <a:gd name="connsiteX2" fmla="*/ 34844 w 572114"/>
              <a:gd name="connsiteY2" fmla="*/ 465805 h 1351981"/>
              <a:gd name="connsiteX3" fmla="*/ 40870 w 572114"/>
              <a:gd name="connsiteY3" fmla="*/ 0 h 1351981"/>
              <a:gd name="connsiteX4" fmla="*/ 572114 w 572114"/>
              <a:gd name="connsiteY4" fmla="*/ 1316453 h 1351981"/>
              <a:gd name="connsiteX0" fmla="*/ 572114 w 572114"/>
              <a:gd name="connsiteY0" fmla="*/ 1316453 h 1352529"/>
              <a:gd name="connsiteX1" fmla="*/ 246635 w 572114"/>
              <a:gd name="connsiteY1" fmla="*/ 977157 h 1352529"/>
              <a:gd name="connsiteX2" fmla="*/ 34844 w 572114"/>
              <a:gd name="connsiteY2" fmla="*/ 465805 h 1352529"/>
              <a:gd name="connsiteX3" fmla="*/ 40870 w 572114"/>
              <a:gd name="connsiteY3" fmla="*/ 0 h 1352529"/>
              <a:gd name="connsiteX4" fmla="*/ 572114 w 572114"/>
              <a:gd name="connsiteY4" fmla="*/ 1316453 h 1352529"/>
              <a:gd name="connsiteX0" fmla="*/ 572114 w 572114"/>
              <a:gd name="connsiteY0" fmla="*/ 1316453 h 1316453"/>
              <a:gd name="connsiteX1" fmla="*/ 246635 w 572114"/>
              <a:gd name="connsiteY1" fmla="*/ 977157 h 1316453"/>
              <a:gd name="connsiteX2" fmla="*/ 34844 w 572114"/>
              <a:gd name="connsiteY2" fmla="*/ 465805 h 1316453"/>
              <a:gd name="connsiteX3" fmla="*/ 40870 w 572114"/>
              <a:gd name="connsiteY3" fmla="*/ 0 h 1316453"/>
              <a:gd name="connsiteX4" fmla="*/ 572114 w 572114"/>
              <a:gd name="connsiteY4" fmla="*/ 1316453 h 1316453"/>
              <a:gd name="connsiteX0" fmla="*/ 572114 w 572114"/>
              <a:gd name="connsiteY0" fmla="*/ 1316453 h 1316453"/>
              <a:gd name="connsiteX1" fmla="*/ 246635 w 572114"/>
              <a:gd name="connsiteY1" fmla="*/ 977157 h 1316453"/>
              <a:gd name="connsiteX2" fmla="*/ 34844 w 572114"/>
              <a:gd name="connsiteY2" fmla="*/ 465805 h 1316453"/>
              <a:gd name="connsiteX3" fmla="*/ 40870 w 572114"/>
              <a:gd name="connsiteY3" fmla="*/ 0 h 1316453"/>
              <a:gd name="connsiteX4" fmla="*/ 572114 w 572114"/>
              <a:gd name="connsiteY4" fmla="*/ 1316453 h 1316453"/>
              <a:gd name="connsiteX0" fmla="*/ 589971 w 589971"/>
              <a:gd name="connsiteY0" fmla="*/ 1326170 h 1326170"/>
              <a:gd name="connsiteX1" fmla="*/ 246635 w 589971"/>
              <a:gd name="connsiteY1" fmla="*/ 977157 h 1326170"/>
              <a:gd name="connsiteX2" fmla="*/ 34844 w 589971"/>
              <a:gd name="connsiteY2" fmla="*/ 465805 h 1326170"/>
              <a:gd name="connsiteX3" fmla="*/ 40870 w 589971"/>
              <a:gd name="connsiteY3" fmla="*/ 0 h 1326170"/>
              <a:gd name="connsiteX4" fmla="*/ 589971 w 589971"/>
              <a:gd name="connsiteY4" fmla="*/ 1326170 h 1326170"/>
              <a:gd name="connsiteX0" fmla="*/ 603448 w 603448"/>
              <a:gd name="connsiteY0" fmla="*/ 1341741 h 1341741"/>
              <a:gd name="connsiteX1" fmla="*/ 260112 w 603448"/>
              <a:gd name="connsiteY1" fmla="*/ 992728 h 1341741"/>
              <a:gd name="connsiteX2" fmla="*/ 48321 w 603448"/>
              <a:gd name="connsiteY2" fmla="*/ 481376 h 1341741"/>
              <a:gd name="connsiteX3" fmla="*/ 34030 w 603448"/>
              <a:gd name="connsiteY3" fmla="*/ 0 h 1341741"/>
              <a:gd name="connsiteX4" fmla="*/ 603448 w 603448"/>
              <a:gd name="connsiteY4" fmla="*/ 1341741 h 1341741"/>
              <a:gd name="connsiteX0" fmla="*/ 587862 w 587862"/>
              <a:gd name="connsiteY0" fmla="*/ 1341741 h 1341741"/>
              <a:gd name="connsiteX1" fmla="*/ 244526 w 587862"/>
              <a:gd name="connsiteY1" fmla="*/ 992728 h 1341741"/>
              <a:gd name="connsiteX2" fmla="*/ 32735 w 587862"/>
              <a:gd name="connsiteY2" fmla="*/ 481376 h 1341741"/>
              <a:gd name="connsiteX3" fmla="*/ 18444 w 587862"/>
              <a:gd name="connsiteY3" fmla="*/ 0 h 1341741"/>
              <a:gd name="connsiteX4" fmla="*/ 587862 w 587862"/>
              <a:gd name="connsiteY4" fmla="*/ 1341741 h 1341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862" h="1341741">
                <a:moveTo>
                  <a:pt x="587862" y="1341741"/>
                </a:moveTo>
                <a:cubicBezTo>
                  <a:pt x="464053" y="1254757"/>
                  <a:pt x="337047" y="1136122"/>
                  <a:pt x="244526" y="992728"/>
                </a:cubicBezTo>
                <a:cubicBezTo>
                  <a:pt x="152005" y="849334"/>
                  <a:pt x="43747" y="630022"/>
                  <a:pt x="32735" y="481376"/>
                </a:cubicBezTo>
                <a:cubicBezTo>
                  <a:pt x="4749" y="374300"/>
                  <a:pt x="-17020" y="129426"/>
                  <a:pt x="18444" y="0"/>
                </a:cubicBezTo>
                <a:lnTo>
                  <a:pt x="587862" y="1341741"/>
                </a:lnTo>
                <a:close/>
              </a:path>
            </a:pathLst>
          </a:custGeom>
          <a:pattFill prst="sphere">
            <a:fgClr>
              <a:schemeClr val="accent6">
                <a:lumMod val="75000"/>
              </a:schemeClr>
            </a:fgClr>
            <a:bgClr>
              <a:schemeClr val="tx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Chord 14"/>
          <p:cNvSpPr/>
          <p:nvPr/>
        </p:nvSpPr>
        <p:spPr>
          <a:xfrm rot="4953585">
            <a:off x="6143536" y="947695"/>
            <a:ext cx="529062" cy="1253211"/>
          </a:xfrm>
          <a:custGeom>
            <a:avLst/>
            <a:gdLst>
              <a:gd name="connsiteX0" fmla="*/ 780489 w 914400"/>
              <a:gd name="connsiteY0" fmla="*/ 780489 h 914400"/>
              <a:gd name="connsiteX1" fmla="*/ 228600 w 914400"/>
              <a:gd name="connsiteY1" fmla="*/ 853147 h 914400"/>
              <a:gd name="connsiteX2" fmla="*/ 15579 w 914400"/>
              <a:gd name="connsiteY2" fmla="*/ 338868 h 914400"/>
              <a:gd name="connsiteX3" fmla="*/ 457200 w 914400"/>
              <a:gd name="connsiteY3" fmla="*/ 0 h 914400"/>
              <a:gd name="connsiteX4" fmla="*/ 780489 w 914400"/>
              <a:gd name="connsiteY4" fmla="*/ 780489 h 914400"/>
              <a:gd name="connsiteX0" fmla="*/ 906257 w 906257"/>
              <a:gd name="connsiteY0" fmla="*/ 1102009 h 1144545"/>
              <a:gd name="connsiteX1" fmla="*/ 226176 w 906257"/>
              <a:gd name="connsiteY1" fmla="*/ 853147 h 1144545"/>
              <a:gd name="connsiteX2" fmla="*/ 13155 w 906257"/>
              <a:gd name="connsiteY2" fmla="*/ 338868 h 1144545"/>
              <a:gd name="connsiteX3" fmla="*/ 454776 w 906257"/>
              <a:gd name="connsiteY3" fmla="*/ 0 h 1144545"/>
              <a:gd name="connsiteX4" fmla="*/ 906257 w 906257"/>
              <a:gd name="connsiteY4" fmla="*/ 1102009 h 1144545"/>
              <a:gd name="connsiteX0" fmla="*/ 906257 w 906257"/>
              <a:gd name="connsiteY0" fmla="*/ 1316453 h 1358989"/>
              <a:gd name="connsiteX1" fmla="*/ 226176 w 906257"/>
              <a:gd name="connsiteY1" fmla="*/ 1067591 h 1358989"/>
              <a:gd name="connsiteX2" fmla="*/ 13155 w 906257"/>
              <a:gd name="connsiteY2" fmla="*/ 553312 h 1358989"/>
              <a:gd name="connsiteX3" fmla="*/ 375013 w 906257"/>
              <a:gd name="connsiteY3" fmla="*/ 0 h 1358989"/>
              <a:gd name="connsiteX4" fmla="*/ 906257 w 906257"/>
              <a:gd name="connsiteY4" fmla="*/ 1316453 h 1358989"/>
              <a:gd name="connsiteX0" fmla="*/ 906257 w 906257"/>
              <a:gd name="connsiteY0" fmla="*/ 1316453 h 1358989"/>
              <a:gd name="connsiteX1" fmla="*/ 226176 w 906257"/>
              <a:gd name="connsiteY1" fmla="*/ 1067591 h 1358989"/>
              <a:gd name="connsiteX2" fmla="*/ 13155 w 906257"/>
              <a:gd name="connsiteY2" fmla="*/ 553312 h 1358989"/>
              <a:gd name="connsiteX3" fmla="*/ 375013 w 906257"/>
              <a:gd name="connsiteY3" fmla="*/ 0 h 1358989"/>
              <a:gd name="connsiteX4" fmla="*/ 906257 w 906257"/>
              <a:gd name="connsiteY4" fmla="*/ 1316453 h 1358989"/>
              <a:gd name="connsiteX0" fmla="*/ 704773 w 704773"/>
              <a:gd name="connsiteY0" fmla="*/ 1316453 h 1360490"/>
              <a:gd name="connsiteX1" fmla="*/ 24692 w 704773"/>
              <a:gd name="connsiteY1" fmla="*/ 1067591 h 1360490"/>
              <a:gd name="connsiteX2" fmla="*/ 167503 w 704773"/>
              <a:gd name="connsiteY2" fmla="*/ 465805 h 1360490"/>
              <a:gd name="connsiteX3" fmla="*/ 173529 w 704773"/>
              <a:gd name="connsiteY3" fmla="*/ 0 h 1360490"/>
              <a:gd name="connsiteX4" fmla="*/ 704773 w 704773"/>
              <a:gd name="connsiteY4" fmla="*/ 1316453 h 1360490"/>
              <a:gd name="connsiteX0" fmla="*/ 554497 w 554497"/>
              <a:gd name="connsiteY0" fmla="*/ 1316453 h 1351981"/>
              <a:gd name="connsiteX1" fmla="*/ 229018 w 554497"/>
              <a:gd name="connsiteY1" fmla="*/ 977157 h 1351981"/>
              <a:gd name="connsiteX2" fmla="*/ 17227 w 554497"/>
              <a:gd name="connsiteY2" fmla="*/ 465805 h 1351981"/>
              <a:gd name="connsiteX3" fmla="*/ 23253 w 554497"/>
              <a:gd name="connsiteY3" fmla="*/ 0 h 1351981"/>
              <a:gd name="connsiteX4" fmla="*/ 554497 w 554497"/>
              <a:gd name="connsiteY4" fmla="*/ 1316453 h 1351981"/>
              <a:gd name="connsiteX0" fmla="*/ 572114 w 572114"/>
              <a:gd name="connsiteY0" fmla="*/ 1316453 h 1351981"/>
              <a:gd name="connsiteX1" fmla="*/ 246635 w 572114"/>
              <a:gd name="connsiteY1" fmla="*/ 977157 h 1351981"/>
              <a:gd name="connsiteX2" fmla="*/ 34844 w 572114"/>
              <a:gd name="connsiteY2" fmla="*/ 465805 h 1351981"/>
              <a:gd name="connsiteX3" fmla="*/ 40870 w 572114"/>
              <a:gd name="connsiteY3" fmla="*/ 0 h 1351981"/>
              <a:gd name="connsiteX4" fmla="*/ 572114 w 572114"/>
              <a:gd name="connsiteY4" fmla="*/ 1316453 h 1351981"/>
              <a:gd name="connsiteX0" fmla="*/ 572114 w 572114"/>
              <a:gd name="connsiteY0" fmla="*/ 1316453 h 1351981"/>
              <a:gd name="connsiteX1" fmla="*/ 246635 w 572114"/>
              <a:gd name="connsiteY1" fmla="*/ 977157 h 1351981"/>
              <a:gd name="connsiteX2" fmla="*/ 34844 w 572114"/>
              <a:gd name="connsiteY2" fmla="*/ 465805 h 1351981"/>
              <a:gd name="connsiteX3" fmla="*/ 40870 w 572114"/>
              <a:gd name="connsiteY3" fmla="*/ 0 h 1351981"/>
              <a:gd name="connsiteX4" fmla="*/ 572114 w 572114"/>
              <a:gd name="connsiteY4" fmla="*/ 1316453 h 1351981"/>
              <a:gd name="connsiteX0" fmla="*/ 572114 w 572114"/>
              <a:gd name="connsiteY0" fmla="*/ 1316453 h 1352529"/>
              <a:gd name="connsiteX1" fmla="*/ 246635 w 572114"/>
              <a:gd name="connsiteY1" fmla="*/ 977157 h 1352529"/>
              <a:gd name="connsiteX2" fmla="*/ 34844 w 572114"/>
              <a:gd name="connsiteY2" fmla="*/ 465805 h 1352529"/>
              <a:gd name="connsiteX3" fmla="*/ 40870 w 572114"/>
              <a:gd name="connsiteY3" fmla="*/ 0 h 1352529"/>
              <a:gd name="connsiteX4" fmla="*/ 572114 w 572114"/>
              <a:gd name="connsiteY4" fmla="*/ 1316453 h 1352529"/>
              <a:gd name="connsiteX0" fmla="*/ 572114 w 572114"/>
              <a:gd name="connsiteY0" fmla="*/ 1316453 h 1316453"/>
              <a:gd name="connsiteX1" fmla="*/ 246635 w 572114"/>
              <a:gd name="connsiteY1" fmla="*/ 977157 h 1316453"/>
              <a:gd name="connsiteX2" fmla="*/ 34844 w 572114"/>
              <a:gd name="connsiteY2" fmla="*/ 465805 h 1316453"/>
              <a:gd name="connsiteX3" fmla="*/ 40870 w 572114"/>
              <a:gd name="connsiteY3" fmla="*/ 0 h 1316453"/>
              <a:gd name="connsiteX4" fmla="*/ 572114 w 572114"/>
              <a:gd name="connsiteY4" fmla="*/ 1316453 h 1316453"/>
              <a:gd name="connsiteX0" fmla="*/ 572114 w 572114"/>
              <a:gd name="connsiteY0" fmla="*/ 1316453 h 1316453"/>
              <a:gd name="connsiteX1" fmla="*/ 246635 w 572114"/>
              <a:gd name="connsiteY1" fmla="*/ 977157 h 1316453"/>
              <a:gd name="connsiteX2" fmla="*/ 34844 w 572114"/>
              <a:gd name="connsiteY2" fmla="*/ 465805 h 1316453"/>
              <a:gd name="connsiteX3" fmla="*/ 40870 w 572114"/>
              <a:gd name="connsiteY3" fmla="*/ 0 h 1316453"/>
              <a:gd name="connsiteX4" fmla="*/ 572114 w 572114"/>
              <a:gd name="connsiteY4" fmla="*/ 1316453 h 1316453"/>
              <a:gd name="connsiteX0" fmla="*/ 589971 w 589971"/>
              <a:gd name="connsiteY0" fmla="*/ 1326170 h 1326170"/>
              <a:gd name="connsiteX1" fmla="*/ 246635 w 589971"/>
              <a:gd name="connsiteY1" fmla="*/ 977157 h 1326170"/>
              <a:gd name="connsiteX2" fmla="*/ 34844 w 589971"/>
              <a:gd name="connsiteY2" fmla="*/ 465805 h 1326170"/>
              <a:gd name="connsiteX3" fmla="*/ 40870 w 589971"/>
              <a:gd name="connsiteY3" fmla="*/ 0 h 1326170"/>
              <a:gd name="connsiteX4" fmla="*/ 589971 w 589971"/>
              <a:gd name="connsiteY4" fmla="*/ 1326170 h 1326170"/>
              <a:gd name="connsiteX0" fmla="*/ 603448 w 603448"/>
              <a:gd name="connsiteY0" fmla="*/ 1341741 h 1341741"/>
              <a:gd name="connsiteX1" fmla="*/ 260112 w 603448"/>
              <a:gd name="connsiteY1" fmla="*/ 992728 h 1341741"/>
              <a:gd name="connsiteX2" fmla="*/ 48321 w 603448"/>
              <a:gd name="connsiteY2" fmla="*/ 481376 h 1341741"/>
              <a:gd name="connsiteX3" fmla="*/ 34030 w 603448"/>
              <a:gd name="connsiteY3" fmla="*/ 0 h 1341741"/>
              <a:gd name="connsiteX4" fmla="*/ 603448 w 603448"/>
              <a:gd name="connsiteY4" fmla="*/ 1341741 h 1341741"/>
              <a:gd name="connsiteX0" fmla="*/ 587862 w 587862"/>
              <a:gd name="connsiteY0" fmla="*/ 1341741 h 1341741"/>
              <a:gd name="connsiteX1" fmla="*/ 244526 w 587862"/>
              <a:gd name="connsiteY1" fmla="*/ 992728 h 1341741"/>
              <a:gd name="connsiteX2" fmla="*/ 32735 w 587862"/>
              <a:gd name="connsiteY2" fmla="*/ 481376 h 1341741"/>
              <a:gd name="connsiteX3" fmla="*/ 18444 w 587862"/>
              <a:gd name="connsiteY3" fmla="*/ 0 h 1341741"/>
              <a:gd name="connsiteX4" fmla="*/ 587862 w 587862"/>
              <a:gd name="connsiteY4" fmla="*/ 1341741 h 1341741"/>
              <a:gd name="connsiteX0" fmla="*/ 565717 w 565717"/>
              <a:gd name="connsiteY0" fmla="*/ 1241807 h 1241807"/>
              <a:gd name="connsiteX1" fmla="*/ 222381 w 565717"/>
              <a:gd name="connsiteY1" fmla="*/ 892794 h 1241807"/>
              <a:gd name="connsiteX2" fmla="*/ 10590 w 565717"/>
              <a:gd name="connsiteY2" fmla="*/ 381442 h 1241807"/>
              <a:gd name="connsiteX3" fmla="*/ 50490 w 565717"/>
              <a:gd name="connsiteY3" fmla="*/ 0 h 1241807"/>
              <a:gd name="connsiteX4" fmla="*/ 565717 w 565717"/>
              <a:gd name="connsiteY4" fmla="*/ 1241807 h 1241807"/>
              <a:gd name="connsiteX0" fmla="*/ 534643 w 534643"/>
              <a:gd name="connsiteY0" fmla="*/ 1241807 h 1241807"/>
              <a:gd name="connsiteX1" fmla="*/ 191307 w 534643"/>
              <a:gd name="connsiteY1" fmla="*/ 892794 h 1241807"/>
              <a:gd name="connsiteX2" fmla="*/ 30710 w 534643"/>
              <a:gd name="connsiteY2" fmla="*/ 381724 h 1241807"/>
              <a:gd name="connsiteX3" fmla="*/ 19416 w 534643"/>
              <a:gd name="connsiteY3" fmla="*/ 0 h 1241807"/>
              <a:gd name="connsiteX4" fmla="*/ 534643 w 534643"/>
              <a:gd name="connsiteY4" fmla="*/ 1241807 h 1241807"/>
              <a:gd name="connsiteX0" fmla="*/ 534643 w 534643"/>
              <a:gd name="connsiteY0" fmla="*/ 1241807 h 1241807"/>
              <a:gd name="connsiteX1" fmla="*/ 215812 w 534643"/>
              <a:gd name="connsiteY1" fmla="*/ 876782 h 1241807"/>
              <a:gd name="connsiteX2" fmla="*/ 30710 w 534643"/>
              <a:gd name="connsiteY2" fmla="*/ 381724 h 1241807"/>
              <a:gd name="connsiteX3" fmla="*/ 19416 w 534643"/>
              <a:gd name="connsiteY3" fmla="*/ 0 h 1241807"/>
              <a:gd name="connsiteX4" fmla="*/ 534643 w 534643"/>
              <a:gd name="connsiteY4" fmla="*/ 1241807 h 1241807"/>
              <a:gd name="connsiteX0" fmla="*/ 524248 w 524248"/>
              <a:gd name="connsiteY0" fmla="*/ 1241807 h 1241807"/>
              <a:gd name="connsiteX1" fmla="*/ 205417 w 524248"/>
              <a:gd name="connsiteY1" fmla="*/ 876782 h 1241807"/>
              <a:gd name="connsiteX2" fmla="*/ 20315 w 524248"/>
              <a:gd name="connsiteY2" fmla="*/ 381724 h 1241807"/>
              <a:gd name="connsiteX3" fmla="*/ 9021 w 524248"/>
              <a:gd name="connsiteY3" fmla="*/ 0 h 1241807"/>
              <a:gd name="connsiteX4" fmla="*/ 524248 w 524248"/>
              <a:gd name="connsiteY4" fmla="*/ 1241807 h 1241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4248" h="1241807">
                <a:moveTo>
                  <a:pt x="524248" y="1241807"/>
                </a:moveTo>
                <a:cubicBezTo>
                  <a:pt x="400439" y="1154823"/>
                  <a:pt x="289406" y="1020129"/>
                  <a:pt x="205417" y="876782"/>
                </a:cubicBezTo>
                <a:cubicBezTo>
                  <a:pt x="121428" y="733435"/>
                  <a:pt x="31327" y="530370"/>
                  <a:pt x="20315" y="381724"/>
                </a:cubicBezTo>
                <a:cubicBezTo>
                  <a:pt x="-7671" y="274648"/>
                  <a:pt x="-1906" y="125427"/>
                  <a:pt x="9021" y="0"/>
                </a:cubicBezTo>
                <a:lnTo>
                  <a:pt x="524248" y="1241807"/>
                </a:lnTo>
                <a:close/>
              </a:path>
            </a:pathLst>
          </a:custGeom>
          <a:pattFill prst="sphere">
            <a:fgClr>
              <a:schemeClr val="accent6">
                <a:lumMod val="75000"/>
              </a:schemeClr>
            </a:fgClr>
            <a:bgClr>
              <a:schemeClr val="tx1"/>
            </a:bgClr>
          </a:patt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Chord 14"/>
          <p:cNvSpPr/>
          <p:nvPr/>
        </p:nvSpPr>
        <p:spPr>
          <a:xfrm rot="8504992">
            <a:off x="7349878" y="928358"/>
            <a:ext cx="555260" cy="1293728"/>
          </a:xfrm>
          <a:custGeom>
            <a:avLst/>
            <a:gdLst>
              <a:gd name="connsiteX0" fmla="*/ 780489 w 914400"/>
              <a:gd name="connsiteY0" fmla="*/ 780489 h 914400"/>
              <a:gd name="connsiteX1" fmla="*/ 228600 w 914400"/>
              <a:gd name="connsiteY1" fmla="*/ 853147 h 914400"/>
              <a:gd name="connsiteX2" fmla="*/ 15579 w 914400"/>
              <a:gd name="connsiteY2" fmla="*/ 338868 h 914400"/>
              <a:gd name="connsiteX3" fmla="*/ 457200 w 914400"/>
              <a:gd name="connsiteY3" fmla="*/ 0 h 914400"/>
              <a:gd name="connsiteX4" fmla="*/ 780489 w 914400"/>
              <a:gd name="connsiteY4" fmla="*/ 780489 h 914400"/>
              <a:gd name="connsiteX0" fmla="*/ 906257 w 906257"/>
              <a:gd name="connsiteY0" fmla="*/ 1102009 h 1144545"/>
              <a:gd name="connsiteX1" fmla="*/ 226176 w 906257"/>
              <a:gd name="connsiteY1" fmla="*/ 853147 h 1144545"/>
              <a:gd name="connsiteX2" fmla="*/ 13155 w 906257"/>
              <a:gd name="connsiteY2" fmla="*/ 338868 h 1144545"/>
              <a:gd name="connsiteX3" fmla="*/ 454776 w 906257"/>
              <a:gd name="connsiteY3" fmla="*/ 0 h 1144545"/>
              <a:gd name="connsiteX4" fmla="*/ 906257 w 906257"/>
              <a:gd name="connsiteY4" fmla="*/ 1102009 h 1144545"/>
              <a:gd name="connsiteX0" fmla="*/ 906257 w 906257"/>
              <a:gd name="connsiteY0" fmla="*/ 1316453 h 1358989"/>
              <a:gd name="connsiteX1" fmla="*/ 226176 w 906257"/>
              <a:gd name="connsiteY1" fmla="*/ 1067591 h 1358989"/>
              <a:gd name="connsiteX2" fmla="*/ 13155 w 906257"/>
              <a:gd name="connsiteY2" fmla="*/ 553312 h 1358989"/>
              <a:gd name="connsiteX3" fmla="*/ 375013 w 906257"/>
              <a:gd name="connsiteY3" fmla="*/ 0 h 1358989"/>
              <a:gd name="connsiteX4" fmla="*/ 906257 w 906257"/>
              <a:gd name="connsiteY4" fmla="*/ 1316453 h 1358989"/>
              <a:gd name="connsiteX0" fmla="*/ 906257 w 906257"/>
              <a:gd name="connsiteY0" fmla="*/ 1316453 h 1358989"/>
              <a:gd name="connsiteX1" fmla="*/ 226176 w 906257"/>
              <a:gd name="connsiteY1" fmla="*/ 1067591 h 1358989"/>
              <a:gd name="connsiteX2" fmla="*/ 13155 w 906257"/>
              <a:gd name="connsiteY2" fmla="*/ 553312 h 1358989"/>
              <a:gd name="connsiteX3" fmla="*/ 375013 w 906257"/>
              <a:gd name="connsiteY3" fmla="*/ 0 h 1358989"/>
              <a:gd name="connsiteX4" fmla="*/ 906257 w 906257"/>
              <a:gd name="connsiteY4" fmla="*/ 1316453 h 1358989"/>
              <a:gd name="connsiteX0" fmla="*/ 704773 w 704773"/>
              <a:gd name="connsiteY0" fmla="*/ 1316453 h 1360490"/>
              <a:gd name="connsiteX1" fmla="*/ 24692 w 704773"/>
              <a:gd name="connsiteY1" fmla="*/ 1067591 h 1360490"/>
              <a:gd name="connsiteX2" fmla="*/ 167503 w 704773"/>
              <a:gd name="connsiteY2" fmla="*/ 465805 h 1360490"/>
              <a:gd name="connsiteX3" fmla="*/ 173529 w 704773"/>
              <a:gd name="connsiteY3" fmla="*/ 0 h 1360490"/>
              <a:gd name="connsiteX4" fmla="*/ 704773 w 704773"/>
              <a:gd name="connsiteY4" fmla="*/ 1316453 h 1360490"/>
              <a:gd name="connsiteX0" fmla="*/ 554497 w 554497"/>
              <a:gd name="connsiteY0" fmla="*/ 1316453 h 1351981"/>
              <a:gd name="connsiteX1" fmla="*/ 229018 w 554497"/>
              <a:gd name="connsiteY1" fmla="*/ 977157 h 1351981"/>
              <a:gd name="connsiteX2" fmla="*/ 17227 w 554497"/>
              <a:gd name="connsiteY2" fmla="*/ 465805 h 1351981"/>
              <a:gd name="connsiteX3" fmla="*/ 23253 w 554497"/>
              <a:gd name="connsiteY3" fmla="*/ 0 h 1351981"/>
              <a:gd name="connsiteX4" fmla="*/ 554497 w 554497"/>
              <a:gd name="connsiteY4" fmla="*/ 1316453 h 1351981"/>
              <a:gd name="connsiteX0" fmla="*/ 572114 w 572114"/>
              <a:gd name="connsiteY0" fmla="*/ 1316453 h 1351981"/>
              <a:gd name="connsiteX1" fmla="*/ 246635 w 572114"/>
              <a:gd name="connsiteY1" fmla="*/ 977157 h 1351981"/>
              <a:gd name="connsiteX2" fmla="*/ 34844 w 572114"/>
              <a:gd name="connsiteY2" fmla="*/ 465805 h 1351981"/>
              <a:gd name="connsiteX3" fmla="*/ 40870 w 572114"/>
              <a:gd name="connsiteY3" fmla="*/ 0 h 1351981"/>
              <a:gd name="connsiteX4" fmla="*/ 572114 w 572114"/>
              <a:gd name="connsiteY4" fmla="*/ 1316453 h 1351981"/>
              <a:gd name="connsiteX0" fmla="*/ 572114 w 572114"/>
              <a:gd name="connsiteY0" fmla="*/ 1316453 h 1351981"/>
              <a:gd name="connsiteX1" fmla="*/ 246635 w 572114"/>
              <a:gd name="connsiteY1" fmla="*/ 977157 h 1351981"/>
              <a:gd name="connsiteX2" fmla="*/ 34844 w 572114"/>
              <a:gd name="connsiteY2" fmla="*/ 465805 h 1351981"/>
              <a:gd name="connsiteX3" fmla="*/ 40870 w 572114"/>
              <a:gd name="connsiteY3" fmla="*/ 0 h 1351981"/>
              <a:gd name="connsiteX4" fmla="*/ 572114 w 572114"/>
              <a:gd name="connsiteY4" fmla="*/ 1316453 h 1351981"/>
              <a:gd name="connsiteX0" fmla="*/ 572114 w 572114"/>
              <a:gd name="connsiteY0" fmla="*/ 1316453 h 1352529"/>
              <a:gd name="connsiteX1" fmla="*/ 246635 w 572114"/>
              <a:gd name="connsiteY1" fmla="*/ 977157 h 1352529"/>
              <a:gd name="connsiteX2" fmla="*/ 34844 w 572114"/>
              <a:gd name="connsiteY2" fmla="*/ 465805 h 1352529"/>
              <a:gd name="connsiteX3" fmla="*/ 40870 w 572114"/>
              <a:gd name="connsiteY3" fmla="*/ 0 h 1352529"/>
              <a:gd name="connsiteX4" fmla="*/ 572114 w 572114"/>
              <a:gd name="connsiteY4" fmla="*/ 1316453 h 1352529"/>
              <a:gd name="connsiteX0" fmla="*/ 572114 w 572114"/>
              <a:gd name="connsiteY0" fmla="*/ 1316453 h 1316453"/>
              <a:gd name="connsiteX1" fmla="*/ 246635 w 572114"/>
              <a:gd name="connsiteY1" fmla="*/ 977157 h 1316453"/>
              <a:gd name="connsiteX2" fmla="*/ 34844 w 572114"/>
              <a:gd name="connsiteY2" fmla="*/ 465805 h 1316453"/>
              <a:gd name="connsiteX3" fmla="*/ 40870 w 572114"/>
              <a:gd name="connsiteY3" fmla="*/ 0 h 1316453"/>
              <a:gd name="connsiteX4" fmla="*/ 572114 w 572114"/>
              <a:gd name="connsiteY4" fmla="*/ 1316453 h 1316453"/>
              <a:gd name="connsiteX0" fmla="*/ 572114 w 572114"/>
              <a:gd name="connsiteY0" fmla="*/ 1316453 h 1316453"/>
              <a:gd name="connsiteX1" fmla="*/ 246635 w 572114"/>
              <a:gd name="connsiteY1" fmla="*/ 977157 h 1316453"/>
              <a:gd name="connsiteX2" fmla="*/ 34844 w 572114"/>
              <a:gd name="connsiteY2" fmla="*/ 465805 h 1316453"/>
              <a:gd name="connsiteX3" fmla="*/ 40870 w 572114"/>
              <a:gd name="connsiteY3" fmla="*/ 0 h 1316453"/>
              <a:gd name="connsiteX4" fmla="*/ 572114 w 572114"/>
              <a:gd name="connsiteY4" fmla="*/ 1316453 h 1316453"/>
              <a:gd name="connsiteX0" fmla="*/ 589971 w 589971"/>
              <a:gd name="connsiteY0" fmla="*/ 1326170 h 1326170"/>
              <a:gd name="connsiteX1" fmla="*/ 246635 w 589971"/>
              <a:gd name="connsiteY1" fmla="*/ 977157 h 1326170"/>
              <a:gd name="connsiteX2" fmla="*/ 34844 w 589971"/>
              <a:gd name="connsiteY2" fmla="*/ 465805 h 1326170"/>
              <a:gd name="connsiteX3" fmla="*/ 40870 w 589971"/>
              <a:gd name="connsiteY3" fmla="*/ 0 h 1326170"/>
              <a:gd name="connsiteX4" fmla="*/ 589971 w 589971"/>
              <a:gd name="connsiteY4" fmla="*/ 1326170 h 1326170"/>
              <a:gd name="connsiteX0" fmla="*/ 603448 w 603448"/>
              <a:gd name="connsiteY0" fmla="*/ 1341741 h 1341741"/>
              <a:gd name="connsiteX1" fmla="*/ 260112 w 603448"/>
              <a:gd name="connsiteY1" fmla="*/ 992728 h 1341741"/>
              <a:gd name="connsiteX2" fmla="*/ 48321 w 603448"/>
              <a:gd name="connsiteY2" fmla="*/ 481376 h 1341741"/>
              <a:gd name="connsiteX3" fmla="*/ 34030 w 603448"/>
              <a:gd name="connsiteY3" fmla="*/ 0 h 1341741"/>
              <a:gd name="connsiteX4" fmla="*/ 603448 w 603448"/>
              <a:gd name="connsiteY4" fmla="*/ 1341741 h 1341741"/>
              <a:gd name="connsiteX0" fmla="*/ 587862 w 587862"/>
              <a:gd name="connsiteY0" fmla="*/ 1341741 h 1341741"/>
              <a:gd name="connsiteX1" fmla="*/ 244526 w 587862"/>
              <a:gd name="connsiteY1" fmla="*/ 992728 h 1341741"/>
              <a:gd name="connsiteX2" fmla="*/ 32735 w 587862"/>
              <a:gd name="connsiteY2" fmla="*/ 481376 h 1341741"/>
              <a:gd name="connsiteX3" fmla="*/ 18444 w 587862"/>
              <a:gd name="connsiteY3" fmla="*/ 0 h 1341741"/>
              <a:gd name="connsiteX4" fmla="*/ 587862 w 587862"/>
              <a:gd name="connsiteY4" fmla="*/ 1341741 h 1341741"/>
              <a:gd name="connsiteX0" fmla="*/ 565717 w 565717"/>
              <a:gd name="connsiteY0" fmla="*/ 1241807 h 1241807"/>
              <a:gd name="connsiteX1" fmla="*/ 222381 w 565717"/>
              <a:gd name="connsiteY1" fmla="*/ 892794 h 1241807"/>
              <a:gd name="connsiteX2" fmla="*/ 10590 w 565717"/>
              <a:gd name="connsiteY2" fmla="*/ 381442 h 1241807"/>
              <a:gd name="connsiteX3" fmla="*/ 50490 w 565717"/>
              <a:gd name="connsiteY3" fmla="*/ 0 h 1241807"/>
              <a:gd name="connsiteX4" fmla="*/ 565717 w 565717"/>
              <a:gd name="connsiteY4" fmla="*/ 1241807 h 1241807"/>
              <a:gd name="connsiteX0" fmla="*/ 534643 w 534643"/>
              <a:gd name="connsiteY0" fmla="*/ 1241807 h 1241807"/>
              <a:gd name="connsiteX1" fmla="*/ 191307 w 534643"/>
              <a:gd name="connsiteY1" fmla="*/ 892794 h 1241807"/>
              <a:gd name="connsiteX2" fmla="*/ 30710 w 534643"/>
              <a:gd name="connsiteY2" fmla="*/ 381724 h 1241807"/>
              <a:gd name="connsiteX3" fmla="*/ 19416 w 534643"/>
              <a:gd name="connsiteY3" fmla="*/ 0 h 1241807"/>
              <a:gd name="connsiteX4" fmla="*/ 534643 w 534643"/>
              <a:gd name="connsiteY4" fmla="*/ 1241807 h 1241807"/>
              <a:gd name="connsiteX0" fmla="*/ 534643 w 534643"/>
              <a:gd name="connsiteY0" fmla="*/ 1241807 h 1241807"/>
              <a:gd name="connsiteX1" fmla="*/ 215812 w 534643"/>
              <a:gd name="connsiteY1" fmla="*/ 876782 h 1241807"/>
              <a:gd name="connsiteX2" fmla="*/ 30710 w 534643"/>
              <a:gd name="connsiteY2" fmla="*/ 381724 h 1241807"/>
              <a:gd name="connsiteX3" fmla="*/ 19416 w 534643"/>
              <a:gd name="connsiteY3" fmla="*/ 0 h 1241807"/>
              <a:gd name="connsiteX4" fmla="*/ 534643 w 534643"/>
              <a:gd name="connsiteY4" fmla="*/ 1241807 h 1241807"/>
              <a:gd name="connsiteX0" fmla="*/ 524248 w 524248"/>
              <a:gd name="connsiteY0" fmla="*/ 1241807 h 1241807"/>
              <a:gd name="connsiteX1" fmla="*/ 205417 w 524248"/>
              <a:gd name="connsiteY1" fmla="*/ 876782 h 1241807"/>
              <a:gd name="connsiteX2" fmla="*/ 20315 w 524248"/>
              <a:gd name="connsiteY2" fmla="*/ 381724 h 1241807"/>
              <a:gd name="connsiteX3" fmla="*/ 9021 w 524248"/>
              <a:gd name="connsiteY3" fmla="*/ 0 h 1241807"/>
              <a:gd name="connsiteX4" fmla="*/ 524248 w 524248"/>
              <a:gd name="connsiteY4" fmla="*/ 1241807 h 1241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4248" h="1241807">
                <a:moveTo>
                  <a:pt x="524248" y="1241807"/>
                </a:moveTo>
                <a:cubicBezTo>
                  <a:pt x="400439" y="1154823"/>
                  <a:pt x="289406" y="1020129"/>
                  <a:pt x="205417" y="876782"/>
                </a:cubicBezTo>
                <a:cubicBezTo>
                  <a:pt x="121428" y="733435"/>
                  <a:pt x="31327" y="530370"/>
                  <a:pt x="20315" y="381724"/>
                </a:cubicBezTo>
                <a:cubicBezTo>
                  <a:pt x="-7671" y="274648"/>
                  <a:pt x="-1906" y="125427"/>
                  <a:pt x="9021" y="0"/>
                </a:cubicBezTo>
                <a:lnTo>
                  <a:pt x="524248" y="1241807"/>
                </a:lnTo>
                <a:close/>
              </a:path>
            </a:pathLst>
          </a:custGeom>
          <a:pattFill prst="sphere">
            <a:fgClr>
              <a:schemeClr val="accent6">
                <a:lumMod val="75000"/>
              </a:schemeClr>
            </a:fgClr>
            <a:bgClr>
              <a:schemeClr val="tx1"/>
            </a:bgClr>
          </a:patt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Chord 14"/>
          <p:cNvSpPr/>
          <p:nvPr/>
        </p:nvSpPr>
        <p:spPr>
          <a:xfrm rot="12125983">
            <a:off x="7966854" y="1975043"/>
            <a:ext cx="548779" cy="1381207"/>
          </a:xfrm>
          <a:custGeom>
            <a:avLst/>
            <a:gdLst>
              <a:gd name="connsiteX0" fmla="*/ 780489 w 914400"/>
              <a:gd name="connsiteY0" fmla="*/ 780489 h 914400"/>
              <a:gd name="connsiteX1" fmla="*/ 228600 w 914400"/>
              <a:gd name="connsiteY1" fmla="*/ 853147 h 914400"/>
              <a:gd name="connsiteX2" fmla="*/ 15579 w 914400"/>
              <a:gd name="connsiteY2" fmla="*/ 338868 h 914400"/>
              <a:gd name="connsiteX3" fmla="*/ 457200 w 914400"/>
              <a:gd name="connsiteY3" fmla="*/ 0 h 914400"/>
              <a:gd name="connsiteX4" fmla="*/ 780489 w 914400"/>
              <a:gd name="connsiteY4" fmla="*/ 780489 h 914400"/>
              <a:gd name="connsiteX0" fmla="*/ 906257 w 906257"/>
              <a:gd name="connsiteY0" fmla="*/ 1102009 h 1144545"/>
              <a:gd name="connsiteX1" fmla="*/ 226176 w 906257"/>
              <a:gd name="connsiteY1" fmla="*/ 853147 h 1144545"/>
              <a:gd name="connsiteX2" fmla="*/ 13155 w 906257"/>
              <a:gd name="connsiteY2" fmla="*/ 338868 h 1144545"/>
              <a:gd name="connsiteX3" fmla="*/ 454776 w 906257"/>
              <a:gd name="connsiteY3" fmla="*/ 0 h 1144545"/>
              <a:gd name="connsiteX4" fmla="*/ 906257 w 906257"/>
              <a:gd name="connsiteY4" fmla="*/ 1102009 h 1144545"/>
              <a:gd name="connsiteX0" fmla="*/ 906257 w 906257"/>
              <a:gd name="connsiteY0" fmla="*/ 1316453 h 1358989"/>
              <a:gd name="connsiteX1" fmla="*/ 226176 w 906257"/>
              <a:gd name="connsiteY1" fmla="*/ 1067591 h 1358989"/>
              <a:gd name="connsiteX2" fmla="*/ 13155 w 906257"/>
              <a:gd name="connsiteY2" fmla="*/ 553312 h 1358989"/>
              <a:gd name="connsiteX3" fmla="*/ 375013 w 906257"/>
              <a:gd name="connsiteY3" fmla="*/ 0 h 1358989"/>
              <a:gd name="connsiteX4" fmla="*/ 906257 w 906257"/>
              <a:gd name="connsiteY4" fmla="*/ 1316453 h 1358989"/>
              <a:gd name="connsiteX0" fmla="*/ 906257 w 906257"/>
              <a:gd name="connsiteY0" fmla="*/ 1316453 h 1358989"/>
              <a:gd name="connsiteX1" fmla="*/ 226176 w 906257"/>
              <a:gd name="connsiteY1" fmla="*/ 1067591 h 1358989"/>
              <a:gd name="connsiteX2" fmla="*/ 13155 w 906257"/>
              <a:gd name="connsiteY2" fmla="*/ 553312 h 1358989"/>
              <a:gd name="connsiteX3" fmla="*/ 375013 w 906257"/>
              <a:gd name="connsiteY3" fmla="*/ 0 h 1358989"/>
              <a:gd name="connsiteX4" fmla="*/ 906257 w 906257"/>
              <a:gd name="connsiteY4" fmla="*/ 1316453 h 1358989"/>
              <a:gd name="connsiteX0" fmla="*/ 704773 w 704773"/>
              <a:gd name="connsiteY0" fmla="*/ 1316453 h 1360490"/>
              <a:gd name="connsiteX1" fmla="*/ 24692 w 704773"/>
              <a:gd name="connsiteY1" fmla="*/ 1067591 h 1360490"/>
              <a:gd name="connsiteX2" fmla="*/ 167503 w 704773"/>
              <a:gd name="connsiteY2" fmla="*/ 465805 h 1360490"/>
              <a:gd name="connsiteX3" fmla="*/ 173529 w 704773"/>
              <a:gd name="connsiteY3" fmla="*/ 0 h 1360490"/>
              <a:gd name="connsiteX4" fmla="*/ 704773 w 704773"/>
              <a:gd name="connsiteY4" fmla="*/ 1316453 h 1360490"/>
              <a:gd name="connsiteX0" fmla="*/ 554497 w 554497"/>
              <a:gd name="connsiteY0" fmla="*/ 1316453 h 1351981"/>
              <a:gd name="connsiteX1" fmla="*/ 229018 w 554497"/>
              <a:gd name="connsiteY1" fmla="*/ 977157 h 1351981"/>
              <a:gd name="connsiteX2" fmla="*/ 17227 w 554497"/>
              <a:gd name="connsiteY2" fmla="*/ 465805 h 1351981"/>
              <a:gd name="connsiteX3" fmla="*/ 23253 w 554497"/>
              <a:gd name="connsiteY3" fmla="*/ 0 h 1351981"/>
              <a:gd name="connsiteX4" fmla="*/ 554497 w 554497"/>
              <a:gd name="connsiteY4" fmla="*/ 1316453 h 1351981"/>
              <a:gd name="connsiteX0" fmla="*/ 572114 w 572114"/>
              <a:gd name="connsiteY0" fmla="*/ 1316453 h 1351981"/>
              <a:gd name="connsiteX1" fmla="*/ 246635 w 572114"/>
              <a:gd name="connsiteY1" fmla="*/ 977157 h 1351981"/>
              <a:gd name="connsiteX2" fmla="*/ 34844 w 572114"/>
              <a:gd name="connsiteY2" fmla="*/ 465805 h 1351981"/>
              <a:gd name="connsiteX3" fmla="*/ 40870 w 572114"/>
              <a:gd name="connsiteY3" fmla="*/ 0 h 1351981"/>
              <a:gd name="connsiteX4" fmla="*/ 572114 w 572114"/>
              <a:gd name="connsiteY4" fmla="*/ 1316453 h 1351981"/>
              <a:gd name="connsiteX0" fmla="*/ 572114 w 572114"/>
              <a:gd name="connsiteY0" fmla="*/ 1316453 h 1351981"/>
              <a:gd name="connsiteX1" fmla="*/ 246635 w 572114"/>
              <a:gd name="connsiteY1" fmla="*/ 977157 h 1351981"/>
              <a:gd name="connsiteX2" fmla="*/ 34844 w 572114"/>
              <a:gd name="connsiteY2" fmla="*/ 465805 h 1351981"/>
              <a:gd name="connsiteX3" fmla="*/ 40870 w 572114"/>
              <a:gd name="connsiteY3" fmla="*/ 0 h 1351981"/>
              <a:gd name="connsiteX4" fmla="*/ 572114 w 572114"/>
              <a:gd name="connsiteY4" fmla="*/ 1316453 h 1351981"/>
              <a:gd name="connsiteX0" fmla="*/ 572114 w 572114"/>
              <a:gd name="connsiteY0" fmla="*/ 1316453 h 1352529"/>
              <a:gd name="connsiteX1" fmla="*/ 246635 w 572114"/>
              <a:gd name="connsiteY1" fmla="*/ 977157 h 1352529"/>
              <a:gd name="connsiteX2" fmla="*/ 34844 w 572114"/>
              <a:gd name="connsiteY2" fmla="*/ 465805 h 1352529"/>
              <a:gd name="connsiteX3" fmla="*/ 40870 w 572114"/>
              <a:gd name="connsiteY3" fmla="*/ 0 h 1352529"/>
              <a:gd name="connsiteX4" fmla="*/ 572114 w 572114"/>
              <a:gd name="connsiteY4" fmla="*/ 1316453 h 1352529"/>
              <a:gd name="connsiteX0" fmla="*/ 572114 w 572114"/>
              <a:gd name="connsiteY0" fmla="*/ 1316453 h 1316453"/>
              <a:gd name="connsiteX1" fmla="*/ 246635 w 572114"/>
              <a:gd name="connsiteY1" fmla="*/ 977157 h 1316453"/>
              <a:gd name="connsiteX2" fmla="*/ 34844 w 572114"/>
              <a:gd name="connsiteY2" fmla="*/ 465805 h 1316453"/>
              <a:gd name="connsiteX3" fmla="*/ 40870 w 572114"/>
              <a:gd name="connsiteY3" fmla="*/ 0 h 1316453"/>
              <a:gd name="connsiteX4" fmla="*/ 572114 w 572114"/>
              <a:gd name="connsiteY4" fmla="*/ 1316453 h 1316453"/>
              <a:gd name="connsiteX0" fmla="*/ 572114 w 572114"/>
              <a:gd name="connsiteY0" fmla="*/ 1316453 h 1316453"/>
              <a:gd name="connsiteX1" fmla="*/ 246635 w 572114"/>
              <a:gd name="connsiteY1" fmla="*/ 977157 h 1316453"/>
              <a:gd name="connsiteX2" fmla="*/ 34844 w 572114"/>
              <a:gd name="connsiteY2" fmla="*/ 465805 h 1316453"/>
              <a:gd name="connsiteX3" fmla="*/ 40870 w 572114"/>
              <a:gd name="connsiteY3" fmla="*/ 0 h 1316453"/>
              <a:gd name="connsiteX4" fmla="*/ 572114 w 572114"/>
              <a:gd name="connsiteY4" fmla="*/ 1316453 h 1316453"/>
              <a:gd name="connsiteX0" fmla="*/ 589971 w 589971"/>
              <a:gd name="connsiteY0" fmla="*/ 1326170 h 1326170"/>
              <a:gd name="connsiteX1" fmla="*/ 246635 w 589971"/>
              <a:gd name="connsiteY1" fmla="*/ 977157 h 1326170"/>
              <a:gd name="connsiteX2" fmla="*/ 34844 w 589971"/>
              <a:gd name="connsiteY2" fmla="*/ 465805 h 1326170"/>
              <a:gd name="connsiteX3" fmla="*/ 40870 w 589971"/>
              <a:gd name="connsiteY3" fmla="*/ 0 h 1326170"/>
              <a:gd name="connsiteX4" fmla="*/ 589971 w 589971"/>
              <a:gd name="connsiteY4" fmla="*/ 1326170 h 1326170"/>
              <a:gd name="connsiteX0" fmla="*/ 603448 w 603448"/>
              <a:gd name="connsiteY0" fmla="*/ 1341741 h 1341741"/>
              <a:gd name="connsiteX1" fmla="*/ 260112 w 603448"/>
              <a:gd name="connsiteY1" fmla="*/ 992728 h 1341741"/>
              <a:gd name="connsiteX2" fmla="*/ 48321 w 603448"/>
              <a:gd name="connsiteY2" fmla="*/ 481376 h 1341741"/>
              <a:gd name="connsiteX3" fmla="*/ 34030 w 603448"/>
              <a:gd name="connsiteY3" fmla="*/ 0 h 1341741"/>
              <a:gd name="connsiteX4" fmla="*/ 603448 w 603448"/>
              <a:gd name="connsiteY4" fmla="*/ 1341741 h 1341741"/>
              <a:gd name="connsiteX0" fmla="*/ 587862 w 587862"/>
              <a:gd name="connsiteY0" fmla="*/ 1341741 h 1341741"/>
              <a:gd name="connsiteX1" fmla="*/ 244526 w 587862"/>
              <a:gd name="connsiteY1" fmla="*/ 992728 h 1341741"/>
              <a:gd name="connsiteX2" fmla="*/ 32735 w 587862"/>
              <a:gd name="connsiteY2" fmla="*/ 481376 h 1341741"/>
              <a:gd name="connsiteX3" fmla="*/ 18444 w 587862"/>
              <a:gd name="connsiteY3" fmla="*/ 0 h 1341741"/>
              <a:gd name="connsiteX4" fmla="*/ 587862 w 587862"/>
              <a:gd name="connsiteY4" fmla="*/ 1341741 h 1341741"/>
              <a:gd name="connsiteX0" fmla="*/ 565717 w 565717"/>
              <a:gd name="connsiteY0" fmla="*/ 1241807 h 1241807"/>
              <a:gd name="connsiteX1" fmla="*/ 222381 w 565717"/>
              <a:gd name="connsiteY1" fmla="*/ 892794 h 1241807"/>
              <a:gd name="connsiteX2" fmla="*/ 10590 w 565717"/>
              <a:gd name="connsiteY2" fmla="*/ 381442 h 1241807"/>
              <a:gd name="connsiteX3" fmla="*/ 50490 w 565717"/>
              <a:gd name="connsiteY3" fmla="*/ 0 h 1241807"/>
              <a:gd name="connsiteX4" fmla="*/ 565717 w 565717"/>
              <a:gd name="connsiteY4" fmla="*/ 1241807 h 1241807"/>
              <a:gd name="connsiteX0" fmla="*/ 534643 w 534643"/>
              <a:gd name="connsiteY0" fmla="*/ 1241807 h 1241807"/>
              <a:gd name="connsiteX1" fmla="*/ 191307 w 534643"/>
              <a:gd name="connsiteY1" fmla="*/ 892794 h 1241807"/>
              <a:gd name="connsiteX2" fmla="*/ 30710 w 534643"/>
              <a:gd name="connsiteY2" fmla="*/ 381724 h 1241807"/>
              <a:gd name="connsiteX3" fmla="*/ 19416 w 534643"/>
              <a:gd name="connsiteY3" fmla="*/ 0 h 1241807"/>
              <a:gd name="connsiteX4" fmla="*/ 534643 w 534643"/>
              <a:gd name="connsiteY4" fmla="*/ 1241807 h 1241807"/>
              <a:gd name="connsiteX0" fmla="*/ 534643 w 534643"/>
              <a:gd name="connsiteY0" fmla="*/ 1241807 h 1241807"/>
              <a:gd name="connsiteX1" fmla="*/ 215812 w 534643"/>
              <a:gd name="connsiteY1" fmla="*/ 876782 h 1241807"/>
              <a:gd name="connsiteX2" fmla="*/ 30710 w 534643"/>
              <a:gd name="connsiteY2" fmla="*/ 381724 h 1241807"/>
              <a:gd name="connsiteX3" fmla="*/ 19416 w 534643"/>
              <a:gd name="connsiteY3" fmla="*/ 0 h 1241807"/>
              <a:gd name="connsiteX4" fmla="*/ 534643 w 534643"/>
              <a:gd name="connsiteY4" fmla="*/ 1241807 h 1241807"/>
              <a:gd name="connsiteX0" fmla="*/ 524248 w 524248"/>
              <a:gd name="connsiteY0" fmla="*/ 1241807 h 1241807"/>
              <a:gd name="connsiteX1" fmla="*/ 205417 w 524248"/>
              <a:gd name="connsiteY1" fmla="*/ 876782 h 1241807"/>
              <a:gd name="connsiteX2" fmla="*/ 20315 w 524248"/>
              <a:gd name="connsiteY2" fmla="*/ 381724 h 1241807"/>
              <a:gd name="connsiteX3" fmla="*/ 9021 w 524248"/>
              <a:gd name="connsiteY3" fmla="*/ 0 h 1241807"/>
              <a:gd name="connsiteX4" fmla="*/ 524248 w 524248"/>
              <a:gd name="connsiteY4" fmla="*/ 1241807 h 1241807"/>
              <a:gd name="connsiteX0" fmla="*/ 522985 w 522985"/>
              <a:gd name="connsiteY0" fmla="*/ 1325775 h 1325775"/>
              <a:gd name="connsiteX1" fmla="*/ 204154 w 522985"/>
              <a:gd name="connsiteY1" fmla="*/ 960750 h 1325775"/>
              <a:gd name="connsiteX2" fmla="*/ 19052 w 522985"/>
              <a:gd name="connsiteY2" fmla="*/ 465692 h 1325775"/>
              <a:gd name="connsiteX3" fmla="*/ 10137 w 522985"/>
              <a:gd name="connsiteY3" fmla="*/ 0 h 1325775"/>
              <a:gd name="connsiteX4" fmla="*/ 522985 w 522985"/>
              <a:gd name="connsiteY4" fmla="*/ 1325775 h 1325775"/>
              <a:gd name="connsiteX0" fmla="*/ 518129 w 518129"/>
              <a:gd name="connsiteY0" fmla="*/ 1325775 h 1325775"/>
              <a:gd name="connsiteX1" fmla="*/ 199298 w 518129"/>
              <a:gd name="connsiteY1" fmla="*/ 960750 h 1325775"/>
              <a:gd name="connsiteX2" fmla="*/ 14196 w 518129"/>
              <a:gd name="connsiteY2" fmla="*/ 465692 h 1325775"/>
              <a:gd name="connsiteX3" fmla="*/ 5281 w 518129"/>
              <a:gd name="connsiteY3" fmla="*/ 0 h 1325775"/>
              <a:gd name="connsiteX4" fmla="*/ 518129 w 518129"/>
              <a:gd name="connsiteY4" fmla="*/ 1325775 h 132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129" h="1325775">
                <a:moveTo>
                  <a:pt x="518129" y="1325775"/>
                </a:moveTo>
                <a:cubicBezTo>
                  <a:pt x="394320" y="1238791"/>
                  <a:pt x="283287" y="1104097"/>
                  <a:pt x="199298" y="960750"/>
                </a:cubicBezTo>
                <a:cubicBezTo>
                  <a:pt x="115309" y="817403"/>
                  <a:pt x="25208" y="614338"/>
                  <a:pt x="14196" y="465692"/>
                </a:cubicBezTo>
                <a:cubicBezTo>
                  <a:pt x="1890" y="348824"/>
                  <a:pt x="-5646" y="125427"/>
                  <a:pt x="5281" y="0"/>
                </a:cubicBezTo>
                <a:lnTo>
                  <a:pt x="518129" y="1325775"/>
                </a:lnTo>
                <a:close/>
              </a:path>
            </a:pathLst>
          </a:custGeom>
          <a:pattFill prst="sphere">
            <a:fgClr>
              <a:schemeClr val="accent6">
                <a:lumMod val="75000"/>
              </a:schemeClr>
            </a:fgClr>
            <a:bgClr>
              <a:schemeClr val="tx1"/>
            </a:bgClr>
          </a:patt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Chord 14"/>
          <p:cNvSpPr/>
          <p:nvPr/>
        </p:nvSpPr>
        <p:spPr>
          <a:xfrm rot="13095008" flipV="1">
            <a:off x="7350461" y="3076767"/>
            <a:ext cx="550931" cy="1293728"/>
          </a:xfrm>
          <a:custGeom>
            <a:avLst/>
            <a:gdLst>
              <a:gd name="connsiteX0" fmla="*/ 780489 w 914400"/>
              <a:gd name="connsiteY0" fmla="*/ 780489 h 914400"/>
              <a:gd name="connsiteX1" fmla="*/ 228600 w 914400"/>
              <a:gd name="connsiteY1" fmla="*/ 853147 h 914400"/>
              <a:gd name="connsiteX2" fmla="*/ 15579 w 914400"/>
              <a:gd name="connsiteY2" fmla="*/ 338868 h 914400"/>
              <a:gd name="connsiteX3" fmla="*/ 457200 w 914400"/>
              <a:gd name="connsiteY3" fmla="*/ 0 h 914400"/>
              <a:gd name="connsiteX4" fmla="*/ 780489 w 914400"/>
              <a:gd name="connsiteY4" fmla="*/ 780489 h 914400"/>
              <a:gd name="connsiteX0" fmla="*/ 906257 w 906257"/>
              <a:gd name="connsiteY0" fmla="*/ 1102009 h 1144545"/>
              <a:gd name="connsiteX1" fmla="*/ 226176 w 906257"/>
              <a:gd name="connsiteY1" fmla="*/ 853147 h 1144545"/>
              <a:gd name="connsiteX2" fmla="*/ 13155 w 906257"/>
              <a:gd name="connsiteY2" fmla="*/ 338868 h 1144545"/>
              <a:gd name="connsiteX3" fmla="*/ 454776 w 906257"/>
              <a:gd name="connsiteY3" fmla="*/ 0 h 1144545"/>
              <a:gd name="connsiteX4" fmla="*/ 906257 w 906257"/>
              <a:gd name="connsiteY4" fmla="*/ 1102009 h 1144545"/>
              <a:gd name="connsiteX0" fmla="*/ 906257 w 906257"/>
              <a:gd name="connsiteY0" fmla="*/ 1316453 h 1358989"/>
              <a:gd name="connsiteX1" fmla="*/ 226176 w 906257"/>
              <a:gd name="connsiteY1" fmla="*/ 1067591 h 1358989"/>
              <a:gd name="connsiteX2" fmla="*/ 13155 w 906257"/>
              <a:gd name="connsiteY2" fmla="*/ 553312 h 1358989"/>
              <a:gd name="connsiteX3" fmla="*/ 375013 w 906257"/>
              <a:gd name="connsiteY3" fmla="*/ 0 h 1358989"/>
              <a:gd name="connsiteX4" fmla="*/ 906257 w 906257"/>
              <a:gd name="connsiteY4" fmla="*/ 1316453 h 1358989"/>
              <a:gd name="connsiteX0" fmla="*/ 906257 w 906257"/>
              <a:gd name="connsiteY0" fmla="*/ 1316453 h 1358989"/>
              <a:gd name="connsiteX1" fmla="*/ 226176 w 906257"/>
              <a:gd name="connsiteY1" fmla="*/ 1067591 h 1358989"/>
              <a:gd name="connsiteX2" fmla="*/ 13155 w 906257"/>
              <a:gd name="connsiteY2" fmla="*/ 553312 h 1358989"/>
              <a:gd name="connsiteX3" fmla="*/ 375013 w 906257"/>
              <a:gd name="connsiteY3" fmla="*/ 0 h 1358989"/>
              <a:gd name="connsiteX4" fmla="*/ 906257 w 906257"/>
              <a:gd name="connsiteY4" fmla="*/ 1316453 h 1358989"/>
              <a:gd name="connsiteX0" fmla="*/ 704773 w 704773"/>
              <a:gd name="connsiteY0" fmla="*/ 1316453 h 1360490"/>
              <a:gd name="connsiteX1" fmla="*/ 24692 w 704773"/>
              <a:gd name="connsiteY1" fmla="*/ 1067591 h 1360490"/>
              <a:gd name="connsiteX2" fmla="*/ 167503 w 704773"/>
              <a:gd name="connsiteY2" fmla="*/ 465805 h 1360490"/>
              <a:gd name="connsiteX3" fmla="*/ 173529 w 704773"/>
              <a:gd name="connsiteY3" fmla="*/ 0 h 1360490"/>
              <a:gd name="connsiteX4" fmla="*/ 704773 w 704773"/>
              <a:gd name="connsiteY4" fmla="*/ 1316453 h 1360490"/>
              <a:gd name="connsiteX0" fmla="*/ 554497 w 554497"/>
              <a:gd name="connsiteY0" fmla="*/ 1316453 h 1351981"/>
              <a:gd name="connsiteX1" fmla="*/ 229018 w 554497"/>
              <a:gd name="connsiteY1" fmla="*/ 977157 h 1351981"/>
              <a:gd name="connsiteX2" fmla="*/ 17227 w 554497"/>
              <a:gd name="connsiteY2" fmla="*/ 465805 h 1351981"/>
              <a:gd name="connsiteX3" fmla="*/ 23253 w 554497"/>
              <a:gd name="connsiteY3" fmla="*/ 0 h 1351981"/>
              <a:gd name="connsiteX4" fmla="*/ 554497 w 554497"/>
              <a:gd name="connsiteY4" fmla="*/ 1316453 h 1351981"/>
              <a:gd name="connsiteX0" fmla="*/ 572114 w 572114"/>
              <a:gd name="connsiteY0" fmla="*/ 1316453 h 1351981"/>
              <a:gd name="connsiteX1" fmla="*/ 246635 w 572114"/>
              <a:gd name="connsiteY1" fmla="*/ 977157 h 1351981"/>
              <a:gd name="connsiteX2" fmla="*/ 34844 w 572114"/>
              <a:gd name="connsiteY2" fmla="*/ 465805 h 1351981"/>
              <a:gd name="connsiteX3" fmla="*/ 40870 w 572114"/>
              <a:gd name="connsiteY3" fmla="*/ 0 h 1351981"/>
              <a:gd name="connsiteX4" fmla="*/ 572114 w 572114"/>
              <a:gd name="connsiteY4" fmla="*/ 1316453 h 1351981"/>
              <a:gd name="connsiteX0" fmla="*/ 572114 w 572114"/>
              <a:gd name="connsiteY0" fmla="*/ 1316453 h 1351981"/>
              <a:gd name="connsiteX1" fmla="*/ 246635 w 572114"/>
              <a:gd name="connsiteY1" fmla="*/ 977157 h 1351981"/>
              <a:gd name="connsiteX2" fmla="*/ 34844 w 572114"/>
              <a:gd name="connsiteY2" fmla="*/ 465805 h 1351981"/>
              <a:gd name="connsiteX3" fmla="*/ 40870 w 572114"/>
              <a:gd name="connsiteY3" fmla="*/ 0 h 1351981"/>
              <a:gd name="connsiteX4" fmla="*/ 572114 w 572114"/>
              <a:gd name="connsiteY4" fmla="*/ 1316453 h 1351981"/>
              <a:gd name="connsiteX0" fmla="*/ 572114 w 572114"/>
              <a:gd name="connsiteY0" fmla="*/ 1316453 h 1352529"/>
              <a:gd name="connsiteX1" fmla="*/ 246635 w 572114"/>
              <a:gd name="connsiteY1" fmla="*/ 977157 h 1352529"/>
              <a:gd name="connsiteX2" fmla="*/ 34844 w 572114"/>
              <a:gd name="connsiteY2" fmla="*/ 465805 h 1352529"/>
              <a:gd name="connsiteX3" fmla="*/ 40870 w 572114"/>
              <a:gd name="connsiteY3" fmla="*/ 0 h 1352529"/>
              <a:gd name="connsiteX4" fmla="*/ 572114 w 572114"/>
              <a:gd name="connsiteY4" fmla="*/ 1316453 h 1352529"/>
              <a:gd name="connsiteX0" fmla="*/ 572114 w 572114"/>
              <a:gd name="connsiteY0" fmla="*/ 1316453 h 1316453"/>
              <a:gd name="connsiteX1" fmla="*/ 246635 w 572114"/>
              <a:gd name="connsiteY1" fmla="*/ 977157 h 1316453"/>
              <a:gd name="connsiteX2" fmla="*/ 34844 w 572114"/>
              <a:gd name="connsiteY2" fmla="*/ 465805 h 1316453"/>
              <a:gd name="connsiteX3" fmla="*/ 40870 w 572114"/>
              <a:gd name="connsiteY3" fmla="*/ 0 h 1316453"/>
              <a:gd name="connsiteX4" fmla="*/ 572114 w 572114"/>
              <a:gd name="connsiteY4" fmla="*/ 1316453 h 1316453"/>
              <a:gd name="connsiteX0" fmla="*/ 572114 w 572114"/>
              <a:gd name="connsiteY0" fmla="*/ 1316453 h 1316453"/>
              <a:gd name="connsiteX1" fmla="*/ 246635 w 572114"/>
              <a:gd name="connsiteY1" fmla="*/ 977157 h 1316453"/>
              <a:gd name="connsiteX2" fmla="*/ 34844 w 572114"/>
              <a:gd name="connsiteY2" fmla="*/ 465805 h 1316453"/>
              <a:gd name="connsiteX3" fmla="*/ 40870 w 572114"/>
              <a:gd name="connsiteY3" fmla="*/ 0 h 1316453"/>
              <a:gd name="connsiteX4" fmla="*/ 572114 w 572114"/>
              <a:gd name="connsiteY4" fmla="*/ 1316453 h 1316453"/>
              <a:gd name="connsiteX0" fmla="*/ 589971 w 589971"/>
              <a:gd name="connsiteY0" fmla="*/ 1326170 h 1326170"/>
              <a:gd name="connsiteX1" fmla="*/ 246635 w 589971"/>
              <a:gd name="connsiteY1" fmla="*/ 977157 h 1326170"/>
              <a:gd name="connsiteX2" fmla="*/ 34844 w 589971"/>
              <a:gd name="connsiteY2" fmla="*/ 465805 h 1326170"/>
              <a:gd name="connsiteX3" fmla="*/ 40870 w 589971"/>
              <a:gd name="connsiteY3" fmla="*/ 0 h 1326170"/>
              <a:gd name="connsiteX4" fmla="*/ 589971 w 589971"/>
              <a:gd name="connsiteY4" fmla="*/ 1326170 h 1326170"/>
              <a:gd name="connsiteX0" fmla="*/ 603448 w 603448"/>
              <a:gd name="connsiteY0" fmla="*/ 1341741 h 1341741"/>
              <a:gd name="connsiteX1" fmla="*/ 260112 w 603448"/>
              <a:gd name="connsiteY1" fmla="*/ 992728 h 1341741"/>
              <a:gd name="connsiteX2" fmla="*/ 48321 w 603448"/>
              <a:gd name="connsiteY2" fmla="*/ 481376 h 1341741"/>
              <a:gd name="connsiteX3" fmla="*/ 34030 w 603448"/>
              <a:gd name="connsiteY3" fmla="*/ 0 h 1341741"/>
              <a:gd name="connsiteX4" fmla="*/ 603448 w 603448"/>
              <a:gd name="connsiteY4" fmla="*/ 1341741 h 1341741"/>
              <a:gd name="connsiteX0" fmla="*/ 587862 w 587862"/>
              <a:gd name="connsiteY0" fmla="*/ 1341741 h 1341741"/>
              <a:gd name="connsiteX1" fmla="*/ 244526 w 587862"/>
              <a:gd name="connsiteY1" fmla="*/ 992728 h 1341741"/>
              <a:gd name="connsiteX2" fmla="*/ 32735 w 587862"/>
              <a:gd name="connsiteY2" fmla="*/ 481376 h 1341741"/>
              <a:gd name="connsiteX3" fmla="*/ 18444 w 587862"/>
              <a:gd name="connsiteY3" fmla="*/ 0 h 1341741"/>
              <a:gd name="connsiteX4" fmla="*/ 587862 w 587862"/>
              <a:gd name="connsiteY4" fmla="*/ 1341741 h 1341741"/>
              <a:gd name="connsiteX0" fmla="*/ 565717 w 565717"/>
              <a:gd name="connsiteY0" fmla="*/ 1241807 h 1241807"/>
              <a:gd name="connsiteX1" fmla="*/ 222381 w 565717"/>
              <a:gd name="connsiteY1" fmla="*/ 892794 h 1241807"/>
              <a:gd name="connsiteX2" fmla="*/ 10590 w 565717"/>
              <a:gd name="connsiteY2" fmla="*/ 381442 h 1241807"/>
              <a:gd name="connsiteX3" fmla="*/ 50490 w 565717"/>
              <a:gd name="connsiteY3" fmla="*/ 0 h 1241807"/>
              <a:gd name="connsiteX4" fmla="*/ 565717 w 565717"/>
              <a:gd name="connsiteY4" fmla="*/ 1241807 h 1241807"/>
              <a:gd name="connsiteX0" fmla="*/ 534643 w 534643"/>
              <a:gd name="connsiteY0" fmla="*/ 1241807 h 1241807"/>
              <a:gd name="connsiteX1" fmla="*/ 191307 w 534643"/>
              <a:gd name="connsiteY1" fmla="*/ 892794 h 1241807"/>
              <a:gd name="connsiteX2" fmla="*/ 30710 w 534643"/>
              <a:gd name="connsiteY2" fmla="*/ 381724 h 1241807"/>
              <a:gd name="connsiteX3" fmla="*/ 19416 w 534643"/>
              <a:gd name="connsiteY3" fmla="*/ 0 h 1241807"/>
              <a:gd name="connsiteX4" fmla="*/ 534643 w 534643"/>
              <a:gd name="connsiteY4" fmla="*/ 1241807 h 1241807"/>
              <a:gd name="connsiteX0" fmla="*/ 534643 w 534643"/>
              <a:gd name="connsiteY0" fmla="*/ 1241807 h 1241807"/>
              <a:gd name="connsiteX1" fmla="*/ 215812 w 534643"/>
              <a:gd name="connsiteY1" fmla="*/ 876782 h 1241807"/>
              <a:gd name="connsiteX2" fmla="*/ 30710 w 534643"/>
              <a:gd name="connsiteY2" fmla="*/ 381724 h 1241807"/>
              <a:gd name="connsiteX3" fmla="*/ 19416 w 534643"/>
              <a:gd name="connsiteY3" fmla="*/ 0 h 1241807"/>
              <a:gd name="connsiteX4" fmla="*/ 534643 w 534643"/>
              <a:gd name="connsiteY4" fmla="*/ 1241807 h 1241807"/>
              <a:gd name="connsiteX0" fmla="*/ 524248 w 524248"/>
              <a:gd name="connsiteY0" fmla="*/ 1241807 h 1241807"/>
              <a:gd name="connsiteX1" fmla="*/ 205417 w 524248"/>
              <a:gd name="connsiteY1" fmla="*/ 876782 h 1241807"/>
              <a:gd name="connsiteX2" fmla="*/ 20315 w 524248"/>
              <a:gd name="connsiteY2" fmla="*/ 381724 h 1241807"/>
              <a:gd name="connsiteX3" fmla="*/ 9021 w 524248"/>
              <a:gd name="connsiteY3" fmla="*/ 0 h 1241807"/>
              <a:gd name="connsiteX4" fmla="*/ 524248 w 524248"/>
              <a:gd name="connsiteY4" fmla="*/ 1241807 h 1241807"/>
              <a:gd name="connsiteX0" fmla="*/ 520161 w 520161"/>
              <a:gd name="connsiteY0" fmla="*/ 1241807 h 1241807"/>
              <a:gd name="connsiteX1" fmla="*/ 201330 w 520161"/>
              <a:gd name="connsiteY1" fmla="*/ 876782 h 1241807"/>
              <a:gd name="connsiteX2" fmla="*/ 16228 w 520161"/>
              <a:gd name="connsiteY2" fmla="*/ 381724 h 1241807"/>
              <a:gd name="connsiteX3" fmla="*/ 4934 w 520161"/>
              <a:gd name="connsiteY3" fmla="*/ 0 h 1241807"/>
              <a:gd name="connsiteX4" fmla="*/ 520161 w 520161"/>
              <a:gd name="connsiteY4" fmla="*/ 1241807 h 1241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0161" h="1241807">
                <a:moveTo>
                  <a:pt x="520161" y="1241807"/>
                </a:moveTo>
                <a:cubicBezTo>
                  <a:pt x="396352" y="1154823"/>
                  <a:pt x="285319" y="1020129"/>
                  <a:pt x="201330" y="876782"/>
                </a:cubicBezTo>
                <a:cubicBezTo>
                  <a:pt x="117341" y="733435"/>
                  <a:pt x="27240" y="530370"/>
                  <a:pt x="16228" y="381724"/>
                </a:cubicBezTo>
                <a:cubicBezTo>
                  <a:pt x="2769" y="274543"/>
                  <a:pt x="-5993" y="125427"/>
                  <a:pt x="4934" y="0"/>
                </a:cubicBezTo>
                <a:lnTo>
                  <a:pt x="520161" y="1241807"/>
                </a:lnTo>
                <a:close/>
              </a:path>
            </a:pathLst>
          </a:custGeom>
          <a:pattFill prst="sphere">
            <a:fgClr>
              <a:schemeClr val="accent6">
                <a:lumMod val="75000"/>
              </a:schemeClr>
            </a:fgClr>
            <a:bgClr>
              <a:schemeClr val="tx1"/>
            </a:bgClr>
          </a:patt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Chord 14"/>
          <p:cNvSpPr/>
          <p:nvPr/>
        </p:nvSpPr>
        <p:spPr>
          <a:xfrm rot="16607499" flipV="1">
            <a:off x="6145359" y="3077761"/>
            <a:ext cx="550931" cy="1293729"/>
          </a:xfrm>
          <a:custGeom>
            <a:avLst/>
            <a:gdLst>
              <a:gd name="connsiteX0" fmla="*/ 780489 w 914400"/>
              <a:gd name="connsiteY0" fmla="*/ 780489 h 914400"/>
              <a:gd name="connsiteX1" fmla="*/ 228600 w 914400"/>
              <a:gd name="connsiteY1" fmla="*/ 853147 h 914400"/>
              <a:gd name="connsiteX2" fmla="*/ 15579 w 914400"/>
              <a:gd name="connsiteY2" fmla="*/ 338868 h 914400"/>
              <a:gd name="connsiteX3" fmla="*/ 457200 w 914400"/>
              <a:gd name="connsiteY3" fmla="*/ 0 h 914400"/>
              <a:gd name="connsiteX4" fmla="*/ 780489 w 914400"/>
              <a:gd name="connsiteY4" fmla="*/ 780489 h 914400"/>
              <a:gd name="connsiteX0" fmla="*/ 906257 w 906257"/>
              <a:gd name="connsiteY0" fmla="*/ 1102009 h 1144545"/>
              <a:gd name="connsiteX1" fmla="*/ 226176 w 906257"/>
              <a:gd name="connsiteY1" fmla="*/ 853147 h 1144545"/>
              <a:gd name="connsiteX2" fmla="*/ 13155 w 906257"/>
              <a:gd name="connsiteY2" fmla="*/ 338868 h 1144545"/>
              <a:gd name="connsiteX3" fmla="*/ 454776 w 906257"/>
              <a:gd name="connsiteY3" fmla="*/ 0 h 1144545"/>
              <a:gd name="connsiteX4" fmla="*/ 906257 w 906257"/>
              <a:gd name="connsiteY4" fmla="*/ 1102009 h 1144545"/>
              <a:gd name="connsiteX0" fmla="*/ 906257 w 906257"/>
              <a:gd name="connsiteY0" fmla="*/ 1316453 h 1358989"/>
              <a:gd name="connsiteX1" fmla="*/ 226176 w 906257"/>
              <a:gd name="connsiteY1" fmla="*/ 1067591 h 1358989"/>
              <a:gd name="connsiteX2" fmla="*/ 13155 w 906257"/>
              <a:gd name="connsiteY2" fmla="*/ 553312 h 1358989"/>
              <a:gd name="connsiteX3" fmla="*/ 375013 w 906257"/>
              <a:gd name="connsiteY3" fmla="*/ 0 h 1358989"/>
              <a:gd name="connsiteX4" fmla="*/ 906257 w 906257"/>
              <a:gd name="connsiteY4" fmla="*/ 1316453 h 1358989"/>
              <a:gd name="connsiteX0" fmla="*/ 906257 w 906257"/>
              <a:gd name="connsiteY0" fmla="*/ 1316453 h 1358989"/>
              <a:gd name="connsiteX1" fmla="*/ 226176 w 906257"/>
              <a:gd name="connsiteY1" fmla="*/ 1067591 h 1358989"/>
              <a:gd name="connsiteX2" fmla="*/ 13155 w 906257"/>
              <a:gd name="connsiteY2" fmla="*/ 553312 h 1358989"/>
              <a:gd name="connsiteX3" fmla="*/ 375013 w 906257"/>
              <a:gd name="connsiteY3" fmla="*/ 0 h 1358989"/>
              <a:gd name="connsiteX4" fmla="*/ 906257 w 906257"/>
              <a:gd name="connsiteY4" fmla="*/ 1316453 h 1358989"/>
              <a:gd name="connsiteX0" fmla="*/ 704773 w 704773"/>
              <a:gd name="connsiteY0" fmla="*/ 1316453 h 1360490"/>
              <a:gd name="connsiteX1" fmla="*/ 24692 w 704773"/>
              <a:gd name="connsiteY1" fmla="*/ 1067591 h 1360490"/>
              <a:gd name="connsiteX2" fmla="*/ 167503 w 704773"/>
              <a:gd name="connsiteY2" fmla="*/ 465805 h 1360490"/>
              <a:gd name="connsiteX3" fmla="*/ 173529 w 704773"/>
              <a:gd name="connsiteY3" fmla="*/ 0 h 1360490"/>
              <a:gd name="connsiteX4" fmla="*/ 704773 w 704773"/>
              <a:gd name="connsiteY4" fmla="*/ 1316453 h 1360490"/>
              <a:gd name="connsiteX0" fmla="*/ 554497 w 554497"/>
              <a:gd name="connsiteY0" fmla="*/ 1316453 h 1351981"/>
              <a:gd name="connsiteX1" fmla="*/ 229018 w 554497"/>
              <a:gd name="connsiteY1" fmla="*/ 977157 h 1351981"/>
              <a:gd name="connsiteX2" fmla="*/ 17227 w 554497"/>
              <a:gd name="connsiteY2" fmla="*/ 465805 h 1351981"/>
              <a:gd name="connsiteX3" fmla="*/ 23253 w 554497"/>
              <a:gd name="connsiteY3" fmla="*/ 0 h 1351981"/>
              <a:gd name="connsiteX4" fmla="*/ 554497 w 554497"/>
              <a:gd name="connsiteY4" fmla="*/ 1316453 h 1351981"/>
              <a:gd name="connsiteX0" fmla="*/ 572114 w 572114"/>
              <a:gd name="connsiteY0" fmla="*/ 1316453 h 1351981"/>
              <a:gd name="connsiteX1" fmla="*/ 246635 w 572114"/>
              <a:gd name="connsiteY1" fmla="*/ 977157 h 1351981"/>
              <a:gd name="connsiteX2" fmla="*/ 34844 w 572114"/>
              <a:gd name="connsiteY2" fmla="*/ 465805 h 1351981"/>
              <a:gd name="connsiteX3" fmla="*/ 40870 w 572114"/>
              <a:gd name="connsiteY3" fmla="*/ 0 h 1351981"/>
              <a:gd name="connsiteX4" fmla="*/ 572114 w 572114"/>
              <a:gd name="connsiteY4" fmla="*/ 1316453 h 1351981"/>
              <a:gd name="connsiteX0" fmla="*/ 572114 w 572114"/>
              <a:gd name="connsiteY0" fmla="*/ 1316453 h 1351981"/>
              <a:gd name="connsiteX1" fmla="*/ 246635 w 572114"/>
              <a:gd name="connsiteY1" fmla="*/ 977157 h 1351981"/>
              <a:gd name="connsiteX2" fmla="*/ 34844 w 572114"/>
              <a:gd name="connsiteY2" fmla="*/ 465805 h 1351981"/>
              <a:gd name="connsiteX3" fmla="*/ 40870 w 572114"/>
              <a:gd name="connsiteY3" fmla="*/ 0 h 1351981"/>
              <a:gd name="connsiteX4" fmla="*/ 572114 w 572114"/>
              <a:gd name="connsiteY4" fmla="*/ 1316453 h 1351981"/>
              <a:gd name="connsiteX0" fmla="*/ 572114 w 572114"/>
              <a:gd name="connsiteY0" fmla="*/ 1316453 h 1352529"/>
              <a:gd name="connsiteX1" fmla="*/ 246635 w 572114"/>
              <a:gd name="connsiteY1" fmla="*/ 977157 h 1352529"/>
              <a:gd name="connsiteX2" fmla="*/ 34844 w 572114"/>
              <a:gd name="connsiteY2" fmla="*/ 465805 h 1352529"/>
              <a:gd name="connsiteX3" fmla="*/ 40870 w 572114"/>
              <a:gd name="connsiteY3" fmla="*/ 0 h 1352529"/>
              <a:gd name="connsiteX4" fmla="*/ 572114 w 572114"/>
              <a:gd name="connsiteY4" fmla="*/ 1316453 h 1352529"/>
              <a:gd name="connsiteX0" fmla="*/ 572114 w 572114"/>
              <a:gd name="connsiteY0" fmla="*/ 1316453 h 1316453"/>
              <a:gd name="connsiteX1" fmla="*/ 246635 w 572114"/>
              <a:gd name="connsiteY1" fmla="*/ 977157 h 1316453"/>
              <a:gd name="connsiteX2" fmla="*/ 34844 w 572114"/>
              <a:gd name="connsiteY2" fmla="*/ 465805 h 1316453"/>
              <a:gd name="connsiteX3" fmla="*/ 40870 w 572114"/>
              <a:gd name="connsiteY3" fmla="*/ 0 h 1316453"/>
              <a:gd name="connsiteX4" fmla="*/ 572114 w 572114"/>
              <a:gd name="connsiteY4" fmla="*/ 1316453 h 1316453"/>
              <a:gd name="connsiteX0" fmla="*/ 572114 w 572114"/>
              <a:gd name="connsiteY0" fmla="*/ 1316453 h 1316453"/>
              <a:gd name="connsiteX1" fmla="*/ 246635 w 572114"/>
              <a:gd name="connsiteY1" fmla="*/ 977157 h 1316453"/>
              <a:gd name="connsiteX2" fmla="*/ 34844 w 572114"/>
              <a:gd name="connsiteY2" fmla="*/ 465805 h 1316453"/>
              <a:gd name="connsiteX3" fmla="*/ 40870 w 572114"/>
              <a:gd name="connsiteY3" fmla="*/ 0 h 1316453"/>
              <a:gd name="connsiteX4" fmla="*/ 572114 w 572114"/>
              <a:gd name="connsiteY4" fmla="*/ 1316453 h 1316453"/>
              <a:gd name="connsiteX0" fmla="*/ 589971 w 589971"/>
              <a:gd name="connsiteY0" fmla="*/ 1326170 h 1326170"/>
              <a:gd name="connsiteX1" fmla="*/ 246635 w 589971"/>
              <a:gd name="connsiteY1" fmla="*/ 977157 h 1326170"/>
              <a:gd name="connsiteX2" fmla="*/ 34844 w 589971"/>
              <a:gd name="connsiteY2" fmla="*/ 465805 h 1326170"/>
              <a:gd name="connsiteX3" fmla="*/ 40870 w 589971"/>
              <a:gd name="connsiteY3" fmla="*/ 0 h 1326170"/>
              <a:gd name="connsiteX4" fmla="*/ 589971 w 589971"/>
              <a:gd name="connsiteY4" fmla="*/ 1326170 h 1326170"/>
              <a:gd name="connsiteX0" fmla="*/ 603448 w 603448"/>
              <a:gd name="connsiteY0" fmla="*/ 1341741 h 1341741"/>
              <a:gd name="connsiteX1" fmla="*/ 260112 w 603448"/>
              <a:gd name="connsiteY1" fmla="*/ 992728 h 1341741"/>
              <a:gd name="connsiteX2" fmla="*/ 48321 w 603448"/>
              <a:gd name="connsiteY2" fmla="*/ 481376 h 1341741"/>
              <a:gd name="connsiteX3" fmla="*/ 34030 w 603448"/>
              <a:gd name="connsiteY3" fmla="*/ 0 h 1341741"/>
              <a:gd name="connsiteX4" fmla="*/ 603448 w 603448"/>
              <a:gd name="connsiteY4" fmla="*/ 1341741 h 1341741"/>
              <a:gd name="connsiteX0" fmla="*/ 587862 w 587862"/>
              <a:gd name="connsiteY0" fmla="*/ 1341741 h 1341741"/>
              <a:gd name="connsiteX1" fmla="*/ 244526 w 587862"/>
              <a:gd name="connsiteY1" fmla="*/ 992728 h 1341741"/>
              <a:gd name="connsiteX2" fmla="*/ 32735 w 587862"/>
              <a:gd name="connsiteY2" fmla="*/ 481376 h 1341741"/>
              <a:gd name="connsiteX3" fmla="*/ 18444 w 587862"/>
              <a:gd name="connsiteY3" fmla="*/ 0 h 1341741"/>
              <a:gd name="connsiteX4" fmla="*/ 587862 w 587862"/>
              <a:gd name="connsiteY4" fmla="*/ 1341741 h 1341741"/>
              <a:gd name="connsiteX0" fmla="*/ 565717 w 565717"/>
              <a:gd name="connsiteY0" fmla="*/ 1241807 h 1241807"/>
              <a:gd name="connsiteX1" fmla="*/ 222381 w 565717"/>
              <a:gd name="connsiteY1" fmla="*/ 892794 h 1241807"/>
              <a:gd name="connsiteX2" fmla="*/ 10590 w 565717"/>
              <a:gd name="connsiteY2" fmla="*/ 381442 h 1241807"/>
              <a:gd name="connsiteX3" fmla="*/ 50490 w 565717"/>
              <a:gd name="connsiteY3" fmla="*/ 0 h 1241807"/>
              <a:gd name="connsiteX4" fmla="*/ 565717 w 565717"/>
              <a:gd name="connsiteY4" fmla="*/ 1241807 h 1241807"/>
              <a:gd name="connsiteX0" fmla="*/ 534643 w 534643"/>
              <a:gd name="connsiteY0" fmla="*/ 1241807 h 1241807"/>
              <a:gd name="connsiteX1" fmla="*/ 191307 w 534643"/>
              <a:gd name="connsiteY1" fmla="*/ 892794 h 1241807"/>
              <a:gd name="connsiteX2" fmla="*/ 30710 w 534643"/>
              <a:gd name="connsiteY2" fmla="*/ 381724 h 1241807"/>
              <a:gd name="connsiteX3" fmla="*/ 19416 w 534643"/>
              <a:gd name="connsiteY3" fmla="*/ 0 h 1241807"/>
              <a:gd name="connsiteX4" fmla="*/ 534643 w 534643"/>
              <a:gd name="connsiteY4" fmla="*/ 1241807 h 1241807"/>
              <a:gd name="connsiteX0" fmla="*/ 534643 w 534643"/>
              <a:gd name="connsiteY0" fmla="*/ 1241807 h 1241807"/>
              <a:gd name="connsiteX1" fmla="*/ 215812 w 534643"/>
              <a:gd name="connsiteY1" fmla="*/ 876782 h 1241807"/>
              <a:gd name="connsiteX2" fmla="*/ 30710 w 534643"/>
              <a:gd name="connsiteY2" fmla="*/ 381724 h 1241807"/>
              <a:gd name="connsiteX3" fmla="*/ 19416 w 534643"/>
              <a:gd name="connsiteY3" fmla="*/ 0 h 1241807"/>
              <a:gd name="connsiteX4" fmla="*/ 534643 w 534643"/>
              <a:gd name="connsiteY4" fmla="*/ 1241807 h 1241807"/>
              <a:gd name="connsiteX0" fmla="*/ 524248 w 524248"/>
              <a:gd name="connsiteY0" fmla="*/ 1241807 h 1241807"/>
              <a:gd name="connsiteX1" fmla="*/ 205417 w 524248"/>
              <a:gd name="connsiteY1" fmla="*/ 876782 h 1241807"/>
              <a:gd name="connsiteX2" fmla="*/ 20315 w 524248"/>
              <a:gd name="connsiteY2" fmla="*/ 381724 h 1241807"/>
              <a:gd name="connsiteX3" fmla="*/ 9021 w 524248"/>
              <a:gd name="connsiteY3" fmla="*/ 0 h 1241807"/>
              <a:gd name="connsiteX4" fmla="*/ 524248 w 524248"/>
              <a:gd name="connsiteY4" fmla="*/ 1241807 h 1241807"/>
              <a:gd name="connsiteX0" fmla="*/ 520161 w 520161"/>
              <a:gd name="connsiteY0" fmla="*/ 1241807 h 1241807"/>
              <a:gd name="connsiteX1" fmla="*/ 201330 w 520161"/>
              <a:gd name="connsiteY1" fmla="*/ 876782 h 1241807"/>
              <a:gd name="connsiteX2" fmla="*/ 16228 w 520161"/>
              <a:gd name="connsiteY2" fmla="*/ 381724 h 1241807"/>
              <a:gd name="connsiteX3" fmla="*/ 4934 w 520161"/>
              <a:gd name="connsiteY3" fmla="*/ 0 h 1241807"/>
              <a:gd name="connsiteX4" fmla="*/ 520161 w 520161"/>
              <a:gd name="connsiteY4" fmla="*/ 1241807 h 1241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0161" h="1241807">
                <a:moveTo>
                  <a:pt x="520161" y="1241807"/>
                </a:moveTo>
                <a:cubicBezTo>
                  <a:pt x="396352" y="1154823"/>
                  <a:pt x="285319" y="1020129"/>
                  <a:pt x="201330" y="876782"/>
                </a:cubicBezTo>
                <a:cubicBezTo>
                  <a:pt x="117341" y="733435"/>
                  <a:pt x="27240" y="530370"/>
                  <a:pt x="16228" y="381724"/>
                </a:cubicBezTo>
                <a:cubicBezTo>
                  <a:pt x="2769" y="274543"/>
                  <a:pt x="-5993" y="125427"/>
                  <a:pt x="4934" y="0"/>
                </a:cubicBezTo>
                <a:lnTo>
                  <a:pt x="520161" y="1241807"/>
                </a:lnTo>
                <a:close/>
              </a:path>
            </a:pathLst>
          </a:custGeom>
          <a:pattFill prst="sphere">
            <a:fgClr>
              <a:schemeClr val="accent6">
                <a:lumMod val="75000"/>
              </a:schemeClr>
            </a:fgClr>
            <a:bgClr>
              <a:schemeClr val="tx1"/>
            </a:bgClr>
          </a:patt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5623647" y="1240017"/>
            <a:ext cx="2819400" cy="2819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958888" y="2307832"/>
            <a:ext cx="328936" cy="307777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O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5838825" y="2659761"/>
            <a:ext cx="1165944" cy="72089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7010400" y="2651995"/>
            <a:ext cx="4763" cy="13858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 rot="3555687">
            <a:off x="6216155" y="2378174"/>
            <a:ext cx="276999" cy="1055463"/>
            <a:chOff x="6054753" y="2833591"/>
            <a:chExt cx="329043" cy="975809"/>
          </a:xfrm>
          <a:effectLst/>
        </p:grpSpPr>
        <p:cxnSp>
          <p:nvCxnSpPr>
            <p:cNvPr id="40" name="Straight Arrow Connector 39"/>
            <p:cNvCxnSpPr/>
            <p:nvPr/>
          </p:nvCxnSpPr>
          <p:spPr>
            <a:xfrm rot="16200000">
              <a:off x="5741463" y="3320764"/>
              <a:ext cx="975809" cy="146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 rot="16188686">
              <a:off x="5894361" y="3150331"/>
              <a:ext cx="649827" cy="329043"/>
            </a:xfrm>
            <a:prstGeom prst="rect">
              <a:avLst/>
            </a:prstGeom>
            <a:solidFill>
              <a:srgbClr val="FFFF00"/>
            </a:solidFill>
            <a:effectLst>
              <a:softEdge rad="63500"/>
            </a:effectLst>
          </p:spPr>
          <p:txBody>
            <a:bodyPr wrap="square">
              <a:spAutoFit/>
            </a:bodyPr>
            <a:lstStyle/>
            <a:p>
              <a:r>
                <a:rPr lang="en-US" sz="12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28 cm</a:t>
              </a:r>
              <a:endParaRPr lang="en-US" sz="12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483553" y="3363807"/>
            <a:ext cx="1707095" cy="975759"/>
            <a:chOff x="5483553" y="3321662"/>
            <a:chExt cx="1707095" cy="975759"/>
          </a:xfrm>
          <a:effectLst/>
        </p:grpSpPr>
        <p:sp>
          <p:nvSpPr>
            <p:cNvPr id="42" name="Rectangle 41"/>
            <p:cNvSpPr/>
            <p:nvPr/>
          </p:nvSpPr>
          <p:spPr>
            <a:xfrm>
              <a:off x="5483553" y="3321662"/>
              <a:ext cx="314510" cy="30777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A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042240" y="3838570"/>
              <a:ext cx="324128" cy="30777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X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866520" y="3989644"/>
              <a:ext cx="324128" cy="30777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B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5" name="Oval 44"/>
            <p:cNvSpPr/>
            <p:nvPr/>
          </p:nvSpPr>
          <p:spPr>
            <a:xfrm flipH="1">
              <a:off x="6273267" y="3780688"/>
              <a:ext cx="59238" cy="633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black"/>
                </a:solidFill>
              </a:endParaRPr>
            </a:p>
          </p:txBody>
        </p:sp>
      </p:grpSp>
      <p:sp>
        <p:nvSpPr>
          <p:cNvPr id="58" name="Rounded Rectangle 57"/>
          <p:cNvSpPr/>
          <p:nvPr/>
        </p:nvSpPr>
        <p:spPr>
          <a:xfrm>
            <a:off x="2843212" y="898932"/>
            <a:ext cx="2565717" cy="26642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39748" y="336552"/>
                <a:ext cx="7715250" cy="8542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>
                    <a:solidFill>
                      <a:srgbClr val="0000FF"/>
                    </a:solidFill>
                    <a:latin typeface="Bookman Old Style" panose="02050604050505020204" pitchFamily="18" charset="0"/>
                  </a:rPr>
                  <a:t>Q</a:t>
                </a:r>
                <a:r>
                  <a:rPr lang="en-US" sz="1600" b="1" dirty="0" smtClean="0">
                    <a:solidFill>
                      <a:srgbClr val="0000FF"/>
                    </a:solidFill>
                    <a:latin typeface="Bookman Old Style" panose="02050604050505020204" pitchFamily="18" charset="0"/>
                  </a:rPr>
                  <a:t>. A round table cover has six equal designs as shown  </a:t>
                </a:r>
              </a:p>
              <a:p>
                <a:r>
                  <a:rPr lang="en-US" sz="1600" b="1" dirty="0">
                    <a:solidFill>
                      <a:srgbClr val="0000FF"/>
                    </a:solidFill>
                    <a:latin typeface="Bookman Old Style" panose="02050604050505020204" pitchFamily="18" charset="0"/>
                  </a:rPr>
                  <a:t> </a:t>
                </a:r>
                <a:r>
                  <a:rPr lang="en-US" sz="1600" b="1" dirty="0" smtClean="0">
                    <a:solidFill>
                      <a:srgbClr val="0000FF"/>
                    </a:solidFill>
                    <a:latin typeface="Bookman Old Style" panose="02050604050505020204" pitchFamily="18" charset="0"/>
                  </a:rPr>
                  <a:t>   If </a:t>
                </a:r>
                <a:r>
                  <a:rPr lang="en-US" sz="1600" b="1" dirty="0">
                    <a:solidFill>
                      <a:srgbClr val="0000FF"/>
                    </a:solidFill>
                    <a:latin typeface="Bookman Old Style" panose="02050604050505020204" pitchFamily="18" charset="0"/>
                  </a:rPr>
                  <a:t>the radius of the cover is 28 cm, find the cost of making </a:t>
                </a:r>
                <a:endParaRPr lang="en-US" sz="1600" b="1" dirty="0" smtClean="0">
                  <a:solidFill>
                    <a:srgbClr val="0000FF"/>
                  </a:solidFill>
                  <a:latin typeface="Bookman Old Style" panose="02050604050505020204" pitchFamily="18" charset="0"/>
                </a:endParaRPr>
              </a:p>
              <a:p>
                <a:r>
                  <a:rPr lang="en-US" sz="1600" b="1" dirty="0">
                    <a:solidFill>
                      <a:srgbClr val="0000FF"/>
                    </a:solidFill>
                    <a:latin typeface="Bookman Old Style" panose="02050604050505020204" pitchFamily="18" charset="0"/>
                  </a:rPr>
                  <a:t> </a:t>
                </a:r>
                <a:r>
                  <a:rPr lang="en-US" sz="1600" b="1" dirty="0" smtClean="0">
                    <a:solidFill>
                      <a:srgbClr val="0000FF"/>
                    </a:solidFill>
                    <a:latin typeface="Bookman Old Style" panose="02050604050505020204" pitchFamily="18" charset="0"/>
                  </a:rPr>
                  <a:t>   the designs </a:t>
                </a:r>
                <a:r>
                  <a:rPr lang="en-US" sz="1600" b="1" dirty="0">
                    <a:solidFill>
                      <a:srgbClr val="0000FF"/>
                    </a:solidFill>
                    <a:latin typeface="Bookman Old Style" panose="02050604050505020204" pitchFamily="18" charset="0"/>
                  </a:rPr>
                  <a:t>at the rate of Rs 0.35 per </a:t>
                </a:r>
                <a:r>
                  <a:rPr lang="en-US" sz="1600" b="1" dirty="0" smtClean="0">
                    <a:solidFill>
                      <a:srgbClr val="0000FF"/>
                    </a:solidFill>
                    <a:latin typeface="Bookman Old Style" panose="02050604050505020204" pitchFamily="18" charset="0"/>
                  </a:rPr>
                  <a:t>cm</a:t>
                </a:r>
                <a:r>
                  <a:rPr lang="en-US" sz="1600" b="1" baseline="30000" dirty="0" smtClean="0">
                    <a:solidFill>
                      <a:srgbClr val="0000FF"/>
                    </a:solidFill>
                    <a:latin typeface="Bookman Old Style" panose="02050604050505020204" pitchFamily="18" charset="0"/>
                  </a:rPr>
                  <a:t>2</a:t>
                </a:r>
                <a:r>
                  <a:rPr lang="en-US" sz="1600" b="1" dirty="0" smtClean="0">
                    <a:solidFill>
                      <a:srgbClr val="0000FF"/>
                    </a:solidFill>
                    <a:latin typeface="Bookman Old Style" panose="02050604050505020204" pitchFamily="18" charset="0"/>
                  </a:rPr>
                  <a:t>. </a:t>
                </a:r>
                <a:r>
                  <a:rPr lang="en-US" sz="1600" b="1" dirty="0">
                    <a:solidFill>
                      <a:srgbClr val="0000FF"/>
                    </a:solidFill>
                    <a:latin typeface="Bookman Old Style" panose="02050604050505020204" pitchFamily="18" charset="0"/>
                  </a:rPr>
                  <a:t>(Use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1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sz="1600" b="1" dirty="0">
                    <a:solidFill>
                      <a:srgbClr val="0000FF"/>
                    </a:solidFill>
                    <a:latin typeface="Bookman Old Style" panose="02050604050505020204" pitchFamily="18" charset="0"/>
                  </a:rPr>
                  <a:t> = 1.7)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48" y="336552"/>
                <a:ext cx="7715250" cy="854208"/>
              </a:xfrm>
              <a:prstGeom prst="rect">
                <a:avLst/>
              </a:prstGeom>
              <a:blipFill rotWithShape="1">
                <a:blip r:embed="rId2"/>
                <a:stretch>
                  <a:fillRect l="-474" t="-2143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1047929" y="1606550"/>
            <a:ext cx="3860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Radius of quadrant (r) = 28 cm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990600" y="1240984"/>
            <a:ext cx="125128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500" b="1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alt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 (AXB) =</a:t>
            </a:r>
            <a:endParaRPr lang="en-US" altLang="en-US" sz="15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2057400" y="1240984"/>
            <a:ext cx="166545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500" b="1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alt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 (O – AXB) </a:t>
            </a:r>
            <a:endParaRPr lang="en-US" altLang="en-US" sz="15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0" name="Pie 17"/>
          <p:cNvSpPr/>
          <p:nvPr/>
        </p:nvSpPr>
        <p:spPr>
          <a:xfrm rot="15796844">
            <a:off x="5765621" y="2792643"/>
            <a:ext cx="1399921" cy="1272174"/>
          </a:xfrm>
          <a:custGeom>
            <a:avLst/>
            <a:gdLst>
              <a:gd name="connsiteX0" fmla="*/ 0 w 1981200"/>
              <a:gd name="connsiteY0" fmla="*/ 990600 h 1981200"/>
              <a:gd name="connsiteX1" fmla="*/ 542117 w 1981200"/>
              <a:gd name="connsiteY1" fmla="*/ 107338 h 1981200"/>
              <a:gd name="connsiteX2" fmla="*/ 990600 w 1981200"/>
              <a:gd name="connsiteY2" fmla="*/ 990600 h 1981200"/>
              <a:gd name="connsiteX3" fmla="*/ 0 w 1981200"/>
              <a:gd name="connsiteY3" fmla="*/ 990600 h 1981200"/>
              <a:gd name="connsiteX0" fmla="*/ 0 w 990600"/>
              <a:gd name="connsiteY0" fmla="*/ 735625 h 735625"/>
              <a:gd name="connsiteX1" fmla="*/ 613555 w 990600"/>
              <a:gd name="connsiteY1" fmla="*/ 0 h 735625"/>
              <a:gd name="connsiteX2" fmla="*/ 990600 w 990600"/>
              <a:gd name="connsiteY2" fmla="*/ 735625 h 735625"/>
              <a:gd name="connsiteX3" fmla="*/ 0 w 990600"/>
              <a:gd name="connsiteY3" fmla="*/ 735625 h 735625"/>
              <a:gd name="connsiteX0" fmla="*/ 0 w 747712"/>
              <a:gd name="connsiteY0" fmla="*/ 733244 h 735625"/>
              <a:gd name="connsiteX1" fmla="*/ 370667 w 747712"/>
              <a:gd name="connsiteY1" fmla="*/ 0 h 735625"/>
              <a:gd name="connsiteX2" fmla="*/ 747712 w 747712"/>
              <a:gd name="connsiteY2" fmla="*/ 735625 h 735625"/>
              <a:gd name="connsiteX3" fmla="*/ 0 w 747712"/>
              <a:gd name="connsiteY3" fmla="*/ 733244 h 735625"/>
              <a:gd name="connsiteX0" fmla="*/ 0 w 747712"/>
              <a:gd name="connsiteY0" fmla="*/ 733244 h 735625"/>
              <a:gd name="connsiteX1" fmla="*/ 370667 w 747712"/>
              <a:gd name="connsiteY1" fmla="*/ 0 h 735625"/>
              <a:gd name="connsiteX2" fmla="*/ 747712 w 747712"/>
              <a:gd name="connsiteY2" fmla="*/ 735625 h 735625"/>
              <a:gd name="connsiteX3" fmla="*/ 0 w 747712"/>
              <a:gd name="connsiteY3" fmla="*/ 733244 h 735625"/>
              <a:gd name="connsiteX0" fmla="*/ 0 w 747712"/>
              <a:gd name="connsiteY0" fmla="*/ 733244 h 735625"/>
              <a:gd name="connsiteX1" fmla="*/ 370667 w 747712"/>
              <a:gd name="connsiteY1" fmla="*/ 0 h 735625"/>
              <a:gd name="connsiteX2" fmla="*/ 747712 w 747712"/>
              <a:gd name="connsiteY2" fmla="*/ 735625 h 735625"/>
              <a:gd name="connsiteX3" fmla="*/ 0 w 747712"/>
              <a:gd name="connsiteY3" fmla="*/ 733244 h 735625"/>
              <a:gd name="connsiteX0" fmla="*/ 6020 w 753732"/>
              <a:gd name="connsiteY0" fmla="*/ 733244 h 735625"/>
              <a:gd name="connsiteX1" fmla="*/ 376687 w 753732"/>
              <a:gd name="connsiteY1" fmla="*/ 0 h 735625"/>
              <a:gd name="connsiteX2" fmla="*/ 753732 w 753732"/>
              <a:gd name="connsiteY2" fmla="*/ 735625 h 735625"/>
              <a:gd name="connsiteX3" fmla="*/ 6020 w 753732"/>
              <a:gd name="connsiteY3" fmla="*/ 733244 h 735625"/>
              <a:gd name="connsiteX0" fmla="*/ 6020 w 753732"/>
              <a:gd name="connsiteY0" fmla="*/ 733244 h 735625"/>
              <a:gd name="connsiteX1" fmla="*/ 376687 w 753732"/>
              <a:gd name="connsiteY1" fmla="*/ 0 h 735625"/>
              <a:gd name="connsiteX2" fmla="*/ 753732 w 753732"/>
              <a:gd name="connsiteY2" fmla="*/ 735625 h 735625"/>
              <a:gd name="connsiteX3" fmla="*/ 6020 w 753732"/>
              <a:gd name="connsiteY3" fmla="*/ 733244 h 735625"/>
              <a:gd name="connsiteX0" fmla="*/ 3343 w 863323"/>
              <a:gd name="connsiteY0" fmla="*/ 649142 h 735625"/>
              <a:gd name="connsiteX1" fmla="*/ 486278 w 863323"/>
              <a:gd name="connsiteY1" fmla="*/ 0 h 735625"/>
              <a:gd name="connsiteX2" fmla="*/ 863323 w 863323"/>
              <a:gd name="connsiteY2" fmla="*/ 735625 h 735625"/>
              <a:gd name="connsiteX3" fmla="*/ 3343 w 863323"/>
              <a:gd name="connsiteY3" fmla="*/ 649142 h 735625"/>
              <a:gd name="connsiteX0" fmla="*/ 4767 w 864747"/>
              <a:gd name="connsiteY0" fmla="*/ 661460 h 747943"/>
              <a:gd name="connsiteX1" fmla="*/ 413245 w 864747"/>
              <a:gd name="connsiteY1" fmla="*/ 0 h 747943"/>
              <a:gd name="connsiteX2" fmla="*/ 864747 w 864747"/>
              <a:gd name="connsiteY2" fmla="*/ 747943 h 747943"/>
              <a:gd name="connsiteX3" fmla="*/ 4767 w 864747"/>
              <a:gd name="connsiteY3" fmla="*/ 661460 h 747943"/>
              <a:gd name="connsiteX0" fmla="*/ 91 w 860071"/>
              <a:gd name="connsiteY0" fmla="*/ 661460 h 747943"/>
              <a:gd name="connsiteX1" fmla="*/ 408569 w 860071"/>
              <a:gd name="connsiteY1" fmla="*/ 0 h 747943"/>
              <a:gd name="connsiteX2" fmla="*/ 860071 w 860071"/>
              <a:gd name="connsiteY2" fmla="*/ 747943 h 747943"/>
              <a:gd name="connsiteX3" fmla="*/ 91 w 860071"/>
              <a:gd name="connsiteY3" fmla="*/ 661460 h 747943"/>
              <a:gd name="connsiteX0" fmla="*/ 46 w 860026"/>
              <a:gd name="connsiteY0" fmla="*/ 605716 h 692199"/>
              <a:gd name="connsiteX1" fmla="*/ 515571 w 860026"/>
              <a:gd name="connsiteY1" fmla="*/ 0 h 692199"/>
              <a:gd name="connsiteX2" fmla="*/ 860026 w 860026"/>
              <a:gd name="connsiteY2" fmla="*/ 692199 h 692199"/>
              <a:gd name="connsiteX3" fmla="*/ 46 w 860026"/>
              <a:gd name="connsiteY3" fmla="*/ 605716 h 692199"/>
              <a:gd name="connsiteX0" fmla="*/ 52 w 837895"/>
              <a:gd name="connsiteY0" fmla="*/ 690696 h 692199"/>
              <a:gd name="connsiteX1" fmla="*/ 493440 w 837895"/>
              <a:gd name="connsiteY1" fmla="*/ 0 h 692199"/>
              <a:gd name="connsiteX2" fmla="*/ 837895 w 837895"/>
              <a:gd name="connsiteY2" fmla="*/ 692199 h 692199"/>
              <a:gd name="connsiteX3" fmla="*/ 52 w 837895"/>
              <a:gd name="connsiteY3" fmla="*/ 690696 h 692199"/>
              <a:gd name="connsiteX0" fmla="*/ 0 w 837843"/>
              <a:gd name="connsiteY0" fmla="*/ 690696 h 692199"/>
              <a:gd name="connsiteX1" fmla="*/ 493388 w 837843"/>
              <a:gd name="connsiteY1" fmla="*/ 0 h 692199"/>
              <a:gd name="connsiteX2" fmla="*/ 837843 w 837843"/>
              <a:gd name="connsiteY2" fmla="*/ 692199 h 692199"/>
              <a:gd name="connsiteX3" fmla="*/ 0 w 837843"/>
              <a:gd name="connsiteY3" fmla="*/ 690696 h 692199"/>
              <a:gd name="connsiteX0" fmla="*/ 0 w 837843"/>
              <a:gd name="connsiteY0" fmla="*/ 690696 h 692199"/>
              <a:gd name="connsiteX1" fmla="*/ 493388 w 837843"/>
              <a:gd name="connsiteY1" fmla="*/ 0 h 692199"/>
              <a:gd name="connsiteX2" fmla="*/ 837843 w 837843"/>
              <a:gd name="connsiteY2" fmla="*/ 692199 h 692199"/>
              <a:gd name="connsiteX3" fmla="*/ 0 w 837843"/>
              <a:gd name="connsiteY3" fmla="*/ 690696 h 692199"/>
              <a:gd name="connsiteX0" fmla="*/ 0 w 806107"/>
              <a:gd name="connsiteY0" fmla="*/ 690696 h 723925"/>
              <a:gd name="connsiteX1" fmla="*/ 493388 w 806107"/>
              <a:gd name="connsiteY1" fmla="*/ 0 h 723925"/>
              <a:gd name="connsiteX2" fmla="*/ 806107 w 806107"/>
              <a:gd name="connsiteY2" fmla="*/ 723925 h 723925"/>
              <a:gd name="connsiteX3" fmla="*/ 0 w 806107"/>
              <a:gd name="connsiteY3" fmla="*/ 690696 h 723925"/>
              <a:gd name="connsiteX0" fmla="*/ 0 w 817360"/>
              <a:gd name="connsiteY0" fmla="*/ 627774 h 723925"/>
              <a:gd name="connsiteX1" fmla="*/ 504641 w 817360"/>
              <a:gd name="connsiteY1" fmla="*/ 0 h 723925"/>
              <a:gd name="connsiteX2" fmla="*/ 817360 w 817360"/>
              <a:gd name="connsiteY2" fmla="*/ 723925 h 723925"/>
              <a:gd name="connsiteX3" fmla="*/ 0 w 817360"/>
              <a:gd name="connsiteY3" fmla="*/ 627774 h 723925"/>
              <a:gd name="connsiteX0" fmla="*/ 0 w 817360"/>
              <a:gd name="connsiteY0" fmla="*/ 627774 h 723925"/>
              <a:gd name="connsiteX1" fmla="*/ 504641 w 817360"/>
              <a:gd name="connsiteY1" fmla="*/ 0 h 723925"/>
              <a:gd name="connsiteX2" fmla="*/ 817360 w 817360"/>
              <a:gd name="connsiteY2" fmla="*/ 723925 h 723925"/>
              <a:gd name="connsiteX3" fmla="*/ 0 w 817360"/>
              <a:gd name="connsiteY3" fmla="*/ 627774 h 723925"/>
              <a:gd name="connsiteX0" fmla="*/ 0 w 817360"/>
              <a:gd name="connsiteY0" fmla="*/ 627774 h 723925"/>
              <a:gd name="connsiteX1" fmla="*/ 504641 w 817360"/>
              <a:gd name="connsiteY1" fmla="*/ 0 h 723925"/>
              <a:gd name="connsiteX2" fmla="*/ 817360 w 817360"/>
              <a:gd name="connsiteY2" fmla="*/ 723925 h 723925"/>
              <a:gd name="connsiteX3" fmla="*/ 0 w 817360"/>
              <a:gd name="connsiteY3" fmla="*/ 627774 h 723925"/>
              <a:gd name="connsiteX0" fmla="*/ 0 w 817360"/>
              <a:gd name="connsiteY0" fmla="*/ 646623 h 742774"/>
              <a:gd name="connsiteX1" fmla="*/ 471396 w 817360"/>
              <a:gd name="connsiteY1" fmla="*/ 0 h 742774"/>
              <a:gd name="connsiteX2" fmla="*/ 817360 w 817360"/>
              <a:gd name="connsiteY2" fmla="*/ 742774 h 742774"/>
              <a:gd name="connsiteX3" fmla="*/ 0 w 817360"/>
              <a:gd name="connsiteY3" fmla="*/ 646623 h 742774"/>
              <a:gd name="connsiteX0" fmla="*/ 0 w 817360"/>
              <a:gd name="connsiteY0" fmla="*/ 646623 h 742774"/>
              <a:gd name="connsiteX1" fmla="*/ 471396 w 817360"/>
              <a:gd name="connsiteY1" fmla="*/ 0 h 742774"/>
              <a:gd name="connsiteX2" fmla="*/ 817360 w 817360"/>
              <a:gd name="connsiteY2" fmla="*/ 742774 h 742774"/>
              <a:gd name="connsiteX3" fmla="*/ 0 w 817360"/>
              <a:gd name="connsiteY3" fmla="*/ 646623 h 742774"/>
              <a:gd name="connsiteX0" fmla="*/ 0 w 817360"/>
              <a:gd name="connsiteY0" fmla="*/ 646623 h 742774"/>
              <a:gd name="connsiteX1" fmla="*/ 471396 w 817360"/>
              <a:gd name="connsiteY1" fmla="*/ 0 h 742774"/>
              <a:gd name="connsiteX2" fmla="*/ 817360 w 817360"/>
              <a:gd name="connsiteY2" fmla="*/ 742774 h 742774"/>
              <a:gd name="connsiteX3" fmla="*/ 0 w 817360"/>
              <a:gd name="connsiteY3" fmla="*/ 646623 h 742774"/>
              <a:gd name="connsiteX0" fmla="*/ 0 w 817360"/>
              <a:gd name="connsiteY0" fmla="*/ 646623 h 742774"/>
              <a:gd name="connsiteX1" fmla="*/ 471396 w 817360"/>
              <a:gd name="connsiteY1" fmla="*/ 0 h 742774"/>
              <a:gd name="connsiteX2" fmla="*/ 817360 w 817360"/>
              <a:gd name="connsiteY2" fmla="*/ 742774 h 742774"/>
              <a:gd name="connsiteX3" fmla="*/ 0 w 817360"/>
              <a:gd name="connsiteY3" fmla="*/ 646623 h 742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7360" h="742774">
                <a:moveTo>
                  <a:pt x="0" y="646623"/>
                </a:moveTo>
                <a:cubicBezTo>
                  <a:pt x="66226" y="233920"/>
                  <a:pt x="340721" y="68373"/>
                  <a:pt x="471396" y="0"/>
                </a:cubicBezTo>
                <a:lnTo>
                  <a:pt x="817360" y="742774"/>
                </a:lnTo>
                <a:cubicBezTo>
                  <a:pt x="461952" y="707172"/>
                  <a:pt x="283175" y="677448"/>
                  <a:pt x="0" y="646623"/>
                </a:cubicBezTo>
                <a:close/>
              </a:path>
            </a:pathLst>
          </a:custGeom>
          <a:pattFill prst="sphere">
            <a:fgClr>
              <a:schemeClr val="accent6">
                <a:lumMod val="75000"/>
              </a:schemeClr>
            </a:fgClr>
            <a:bgClr>
              <a:schemeClr val="tx1"/>
            </a:bgClr>
          </a:patt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3499485" y="1240984"/>
            <a:ext cx="362453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–</a:t>
            </a:r>
            <a:endParaRPr lang="en-US" altLang="en-US" sz="15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2" name="Isosceles Triangle 71"/>
          <p:cNvSpPr/>
          <p:nvPr/>
        </p:nvSpPr>
        <p:spPr>
          <a:xfrm rot="1641395">
            <a:off x="6022430" y="2548496"/>
            <a:ext cx="1338967" cy="1242188"/>
          </a:xfrm>
          <a:custGeom>
            <a:avLst/>
            <a:gdLst>
              <a:gd name="connsiteX0" fmla="*/ 0 w 865576"/>
              <a:gd name="connsiteY0" fmla="*/ 743442 h 743442"/>
              <a:gd name="connsiteX1" fmla="*/ 432788 w 865576"/>
              <a:gd name="connsiteY1" fmla="*/ 0 h 743442"/>
              <a:gd name="connsiteX2" fmla="*/ 865576 w 865576"/>
              <a:gd name="connsiteY2" fmla="*/ 743442 h 743442"/>
              <a:gd name="connsiteX3" fmla="*/ 0 w 865576"/>
              <a:gd name="connsiteY3" fmla="*/ 743442 h 743442"/>
              <a:gd name="connsiteX0" fmla="*/ 0 w 865576"/>
              <a:gd name="connsiteY0" fmla="*/ 930832 h 930832"/>
              <a:gd name="connsiteX1" fmla="*/ 428779 w 865576"/>
              <a:gd name="connsiteY1" fmla="*/ 0 h 930832"/>
              <a:gd name="connsiteX2" fmla="*/ 865576 w 865576"/>
              <a:gd name="connsiteY2" fmla="*/ 930832 h 930832"/>
              <a:gd name="connsiteX3" fmla="*/ 0 w 865576"/>
              <a:gd name="connsiteY3" fmla="*/ 930832 h 930832"/>
              <a:gd name="connsiteX0" fmla="*/ 0 w 1044542"/>
              <a:gd name="connsiteY0" fmla="*/ 930832 h 1242188"/>
              <a:gd name="connsiteX1" fmla="*/ 428779 w 1044542"/>
              <a:gd name="connsiteY1" fmla="*/ 0 h 1242188"/>
              <a:gd name="connsiteX2" fmla="*/ 1044542 w 1044542"/>
              <a:gd name="connsiteY2" fmla="*/ 1242188 h 1242188"/>
              <a:gd name="connsiteX3" fmla="*/ 0 w 1044542"/>
              <a:gd name="connsiteY3" fmla="*/ 930832 h 1242188"/>
              <a:gd name="connsiteX0" fmla="*/ 0 w 1338967"/>
              <a:gd name="connsiteY0" fmla="*/ 1204707 h 1242188"/>
              <a:gd name="connsiteX1" fmla="*/ 723204 w 1338967"/>
              <a:gd name="connsiteY1" fmla="*/ 0 h 1242188"/>
              <a:gd name="connsiteX2" fmla="*/ 1338967 w 1338967"/>
              <a:gd name="connsiteY2" fmla="*/ 1242188 h 1242188"/>
              <a:gd name="connsiteX3" fmla="*/ 0 w 1338967"/>
              <a:gd name="connsiteY3" fmla="*/ 1204707 h 124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8967" h="1242188">
                <a:moveTo>
                  <a:pt x="0" y="1204707"/>
                </a:moveTo>
                <a:lnTo>
                  <a:pt x="723204" y="0"/>
                </a:lnTo>
                <a:lnTo>
                  <a:pt x="1338967" y="1242188"/>
                </a:lnTo>
                <a:lnTo>
                  <a:pt x="0" y="1204707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3688080" y="1240984"/>
            <a:ext cx="125128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500" b="1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alt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 (</a:t>
            </a:r>
            <a:r>
              <a:rPr lang="en-US" alt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alt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 OAB) </a:t>
            </a:r>
            <a:endParaRPr lang="en-US" altLang="en-US" sz="15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2" name="Oval 31"/>
          <p:cNvSpPr/>
          <p:nvPr/>
        </p:nvSpPr>
        <p:spPr>
          <a:xfrm flipH="1">
            <a:off x="6960601" y="2598662"/>
            <a:ext cx="104775" cy="1143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5" name="Rounded Rectangle 74"/>
          <p:cNvSpPr/>
          <p:nvPr/>
        </p:nvSpPr>
        <p:spPr bwMode="auto">
          <a:xfrm>
            <a:off x="2823794" y="617277"/>
            <a:ext cx="3200196" cy="635497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lIns="91347" tIns="45669" rIns="91347" bIns="45669"/>
          <a:lstStyle/>
          <a:p>
            <a:pPr algn="ctr">
              <a:defRPr/>
            </a:pPr>
            <a:r>
              <a:rPr lang="en-US" sz="1200" kern="0" dirty="0">
                <a:solidFill>
                  <a:sysClr val="window" lastClr="FFFFFF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76" name="TextBox 58"/>
          <p:cNvSpPr txBox="1">
            <a:spLocks noChangeArrowheads="1"/>
          </p:cNvSpPr>
          <p:nvPr/>
        </p:nvSpPr>
        <p:spPr bwMode="auto">
          <a:xfrm>
            <a:off x="2806617" y="619260"/>
            <a:ext cx="3202133" cy="58477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algn="ctr"/>
            <a:r>
              <a:rPr lang="en-US" altLang="en-US" sz="1600" dirty="0" smtClean="0">
                <a:solidFill>
                  <a:srgbClr val="FFFFFF"/>
                </a:solidFill>
                <a:latin typeface="Bookman Old Style" pitchFamily="18" charset="0"/>
              </a:rPr>
              <a:t>What is the formula to find area of sector?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4872857" y="846240"/>
            <a:ext cx="148635" cy="210775"/>
          </a:xfrm>
          <a:prstGeom prst="roundRect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935730" y="251438"/>
            <a:ext cx="653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66FF33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  <a:sym typeface="Symbol"/>
              </a:rPr>
              <a:t>?</a:t>
            </a:r>
            <a:endParaRPr lang="en-US" sz="3200" b="1" dirty="0">
              <a:solidFill>
                <a:srgbClr val="66FF33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  <a:latin typeface="Bookman Old Style" pitchFamily="18" charset="0"/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4012670" y="692921"/>
            <a:ext cx="261848" cy="218726"/>
          </a:xfrm>
          <a:prstGeom prst="roundRect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black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3790950" y="601446"/>
            <a:ext cx="1524477" cy="589314"/>
            <a:chOff x="151923" y="3276740"/>
            <a:chExt cx="1524477" cy="589314"/>
          </a:xfrm>
        </p:grpSpPr>
        <p:grpSp>
          <p:nvGrpSpPr>
            <p:cNvPr id="81" name="Group 80"/>
            <p:cNvGrpSpPr/>
            <p:nvPr/>
          </p:nvGrpSpPr>
          <p:grpSpPr>
            <a:xfrm>
              <a:off x="151923" y="3276740"/>
              <a:ext cx="734621" cy="589314"/>
              <a:chOff x="3677968" y="4355582"/>
              <a:chExt cx="734621" cy="589314"/>
            </a:xfrm>
          </p:grpSpPr>
          <p:sp>
            <p:nvSpPr>
              <p:cNvPr id="84" name="TextBox 83"/>
              <p:cNvSpPr txBox="1"/>
              <p:nvPr/>
            </p:nvSpPr>
            <p:spPr>
              <a:xfrm>
                <a:off x="3877996" y="4355582"/>
                <a:ext cx="3592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FFFF00"/>
                    </a:solidFill>
                    <a:latin typeface="Bookman Old Style" pitchFamily="18" charset="0"/>
                    <a:sym typeface="Symbol"/>
                  </a:rPr>
                  <a:t></a:t>
                </a:r>
                <a:endParaRPr lang="en-US" sz="2000" b="1" dirty="0">
                  <a:solidFill>
                    <a:srgbClr val="FFFF00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3677968" y="4614662"/>
                <a:ext cx="734621" cy="330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FFFF00"/>
                    </a:solidFill>
                    <a:latin typeface="Bookman Old Style" pitchFamily="18" charset="0"/>
                    <a:sym typeface="Symbol"/>
                  </a:rPr>
                  <a:t>360</a:t>
                </a:r>
                <a:endParaRPr lang="en-US" sz="2000" b="1" dirty="0">
                  <a:solidFill>
                    <a:srgbClr val="FFFF00"/>
                  </a:solidFill>
                  <a:latin typeface="Bookman Old Style" pitchFamily="18" charset="0"/>
                </a:endParaRPr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3808704" y="4698033"/>
                <a:ext cx="462197" cy="0"/>
              </a:xfrm>
              <a:prstGeom prst="line">
                <a:avLst/>
              </a:prstGeom>
              <a:ln w="190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763958" y="3403223"/>
                  <a:ext cx="359228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dirty="0" smtClean="0">
                            <a:solidFill>
                              <a:srgbClr val="FFFF00"/>
                            </a:solidFill>
                            <a:latin typeface="Cambria Math"/>
                            <a:ea typeface="Cambria Math"/>
                            <a:sym typeface="Symbol"/>
                          </a:rPr>
                          <m:t>×</m:t>
                        </m:r>
                      </m:oMath>
                    </m:oMathPara>
                  </a14:m>
                  <a:endParaRPr lang="en-US" sz="2000" dirty="0">
                    <a:solidFill>
                      <a:srgbClr val="FFFF00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958" y="3403223"/>
                  <a:ext cx="359228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TextBox 82"/>
            <p:cNvSpPr txBox="1"/>
            <p:nvPr/>
          </p:nvSpPr>
          <p:spPr>
            <a:xfrm>
              <a:off x="1017182" y="3403223"/>
              <a:ext cx="6592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FF00"/>
                  </a:solidFill>
                  <a:latin typeface="Bookman Old Style" pitchFamily="18" charset="0"/>
                  <a:sym typeface="Symbol"/>
                </a:rPr>
                <a:t>r</a:t>
              </a:r>
              <a:r>
                <a:rPr lang="en-US" sz="2000" b="1" baseline="30000" dirty="0" smtClean="0">
                  <a:solidFill>
                    <a:srgbClr val="FFFF00"/>
                  </a:solidFill>
                  <a:latin typeface="Bookman Old Style" pitchFamily="18" charset="0"/>
                  <a:sym typeface="Symbol"/>
                </a:rPr>
                <a:t>2</a:t>
              </a:r>
              <a:r>
                <a:rPr lang="en-US" sz="2000" b="1" dirty="0" smtClean="0">
                  <a:solidFill>
                    <a:srgbClr val="FFFF00"/>
                  </a:solidFill>
                  <a:latin typeface="Bookman Old Style" pitchFamily="18" charset="0"/>
                  <a:sym typeface="Symbol"/>
                </a:rPr>
                <a:t> </a:t>
              </a:r>
              <a:endParaRPr lang="en-US" sz="2000" b="1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4745496" y="285750"/>
            <a:ext cx="6532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effectLst>
                  <a:glow rad="63500">
                    <a:srgbClr val="4F81BD">
                      <a:satMod val="175000"/>
                      <a:alpha val="40000"/>
                    </a:srgbClr>
                  </a:glow>
                </a:effectLst>
                <a:sym typeface="Wingdings"/>
              </a:rPr>
              <a:t></a:t>
            </a:r>
            <a:endParaRPr lang="en-US" sz="3200" dirty="0">
              <a:solidFill>
                <a:srgbClr val="0000FF"/>
              </a:solidFill>
              <a:effectLst>
                <a:glow rad="63500">
                  <a:srgbClr val="4F81BD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647608" y="2044433"/>
            <a:ext cx="21433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Central angle (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)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759919" y="1939290"/>
            <a:ext cx="5930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360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3774278" y="2213703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3870643" y="2177461"/>
            <a:ext cx="3076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359273" y="2025383"/>
            <a:ext cx="81982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  60º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906249" y="102333"/>
            <a:ext cx="6532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effectLst>
                  <a:glow rad="63500">
                    <a:srgbClr val="4F81BD">
                      <a:satMod val="175000"/>
                      <a:alpha val="40000"/>
                    </a:srgbClr>
                  </a:glow>
                </a:effectLst>
                <a:sym typeface="Wingdings"/>
              </a:rPr>
              <a:t></a:t>
            </a:r>
            <a:endParaRPr lang="en-US" sz="3200" dirty="0">
              <a:solidFill>
                <a:srgbClr val="0000FF"/>
              </a:solidFill>
              <a:effectLst>
                <a:glow rad="63500">
                  <a:srgbClr val="4F81BD">
                    <a:satMod val="175000"/>
                    <a:alpha val="40000"/>
                  </a:srgbClr>
                </a:glow>
              </a:effectLst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1524000" y="2417781"/>
            <a:ext cx="2776221" cy="615929"/>
            <a:chOff x="812977" y="1458177"/>
            <a:chExt cx="2776221" cy="615929"/>
          </a:xfrm>
        </p:grpSpPr>
        <p:sp>
          <p:nvSpPr>
            <p:cNvPr id="96" name="Rectangle 95"/>
            <p:cNvSpPr/>
            <p:nvPr/>
          </p:nvSpPr>
          <p:spPr>
            <a:xfrm>
              <a:off x="812977" y="1592649"/>
              <a:ext cx="132909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err="1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ar</a:t>
              </a:r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(O-AXB)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952132" y="1592649"/>
              <a:ext cx="33214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=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2450525" y="1458177"/>
              <a:ext cx="29669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  <a:sym typeface="Symbol"/>
                </a:rPr>
                <a:t>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99" name="Straight Connector 98"/>
            <p:cNvCxnSpPr/>
            <p:nvPr/>
          </p:nvCxnSpPr>
          <p:spPr>
            <a:xfrm>
              <a:off x="2369144" y="1765781"/>
              <a:ext cx="49299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99"/>
            <p:cNvSpPr/>
            <p:nvPr/>
          </p:nvSpPr>
          <p:spPr>
            <a:xfrm>
              <a:off x="2308527" y="1735552"/>
              <a:ext cx="6096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360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827286" y="1589473"/>
              <a:ext cx="76191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  <a:sym typeface="Symbol"/>
                </a:rPr>
                <a:t></a:t>
              </a:r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sz="1600" b="1" dirty="0" smtClean="0">
                  <a:solidFill>
                    <a:prstClr val="black"/>
                  </a:solidFill>
                  <a:latin typeface="Symbol" panose="05050102010706020507" pitchFamily="18" charset="2"/>
                </a:rPr>
                <a:t>p</a:t>
              </a:r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r</a:t>
              </a:r>
              <a:r>
                <a:rPr lang="en-US" sz="1600" b="1" baseline="30000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endParaRPr lang="en-US" sz="1600" b="1" baseline="30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02" name="Rectangle 101"/>
          <p:cNvSpPr/>
          <p:nvPr/>
        </p:nvSpPr>
        <p:spPr>
          <a:xfrm>
            <a:off x="2686974" y="3162290"/>
            <a:ext cx="3714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 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3058412" y="3074160"/>
            <a:ext cx="624496" cy="579421"/>
            <a:chOff x="3058412" y="3074160"/>
            <a:chExt cx="624496" cy="579421"/>
          </a:xfrm>
        </p:grpSpPr>
        <p:sp>
          <p:nvSpPr>
            <p:cNvPr id="103" name="Rectangle 102"/>
            <p:cNvSpPr/>
            <p:nvPr/>
          </p:nvSpPr>
          <p:spPr>
            <a:xfrm>
              <a:off x="3127106" y="3074160"/>
              <a:ext cx="4693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60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3137345" y="3351606"/>
              <a:ext cx="41563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ectangle 104"/>
            <p:cNvSpPr/>
            <p:nvPr/>
          </p:nvSpPr>
          <p:spPr>
            <a:xfrm>
              <a:off x="3058412" y="3315027"/>
              <a:ext cx="62449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360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06" name="Rectangle 105"/>
          <p:cNvSpPr/>
          <p:nvPr/>
        </p:nvSpPr>
        <p:spPr>
          <a:xfrm>
            <a:off x="3605795" y="3188442"/>
            <a:ext cx="3114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3868934" y="3067393"/>
            <a:ext cx="553212" cy="571482"/>
            <a:chOff x="3868934" y="3067393"/>
            <a:chExt cx="553212" cy="571482"/>
          </a:xfrm>
        </p:grpSpPr>
        <p:sp>
          <p:nvSpPr>
            <p:cNvPr id="107" name="Rectangle 106"/>
            <p:cNvSpPr/>
            <p:nvPr/>
          </p:nvSpPr>
          <p:spPr>
            <a:xfrm>
              <a:off x="3868934" y="3067393"/>
              <a:ext cx="55321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22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3925918" y="3349602"/>
              <a:ext cx="36576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108"/>
            <p:cNvSpPr/>
            <p:nvPr/>
          </p:nvSpPr>
          <p:spPr>
            <a:xfrm>
              <a:off x="3928939" y="3300321"/>
              <a:ext cx="34366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7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4290723" y="3162290"/>
            <a:ext cx="1306857" cy="338554"/>
            <a:chOff x="4290723" y="3162290"/>
            <a:chExt cx="1306857" cy="338554"/>
          </a:xfrm>
        </p:grpSpPr>
        <p:sp>
          <p:nvSpPr>
            <p:cNvPr id="110" name="Rectangle 109"/>
            <p:cNvSpPr/>
            <p:nvPr/>
          </p:nvSpPr>
          <p:spPr>
            <a:xfrm>
              <a:off x="4290723" y="3162290"/>
              <a:ext cx="645812" cy="30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× 28</a:t>
              </a:r>
              <a:endParaRPr lang="en-US" sz="1600" b="1" baseline="30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828023" y="3162290"/>
              <a:ext cx="76955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× 28</a:t>
              </a:r>
              <a:endParaRPr lang="en-US" sz="1600" b="1" baseline="30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cxnSp>
        <p:nvCxnSpPr>
          <p:cNvPr id="118" name="Straight Connector 117"/>
          <p:cNvCxnSpPr/>
          <p:nvPr/>
        </p:nvCxnSpPr>
        <p:spPr>
          <a:xfrm flipV="1">
            <a:off x="3408062" y="3406517"/>
            <a:ext cx="161180" cy="1442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3333041" y="3161994"/>
            <a:ext cx="195028" cy="1442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3184441" y="3171311"/>
            <a:ext cx="195028" cy="1442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V="1">
            <a:off x="3165796" y="3431382"/>
            <a:ext cx="241771" cy="1539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3044330" y="2991184"/>
            <a:ext cx="312148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1</a:t>
            </a:r>
            <a:endParaRPr lang="en-US" sz="1400" b="1" baseline="30000" dirty="0" smtClean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3139582" y="3567444"/>
            <a:ext cx="312148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6</a:t>
            </a:r>
            <a:endParaRPr lang="en-US" sz="1400" b="1" baseline="30000" dirty="0" smtClean="0">
              <a:solidFill>
                <a:srgbClr val="FF0000"/>
              </a:solidFill>
              <a:latin typeface="Bookman Old Style" pitchFamily="18" charset="0"/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 flipV="1">
            <a:off x="4010765" y="3406517"/>
            <a:ext cx="161180" cy="1442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092080" y="3461084"/>
            <a:ext cx="312148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1</a:t>
            </a:r>
            <a:endParaRPr lang="en-US" sz="1400" b="1" baseline="30000" dirty="0" smtClean="0">
              <a:solidFill>
                <a:srgbClr val="FF0000"/>
              </a:solidFill>
              <a:latin typeface="Bookman Old Style" pitchFamily="18" charset="0"/>
            </a:endParaRPr>
          </a:p>
        </p:txBody>
      </p:sp>
      <p:cxnSp>
        <p:nvCxnSpPr>
          <p:cNvPr id="128" name="Straight Connector 127"/>
          <p:cNvCxnSpPr/>
          <p:nvPr/>
        </p:nvCxnSpPr>
        <p:spPr>
          <a:xfrm flipV="1">
            <a:off x="4572000" y="3244850"/>
            <a:ext cx="250825" cy="1634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4541338" y="3004006"/>
            <a:ext cx="312148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4</a:t>
            </a:r>
            <a:endParaRPr lang="en-US" sz="1400" b="1" baseline="30000" dirty="0" smtClean="0">
              <a:solidFill>
                <a:srgbClr val="FF0000"/>
              </a:solidFill>
              <a:latin typeface="Bookman Old Style" pitchFamily="18" charset="0"/>
            </a:endParaRPr>
          </a:p>
        </p:txBody>
      </p:sp>
      <p:cxnSp>
        <p:nvCxnSpPr>
          <p:cNvPr id="131" name="Straight Connector 130"/>
          <p:cNvCxnSpPr/>
          <p:nvPr/>
        </p:nvCxnSpPr>
        <p:spPr>
          <a:xfrm flipV="1">
            <a:off x="4577198" y="3035931"/>
            <a:ext cx="250825" cy="1634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4444337" y="2864937"/>
            <a:ext cx="312148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2</a:t>
            </a:r>
            <a:endParaRPr lang="en-US" sz="1400" b="1" baseline="30000" dirty="0" smtClean="0">
              <a:solidFill>
                <a:srgbClr val="FF0000"/>
              </a:solidFill>
              <a:latin typeface="Bookman Old Style" pitchFamily="18" charset="0"/>
            </a:endParaRPr>
          </a:p>
        </p:txBody>
      </p:sp>
      <p:cxnSp>
        <p:nvCxnSpPr>
          <p:cNvPr id="133" name="Straight Connector 132"/>
          <p:cNvCxnSpPr/>
          <p:nvPr/>
        </p:nvCxnSpPr>
        <p:spPr>
          <a:xfrm flipV="1">
            <a:off x="3161268" y="3603217"/>
            <a:ext cx="250825" cy="1634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3434687" y="3547562"/>
            <a:ext cx="312148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3</a:t>
            </a:r>
            <a:endParaRPr lang="en-US" sz="1400" b="1" baseline="30000" dirty="0" smtClean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2686974" y="3861971"/>
            <a:ext cx="3714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 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40" name="Group 139"/>
          <p:cNvGrpSpPr/>
          <p:nvPr/>
        </p:nvGrpSpPr>
        <p:grpSpPr>
          <a:xfrm>
            <a:off x="3038391" y="3735152"/>
            <a:ext cx="1371114" cy="611171"/>
            <a:chOff x="3905662" y="3898069"/>
            <a:chExt cx="1371114" cy="611171"/>
          </a:xfrm>
        </p:grpSpPr>
        <p:sp>
          <p:nvSpPr>
            <p:cNvPr id="137" name="Rectangle 136"/>
            <p:cNvSpPr/>
            <p:nvPr/>
          </p:nvSpPr>
          <p:spPr>
            <a:xfrm>
              <a:off x="3905662" y="3898069"/>
              <a:ext cx="13711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22 </a:t>
              </a:r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  <a:sym typeface="Symbol"/>
                </a:rPr>
                <a:t> 2  28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38" name="Straight Connector 137"/>
            <p:cNvCxnSpPr/>
            <p:nvPr/>
          </p:nvCxnSpPr>
          <p:spPr>
            <a:xfrm>
              <a:off x="4010870" y="4197739"/>
              <a:ext cx="113394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 138"/>
            <p:cNvSpPr/>
            <p:nvPr/>
          </p:nvSpPr>
          <p:spPr>
            <a:xfrm>
              <a:off x="4425093" y="4170686"/>
              <a:ext cx="32470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41" name="Rectangle 140"/>
          <p:cNvSpPr/>
          <p:nvPr/>
        </p:nvSpPr>
        <p:spPr>
          <a:xfrm>
            <a:off x="4305511" y="3851200"/>
            <a:ext cx="3714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 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42" name="Group 141"/>
          <p:cNvGrpSpPr/>
          <p:nvPr/>
        </p:nvGrpSpPr>
        <p:grpSpPr>
          <a:xfrm>
            <a:off x="4522451" y="3733906"/>
            <a:ext cx="788689" cy="607996"/>
            <a:chOff x="3796298" y="3901244"/>
            <a:chExt cx="788689" cy="607996"/>
          </a:xfrm>
        </p:grpSpPr>
        <p:sp>
          <p:nvSpPr>
            <p:cNvPr id="143" name="Rectangle 142"/>
            <p:cNvSpPr/>
            <p:nvPr/>
          </p:nvSpPr>
          <p:spPr>
            <a:xfrm>
              <a:off x="3796298" y="3901244"/>
              <a:ext cx="78868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1232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44" name="Straight Connector 143"/>
            <p:cNvCxnSpPr/>
            <p:nvPr/>
          </p:nvCxnSpPr>
          <p:spPr>
            <a:xfrm>
              <a:off x="3881774" y="4197739"/>
              <a:ext cx="5289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/>
            <p:cNvSpPr/>
            <p:nvPr/>
          </p:nvSpPr>
          <p:spPr>
            <a:xfrm>
              <a:off x="3986798" y="4170686"/>
              <a:ext cx="32470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46" name="Rectangle 145"/>
          <p:cNvSpPr/>
          <p:nvPr/>
        </p:nvSpPr>
        <p:spPr>
          <a:xfrm>
            <a:off x="3034804" y="4249351"/>
            <a:ext cx="14633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410.67 cm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2686974" y="4230299"/>
            <a:ext cx="3714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 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1524000" y="4527407"/>
            <a:ext cx="1358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ar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(O-AXB)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609600" y="4500146"/>
            <a:ext cx="3850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3028454" y="4527407"/>
            <a:ext cx="14633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410.67 cm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2680624" y="4527407"/>
            <a:ext cx="3714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 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2324100" y="958603"/>
            <a:ext cx="539836" cy="485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  <a:sym typeface="Wingdings"/>
              </a:rPr>
              <a:t></a:t>
            </a:r>
            <a:endParaRPr lang="en-US" sz="2400" dirty="0">
              <a:solidFill>
                <a:srgbClr val="FF0000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922695" y="1948285"/>
            <a:ext cx="4449405" cy="387116"/>
          </a:xfrm>
          <a:prstGeom prst="roundRect">
            <a:avLst/>
          </a:prstGeom>
          <a:solidFill>
            <a:srgbClr val="8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99716" y="1995874"/>
            <a:ext cx="4995244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i.e. we need to find area of six segments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1110585" y="2266950"/>
            <a:ext cx="2440048" cy="468411"/>
          </a:xfrm>
          <a:prstGeom prst="roundRect">
            <a:avLst/>
          </a:prstGeom>
          <a:solidFill>
            <a:srgbClr val="8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098381" y="2366544"/>
            <a:ext cx="2307852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Cost  = Rate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 Area</a:t>
            </a:r>
            <a:endParaRPr lang="en-US" sz="1600" b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2054889" y="2347834"/>
            <a:ext cx="563818" cy="283640"/>
          </a:xfrm>
          <a:prstGeom prst="roundRect">
            <a:avLst/>
          </a:prstGeom>
          <a:noFill/>
          <a:ln w="28575" cap="flat" cmpd="sng" algn="ctr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1" name="Rounded Rectangle 60"/>
          <p:cNvSpPr/>
          <p:nvPr/>
        </p:nvSpPr>
        <p:spPr bwMode="auto">
          <a:xfrm>
            <a:off x="2797965" y="2358996"/>
            <a:ext cx="563818" cy="283640"/>
          </a:xfrm>
          <a:prstGeom prst="roundRect">
            <a:avLst/>
          </a:prstGeom>
          <a:noFill/>
          <a:ln w="28575" cap="flat" cmpd="sng" algn="ctr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020503" y="1802244"/>
            <a:ext cx="6532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effectLst>
                  <a:glow rad="63500">
                    <a:srgbClr val="4F81BD">
                      <a:satMod val="175000"/>
                      <a:alpha val="40000"/>
                    </a:srgbClr>
                  </a:glow>
                </a:effectLst>
                <a:sym typeface="Wingdings"/>
              </a:rPr>
              <a:t></a:t>
            </a:r>
            <a:endParaRPr lang="en-US" sz="3200" dirty="0">
              <a:solidFill>
                <a:srgbClr val="0000FF"/>
              </a:solidFill>
              <a:effectLst>
                <a:glow rad="63500">
                  <a:srgbClr val="4F81BD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816401" y="1962706"/>
            <a:ext cx="653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66FF33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  <a:sym typeface="Symbol"/>
              </a:rPr>
              <a:t>?</a:t>
            </a:r>
            <a:endParaRPr lang="en-US" sz="3200" b="1" dirty="0">
              <a:solidFill>
                <a:srgbClr val="66FF33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  <a:latin typeface="Bookman Old Style" pitchFamily="18" charset="0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759003" y="1956034"/>
            <a:ext cx="4044915" cy="387116"/>
          </a:xfrm>
          <a:prstGeom prst="roundRect">
            <a:avLst/>
          </a:prstGeom>
          <a:solidFill>
            <a:srgbClr val="8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22760" y="2003623"/>
            <a:ext cx="3968042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Let us first find area of 1 segment</a:t>
            </a:r>
          </a:p>
        </p:txBody>
      </p:sp>
    </p:spTree>
    <p:extLst>
      <p:ext uri="{BB962C8B-B14F-4D97-AF65-F5344CB8AC3E}">
        <p14:creationId xmlns:p14="http://schemas.microsoft.com/office/powerpoint/2010/main" val="261020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5" presetClass="emph" presetSubtype="0" repeatCount="4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0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35" presetClass="emph" presetSubtype="0" repeatCount="4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3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35" presetClass="emph" presetSubtype="0" repeatCount="4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35" presetClass="emph" presetSubtype="0" repeatCount="4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35" presetClass="emph" presetSubtype="0" repeatCount="4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35" presetClass="emph" presetSubtype="0" repeatCount="4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35" presetClass="emph" presetSubtype="0" repeatCount="4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35" presetClass="emph" presetSubtype="0" repeatCount="4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5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7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500"/>
                            </p:stCondLst>
                            <p:childTnLst>
                              <p:par>
                                <p:cTn id="2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500"/>
                            </p:stCondLst>
                            <p:childTnLst>
                              <p:par>
                                <p:cTn id="2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1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500"/>
                            </p:stCondLst>
                            <p:childTnLst>
                              <p:par>
                                <p:cTn id="3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500"/>
                            </p:stCondLst>
                            <p:childTnLst>
                              <p:par>
                                <p:cTn id="35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500"/>
                            </p:stCondLst>
                            <p:childTnLst>
                              <p:par>
                                <p:cTn id="37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6" fill="hold">
                            <p:stCondLst>
                              <p:cond delay="500"/>
                            </p:stCondLst>
                            <p:childTnLst>
                              <p:par>
                                <p:cTn id="3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5" fill="hold">
                            <p:stCondLst>
                              <p:cond delay="500"/>
                            </p:stCondLst>
                            <p:childTnLst>
                              <p:par>
                                <p:cTn id="3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500"/>
                            </p:stCondLst>
                            <p:childTnLst>
                              <p:par>
                                <p:cTn id="4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500"/>
                            </p:stCondLst>
                            <p:childTnLst>
                              <p:par>
                                <p:cTn id="4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2" fill="hold">
                            <p:stCondLst>
                              <p:cond delay="500"/>
                            </p:stCondLst>
                            <p:childTnLst>
                              <p:par>
                                <p:cTn id="4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1" fill="hold">
                            <p:stCondLst>
                              <p:cond delay="500"/>
                            </p:stCondLst>
                            <p:childTnLst>
                              <p:par>
                                <p:cTn id="4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0" fill="hold">
                            <p:stCondLst>
                              <p:cond delay="500"/>
                            </p:stCondLst>
                            <p:childTnLst>
                              <p:par>
                                <p:cTn id="4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>
                      <p:stCondLst>
                        <p:cond delay="indefinite"/>
                      </p:stCondLst>
                      <p:childTnLst>
                        <p:par>
                          <p:cTn id="465" fill="hold">
                            <p:stCondLst>
                              <p:cond delay="0"/>
                            </p:stCondLst>
                            <p:childTnLst>
                              <p:par>
                                <p:cTn id="4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9" fill="hold">
                            <p:stCondLst>
                              <p:cond delay="500"/>
                            </p:stCondLst>
                            <p:childTnLst>
                              <p:par>
                                <p:cTn id="4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>
                      <p:stCondLst>
                        <p:cond delay="indefinite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114" grpId="1" animBg="1"/>
      <p:bldP spid="113" grpId="0" animBg="1"/>
      <p:bldP spid="113" grpId="1" animBg="1"/>
      <p:bldP spid="112" grpId="0" animBg="1"/>
      <p:bldP spid="112" grpId="1" animBg="1"/>
      <p:bldP spid="67" grpId="0" animBg="1"/>
      <p:bldP spid="74" grpId="0" animBg="1"/>
      <p:bldP spid="74" grpId="1" animBg="1"/>
      <p:bldP spid="53" grpId="0" animBg="1"/>
      <p:bldP spid="53" grpId="1" animBg="1"/>
      <p:bldP spid="54" grpId="0" animBg="1"/>
      <p:bldP spid="54" grpId="1" animBg="1"/>
      <p:bldP spid="31" grpId="0" animBg="1"/>
      <p:bldP spid="31" grpId="1" animBg="1"/>
      <p:bldP spid="30" grpId="0" animBg="1"/>
      <p:bldP spid="30" grpId="1" animBg="1"/>
      <p:bldP spid="2" grpId="0"/>
      <p:bldP spid="4" grpId="0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20" grpId="0" animBg="1"/>
      <p:bldP spid="20" grpId="1" animBg="1"/>
      <p:bldP spid="20" grpId="2" animBg="1"/>
      <p:bldP spid="22" grpId="0" animBg="1"/>
      <p:bldP spid="22" grpId="1" animBg="1"/>
      <p:bldP spid="22" grpId="2" animBg="1"/>
      <p:bldP spid="22" grpId="3" animBg="1"/>
      <p:bldP spid="28" grpId="0" animBg="1"/>
      <p:bldP spid="33" grpId="0"/>
      <p:bldP spid="58" grpId="0" animBg="1"/>
      <p:bldP spid="58" grpId="1" animBg="1"/>
      <p:bldP spid="3" grpId="0" build="p"/>
      <p:bldP spid="60" grpId="0"/>
      <p:bldP spid="68" grpId="0"/>
      <p:bldP spid="69" grpId="0"/>
      <p:bldP spid="70" grpId="0" animBg="1"/>
      <p:bldP spid="71" grpId="0"/>
      <p:bldP spid="72" grpId="0" animBg="1"/>
      <p:bldP spid="73" grpId="0"/>
      <p:bldP spid="32" grpId="0" animBg="1"/>
      <p:bldP spid="75" grpId="0" animBg="1"/>
      <p:bldP spid="75" grpId="1" animBg="1"/>
      <p:bldP spid="76" grpId="0"/>
      <p:bldP spid="76" grpId="1"/>
      <p:bldP spid="77" grpId="0" animBg="1"/>
      <p:bldP spid="77" grpId="1" animBg="1"/>
      <p:bldP spid="78" grpId="0"/>
      <p:bldP spid="78" grpId="1"/>
      <p:bldP spid="79" grpId="0" animBg="1"/>
      <p:bldP spid="79" grpId="1" animBg="1"/>
      <p:bldP spid="87" grpId="0"/>
      <p:bldP spid="87" grpId="1"/>
      <p:bldP spid="89" grpId="0"/>
      <p:bldP spid="90" grpId="0"/>
      <p:bldP spid="92" grpId="0"/>
      <p:bldP spid="93" grpId="0"/>
      <p:bldP spid="94" grpId="0"/>
      <p:bldP spid="94" grpId="1"/>
      <p:bldP spid="102" grpId="0"/>
      <p:bldP spid="106" grpId="0"/>
      <p:bldP spid="124" grpId="0"/>
      <p:bldP spid="125" grpId="0"/>
      <p:bldP spid="127" grpId="0"/>
      <p:bldP spid="130" grpId="0"/>
      <p:bldP spid="132" grpId="0"/>
      <p:bldP spid="134" grpId="0"/>
      <p:bldP spid="135" grpId="0"/>
      <p:bldP spid="141" grpId="0"/>
      <p:bldP spid="146" grpId="0"/>
      <p:bldP spid="147" grpId="0"/>
      <p:bldP spid="148" grpId="0"/>
      <p:bldP spid="149" grpId="0"/>
      <p:bldP spid="150" grpId="0"/>
      <p:bldP spid="151" grpId="0"/>
      <p:bldP spid="152" grpId="0"/>
      <p:bldP spid="63" grpId="0" animBg="1"/>
      <p:bldP spid="63" grpId="1" animBg="1"/>
      <p:bldP spid="64" grpId="0"/>
      <p:bldP spid="64" grpId="1"/>
      <p:bldP spid="55" grpId="0" animBg="1"/>
      <p:bldP spid="55" grpId="1" animBg="1"/>
      <p:bldP spid="56" grpId="0"/>
      <p:bldP spid="56" grpId="1"/>
      <p:bldP spid="57" grpId="0" animBg="1"/>
      <p:bldP spid="57" grpId="1" animBg="1"/>
      <p:bldP spid="61" grpId="0" animBg="1"/>
      <p:bldP spid="61" grpId="1" animBg="1"/>
      <p:bldP spid="59" grpId="0"/>
      <p:bldP spid="59" grpId="1"/>
      <p:bldP spid="62" grpId="0"/>
      <p:bldP spid="62" grpId="1"/>
      <p:bldP spid="65" grpId="0" animBg="1"/>
      <p:bldP spid="65" grpId="1" animBg="1"/>
      <p:bldP spid="66" grpId="0"/>
      <p:bldP spid="66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ounded Rectangle 92"/>
          <p:cNvSpPr/>
          <p:nvPr/>
        </p:nvSpPr>
        <p:spPr>
          <a:xfrm>
            <a:off x="5454326" y="881069"/>
            <a:ext cx="1504562" cy="281423"/>
          </a:xfrm>
          <a:prstGeom prst="roundRect">
            <a:avLst/>
          </a:prstGeom>
          <a:solidFill>
            <a:srgbClr val="FFC00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2313846" y="4000486"/>
            <a:ext cx="320135" cy="23258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1047929" y="1687815"/>
            <a:ext cx="3364052" cy="23258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2872740" y="2475094"/>
            <a:ext cx="694329" cy="23258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81562" y="1584774"/>
            <a:ext cx="60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539748" y="336552"/>
                <a:ext cx="7715250" cy="8542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>
                    <a:solidFill>
                      <a:srgbClr val="0000FF"/>
                    </a:solidFill>
                    <a:latin typeface="Bookman Old Style" panose="02050604050505020204" pitchFamily="18" charset="0"/>
                  </a:rPr>
                  <a:t>Q</a:t>
                </a:r>
                <a:r>
                  <a:rPr lang="en-US" sz="1600" b="1" dirty="0" smtClean="0">
                    <a:solidFill>
                      <a:srgbClr val="0000FF"/>
                    </a:solidFill>
                    <a:latin typeface="Bookman Old Style" panose="02050604050505020204" pitchFamily="18" charset="0"/>
                  </a:rPr>
                  <a:t>. A round table cover has six equal designs as shown in. </a:t>
                </a:r>
              </a:p>
              <a:p>
                <a:r>
                  <a:rPr lang="en-US" sz="1600" b="1" dirty="0">
                    <a:solidFill>
                      <a:srgbClr val="0000FF"/>
                    </a:solidFill>
                    <a:latin typeface="Bookman Old Style" panose="02050604050505020204" pitchFamily="18" charset="0"/>
                  </a:rPr>
                  <a:t> </a:t>
                </a:r>
                <a:r>
                  <a:rPr lang="en-US" sz="1600" b="1" dirty="0" smtClean="0">
                    <a:solidFill>
                      <a:srgbClr val="0000FF"/>
                    </a:solidFill>
                    <a:latin typeface="Bookman Old Style" panose="02050604050505020204" pitchFamily="18" charset="0"/>
                  </a:rPr>
                  <a:t>   If </a:t>
                </a:r>
                <a:r>
                  <a:rPr lang="en-US" sz="1600" b="1" dirty="0">
                    <a:solidFill>
                      <a:srgbClr val="0000FF"/>
                    </a:solidFill>
                    <a:latin typeface="Bookman Old Style" panose="02050604050505020204" pitchFamily="18" charset="0"/>
                  </a:rPr>
                  <a:t>the radius of the cover is 28 cm, find the cost of making </a:t>
                </a:r>
                <a:endParaRPr lang="en-US" sz="1600" b="1" dirty="0" smtClean="0">
                  <a:solidFill>
                    <a:srgbClr val="0000FF"/>
                  </a:solidFill>
                  <a:latin typeface="Bookman Old Style" panose="02050604050505020204" pitchFamily="18" charset="0"/>
                </a:endParaRPr>
              </a:p>
              <a:p>
                <a:r>
                  <a:rPr lang="en-US" sz="1600" b="1" dirty="0">
                    <a:solidFill>
                      <a:srgbClr val="0000FF"/>
                    </a:solidFill>
                    <a:latin typeface="Bookman Old Style" panose="02050604050505020204" pitchFamily="18" charset="0"/>
                  </a:rPr>
                  <a:t> </a:t>
                </a:r>
                <a:r>
                  <a:rPr lang="en-US" sz="1600" b="1" dirty="0" smtClean="0">
                    <a:solidFill>
                      <a:srgbClr val="0000FF"/>
                    </a:solidFill>
                    <a:latin typeface="Bookman Old Style" panose="02050604050505020204" pitchFamily="18" charset="0"/>
                  </a:rPr>
                  <a:t>   the designs </a:t>
                </a:r>
                <a:r>
                  <a:rPr lang="en-US" sz="1600" b="1" dirty="0">
                    <a:solidFill>
                      <a:srgbClr val="0000FF"/>
                    </a:solidFill>
                    <a:latin typeface="Bookman Old Style" panose="02050604050505020204" pitchFamily="18" charset="0"/>
                  </a:rPr>
                  <a:t>at the rate of Rs 0.35 per </a:t>
                </a:r>
                <a:r>
                  <a:rPr lang="en-US" sz="1600" b="1" dirty="0" smtClean="0">
                    <a:solidFill>
                      <a:srgbClr val="0000FF"/>
                    </a:solidFill>
                    <a:latin typeface="Bookman Old Style" panose="02050604050505020204" pitchFamily="18" charset="0"/>
                  </a:rPr>
                  <a:t>cm</a:t>
                </a:r>
                <a:r>
                  <a:rPr lang="en-US" sz="1600" b="1" baseline="30000" dirty="0" smtClean="0">
                    <a:solidFill>
                      <a:srgbClr val="0000FF"/>
                    </a:solidFill>
                    <a:latin typeface="Bookman Old Style" panose="02050604050505020204" pitchFamily="18" charset="0"/>
                  </a:rPr>
                  <a:t>2</a:t>
                </a:r>
                <a:r>
                  <a:rPr lang="en-US" sz="1600" b="1" dirty="0" smtClean="0">
                    <a:solidFill>
                      <a:srgbClr val="0000FF"/>
                    </a:solidFill>
                    <a:latin typeface="Bookman Old Style" panose="02050604050505020204" pitchFamily="18" charset="0"/>
                  </a:rPr>
                  <a:t>. </a:t>
                </a:r>
                <a:r>
                  <a:rPr lang="en-US" sz="1600" b="1" dirty="0">
                    <a:solidFill>
                      <a:srgbClr val="0000FF"/>
                    </a:solidFill>
                    <a:latin typeface="Bookman Old Style" panose="02050604050505020204" pitchFamily="18" charset="0"/>
                  </a:rPr>
                  <a:t>(Use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1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sz="1600" b="1" dirty="0">
                    <a:solidFill>
                      <a:srgbClr val="0000FF"/>
                    </a:solidFill>
                    <a:latin typeface="Bookman Old Style" panose="02050604050505020204" pitchFamily="18" charset="0"/>
                  </a:rPr>
                  <a:t> = 1.7)</a:t>
                </a: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48" y="336552"/>
                <a:ext cx="7715250" cy="854208"/>
              </a:xfrm>
              <a:prstGeom prst="rect">
                <a:avLst/>
              </a:prstGeom>
              <a:blipFill rotWithShape="1">
                <a:blip r:embed="rId2"/>
                <a:stretch>
                  <a:fillRect l="-474" t="-2143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4128135" y="1240984"/>
            <a:ext cx="362453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–</a:t>
            </a:r>
            <a:endParaRPr lang="en-US" altLang="en-US" sz="15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47929" y="1606550"/>
            <a:ext cx="3860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Radius of quadrant (r) = 28 cm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647608" y="2025383"/>
            <a:ext cx="21433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Central angle (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)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759919" y="1939290"/>
            <a:ext cx="5930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360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3774278" y="2213703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4359273" y="2025383"/>
            <a:ext cx="81982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  60º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1066801" y="2293939"/>
            <a:ext cx="2652706" cy="599396"/>
            <a:chOff x="1066801" y="2213930"/>
            <a:chExt cx="2652706" cy="599396"/>
          </a:xfrm>
        </p:grpSpPr>
        <p:sp>
          <p:nvSpPr>
            <p:cNvPr id="55" name="Rectangle 54"/>
            <p:cNvSpPr/>
            <p:nvPr/>
          </p:nvSpPr>
          <p:spPr>
            <a:xfrm>
              <a:off x="1066801" y="2328997"/>
              <a:ext cx="1149350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 err="1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ar</a:t>
              </a:r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 (</a:t>
              </a:r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  <a:sym typeface="Symbol"/>
                </a:rPr>
                <a:t></a:t>
              </a:r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OAB)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092018" y="2341697"/>
              <a:ext cx="332142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=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2286000" y="2213930"/>
                  <a:ext cx="421723" cy="35035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1500" b="1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radPr>
                          <m:deg/>
                          <m:e>
                            <m:r>
                              <a:rPr lang="en-US" sz="1500" b="1" i="1" dirty="0" smtClean="0">
                                <a:solidFill>
                                  <a:prstClr val="black"/>
                                </a:solidFill>
                                <a:latin typeface="Cambria Math"/>
                                <a:sym typeface="Symbol"/>
                              </a:rPr>
                              <m:t>𝟑</m:t>
                            </m:r>
                          </m:e>
                        </m:rad>
                      </m:oMath>
                    </m:oMathPara>
                  </a14:m>
                  <a:endParaRPr lang="en-US" sz="1500" b="1" dirty="0">
                    <a:solidFill>
                      <a:prstClr val="black"/>
                    </a:solidFill>
                    <a:latin typeface="Bookman Old Style" panose="02050604050505020204" pitchFamily="18" charset="0"/>
                  </a:endParaRPr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0" y="2213930"/>
                  <a:ext cx="421723" cy="35035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Straight Connector 57"/>
            <p:cNvCxnSpPr/>
            <p:nvPr/>
          </p:nvCxnSpPr>
          <p:spPr>
            <a:xfrm>
              <a:off x="2382116" y="2527529"/>
              <a:ext cx="30610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2379020" y="2490161"/>
              <a:ext cx="307112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4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52707" y="2342174"/>
              <a:ext cx="1066800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× (side)</a:t>
              </a:r>
              <a:r>
                <a:rPr lang="en-US" sz="1500" b="1" baseline="30000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endParaRPr lang="en-US" sz="1500" b="1" baseline="30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61" name="Rectangle 60"/>
          <p:cNvSpPr/>
          <p:nvPr/>
        </p:nvSpPr>
        <p:spPr>
          <a:xfrm>
            <a:off x="2101850" y="2937497"/>
            <a:ext cx="33214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2278787" y="2813050"/>
            <a:ext cx="421723" cy="599396"/>
            <a:chOff x="2326412" y="3098228"/>
            <a:chExt cx="421723" cy="5993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/>
                <p:cNvSpPr/>
                <p:nvPr/>
              </p:nvSpPr>
              <p:spPr>
                <a:xfrm>
                  <a:off x="2326412" y="3098228"/>
                  <a:ext cx="421723" cy="35035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1500" b="1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radPr>
                          <m:deg/>
                          <m:e>
                            <m:r>
                              <a:rPr lang="en-US" sz="1500" b="1" i="1" dirty="0" smtClean="0">
                                <a:solidFill>
                                  <a:prstClr val="black"/>
                                </a:solidFill>
                                <a:latin typeface="Cambria Math"/>
                                <a:sym typeface="Symbol"/>
                              </a:rPr>
                              <m:t>𝟑</m:t>
                            </m:r>
                          </m:e>
                        </m:rad>
                      </m:oMath>
                    </m:oMathPara>
                  </a14:m>
                  <a:endParaRPr lang="en-US" sz="1500" b="1" dirty="0">
                    <a:solidFill>
                      <a:prstClr val="black"/>
                    </a:solidFill>
                    <a:latin typeface="Bookman Old Style" panose="02050604050505020204" pitchFamily="18" charset="0"/>
                  </a:endParaRPr>
                </a:p>
              </p:txBody>
            </p:sp>
          </mc:Choice>
          <mc:Fallback xmlns="">
            <p:sp>
              <p:nvSpPr>
                <p:cNvPr id="62" name="Rectangle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6412" y="3098228"/>
                  <a:ext cx="421723" cy="35035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Connector 62"/>
            <p:cNvCxnSpPr/>
            <p:nvPr/>
          </p:nvCxnSpPr>
          <p:spPr>
            <a:xfrm>
              <a:off x="2422528" y="3411827"/>
              <a:ext cx="30610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2419432" y="3374459"/>
              <a:ext cx="307112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4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65" name="Rectangle 64"/>
          <p:cNvSpPr/>
          <p:nvPr/>
        </p:nvSpPr>
        <p:spPr>
          <a:xfrm>
            <a:off x="2635969" y="2940672"/>
            <a:ext cx="36010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816021" y="2940672"/>
            <a:ext cx="66465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(28)</a:t>
            </a:r>
            <a:r>
              <a:rPr lang="en-US" sz="15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101850" y="3491090"/>
            <a:ext cx="33214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2278787" y="3366643"/>
            <a:ext cx="421723" cy="599396"/>
            <a:chOff x="2326412" y="3098228"/>
            <a:chExt cx="421723" cy="5993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2326412" y="3098228"/>
                  <a:ext cx="421723" cy="35035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1500" b="1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radPr>
                          <m:deg/>
                          <m:e>
                            <m:r>
                              <a:rPr lang="en-US" sz="1500" b="1" i="1" dirty="0" smtClean="0">
                                <a:solidFill>
                                  <a:prstClr val="black"/>
                                </a:solidFill>
                                <a:latin typeface="Cambria Math"/>
                                <a:sym typeface="Symbol"/>
                              </a:rPr>
                              <m:t>𝟑</m:t>
                            </m:r>
                          </m:e>
                        </m:rad>
                      </m:oMath>
                    </m:oMathPara>
                  </a14:m>
                  <a:endParaRPr lang="en-US" sz="1500" b="1" dirty="0">
                    <a:solidFill>
                      <a:prstClr val="black"/>
                    </a:solidFill>
                    <a:latin typeface="Bookman Old Style" panose="02050604050505020204" pitchFamily="18" charset="0"/>
                  </a:endParaRPr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6412" y="3098228"/>
                  <a:ext cx="421723" cy="35035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Straight Connector 73"/>
            <p:cNvCxnSpPr/>
            <p:nvPr/>
          </p:nvCxnSpPr>
          <p:spPr>
            <a:xfrm>
              <a:off x="2422528" y="3411827"/>
              <a:ext cx="30610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/>
            <p:cNvSpPr/>
            <p:nvPr/>
          </p:nvSpPr>
          <p:spPr>
            <a:xfrm>
              <a:off x="2419432" y="3374459"/>
              <a:ext cx="307112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4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76" name="Rectangle 75"/>
          <p:cNvSpPr/>
          <p:nvPr/>
        </p:nvSpPr>
        <p:spPr>
          <a:xfrm>
            <a:off x="2635969" y="3491090"/>
            <a:ext cx="36010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799349" y="3491090"/>
            <a:ext cx="97492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28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 28 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2454580" y="3732330"/>
            <a:ext cx="161180" cy="1442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2560592" y="3752563"/>
            <a:ext cx="312148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1</a:t>
            </a:r>
            <a:endParaRPr lang="en-US" sz="1400" b="1" baseline="30000" dirty="0" smtClean="0">
              <a:solidFill>
                <a:srgbClr val="FF0000"/>
              </a:solidFill>
              <a:latin typeface="Bookman Old Style" pitchFamily="18" charset="0"/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 flipV="1">
            <a:off x="2899514" y="3586163"/>
            <a:ext cx="253261" cy="1567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2874200" y="3341450"/>
            <a:ext cx="312148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7</a:t>
            </a:r>
            <a:endParaRPr lang="en-US" sz="1400" b="1" baseline="30000" dirty="0" smtClean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101850" y="3945141"/>
            <a:ext cx="33214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/>
              <p:cNvSpPr/>
              <p:nvPr/>
            </p:nvSpPr>
            <p:spPr>
              <a:xfrm>
                <a:off x="2239256" y="3945141"/>
                <a:ext cx="421723" cy="3503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500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radPr>
                        <m:deg/>
                        <m:e>
                          <m:r>
                            <a:rPr lang="en-US" sz="1500" b="1" i="1" dirty="0" smtClean="0">
                              <a:solidFill>
                                <a:prstClr val="black"/>
                              </a:solidFill>
                              <a:latin typeface="Cambria Math"/>
                              <a:sym typeface="Symbol"/>
                            </a:rPr>
                            <m:t>𝟑</m:t>
                          </m:r>
                        </m:e>
                      </m:rad>
                    </m:oMath>
                  </m:oMathPara>
                </a14:m>
                <a:endParaRPr lang="en-US" sz="1500" b="1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86" name="Rectangl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256" y="3945141"/>
                <a:ext cx="421723" cy="35035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Rectangle 88"/>
          <p:cNvSpPr/>
          <p:nvPr/>
        </p:nvSpPr>
        <p:spPr>
          <a:xfrm>
            <a:off x="2596438" y="3945141"/>
            <a:ext cx="36010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759818" y="3945141"/>
            <a:ext cx="97492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7 × 28 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101850" y="4288462"/>
            <a:ext cx="33214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286000" y="4288462"/>
            <a:ext cx="52344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1.7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645535" y="4288462"/>
            <a:ext cx="36010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2808915" y="4288462"/>
            <a:ext cx="97492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7 × 28 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101850" y="4583712"/>
            <a:ext cx="33214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2314434" y="4583712"/>
            <a:ext cx="131672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333.2 cm</a:t>
            </a:r>
            <a:r>
              <a:rPr lang="en-US" sz="1500" b="1" baseline="30000" dirty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648010" y="4583712"/>
            <a:ext cx="3174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4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66801" y="4583712"/>
            <a:ext cx="119633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ar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(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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OAB)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994647" y="1240487"/>
            <a:ext cx="4020918" cy="352031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105" name="Rectangle 104"/>
          <p:cNvSpPr>
            <a:spLocks noChangeArrowheads="1"/>
          </p:cNvSpPr>
          <p:nvPr/>
        </p:nvSpPr>
        <p:spPr bwMode="auto">
          <a:xfrm>
            <a:off x="990600" y="1240984"/>
            <a:ext cx="125128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500" b="1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alt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 (AXB) =</a:t>
            </a:r>
            <a:endParaRPr lang="en-US" altLang="en-US" sz="15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6" name="Rectangle 105"/>
          <p:cNvSpPr>
            <a:spLocks noChangeArrowheads="1"/>
          </p:cNvSpPr>
          <p:nvPr/>
        </p:nvSpPr>
        <p:spPr bwMode="auto">
          <a:xfrm>
            <a:off x="2057400" y="1240984"/>
            <a:ext cx="166545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500" b="1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alt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 (O – AXB) </a:t>
            </a:r>
            <a:endParaRPr lang="en-US" altLang="en-US" sz="15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7" name="Rectangle 106"/>
          <p:cNvSpPr>
            <a:spLocks noChangeArrowheads="1"/>
          </p:cNvSpPr>
          <p:nvPr/>
        </p:nvSpPr>
        <p:spPr bwMode="auto">
          <a:xfrm>
            <a:off x="3499485" y="1240984"/>
            <a:ext cx="362453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–</a:t>
            </a:r>
            <a:endParaRPr lang="en-US" altLang="en-US" sz="15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324100" y="958603"/>
            <a:ext cx="539836" cy="485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  <a:sym typeface="Wingdings"/>
              </a:rPr>
              <a:t></a:t>
            </a:r>
            <a:endParaRPr lang="en-US" sz="2400" dirty="0">
              <a:solidFill>
                <a:srgbClr val="FF0000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3756660" y="1285229"/>
            <a:ext cx="1101445" cy="263036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924300" y="921624"/>
            <a:ext cx="539836" cy="485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  <a:sym typeface="Wingdings"/>
              </a:rPr>
              <a:t></a:t>
            </a:r>
            <a:endParaRPr lang="en-US" sz="2400" dirty="0">
              <a:solidFill>
                <a:srgbClr val="FF0000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111" name="Hexagon 3"/>
          <p:cNvSpPr/>
          <p:nvPr/>
        </p:nvSpPr>
        <p:spPr>
          <a:xfrm rot="5400000">
            <a:off x="5632824" y="1426406"/>
            <a:ext cx="2801046" cy="2425317"/>
          </a:xfrm>
          <a:custGeom>
            <a:avLst/>
            <a:gdLst>
              <a:gd name="connsiteX0" fmla="*/ 0 w 2605458"/>
              <a:gd name="connsiteY0" fmla="*/ 1123043 h 2246085"/>
              <a:gd name="connsiteX1" fmla="*/ 561521 w 2605458"/>
              <a:gd name="connsiteY1" fmla="*/ 1 h 2246085"/>
              <a:gd name="connsiteX2" fmla="*/ 2043937 w 2605458"/>
              <a:gd name="connsiteY2" fmla="*/ 1 h 2246085"/>
              <a:gd name="connsiteX3" fmla="*/ 2605458 w 2605458"/>
              <a:gd name="connsiteY3" fmla="*/ 1123043 h 2246085"/>
              <a:gd name="connsiteX4" fmla="*/ 2043937 w 2605458"/>
              <a:gd name="connsiteY4" fmla="*/ 2246084 h 2246085"/>
              <a:gd name="connsiteX5" fmla="*/ 561521 w 2605458"/>
              <a:gd name="connsiteY5" fmla="*/ 2246084 h 2246085"/>
              <a:gd name="connsiteX6" fmla="*/ 0 w 2605458"/>
              <a:gd name="connsiteY6" fmla="*/ 1123043 h 2246085"/>
              <a:gd name="connsiteX0" fmla="*/ 0 w 2605458"/>
              <a:gd name="connsiteY0" fmla="*/ 1227818 h 2350859"/>
              <a:gd name="connsiteX1" fmla="*/ 561524 w 2605458"/>
              <a:gd name="connsiteY1" fmla="*/ 0 h 2350859"/>
              <a:gd name="connsiteX2" fmla="*/ 2043937 w 2605458"/>
              <a:gd name="connsiteY2" fmla="*/ 104776 h 2350859"/>
              <a:gd name="connsiteX3" fmla="*/ 2605458 w 2605458"/>
              <a:gd name="connsiteY3" fmla="*/ 1227818 h 2350859"/>
              <a:gd name="connsiteX4" fmla="*/ 2043937 w 2605458"/>
              <a:gd name="connsiteY4" fmla="*/ 2350859 h 2350859"/>
              <a:gd name="connsiteX5" fmla="*/ 561521 w 2605458"/>
              <a:gd name="connsiteY5" fmla="*/ 2350859 h 2350859"/>
              <a:gd name="connsiteX6" fmla="*/ 0 w 2605458"/>
              <a:gd name="connsiteY6" fmla="*/ 1227818 h 2350859"/>
              <a:gd name="connsiteX0" fmla="*/ 0 w 2605458"/>
              <a:gd name="connsiteY0" fmla="*/ 1227818 h 2350859"/>
              <a:gd name="connsiteX1" fmla="*/ 561524 w 2605458"/>
              <a:gd name="connsiteY1" fmla="*/ 0 h 2350859"/>
              <a:gd name="connsiteX2" fmla="*/ 2048702 w 2605458"/>
              <a:gd name="connsiteY2" fmla="*/ 4764 h 2350859"/>
              <a:gd name="connsiteX3" fmla="*/ 2605458 w 2605458"/>
              <a:gd name="connsiteY3" fmla="*/ 1227818 h 2350859"/>
              <a:gd name="connsiteX4" fmla="*/ 2043937 w 2605458"/>
              <a:gd name="connsiteY4" fmla="*/ 2350859 h 2350859"/>
              <a:gd name="connsiteX5" fmla="*/ 561521 w 2605458"/>
              <a:gd name="connsiteY5" fmla="*/ 2350859 h 2350859"/>
              <a:gd name="connsiteX6" fmla="*/ 0 w 2605458"/>
              <a:gd name="connsiteY6" fmla="*/ 1227818 h 2350859"/>
              <a:gd name="connsiteX0" fmla="*/ 0 w 2719761"/>
              <a:gd name="connsiteY0" fmla="*/ 1227818 h 2350859"/>
              <a:gd name="connsiteX1" fmla="*/ 561524 w 2719761"/>
              <a:gd name="connsiteY1" fmla="*/ 0 h 2350859"/>
              <a:gd name="connsiteX2" fmla="*/ 2048702 w 2719761"/>
              <a:gd name="connsiteY2" fmla="*/ 4764 h 2350859"/>
              <a:gd name="connsiteX3" fmla="*/ 2719761 w 2719761"/>
              <a:gd name="connsiteY3" fmla="*/ 1227818 h 2350859"/>
              <a:gd name="connsiteX4" fmla="*/ 2043937 w 2719761"/>
              <a:gd name="connsiteY4" fmla="*/ 2350859 h 2350859"/>
              <a:gd name="connsiteX5" fmla="*/ 561521 w 2719761"/>
              <a:gd name="connsiteY5" fmla="*/ 2350859 h 2350859"/>
              <a:gd name="connsiteX6" fmla="*/ 0 w 2719761"/>
              <a:gd name="connsiteY6" fmla="*/ 1227818 h 2350859"/>
              <a:gd name="connsiteX0" fmla="*/ 0 w 2719761"/>
              <a:gd name="connsiteY0" fmla="*/ 1227818 h 2417534"/>
              <a:gd name="connsiteX1" fmla="*/ 561524 w 2719761"/>
              <a:gd name="connsiteY1" fmla="*/ 0 h 2417534"/>
              <a:gd name="connsiteX2" fmla="*/ 2048702 w 2719761"/>
              <a:gd name="connsiteY2" fmla="*/ 4764 h 2417534"/>
              <a:gd name="connsiteX3" fmla="*/ 2719761 w 2719761"/>
              <a:gd name="connsiteY3" fmla="*/ 1227818 h 2417534"/>
              <a:gd name="connsiteX4" fmla="*/ 2043937 w 2719761"/>
              <a:gd name="connsiteY4" fmla="*/ 2417534 h 2417534"/>
              <a:gd name="connsiteX5" fmla="*/ 561521 w 2719761"/>
              <a:gd name="connsiteY5" fmla="*/ 2350859 h 2417534"/>
              <a:gd name="connsiteX6" fmla="*/ 0 w 2719761"/>
              <a:gd name="connsiteY6" fmla="*/ 1227818 h 2417534"/>
              <a:gd name="connsiteX0" fmla="*/ 0 w 2719761"/>
              <a:gd name="connsiteY0" fmla="*/ 1227818 h 2422296"/>
              <a:gd name="connsiteX1" fmla="*/ 561524 w 2719761"/>
              <a:gd name="connsiteY1" fmla="*/ 0 h 2422296"/>
              <a:gd name="connsiteX2" fmla="*/ 2048702 w 2719761"/>
              <a:gd name="connsiteY2" fmla="*/ 4764 h 2422296"/>
              <a:gd name="connsiteX3" fmla="*/ 2719761 w 2719761"/>
              <a:gd name="connsiteY3" fmla="*/ 1227818 h 2422296"/>
              <a:gd name="connsiteX4" fmla="*/ 2043937 w 2719761"/>
              <a:gd name="connsiteY4" fmla="*/ 2417534 h 2422296"/>
              <a:gd name="connsiteX5" fmla="*/ 571049 w 2719761"/>
              <a:gd name="connsiteY5" fmla="*/ 2422296 h 2422296"/>
              <a:gd name="connsiteX6" fmla="*/ 0 w 2719761"/>
              <a:gd name="connsiteY6" fmla="*/ 1227818 h 2422296"/>
              <a:gd name="connsiteX0" fmla="*/ 0 w 2834059"/>
              <a:gd name="connsiteY0" fmla="*/ 1234168 h 2422296"/>
              <a:gd name="connsiteX1" fmla="*/ 675822 w 2834059"/>
              <a:gd name="connsiteY1" fmla="*/ 0 h 2422296"/>
              <a:gd name="connsiteX2" fmla="*/ 2163000 w 2834059"/>
              <a:gd name="connsiteY2" fmla="*/ 4764 h 2422296"/>
              <a:gd name="connsiteX3" fmla="*/ 2834059 w 2834059"/>
              <a:gd name="connsiteY3" fmla="*/ 1227818 h 2422296"/>
              <a:gd name="connsiteX4" fmla="*/ 2158235 w 2834059"/>
              <a:gd name="connsiteY4" fmla="*/ 2417534 h 2422296"/>
              <a:gd name="connsiteX5" fmla="*/ 685347 w 2834059"/>
              <a:gd name="connsiteY5" fmla="*/ 2422296 h 2422296"/>
              <a:gd name="connsiteX6" fmla="*/ 0 w 2834059"/>
              <a:gd name="connsiteY6" fmla="*/ 1234168 h 2422296"/>
              <a:gd name="connsiteX0" fmla="*/ 0 w 2834059"/>
              <a:gd name="connsiteY0" fmla="*/ 1234168 h 2417534"/>
              <a:gd name="connsiteX1" fmla="*/ 675822 w 2834059"/>
              <a:gd name="connsiteY1" fmla="*/ 0 h 2417534"/>
              <a:gd name="connsiteX2" fmla="*/ 2163000 w 2834059"/>
              <a:gd name="connsiteY2" fmla="*/ 4764 h 2417534"/>
              <a:gd name="connsiteX3" fmla="*/ 2834059 w 2834059"/>
              <a:gd name="connsiteY3" fmla="*/ 1227818 h 2417534"/>
              <a:gd name="connsiteX4" fmla="*/ 2158235 w 2834059"/>
              <a:gd name="connsiteY4" fmla="*/ 2417534 h 2417534"/>
              <a:gd name="connsiteX5" fmla="*/ 685350 w 2834059"/>
              <a:gd name="connsiteY5" fmla="*/ 2408008 h 2417534"/>
              <a:gd name="connsiteX6" fmla="*/ 0 w 2834059"/>
              <a:gd name="connsiteY6" fmla="*/ 1234168 h 2417534"/>
              <a:gd name="connsiteX0" fmla="*/ 0 w 2834059"/>
              <a:gd name="connsiteY0" fmla="*/ 1234168 h 2412772"/>
              <a:gd name="connsiteX1" fmla="*/ 675822 w 2834059"/>
              <a:gd name="connsiteY1" fmla="*/ 0 h 2412772"/>
              <a:gd name="connsiteX2" fmla="*/ 2163000 w 2834059"/>
              <a:gd name="connsiteY2" fmla="*/ 4764 h 2412772"/>
              <a:gd name="connsiteX3" fmla="*/ 2834059 w 2834059"/>
              <a:gd name="connsiteY3" fmla="*/ 1227818 h 2412772"/>
              <a:gd name="connsiteX4" fmla="*/ 2143950 w 2834059"/>
              <a:gd name="connsiteY4" fmla="*/ 2412772 h 2412772"/>
              <a:gd name="connsiteX5" fmla="*/ 685350 w 2834059"/>
              <a:gd name="connsiteY5" fmla="*/ 2408008 h 2412772"/>
              <a:gd name="connsiteX6" fmla="*/ 0 w 2834059"/>
              <a:gd name="connsiteY6" fmla="*/ 1234168 h 2412772"/>
              <a:gd name="connsiteX0" fmla="*/ 0 w 2834059"/>
              <a:gd name="connsiteY0" fmla="*/ 1234168 h 2412772"/>
              <a:gd name="connsiteX1" fmla="*/ 675822 w 2834059"/>
              <a:gd name="connsiteY1" fmla="*/ 0 h 2412772"/>
              <a:gd name="connsiteX2" fmla="*/ 2148716 w 2834059"/>
              <a:gd name="connsiteY2" fmla="*/ 4764 h 2412772"/>
              <a:gd name="connsiteX3" fmla="*/ 2834059 w 2834059"/>
              <a:gd name="connsiteY3" fmla="*/ 1227818 h 2412772"/>
              <a:gd name="connsiteX4" fmla="*/ 2143950 w 2834059"/>
              <a:gd name="connsiteY4" fmla="*/ 2412772 h 2412772"/>
              <a:gd name="connsiteX5" fmla="*/ 685350 w 2834059"/>
              <a:gd name="connsiteY5" fmla="*/ 2408008 h 2412772"/>
              <a:gd name="connsiteX6" fmla="*/ 0 w 2834059"/>
              <a:gd name="connsiteY6" fmla="*/ 1234168 h 2412772"/>
              <a:gd name="connsiteX0" fmla="*/ 0 w 2834059"/>
              <a:gd name="connsiteY0" fmla="*/ 1229404 h 2408008"/>
              <a:gd name="connsiteX1" fmla="*/ 694875 w 2834059"/>
              <a:gd name="connsiteY1" fmla="*/ 4761 h 2408008"/>
              <a:gd name="connsiteX2" fmla="*/ 2148716 w 2834059"/>
              <a:gd name="connsiteY2" fmla="*/ 0 h 2408008"/>
              <a:gd name="connsiteX3" fmla="*/ 2834059 w 2834059"/>
              <a:gd name="connsiteY3" fmla="*/ 1223054 h 2408008"/>
              <a:gd name="connsiteX4" fmla="*/ 2143950 w 2834059"/>
              <a:gd name="connsiteY4" fmla="*/ 2408008 h 2408008"/>
              <a:gd name="connsiteX5" fmla="*/ 685350 w 2834059"/>
              <a:gd name="connsiteY5" fmla="*/ 2403244 h 2408008"/>
              <a:gd name="connsiteX6" fmla="*/ 0 w 2834059"/>
              <a:gd name="connsiteY6" fmla="*/ 1229404 h 2408008"/>
              <a:gd name="connsiteX0" fmla="*/ 0 w 2819774"/>
              <a:gd name="connsiteY0" fmla="*/ 1229404 h 2408008"/>
              <a:gd name="connsiteX1" fmla="*/ 694875 w 2819774"/>
              <a:gd name="connsiteY1" fmla="*/ 4761 h 2408008"/>
              <a:gd name="connsiteX2" fmla="*/ 2148716 w 2819774"/>
              <a:gd name="connsiteY2" fmla="*/ 0 h 2408008"/>
              <a:gd name="connsiteX3" fmla="*/ 2819774 w 2819774"/>
              <a:gd name="connsiteY3" fmla="*/ 1223054 h 2408008"/>
              <a:gd name="connsiteX4" fmla="*/ 2143950 w 2819774"/>
              <a:gd name="connsiteY4" fmla="*/ 2408008 h 2408008"/>
              <a:gd name="connsiteX5" fmla="*/ 685350 w 2819774"/>
              <a:gd name="connsiteY5" fmla="*/ 2403244 h 2408008"/>
              <a:gd name="connsiteX6" fmla="*/ 0 w 2819774"/>
              <a:gd name="connsiteY6" fmla="*/ 1229404 h 2408008"/>
              <a:gd name="connsiteX0" fmla="*/ 0 w 2800724"/>
              <a:gd name="connsiteY0" fmla="*/ 1229404 h 2408008"/>
              <a:gd name="connsiteX1" fmla="*/ 675825 w 2800724"/>
              <a:gd name="connsiteY1" fmla="*/ 4761 h 2408008"/>
              <a:gd name="connsiteX2" fmla="*/ 2129666 w 2800724"/>
              <a:gd name="connsiteY2" fmla="*/ 0 h 2408008"/>
              <a:gd name="connsiteX3" fmla="*/ 2800724 w 2800724"/>
              <a:gd name="connsiteY3" fmla="*/ 1223054 h 2408008"/>
              <a:gd name="connsiteX4" fmla="*/ 2124900 w 2800724"/>
              <a:gd name="connsiteY4" fmla="*/ 2408008 h 2408008"/>
              <a:gd name="connsiteX5" fmla="*/ 666300 w 2800724"/>
              <a:gd name="connsiteY5" fmla="*/ 2403244 h 2408008"/>
              <a:gd name="connsiteX6" fmla="*/ 0 w 2800724"/>
              <a:gd name="connsiteY6" fmla="*/ 1229404 h 2408008"/>
              <a:gd name="connsiteX0" fmla="*/ 0 w 2800724"/>
              <a:gd name="connsiteY0" fmla="*/ 1224643 h 2403247"/>
              <a:gd name="connsiteX1" fmla="*/ 675825 w 2800724"/>
              <a:gd name="connsiteY1" fmla="*/ 0 h 2403247"/>
              <a:gd name="connsiteX2" fmla="*/ 2129666 w 2800724"/>
              <a:gd name="connsiteY2" fmla="*/ 14289 h 2403247"/>
              <a:gd name="connsiteX3" fmla="*/ 2800724 w 2800724"/>
              <a:gd name="connsiteY3" fmla="*/ 1218293 h 2403247"/>
              <a:gd name="connsiteX4" fmla="*/ 2124900 w 2800724"/>
              <a:gd name="connsiteY4" fmla="*/ 2403247 h 2403247"/>
              <a:gd name="connsiteX5" fmla="*/ 666300 w 2800724"/>
              <a:gd name="connsiteY5" fmla="*/ 2398483 h 2403247"/>
              <a:gd name="connsiteX6" fmla="*/ 0 w 2800724"/>
              <a:gd name="connsiteY6" fmla="*/ 1224643 h 2403247"/>
              <a:gd name="connsiteX0" fmla="*/ 0 w 2775558"/>
              <a:gd name="connsiteY0" fmla="*/ 1224643 h 2403247"/>
              <a:gd name="connsiteX1" fmla="*/ 675825 w 2775558"/>
              <a:gd name="connsiteY1" fmla="*/ 0 h 2403247"/>
              <a:gd name="connsiteX2" fmla="*/ 2129666 w 2775558"/>
              <a:gd name="connsiteY2" fmla="*/ 14289 h 2403247"/>
              <a:gd name="connsiteX3" fmla="*/ 2775558 w 2775558"/>
              <a:gd name="connsiteY3" fmla="*/ 1218292 h 2403247"/>
              <a:gd name="connsiteX4" fmla="*/ 2124900 w 2775558"/>
              <a:gd name="connsiteY4" fmla="*/ 2403247 h 2403247"/>
              <a:gd name="connsiteX5" fmla="*/ 666300 w 2775558"/>
              <a:gd name="connsiteY5" fmla="*/ 2398483 h 2403247"/>
              <a:gd name="connsiteX6" fmla="*/ 0 w 2775558"/>
              <a:gd name="connsiteY6" fmla="*/ 1224643 h 240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75558" h="2403247">
                <a:moveTo>
                  <a:pt x="0" y="1224643"/>
                </a:moveTo>
                <a:lnTo>
                  <a:pt x="675825" y="0"/>
                </a:lnTo>
                <a:lnTo>
                  <a:pt x="2129666" y="14289"/>
                </a:lnTo>
                <a:lnTo>
                  <a:pt x="2775558" y="1218292"/>
                </a:lnTo>
                <a:lnTo>
                  <a:pt x="2124900" y="2403247"/>
                </a:lnTo>
                <a:lnTo>
                  <a:pt x="666300" y="2398483"/>
                </a:lnTo>
                <a:lnTo>
                  <a:pt x="0" y="122464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2" name="Chord 14"/>
          <p:cNvSpPr/>
          <p:nvPr/>
        </p:nvSpPr>
        <p:spPr>
          <a:xfrm rot="1367328">
            <a:off x="5515859" y="1979702"/>
            <a:ext cx="593260" cy="1354062"/>
          </a:xfrm>
          <a:custGeom>
            <a:avLst/>
            <a:gdLst>
              <a:gd name="connsiteX0" fmla="*/ 780489 w 914400"/>
              <a:gd name="connsiteY0" fmla="*/ 780489 h 914400"/>
              <a:gd name="connsiteX1" fmla="*/ 228600 w 914400"/>
              <a:gd name="connsiteY1" fmla="*/ 853147 h 914400"/>
              <a:gd name="connsiteX2" fmla="*/ 15579 w 914400"/>
              <a:gd name="connsiteY2" fmla="*/ 338868 h 914400"/>
              <a:gd name="connsiteX3" fmla="*/ 457200 w 914400"/>
              <a:gd name="connsiteY3" fmla="*/ 0 h 914400"/>
              <a:gd name="connsiteX4" fmla="*/ 780489 w 914400"/>
              <a:gd name="connsiteY4" fmla="*/ 780489 h 914400"/>
              <a:gd name="connsiteX0" fmla="*/ 906257 w 906257"/>
              <a:gd name="connsiteY0" fmla="*/ 1102009 h 1144545"/>
              <a:gd name="connsiteX1" fmla="*/ 226176 w 906257"/>
              <a:gd name="connsiteY1" fmla="*/ 853147 h 1144545"/>
              <a:gd name="connsiteX2" fmla="*/ 13155 w 906257"/>
              <a:gd name="connsiteY2" fmla="*/ 338868 h 1144545"/>
              <a:gd name="connsiteX3" fmla="*/ 454776 w 906257"/>
              <a:gd name="connsiteY3" fmla="*/ 0 h 1144545"/>
              <a:gd name="connsiteX4" fmla="*/ 906257 w 906257"/>
              <a:gd name="connsiteY4" fmla="*/ 1102009 h 1144545"/>
              <a:gd name="connsiteX0" fmla="*/ 906257 w 906257"/>
              <a:gd name="connsiteY0" fmla="*/ 1316453 h 1358989"/>
              <a:gd name="connsiteX1" fmla="*/ 226176 w 906257"/>
              <a:gd name="connsiteY1" fmla="*/ 1067591 h 1358989"/>
              <a:gd name="connsiteX2" fmla="*/ 13155 w 906257"/>
              <a:gd name="connsiteY2" fmla="*/ 553312 h 1358989"/>
              <a:gd name="connsiteX3" fmla="*/ 375013 w 906257"/>
              <a:gd name="connsiteY3" fmla="*/ 0 h 1358989"/>
              <a:gd name="connsiteX4" fmla="*/ 906257 w 906257"/>
              <a:gd name="connsiteY4" fmla="*/ 1316453 h 1358989"/>
              <a:gd name="connsiteX0" fmla="*/ 906257 w 906257"/>
              <a:gd name="connsiteY0" fmla="*/ 1316453 h 1358989"/>
              <a:gd name="connsiteX1" fmla="*/ 226176 w 906257"/>
              <a:gd name="connsiteY1" fmla="*/ 1067591 h 1358989"/>
              <a:gd name="connsiteX2" fmla="*/ 13155 w 906257"/>
              <a:gd name="connsiteY2" fmla="*/ 553312 h 1358989"/>
              <a:gd name="connsiteX3" fmla="*/ 375013 w 906257"/>
              <a:gd name="connsiteY3" fmla="*/ 0 h 1358989"/>
              <a:gd name="connsiteX4" fmla="*/ 906257 w 906257"/>
              <a:gd name="connsiteY4" fmla="*/ 1316453 h 1358989"/>
              <a:gd name="connsiteX0" fmla="*/ 704773 w 704773"/>
              <a:gd name="connsiteY0" fmla="*/ 1316453 h 1360490"/>
              <a:gd name="connsiteX1" fmla="*/ 24692 w 704773"/>
              <a:gd name="connsiteY1" fmla="*/ 1067591 h 1360490"/>
              <a:gd name="connsiteX2" fmla="*/ 167503 w 704773"/>
              <a:gd name="connsiteY2" fmla="*/ 465805 h 1360490"/>
              <a:gd name="connsiteX3" fmla="*/ 173529 w 704773"/>
              <a:gd name="connsiteY3" fmla="*/ 0 h 1360490"/>
              <a:gd name="connsiteX4" fmla="*/ 704773 w 704773"/>
              <a:gd name="connsiteY4" fmla="*/ 1316453 h 1360490"/>
              <a:gd name="connsiteX0" fmla="*/ 554497 w 554497"/>
              <a:gd name="connsiteY0" fmla="*/ 1316453 h 1351981"/>
              <a:gd name="connsiteX1" fmla="*/ 229018 w 554497"/>
              <a:gd name="connsiteY1" fmla="*/ 977157 h 1351981"/>
              <a:gd name="connsiteX2" fmla="*/ 17227 w 554497"/>
              <a:gd name="connsiteY2" fmla="*/ 465805 h 1351981"/>
              <a:gd name="connsiteX3" fmla="*/ 23253 w 554497"/>
              <a:gd name="connsiteY3" fmla="*/ 0 h 1351981"/>
              <a:gd name="connsiteX4" fmla="*/ 554497 w 554497"/>
              <a:gd name="connsiteY4" fmla="*/ 1316453 h 1351981"/>
              <a:gd name="connsiteX0" fmla="*/ 572114 w 572114"/>
              <a:gd name="connsiteY0" fmla="*/ 1316453 h 1351981"/>
              <a:gd name="connsiteX1" fmla="*/ 246635 w 572114"/>
              <a:gd name="connsiteY1" fmla="*/ 977157 h 1351981"/>
              <a:gd name="connsiteX2" fmla="*/ 34844 w 572114"/>
              <a:gd name="connsiteY2" fmla="*/ 465805 h 1351981"/>
              <a:gd name="connsiteX3" fmla="*/ 40870 w 572114"/>
              <a:gd name="connsiteY3" fmla="*/ 0 h 1351981"/>
              <a:gd name="connsiteX4" fmla="*/ 572114 w 572114"/>
              <a:gd name="connsiteY4" fmla="*/ 1316453 h 1351981"/>
              <a:gd name="connsiteX0" fmla="*/ 572114 w 572114"/>
              <a:gd name="connsiteY0" fmla="*/ 1316453 h 1351981"/>
              <a:gd name="connsiteX1" fmla="*/ 246635 w 572114"/>
              <a:gd name="connsiteY1" fmla="*/ 977157 h 1351981"/>
              <a:gd name="connsiteX2" fmla="*/ 34844 w 572114"/>
              <a:gd name="connsiteY2" fmla="*/ 465805 h 1351981"/>
              <a:gd name="connsiteX3" fmla="*/ 40870 w 572114"/>
              <a:gd name="connsiteY3" fmla="*/ 0 h 1351981"/>
              <a:gd name="connsiteX4" fmla="*/ 572114 w 572114"/>
              <a:gd name="connsiteY4" fmla="*/ 1316453 h 1351981"/>
              <a:gd name="connsiteX0" fmla="*/ 572114 w 572114"/>
              <a:gd name="connsiteY0" fmla="*/ 1316453 h 1352529"/>
              <a:gd name="connsiteX1" fmla="*/ 246635 w 572114"/>
              <a:gd name="connsiteY1" fmla="*/ 977157 h 1352529"/>
              <a:gd name="connsiteX2" fmla="*/ 34844 w 572114"/>
              <a:gd name="connsiteY2" fmla="*/ 465805 h 1352529"/>
              <a:gd name="connsiteX3" fmla="*/ 40870 w 572114"/>
              <a:gd name="connsiteY3" fmla="*/ 0 h 1352529"/>
              <a:gd name="connsiteX4" fmla="*/ 572114 w 572114"/>
              <a:gd name="connsiteY4" fmla="*/ 1316453 h 1352529"/>
              <a:gd name="connsiteX0" fmla="*/ 572114 w 572114"/>
              <a:gd name="connsiteY0" fmla="*/ 1316453 h 1316453"/>
              <a:gd name="connsiteX1" fmla="*/ 246635 w 572114"/>
              <a:gd name="connsiteY1" fmla="*/ 977157 h 1316453"/>
              <a:gd name="connsiteX2" fmla="*/ 34844 w 572114"/>
              <a:gd name="connsiteY2" fmla="*/ 465805 h 1316453"/>
              <a:gd name="connsiteX3" fmla="*/ 40870 w 572114"/>
              <a:gd name="connsiteY3" fmla="*/ 0 h 1316453"/>
              <a:gd name="connsiteX4" fmla="*/ 572114 w 572114"/>
              <a:gd name="connsiteY4" fmla="*/ 1316453 h 1316453"/>
              <a:gd name="connsiteX0" fmla="*/ 572114 w 572114"/>
              <a:gd name="connsiteY0" fmla="*/ 1316453 h 1316453"/>
              <a:gd name="connsiteX1" fmla="*/ 246635 w 572114"/>
              <a:gd name="connsiteY1" fmla="*/ 977157 h 1316453"/>
              <a:gd name="connsiteX2" fmla="*/ 34844 w 572114"/>
              <a:gd name="connsiteY2" fmla="*/ 465805 h 1316453"/>
              <a:gd name="connsiteX3" fmla="*/ 40870 w 572114"/>
              <a:gd name="connsiteY3" fmla="*/ 0 h 1316453"/>
              <a:gd name="connsiteX4" fmla="*/ 572114 w 572114"/>
              <a:gd name="connsiteY4" fmla="*/ 1316453 h 1316453"/>
              <a:gd name="connsiteX0" fmla="*/ 589971 w 589971"/>
              <a:gd name="connsiteY0" fmla="*/ 1326170 h 1326170"/>
              <a:gd name="connsiteX1" fmla="*/ 246635 w 589971"/>
              <a:gd name="connsiteY1" fmla="*/ 977157 h 1326170"/>
              <a:gd name="connsiteX2" fmla="*/ 34844 w 589971"/>
              <a:gd name="connsiteY2" fmla="*/ 465805 h 1326170"/>
              <a:gd name="connsiteX3" fmla="*/ 40870 w 589971"/>
              <a:gd name="connsiteY3" fmla="*/ 0 h 1326170"/>
              <a:gd name="connsiteX4" fmla="*/ 589971 w 589971"/>
              <a:gd name="connsiteY4" fmla="*/ 1326170 h 1326170"/>
              <a:gd name="connsiteX0" fmla="*/ 603448 w 603448"/>
              <a:gd name="connsiteY0" fmla="*/ 1341741 h 1341741"/>
              <a:gd name="connsiteX1" fmla="*/ 260112 w 603448"/>
              <a:gd name="connsiteY1" fmla="*/ 992728 h 1341741"/>
              <a:gd name="connsiteX2" fmla="*/ 48321 w 603448"/>
              <a:gd name="connsiteY2" fmla="*/ 481376 h 1341741"/>
              <a:gd name="connsiteX3" fmla="*/ 34030 w 603448"/>
              <a:gd name="connsiteY3" fmla="*/ 0 h 1341741"/>
              <a:gd name="connsiteX4" fmla="*/ 603448 w 603448"/>
              <a:gd name="connsiteY4" fmla="*/ 1341741 h 1341741"/>
              <a:gd name="connsiteX0" fmla="*/ 587862 w 587862"/>
              <a:gd name="connsiteY0" fmla="*/ 1341741 h 1341741"/>
              <a:gd name="connsiteX1" fmla="*/ 244526 w 587862"/>
              <a:gd name="connsiteY1" fmla="*/ 992728 h 1341741"/>
              <a:gd name="connsiteX2" fmla="*/ 32735 w 587862"/>
              <a:gd name="connsiteY2" fmla="*/ 481376 h 1341741"/>
              <a:gd name="connsiteX3" fmla="*/ 18444 w 587862"/>
              <a:gd name="connsiteY3" fmla="*/ 0 h 1341741"/>
              <a:gd name="connsiteX4" fmla="*/ 587862 w 587862"/>
              <a:gd name="connsiteY4" fmla="*/ 1341741 h 1341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862" h="1341741">
                <a:moveTo>
                  <a:pt x="587862" y="1341741"/>
                </a:moveTo>
                <a:cubicBezTo>
                  <a:pt x="464053" y="1254757"/>
                  <a:pt x="337047" y="1136122"/>
                  <a:pt x="244526" y="992728"/>
                </a:cubicBezTo>
                <a:cubicBezTo>
                  <a:pt x="152005" y="849334"/>
                  <a:pt x="43747" y="630022"/>
                  <a:pt x="32735" y="481376"/>
                </a:cubicBezTo>
                <a:cubicBezTo>
                  <a:pt x="4749" y="374300"/>
                  <a:pt x="-17020" y="129426"/>
                  <a:pt x="18444" y="0"/>
                </a:cubicBezTo>
                <a:lnTo>
                  <a:pt x="587862" y="1341741"/>
                </a:lnTo>
                <a:close/>
              </a:path>
            </a:pathLst>
          </a:custGeom>
          <a:pattFill prst="sphere">
            <a:fgClr>
              <a:schemeClr val="accent6">
                <a:lumMod val="75000"/>
              </a:schemeClr>
            </a:fgClr>
            <a:bgClr>
              <a:schemeClr val="tx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3" name="Chord 14"/>
          <p:cNvSpPr/>
          <p:nvPr/>
        </p:nvSpPr>
        <p:spPr>
          <a:xfrm rot="4953585">
            <a:off x="6143536" y="947695"/>
            <a:ext cx="529062" cy="1253211"/>
          </a:xfrm>
          <a:custGeom>
            <a:avLst/>
            <a:gdLst>
              <a:gd name="connsiteX0" fmla="*/ 780489 w 914400"/>
              <a:gd name="connsiteY0" fmla="*/ 780489 h 914400"/>
              <a:gd name="connsiteX1" fmla="*/ 228600 w 914400"/>
              <a:gd name="connsiteY1" fmla="*/ 853147 h 914400"/>
              <a:gd name="connsiteX2" fmla="*/ 15579 w 914400"/>
              <a:gd name="connsiteY2" fmla="*/ 338868 h 914400"/>
              <a:gd name="connsiteX3" fmla="*/ 457200 w 914400"/>
              <a:gd name="connsiteY3" fmla="*/ 0 h 914400"/>
              <a:gd name="connsiteX4" fmla="*/ 780489 w 914400"/>
              <a:gd name="connsiteY4" fmla="*/ 780489 h 914400"/>
              <a:gd name="connsiteX0" fmla="*/ 906257 w 906257"/>
              <a:gd name="connsiteY0" fmla="*/ 1102009 h 1144545"/>
              <a:gd name="connsiteX1" fmla="*/ 226176 w 906257"/>
              <a:gd name="connsiteY1" fmla="*/ 853147 h 1144545"/>
              <a:gd name="connsiteX2" fmla="*/ 13155 w 906257"/>
              <a:gd name="connsiteY2" fmla="*/ 338868 h 1144545"/>
              <a:gd name="connsiteX3" fmla="*/ 454776 w 906257"/>
              <a:gd name="connsiteY3" fmla="*/ 0 h 1144545"/>
              <a:gd name="connsiteX4" fmla="*/ 906257 w 906257"/>
              <a:gd name="connsiteY4" fmla="*/ 1102009 h 1144545"/>
              <a:gd name="connsiteX0" fmla="*/ 906257 w 906257"/>
              <a:gd name="connsiteY0" fmla="*/ 1316453 h 1358989"/>
              <a:gd name="connsiteX1" fmla="*/ 226176 w 906257"/>
              <a:gd name="connsiteY1" fmla="*/ 1067591 h 1358989"/>
              <a:gd name="connsiteX2" fmla="*/ 13155 w 906257"/>
              <a:gd name="connsiteY2" fmla="*/ 553312 h 1358989"/>
              <a:gd name="connsiteX3" fmla="*/ 375013 w 906257"/>
              <a:gd name="connsiteY3" fmla="*/ 0 h 1358989"/>
              <a:gd name="connsiteX4" fmla="*/ 906257 w 906257"/>
              <a:gd name="connsiteY4" fmla="*/ 1316453 h 1358989"/>
              <a:gd name="connsiteX0" fmla="*/ 906257 w 906257"/>
              <a:gd name="connsiteY0" fmla="*/ 1316453 h 1358989"/>
              <a:gd name="connsiteX1" fmla="*/ 226176 w 906257"/>
              <a:gd name="connsiteY1" fmla="*/ 1067591 h 1358989"/>
              <a:gd name="connsiteX2" fmla="*/ 13155 w 906257"/>
              <a:gd name="connsiteY2" fmla="*/ 553312 h 1358989"/>
              <a:gd name="connsiteX3" fmla="*/ 375013 w 906257"/>
              <a:gd name="connsiteY3" fmla="*/ 0 h 1358989"/>
              <a:gd name="connsiteX4" fmla="*/ 906257 w 906257"/>
              <a:gd name="connsiteY4" fmla="*/ 1316453 h 1358989"/>
              <a:gd name="connsiteX0" fmla="*/ 704773 w 704773"/>
              <a:gd name="connsiteY0" fmla="*/ 1316453 h 1360490"/>
              <a:gd name="connsiteX1" fmla="*/ 24692 w 704773"/>
              <a:gd name="connsiteY1" fmla="*/ 1067591 h 1360490"/>
              <a:gd name="connsiteX2" fmla="*/ 167503 w 704773"/>
              <a:gd name="connsiteY2" fmla="*/ 465805 h 1360490"/>
              <a:gd name="connsiteX3" fmla="*/ 173529 w 704773"/>
              <a:gd name="connsiteY3" fmla="*/ 0 h 1360490"/>
              <a:gd name="connsiteX4" fmla="*/ 704773 w 704773"/>
              <a:gd name="connsiteY4" fmla="*/ 1316453 h 1360490"/>
              <a:gd name="connsiteX0" fmla="*/ 554497 w 554497"/>
              <a:gd name="connsiteY0" fmla="*/ 1316453 h 1351981"/>
              <a:gd name="connsiteX1" fmla="*/ 229018 w 554497"/>
              <a:gd name="connsiteY1" fmla="*/ 977157 h 1351981"/>
              <a:gd name="connsiteX2" fmla="*/ 17227 w 554497"/>
              <a:gd name="connsiteY2" fmla="*/ 465805 h 1351981"/>
              <a:gd name="connsiteX3" fmla="*/ 23253 w 554497"/>
              <a:gd name="connsiteY3" fmla="*/ 0 h 1351981"/>
              <a:gd name="connsiteX4" fmla="*/ 554497 w 554497"/>
              <a:gd name="connsiteY4" fmla="*/ 1316453 h 1351981"/>
              <a:gd name="connsiteX0" fmla="*/ 572114 w 572114"/>
              <a:gd name="connsiteY0" fmla="*/ 1316453 h 1351981"/>
              <a:gd name="connsiteX1" fmla="*/ 246635 w 572114"/>
              <a:gd name="connsiteY1" fmla="*/ 977157 h 1351981"/>
              <a:gd name="connsiteX2" fmla="*/ 34844 w 572114"/>
              <a:gd name="connsiteY2" fmla="*/ 465805 h 1351981"/>
              <a:gd name="connsiteX3" fmla="*/ 40870 w 572114"/>
              <a:gd name="connsiteY3" fmla="*/ 0 h 1351981"/>
              <a:gd name="connsiteX4" fmla="*/ 572114 w 572114"/>
              <a:gd name="connsiteY4" fmla="*/ 1316453 h 1351981"/>
              <a:gd name="connsiteX0" fmla="*/ 572114 w 572114"/>
              <a:gd name="connsiteY0" fmla="*/ 1316453 h 1351981"/>
              <a:gd name="connsiteX1" fmla="*/ 246635 w 572114"/>
              <a:gd name="connsiteY1" fmla="*/ 977157 h 1351981"/>
              <a:gd name="connsiteX2" fmla="*/ 34844 w 572114"/>
              <a:gd name="connsiteY2" fmla="*/ 465805 h 1351981"/>
              <a:gd name="connsiteX3" fmla="*/ 40870 w 572114"/>
              <a:gd name="connsiteY3" fmla="*/ 0 h 1351981"/>
              <a:gd name="connsiteX4" fmla="*/ 572114 w 572114"/>
              <a:gd name="connsiteY4" fmla="*/ 1316453 h 1351981"/>
              <a:gd name="connsiteX0" fmla="*/ 572114 w 572114"/>
              <a:gd name="connsiteY0" fmla="*/ 1316453 h 1352529"/>
              <a:gd name="connsiteX1" fmla="*/ 246635 w 572114"/>
              <a:gd name="connsiteY1" fmla="*/ 977157 h 1352529"/>
              <a:gd name="connsiteX2" fmla="*/ 34844 w 572114"/>
              <a:gd name="connsiteY2" fmla="*/ 465805 h 1352529"/>
              <a:gd name="connsiteX3" fmla="*/ 40870 w 572114"/>
              <a:gd name="connsiteY3" fmla="*/ 0 h 1352529"/>
              <a:gd name="connsiteX4" fmla="*/ 572114 w 572114"/>
              <a:gd name="connsiteY4" fmla="*/ 1316453 h 1352529"/>
              <a:gd name="connsiteX0" fmla="*/ 572114 w 572114"/>
              <a:gd name="connsiteY0" fmla="*/ 1316453 h 1316453"/>
              <a:gd name="connsiteX1" fmla="*/ 246635 w 572114"/>
              <a:gd name="connsiteY1" fmla="*/ 977157 h 1316453"/>
              <a:gd name="connsiteX2" fmla="*/ 34844 w 572114"/>
              <a:gd name="connsiteY2" fmla="*/ 465805 h 1316453"/>
              <a:gd name="connsiteX3" fmla="*/ 40870 w 572114"/>
              <a:gd name="connsiteY3" fmla="*/ 0 h 1316453"/>
              <a:gd name="connsiteX4" fmla="*/ 572114 w 572114"/>
              <a:gd name="connsiteY4" fmla="*/ 1316453 h 1316453"/>
              <a:gd name="connsiteX0" fmla="*/ 572114 w 572114"/>
              <a:gd name="connsiteY0" fmla="*/ 1316453 h 1316453"/>
              <a:gd name="connsiteX1" fmla="*/ 246635 w 572114"/>
              <a:gd name="connsiteY1" fmla="*/ 977157 h 1316453"/>
              <a:gd name="connsiteX2" fmla="*/ 34844 w 572114"/>
              <a:gd name="connsiteY2" fmla="*/ 465805 h 1316453"/>
              <a:gd name="connsiteX3" fmla="*/ 40870 w 572114"/>
              <a:gd name="connsiteY3" fmla="*/ 0 h 1316453"/>
              <a:gd name="connsiteX4" fmla="*/ 572114 w 572114"/>
              <a:gd name="connsiteY4" fmla="*/ 1316453 h 1316453"/>
              <a:gd name="connsiteX0" fmla="*/ 589971 w 589971"/>
              <a:gd name="connsiteY0" fmla="*/ 1326170 h 1326170"/>
              <a:gd name="connsiteX1" fmla="*/ 246635 w 589971"/>
              <a:gd name="connsiteY1" fmla="*/ 977157 h 1326170"/>
              <a:gd name="connsiteX2" fmla="*/ 34844 w 589971"/>
              <a:gd name="connsiteY2" fmla="*/ 465805 h 1326170"/>
              <a:gd name="connsiteX3" fmla="*/ 40870 w 589971"/>
              <a:gd name="connsiteY3" fmla="*/ 0 h 1326170"/>
              <a:gd name="connsiteX4" fmla="*/ 589971 w 589971"/>
              <a:gd name="connsiteY4" fmla="*/ 1326170 h 1326170"/>
              <a:gd name="connsiteX0" fmla="*/ 603448 w 603448"/>
              <a:gd name="connsiteY0" fmla="*/ 1341741 h 1341741"/>
              <a:gd name="connsiteX1" fmla="*/ 260112 w 603448"/>
              <a:gd name="connsiteY1" fmla="*/ 992728 h 1341741"/>
              <a:gd name="connsiteX2" fmla="*/ 48321 w 603448"/>
              <a:gd name="connsiteY2" fmla="*/ 481376 h 1341741"/>
              <a:gd name="connsiteX3" fmla="*/ 34030 w 603448"/>
              <a:gd name="connsiteY3" fmla="*/ 0 h 1341741"/>
              <a:gd name="connsiteX4" fmla="*/ 603448 w 603448"/>
              <a:gd name="connsiteY4" fmla="*/ 1341741 h 1341741"/>
              <a:gd name="connsiteX0" fmla="*/ 587862 w 587862"/>
              <a:gd name="connsiteY0" fmla="*/ 1341741 h 1341741"/>
              <a:gd name="connsiteX1" fmla="*/ 244526 w 587862"/>
              <a:gd name="connsiteY1" fmla="*/ 992728 h 1341741"/>
              <a:gd name="connsiteX2" fmla="*/ 32735 w 587862"/>
              <a:gd name="connsiteY2" fmla="*/ 481376 h 1341741"/>
              <a:gd name="connsiteX3" fmla="*/ 18444 w 587862"/>
              <a:gd name="connsiteY3" fmla="*/ 0 h 1341741"/>
              <a:gd name="connsiteX4" fmla="*/ 587862 w 587862"/>
              <a:gd name="connsiteY4" fmla="*/ 1341741 h 1341741"/>
              <a:gd name="connsiteX0" fmla="*/ 565717 w 565717"/>
              <a:gd name="connsiteY0" fmla="*/ 1241807 h 1241807"/>
              <a:gd name="connsiteX1" fmla="*/ 222381 w 565717"/>
              <a:gd name="connsiteY1" fmla="*/ 892794 h 1241807"/>
              <a:gd name="connsiteX2" fmla="*/ 10590 w 565717"/>
              <a:gd name="connsiteY2" fmla="*/ 381442 h 1241807"/>
              <a:gd name="connsiteX3" fmla="*/ 50490 w 565717"/>
              <a:gd name="connsiteY3" fmla="*/ 0 h 1241807"/>
              <a:gd name="connsiteX4" fmla="*/ 565717 w 565717"/>
              <a:gd name="connsiteY4" fmla="*/ 1241807 h 1241807"/>
              <a:gd name="connsiteX0" fmla="*/ 534643 w 534643"/>
              <a:gd name="connsiteY0" fmla="*/ 1241807 h 1241807"/>
              <a:gd name="connsiteX1" fmla="*/ 191307 w 534643"/>
              <a:gd name="connsiteY1" fmla="*/ 892794 h 1241807"/>
              <a:gd name="connsiteX2" fmla="*/ 30710 w 534643"/>
              <a:gd name="connsiteY2" fmla="*/ 381724 h 1241807"/>
              <a:gd name="connsiteX3" fmla="*/ 19416 w 534643"/>
              <a:gd name="connsiteY3" fmla="*/ 0 h 1241807"/>
              <a:gd name="connsiteX4" fmla="*/ 534643 w 534643"/>
              <a:gd name="connsiteY4" fmla="*/ 1241807 h 1241807"/>
              <a:gd name="connsiteX0" fmla="*/ 534643 w 534643"/>
              <a:gd name="connsiteY0" fmla="*/ 1241807 h 1241807"/>
              <a:gd name="connsiteX1" fmla="*/ 215812 w 534643"/>
              <a:gd name="connsiteY1" fmla="*/ 876782 h 1241807"/>
              <a:gd name="connsiteX2" fmla="*/ 30710 w 534643"/>
              <a:gd name="connsiteY2" fmla="*/ 381724 h 1241807"/>
              <a:gd name="connsiteX3" fmla="*/ 19416 w 534643"/>
              <a:gd name="connsiteY3" fmla="*/ 0 h 1241807"/>
              <a:gd name="connsiteX4" fmla="*/ 534643 w 534643"/>
              <a:gd name="connsiteY4" fmla="*/ 1241807 h 1241807"/>
              <a:gd name="connsiteX0" fmla="*/ 524248 w 524248"/>
              <a:gd name="connsiteY0" fmla="*/ 1241807 h 1241807"/>
              <a:gd name="connsiteX1" fmla="*/ 205417 w 524248"/>
              <a:gd name="connsiteY1" fmla="*/ 876782 h 1241807"/>
              <a:gd name="connsiteX2" fmla="*/ 20315 w 524248"/>
              <a:gd name="connsiteY2" fmla="*/ 381724 h 1241807"/>
              <a:gd name="connsiteX3" fmla="*/ 9021 w 524248"/>
              <a:gd name="connsiteY3" fmla="*/ 0 h 1241807"/>
              <a:gd name="connsiteX4" fmla="*/ 524248 w 524248"/>
              <a:gd name="connsiteY4" fmla="*/ 1241807 h 1241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4248" h="1241807">
                <a:moveTo>
                  <a:pt x="524248" y="1241807"/>
                </a:moveTo>
                <a:cubicBezTo>
                  <a:pt x="400439" y="1154823"/>
                  <a:pt x="289406" y="1020129"/>
                  <a:pt x="205417" y="876782"/>
                </a:cubicBezTo>
                <a:cubicBezTo>
                  <a:pt x="121428" y="733435"/>
                  <a:pt x="31327" y="530370"/>
                  <a:pt x="20315" y="381724"/>
                </a:cubicBezTo>
                <a:cubicBezTo>
                  <a:pt x="-7671" y="274648"/>
                  <a:pt x="-1906" y="125427"/>
                  <a:pt x="9021" y="0"/>
                </a:cubicBezTo>
                <a:lnTo>
                  <a:pt x="524248" y="1241807"/>
                </a:lnTo>
                <a:close/>
              </a:path>
            </a:pathLst>
          </a:custGeom>
          <a:pattFill prst="sphere">
            <a:fgClr>
              <a:schemeClr val="accent6">
                <a:lumMod val="75000"/>
              </a:schemeClr>
            </a:fgClr>
            <a:bgClr>
              <a:schemeClr val="tx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4" name="Chord 14"/>
          <p:cNvSpPr/>
          <p:nvPr/>
        </p:nvSpPr>
        <p:spPr>
          <a:xfrm rot="8504992">
            <a:off x="7349878" y="928358"/>
            <a:ext cx="555260" cy="1293728"/>
          </a:xfrm>
          <a:custGeom>
            <a:avLst/>
            <a:gdLst>
              <a:gd name="connsiteX0" fmla="*/ 780489 w 914400"/>
              <a:gd name="connsiteY0" fmla="*/ 780489 h 914400"/>
              <a:gd name="connsiteX1" fmla="*/ 228600 w 914400"/>
              <a:gd name="connsiteY1" fmla="*/ 853147 h 914400"/>
              <a:gd name="connsiteX2" fmla="*/ 15579 w 914400"/>
              <a:gd name="connsiteY2" fmla="*/ 338868 h 914400"/>
              <a:gd name="connsiteX3" fmla="*/ 457200 w 914400"/>
              <a:gd name="connsiteY3" fmla="*/ 0 h 914400"/>
              <a:gd name="connsiteX4" fmla="*/ 780489 w 914400"/>
              <a:gd name="connsiteY4" fmla="*/ 780489 h 914400"/>
              <a:gd name="connsiteX0" fmla="*/ 906257 w 906257"/>
              <a:gd name="connsiteY0" fmla="*/ 1102009 h 1144545"/>
              <a:gd name="connsiteX1" fmla="*/ 226176 w 906257"/>
              <a:gd name="connsiteY1" fmla="*/ 853147 h 1144545"/>
              <a:gd name="connsiteX2" fmla="*/ 13155 w 906257"/>
              <a:gd name="connsiteY2" fmla="*/ 338868 h 1144545"/>
              <a:gd name="connsiteX3" fmla="*/ 454776 w 906257"/>
              <a:gd name="connsiteY3" fmla="*/ 0 h 1144545"/>
              <a:gd name="connsiteX4" fmla="*/ 906257 w 906257"/>
              <a:gd name="connsiteY4" fmla="*/ 1102009 h 1144545"/>
              <a:gd name="connsiteX0" fmla="*/ 906257 w 906257"/>
              <a:gd name="connsiteY0" fmla="*/ 1316453 h 1358989"/>
              <a:gd name="connsiteX1" fmla="*/ 226176 w 906257"/>
              <a:gd name="connsiteY1" fmla="*/ 1067591 h 1358989"/>
              <a:gd name="connsiteX2" fmla="*/ 13155 w 906257"/>
              <a:gd name="connsiteY2" fmla="*/ 553312 h 1358989"/>
              <a:gd name="connsiteX3" fmla="*/ 375013 w 906257"/>
              <a:gd name="connsiteY3" fmla="*/ 0 h 1358989"/>
              <a:gd name="connsiteX4" fmla="*/ 906257 w 906257"/>
              <a:gd name="connsiteY4" fmla="*/ 1316453 h 1358989"/>
              <a:gd name="connsiteX0" fmla="*/ 906257 w 906257"/>
              <a:gd name="connsiteY0" fmla="*/ 1316453 h 1358989"/>
              <a:gd name="connsiteX1" fmla="*/ 226176 w 906257"/>
              <a:gd name="connsiteY1" fmla="*/ 1067591 h 1358989"/>
              <a:gd name="connsiteX2" fmla="*/ 13155 w 906257"/>
              <a:gd name="connsiteY2" fmla="*/ 553312 h 1358989"/>
              <a:gd name="connsiteX3" fmla="*/ 375013 w 906257"/>
              <a:gd name="connsiteY3" fmla="*/ 0 h 1358989"/>
              <a:gd name="connsiteX4" fmla="*/ 906257 w 906257"/>
              <a:gd name="connsiteY4" fmla="*/ 1316453 h 1358989"/>
              <a:gd name="connsiteX0" fmla="*/ 704773 w 704773"/>
              <a:gd name="connsiteY0" fmla="*/ 1316453 h 1360490"/>
              <a:gd name="connsiteX1" fmla="*/ 24692 w 704773"/>
              <a:gd name="connsiteY1" fmla="*/ 1067591 h 1360490"/>
              <a:gd name="connsiteX2" fmla="*/ 167503 w 704773"/>
              <a:gd name="connsiteY2" fmla="*/ 465805 h 1360490"/>
              <a:gd name="connsiteX3" fmla="*/ 173529 w 704773"/>
              <a:gd name="connsiteY3" fmla="*/ 0 h 1360490"/>
              <a:gd name="connsiteX4" fmla="*/ 704773 w 704773"/>
              <a:gd name="connsiteY4" fmla="*/ 1316453 h 1360490"/>
              <a:gd name="connsiteX0" fmla="*/ 554497 w 554497"/>
              <a:gd name="connsiteY0" fmla="*/ 1316453 h 1351981"/>
              <a:gd name="connsiteX1" fmla="*/ 229018 w 554497"/>
              <a:gd name="connsiteY1" fmla="*/ 977157 h 1351981"/>
              <a:gd name="connsiteX2" fmla="*/ 17227 w 554497"/>
              <a:gd name="connsiteY2" fmla="*/ 465805 h 1351981"/>
              <a:gd name="connsiteX3" fmla="*/ 23253 w 554497"/>
              <a:gd name="connsiteY3" fmla="*/ 0 h 1351981"/>
              <a:gd name="connsiteX4" fmla="*/ 554497 w 554497"/>
              <a:gd name="connsiteY4" fmla="*/ 1316453 h 1351981"/>
              <a:gd name="connsiteX0" fmla="*/ 572114 w 572114"/>
              <a:gd name="connsiteY0" fmla="*/ 1316453 h 1351981"/>
              <a:gd name="connsiteX1" fmla="*/ 246635 w 572114"/>
              <a:gd name="connsiteY1" fmla="*/ 977157 h 1351981"/>
              <a:gd name="connsiteX2" fmla="*/ 34844 w 572114"/>
              <a:gd name="connsiteY2" fmla="*/ 465805 h 1351981"/>
              <a:gd name="connsiteX3" fmla="*/ 40870 w 572114"/>
              <a:gd name="connsiteY3" fmla="*/ 0 h 1351981"/>
              <a:gd name="connsiteX4" fmla="*/ 572114 w 572114"/>
              <a:gd name="connsiteY4" fmla="*/ 1316453 h 1351981"/>
              <a:gd name="connsiteX0" fmla="*/ 572114 w 572114"/>
              <a:gd name="connsiteY0" fmla="*/ 1316453 h 1351981"/>
              <a:gd name="connsiteX1" fmla="*/ 246635 w 572114"/>
              <a:gd name="connsiteY1" fmla="*/ 977157 h 1351981"/>
              <a:gd name="connsiteX2" fmla="*/ 34844 w 572114"/>
              <a:gd name="connsiteY2" fmla="*/ 465805 h 1351981"/>
              <a:gd name="connsiteX3" fmla="*/ 40870 w 572114"/>
              <a:gd name="connsiteY3" fmla="*/ 0 h 1351981"/>
              <a:gd name="connsiteX4" fmla="*/ 572114 w 572114"/>
              <a:gd name="connsiteY4" fmla="*/ 1316453 h 1351981"/>
              <a:gd name="connsiteX0" fmla="*/ 572114 w 572114"/>
              <a:gd name="connsiteY0" fmla="*/ 1316453 h 1352529"/>
              <a:gd name="connsiteX1" fmla="*/ 246635 w 572114"/>
              <a:gd name="connsiteY1" fmla="*/ 977157 h 1352529"/>
              <a:gd name="connsiteX2" fmla="*/ 34844 w 572114"/>
              <a:gd name="connsiteY2" fmla="*/ 465805 h 1352529"/>
              <a:gd name="connsiteX3" fmla="*/ 40870 w 572114"/>
              <a:gd name="connsiteY3" fmla="*/ 0 h 1352529"/>
              <a:gd name="connsiteX4" fmla="*/ 572114 w 572114"/>
              <a:gd name="connsiteY4" fmla="*/ 1316453 h 1352529"/>
              <a:gd name="connsiteX0" fmla="*/ 572114 w 572114"/>
              <a:gd name="connsiteY0" fmla="*/ 1316453 h 1316453"/>
              <a:gd name="connsiteX1" fmla="*/ 246635 w 572114"/>
              <a:gd name="connsiteY1" fmla="*/ 977157 h 1316453"/>
              <a:gd name="connsiteX2" fmla="*/ 34844 w 572114"/>
              <a:gd name="connsiteY2" fmla="*/ 465805 h 1316453"/>
              <a:gd name="connsiteX3" fmla="*/ 40870 w 572114"/>
              <a:gd name="connsiteY3" fmla="*/ 0 h 1316453"/>
              <a:gd name="connsiteX4" fmla="*/ 572114 w 572114"/>
              <a:gd name="connsiteY4" fmla="*/ 1316453 h 1316453"/>
              <a:gd name="connsiteX0" fmla="*/ 572114 w 572114"/>
              <a:gd name="connsiteY0" fmla="*/ 1316453 h 1316453"/>
              <a:gd name="connsiteX1" fmla="*/ 246635 w 572114"/>
              <a:gd name="connsiteY1" fmla="*/ 977157 h 1316453"/>
              <a:gd name="connsiteX2" fmla="*/ 34844 w 572114"/>
              <a:gd name="connsiteY2" fmla="*/ 465805 h 1316453"/>
              <a:gd name="connsiteX3" fmla="*/ 40870 w 572114"/>
              <a:gd name="connsiteY3" fmla="*/ 0 h 1316453"/>
              <a:gd name="connsiteX4" fmla="*/ 572114 w 572114"/>
              <a:gd name="connsiteY4" fmla="*/ 1316453 h 1316453"/>
              <a:gd name="connsiteX0" fmla="*/ 589971 w 589971"/>
              <a:gd name="connsiteY0" fmla="*/ 1326170 h 1326170"/>
              <a:gd name="connsiteX1" fmla="*/ 246635 w 589971"/>
              <a:gd name="connsiteY1" fmla="*/ 977157 h 1326170"/>
              <a:gd name="connsiteX2" fmla="*/ 34844 w 589971"/>
              <a:gd name="connsiteY2" fmla="*/ 465805 h 1326170"/>
              <a:gd name="connsiteX3" fmla="*/ 40870 w 589971"/>
              <a:gd name="connsiteY3" fmla="*/ 0 h 1326170"/>
              <a:gd name="connsiteX4" fmla="*/ 589971 w 589971"/>
              <a:gd name="connsiteY4" fmla="*/ 1326170 h 1326170"/>
              <a:gd name="connsiteX0" fmla="*/ 603448 w 603448"/>
              <a:gd name="connsiteY0" fmla="*/ 1341741 h 1341741"/>
              <a:gd name="connsiteX1" fmla="*/ 260112 w 603448"/>
              <a:gd name="connsiteY1" fmla="*/ 992728 h 1341741"/>
              <a:gd name="connsiteX2" fmla="*/ 48321 w 603448"/>
              <a:gd name="connsiteY2" fmla="*/ 481376 h 1341741"/>
              <a:gd name="connsiteX3" fmla="*/ 34030 w 603448"/>
              <a:gd name="connsiteY3" fmla="*/ 0 h 1341741"/>
              <a:gd name="connsiteX4" fmla="*/ 603448 w 603448"/>
              <a:gd name="connsiteY4" fmla="*/ 1341741 h 1341741"/>
              <a:gd name="connsiteX0" fmla="*/ 587862 w 587862"/>
              <a:gd name="connsiteY0" fmla="*/ 1341741 h 1341741"/>
              <a:gd name="connsiteX1" fmla="*/ 244526 w 587862"/>
              <a:gd name="connsiteY1" fmla="*/ 992728 h 1341741"/>
              <a:gd name="connsiteX2" fmla="*/ 32735 w 587862"/>
              <a:gd name="connsiteY2" fmla="*/ 481376 h 1341741"/>
              <a:gd name="connsiteX3" fmla="*/ 18444 w 587862"/>
              <a:gd name="connsiteY3" fmla="*/ 0 h 1341741"/>
              <a:gd name="connsiteX4" fmla="*/ 587862 w 587862"/>
              <a:gd name="connsiteY4" fmla="*/ 1341741 h 1341741"/>
              <a:gd name="connsiteX0" fmla="*/ 565717 w 565717"/>
              <a:gd name="connsiteY0" fmla="*/ 1241807 h 1241807"/>
              <a:gd name="connsiteX1" fmla="*/ 222381 w 565717"/>
              <a:gd name="connsiteY1" fmla="*/ 892794 h 1241807"/>
              <a:gd name="connsiteX2" fmla="*/ 10590 w 565717"/>
              <a:gd name="connsiteY2" fmla="*/ 381442 h 1241807"/>
              <a:gd name="connsiteX3" fmla="*/ 50490 w 565717"/>
              <a:gd name="connsiteY3" fmla="*/ 0 h 1241807"/>
              <a:gd name="connsiteX4" fmla="*/ 565717 w 565717"/>
              <a:gd name="connsiteY4" fmla="*/ 1241807 h 1241807"/>
              <a:gd name="connsiteX0" fmla="*/ 534643 w 534643"/>
              <a:gd name="connsiteY0" fmla="*/ 1241807 h 1241807"/>
              <a:gd name="connsiteX1" fmla="*/ 191307 w 534643"/>
              <a:gd name="connsiteY1" fmla="*/ 892794 h 1241807"/>
              <a:gd name="connsiteX2" fmla="*/ 30710 w 534643"/>
              <a:gd name="connsiteY2" fmla="*/ 381724 h 1241807"/>
              <a:gd name="connsiteX3" fmla="*/ 19416 w 534643"/>
              <a:gd name="connsiteY3" fmla="*/ 0 h 1241807"/>
              <a:gd name="connsiteX4" fmla="*/ 534643 w 534643"/>
              <a:gd name="connsiteY4" fmla="*/ 1241807 h 1241807"/>
              <a:gd name="connsiteX0" fmla="*/ 534643 w 534643"/>
              <a:gd name="connsiteY0" fmla="*/ 1241807 h 1241807"/>
              <a:gd name="connsiteX1" fmla="*/ 215812 w 534643"/>
              <a:gd name="connsiteY1" fmla="*/ 876782 h 1241807"/>
              <a:gd name="connsiteX2" fmla="*/ 30710 w 534643"/>
              <a:gd name="connsiteY2" fmla="*/ 381724 h 1241807"/>
              <a:gd name="connsiteX3" fmla="*/ 19416 w 534643"/>
              <a:gd name="connsiteY3" fmla="*/ 0 h 1241807"/>
              <a:gd name="connsiteX4" fmla="*/ 534643 w 534643"/>
              <a:gd name="connsiteY4" fmla="*/ 1241807 h 1241807"/>
              <a:gd name="connsiteX0" fmla="*/ 524248 w 524248"/>
              <a:gd name="connsiteY0" fmla="*/ 1241807 h 1241807"/>
              <a:gd name="connsiteX1" fmla="*/ 205417 w 524248"/>
              <a:gd name="connsiteY1" fmla="*/ 876782 h 1241807"/>
              <a:gd name="connsiteX2" fmla="*/ 20315 w 524248"/>
              <a:gd name="connsiteY2" fmla="*/ 381724 h 1241807"/>
              <a:gd name="connsiteX3" fmla="*/ 9021 w 524248"/>
              <a:gd name="connsiteY3" fmla="*/ 0 h 1241807"/>
              <a:gd name="connsiteX4" fmla="*/ 524248 w 524248"/>
              <a:gd name="connsiteY4" fmla="*/ 1241807 h 1241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4248" h="1241807">
                <a:moveTo>
                  <a:pt x="524248" y="1241807"/>
                </a:moveTo>
                <a:cubicBezTo>
                  <a:pt x="400439" y="1154823"/>
                  <a:pt x="289406" y="1020129"/>
                  <a:pt x="205417" y="876782"/>
                </a:cubicBezTo>
                <a:cubicBezTo>
                  <a:pt x="121428" y="733435"/>
                  <a:pt x="31327" y="530370"/>
                  <a:pt x="20315" y="381724"/>
                </a:cubicBezTo>
                <a:cubicBezTo>
                  <a:pt x="-7671" y="274648"/>
                  <a:pt x="-1906" y="125427"/>
                  <a:pt x="9021" y="0"/>
                </a:cubicBezTo>
                <a:lnTo>
                  <a:pt x="524248" y="1241807"/>
                </a:lnTo>
                <a:close/>
              </a:path>
            </a:pathLst>
          </a:custGeom>
          <a:pattFill prst="sphere">
            <a:fgClr>
              <a:schemeClr val="accent6">
                <a:lumMod val="75000"/>
              </a:schemeClr>
            </a:fgClr>
            <a:bgClr>
              <a:schemeClr val="tx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5" name="Chord 14"/>
          <p:cNvSpPr/>
          <p:nvPr/>
        </p:nvSpPr>
        <p:spPr>
          <a:xfrm rot="12125983">
            <a:off x="7966854" y="1975043"/>
            <a:ext cx="548779" cy="1381207"/>
          </a:xfrm>
          <a:custGeom>
            <a:avLst/>
            <a:gdLst>
              <a:gd name="connsiteX0" fmla="*/ 780489 w 914400"/>
              <a:gd name="connsiteY0" fmla="*/ 780489 h 914400"/>
              <a:gd name="connsiteX1" fmla="*/ 228600 w 914400"/>
              <a:gd name="connsiteY1" fmla="*/ 853147 h 914400"/>
              <a:gd name="connsiteX2" fmla="*/ 15579 w 914400"/>
              <a:gd name="connsiteY2" fmla="*/ 338868 h 914400"/>
              <a:gd name="connsiteX3" fmla="*/ 457200 w 914400"/>
              <a:gd name="connsiteY3" fmla="*/ 0 h 914400"/>
              <a:gd name="connsiteX4" fmla="*/ 780489 w 914400"/>
              <a:gd name="connsiteY4" fmla="*/ 780489 h 914400"/>
              <a:gd name="connsiteX0" fmla="*/ 906257 w 906257"/>
              <a:gd name="connsiteY0" fmla="*/ 1102009 h 1144545"/>
              <a:gd name="connsiteX1" fmla="*/ 226176 w 906257"/>
              <a:gd name="connsiteY1" fmla="*/ 853147 h 1144545"/>
              <a:gd name="connsiteX2" fmla="*/ 13155 w 906257"/>
              <a:gd name="connsiteY2" fmla="*/ 338868 h 1144545"/>
              <a:gd name="connsiteX3" fmla="*/ 454776 w 906257"/>
              <a:gd name="connsiteY3" fmla="*/ 0 h 1144545"/>
              <a:gd name="connsiteX4" fmla="*/ 906257 w 906257"/>
              <a:gd name="connsiteY4" fmla="*/ 1102009 h 1144545"/>
              <a:gd name="connsiteX0" fmla="*/ 906257 w 906257"/>
              <a:gd name="connsiteY0" fmla="*/ 1316453 h 1358989"/>
              <a:gd name="connsiteX1" fmla="*/ 226176 w 906257"/>
              <a:gd name="connsiteY1" fmla="*/ 1067591 h 1358989"/>
              <a:gd name="connsiteX2" fmla="*/ 13155 w 906257"/>
              <a:gd name="connsiteY2" fmla="*/ 553312 h 1358989"/>
              <a:gd name="connsiteX3" fmla="*/ 375013 w 906257"/>
              <a:gd name="connsiteY3" fmla="*/ 0 h 1358989"/>
              <a:gd name="connsiteX4" fmla="*/ 906257 w 906257"/>
              <a:gd name="connsiteY4" fmla="*/ 1316453 h 1358989"/>
              <a:gd name="connsiteX0" fmla="*/ 906257 w 906257"/>
              <a:gd name="connsiteY0" fmla="*/ 1316453 h 1358989"/>
              <a:gd name="connsiteX1" fmla="*/ 226176 w 906257"/>
              <a:gd name="connsiteY1" fmla="*/ 1067591 h 1358989"/>
              <a:gd name="connsiteX2" fmla="*/ 13155 w 906257"/>
              <a:gd name="connsiteY2" fmla="*/ 553312 h 1358989"/>
              <a:gd name="connsiteX3" fmla="*/ 375013 w 906257"/>
              <a:gd name="connsiteY3" fmla="*/ 0 h 1358989"/>
              <a:gd name="connsiteX4" fmla="*/ 906257 w 906257"/>
              <a:gd name="connsiteY4" fmla="*/ 1316453 h 1358989"/>
              <a:gd name="connsiteX0" fmla="*/ 704773 w 704773"/>
              <a:gd name="connsiteY0" fmla="*/ 1316453 h 1360490"/>
              <a:gd name="connsiteX1" fmla="*/ 24692 w 704773"/>
              <a:gd name="connsiteY1" fmla="*/ 1067591 h 1360490"/>
              <a:gd name="connsiteX2" fmla="*/ 167503 w 704773"/>
              <a:gd name="connsiteY2" fmla="*/ 465805 h 1360490"/>
              <a:gd name="connsiteX3" fmla="*/ 173529 w 704773"/>
              <a:gd name="connsiteY3" fmla="*/ 0 h 1360490"/>
              <a:gd name="connsiteX4" fmla="*/ 704773 w 704773"/>
              <a:gd name="connsiteY4" fmla="*/ 1316453 h 1360490"/>
              <a:gd name="connsiteX0" fmla="*/ 554497 w 554497"/>
              <a:gd name="connsiteY0" fmla="*/ 1316453 h 1351981"/>
              <a:gd name="connsiteX1" fmla="*/ 229018 w 554497"/>
              <a:gd name="connsiteY1" fmla="*/ 977157 h 1351981"/>
              <a:gd name="connsiteX2" fmla="*/ 17227 w 554497"/>
              <a:gd name="connsiteY2" fmla="*/ 465805 h 1351981"/>
              <a:gd name="connsiteX3" fmla="*/ 23253 w 554497"/>
              <a:gd name="connsiteY3" fmla="*/ 0 h 1351981"/>
              <a:gd name="connsiteX4" fmla="*/ 554497 w 554497"/>
              <a:gd name="connsiteY4" fmla="*/ 1316453 h 1351981"/>
              <a:gd name="connsiteX0" fmla="*/ 572114 w 572114"/>
              <a:gd name="connsiteY0" fmla="*/ 1316453 h 1351981"/>
              <a:gd name="connsiteX1" fmla="*/ 246635 w 572114"/>
              <a:gd name="connsiteY1" fmla="*/ 977157 h 1351981"/>
              <a:gd name="connsiteX2" fmla="*/ 34844 w 572114"/>
              <a:gd name="connsiteY2" fmla="*/ 465805 h 1351981"/>
              <a:gd name="connsiteX3" fmla="*/ 40870 w 572114"/>
              <a:gd name="connsiteY3" fmla="*/ 0 h 1351981"/>
              <a:gd name="connsiteX4" fmla="*/ 572114 w 572114"/>
              <a:gd name="connsiteY4" fmla="*/ 1316453 h 1351981"/>
              <a:gd name="connsiteX0" fmla="*/ 572114 w 572114"/>
              <a:gd name="connsiteY0" fmla="*/ 1316453 h 1351981"/>
              <a:gd name="connsiteX1" fmla="*/ 246635 w 572114"/>
              <a:gd name="connsiteY1" fmla="*/ 977157 h 1351981"/>
              <a:gd name="connsiteX2" fmla="*/ 34844 w 572114"/>
              <a:gd name="connsiteY2" fmla="*/ 465805 h 1351981"/>
              <a:gd name="connsiteX3" fmla="*/ 40870 w 572114"/>
              <a:gd name="connsiteY3" fmla="*/ 0 h 1351981"/>
              <a:gd name="connsiteX4" fmla="*/ 572114 w 572114"/>
              <a:gd name="connsiteY4" fmla="*/ 1316453 h 1351981"/>
              <a:gd name="connsiteX0" fmla="*/ 572114 w 572114"/>
              <a:gd name="connsiteY0" fmla="*/ 1316453 h 1352529"/>
              <a:gd name="connsiteX1" fmla="*/ 246635 w 572114"/>
              <a:gd name="connsiteY1" fmla="*/ 977157 h 1352529"/>
              <a:gd name="connsiteX2" fmla="*/ 34844 w 572114"/>
              <a:gd name="connsiteY2" fmla="*/ 465805 h 1352529"/>
              <a:gd name="connsiteX3" fmla="*/ 40870 w 572114"/>
              <a:gd name="connsiteY3" fmla="*/ 0 h 1352529"/>
              <a:gd name="connsiteX4" fmla="*/ 572114 w 572114"/>
              <a:gd name="connsiteY4" fmla="*/ 1316453 h 1352529"/>
              <a:gd name="connsiteX0" fmla="*/ 572114 w 572114"/>
              <a:gd name="connsiteY0" fmla="*/ 1316453 h 1316453"/>
              <a:gd name="connsiteX1" fmla="*/ 246635 w 572114"/>
              <a:gd name="connsiteY1" fmla="*/ 977157 h 1316453"/>
              <a:gd name="connsiteX2" fmla="*/ 34844 w 572114"/>
              <a:gd name="connsiteY2" fmla="*/ 465805 h 1316453"/>
              <a:gd name="connsiteX3" fmla="*/ 40870 w 572114"/>
              <a:gd name="connsiteY3" fmla="*/ 0 h 1316453"/>
              <a:gd name="connsiteX4" fmla="*/ 572114 w 572114"/>
              <a:gd name="connsiteY4" fmla="*/ 1316453 h 1316453"/>
              <a:gd name="connsiteX0" fmla="*/ 572114 w 572114"/>
              <a:gd name="connsiteY0" fmla="*/ 1316453 h 1316453"/>
              <a:gd name="connsiteX1" fmla="*/ 246635 w 572114"/>
              <a:gd name="connsiteY1" fmla="*/ 977157 h 1316453"/>
              <a:gd name="connsiteX2" fmla="*/ 34844 w 572114"/>
              <a:gd name="connsiteY2" fmla="*/ 465805 h 1316453"/>
              <a:gd name="connsiteX3" fmla="*/ 40870 w 572114"/>
              <a:gd name="connsiteY3" fmla="*/ 0 h 1316453"/>
              <a:gd name="connsiteX4" fmla="*/ 572114 w 572114"/>
              <a:gd name="connsiteY4" fmla="*/ 1316453 h 1316453"/>
              <a:gd name="connsiteX0" fmla="*/ 589971 w 589971"/>
              <a:gd name="connsiteY0" fmla="*/ 1326170 h 1326170"/>
              <a:gd name="connsiteX1" fmla="*/ 246635 w 589971"/>
              <a:gd name="connsiteY1" fmla="*/ 977157 h 1326170"/>
              <a:gd name="connsiteX2" fmla="*/ 34844 w 589971"/>
              <a:gd name="connsiteY2" fmla="*/ 465805 h 1326170"/>
              <a:gd name="connsiteX3" fmla="*/ 40870 w 589971"/>
              <a:gd name="connsiteY3" fmla="*/ 0 h 1326170"/>
              <a:gd name="connsiteX4" fmla="*/ 589971 w 589971"/>
              <a:gd name="connsiteY4" fmla="*/ 1326170 h 1326170"/>
              <a:gd name="connsiteX0" fmla="*/ 603448 w 603448"/>
              <a:gd name="connsiteY0" fmla="*/ 1341741 h 1341741"/>
              <a:gd name="connsiteX1" fmla="*/ 260112 w 603448"/>
              <a:gd name="connsiteY1" fmla="*/ 992728 h 1341741"/>
              <a:gd name="connsiteX2" fmla="*/ 48321 w 603448"/>
              <a:gd name="connsiteY2" fmla="*/ 481376 h 1341741"/>
              <a:gd name="connsiteX3" fmla="*/ 34030 w 603448"/>
              <a:gd name="connsiteY3" fmla="*/ 0 h 1341741"/>
              <a:gd name="connsiteX4" fmla="*/ 603448 w 603448"/>
              <a:gd name="connsiteY4" fmla="*/ 1341741 h 1341741"/>
              <a:gd name="connsiteX0" fmla="*/ 587862 w 587862"/>
              <a:gd name="connsiteY0" fmla="*/ 1341741 h 1341741"/>
              <a:gd name="connsiteX1" fmla="*/ 244526 w 587862"/>
              <a:gd name="connsiteY1" fmla="*/ 992728 h 1341741"/>
              <a:gd name="connsiteX2" fmla="*/ 32735 w 587862"/>
              <a:gd name="connsiteY2" fmla="*/ 481376 h 1341741"/>
              <a:gd name="connsiteX3" fmla="*/ 18444 w 587862"/>
              <a:gd name="connsiteY3" fmla="*/ 0 h 1341741"/>
              <a:gd name="connsiteX4" fmla="*/ 587862 w 587862"/>
              <a:gd name="connsiteY4" fmla="*/ 1341741 h 1341741"/>
              <a:gd name="connsiteX0" fmla="*/ 565717 w 565717"/>
              <a:gd name="connsiteY0" fmla="*/ 1241807 h 1241807"/>
              <a:gd name="connsiteX1" fmla="*/ 222381 w 565717"/>
              <a:gd name="connsiteY1" fmla="*/ 892794 h 1241807"/>
              <a:gd name="connsiteX2" fmla="*/ 10590 w 565717"/>
              <a:gd name="connsiteY2" fmla="*/ 381442 h 1241807"/>
              <a:gd name="connsiteX3" fmla="*/ 50490 w 565717"/>
              <a:gd name="connsiteY3" fmla="*/ 0 h 1241807"/>
              <a:gd name="connsiteX4" fmla="*/ 565717 w 565717"/>
              <a:gd name="connsiteY4" fmla="*/ 1241807 h 1241807"/>
              <a:gd name="connsiteX0" fmla="*/ 534643 w 534643"/>
              <a:gd name="connsiteY0" fmla="*/ 1241807 h 1241807"/>
              <a:gd name="connsiteX1" fmla="*/ 191307 w 534643"/>
              <a:gd name="connsiteY1" fmla="*/ 892794 h 1241807"/>
              <a:gd name="connsiteX2" fmla="*/ 30710 w 534643"/>
              <a:gd name="connsiteY2" fmla="*/ 381724 h 1241807"/>
              <a:gd name="connsiteX3" fmla="*/ 19416 w 534643"/>
              <a:gd name="connsiteY3" fmla="*/ 0 h 1241807"/>
              <a:gd name="connsiteX4" fmla="*/ 534643 w 534643"/>
              <a:gd name="connsiteY4" fmla="*/ 1241807 h 1241807"/>
              <a:gd name="connsiteX0" fmla="*/ 534643 w 534643"/>
              <a:gd name="connsiteY0" fmla="*/ 1241807 h 1241807"/>
              <a:gd name="connsiteX1" fmla="*/ 215812 w 534643"/>
              <a:gd name="connsiteY1" fmla="*/ 876782 h 1241807"/>
              <a:gd name="connsiteX2" fmla="*/ 30710 w 534643"/>
              <a:gd name="connsiteY2" fmla="*/ 381724 h 1241807"/>
              <a:gd name="connsiteX3" fmla="*/ 19416 w 534643"/>
              <a:gd name="connsiteY3" fmla="*/ 0 h 1241807"/>
              <a:gd name="connsiteX4" fmla="*/ 534643 w 534643"/>
              <a:gd name="connsiteY4" fmla="*/ 1241807 h 1241807"/>
              <a:gd name="connsiteX0" fmla="*/ 524248 w 524248"/>
              <a:gd name="connsiteY0" fmla="*/ 1241807 h 1241807"/>
              <a:gd name="connsiteX1" fmla="*/ 205417 w 524248"/>
              <a:gd name="connsiteY1" fmla="*/ 876782 h 1241807"/>
              <a:gd name="connsiteX2" fmla="*/ 20315 w 524248"/>
              <a:gd name="connsiteY2" fmla="*/ 381724 h 1241807"/>
              <a:gd name="connsiteX3" fmla="*/ 9021 w 524248"/>
              <a:gd name="connsiteY3" fmla="*/ 0 h 1241807"/>
              <a:gd name="connsiteX4" fmla="*/ 524248 w 524248"/>
              <a:gd name="connsiteY4" fmla="*/ 1241807 h 1241807"/>
              <a:gd name="connsiteX0" fmla="*/ 522985 w 522985"/>
              <a:gd name="connsiteY0" fmla="*/ 1325775 h 1325775"/>
              <a:gd name="connsiteX1" fmla="*/ 204154 w 522985"/>
              <a:gd name="connsiteY1" fmla="*/ 960750 h 1325775"/>
              <a:gd name="connsiteX2" fmla="*/ 19052 w 522985"/>
              <a:gd name="connsiteY2" fmla="*/ 465692 h 1325775"/>
              <a:gd name="connsiteX3" fmla="*/ 10137 w 522985"/>
              <a:gd name="connsiteY3" fmla="*/ 0 h 1325775"/>
              <a:gd name="connsiteX4" fmla="*/ 522985 w 522985"/>
              <a:gd name="connsiteY4" fmla="*/ 1325775 h 1325775"/>
              <a:gd name="connsiteX0" fmla="*/ 518129 w 518129"/>
              <a:gd name="connsiteY0" fmla="*/ 1325775 h 1325775"/>
              <a:gd name="connsiteX1" fmla="*/ 199298 w 518129"/>
              <a:gd name="connsiteY1" fmla="*/ 960750 h 1325775"/>
              <a:gd name="connsiteX2" fmla="*/ 14196 w 518129"/>
              <a:gd name="connsiteY2" fmla="*/ 465692 h 1325775"/>
              <a:gd name="connsiteX3" fmla="*/ 5281 w 518129"/>
              <a:gd name="connsiteY3" fmla="*/ 0 h 1325775"/>
              <a:gd name="connsiteX4" fmla="*/ 518129 w 518129"/>
              <a:gd name="connsiteY4" fmla="*/ 1325775 h 132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129" h="1325775">
                <a:moveTo>
                  <a:pt x="518129" y="1325775"/>
                </a:moveTo>
                <a:cubicBezTo>
                  <a:pt x="394320" y="1238791"/>
                  <a:pt x="283287" y="1104097"/>
                  <a:pt x="199298" y="960750"/>
                </a:cubicBezTo>
                <a:cubicBezTo>
                  <a:pt x="115309" y="817403"/>
                  <a:pt x="25208" y="614338"/>
                  <a:pt x="14196" y="465692"/>
                </a:cubicBezTo>
                <a:cubicBezTo>
                  <a:pt x="1890" y="348824"/>
                  <a:pt x="-5646" y="125427"/>
                  <a:pt x="5281" y="0"/>
                </a:cubicBezTo>
                <a:lnTo>
                  <a:pt x="518129" y="1325775"/>
                </a:lnTo>
                <a:close/>
              </a:path>
            </a:pathLst>
          </a:custGeom>
          <a:pattFill prst="sphere">
            <a:fgClr>
              <a:schemeClr val="accent6">
                <a:lumMod val="75000"/>
              </a:schemeClr>
            </a:fgClr>
            <a:bgClr>
              <a:schemeClr val="tx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6" name="Chord 14"/>
          <p:cNvSpPr/>
          <p:nvPr/>
        </p:nvSpPr>
        <p:spPr>
          <a:xfrm rot="13095008" flipV="1">
            <a:off x="7350461" y="3076767"/>
            <a:ext cx="550931" cy="1293728"/>
          </a:xfrm>
          <a:custGeom>
            <a:avLst/>
            <a:gdLst>
              <a:gd name="connsiteX0" fmla="*/ 780489 w 914400"/>
              <a:gd name="connsiteY0" fmla="*/ 780489 h 914400"/>
              <a:gd name="connsiteX1" fmla="*/ 228600 w 914400"/>
              <a:gd name="connsiteY1" fmla="*/ 853147 h 914400"/>
              <a:gd name="connsiteX2" fmla="*/ 15579 w 914400"/>
              <a:gd name="connsiteY2" fmla="*/ 338868 h 914400"/>
              <a:gd name="connsiteX3" fmla="*/ 457200 w 914400"/>
              <a:gd name="connsiteY3" fmla="*/ 0 h 914400"/>
              <a:gd name="connsiteX4" fmla="*/ 780489 w 914400"/>
              <a:gd name="connsiteY4" fmla="*/ 780489 h 914400"/>
              <a:gd name="connsiteX0" fmla="*/ 906257 w 906257"/>
              <a:gd name="connsiteY0" fmla="*/ 1102009 h 1144545"/>
              <a:gd name="connsiteX1" fmla="*/ 226176 w 906257"/>
              <a:gd name="connsiteY1" fmla="*/ 853147 h 1144545"/>
              <a:gd name="connsiteX2" fmla="*/ 13155 w 906257"/>
              <a:gd name="connsiteY2" fmla="*/ 338868 h 1144545"/>
              <a:gd name="connsiteX3" fmla="*/ 454776 w 906257"/>
              <a:gd name="connsiteY3" fmla="*/ 0 h 1144545"/>
              <a:gd name="connsiteX4" fmla="*/ 906257 w 906257"/>
              <a:gd name="connsiteY4" fmla="*/ 1102009 h 1144545"/>
              <a:gd name="connsiteX0" fmla="*/ 906257 w 906257"/>
              <a:gd name="connsiteY0" fmla="*/ 1316453 h 1358989"/>
              <a:gd name="connsiteX1" fmla="*/ 226176 w 906257"/>
              <a:gd name="connsiteY1" fmla="*/ 1067591 h 1358989"/>
              <a:gd name="connsiteX2" fmla="*/ 13155 w 906257"/>
              <a:gd name="connsiteY2" fmla="*/ 553312 h 1358989"/>
              <a:gd name="connsiteX3" fmla="*/ 375013 w 906257"/>
              <a:gd name="connsiteY3" fmla="*/ 0 h 1358989"/>
              <a:gd name="connsiteX4" fmla="*/ 906257 w 906257"/>
              <a:gd name="connsiteY4" fmla="*/ 1316453 h 1358989"/>
              <a:gd name="connsiteX0" fmla="*/ 906257 w 906257"/>
              <a:gd name="connsiteY0" fmla="*/ 1316453 h 1358989"/>
              <a:gd name="connsiteX1" fmla="*/ 226176 w 906257"/>
              <a:gd name="connsiteY1" fmla="*/ 1067591 h 1358989"/>
              <a:gd name="connsiteX2" fmla="*/ 13155 w 906257"/>
              <a:gd name="connsiteY2" fmla="*/ 553312 h 1358989"/>
              <a:gd name="connsiteX3" fmla="*/ 375013 w 906257"/>
              <a:gd name="connsiteY3" fmla="*/ 0 h 1358989"/>
              <a:gd name="connsiteX4" fmla="*/ 906257 w 906257"/>
              <a:gd name="connsiteY4" fmla="*/ 1316453 h 1358989"/>
              <a:gd name="connsiteX0" fmla="*/ 704773 w 704773"/>
              <a:gd name="connsiteY0" fmla="*/ 1316453 h 1360490"/>
              <a:gd name="connsiteX1" fmla="*/ 24692 w 704773"/>
              <a:gd name="connsiteY1" fmla="*/ 1067591 h 1360490"/>
              <a:gd name="connsiteX2" fmla="*/ 167503 w 704773"/>
              <a:gd name="connsiteY2" fmla="*/ 465805 h 1360490"/>
              <a:gd name="connsiteX3" fmla="*/ 173529 w 704773"/>
              <a:gd name="connsiteY3" fmla="*/ 0 h 1360490"/>
              <a:gd name="connsiteX4" fmla="*/ 704773 w 704773"/>
              <a:gd name="connsiteY4" fmla="*/ 1316453 h 1360490"/>
              <a:gd name="connsiteX0" fmla="*/ 554497 w 554497"/>
              <a:gd name="connsiteY0" fmla="*/ 1316453 h 1351981"/>
              <a:gd name="connsiteX1" fmla="*/ 229018 w 554497"/>
              <a:gd name="connsiteY1" fmla="*/ 977157 h 1351981"/>
              <a:gd name="connsiteX2" fmla="*/ 17227 w 554497"/>
              <a:gd name="connsiteY2" fmla="*/ 465805 h 1351981"/>
              <a:gd name="connsiteX3" fmla="*/ 23253 w 554497"/>
              <a:gd name="connsiteY3" fmla="*/ 0 h 1351981"/>
              <a:gd name="connsiteX4" fmla="*/ 554497 w 554497"/>
              <a:gd name="connsiteY4" fmla="*/ 1316453 h 1351981"/>
              <a:gd name="connsiteX0" fmla="*/ 572114 w 572114"/>
              <a:gd name="connsiteY0" fmla="*/ 1316453 h 1351981"/>
              <a:gd name="connsiteX1" fmla="*/ 246635 w 572114"/>
              <a:gd name="connsiteY1" fmla="*/ 977157 h 1351981"/>
              <a:gd name="connsiteX2" fmla="*/ 34844 w 572114"/>
              <a:gd name="connsiteY2" fmla="*/ 465805 h 1351981"/>
              <a:gd name="connsiteX3" fmla="*/ 40870 w 572114"/>
              <a:gd name="connsiteY3" fmla="*/ 0 h 1351981"/>
              <a:gd name="connsiteX4" fmla="*/ 572114 w 572114"/>
              <a:gd name="connsiteY4" fmla="*/ 1316453 h 1351981"/>
              <a:gd name="connsiteX0" fmla="*/ 572114 w 572114"/>
              <a:gd name="connsiteY0" fmla="*/ 1316453 h 1351981"/>
              <a:gd name="connsiteX1" fmla="*/ 246635 w 572114"/>
              <a:gd name="connsiteY1" fmla="*/ 977157 h 1351981"/>
              <a:gd name="connsiteX2" fmla="*/ 34844 w 572114"/>
              <a:gd name="connsiteY2" fmla="*/ 465805 h 1351981"/>
              <a:gd name="connsiteX3" fmla="*/ 40870 w 572114"/>
              <a:gd name="connsiteY3" fmla="*/ 0 h 1351981"/>
              <a:gd name="connsiteX4" fmla="*/ 572114 w 572114"/>
              <a:gd name="connsiteY4" fmla="*/ 1316453 h 1351981"/>
              <a:gd name="connsiteX0" fmla="*/ 572114 w 572114"/>
              <a:gd name="connsiteY0" fmla="*/ 1316453 h 1352529"/>
              <a:gd name="connsiteX1" fmla="*/ 246635 w 572114"/>
              <a:gd name="connsiteY1" fmla="*/ 977157 h 1352529"/>
              <a:gd name="connsiteX2" fmla="*/ 34844 w 572114"/>
              <a:gd name="connsiteY2" fmla="*/ 465805 h 1352529"/>
              <a:gd name="connsiteX3" fmla="*/ 40870 w 572114"/>
              <a:gd name="connsiteY3" fmla="*/ 0 h 1352529"/>
              <a:gd name="connsiteX4" fmla="*/ 572114 w 572114"/>
              <a:gd name="connsiteY4" fmla="*/ 1316453 h 1352529"/>
              <a:gd name="connsiteX0" fmla="*/ 572114 w 572114"/>
              <a:gd name="connsiteY0" fmla="*/ 1316453 h 1316453"/>
              <a:gd name="connsiteX1" fmla="*/ 246635 w 572114"/>
              <a:gd name="connsiteY1" fmla="*/ 977157 h 1316453"/>
              <a:gd name="connsiteX2" fmla="*/ 34844 w 572114"/>
              <a:gd name="connsiteY2" fmla="*/ 465805 h 1316453"/>
              <a:gd name="connsiteX3" fmla="*/ 40870 w 572114"/>
              <a:gd name="connsiteY3" fmla="*/ 0 h 1316453"/>
              <a:gd name="connsiteX4" fmla="*/ 572114 w 572114"/>
              <a:gd name="connsiteY4" fmla="*/ 1316453 h 1316453"/>
              <a:gd name="connsiteX0" fmla="*/ 572114 w 572114"/>
              <a:gd name="connsiteY0" fmla="*/ 1316453 h 1316453"/>
              <a:gd name="connsiteX1" fmla="*/ 246635 w 572114"/>
              <a:gd name="connsiteY1" fmla="*/ 977157 h 1316453"/>
              <a:gd name="connsiteX2" fmla="*/ 34844 w 572114"/>
              <a:gd name="connsiteY2" fmla="*/ 465805 h 1316453"/>
              <a:gd name="connsiteX3" fmla="*/ 40870 w 572114"/>
              <a:gd name="connsiteY3" fmla="*/ 0 h 1316453"/>
              <a:gd name="connsiteX4" fmla="*/ 572114 w 572114"/>
              <a:gd name="connsiteY4" fmla="*/ 1316453 h 1316453"/>
              <a:gd name="connsiteX0" fmla="*/ 589971 w 589971"/>
              <a:gd name="connsiteY0" fmla="*/ 1326170 h 1326170"/>
              <a:gd name="connsiteX1" fmla="*/ 246635 w 589971"/>
              <a:gd name="connsiteY1" fmla="*/ 977157 h 1326170"/>
              <a:gd name="connsiteX2" fmla="*/ 34844 w 589971"/>
              <a:gd name="connsiteY2" fmla="*/ 465805 h 1326170"/>
              <a:gd name="connsiteX3" fmla="*/ 40870 w 589971"/>
              <a:gd name="connsiteY3" fmla="*/ 0 h 1326170"/>
              <a:gd name="connsiteX4" fmla="*/ 589971 w 589971"/>
              <a:gd name="connsiteY4" fmla="*/ 1326170 h 1326170"/>
              <a:gd name="connsiteX0" fmla="*/ 603448 w 603448"/>
              <a:gd name="connsiteY0" fmla="*/ 1341741 h 1341741"/>
              <a:gd name="connsiteX1" fmla="*/ 260112 w 603448"/>
              <a:gd name="connsiteY1" fmla="*/ 992728 h 1341741"/>
              <a:gd name="connsiteX2" fmla="*/ 48321 w 603448"/>
              <a:gd name="connsiteY2" fmla="*/ 481376 h 1341741"/>
              <a:gd name="connsiteX3" fmla="*/ 34030 w 603448"/>
              <a:gd name="connsiteY3" fmla="*/ 0 h 1341741"/>
              <a:gd name="connsiteX4" fmla="*/ 603448 w 603448"/>
              <a:gd name="connsiteY4" fmla="*/ 1341741 h 1341741"/>
              <a:gd name="connsiteX0" fmla="*/ 587862 w 587862"/>
              <a:gd name="connsiteY0" fmla="*/ 1341741 h 1341741"/>
              <a:gd name="connsiteX1" fmla="*/ 244526 w 587862"/>
              <a:gd name="connsiteY1" fmla="*/ 992728 h 1341741"/>
              <a:gd name="connsiteX2" fmla="*/ 32735 w 587862"/>
              <a:gd name="connsiteY2" fmla="*/ 481376 h 1341741"/>
              <a:gd name="connsiteX3" fmla="*/ 18444 w 587862"/>
              <a:gd name="connsiteY3" fmla="*/ 0 h 1341741"/>
              <a:gd name="connsiteX4" fmla="*/ 587862 w 587862"/>
              <a:gd name="connsiteY4" fmla="*/ 1341741 h 1341741"/>
              <a:gd name="connsiteX0" fmla="*/ 565717 w 565717"/>
              <a:gd name="connsiteY0" fmla="*/ 1241807 h 1241807"/>
              <a:gd name="connsiteX1" fmla="*/ 222381 w 565717"/>
              <a:gd name="connsiteY1" fmla="*/ 892794 h 1241807"/>
              <a:gd name="connsiteX2" fmla="*/ 10590 w 565717"/>
              <a:gd name="connsiteY2" fmla="*/ 381442 h 1241807"/>
              <a:gd name="connsiteX3" fmla="*/ 50490 w 565717"/>
              <a:gd name="connsiteY3" fmla="*/ 0 h 1241807"/>
              <a:gd name="connsiteX4" fmla="*/ 565717 w 565717"/>
              <a:gd name="connsiteY4" fmla="*/ 1241807 h 1241807"/>
              <a:gd name="connsiteX0" fmla="*/ 534643 w 534643"/>
              <a:gd name="connsiteY0" fmla="*/ 1241807 h 1241807"/>
              <a:gd name="connsiteX1" fmla="*/ 191307 w 534643"/>
              <a:gd name="connsiteY1" fmla="*/ 892794 h 1241807"/>
              <a:gd name="connsiteX2" fmla="*/ 30710 w 534643"/>
              <a:gd name="connsiteY2" fmla="*/ 381724 h 1241807"/>
              <a:gd name="connsiteX3" fmla="*/ 19416 w 534643"/>
              <a:gd name="connsiteY3" fmla="*/ 0 h 1241807"/>
              <a:gd name="connsiteX4" fmla="*/ 534643 w 534643"/>
              <a:gd name="connsiteY4" fmla="*/ 1241807 h 1241807"/>
              <a:gd name="connsiteX0" fmla="*/ 534643 w 534643"/>
              <a:gd name="connsiteY0" fmla="*/ 1241807 h 1241807"/>
              <a:gd name="connsiteX1" fmla="*/ 215812 w 534643"/>
              <a:gd name="connsiteY1" fmla="*/ 876782 h 1241807"/>
              <a:gd name="connsiteX2" fmla="*/ 30710 w 534643"/>
              <a:gd name="connsiteY2" fmla="*/ 381724 h 1241807"/>
              <a:gd name="connsiteX3" fmla="*/ 19416 w 534643"/>
              <a:gd name="connsiteY3" fmla="*/ 0 h 1241807"/>
              <a:gd name="connsiteX4" fmla="*/ 534643 w 534643"/>
              <a:gd name="connsiteY4" fmla="*/ 1241807 h 1241807"/>
              <a:gd name="connsiteX0" fmla="*/ 524248 w 524248"/>
              <a:gd name="connsiteY0" fmla="*/ 1241807 h 1241807"/>
              <a:gd name="connsiteX1" fmla="*/ 205417 w 524248"/>
              <a:gd name="connsiteY1" fmla="*/ 876782 h 1241807"/>
              <a:gd name="connsiteX2" fmla="*/ 20315 w 524248"/>
              <a:gd name="connsiteY2" fmla="*/ 381724 h 1241807"/>
              <a:gd name="connsiteX3" fmla="*/ 9021 w 524248"/>
              <a:gd name="connsiteY3" fmla="*/ 0 h 1241807"/>
              <a:gd name="connsiteX4" fmla="*/ 524248 w 524248"/>
              <a:gd name="connsiteY4" fmla="*/ 1241807 h 1241807"/>
              <a:gd name="connsiteX0" fmla="*/ 520161 w 520161"/>
              <a:gd name="connsiteY0" fmla="*/ 1241807 h 1241807"/>
              <a:gd name="connsiteX1" fmla="*/ 201330 w 520161"/>
              <a:gd name="connsiteY1" fmla="*/ 876782 h 1241807"/>
              <a:gd name="connsiteX2" fmla="*/ 16228 w 520161"/>
              <a:gd name="connsiteY2" fmla="*/ 381724 h 1241807"/>
              <a:gd name="connsiteX3" fmla="*/ 4934 w 520161"/>
              <a:gd name="connsiteY3" fmla="*/ 0 h 1241807"/>
              <a:gd name="connsiteX4" fmla="*/ 520161 w 520161"/>
              <a:gd name="connsiteY4" fmla="*/ 1241807 h 1241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0161" h="1241807">
                <a:moveTo>
                  <a:pt x="520161" y="1241807"/>
                </a:moveTo>
                <a:cubicBezTo>
                  <a:pt x="396352" y="1154823"/>
                  <a:pt x="285319" y="1020129"/>
                  <a:pt x="201330" y="876782"/>
                </a:cubicBezTo>
                <a:cubicBezTo>
                  <a:pt x="117341" y="733435"/>
                  <a:pt x="27240" y="530370"/>
                  <a:pt x="16228" y="381724"/>
                </a:cubicBezTo>
                <a:cubicBezTo>
                  <a:pt x="2769" y="274543"/>
                  <a:pt x="-5993" y="125427"/>
                  <a:pt x="4934" y="0"/>
                </a:cubicBezTo>
                <a:lnTo>
                  <a:pt x="520161" y="1241807"/>
                </a:lnTo>
                <a:close/>
              </a:path>
            </a:pathLst>
          </a:custGeom>
          <a:pattFill prst="sphere">
            <a:fgClr>
              <a:schemeClr val="accent6">
                <a:lumMod val="75000"/>
              </a:schemeClr>
            </a:fgClr>
            <a:bgClr>
              <a:schemeClr val="tx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7" name="Chord 14"/>
          <p:cNvSpPr/>
          <p:nvPr/>
        </p:nvSpPr>
        <p:spPr>
          <a:xfrm rot="16607499" flipV="1">
            <a:off x="6145359" y="3077761"/>
            <a:ext cx="550931" cy="1293729"/>
          </a:xfrm>
          <a:custGeom>
            <a:avLst/>
            <a:gdLst>
              <a:gd name="connsiteX0" fmla="*/ 780489 w 914400"/>
              <a:gd name="connsiteY0" fmla="*/ 780489 h 914400"/>
              <a:gd name="connsiteX1" fmla="*/ 228600 w 914400"/>
              <a:gd name="connsiteY1" fmla="*/ 853147 h 914400"/>
              <a:gd name="connsiteX2" fmla="*/ 15579 w 914400"/>
              <a:gd name="connsiteY2" fmla="*/ 338868 h 914400"/>
              <a:gd name="connsiteX3" fmla="*/ 457200 w 914400"/>
              <a:gd name="connsiteY3" fmla="*/ 0 h 914400"/>
              <a:gd name="connsiteX4" fmla="*/ 780489 w 914400"/>
              <a:gd name="connsiteY4" fmla="*/ 780489 h 914400"/>
              <a:gd name="connsiteX0" fmla="*/ 906257 w 906257"/>
              <a:gd name="connsiteY0" fmla="*/ 1102009 h 1144545"/>
              <a:gd name="connsiteX1" fmla="*/ 226176 w 906257"/>
              <a:gd name="connsiteY1" fmla="*/ 853147 h 1144545"/>
              <a:gd name="connsiteX2" fmla="*/ 13155 w 906257"/>
              <a:gd name="connsiteY2" fmla="*/ 338868 h 1144545"/>
              <a:gd name="connsiteX3" fmla="*/ 454776 w 906257"/>
              <a:gd name="connsiteY3" fmla="*/ 0 h 1144545"/>
              <a:gd name="connsiteX4" fmla="*/ 906257 w 906257"/>
              <a:gd name="connsiteY4" fmla="*/ 1102009 h 1144545"/>
              <a:gd name="connsiteX0" fmla="*/ 906257 w 906257"/>
              <a:gd name="connsiteY0" fmla="*/ 1316453 h 1358989"/>
              <a:gd name="connsiteX1" fmla="*/ 226176 w 906257"/>
              <a:gd name="connsiteY1" fmla="*/ 1067591 h 1358989"/>
              <a:gd name="connsiteX2" fmla="*/ 13155 w 906257"/>
              <a:gd name="connsiteY2" fmla="*/ 553312 h 1358989"/>
              <a:gd name="connsiteX3" fmla="*/ 375013 w 906257"/>
              <a:gd name="connsiteY3" fmla="*/ 0 h 1358989"/>
              <a:gd name="connsiteX4" fmla="*/ 906257 w 906257"/>
              <a:gd name="connsiteY4" fmla="*/ 1316453 h 1358989"/>
              <a:gd name="connsiteX0" fmla="*/ 906257 w 906257"/>
              <a:gd name="connsiteY0" fmla="*/ 1316453 h 1358989"/>
              <a:gd name="connsiteX1" fmla="*/ 226176 w 906257"/>
              <a:gd name="connsiteY1" fmla="*/ 1067591 h 1358989"/>
              <a:gd name="connsiteX2" fmla="*/ 13155 w 906257"/>
              <a:gd name="connsiteY2" fmla="*/ 553312 h 1358989"/>
              <a:gd name="connsiteX3" fmla="*/ 375013 w 906257"/>
              <a:gd name="connsiteY3" fmla="*/ 0 h 1358989"/>
              <a:gd name="connsiteX4" fmla="*/ 906257 w 906257"/>
              <a:gd name="connsiteY4" fmla="*/ 1316453 h 1358989"/>
              <a:gd name="connsiteX0" fmla="*/ 704773 w 704773"/>
              <a:gd name="connsiteY0" fmla="*/ 1316453 h 1360490"/>
              <a:gd name="connsiteX1" fmla="*/ 24692 w 704773"/>
              <a:gd name="connsiteY1" fmla="*/ 1067591 h 1360490"/>
              <a:gd name="connsiteX2" fmla="*/ 167503 w 704773"/>
              <a:gd name="connsiteY2" fmla="*/ 465805 h 1360490"/>
              <a:gd name="connsiteX3" fmla="*/ 173529 w 704773"/>
              <a:gd name="connsiteY3" fmla="*/ 0 h 1360490"/>
              <a:gd name="connsiteX4" fmla="*/ 704773 w 704773"/>
              <a:gd name="connsiteY4" fmla="*/ 1316453 h 1360490"/>
              <a:gd name="connsiteX0" fmla="*/ 554497 w 554497"/>
              <a:gd name="connsiteY0" fmla="*/ 1316453 h 1351981"/>
              <a:gd name="connsiteX1" fmla="*/ 229018 w 554497"/>
              <a:gd name="connsiteY1" fmla="*/ 977157 h 1351981"/>
              <a:gd name="connsiteX2" fmla="*/ 17227 w 554497"/>
              <a:gd name="connsiteY2" fmla="*/ 465805 h 1351981"/>
              <a:gd name="connsiteX3" fmla="*/ 23253 w 554497"/>
              <a:gd name="connsiteY3" fmla="*/ 0 h 1351981"/>
              <a:gd name="connsiteX4" fmla="*/ 554497 w 554497"/>
              <a:gd name="connsiteY4" fmla="*/ 1316453 h 1351981"/>
              <a:gd name="connsiteX0" fmla="*/ 572114 w 572114"/>
              <a:gd name="connsiteY0" fmla="*/ 1316453 h 1351981"/>
              <a:gd name="connsiteX1" fmla="*/ 246635 w 572114"/>
              <a:gd name="connsiteY1" fmla="*/ 977157 h 1351981"/>
              <a:gd name="connsiteX2" fmla="*/ 34844 w 572114"/>
              <a:gd name="connsiteY2" fmla="*/ 465805 h 1351981"/>
              <a:gd name="connsiteX3" fmla="*/ 40870 w 572114"/>
              <a:gd name="connsiteY3" fmla="*/ 0 h 1351981"/>
              <a:gd name="connsiteX4" fmla="*/ 572114 w 572114"/>
              <a:gd name="connsiteY4" fmla="*/ 1316453 h 1351981"/>
              <a:gd name="connsiteX0" fmla="*/ 572114 w 572114"/>
              <a:gd name="connsiteY0" fmla="*/ 1316453 h 1351981"/>
              <a:gd name="connsiteX1" fmla="*/ 246635 w 572114"/>
              <a:gd name="connsiteY1" fmla="*/ 977157 h 1351981"/>
              <a:gd name="connsiteX2" fmla="*/ 34844 w 572114"/>
              <a:gd name="connsiteY2" fmla="*/ 465805 h 1351981"/>
              <a:gd name="connsiteX3" fmla="*/ 40870 w 572114"/>
              <a:gd name="connsiteY3" fmla="*/ 0 h 1351981"/>
              <a:gd name="connsiteX4" fmla="*/ 572114 w 572114"/>
              <a:gd name="connsiteY4" fmla="*/ 1316453 h 1351981"/>
              <a:gd name="connsiteX0" fmla="*/ 572114 w 572114"/>
              <a:gd name="connsiteY0" fmla="*/ 1316453 h 1352529"/>
              <a:gd name="connsiteX1" fmla="*/ 246635 w 572114"/>
              <a:gd name="connsiteY1" fmla="*/ 977157 h 1352529"/>
              <a:gd name="connsiteX2" fmla="*/ 34844 w 572114"/>
              <a:gd name="connsiteY2" fmla="*/ 465805 h 1352529"/>
              <a:gd name="connsiteX3" fmla="*/ 40870 w 572114"/>
              <a:gd name="connsiteY3" fmla="*/ 0 h 1352529"/>
              <a:gd name="connsiteX4" fmla="*/ 572114 w 572114"/>
              <a:gd name="connsiteY4" fmla="*/ 1316453 h 1352529"/>
              <a:gd name="connsiteX0" fmla="*/ 572114 w 572114"/>
              <a:gd name="connsiteY0" fmla="*/ 1316453 h 1316453"/>
              <a:gd name="connsiteX1" fmla="*/ 246635 w 572114"/>
              <a:gd name="connsiteY1" fmla="*/ 977157 h 1316453"/>
              <a:gd name="connsiteX2" fmla="*/ 34844 w 572114"/>
              <a:gd name="connsiteY2" fmla="*/ 465805 h 1316453"/>
              <a:gd name="connsiteX3" fmla="*/ 40870 w 572114"/>
              <a:gd name="connsiteY3" fmla="*/ 0 h 1316453"/>
              <a:gd name="connsiteX4" fmla="*/ 572114 w 572114"/>
              <a:gd name="connsiteY4" fmla="*/ 1316453 h 1316453"/>
              <a:gd name="connsiteX0" fmla="*/ 572114 w 572114"/>
              <a:gd name="connsiteY0" fmla="*/ 1316453 h 1316453"/>
              <a:gd name="connsiteX1" fmla="*/ 246635 w 572114"/>
              <a:gd name="connsiteY1" fmla="*/ 977157 h 1316453"/>
              <a:gd name="connsiteX2" fmla="*/ 34844 w 572114"/>
              <a:gd name="connsiteY2" fmla="*/ 465805 h 1316453"/>
              <a:gd name="connsiteX3" fmla="*/ 40870 w 572114"/>
              <a:gd name="connsiteY3" fmla="*/ 0 h 1316453"/>
              <a:gd name="connsiteX4" fmla="*/ 572114 w 572114"/>
              <a:gd name="connsiteY4" fmla="*/ 1316453 h 1316453"/>
              <a:gd name="connsiteX0" fmla="*/ 589971 w 589971"/>
              <a:gd name="connsiteY0" fmla="*/ 1326170 h 1326170"/>
              <a:gd name="connsiteX1" fmla="*/ 246635 w 589971"/>
              <a:gd name="connsiteY1" fmla="*/ 977157 h 1326170"/>
              <a:gd name="connsiteX2" fmla="*/ 34844 w 589971"/>
              <a:gd name="connsiteY2" fmla="*/ 465805 h 1326170"/>
              <a:gd name="connsiteX3" fmla="*/ 40870 w 589971"/>
              <a:gd name="connsiteY3" fmla="*/ 0 h 1326170"/>
              <a:gd name="connsiteX4" fmla="*/ 589971 w 589971"/>
              <a:gd name="connsiteY4" fmla="*/ 1326170 h 1326170"/>
              <a:gd name="connsiteX0" fmla="*/ 603448 w 603448"/>
              <a:gd name="connsiteY0" fmla="*/ 1341741 h 1341741"/>
              <a:gd name="connsiteX1" fmla="*/ 260112 w 603448"/>
              <a:gd name="connsiteY1" fmla="*/ 992728 h 1341741"/>
              <a:gd name="connsiteX2" fmla="*/ 48321 w 603448"/>
              <a:gd name="connsiteY2" fmla="*/ 481376 h 1341741"/>
              <a:gd name="connsiteX3" fmla="*/ 34030 w 603448"/>
              <a:gd name="connsiteY3" fmla="*/ 0 h 1341741"/>
              <a:gd name="connsiteX4" fmla="*/ 603448 w 603448"/>
              <a:gd name="connsiteY4" fmla="*/ 1341741 h 1341741"/>
              <a:gd name="connsiteX0" fmla="*/ 587862 w 587862"/>
              <a:gd name="connsiteY0" fmla="*/ 1341741 h 1341741"/>
              <a:gd name="connsiteX1" fmla="*/ 244526 w 587862"/>
              <a:gd name="connsiteY1" fmla="*/ 992728 h 1341741"/>
              <a:gd name="connsiteX2" fmla="*/ 32735 w 587862"/>
              <a:gd name="connsiteY2" fmla="*/ 481376 h 1341741"/>
              <a:gd name="connsiteX3" fmla="*/ 18444 w 587862"/>
              <a:gd name="connsiteY3" fmla="*/ 0 h 1341741"/>
              <a:gd name="connsiteX4" fmla="*/ 587862 w 587862"/>
              <a:gd name="connsiteY4" fmla="*/ 1341741 h 1341741"/>
              <a:gd name="connsiteX0" fmla="*/ 565717 w 565717"/>
              <a:gd name="connsiteY0" fmla="*/ 1241807 h 1241807"/>
              <a:gd name="connsiteX1" fmla="*/ 222381 w 565717"/>
              <a:gd name="connsiteY1" fmla="*/ 892794 h 1241807"/>
              <a:gd name="connsiteX2" fmla="*/ 10590 w 565717"/>
              <a:gd name="connsiteY2" fmla="*/ 381442 h 1241807"/>
              <a:gd name="connsiteX3" fmla="*/ 50490 w 565717"/>
              <a:gd name="connsiteY3" fmla="*/ 0 h 1241807"/>
              <a:gd name="connsiteX4" fmla="*/ 565717 w 565717"/>
              <a:gd name="connsiteY4" fmla="*/ 1241807 h 1241807"/>
              <a:gd name="connsiteX0" fmla="*/ 534643 w 534643"/>
              <a:gd name="connsiteY0" fmla="*/ 1241807 h 1241807"/>
              <a:gd name="connsiteX1" fmla="*/ 191307 w 534643"/>
              <a:gd name="connsiteY1" fmla="*/ 892794 h 1241807"/>
              <a:gd name="connsiteX2" fmla="*/ 30710 w 534643"/>
              <a:gd name="connsiteY2" fmla="*/ 381724 h 1241807"/>
              <a:gd name="connsiteX3" fmla="*/ 19416 w 534643"/>
              <a:gd name="connsiteY3" fmla="*/ 0 h 1241807"/>
              <a:gd name="connsiteX4" fmla="*/ 534643 w 534643"/>
              <a:gd name="connsiteY4" fmla="*/ 1241807 h 1241807"/>
              <a:gd name="connsiteX0" fmla="*/ 534643 w 534643"/>
              <a:gd name="connsiteY0" fmla="*/ 1241807 h 1241807"/>
              <a:gd name="connsiteX1" fmla="*/ 215812 w 534643"/>
              <a:gd name="connsiteY1" fmla="*/ 876782 h 1241807"/>
              <a:gd name="connsiteX2" fmla="*/ 30710 w 534643"/>
              <a:gd name="connsiteY2" fmla="*/ 381724 h 1241807"/>
              <a:gd name="connsiteX3" fmla="*/ 19416 w 534643"/>
              <a:gd name="connsiteY3" fmla="*/ 0 h 1241807"/>
              <a:gd name="connsiteX4" fmla="*/ 534643 w 534643"/>
              <a:gd name="connsiteY4" fmla="*/ 1241807 h 1241807"/>
              <a:gd name="connsiteX0" fmla="*/ 524248 w 524248"/>
              <a:gd name="connsiteY0" fmla="*/ 1241807 h 1241807"/>
              <a:gd name="connsiteX1" fmla="*/ 205417 w 524248"/>
              <a:gd name="connsiteY1" fmla="*/ 876782 h 1241807"/>
              <a:gd name="connsiteX2" fmla="*/ 20315 w 524248"/>
              <a:gd name="connsiteY2" fmla="*/ 381724 h 1241807"/>
              <a:gd name="connsiteX3" fmla="*/ 9021 w 524248"/>
              <a:gd name="connsiteY3" fmla="*/ 0 h 1241807"/>
              <a:gd name="connsiteX4" fmla="*/ 524248 w 524248"/>
              <a:gd name="connsiteY4" fmla="*/ 1241807 h 1241807"/>
              <a:gd name="connsiteX0" fmla="*/ 520161 w 520161"/>
              <a:gd name="connsiteY0" fmla="*/ 1241807 h 1241807"/>
              <a:gd name="connsiteX1" fmla="*/ 201330 w 520161"/>
              <a:gd name="connsiteY1" fmla="*/ 876782 h 1241807"/>
              <a:gd name="connsiteX2" fmla="*/ 16228 w 520161"/>
              <a:gd name="connsiteY2" fmla="*/ 381724 h 1241807"/>
              <a:gd name="connsiteX3" fmla="*/ 4934 w 520161"/>
              <a:gd name="connsiteY3" fmla="*/ 0 h 1241807"/>
              <a:gd name="connsiteX4" fmla="*/ 520161 w 520161"/>
              <a:gd name="connsiteY4" fmla="*/ 1241807 h 1241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0161" h="1241807">
                <a:moveTo>
                  <a:pt x="520161" y="1241807"/>
                </a:moveTo>
                <a:cubicBezTo>
                  <a:pt x="396352" y="1154823"/>
                  <a:pt x="285319" y="1020129"/>
                  <a:pt x="201330" y="876782"/>
                </a:cubicBezTo>
                <a:cubicBezTo>
                  <a:pt x="117341" y="733435"/>
                  <a:pt x="27240" y="530370"/>
                  <a:pt x="16228" y="381724"/>
                </a:cubicBezTo>
                <a:cubicBezTo>
                  <a:pt x="2769" y="274543"/>
                  <a:pt x="-5993" y="125427"/>
                  <a:pt x="4934" y="0"/>
                </a:cubicBezTo>
                <a:lnTo>
                  <a:pt x="520161" y="1241807"/>
                </a:lnTo>
                <a:close/>
              </a:path>
            </a:pathLst>
          </a:custGeom>
          <a:pattFill prst="sphere">
            <a:fgClr>
              <a:schemeClr val="accent6">
                <a:lumMod val="75000"/>
              </a:schemeClr>
            </a:fgClr>
            <a:bgClr>
              <a:schemeClr val="tx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5623647" y="1240017"/>
            <a:ext cx="2819400" cy="2819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6958888" y="2307832"/>
            <a:ext cx="328936" cy="30777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O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120" name="Straight Connector 119"/>
          <p:cNvCxnSpPr/>
          <p:nvPr/>
        </p:nvCxnSpPr>
        <p:spPr>
          <a:xfrm flipV="1">
            <a:off x="5838825" y="2659761"/>
            <a:ext cx="1165944" cy="7208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7010400" y="2651995"/>
            <a:ext cx="4763" cy="13858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 rot="3555687">
            <a:off x="6216155" y="2378174"/>
            <a:ext cx="276999" cy="1055463"/>
            <a:chOff x="6054753" y="2833591"/>
            <a:chExt cx="329043" cy="975809"/>
          </a:xfrm>
          <a:effectLst/>
        </p:grpSpPr>
        <p:cxnSp>
          <p:nvCxnSpPr>
            <p:cNvPr id="123" name="Straight Arrow Connector 122"/>
            <p:cNvCxnSpPr/>
            <p:nvPr/>
          </p:nvCxnSpPr>
          <p:spPr>
            <a:xfrm rot="16200000">
              <a:off x="5741463" y="3320764"/>
              <a:ext cx="975809" cy="146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Rectangle 123"/>
            <p:cNvSpPr/>
            <p:nvPr/>
          </p:nvSpPr>
          <p:spPr>
            <a:xfrm rot="16188686">
              <a:off x="5894361" y="3150331"/>
              <a:ext cx="649827" cy="329043"/>
            </a:xfrm>
            <a:prstGeom prst="rect">
              <a:avLst/>
            </a:prstGeom>
            <a:solidFill>
              <a:srgbClr val="FFFF00"/>
            </a:solidFill>
            <a:effectLst>
              <a:softEdge rad="63500"/>
            </a:effectLst>
          </p:spPr>
          <p:txBody>
            <a:bodyPr wrap="square">
              <a:spAutoFit/>
            </a:bodyPr>
            <a:lstStyle/>
            <a:p>
              <a:r>
                <a:rPr lang="en-US" sz="12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28 cm</a:t>
              </a:r>
              <a:endParaRPr lang="en-US" sz="12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483553" y="3363807"/>
            <a:ext cx="1707095" cy="975759"/>
            <a:chOff x="5483553" y="3321662"/>
            <a:chExt cx="1707095" cy="975759"/>
          </a:xfrm>
        </p:grpSpPr>
        <p:sp>
          <p:nvSpPr>
            <p:cNvPr id="126" name="Rectangle 125"/>
            <p:cNvSpPr/>
            <p:nvPr/>
          </p:nvSpPr>
          <p:spPr>
            <a:xfrm>
              <a:off x="5483553" y="3321662"/>
              <a:ext cx="314510" cy="30777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A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6042240" y="3838570"/>
              <a:ext cx="324128" cy="30777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X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6866520" y="3989644"/>
              <a:ext cx="324128" cy="30777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B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29" name="Oval 128"/>
            <p:cNvSpPr/>
            <p:nvPr/>
          </p:nvSpPr>
          <p:spPr>
            <a:xfrm flipH="1">
              <a:off x="6273267" y="3780688"/>
              <a:ext cx="59238" cy="633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black"/>
                </a:solidFill>
              </a:endParaRPr>
            </a:p>
          </p:txBody>
        </p:sp>
      </p:grpSp>
      <p:sp>
        <p:nvSpPr>
          <p:cNvPr id="130" name="Pie 17"/>
          <p:cNvSpPr/>
          <p:nvPr/>
        </p:nvSpPr>
        <p:spPr>
          <a:xfrm rot="15796844">
            <a:off x="5765621" y="2792643"/>
            <a:ext cx="1399921" cy="1272174"/>
          </a:xfrm>
          <a:custGeom>
            <a:avLst/>
            <a:gdLst>
              <a:gd name="connsiteX0" fmla="*/ 0 w 1981200"/>
              <a:gd name="connsiteY0" fmla="*/ 990600 h 1981200"/>
              <a:gd name="connsiteX1" fmla="*/ 542117 w 1981200"/>
              <a:gd name="connsiteY1" fmla="*/ 107338 h 1981200"/>
              <a:gd name="connsiteX2" fmla="*/ 990600 w 1981200"/>
              <a:gd name="connsiteY2" fmla="*/ 990600 h 1981200"/>
              <a:gd name="connsiteX3" fmla="*/ 0 w 1981200"/>
              <a:gd name="connsiteY3" fmla="*/ 990600 h 1981200"/>
              <a:gd name="connsiteX0" fmla="*/ 0 w 990600"/>
              <a:gd name="connsiteY0" fmla="*/ 735625 h 735625"/>
              <a:gd name="connsiteX1" fmla="*/ 613555 w 990600"/>
              <a:gd name="connsiteY1" fmla="*/ 0 h 735625"/>
              <a:gd name="connsiteX2" fmla="*/ 990600 w 990600"/>
              <a:gd name="connsiteY2" fmla="*/ 735625 h 735625"/>
              <a:gd name="connsiteX3" fmla="*/ 0 w 990600"/>
              <a:gd name="connsiteY3" fmla="*/ 735625 h 735625"/>
              <a:gd name="connsiteX0" fmla="*/ 0 w 747712"/>
              <a:gd name="connsiteY0" fmla="*/ 733244 h 735625"/>
              <a:gd name="connsiteX1" fmla="*/ 370667 w 747712"/>
              <a:gd name="connsiteY1" fmla="*/ 0 h 735625"/>
              <a:gd name="connsiteX2" fmla="*/ 747712 w 747712"/>
              <a:gd name="connsiteY2" fmla="*/ 735625 h 735625"/>
              <a:gd name="connsiteX3" fmla="*/ 0 w 747712"/>
              <a:gd name="connsiteY3" fmla="*/ 733244 h 735625"/>
              <a:gd name="connsiteX0" fmla="*/ 0 w 747712"/>
              <a:gd name="connsiteY0" fmla="*/ 733244 h 735625"/>
              <a:gd name="connsiteX1" fmla="*/ 370667 w 747712"/>
              <a:gd name="connsiteY1" fmla="*/ 0 h 735625"/>
              <a:gd name="connsiteX2" fmla="*/ 747712 w 747712"/>
              <a:gd name="connsiteY2" fmla="*/ 735625 h 735625"/>
              <a:gd name="connsiteX3" fmla="*/ 0 w 747712"/>
              <a:gd name="connsiteY3" fmla="*/ 733244 h 735625"/>
              <a:gd name="connsiteX0" fmla="*/ 0 w 747712"/>
              <a:gd name="connsiteY0" fmla="*/ 733244 h 735625"/>
              <a:gd name="connsiteX1" fmla="*/ 370667 w 747712"/>
              <a:gd name="connsiteY1" fmla="*/ 0 h 735625"/>
              <a:gd name="connsiteX2" fmla="*/ 747712 w 747712"/>
              <a:gd name="connsiteY2" fmla="*/ 735625 h 735625"/>
              <a:gd name="connsiteX3" fmla="*/ 0 w 747712"/>
              <a:gd name="connsiteY3" fmla="*/ 733244 h 735625"/>
              <a:gd name="connsiteX0" fmla="*/ 6020 w 753732"/>
              <a:gd name="connsiteY0" fmla="*/ 733244 h 735625"/>
              <a:gd name="connsiteX1" fmla="*/ 376687 w 753732"/>
              <a:gd name="connsiteY1" fmla="*/ 0 h 735625"/>
              <a:gd name="connsiteX2" fmla="*/ 753732 w 753732"/>
              <a:gd name="connsiteY2" fmla="*/ 735625 h 735625"/>
              <a:gd name="connsiteX3" fmla="*/ 6020 w 753732"/>
              <a:gd name="connsiteY3" fmla="*/ 733244 h 735625"/>
              <a:gd name="connsiteX0" fmla="*/ 6020 w 753732"/>
              <a:gd name="connsiteY0" fmla="*/ 733244 h 735625"/>
              <a:gd name="connsiteX1" fmla="*/ 376687 w 753732"/>
              <a:gd name="connsiteY1" fmla="*/ 0 h 735625"/>
              <a:gd name="connsiteX2" fmla="*/ 753732 w 753732"/>
              <a:gd name="connsiteY2" fmla="*/ 735625 h 735625"/>
              <a:gd name="connsiteX3" fmla="*/ 6020 w 753732"/>
              <a:gd name="connsiteY3" fmla="*/ 733244 h 735625"/>
              <a:gd name="connsiteX0" fmla="*/ 3343 w 863323"/>
              <a:gd name="connsiteY0" fmla="*/ 649142 h 735625"/>
              <a:gd name="connsiteX1" fmla="*/ 486278 w 863323"/>
              <a:gd name="connsiteY1" fmla="*/ 0 h 735625"/>
              <a:gd name="connsiteX2" fmla="*/ 863323 w 863323"/>
              <a:gd name="connsiteY2" fmla="*/ 735625 h 735625"/>
              <a:gd name="connsiteX3" fmla="*/ 3343 w 863323"/>
              <a:gd name="connsiteY3" fmla="*/ 649142 h 735625"/>
              <a:gd name="connsiteX0" fmla="*/ 4767 w 864747"/>
              <a:gd name="connsiteY0" fmla="*/ 661460 h 747943"/>
              <a:gd name="connsiteX1" fmla="*/ 413245 w 864747"/>
              <a:gd name="connsiteY1" fmla="*/ 0 h 747943"/>
              <a:gd name="connsiteX2" fmla="*/ 864747 w 864747"/>
              <a:gd name="connsiteY2" fmla="*/ 747943 h 747943"/>
              <a:gd name="connsiteX3" fmla="*/ 4767 w 864747"/>
              <a:gd name="connsiteY3" fmla="*/ 661460 h 747943"/>
              <a:gd name="connsiteX0" fmla="*/ 91 w 860071"/>
              <a:gd name="connsiteY0" fmla="*/ 661460 h 747943"/>
              <a:gd name="connsiteX1" fmla="*/ 408569 w 860071"/>
              <a:gd name="connsiteY1" fmla="*/ 0 h 747943"/>
              <a:gd name="connsiteX2" fmla="*/ 860071 w 860071"/>
              <a:gd name="connsiteY2" fmla="*/ 747943 h 747943"/>
              <a:gd name="connsiteX3" fmla="*/ 91 w 860071"/>
              <a:gd name="connsiteY3" fmla="*/ 661460 h 747943"/>
              <a:gd name="connsiteX0" fmla="*/ 46 w 860026"/>
              <a:gd name="connsiteY0" fmla="*/ 605716 h 692199"/>
              <a:gd name="connsiteX1" fmla="*/ 515571 w 860026"/>
              <a:gd name="connsiteY1" fmla="*/ 0 h 692199"/>
              <a:gd name="connsiteX2" fmla="*/ 860026 w 860026"/>
              <a:gd name="connsiteY2" fmla="*/ 692199 h 692199"/>
              <a:gd name="connsiteX3" fmla="*/ 46 w 860026"/>
              <a:gd name="connsiteY3" fmla="*/ 605716 h 692199"/>
              <a:gd name="connsiteX0" fmla="*/ 52 w 837895"/>
              <a:gd name="connsiteY0" fmla="*/ 690696 h 692199"/>
              <a:gd name="connsiteX1" fmla="*/ 493440 w 837895"/>
              <a:gd name="connsiteY1" fmla="*/ 0 h 692199"/>
              <a:gd name="connsiteX2" fmla="*/ 837895 w 837895"/>
              <a:gd name="connsiteY2" fmla="*/ 692199 h 692199"/>
              <a:gd name="connsiteX3" fmla="*/ 52 w 837895"/>
              <a:gd name="connsiteY3" fmla="*/ 690696 h 692199"/>
              <a:gd name="connsiteX0" fmla="*/ 0 w 837843"/>
              <a:gd name="connsiteY0" fmla="*/ 690696 h 692199"/>
              <a:gd name="connsiteX1" fmla="*/ 493388 w 837843"/>
              <a:gd name="connsiteY1" fmla="*/ 0 h 692199"/>
              <a:gd name="connsiteX2" fmla="*/ 837843 w 837843"/>
              <a:gd name="connsiteY2" fmla="*/ 692199 h 692199"/>
              <a:gd name="connsiteX3" fmla="*/ 0 w 837843"/>
              <a:gd name="connsiteY3" fmla="*/ 690696 h 692199"/>
              <a:gd name="connsiteX0" fmla="*/ 0 w 837843"/>
              <a:gd name="connsiteY0" fmla="*/ 690696 h 692199"/>
              <a:gd name="connsiteX1" fmla="*/ 493388 w 837843"/>
              <a:gd name="connsiteY1" fmla="*/ 0 h 692199"/>
              <a:gd name="connsiteX2" fmla="*/ 837843 w 837843"/>
              <a:gd name="connsiteY2" fmla="*/ 692199 h 692199"/>
              <a:gd name="connsiteX3" fmla="*/ 0 w 837843"/>
              <a:gd name="connsiteY3" fmla="*/ 690696 h 692199"/>
              <a:gd name="connsiteX0" fmla="*/ 0 w 806107"/>
              <a:gd name="connsiteY0" fmla="*/ 690696 h 723925"/>
              <a:gd name="connsiteX1" fmla="*/ 493388 w 806107"/>
              <a:gd name="connsiteY1" fmla="*/ 0 h 723925"/>
              <a:gd name="connsiteX2" fmla="*/ 806107 w 806107"/>
              <a:gd name="connsiteY2" fmla="*/ 723925 h 723925"/>
              <a:gd name="connsiteX3" fmla="*/ 0 w 806107"/>
              <a:gd name="connsiteY3" fmla="*/ 690696 h 723925"/>
              <a:gd name="connsiteX0" fmla="*/ 0 w 817360"/>
              <a:gd name="connsiteY0" fmla="*/ 627774 h 723925"/>
              <a:gd name="connsiteX1" fmla="*/ 504641 w 817360"/>
              <a:gd name="connsiteY1" fmla="*/ 0 h 723925"/>
              <a:gd name="connsiteX2" fmla="*/ 817360 w 817360"/>
              <a:gd name="connsiteY2" fmla="*/ 723925 h 723925"/>
              <a:gd name="connsiteX3" fmla="*/ 0 w 817360"/>
              <a:gd name="connsiteY3" fmla="*/ 627774 h 723925"/>
              <a:gd name="connsiteX0" fmla="*/ 0 w 817360"/>
              <a:gd name="connsiteY0" fmla="*/ 627774 h 723925"/>
              <a:gd name="connsiteX1" fmla="*/ 504641 w 817360"/>
              <a:gd name="connsiteY1" fmla="*/ 0 h 723925"/>
              <a:gd name="connsiteX2" fmla="*/ 817360 w 817360"/>
              <a:gd name="connsiteY2" fmla="*/ 723925 h 723925"/>
              <a:gd name="connsiteX3" fmla="*/ 0 w 817360"/>
              <a:gd name="connsiteY3" fmla="*/ 627774 h 723925"/>
              <a:gd name="connsiteX0" fmla="*/ 0 w 817360"/>
              <a:gd name="connsiteY0" fmla="*/ 627774 h 723925"/>
              <a:gd name="connsiteX1" fmla="*/ 504641 w 817360"/>
              <a:gd name="connsiteY1" fmla="*/ 0 h 723925"/>
              <a:gd name="connsiteX2" fmla="*/ 817360 w 817360"/>
              <a:gd name="connsiteY2" fmla="*/ 723925 h 723925"/>
              <a:gd name="connsiteX3" fmla="*/ 0 w 817360"/>
              <a:gd name="connsiteY3" fmla="*/ 627774 h 723925"/>
              <a:gd name="connsiteX0" fmla="*/ 0 w 817360"/>
              <a:gd name="connsiteY0" fmla="*/ 646623 h 742774"/>
              <a:gd name="connsiteX1" fmla="*/ 471396 w 817360"/>
              <a:gd name="connsiteY1" fmla="*/ 0 h 742774"/>
              <a:gd name="connsiteX2" fmla="*/ 817360 w 817360"/>
              <a:gd name="connsiteY2" fmla="*/ 742774 h 742774"/>
              <a:gd name="connsiteX3" fmla="*/ 0 w 817360"/>
              <a:gd name="connsiteY3" fmla="*/ 646623 h 742774"/>
              <a:gd name="connsiteX0" fmla="*/ 0 w 817360"/>
              <a:gd name="connsiteY0" fmla="*/ 646623 h 742774"/>
              <a:gd name="connsiteX1" fmla="*/ 471396 w 817360"/>
              <a:gd name="connsiteY1" fmla="*/ 0 h 742774"/>
              <a:gd name="connsiteX2" fmla="*/ 817360 w 817360"/>
              <a:gd name="connsiteY2" fmla="*/ 742774 h 742774"/>
              <a:gd name="connsiteX3" fmla="*/ 0 w 817360"/>
              <a:gd name="connsiteY3" fmla="*/ 646623 h 742774"/>
              <a:gd name="connsiteX0" fmla="*/ 0 w 817360"/>
              <a:gd name="connsiteY0" fmla="*/ 646623 h 742774"/>
              <a:gd name="connsiteX1" fmla="*/ 471396 w 817360"/>
              <a:gd name="connsiteY1" fmla="*/ 0 h 742774"/>
              <a:gd name="connsiteX2" fmla="*/ 817360 w 817360"/>
              <a:gd name="connsiteY2" fmla="*/ 742774 h 742774"/>
              <a:gd name="connsiteX3" fmla="*/ 0 w 817360"/>
              <a:gd name="connsiteY3" fmla="*/ 646623 h 742774"/>
              <a:gd name="connsiteX0" fmla="*/ 0 w 817360"/>
              <a:gd name="connsiteY0" fmla="*/ 646623 h 742774"/>
              <a:gd name="connsiteX1" fmla="*/ 471396 w 817360"/>
              <a:gd name="connsiteY1" fmla="*/ 0 h 742774"/>
              <a:gd name="connsiteX2" fmla="*/ 817360 w 817360"/>
              <a:gd name="connsiteY2" fmla="*/ 742774 h 742774"/>
              <a:gd name="connsiteX3" fmla="*/ 0 w 817360"/>
              <a:gd name="connsiteY3" fmla="*/ 646623 h 742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7360" h="742774">
                <a:moveTo>
                  <a:pt x="0" y="646623"/>
                </a:moveTo>
                <a:cubicBezTo>
                  <a:pt x="66226" y="233920"/>
                  <a:pt x="340721" y="68373"/>
                  <a:pt x="471396" y="0"/>
                </a:cubicBezTo>
                <a:lnTo>
                  <a:pt x="817360" y="742774"/>
                </a:lnTo>
                <a:cubicBezTo>
                  <a:pt x="461952" y="707172"/>
                  <a:pt x="283175" y="677448"/>
                  <a:pt x="0" y="646623"/>
                </a:cubicBezTo>
                <a:close/>
              </a:path>
            </a:pathLst>
          </a:custGeom>
          <a:pattFill prst="sphere">
            <a:fgClr>
              <a:schemeClr val="accent6">
                <a:lumMod val="75000"/>
              </a:schemeClr>
            </a:fgClr>
            <a:bgClr>
              <a:schemeClr val="tx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31" name="Isosceles Triangle 71"/>
          <p:cNvSpPr/>
          <p:nvPr/>
        </p:nvSpPr>
        <p:spPr>
          <a:xfrm rot="1641395">
            <a:off x="6022430" y="2548496"/>
            <a:ext cx="1338967" cy="1242188"/>
          </a:xfrm>
          <a:custGeom>
            <a:avLst/>
            <a:gdLst>
              <a:gd name="connsiteX0" fmla="*/ 0 w 865576"/>
              <a:gd name="connsiteY0" fmla="*/ 743442 h 743442"/>
              <a:gd name="connsiteX1" fmla="*/ 432788 w 865576"/>
              <a:gd name="connsiteY1" fmla="*/ 0 h 743442"/>
              <a:gd name="connsiteX2" fmla="*/ 865576 w 865576"/>
              <a:gd name="connsiteY2" fmla="*/ 743442 h 743442"/>
              <a:gd name="connsiteX3" fmla="*/ 0 w 865576"/>
              <a:gd name="connsiteY3" fmla="*/ 743442 h 743442"/>
              <a:gd name="connsiteX0" fmla="*/ 0 w 865576"/>
              <a:gd name="connsiteY0" fmla="*/ 930832 h 930832"/>
              <a:gd name="connsiteX1" fmla="*/ 428779 w 865576"/>
              <a:gd name="connsiteY1" fmla="*/ 0 h 930832"/>
              <a:gd name="connsiteX2" fmla="*/ 865576 w 865576"/>
              <a:gd name="connsiteY2" fmla="*/ 930832 h 930832"/>
              <a:gd name="connsiteX3" fmla="*/ 0 w 865576"/>
              <a:gd name="connsiteY3" fmla="*/ 930832 h 930832"/>
              <a:gd name="connsiteX0" fmla="*/ 0 w 1044542"/>
              <a:gd name="connsiteY0" fmla="*/ 930832 h 1242188"/>
              <a:gd name="connsiteX1" fmla="*/ 428779 w 1044542"/>
              <a:gd name="connsiteY1" fmla="*/ 0 h 1242188"/>
              <a:gd name="connsiteX2" fmla="*/ 1044542 w 1044542"/>
              <a:gd name="connsiteY2" fmla="*/ 1242188 h 1242188"/>
              <a:gd name="connsiteX3" fmla="*/ 0 w 1044542"/>
              <a:gd name="connsiteY3" fmla="*/ 930832 h 1242188"/>
              <a:gd name="connsiteX0" fmla="*/ 0 w 1338967"/>
              <a:gd name="connsiteY0" fmla="*/ 1204707 h 1242188"/>
              <a:gd name="connsiteX1" fmla="*/ 723204 w 1338967"/>
              <a:gd name="connsiteY1" fmla="*/ 0 h 1242188"/>
              <a:gd name="connsiteX2" fmla="*/ 1338967 w 1338967"/>
              <a:gd name="connsiteY2" fmla="*/ 1242188 h 1242188"/>
              <a:gd name="connsiteX3" fmla="*/ 0 w 1338967"/>
              <a:gd name="connsiteY3" fmla="*/ 1204707 h 124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8967" h="1242188">
                <a:moveTo>
                  <a:pt x="0" y="1204707"/>
                </a:moveTo>
                <a:lnTo>
                  <a:pt x="723204" y="0"/>
                </a:lnTo>
                <a:lnTo>
                  <a:pt x="1338967" y="1242188"/>
                </a:lnTo>
                <a:lnTo>
                  <a:pt x="0" y="1204707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2" name="Oval 131"/>
          <p:cNvSpPr/>
          <p:nvPr/>
        </p:nvSpPr>
        <p:spPr>
          <a:xfrm flipH="1">
            <a:off x="6960601" y="2598662"/>
            <a:ext cx="104775" cy="1143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3" name="Isosceles Triangle 71"/>
          <p:cNvSpPr/>
          <p:nvPr/>
        </p:nvSpPr>
        <p:spPr>
          <a:xfrm rot="1641395">
            <a:off x="6030132" y="2548496"/>
            <a:ext cx="1338967" cy="1242188"/>
          </a:xfrm>
          <a:custGeom>
            <a:avLst/>
            <a:gdLst>
              <a:gd name="connsiteX0" fmla="*/ 0 w 865576"/>
              <a:gd name="connsiteY0" fmla="*/ 743442 h 743442"/>
              <a:gd name="connsiteX1" fmla="*/ 432788 w 865576"/>
              <a:gd name="connsiteY1" fmla="*/ 0 h 743442"/>
              <a:gd name="connsiteX2" fmla="*/ 865576 w 865576"/>
              <a:gd name="connsiteY2" fmla="*/ 743442 h 743442"/>
              <a:gd name="connsiteX3" fmla="*/ 0 w 865576"/>
              <a:gd name="connsiteY3" fmla="*/ 743442 h 743442"/>
              <a:gd name="connsiteX0" fmla="*/ 0 w 865576"/>
              <a:gd name="connsiteY0" fmla="*/ 930832 h 930832"/>
              <a:gd name="connsiteX1" fmla="*/ 428779 w 865576"/>
              <a:gd name="connsiteY1" fmla="*/ 0 h 930832"/>
              <a:gd name="connsiteX2" fmla="*/ 865576 w 865576"/>
              <a:gd name="connsiteY2" fmla="*/ 930832 h 930832"/>
              <a:gd name="connsiteX3" fmla="*/ 0 w 865576"/>
              <a:gd name="connsiteY3" fmla="*/ 930832 h 930832"/>
              <a:gd name="connsiteX0" fmla="*/ 0 w 1044542"/>
              <a:gd name="connsiteY0" fmla="*/ 930832 h 1242188"/>
              <a:gd name="connsiteX1" fmla="*/ 428779 w 1044542"/>
              <a:gd name="connsiteY1" fmla="*/ 0 h 1242188"/>
              <a:gd name="connsiteX2" fmla="*/ 1044542 w 1044542"/>
              <a:gd name="connsiteY2" fmla="*/ 1242188 h 1242188"/>
              <a:gd name="connsiteX3" fmla="*/ 0 w 1044542"/>
              <a:gd name="connsiteY3" fmla="*/ 930832 h 1242188"/>
              <a:gd name="connsiteX0" fmla="*/ 0 w 1338967"/>
              <a:gd name="connsiteY0" fmla="*/ 1204707 h 1242188"/>
              <a:gd name="connsiteX1" fmla="*/ 723204 w 1338967"/>
              <a:gd name="connsiteY1" fmla="*/ 0 h 1242188"/>
              <a:gd name="connsiteX2" fmla="*/ 1338967 w 1338967"/>
              <a:gd name="connsiteY2" fmla="*/ 1242188 h 1242188"/>
              <a:gd name="connsiteX3" fmla="*/ 0 w 1338967"/>
              <a:gd name="connsiteY3" fmla="*/ 1204707 h 124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8967" h="1242188">
                <a:moveTo>
                  <a:pt x="0" y="1204707"/>
                </a:moveTo>
                <a:lnTo>
                  <a:pt x="723204" y="0"/>
                </a:lnTo>
                <a:lnTo>
                  <a:pt x="1338967" y="1242188"/>
                </a:lnTo>
                <a:lnTo>
                  <a:pt x="0" y="1204707"/>
                </a:lnTo>
                <a:close/>
              </a:path>
            </a:pathLst>
          </a:custGeom>
          <a:solidFill>
            <a:srgbClr val="00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5" name="Rectangle 134"/>
          <p:cNvSpPr>
            <a:spLocks noChangeArrowheads="1"/>
          </p:cNvSpPr>
          <p:nvPr/>
        </p:nvSpPr>
        <p:spPr bwMode="auto">
          <a:xfrm>
            <a:off x="3688080" y="1240984"/>
            <a:ext cx="125128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500" b="1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alt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 (</a:t>
            </a:r>
            <a:r>
              <a:rPr lang="en-US" alt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alt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 OAB) </a:t>
            </a:r>
            <a:endParaRPr lang="en-US" altLang="en-US" sz="15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3870643" y="2177461"/>
            <a:ext cx="3076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9" name="Rounded Rectangle 38"/>
          <p:cNvSpPr/>
          <p:nvPr/>
        </p:nvSpPr>
        <p:spPr bwMode="auto">
          <a:xfrm rot="10800000" flipH="1" flipV="1">
            <a:off x="1268139" y="479223"/>
            <a:ext cx="4056479" cy="499732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23010" y="496850"/>
            <a:ext cx="4029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What is the formula to find area of an equilateral triangle?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2493185" y="510666"/>
            <a:ext cx="1381125" cy="484731"/>
            <a:chOff x="7122570" y="5126106"/>
            <a:chExt cx="1610613" cy="4847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/>
                <p:cNvSpPr/>
                <p:nvPr/>
              </p:nvSpPr>
              <p:spPr>
                <a:xfrm>
                  <a:off x="7122570" y="5126106"/>
                  <a:ext cx="444196" cy="240835"/>
                </a:xfrm>
                <a:prstGeom prst="rect">
                  <a:avLst/>
                </a:prstGeom>
              </p:spPr>
              <p:txBody>
                <a:bodyPr wrap="square" lIns="91440" tIns="0" rIns="91440" bIns="0">
                  <a:spAutoFit/>
                </a:bodyPr>
                <a:lstStyle/>
                <a:p>
                  <a:pPr marL="574675" indent="-574675" algn="just">
                    <a:buClr>
                      <a:prstClr val="white"/>
                    </a:buCl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1400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radPr>
                          <m:deg/>
                          <m:e>
                            <m:r>
                              <a:rPr lang="en-US" sz="1400" b="1" i="1" dirty="0" smtClean="0">
                                <a:solidFill>
                                  <a:srgbClr val="FFFF00"/>
                                </a:solidFill>
                                <a:latin typeface="Cambria Math"/>
                                <a:sym typeface="Symbol"/>
                              </a:rPr>
                              <m:t>𝟑</m:t>
                            </m:r>
                          </m:e>
                        </m:rad>
                      </m:oMath>
                    </m:oMathPara>
                  </a14:m>
                  <a:endParaRPr lang="en-US" sz="1400" b="1" dirty="0" smtClean="0">
                    <a:solidFill>
                      <a:srgbClr val="FFFF00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2570" y="5126106"/>
                  <a:ext cx="444196" cy="24083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5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Line 28"/>
            <p:cNvSpPr>
              <a:spLocks noChangeShapeType="1"/>
            </p:cNvSpPr>
            <p:nvPr/>
          </p:nvSpPr>
          <p:spPr bwMode="auto">
            <a:xfrm>
              <a:off x="7185562" y="5377158"/>
              <a:ext cx="409339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sz="1400" b="1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211957" y="5395393"/>
              <a:ext cx="272485" cy="215444"/>
            </a:xfrm>
            <a:prstGeom prst="rect">
              <a:avLst/>
            </a:prstGeom>
          </p:spPr>
          <p:txBody>
            <a:bodyPr wrap="square" lIns="91440" tIns="0" rIns="91440" bIns="0">
              <a:spAutoFit/>
            </a:bodyPr>
            <a:lstStyle/>
            <a:p>
              <a:pPr marL="574675" indent="-574675" algn="just">
                <a:buClr>
                  <a:prstClr val="white"/>
                </a:buClr>
              </a:pPr>
              <a:r>
                <a:rPr lang="en-US" sz="1400" b="1" dirty="0" smtClean="0">
                  <a:solidFill>
                    <a:srgbClr val="FFFF00"/>
                  </a:solidFill>
                  <a:latin typeface="Bookman Old Style" pitchFamily="18" charset="0"/>
                </a:rPr>
                <a:t>4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545337" y="5233386"/>
              <a:ext cx="302118" cy="215444"/>
            </a:xfrm>
            <a:prstGeom prst="rect">
              <a:avLst/>
            </a:prstGeom>
          </p:spPr>
          <p:txBody>
            <a:bodyPr wrap="square" lIns="91440" tIns="0" rIns="91440" bIns="0">
              <a:spAutoFit/>
            </a:bodyPr>
            <a:lstStyle/>
            <a:p>
              <a:pPr marL="574675" indent="-574675" algn="just">
                <a:buClr>
                  <a:prstClr val="white"/>
                </a:buClr>
              </a:pPr>
              <a:r>
                <a:rPr lang="en-US" sz="1400" b="1" dirty="0" smtClean="0">
                  <a:solidFill>
                    <a:srgbClr val="FFFF00"/>
                  </a:solidFill>
                  <a:latin typeface="Bookman Old Style"/>
                </a:rPr>
                <a:t>×</a:t>
              </a:r>
              <a:endParaRPr lang="en-US" sz="1400" b="1" dirty="0" smtClean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703631" y="5233386"/>
              <a:ext cx="1029552" cy="215444"/>
            </a:xfrm>
            <a:prstGeom prst="rect">
              <a:avLst/>
            </a:prstGeom>
          </p:spPr>
          <p:txBody>
            <a:bodyPr wrap="square" lIns="91440" tIns="0" rIns="91440" bIns="0">
              <a:spAutoFit/>
            </a:bodyPr>
            <a:lstStyle/>
            <a:p>
              <a:pPr marL="574675" indent="-574675" algn="just">
                <a:buClr>
                  <a:prstClr val="white"/>
                </a:buClr>
              </a:pPr>
              <a:r>
                <a:rPr lang="en-US" sz="1400" b="1" dirty="0" smtClean="0">
                  <a:solidFill>
                    <a:srgbClr val="FFFF00"/>
                  </a:solidFill>
                  <a:latin typeface="Bookman Old Style"/>
                  <a:sym typeface="Symbol"/>
                </a:rPr>
                <a:t>(Side)</a:t>
              </a:r>
              <a:r>
                <a:rPr lang="en-US" sz="1400" b="1" baseline="30000" dirty="0" smtClean="0">
                  <a:solidFill>
                    <a:srgbClr val="FFFF00"/>
                  </a:solidFill>
                  <a:latin typeface="Bookman Old Style"/>
                  <a:sym typeface="Symbol"/>
                </a:rPr>
                <a:t>2</a:t>
              </a:r>
              <a:endParaRPr lang="en-US" sz="1400" b="1" baseline="30000" dirty="0" smtClean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sp>
        <p:nvSpPr>
          <p:cNvPr id="32" name="Rounded Rectangle 31"/>
          <p:cNvSpPr/>
          <p:nvPr/>
        </p:nvSpPr>
        <p:spPr>
          <a:xfrm>
            <a:off x="1645260" y="1962150"/>
            <a:ext cx="3455378" cy="387116"/>
          </a:xfrm>
          <a:prstGeom prst="roundRect">
            <a:avLst/>
          </a:prstGeom>
          <a:solidFill>
            <a:srgbClr val="8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585913" y="2023074"/>
            <a:ext cx="3514724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OAB is an equilateral triangle</a:t>
            </a:r>
            <a:endParaRPr lang="en-US" sz="1600" b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11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3" grpId="1" animBg="1"/>
      <p:bldP spid="92" grpId="0" animBg="1"/>
      <p:bldP spid="92" grpId="1" animBg="1"/>
      <p:bldP spid="70" grpId="0" animBg="1"/>
      <p:bldP spid="70" grpId="1" animBg="1"/>
      <p:bldP spid="69" grpId="0" animBg="1"/>
      <p:bldP spid="69" grpId="1" animBg="1"/>
      <p:bldP spid="61" grpId="0"/>
      <p:bldP spid="65" grpId="0"/>
      <p:bldP spid="67" grpId="0"/>
      <p:bldP spid="71" grpId="0"/>
      <p:bldP spid="76" grpId="0"/>
      <p:bldP spid="77" grpId="0"/>
      <p:bldP spid="79" grpId="0"/>
      <p:bldP spid="82" grpId="0"/>
      <p:bldP spid="84" grpId="0"/>
      <p:bldP spid="86" grpId="0"/>
      <p:bldP spid="89" grpId="0"/>
      <p:bldP spid="90" grpId="0"/>
      <p:bldP spid="91" grpId="0"/>
      <p:bldP spid="94" grpId="0"/>
      <p:bldP spid="95" grpId="0"/>
      <p:bldP spid="96" grpId="0"/>
      <p:bldP spid="98" grpId="0"/>
      <p:bldP spid="99" grpId="0"/>
      <p:bldP spid="100" grpId="0"/>
      <p:bldP spid="101" grpId="0"/>
      <p:bldP spid="27" grpId="0" animBg="1"/>
      <p:bldP spid="110" grpId="0"/>
      <p:bldP spid="53" grpId="0" animBg="1"/>
      <p:bldP spid="39" grpId="0" animBg="1"/>
      <p:bldP spid="39" grpId="1" animBg="1"/>
      <p:bldP spid="40" grpId="0"/>
      <p:bldP spid="40" grpId="1"/>
      <p:bldP spid="32" grpId="0" animBg="1"/>
      <p:bldP spid="32" grpId="1" animBg="1"/>
      <p:bldP spid="33" grpId="0"/>
      <p:bldP spid="33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ounded Rectangle 84"/>
          <p:cNvSpPr/>
          <p:nvPr/>
        </p:nvSpPr>
        <p:spPr>
          <a:xfrm>
            <a:off x="1115694" y="2260848"/>
            <a:ext cx="2310131" cy="28142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2864729" y="908050"/>
            <a:ext cx="2553306" cy="232580"/>
          </a:xfrm>
          <a:prstGeom prst="roundRect">
            <a:avLst/>
          </a:prstGeom>
          <a:solidFill>
            <a:srgbClr val="FFC00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3739153" y="1635680"/>
            <a:ext cx="1137647" cy="27776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2235412" y="1649478"/>
            <a:ext cx="1301538" cy="27776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94647" y="1240487"/>
            <a:ext cx="4020918" cy="352031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1031261" y="1285627"/>
            <a:ext cx="3921739" cy="262447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81562" y="1584774"/>
            <a:ext cx="60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39748" y="336552"/>
                <a:ext cx="7715250" cy="8542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>
                    <a:solidFill>
                      <a:srgbClr val="0000FF"/>
                    </a:solidFill>
                    <a:latin typeface="Bookman Old Style" panose="02050604050505020204" pitchFamily="18" charset="0"/>
                  </a:rPr>
                  <a:t>Q</a:t>
                </a:r>
                <a:r>
                  <a:rPr lang="en-US" sz="1600" b="1" dirty="0" smtClean="0">
                    <a:solidFill>
                      <a:srgbClr val="0000FF"/>
                    </a:solidFill>
                    <a:latin typeface="Bookman Old Style" panose="02050604050505020204" pitchFamily="18" charset="0"/>
                  </a:rPr>
                  <a:t>. A round table cover has six equal designs as shown in. </a:t>
                </a:r>
              </a:p>
              <a:p>
                <a:r>
                  <a:rPr lang="en-US" sz="1600" b="1" dirty="0">
                    <a:solidFill>
                      <a:srgbClr val="0000FF"/>
                    </a:solidFill>
                    <a:latin typeface="Bookman Old Style" panose="02050604050505020204" pitchFamily="18" charset="0"/>
                  </a:rPr>
                  <a:t> </a:t>
                </a:r>
                <a:r>
                  <a:rPr lang="en-US" sz="1600" b="1" dirty="0" smtClean="0">
                    <a:solidFill>
                      <a:srgbClr val="0000FF"/>
                    </a:solidFill>
                    <a:latin typeface="Bookman Old Style" panose="02050604050505020204" pitchFamily="18" charset="0"/>
                  </a:rPr>
                  <a:t>   If </a:t>
                </a:r>
                <a:r>
                  <a:rPr lang="en-US" sz="1600" b="1" dirty="0">
                    <a:solidFill>
                      <a:srgbClr val="0000FF"/>
                    </a:solidFill>
                    <a:latin typeface="Bookman Old Style" panose="02050604050505020204" pitchFamily="18" charset="0"/>
                  </a:rPr>
                  <a:t>the radius of the cover is 28 cm, find the cost of making </a:t>
                </a:r>
                <a:endParaRPr lang="en-US" sz="1600" b="1" dirty="0" smtClean="0">
                  <a:solidFill>
                    <a:srgbClr val="0000FF"/>
                  </a:solidFill>
                  <a:latin typeface="Bookman Old Style" panose="02050604050505020204" pitchFamily="18" charset="0"/>
                </a:endParaRPr>
              </a:p>
              <a:p>
                <a:r>
                  <a:rPr lang="en-US" sz="1600" b="1" dirty="0">
                    <a:solidFill>
                      <a:srgbClr val="0000FF"/>
                    </a:solidFill>
                    <a:latin typeface="Bookman Old Style" panose="02050604050505020204" pitchFamily="18" charset="0"/>
                  </a:rPr>
                  <a:t> </a:t>
                </a:r>
                <a:r>
                  <a:rPr lang="en-US" sz="1600" b="1" dirty="0" smtClean="0">
                    <a:solidFill>
                      <a:srgbClr val="0000FF"/>
                    </a:solidFill>
                    <a:latin typeface="Bookman Old Style" panose="02050604050505020204" pitchFamily="18" charset="0"/>
                  </a:rPr>
                  <a:t>   the designs </a:t>
                </a:r>
                <a:r>
                  <a:rPr lang="en-US" sz="1600" b="1" dirty="0">
                    <a:solidFill>
                      <a:srgbClr val="0000FF"/>
                    </a:solidFill>
                    <a:latin typeface="Bookman Old Style" panose="02050604050505020204" pitchFamily="18" charset="0"/>
                  </a:rPr>
                  <a:t>at the rate of Rs 0.35 per </a:t>
                </a:r>
                <a:r>
                  <a:rPr lang="en-US" sz="1600" b="1" dirty="0" smtClean="0">
                    <a:solidFill>
                      <a:srgbClr val="0000FF"/>
                    </a:solidFill>
                    <a:latin typeface="Bookman Old Style" panose="02050604050505020204" pitchFamily="18" charset="0"/>
                  </a:rPr>
                  <a:t>cm</a:t>
                </a:r>
                <a:r>
                  <a:rPr lang="en-US" sz="1600" b="1" baseline="30000" dirty="0" smtClean="0">
                    <a:solidFill>
                      <a:srgbClr val="0000FF"/>
                    </a:solidFill>
                    <a:latin typeface="Bookman Old Style" panose="02050604050505020204" pitchFamily="18" charset="0"/>
                  </a:rPr>
                  <a:t>2</a:t>
                </a:r>
                <a:r>
                  <a:rPr lang="en-US" sz="1600" b="1" dirty="0" smtClean="0">
                    <a:solidFill>
                      <a:srgbClr val="0000FF"/>
                    </a:solidFill>
                    <a:latin typeface="Bookman Old Style" panose="02050604050505020204" pitchFamily="18" charset="0"/>
                  </a:rPr>
                  <a:t>. </a:t>
                </a:r>
                <a:r>
                  <a:rPr lang="en-US" sz="1600" b="1" dirty="0">
                    <a:solidFill>
                      <a:srgbClr val="0000FF"/>
                    </a:solidFill>
                    <a:latin typeface="Bookman Old Style" panose="02050604050505020204" pitchFamily="18" charset="0"/>
                  </a:rPr>
                  <a:t>(Use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1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sz="1600" b="1" dirty="0">
                    <a:solidFill>
                      <a:srgbClr val="0000FF"/>
                    </a:solidFill>
                    <a:latin typeface="Bookman Old Style" panose="02050604050505020204" pitchFamily="18" charset="0"/>
                  </a:rPr>
                  <a:t> = 1.7)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48" y="336552"/>
                <a:ext cx="7715250" cy="854208"/>
              </a:xfrm>
              <a:prstGeom prst="rect">
                <a:avLst/>
              </a:prstGeom>
              <a:blipFill rotWithShape="1">
                <a:blip r:embed="rId2"/>
                <a:stretch>
                  <a:fillRect l="-474" t="-2143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90600" y="1240984"/>
            <a:ext cx="125128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500" b="1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alt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 (AXB) =</a:t>
            </a:r>
            <a:endParaRPr lang="en-US" altLang="en-US" sz="15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057400" y="1240984"/>
            <a:ext cx="166545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500" b="1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alt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 (O – AXB) </a:t>
            </a:r>
            <a:endParaRPr lang="en-US" altLang="en-US" sz="15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499485" y="1240984"/>
            <a:ext cx="362453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–</a:t>
            </a:r>
            <a:endParaRPr lang="en-US" altLang="en-US" sz="15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24100" y="958603"/>
            <a:ext cx="539836" cy="485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  <a:sym typeface="Wingdings"/>
              </a:rPr>
              <a:t></a:t>
            </a:r>
            <a:endParaRPr lang="en-US" sz="2400" dirty="0">
              <a:solidFill>
                <a:srgbClr val="FF0000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24300" y="921624"/>
            <a:ext cx="539836" cy="485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  <a:sym typeface="Wingdings"/>
              </a:rPr>
              <a:t></a:t>
            </a:r>
            <a:endParaRPr lang="en-US" sz="2400" dirty="0">
              <a:solidFill>
                <a:srgbClr val="FF0000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38" name="Hexagon 3"/>
          <p:cNvSpPr/>
          <p:nvPr/>
        </p:nvSpPr>
        <p:spPr>
          <a:xfrm rot="5400000">
            <a:off x="5632824" y="1426406"/>
            <a:ext cx="2801046" cy="2425317"/>
          </a:xfrm>
          <a:custGeom>
            <a:avLst/>
            <a:gdLst>
              <a:gd name="connsiteX0" fmla="*/ 0 w 2605458"/>
              <a:gd name="connsiteY0" fmla="*/ 1123043 h 2246085"/>
              <a:gd name="connsiteX1" fmla="*/ 561521 w 2605458"/>
              <a:gd name="connsiteY1" fmla="*/ 1 h 2246085"/>
              <a:gd name="connsiteX2" fmla="*/ 2043937 w 2605458"/>
              <a:gd name="connsiteY2" fmla="*/ 1 h 2246085"/>
              <a:gd name="connsiteX3" fmla="*/ 2605458 w 2605458"/>
              <a:gd name="connsiteY3" fmla="*/ 1123043 h 2246085"/>
              <a:gd name="connsiteX4" fmla="*/ 2043937 w 2605458"/>
              <a:gd name="connsiteY4" fmla="*/ 2246084 h 2246085"/>
              <a:gd name="connsiteX5" fmla="*/ 561521 w 2605458"/>
              <a:gd name="connsiteY5" fmla="*/ 2246084 h 2246085"/>
              <a:gd name="connsiteX6" fmla="*/ 0 w 2605458"/>
              <a:gd name="connsiteY6" fmla="*/ 1123043 h 2246085"/>
              <a:gd name="connsiteX0" fmla="*/ 0 w 2605458"/>
              <a:gd name="connsiteY0" fmla="*/ 1227818 h 2350859"/>
              <a:gd name="connsiteX1" fmla="*/ 561524 w 2605458"/>
              <a:gd name="connsiteY1" fmla="*/ 0 h 2350859"/>
              <a:gd name="connsiteX2" fmla="*/ 2043937 w 2605458"/>
              <a:gd name="connsiteY2" fmla="*/ 104776 h 2350859"/>
              <a:gd name="connsiteX3" fmla="*/ 2605458 w 2605458"/>
              <a:gd name="connsiteY3" fmla="*/ 1227818 h 2350859"/>
              <a:gd name="connsiteX4" fmla="*/ 2043937 w 2605458"/>
              <a:gd name="connsiteY4" fmla="*/ 2350859 h 2350859"/>
              <a:gd name="connsiteX5" fmla="*/ 561521 w 2605458"/>
              <a:gd name="connsiteY5" fmla="*/ 2350859 h 2350859"/>
              <a:gd name="connsiteX6" fmla="*/ 0 w 2605458"/>
              <a:gd name="connsiteY6" fmla="*/ 1227818 h 2350859"/>
              <a:gd name="connsiteX0" fmla="*/ 0 w 2605458"/>
              <a:gd name="connsiteY0" fmla="*/ 1227818 h 2350859"/>
              <a:gd name="connsiteX1" fmla="*/ 561524 w 2605458"/>
              <a:gd name="connsiteY1" fmla="*/ 0 h 2350859"/>
              <a:gd name="connsiteX2" fmla="*/ 2048702 w 2605458"/>
              <a:gd name="connsiteY2" fmla="*/ 4764 h 2350859"/>
              <a:gd name="connsiteX3" fmla="*/ 2605458 w 2605458"/>
              <a:gd name="connsiteY3" fmla="*/ 1227818 h 2350859"/>
              <a:gd name="connsiteX4" fmla="*/ 2043937 w 2605458"/>
              <a:gd name="connsiteY4" fmla="*/ 2350859 h 2350859"/>
              <a:gd name="connsiteX5" fmla="*/ 561521 w 2605458"/>
              <a:gd name="connsiteY5" fmla="*/ 2350859 h 2350859"/>
              <a:gd name="connsiteX6" fmla="*/ 0 w 2605458"/>
              <a:gd name="connsiteY6" fmla="*/ 1227818 h 2350859"/>
              <a:gd name="connsiteX0" fmla="*/ 0 w 2719761"/>
              <a:gd name="connsiteY0" fmla="*/ 1227818 h 2350859"/>
              <a:gd name="connsiteX1" fmla="*/ 561524 w 2719761"/>
              <a:gd name="connsiteY1" fmla="*/ 0 h 2350859"/>
              <a:gd name="connsiteX2" fmla="*/ 2048702 w 2719761"/>
              <a:gd name="connsiteY2" fmla="*/ 4764 h 2350859"/>
              <a:gd name="connsiteX3" fmla="*/ 2719761 w 2719761"/>
              <a:gd name="connsiteY3" fmla="*/ 1227818 h 2350859"/>
              <a:gd name="connsiteX4" fmla="*/ 2043937 w 2719761"/>
              <a:gd name="connsiteY4" fmla="*/ 2350859 h 2350859"/>
              <a:gd name="connsiteX5" fmla="*/ 561521 w 2719761"/>
              <a:gd name="connsiteY5" fmla="*/ 2350859 h 2350859"/>
              <a:gd name="connsiteX6" fmla="*/ 0 w 2719761"/>
              <a:gd name="connsiteY6" fmla="*/ 1227818 h 2350859"/>
              <a:gd name="connsiteX0" fmla="*/ 0 w 2719761"/>
              <a:gd name="connsiteY0" fmla="*/ 1227818 h 2417534"/>
              <a:gd name="connsiteX1" fmla="*/ 561524 w 2719761"/>
              <a:gd name="connsiteY1" fmla="*/ 0 h 2417534"/>
              <a:gd name="connsiteX2" fmla="*/ 2048702 w 2719761"/>
              <a:gd name="connsiteY2" fmla="*/ 4764 h 2417534"/>
              <a:gd name="connsiteX3" fmla="*/ 2719761 w 2719761"/>
              <a:gd name="connsiteY3" fmla="*/ 1227818 h 2417534"/>
              <a:gd name="connsiteX4" fmla="*/ 2043937 w 2719761"/>
              <a:gd name="connsiteY4" fmla="*/ 2417534 h 2417534"/>
              <a:gd name="connsiteX5" fmla="*/ 561521 w 2719761"/>
              <a:gd name="connsiteY5" fmla="*/ 2350859 h 2417534"/>
              <a:gd name="connsiteX6" fmla="*/ 0 w 2719761"/>
              <a:gd name="connsiteY6" fmla="*/ 1227818 h 2417534"/>
              <a:gd name="connsiteX0" fmla="*/ 0 w 2719761"/>
              <a:gd name="connsiteY0" fmla="*/ 1227818 h 2422296"/>
              <a:gd name="connsiteX1" fmla="*/ 561524 w 2719761"/>
              <a:gd name="connsiteY1" fmla="*/ 0 h 2422296"/>
              <a:gd name="connsiteX2" fmla="*/ 2048702 w 2719761"/>
              <a:gd name="connsiteY2" fmla="*/ 4764 h 2422296"/>
              <a:gd name="connsiteX3" fmla="*/ 2719761 w 2719761"/>
              <a:gd name="connsiteY3" fmla="*/ 1227818 h 2422296"/>
              <a:gd name="connsiteX4" fmla="*/ 2043937 w 2719761"/>
              <a:gd name="connsiteY4" fmla="*/ 2417534 h 2422296"/>
              <a:gd name="connsiteX5" fmla="*/ 571049 w 2719761"/>
              <a:gd name="connsiteY5" fmla="*/ 2422296 h 2422296"/>
              <a:gd name="connsiteX6" fmla="*/ 0 w 2719761"/>
              <a:gd name="connsiteY6" fmla="*/ 1227818 h 2422296"/>
              <a:gd name="connsiteX0" fmla="*/ 0 w 2834059"/>
              <a:gd name="connsiteY0" fmla="*/ 1234168 h 2422296"/>
              <a:gd name="connsiteX1" fmla="*/ 675822 w 2834059"/>
              <a:gd name="connsiteY1" fmla="*/ 0 h 2422296"/>
              <a:gd name="connsiteX2" fmla="*/ 2163000 w 2834059"/>
              <a:gd name="connsiteY2" fmla="*/ 4764 h 2422296"/>
              <a:gd name="connsiteX3" fmla="*/ 2834059 w 2834059"/>
              <a:gd name="connsiteY3" fmla="*/ 1227818 h 2422296"/>
              <a:gd name="connsiteX4" fmla="*/ 2158235 w 2834059"/>
              <a:gd name="connsiteY4" fmla="*/ 2417534 h 2422296"/>
              <a:gd name="connsiteX5" fmla="*/ 685347 w 2834059"/>
              <a:gd name="connsiteY5" fmla="*/ 2422296 h 2422296"/>
              <a:gd name="connsiteX6" fmla="*/ 0 w 2834059"/>
              <a:gd name="connsiteY6" fmla="*/ 1234168 h 2422296"/>
              <a:gd name="connsiteX0" fmla="*/ 0 w 2834059"/>
              <a:gd name="connsiteY0" fmla="*/ 1234168 h 2417534"/>
              <a:gd name="connsiteX1" fmla="*/ 675822 w 2834059"/>
              <a:gd name="connsiteY1" fmla="*/ 0 h 2417534"/>
              <a:gd name="connsiteX2" fmla="*/ 2163000 w 2834059"/>
              <a:gd name="connsiteY2" fmla="*/ 4764 h 2417534"/>
              <a:gd name="connsiteX3" fmla="*/ 2834059 w 2834059"/>
              <a:gd name="connsiteY3" fmla="*/ 1227818 h 2417534"/>
              <a:gd name="connsiteX4" fmla="*/ 2158235 w 2834059"/>
              <a:gd name="connsiteY4" fmla="*/ 2417534 h 2417534"/>
              <a:gd name="connsiteX5" fmla="*/ 685350 w 2834059"/>
              <a:gd name="connsiteY5" fmla="*/ 2408008 h 2417534"/>
              <a:gd name="connsiteX6" fmla="*/ 0 w 2834059"/>
              <a:gd name="connsiteY6" fmla="*/ 1234168 h 2417534"/>
              <a:gd name="connsiteX0" fmla="*/ 0 w 2834059"/>
              <a:gd name="connsiteY0" fmla="*/ 1234168 h 2412772"/>
              <a:gd name="connsiteX1" fmla="*/ 675822 w 2834059"/>
              <a:gd name="connsiteY1" fmla="*/ 0 h 2412772"/>
              <a:gd name="connsiteX2" fmla="*/ 2163000 w 2834059"/>
              <a:gd name="connsiteY2" fmla="*/ 4764 h 2412772"/>
              <a:gd name="connsiteX3" fmla="*/ 2834059 w 2834059"/>
              <a:gd name="connsiteY3" fmla="*/ 1227818 h 2412772"/>
              <a:gd name="connsiteX4" fmla="*/ 2143950 w 2834059"/>
              <a:gd name="connsiteY4" fmla="*/ 2412772 h 2412772"/>
              <a:gd name="connsiteX5" fmla="*/ 685350 w 2834059"/>
              <a:gd name="connsiteY5" fmla="*/ 2408008 h 2412772"/>
              <a:gd name="connsiteX6" fmla="*/ 0 w 2834059"/>
              <a:gd name="connsiteY6" fmla="*/ 1234168 h 2412772"/>
              <a:gd name="connsiteX0" fmla="*/ 0 w 2834059"/>
              <a:gd name="connsiteY0" fmla="*/ 1234168 h 2412772"/>
              <a:gd name="connsiteX1" fmla="*/ 675822 w 2834059"/>
              <a:gd name="connsiteY1" fmla="*/ 0 h 2412772"/>
              <a:gd name="connsiteX2" fmla="*/ 2148716 w 2834059"/>
              <a:gd name="connsiteY2" fmla="*/ 4764 h 2412772"/>
              <a:gd name="connsiteX3" fmla="*/ 2834059 w 2834059"/>
              <a:gd name="connsiteY3" fmla="*/ 1227818 h 2412772"/>
              <a:gd name="connsiteX4" fmla="*/ 2143950 w 2834059"/>
              <a:gd name="connsiteY4" fmla="*/ 2412772 h 2412772"/>
              <a:gd name="connsiteX5" fmla="*/ 685350 w 2834059"/>
              <a:gd name="connsiteY5" fmla="*/ 2408008 h 2412772"/>
              <a:gd name="connsiteX6" fmla="*/ 0 w 2834059"/>
              <a:gd name="connsiteY6" fmla="*/ 1234168 h 2412772"/>
              <a:gd name="connsiteX0" fmla="*/ 0 w 2834059"/>
              <a:gd name="connsiteY0" fmla="*/ 1229404 h 2408008"/>
              <a:gd name="connsiteX1" fmla="*/ 694875 w 2834059"/>
              <a:gd name="connsiteY1" fmla="*/ 4761 h 2408008"/>
              <a:gd name="connsiteX2" fmla="*/ 2148716 w 2834059"/>
              <a:gd name="connsiteY2" fmla="*/ 0 h 2408008"/>
              <a:gd name="connsiteX3" fmla="*/ 2834059 w 2834059"/>
              <a:gd name="connsiteY3" fmla="*/ 1223054 h 2408008"/>
              <a:gd name="connsiteX4" fmla="*/ 2143950 w 2834059"/>
              <a:gd name="connsiteY4" fmla="*/ 2408008 h 2408008"/>
              <a:gd name="connsiteX5" fmla="*/ 685350 w 2834059"/>
              <a:gd name="connsiteY5" fmla="*/ 2403244 h 2408008"/>
              <a:gd name="connsiteX6" fmla="*/ 0 w 2834059"/>
              <a:gd name="connsiteY6" fmla="*/ 1229404 h 2408008"/>
              <a:gd name="connsiteX0" fmla="*/ 0 w 2819774"/>
              <a:gd name="connsiteY0" fmla="*/ 1229404 h 2408008"/>
              <a:gd name="connsiteX1" fmla="*/ 694875 w 2819774"/>
              <a:gd name="connsiteY1" fmla="*/ 4761 h 2408008"/>
              <a:gd name="connsiteX2" fmla="*/ 2148716 w 2819774"/>
              <a:gd name="connsiteY2" fmla="*/ 0 h 2408008"/>
              <a:gd name="connsiteX3" fmla="*/ 2819774 w 2819774"/>
              <a:gd name="connsiteY3" fmla="*/ 1223054 h 2408008"/>
              <a:gd name="connsiteX4" fmla="*/ 2143950 w 2819774"/>
              <a:gd name="connsiteY4" fmla="*/ 2408008 h 2408008"/>
              <a:gd name="connsiteX5" fmla="*/ 685350 w 2819774"/>
              <a:gd name="connsiteY5" fmla="*/ 2403244 h 2408008"/>
              <a:gd name="connsiteX6" fmla="*/ 0 w 2819774"/>
              <a:gd name="connsiteY6" fmla="*/ 1229404 h 2408008"/>
              <a:gd name="connsiteX0" fmla="*/ 0 w 2800724"/>
              <a:gd name="connsiteY0" fmla="*/ 1229404 h 2408008"/>
              <a:gd name="connsiteX1" fmla="*/ 675825 w 2800724"/>
              <a:gd name="connsiteY1" fmla="*/ 4761 h 2408008"/>
              <a:gd name="connsiteX2" fmla="*/ 2129666 w 2800724"/>
              <a:gd name="connsiteY2" fmla="*/ 0 h 2408008"/>
              <a:gd name="connsiteX3" fmla="*/ 2800724 w 2800724"/>
              <a:gd name="connsiteY3" fmla="*/ 1223054 h 2408008"/>
              <a:gd name="connsiteX4" fmla="*/ 2124900 w 2800724"/>
              <a:gd name="connsiteY4" fmla="*/ 2408008 h 2408008"/>
              <a:gd name="connsiteX5" fmla="*/ 666300 w 2800724"/>
              <a:gd name="connsiteY5" fmla="*/ 2403244 h 2408008"/>
              <a:gd name="connsiteX6" fmla="*/ 0 w 2800724"/>
              <a:gd name="connsiteY6" fmla="*/ 1229404 h 2408008"/>
              <a:gd name="connsiteX0" fmla="*/ 0 w 2800724"/>
              <a:gd name="connsiteY0" fmla="*/ 1224643 h 2403247"/>
              <a:gd name="connsiteX1" fmla="*/ 675825 w 2800724"/>
              <a:gd name="connsiteY1" fmla="*/ 0 h 2403247"/>
              <a:gd name="connsiteX2" fmla="*/ 2129666 w 2800724"/>
              <a:gd name="connsiteY2" fmla="*/ 14289 h 2403247"/>
              <a:gd name="connsiteX3" fmla="*/ 2800724 w 2800724"/>
              <a:gd name="connsiteY3" fmla="*/ 1218293 h 2403247"/>
              <a:gd name="connsiteX4" fmla="*/ 2124900 w 2800724"/>
              <a:gd name="connsiteY4" fmla="*/ 2403247 h 2403247"/>
              <a:gd name="connsiteX5" fmla="*/ 666300 w 2800724"/>
              <a:gd name="connsiteY5" fmla="*/ 2398483 h 2403247"/>
              <a:gd name="connsiteX6" fmla="*/ 0 w 2800724"/>
              <a:gd name="connsiteY6" fmla="*/ 1224643 h 2403247"/>
              <a:gd name="connsiteX0" fmla="*/ 0 w 2775558"/>
              <a:gd name="connsiteY0" fmla="*/ 1224643 h 2403247"/>
              <a:gd name="connsiteX1" fmla="*/ 675825 w 2775558"/>
              <a:gd name="connsiteY1" fmla="*/ 0 h 2403247"/>
              <a:gd name="connsiteX2" fmla="*/ 2129666 w 2775558"/>
              <a:gd name="connsiteY2" fmla="*/ 14289 h 2403247"/>
              <a:gd name="connsiteX3" fmla="*/ 2775558 w 2775558"/>
              <a:gd name="connsiteY3" fmla="*/ 1218292 h 2403247"/>
              <a:gd name="connsiteX4" fmla="*/ 2124900 w 2775558"/>
              <a:gd name="connsiteY4" fmla="*/ 2403247 h 2403247"/>
              <a:gd name="connsiteX5" fmla="*/ 666300 w 2775558"/>
              <a:gd name="connsiteY5" fmla="*/ 2398483 h 2403247"/>
              <a:gd name="connsiteX6" fmla="*/ 0 w 2775558"/>
              <a:gd name="connsiteY6" fmla="*/ 1224643 h 240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75558" h="2403247">
                <a:moveTo>
                  <a:pt x="0" y="1224643"/>
                </a:moveTo>
                <a:lnTo>
                  <a:pt x="675825" y="0"/>
                </a:lnTo>
                <a:lnTo>
                  <a:pt x="2129666" y="14289"/>
                </a:lnTo>
                <a:lnTo>
                  <a:pt x="2775558" y="1218292"/>
                </a:lnTo>
                <a:lnTo>
                  <a:pt x="2124900" y="2403247"/>
                </a:lnTo>
                <a:lnTo>
                  <a:pt x="666300" y="2398483"/>
                </a:lnTo>
                <a:lnTo>
                  <a:pt x="0" y="122464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Chord 14"/>
          <p:cNvSpPr/>
          <p:nvPr/>
        </p:nvSpPr>
        <p:spPr>
          <a:xfrm rot="1367328">
            <a:off x="5515859" y="1979702"/>
            <a:ext cx="593260" cy="1354062"/>
          </a:xfrm>
          <a:custGeom>
            <a:avLst/>
            <a:gdLst>
              <a:gd name="connsiteX0" fmla="*/ 780489 w 914400"/>
              <a:gd name="connsiteY0" fmla="*/ 780489 h 914400"/>
              <a:gd name="connsiteX1" fmla="*/ 228600 w 914400"/>
              <a:gd name="connsiteY1" fmla="*/ 853147 h 914400"/>
              <a:gd name="connsiteX2" fmla="*/ 15579 w 914400"/>
              <a:gd name="connsiteY2" fmla="*/ 338868 h 914400"/>
              <a:gd name="connsiteX3" fmla="*/ 457200 w 914400"/>
              <a:gd name="connsiteY3" fmla="*/ 0 h 914400"/>
              <a:gd name="connsiteX4" fmla="*/ 780489 w 914400"/>
              <a:gd name="connsiteY4" fmla="*/ 780489 h 914400"/>
              <a:gd name="connsiteX0" fmla="*/ 906257 w 906257"/>
              <a:gd name="connsiteY0" fmla="*/ 1102009 h 1144545"/>
              <a:gd name="connsiteX1" fmla="*/ 226176 w 906257"/>
              <a:gd name="connsiteY1" fmla="*/ 853147 h 1144545"/>
              <a:gd name="connsiteX2" fmla="*/ 13155 w 906257"/>
              <a:gd name="connsiteY2" fmla="*/ 338868 h 1144545"/>
              <a:gd name="connsiteX3" fmla="*/ 454776 w 906257"/>
              <a:gd name="connsiteY3" fmla="*/ 0 h 1144545"/>
              <a:gd name="connsiteX4" fmla="*/ 906257 w 906257"/>
              <a:gd name="connsiteY4" fmla="*/ 1102009 h 1144545"/>
              <a:gd name="connsiteX0" fmla="*/ 906257 w 906257"/>
              <a:gd name="connsiteY0" fmla="*/ 1316453 h 1358989"/>
              <a:gd name="connsiteX1" fmla="*/ 226176 w 906257"/>
              <a:gd name="connsiteY1" fmla="*/ 1067591 h 1358989"/>
              <a:gd name="connsiteX2" fmla="*/ 13155 w 906257"/>
              <a:gd name="connsiteY2" fmla="*/ 553312 h 1358989"/>
              <a:gd name="connsiteX3" fmla="*/ 375013 w 906257"/>
              <a:gd name="connsiteY3" fmla="*/ 0 h 1358989"/>
              <a:gd name="connsiteX4" fmla="*/ 906257 w 906257"/>
              <a:gd name="connsiteY4" fmla="*/ 1316453 h 1358989"/>
              <a:gd name="connsiteX0" fmla="*/ 906257 w 906257"/>
              <a:gd name="connsiteY0" fmla="*/ 1316453 h 1358989"/>
              <a:gd name="connsiteX1" fmla="*/ 226176 w 906257"/>
              <a:gd name="connsiteY1" fmla="*/ 1067591 h 1358989"/>
              <a:gd name="connsiteX2" fmla="*/ 13155 w 906257"/>
              <a:gd name="connsiteY2" fmla="*/ 553312 h 1358989"/>
              <a:gd name="connsiteX3" fmla="*/ 375013 w 906257"/>
              <a:gd name="connsiteY3" fmla="*/ 0 h 1358989"/>
              <a:gd name="connsiteX4" fmla="*/ 906257 w 906257"/>
              <a:gd name="connsiteY4" fmla="*/ 1316453 h 1358989"/>
              <a:gd name="connsiteX0" fmla="*/ 704773 w 704773"/>
              <a:gd name="connsiteY0" fmla="*/ 1316453 h 1360490"/>
              <a:gd name="connsiteX1" fmla="*/ 24692 w 704773"/>
              <a:gd name="connsiteY1" fmla="*/ 1067591 h 1360490"/>
              <a:gd name="connsiteX2" fmla="*/ 167503 w 704773"/>
              <a:gd name="connsiteY2" fmla="*/ 465805 h 1360490"/>
              <a:gd name="connsiteX3" fmla="*/ 173529 w 704773"/>
              <a:gd name="connsiteY3" fmla="*/ 0 h 1360490"/>
              <a:gd name="connsiteX4" fmla="*/ 704773 w 704773"/>
              <a:gd name="connsiteY4" fmla="*/ 1316453 h 1360490"/>
              <a:gd name="connsiteX0" fmla="*/ 554497 w 554497"/>
              <a:gd name="connsiteY0" fmla="*/ 1316453 h 1351981"/>
              <a:gd name="connsiteX1" fmla="*/ 229018 w 554497"/>
              <a:gd name="connsiteY1" fmla="*/ 977157 h 1351981"/>
              <a:gd name="connsiteX2" fmla="*/ 17227 w 554497"/>
              <a:gd name="connsiteY2" fmla="*/ 465805 h 1351981"/>
              <a:gd name="connsiteX3" fmla="*/ 23253 w 554497"/>
              <a:gd name="connsiteY3" fmla="*/ 0 h 1351981"/>
              <a:gd name="connsiteX4" fmla="*/ 554497 w 554497"/>
              <a:gd name="connsiteY4" fmla="*/ 1316453 h 1351981"/>
              <a:gd name="connsiteX0" fmla="*/ 572114 w 572114"/>
              <a:gd name="connsiteY0" fmla="*/ 1316453 h 1351981"/>
              <a:gd name="connsiteX1" fmla="*/ 246635 w 572114"/>
              <a:gd name="connsiteY1" fmla="*/ 977157 h 1351981"/>
              <a:gd name="connsiteX2" fmla="*/ 34844 w 572114"/>
              <a:gd name="connsiteY2" fmla="*/ 465805 h 1351981"/>
              <a:gd name="connsiteX3" fmla="*/ 40870 w 572114"/>
              <a:gd name="connsiteY3" fmla="*/ 0 h 1351981"/>
              <a:gd name="connsiteX4" fmla="*/ 572114 w 572114"/>
              <a:gd name="connsiteY4" fmla="*/ 1316453 h 1351981"/>
              <a:gd name="connsiteX0" fmla="*/ 572114 w 572114"/>
              <a:gd name="connsiteY0" fmla="*/ 1316453 h 1351981"/>
              <a:gd name="connsiteX1" fmla="*/ 246635 w 572114"/>
              <a:gd name="connsiteY1" fmla="*/ 977157 h 1351981"/>
              <a:gd name="connsiteX2" fmla="*/ 34844 w 572114"/>
              <a:gd name="connsiteY2" fmla="*/ 465805 h 1351981"/>
              <a:gd name="connsiteX3" fmla="*/ 40870 w 572114"/>
              <a:gd name="connsiteY3" fmla="*/ 0 h 1351981"/>
              <a:gd name="connsiteX4" fmla="*/ 572114 w 572114"/>
              <a:gd name="connsiteY4" fmla="*/ 1316453 h 1351981"/>
              <a:gd name="connsiteX0" fmla="*/ 572114 w 572114"/>
              <a:gd name="connsiteY0" fmla="*/ 1316453 h 1352529"/>
              <a:gd name="connsiteX1" fmla="*/ 246635 w 572114"/>
              <a:gd name="connsiteY1" fmla="*/ 977157 h 1352529"/>
              <a:gd name="connsiteX2" fmla="*/ 34844 w 572114"/>
              <a:gd name="connsiteY2" fmla="*/ 465805 h 1352529"/>
              <a:gd name="connsiteX3" fmla="*/ 40870 w 572114"/>
              <a:gd name="connsiteY3" fmla="*/ 0 h 1352529"/>
              <a:gd name="connsiteX4" fmla="*/ 572114 w 572114"/>
              <a:gd name="connsiteY4" fmla="*/ 1316453 h 1352529"/>
              <a:gd name="connsiteX0" fmla="*/ 572114 w 572114"/>
              <a:gd name="connsiteY0" fmla="*/ 1316453 h 1316453"/>
              <a:gd name="connsiteX1" fmla="*/ 246635 w 572114"/>
              <a:gd name="connsiteY1" fmla="*/ 977157 h 1316453"/>
              <a:gd name="connsiteX2" fmla="*/ 34844 w 572114"/>
              <a:gd name="connsiteY2" fmla="*/ 465805 h 1316453"/>
              <a:gd name="connsiteX3" fmla="*/ 40870 w 572114"/>
              <a:gd name="connsiteY3" fmla="*/ 0 h 1316453"/>
              <a:gd name="connsiteX4" fmla="*/ 572114 w 572114"/>
              <a:gd name="connsiteY4" fmla="*/ 1316453 h 1316453"/>
              <a:gd name="connsiteX0" fmla="*/ 572114 w 572114"/>
              <a:gd name="connsiteY0" fmla="*/ 1316453 h 1316453"/>
              <a:gd name="connsiteX1" fmla="*/ 246635 w 572114"/>
              <a:gd name="connsiteY1" fmla="*/ 977157 h 1316453"/>
              <a:gd name="connsiteX2" fmla="*/ 34844 w 572114"/>
              <a:gd name="connsiteY2" fmla="*/ 465805 h 1316453"/>
              <a:gd name="connsiteX3" fmla="*/ 40870 w 572114"/>
              <a:gd name="connsiteY3" fmla="*/ 0 h 1316453"/>
              <a:gd name="connsiteX4" fmla="*/ 572114 w 572114"/>
              <a:gd name="connsiteY4" fmla="*/ 1316453 h 1316453"/>
              <a:gd name="connsiteX0" fmla="*/ 589971 w 589971"/>
              <a:gd name="connsiteY0" fmla="*/ 1326170 h 1326170"/>
              <a:gd name="connsiteX1" fmla="*/ 246635 w 589971"/>
              <a:gd name="connsiteY1" fmla="*/ 977157 h 1326170"/>
              <a:gd name="connsiteX2" fmla="*/ 34844 w 589971"/>
              <a:gd name="connsiteY2" fmla="*/ 465805 h 1326170"/>
              <a:gd name="connsiteX3" fmla="*/ 40870 w 589971"/>
              <a:gd name="connsiteY3" fmla="*/ 0 h 1326170"/>
              <a:gd name="connsiteX4" fmla="*/ 589971 w 589971"/>
              <a:gd name="connsiteY4" fmla="*/ 1326170 h 1326170"/>
              <a:gd name="connsiteX0" fmla="*/ 603448 w 603448"/>
              <a:gd name="connsiteY0" fmla="*/ 1341741 h 1341741"/>
              <a:gd name="connsiteX1" fmla="*/ 260112 w 603448"/>
              <a:gd name="connsiteY1" fmla="*/ 992728 h 1341741"/>
              <a:gd name="connsiteX2" fmla="*/ 48321 w 603448"/>
              <a:gd name="connsiteY2" fmla="*/ 481376 h 1341741"/>
              <a:gd name="connsiteX3" fmla="*/ 34030 w 603448"/>
              <a:gd name="connsiteY3" fmla="*/ 0 h 1341741"/>
              <a:gd name="connsiteX4" fmla="*/ 603448 w 603448"/>
              <a:gd name="connsiteY4" fmla="*/ 1341741 h 1341741"/>
              <a:gd name="connsiteX0" fmla="*/ 587862 w 587862"/>
              <a:gd name="connsiteY0" fmla="*/ 1341741 h 1341741"/>
              <a:gd name="connsiteX1" fmla="*/ 244526 w 587862"/>
              <a:gd name="connsiteY1" fmla="*/ 992728 h 1341741"/>
              <a:gd name="connsiteX2" fmla="*/ 32735 w 587862"/>
              <a:gd name="connsiteY2" fmla="*/ 481376 h 1341741"/>
              <a:gd name="connsiteX3" fmla="*/ 18444 w 587862"/>
              <a:gd name="connsiteY3" fmla="*/ 0 h 1341741"/>
              <a:gd name="connsiteX4" fmla="*/ 587862 w 587862"/>
              <a:gd name="connsiteY4" fmla="*/ 1341741 h 1341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862" h="1341741">
                <a:moveTo>
                  <a:pt x="587862" y="1341741"/>
                </a:moveTo>
                <a:cubicBezTo>
                  <a:pt x="464053" y="1254757"/>
                  <a:pt x="337047" y="1136122"/>
                  <a:pt x="244526" y="992728"/>
                </a:cubicBezTo>
                <a:cubicBezTo>
                  <a:pt x="152005" y="849334"/>
                  <a:pt x="43747" y="630022"/>
                  <a:pt x="32735" y="481376"/>
                </a:cubicBezTo>
                <a:cubicBezTo>
                  <a:pt x="4749" y="374300"/>
                  <a:pt x="-17020" y="129426"/>
                  <a:pt x="18444" y="0"/>
                </a:cubicBezTo>
                <a:lnTo>
                  <a:pt x="587862" y="1341741"/>
                </a:lnTo>
                <a:close/>
              </a:path>
            </a:pathLst>
          </a:custGeom>
          <a:pattFill prst="sphere">
            <a:fgClr>
              <a:schemeClr val="accent6">
                <a:lumMod val="75000"/>
              </a:schemeClr>
            </a:fgClr>
            <a:bgClr>
              <a:schemeClr val="tx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Chord 14"/>
          <p:cNvSpPr/>
          <p:nvPr/>
        </p:nvSpPr>
        <p:spPr>
          <a:xfrm rot="4953585">
            <a:off x="6143536" y="947695"/>
            <a:ext cx="529062" cy="1253211"/>
          </a:xfrm>
          <a:custGeom>
            <a:avLst/>
            <a:gdLst>
              <a:gd name="connsiteX0" fmla="*/ 780489 w 914400"/>
              <a:gd name="connsiteY0" fmla="*/ 780489 h 914400"/>
              <a:gd name="connsiteX1" fmla="*/ 228600 w 914400"/>
              <a:gd name="connsiteY1" fmla="*/ 853147 h 914400"/>
              <a:gd name="connsiteX2" fmla="*/ 15579 w 914400"/>
              <a:gd name="connsiteY2" fmla="*/ 338868 h 914400"/>
              <a:gd name="connsiteX3" fmla="*/ 457200 w 914400"/>
              <a:gd name="connsiteY3" fmla="*/ 0 h 914400"/>
              <a:gd name="connsiteX4" fmla="*/ 780489 w 914400"/>
              <a:gd name="connsiteY4" fmla="*/ 780489 h 914400"/>
              <a:gd name="connsiteX0" fmla="*/ 906257 w 906257"/>
              <a:gd name="connsiteY0" fmla="*/ 1102009 h 1144545"/>
              <a:gd name="connsiteX1" fmla="*/ 226176 w 906257"/>
              <a:gd name="connsiteY1" fmla="*/ 853147 h 1144545"/>
              <a:gd name="connsiteX2" fmla="*/ 13155 w 906257"/>
              <a:gd name="connsiteY2" fmla="*/ 338868 h 1144545"/>
              <a:gd name="connsiteX3" fmla="*/ 454776 w 906257"/>
              <a:gd name="connsiteY3" fmla="*/ 0 h 1144545"/>
              <a:gd name="connsiteX4" fmla="*/ 906257 w 906257"/>
              <a:gd name="connsiteY4" fmla="*/ 1102009 h 1144545"/>
              <a:gd name="connsiteX0" fmla="*/ 906257 w 906257"/>
              <a:gd name="connsiteY0" fmla="*/ 1316453 h 1358989"/>
              <a:gd name="connsiteX1" fmla="*/ 226176 w 906257"/>
              <a:gd name="connsiteY1" fmla="*/ 1067591 h 1358989"/>
              <a:gd name="connsiteX2" fmla="*/ 13155 w 906257"/>
              <a:gd name="connsiteY2" fmla="*/ 553312 h 1358989"/>
              <a:gd name="connsiteX3" fmla="*/ 375013 w 906257"/>
              <a:gd name="connsiteY3" fmla="*/ 0 h 1358989"/>
              <a:gd name="connsiteX4" fmla="*/ 906257 w 906257"/>
              <a:gd name="connsiteY4" fmla="*/ 1316453 h 1358989"/>
              <a:gd name="connsiteX0" fmla="*/ 906257 w 906257"/>
              <a:gd name="connsiteY0" fmla="*/ 1316453 h 1358989"/>
              <a:gd name="connsiteX1" fmla="*/ 226176 w 906257"/>
              <a:gd name="connsiteY1" fmla="*/ 1067591 h 1358989"/>
              <a:gd name="connsiteX2" fmla="*/ 13155 w 906257"/>
              <a:gd name="connsiteY2" fmla="*/ 553312 h 1358989"/>
              <a:gd name="connsiteX3" fmla="*/ 375013 w 906257"/>
              <a:gd name="connsiteY3" fmla="*/ 0 h 1358989"/>
              <a:gd name="connsiteX4" fmla="*/ 906257 w 906257"/>
              <a:gd name="connsiteY4" fmla="*/ 1316453 h 1358989"/>
              <a:gd name="connsiteX0" fmla="*/ 704773 w 704773"/>
              <a:gd name="connsiteY0" fmla="*/ 1316453 h 1360490"/>
              <a:gd name="connsiteX1" fmla="*/ 24692 w 704773"/>
              <a:gd name="connsiteY1" fmla="*/ 1067591 h 1360490"/>
              <a:gd name="connsiteX2" fmla="*/ 167503 w 704773"/>
              <a:gd name="connsiteY2" fmla="*/ 465805 h 1360490"/>
              <a:gd name="connsiteX3" fmla="*/ 173529 w 704773"/>
              <a:gd name="connsiteY3" fmla="*/ 0 h 1360490"/>
              <a:gd name="connsiteX4" fmla="*/ 704773 w 704773"/>
              <a:gd name="connsiteY4" fmla="*/ 1316453 h 1360490"/>
              <a:gd name="connsiteX0" fmla="*/ 554497 w 554497"/>
              <a:gd name="connsiteY0" fmla="*/ 1316453 h 1351981"/>
              <a:gd name="connsiteX1" fmla="*/ 229018 w 554497"/>
              <a:gd name="connsiteY1" fmla="*/ 977157 h 1351981"/>
              <a:gd name="connsiteX2" fmla="*/ 17227 w 554497"/>
              <a:gd name="connsiteY2" fmla="*/ 465805 h 1351981"/>
              <a:gd name="connsiteX3" fmla="*/ 23253 w 554497"/>
              <a:gd name="connsiteY3" fmla="*/ 0 h 1351981"/>
              <a:gd name="connsiteX4" fmla="*/ 554497 w 554497"/>
              <a:gd name="connsiteY4" fmla="*/ 1316453 h 1351981"/>
              <a:gd name="connsiteX0" fmla="*/ 572114 w 572114"/>
              <a:gd name="connsiteY0" fmla="*/ 1316453 h 1351981"/>
              <a:gd name="connsiteX1" fmla="*/ 246635 w 572114"/>
              <a:gd name="connsiteY1" fmla="*/ 977157 h 1351981"/>
              <a:gd name="connsiteX2" fmla="*/ 34844 w 572114"/>
              <a:gd name="connsiteY2" fmla="*/ 465805 h 1351981"/>
              <a:gd name="connsiteX3" fmla="*/ 40870 w 572114"/>
              <a:gd name="connsiteY3" fmla="*/ 0 h 1351981"/>
              <a:gd name="connsiteX4" fmla="*/ 572114 w 572114"/>
              <a:gd name="connsiteY4" fmla="*/ 1316453 h 1351981"/>
              <a:gd name="connsiteX0" fmla="*/ 572114 w 572114"/>
              <a:gd name="connsiteY0" fmla="*/ 1316453 h 1351981"/>
              <a:gd name="connsiteX1" fmla="*/ 246635 w 572114"/>
              <a:gd name="connsiteY1" fmla="*/ 977157 h 1351981"/>
              <a:gd name="connsiteX2" fmla="*/ 34844 w 572114"/>
              <a:gd name="connsiteY2" fmla="*/ 465805 h 1351981"/>
              <a:gd name="connsiteX3" fmla="*/ 40870 w 572114"/>
              <a:gd name="connsiteY3" fmla="*/ 0 h 1351981"/>
              <a:gd name="connsiteX4" fmla="*/ 572114 w 572114"/>
              <a:gd name="connsiteY4" fmla="*/ 1316453 h 1351981"/>
              <a:gd name="connsiteX0" fmla="*/ 572114 w 572114"/>
              <a:gd name="connsiteY0" fmla="*/ 1316453 h 1352529"/>
              <a:gd name="connsiteX1" fmla="*/ 246635 w 572114"/>
              <a:gd name="connsiteY1" fmla="*/ 977157 h 1352529"/>
              <a:gd name="connsiteX2" fmla="*/ 34844 w 572114"/>
              <a:gd name="connsiteY2" fmla="*/ 465805 h 1352529"/>
              <a:gd name="connsiteX3" fmla="*/ 40870 w 572114"/>
              <a:gd name="connsiteY3" fmla="*/ 0 h 1352529"/>
              <a:gd name="connsiteX4" fmla="*/ 572114 w 572114"/>
              <a:gd name="connsiteY4" fmla="*/ 1316453 h 1352529"/>
              <a:gd name="connsiteX0" fmla="*/ 572114 w 572114"/>
              <a:gd name="connsiteY0" fmla="*/ 1316453 h 1316453"/>
              <a:gd name="connsiteX1" fmla="*/ 246635 w 572114"/>
              <a:gd name="connsiteY1" fmla="*/ 977157 h 1316453"/>
              <a:gd name="connsiteX2" fmla="*/ 34844 w 572114"/>
              <a:gd name="connsiteY2" fmla="*/ 465805 h 1316453"/>
              <a:gd name="connsiteX3" fmla="*/ 40870 w 572114"/>
              <a:gd name="connsiteY3" fmla="*/ 0 h 1316453"/>
              <a:gd name="connsiteX4" fmla="*/ 572114 w 572114"/>
              <a:gd name="connsiteY4" fmla="*/ 1316453 h 1316453"/>
              <a:gd name="connsiteX0" fmla="*/ 572114 w 572114"/>
              <a:gd name="connsiteY0" fmla="*/ 1316453 h 1316453"/>
              <a:gd name="connsiteX1" fmla="*/ 246635 w 572114"/>
              <a:gd name="connsiteY1" fmla="*/ 977157 h 1316453"/>
              <a:gd name="connsiteX2" fmla="*/ 34844 w 572114"/>
              <a:gd name="connsiteY2" fmla="*/ 465805 h 1316453"/>
              <a:gd name="connsiteX3" fmla="*/ 40870 w 572114"/>
              <a:gd name="connsiteY3" fmla="*/ 0 h 1316453"/>
              <a:gd name="connsiteX4" fmla="*/ 572114 w 572114"/>
              <a:gd name="connsiteY4" fmla="*/ 1316453 h 1316453"/>
              <a:gd name="connsiteX0" fmla="*/ 589971 w 589971"/>
              <a:gd name="connsiteY0" fmla="*/ 1326170 h 1326170"/>
              <a:gd name="connsiteX1" fmla="*/ 246635 w 589971"/>
              <a:gd name="connsiteY1" fmla="*/ 977157 h 1326170"/>
              <a:gd name="connsiteX2" fmla="*/ 34844 w 589971"/>
              <a:gd name="connsiteY2" fmla="*/ 465805 h 1326170"/>
              <a:gd name="connsiteX3" fmla="*/ 40870 w 589971"/>
              <a:gd name="connsiteY3" fmla="*/ 0 h 1326170"/>
              <a:gd name="connsiteX4" fmla="*/ 589971 w 589971"/>
              <a:gd name="connsiteY4" fmla="*/ 1326170 h 1326170"/>
              <a:gd name="connsiteX0" fmla="*/ 603448 w 603448"/>
              <a:gd name="connsiteY0" fmla="*/ 1341741 h 1341741"/>
              <a:gd name="connsiteX1" fmla="*/ 260112 w 603448"/>
              <a:gd name="connsiteY1" fmla="*/ 992728 h 1341741"/>
              <a:gd name="connsiteX2" fmla="*/ 48321 w 603448"/>
              <a:gd name="connsiteY2" fmla="*/ 481376 h 1341741"/>
              <a:gd name="connsiteX3" fmla="*/ 34030 w 603448"/>
              <a:gd name="connsiteY3" fmla="*/ 0 h 1341741"/>
              <a:gd name="connsiteX4" fmla="*/ 603448 w 603448"/>
              <a:gd name="connsiteY4" fmla="*/ 1341741 h 1341741"/>
              <a:gd name="connsiteX0" fmla="*/ 587862 w 587862"/>
              <a:gd name="connsiteY0" fmla="*/ 1341741 h 1341741"/>
              <a:gd name="connsiteX1" fmla="*/ 244526 w 587862"/>
              <a:gd name="connsiteY1" fmla="*/ 992728 h 1341741"/>
              <a:gd name="connsiteX2" fmla="*/ 32735 w 587862"/>
              <a:gd name="connsiteY2" fmla="*/ 481376 h 1341741"/>
              <a:gd name="connsiteX3" fmla="*/ 18444 w 587862"/>
              <a:gd name="connsiteY3" fmla="*/ 0 h 1341741"/>
              <a:gd name="connsiteX4" fmla="*/ 587862 w 587862"/>
              <a:gd name="connsiteY4" fmla="*/ 1341741 h 1341741"/>
              <a:gd name="connsiteX0" fmla="*/ 565717 w 565717"/>
              <a:gd name="connsiteY0" fmla="*/ 1241807 h 1241807"/>
              <a:gd name="connsiteX1" fmla="*/ 222381 w 565717"/>
              <a:gd name="connsiteY1" fmla="*/ 892794 h 1241807"/>
              <a:gd name="connsiteX2" fmla="*/ 10590 w 565717"/>
              <a:gd name="connsiteY2" fmla="*/ 381442 h 1241807"/>
              <a:gd name="connsiteX3" fmla="*/ 50490 w 565717"/>
              <a:gd name="connsiteY3" fmla="*/ 0 h 1241807"/>
              <a:gd name="connsiteX4" fmla="*/ 565717 w 565717"/>
              <a:gd name="connsiteY4" fmla="*/ 1241807 h 1241807"/>
              <a:gd name="connsiteX0" fmla="*/ 534643 w 534643"/>
              <a:gd name="connsiteY0" fmla="*/ 1241807 h 1241807"/>
              <a:gd name="connsiteX1" fmla="*/ 191307 w 534643"/>
              <a:gd name="connsiteY1" fmla="*/ 892794 h 1241807"/>
              <a:gd name="connsiteX2" fmla="*/ 30710 w 534643"/>
              <a:gd name="connsiteY2" fmla="*/ 381724 h 1241807"/>
              <a:gd name="connsiteX3" fmla="*/ 19416 w 534643"/>
              <a:gd name="connsiteY3" fmla="*/ 0 h 1241807"/>
              <a:gd name="connsiteX4" fmla="*/ 534643 w 534643"/>
              <a:gd name="connsiteY4" fmla="*/ 1241807 h 1241807"/>
              <a:gd name="connsiteX0" fmla="*/ 534643 w 534643"/>
              <a:gd name="connsiteY0" fmla="*/ 1241807 h 1241807"/>
              <a:gd name="connsiteX1" fmla="*/ 215812 w 534643"/>
              <a:gd name="connsiteY1" fmla="*/ 876782 h 1241807"/>
              <a:gd name="connsiteX2" fmla="*/ 30710 w 534643"/>
              <a:gd name="connsiteY2" fmla="*/ 381724 h 1241807"/>
              <a:gd name="connsiteX3" fmla="*/ 19416 w 534643"/>
              <a:gd name="connsiteY3" fmla="*/ 0 h 1241807"/>
              <a:gd name="connsiteX4" fmla="*/ 534643 w 534643"/>
              <a:gd name="connsiteY4" fmla="*/ 1241807 h 1241807"/>
              <a:gd name="connsiteX0" fmla="*/ 524248 w 524248"/>
              <a:gd name="connsiteY0" fmla="*/ 1241807 h 1241807"/>
              <a:gd name="connsiteX1" fmla="*/ 205417 w 524248"/>
              <a:gd name="connsiteY1" fmla="*/ 876782 h 1241807"/>
              <a:gd name="connsiteX2" fmla="*/ 20315 w 524248"/>
              <a:gd name="connsiteY2" fmla="*/ 381724 h 1241807"/>
              <a:gd name="connsiteX3" fmla="*/ 9021 w 524248"/>
              <a:gd name="connsiteY3" fmla="*/ 0 h 1241807"/>
              <a:gd name="connsiteX4" fmla="*/ 524248 w 524248"/>
              <a:gd name="connsiteY4" fmla="*/ 1241807 h 1241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4248" h="1241807">
                <a:moveTo>
                  <a:pt x="524248" y="1241807"/>
                </a:moveTo>
                <a:cubicBezTo>
                  <a:pt x="400439" y="1154823"/>
                  <a:pt x="289406" y="1020129"/>
                  <a:pt x="205417" y="876782"/>
                </a:cubicBezTo>
                <a:cubicBezTo>
                  <a:pt x="121428" y="733435"/>
                  <a:pt x="31327" y="530370"/>
                  <a:pt x="20315" y="381724"/>
                </a:cubicBezTo>
                <a:cubicBezTo>
                  <a:pt x="-7671" y="274648"/>
                  <a:pt x="-1906" y="125427"/>
                  <a:pt x="9021" y="0"/>
                </a:cubicBezTo>
                <a:lnTo>
                  <a:pt x="524248" y="1241807"/>
                </a:lnTo>
                <a:close/>
              </a:path>
            </a:pathLst>
          </a:custGeom>
          <a:pattFill prst="sphere">
            <a:fgClr>
              <a:schemeClr val="accent6">
                <a:lumMod val="75000"/>
              </a:schemeClr>
            </a:fgClr>
            <a:bgClr>
              <a:schemeClr val="tx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" name="Chord 14"/>
          <p:cNvSpPr/>
          <p:nvPr/>
        </p:nvSpPr>
        <p:spPr>
          <a:xfrm rot="8504992">
            <a:off x="7349878" y="928358"/>
            <a:ext cx="555260" cy="1293728"/>
          </a:xfrm>
          <a:custGeom>
            <a:avLst/>
            <a:gdLst>
              <a:gd name="connsiteX0" fmla="*/ 780489 w 914400"/>
              <a:gd name="connsiteY0" fmla="*/ 780489 h 914400"/>
              <a:gd name="connsiteX1" fmla="*/ 228600 w 914400"/>
              <a:gd name="connsiteY1" fmla="*/ 853147 h 914400"/>
              <a:gd name="connsiteX2" fmla="*/ 15579 w 914400"/>
              <a:gd name="connsiteY2" fmla="*/ 338868 h 914400"/>
              <a:gd name="connsiteX3" fmla="*/ 457200 w 914400"/>
              <a:gd name="connsiteY3" fmla="*/ 0 h 914400"/>
              <a:gd name="connsiteX4" fmla="*/ 780489 w 914400"/>
              <a:gd name="connsiteY4" fmla="*/ 780489 h 914400"/>
              <a:gd name="connsiteX0" fmla="*/ 906257 w 906257"/>
              <a:gd name="connsiteY0" fmla="*/ 1102009 h 1144545"/>
              <a:gd name="connsiteX1" fmla="*/ 226176 w 906257"/>
              <a:gd name="connsiteY1" fmla="*/ 853147 h 1144545"/>
              <a:gd name="connsiteX2" fmla="*/ 13155 w 906257"/>
              <a:gd name="connsiteY2" fmla="*/ 338868 h 1144545"/>
              <a:gd name="connsiteX3" fmla="*/ 454776 w 906257"/>
              <a:gd name="connsiteY3" fmla="*/ 0 h 1144545"/>
              <a:gd name="connsiteX4" fmla="*/ 906257 w 906257"/>
              <a:gd name="connsiteY4" fmla="*/ 1102009 h 1144545"/>
              <a:gd name="connsiteX0" fmla="*/ 906257 w 906257"/>
              <a:gd name="connsiteY0" fmla="*/ 1316453 h 1358989"/>
              <a:gd name="connsiteX1" fmla="*/ 226176 w 906257"/>
              <a:gd name="connsiteY1" fmla="*/ 1067591 h 1358989"/>
              <a:gd name="connsiteX2" fmla="*/ 13155 w 906257"/>
              <a:gd name="connsiteY2" fmla="*/ 553312 h 1358989"/>
              <a:gd name="connsiteX3" fmla="*/ 375013 w 906257"/>
              <a:gd name="connsiteY3" fmla="*/ 0 h 1358989"/>
              <a:gd name="connsiteX4" fmla="*/ 906257 w 906257"/>
              <a:gd name="connsiteY4" fmla="*/ 1316453 h 1358989"/>
              <a:gd name="connsiteX0" fmla="*/ 906257 w 906257"/>
              <a:gd name="connsiteY0" fmla="*/ 1316453 h 1358989"/>
              <a:gd name="connsiteX1" fmla="*/ 226176 w 906257"/>
              <a:gd name="connsiteY1" fmla="*/ 1067591 h 1358989"/>
              <a:gd name="connsiteX2" fmla="*/ 13155 w 906257"/>
              <a:gd name="connsiteY2" fmla="*/ 553312 h 1358989"/>
              <a:gd name="connsiteX3" fmla="*/ 375013 w 906257"/>
              <a:gd name="connsiteY3" fmla="*/ 0 h 1358989"/>
              <a:gd name="connsiteX4" fmla="*/ 906257 w 906257"/>
              <a:gd name="connsiteY4" fmla="*/ 1316453 h 1358989"/>
              <a:gd name="connsiteX0" fmla="*/ 704773 w 704773"/>
              <a:gd name="connsiteY0" fmla="*/ 1316453 h 1360490"/>
              <a:gd name="connsiteX1" fmla="*/ 24692 w 704773"/>
              <a:gd name="connsiteY1" fmla="*/ 1067591 h 1360490"/>
              <a:gd name="connsiteX2" fmla="*/ 167503 w 704773"/>
              <a:gd name="connsiteY2" fmla="*/ 465805 h 1360490"/>
              <a:gd name="connsiteX3" fmla="*/ 173529 w 704773"/>
              <a:gd name="connsiteY3" fmla="*/ 0 h 1360490"/>
              <a:gd name="connsiteX4" fmla="*/ 704773 w 704773"/>
              <a:gd name="connsiteY4" fmla="*/ 1316453 h 1360490"/>
              <a:gd name="connsiteX0" fmla="*/ 554497 w 554497"/>
              <a:gd name="connsiteY0" fmla="*/ 1316453 h 1351981"/>
              <a:gd name="connsiteX1" fmla="*/ 229018 w 554497"/>
              <a:gd name="connsiteY1" fmla="*/ 977157 h 1351981"/>
              <a:gd name="connsiteX2" fmla="*/ 17227 w 554497"/>
              <a:gd name="connsiteY2" fmla="*/ 465805 h 1351981"/>
              <a:gd name="connsiteX3" fmla="*/ 23253 w 554497"/>
              <a:gd name="connsiteY3" fmla="*/ 0 h 1351981"/>
              <a:gd name="connsiteX4" fmla="*/ 554497 w 554497"/>
              <a:gd name="connsiteY4" fmla="*/ 1316453 h 1351981"/>
              <a:gd name="connsiteX0" fmla="*/ 572114 w 572114"/>
              <a:gd name="connsiteY0" fmla="*/ 1316453 h 1351981"/>
              <a:gd name="connsiteX1" fmla="*/ 246635 w 572114"/>
              <a:gd name="connsiteY1" fmla="*/ 977157 h 1351981"/>
              <a:gd name="connsiteX2" fmla="*/ 34844 w 572114"/>
              <a:gd name="connsiteY2" fmla="*/ 465805 h 1351981"/>
              <a:gd name="connsiteX3" fmla="*/ 40870 w 572114"/>
              <a:gd name="connsiteY3" fmla="*/ 0 h 1351981"/>
              <a:gd name="connsiteX4" fmla="*/ 572114 w 572114"/>
              <a:gd name="connsiteY4" fmla="*/ 1316453 h 1351981"/>
              <a:gd name="connsiteX0" fmla="*/ 572114 w 572114"/>
              <a:gd name="connsiteY0" fmla="*/ 1316453 h 1351981"/>
              <a:gd name="connsiteX1" fmla="*/ 246635 w 572114"/>
              <a:gd name="connsiteY1" fmla="*/ 977157 h 1351981"/>
              <a:gd name="connsiteX2" fmla="*/ 34844 w 572114"/>
              <a:gd name="connsiteY2" fmla="*/ 465805 h 1351981"/>
              <a:gd name="connsiteX3" fmla="*/ 40870 w 572114"/>
              <a:gd name="connsiteY3" fmla="*/ 0 h 1351981"/>
              <a:gd name="connsiteX4" fmla="*/ 572114 w 572114"/>
              <a:gd name="connsiteY4" fmla="*/ 1316453 h 1351981"/>
              <a:gd name="connsiteX0" fmla="*/ 572114 w 572114"/>
              <a:gd name="connsiteY0" fmla="*/ 1316453 h 1352529"/>
              <a:gd name="connsiteX1" fmla="*/ 246635 w 572114"/>
              <a:gd name="connsiteY1" fmla="*/ 977157 h 1352529"/>
              <a:gd name="connsiteX2" fmla="*/ 34844 w 572114"/>
              <a:gd name="connsiteY2" fmla="*/ 465805 h 1352529"/>
              <a:gd name="connsiteX3" fmla="*/ 40870 w 572114"/>
              <a:gd name="connsiteY3" fmla="*/ 0 h 1352529"/>
              <a:gd name="connsiteX4" fmla="*/ 572114 w 572114"/>
              <a:gd name="connsiteY4" fmla="*/ 1316453 h 1352529"/>
              <a:gd name="connsiteX0" fmla="*/ 572114 w 572114"/>
              <a:gd name="connsiteY0" fmla="*/ 1316453 h 1316453"/>
              <a:gd name="connsiteX1" fmla="*/ 246635 w 572114"/>
              <a:gd name="connsiteY1" fmla="*/ 977157 h 1316453"/>
              <a:gd name="connsiteX2" fmla="*/ 34844 w 572114"/>
              <a:gd name="connsiteY2" fmla="*/ 465805 h 1316453"/>
              <a:gd name="connsiteX3" fmla="*/ 40870 w 572114"/>
              <a:gd name="connsiteY3" fmla="*/ 0 h 1316453"/>
              <a:gd name="connsiteX4" fmla="*/ 572114 w 572114"/>
              <a:gd name="connsiteY4" fmla="*/ 1316453 h 1316453"/>
              <a:gd name="connsiteX0" fmla="*/ 572114 w 572114"/>
              <a:gd name="connsiteY0" fmla="*/ 1316453 h 1316453"/>
              <a:gd name="connsiteX1" fmla="*/ 246635 w 572114"/>
              <a:gd name="connsiteY1" fmla="*/ 977157 h 1316453"/>
              <a:gd name="connsiteX2" fmla="*/ 34844 w 572114"/>
              <a:gd name="connsiteY2" fmla="*/ 465805 h 1316453"/>
              <a:gd name="connsiteX3" fmla="*/ 40870 w 572114"/>
              <a:gd name="connsiteY3" fmla="*/ 0 h 1316453"/>
              <a:gd name="connsiteX4" fmla="*/ 572114 w 572114"/>
              <a:gd name="connsiteY4" fmla="*/ 1316453 h 1316453"/>
              <a:gd name="connsiteX0" fmla="*/ 589971 w 589971"/>
              <a:gd name="connsiteY0" fmla="*/ 1326170 h 1326170"/>
              <a:gd name="connsiteX1" fmla="*/ 246635 w 589971"/>
              <a:gd name="connsiteY1" fmla="*/ 977157 h 1326170"/>
              <a:gd name="connsiteX2" fmla="*/ 34844 w 589971"/>
              <a:gd name="connsiteY2" fmla="*/ 465805 h 1326170"/>
              <a:gd name="connsiteX3" fmla="*/ 40870 w 589971"/>
              <a:gd name="connsiteY3" fmla="*/ 0 h 1326170"/>
              <a:gd name="connsiteX4" fmla="*/ 589971 w 589971"/>
              <a:gd name="connsiteY4" fmla="*/ 1326170 h 1326170"/>
              <a:gd name="connsiteX0" fmla="*/ 603448 w 603448"/>
              <a:gd name="connsiteY0" fmla="*/ 1341741 h 1341741"/>
              <a:gd name="connsiteX1" fmla="*/ 260112 w 603448"/>
              <a:gd name="connsiteY1" fmla="*/ 992728 h 1341741"/>
              <a:gd name="connsiteX2" fmla="*/ 48321 w 603448"/>
              <a:gd name="connsiteY2" fmla="*/ 481376 h 1341741"/>
              <a:gd name="connsiteX3" fmla="*/ 34030 w 603448"/>
              <a:gd name="connsiteY3" fmla="*/ 0 h 1341741"/>
              <a:gd name="connsiteX4" fmla="*/ 603448 w 603448"/>
              <a:gd name="connsiteY4" fmla="*/ 1341741 h 1341741"/>
              <a:gd name="connsiteX0" fmla="*/ 587862 w 587862"/>
              <a:gd name="connsiteY0" fmla="*/ 1341741 h 1341741"/>
              <a:gd name="connsiteX1" fmla="*/ 244526 w 587862"/>
              <a:gd name="connsiteY1" fmla="*/ 992728 h 1341741"/>
              <a:gd name="connsiteX2" fmla="*/ 32735 w 587862"/>
              <a:gd name="connsiteY2" fmla="*/ 481376 h 1341741"/>
              <a:gd name="connsiteX3" fmla="*/ 18444 w 587862"/>
              <a:gd name="connsiteY3" fmla="*/ 0 h 1341741"/>
              <a:gd name="connsiteX4" fmla="*/ 587862 w 587862"/>
              <a:gd name="connsiteY4" fmla="*/ 1341741 h 1341741"/>
              <a:gd name="connsiteX0" fmla="*/ 565717 w 565717"/>
              <a:gd name="connsiteY0" fmla="*/ 1241807 h 1241807"/>
              <a:gd name="connsiteX1" fmla="*/ 222381 w 565717"/>
              <a:gd name="connsiteY1" fmla="*/ 892794 h 1241807"/>
              <a:gd name="connsiteX2" fmla="*/ 10590 w 565717"/>
              <a:gd name="connsiteY2" fmla="*/ 381442 h 1241807"/>
              <a:gd name="connsiteX3" fmla="*/ 50490 w 565717"/>
              <a:gd name="connsiteY3" fmla="*/ 0 h 1241807"/>
              <a:gd name="connsiteX4" fmla="*/ 565717 w 565717"/>
              <a:gd name="connsiteY4" fmla="*/ 1241807 h 1241807"/>
              <a:gd name="connsiteX0" fmla="*/ 534643 w 534643"/>
              <a:gd name="connsiteY0" fmla="*/ 1241807 h 1241807"/>
              <a:gd name="connsiteX1" fmla="*/ 191307 w 534643"/>
              <a:gd name="connsiteY1" fmla="*/ 892794 h 1241807"/>
              <a:gd name="connsiteX2" fmla="*/ 30710 w 534643"/>
              <a:gd name="connsiteY2" fmla="*/ 381724 h 1241807"/>
              <a:gd name="connsiteX3" fmla="*/ 19416 w 534643"/>
              <a:gd name="connsiteY3" fmla="*/ 0 h 1241807"/>
              <a:gd name="connsiteX4" fmla="*/ 534643 w 534643"/>
              <a:gd name="connsiteY4" fmla="*/ 1241807 h 1241807"/>
              <a:gd name="connsiteX0" fmla="*/ 534643 w 534643"/>
              <a:gd name="connsiteY0" fmla="*/ 1241807 h 1241807"/>
              <a:gd name="connsiteX1" fmla="*/ 215812 w 534643"/>
              <a:gd name="connsiteY1" fmla="*/ 876782 h 1241807"/>
              <a:gd name="connsiteX2" fmla="*/ 30710 w 534643"/>
              <a:gd name="connsiteY2" fmla="*/ 381724 h 1241807"/>
              <a:gd name="connsiteX3" fmla="*/ 19416 w 534643"/>
              <a:gd name="connsiteY3" fmla="*/ 0 h 1241807"/>
              <a:gd name="connsiteX4" fmla="*/ 534643 w 534643"/>
              <a:gd name="connsiteY4" fmla="*/ 1241807 h 1241807"/>
              <a:gd name="connsiteX0" fmla="*/ 524248 w 524248"/>
              <a:gd name="connsiteY0" fmla="*/ 1241807 h 1241807"/>
              <a:gd name="connsiteX1" fmla="*/ 205417 w 524248"/>
              <a:gd name="connsiteY1" fmla="*/ 876782 h 1241807"/>
              <a:gd name="connsiteX2" fmla="*/ 20315 w 524248"/>
              <a:gd name="connsiteY2" fmla="*/ 381724 h 1241807"/>
              <a:gd name="connsiteX3" fmla="*/ 9021 w 524248"/>
              <a:gd name="connsiteY3" fmla="*/ 0 h 1241807"/>
              <a:gd name="connsiteX4" fmla="*/ 524248 w 524248"/>
              <a:gd name="connsiteY4" fmla="*/ 1241807 h 1241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4248" h="1241807">
                <a:moveTo>
                  <a:pt x="524248" y="1241807"/>
                </a:moveTo>
                <a:cubicBezTo>
                  <a:pt x="400439" y="1154823"/>
                  <a:pt x="289406" y="1020129"/>
                  <a:pt x="205417" y="876782"/>
                </a:cubicBezTo>
                <a:cubicBezTo>
                  <a:pt x="121428" y="733435"/>
                  <a:pt x="31327" y="530370"/>
                  <a:pt x="20315" y="381724"/>
                </a:cubicBezTo>
                <a:cubicBezTo>
                  <a:pt x="-7671" y="274648"/>
                  <a:pt x="-1906" y="125427"/>
                  <a:pt x="9021" y="0"/>
                </a:cubicBezTo>
                <a:lnTo>
                  <a:pt x="524248" y="1241807"/>
                </a:lnTo>
                <a:close/>
              </a:path>
            </a:pathLst>
          </a:custGeom>
          <a:pattFill prst="sphere">
            <a:fgClr>
              <a:schemeClr val="accent6">
                <a:lumMod val="75000"/>
              </a:schemeClr>
            </a:fgClr>
            <a:bgClr>
              <a:schemeClr val="tx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Chord 14"/>
          <p:cNvSpPr/>
          <p:nvPr/>
        </p:nvSpPr>
        <p:spPr>
          <a:xfrm rot="12125983">
            <a:off x="7966854" y="1975043"/>
            <a:ext cx="548779" cy="1381207"/>
          </a:xfrm>
          <a:custGeom>
            <a:avLst/>
            <a:gdLst>
              <a:gd name="connsiteX0" fmla="*/ 780489 w 914400"/>
              <a:gd name="connsiteY0" fmla="*/ 780489 h 914400"/>
              <a:gd name="connsiteX1" fmla="*/ 228600 w 914400"/>
              <a:gd name="connsiteY1" fmla="*/ 853147 h 914400"/>
              <a:gd name="connsiteX2" fmla="*/ 15579 w 914400"/>
              <a:gd name="connsiteY2" fmla="*/ 338868 h 914400"/>
              <a:gd name="connsiteX3" fmla="*/ 457200 w 914400"/>
              <a:gd name="connsiteY3" fmla="*/ 0 h 914400"/>
              <a:gd name="connsiteX4" fmla="*/ 780489 w 914400"/>
              <a:gd name="connsiteY4" fmla="*/ 780489 h 914400"/>
              <a:gd name="connsiteX0" fmla="*/ 906257 w 906257"/>
              <a:gd name="connsiteY0" fmla="*/ 1102009 h 1144545"/>
              <a:gd name="connsiteX1" fmla="*/ 226176 w 906257"/>
              <a:gd name="connsiteY1" fmla="*/ 853147 h 1144545"/>
              <a:gd name="connsiteX2" fmla="*/ 13155 w 906257"/>
              <a:gd name="connsiteY2" fmla="*/ 338868 h 1144545"/>
              <a:gd name="connsiteX3" fmla="*/ 454776 w 906257"/>
              <a:gd name="connsiteY3" fmla="*/ 0 h 1144545"/>
              <a:gd name="connsiteX4" fmla="*/ 906257 w 906257"/>
              <a:gd name="connsiteY4" fmla="*/ 1102009 h 1144545"/>
              <a:gd name="connsiteX0" fmla="*/ 906257 w 906257"/>
              <a:gd name="connsiteY0" fmla="*/ 1316453 h 1358989"/>
              <a:gd name="connsiteX1" fmla="*/ 226176 w 906257"/>
              <a:gd name="connsiteY1" fmla="*/ 1067591 h 1358989"/>
              <a:gd name="connsiteX2" fmla="*/ 13155 w 906257"/>
              <a:gd name="connsiteY2" fmla="*/ 553312 h 1358989"/>
              <a:gd name="connsiteX3" fmla="*/ 375013 w 906257"/>
              <a:gd name="connsiteY3" fmla="*/ 0 h 1358989"/>
              <a:gd name="connsiteX4" fmla="*/ 906257 w 906257"/>
              <a:gd name="connsiteY4" fmla="*/ 1316453 h 1358989"/>
              <a:gd name="connsiteX0" fmla="*/ 906257 w 906257"/>
              <a:gd name="connsiteY0" fmla="*/ 1316453 h 1358989"/>
              <a:gd name="connsiteX1" fmla="*/ 226176 w 906257"/>
              <a:gd name="connsiteY1" fmla="*/ 1067591 h 1358989"/>
              <a:gd name="connsiteX2" fmla="*/ 13155 w 906257"/>
              <a:gd name="connsiteY2" fmla="*/ 553312 h 1358989"/>
              <a:gd name="connsiteX3" fmla="*/ 375013 w 906257"/>
              <a:gd name="connsiteY3" fmla="*/ 0 h 1358989"/>
              <a:gd name="connsiteX4" fmla="*/ 906257 w 906257"/>
              <a:gd name="connsiteY4" fmla="*/ 1316453 h 1358989"/>
              <a:gd name="connsiteX0" fmla="*/ 704773 w 704773"/>
              <a:gd name="connsiteY0" fmla="*/ 1316453 h 1360490"/>
              <a:gd name="connsiteX1" fmla="*/ 24692 w 704773"/>
              <a:gd name="connsiteY1" fmla="*/ 1067591 h 1360490"/>
              <a:gd name="connsiteX2" fmla="*/ 167503 w 704773"/>
              <a:gd name="connsiteY2" fmla="*/ 465805 h 1360490"/>
              <a:gd name="connsiteX3" fmla="*/ 173529 w 704773"/>
              <a:gd name="connsiteY3" fmla="*/ 0 h 1360490"/>
              <a:gd name="connsiteX4" fmla="*/ 704773 w 704773"/>
              <a:gd name="connsiteY4" fmla="*/ 1316453 h 1360490"/>
              <a:gd name="connsiteX0" fmla="*/ 554497 w 554497"/>
              <a:gd name="connsiteY0" fmla="*/ 1316453 h 1351981"/>
              <a:gd name="connsiteX1" fmla="*/ 229018 w 554497"/>
              <a:gd name="connsiteY1" fmla="*/ 977157 h 1351981"/>
              <a:gd name="connsiteX2" fmla="*/ 17227 w 554497"/>
              <a:gd name="connsiteY2" fmla="*/ 465805 h 1351981"/>
              <a:gd name="connsiteX3" fmla="*/ 23253 w 554497"/>
              <a:gd name="connsiteY3" fmla="*/ 0 h 1351981"/>
              <a:gd name="connsiteX4" fmla="*/ 554497 w 554497"/>
              <a:gd name="connsiteY4" fmla="*/ 1316453 h 1351981"/>
              <a:gd name="connsiteX0" fmla="*/ 572114 w 572114"/>
              <a:gd name="connsiteY0" fmla="*/ 1316453 h 1351981"/>
              <a:gd name="connsiteX1" fmla="*/ 246635 w 572114"/>
              <a:gd name="connsiteY1" fmla="*/ 977157 h 1351981"/>
              <a:gd name="connsiteX2" fmla="*/ 34844 w 572114"/>
              <a:gd name="connsiteY2" fmla="*/ 465805 h 1351981"/>
              <a:gd name="connsiteX3" fmla="*/ 40870 w 572114"/>
              <a:gd name="connsiteY3" fmla="*/ 0 h 1351981"/>
              <a:gd name="connsiteX4" fmla="*/ 572114 w 572114"/>
              <a:gd name="connsiteY4" fmla="*/ 1316453 h 1351981"/>
              <a:gd name="connsiteX0" fmla="*/ 572114 w 572114"/>
              <a:gd name="connsiteY0" fmla="*/ 1316453 h 1351981"/>
              <a:gd name="connsiteX1" fmla="*/ 246635 w 572114"/>
              <a:gd name="connsiteY1" fmla="*/ 977157 h 1351981"/>
              <a:gd name="connsiteX2" fmla="*/ 34844 w 572114"/>
              <a:gd name="connsiteY2" fmla="*/ 465805 h 1351981"/>
              <a:gd name="connsiteX3" fmla="*/ 40870 w 572114"/>
              <a:gd name="connsiteY3" fmla="*/ 0 h 1351981"/>
              <a:gd name="connsiteX4" fmla="*/ 572114 w 572114"/>
              <a:gd name="connsiteY4" fmla="*/ 1316453 h 1351981"/>
              <a:gd name="connsiteX0" fmla="*/ 572114 w 572114"/>
              <a:gd name="connsiteY0" fmla="*/ 1316453 h 1352529"/>
              <a:gd name="connsiteX1" fmla="*/ 246635 w 572114"/>
              <a:gd name="connsiteY1" fmla="*/ 977157 h 1352529"/>
              <a:gd name="connsiteX2" fmla="*/ 34844 w 572114"/>
              <a:gd name="connsiteY2" fmla="*/ 465805 h 1352529"/>
              <a:gd name="connsiteX3" fmla="*/ 40870 w 572114"/>
              <a:gd name="connsiteY3" fmla="*/ 0 h 1352529"/>
              <a:gd name="connsiteX4" fmla="*/ 572114 w 572114"/>
              <a:gd name="connsiteY4" fmla="*/ 1316453 h 1352529"/>
              <a:gd name="connsiteX0" fmla="*/ 572114 w 572114"/>
              <a:gd name="connsiteY0" fmla="*/ 1316453 h 1316453"/>
              <a:gd name="connsiteX1" fmla="*/ 246635 w 572114"/>
              <a:gd name="connsiteY1" fmla="*/ 977157 h 1316453"/>
              <a:gd name="connsiteX2" fmla="*/ 34844 w 572114"/>
              <a:gd name="connsiteY2" fmla="*/ 465805 h 1316453"/>
              <a:gd name="connsiteX3" fmla="*/ 40870 w 572114"/>
              <a:gd name="connsiteY3" fmla="*/ 0 h 1316453"/>
              <a:gd name="connsiteX4" fmla="*/ 572114 w 572114"/>
              <a:gd name="connsiteY4" fmla="*/ 1316453 h 1316453"/>
              <a:gd name="connsiteX0" fmla="*/ 572114 w 572114"/>
              <a:gd name="connsiteY0" fmla="*/ 1316453 h 1316453"/>
              <a:gd name="connsiteX1" fmla="*/ 246635 w 572114"/>
              <a:gd name="connsiteY1" fmla="*/ 977157 h 1316453"/>
              <a:gd name="connsiteX2" fmla="*/ 34844 w 572114"/>
              <a:gd name="connsiteY2" fmla="*/ 465805 h 1316453"/>
              <a:gd name="connsiteX3" fmla="*/ 40870 w 572114"/>
              <a:gd name="connsiteY3" fmla="*/ 0 h 1316453"/>
              <a:gd name="connsiteX4" fmla="*/ 572114 w 572114"/>
              <a:gd name="connsiteY4" fmla="*/ 1316453 h 1316453"/>
              <a:gd name="connsiteX0" fmla="*/ 589971 w 589971"/>
              <a:gd name="connsiteY0" fmla="*/ 1326170 h 1326170"/>
              <a:gd name="connsiteX1" fmla="*/ 246635 w 589971"/>
              <a:gd name="connsiteY1" fmla="*/ 977157 h 1326170"/>
              <a:gd name="connsiteX2" fmla="*/ 34844 w 589971"/>
              <a:gd name="connsiteY2" fmla="*/ 465805 h 1326170"/>
              <a:gd name="connsiteX3" fmla="*/ 40870 w 589971"/>
              <a:gd name="connsiteY3" fmla="*/ 0 h 1326170"/>
              <a:gd name="connsiteX4" fmla="*/ 589971 w 589971"/>
              <a:gd name="connsiteY4" fmla="*/ 1326170 h 1326170"/>
              <a:gd name="connsiteX0" fmla="*/ 603448 w 603448"/>
              <a:gd name="connsiteY0" fmla="*/ 1341741 h 1341741"/>
              <a:gd name="connsiteX1" fmla="*/ 260112 w 603448"/>
              <a:gd name="connsiteY1" fmla="*/ 992728 h 1341741"/>
              <a:gd name="connsiteX2" fmla="*/ 48321 w 603448"/>
              <a:gd name="connsiteY2" fmla="*/ 481376 h 1341741"/>
              <a:gd name="connsiteX3" fmla="*/ 34030 w 603448"/>
              <a:gd name="connsiteY3" fmla="*/ 0 h 1341741"/>
              <a:gd name="connsiteX4" fmla="*/ 603448 w 603448"/>
              <a:gd name="connsiteY4" fmla="*/ 1341741 h 1341741"/>
              <a:gd name="connsiteX0" fmla="*/ 587862 w 587862"/>
              <a:gd name="connsiteY0" fmla="*/ 1341741 h 1341741"/>
              <a:gd name="connsiteX1" fmla="*/ 244526 w 587862"/>
              <a:gd name="connsiteY1" fmla="*/ 992728 h 1341741"/>
              <a:gd name="connsiteX2" fmla="*/ 32735 w 587862"/>
              <a:gd name="connsiteY2" fmla="*/ 481376 h 1341741"/>
              <a:gd name="connsiteX3" fmla="*/ 18444 w 587862"/>
              <a:gd name="connsiteY3" fmla="*/ 0 h 1341741"/>
              <a:gd name="connsiteX4" fmla="*/ 587862 w 587862"/>
              <a:gd name="connsiteY4" fmla="*/ 1341741 h 1341741"/>
              <a:gd name="connsiteX0" fmla="*/ 565717 w 565717"/>
              <a:gd name="connsiteY0" fmla="*/ 1241807 h 1241807"/>
              <a:gd name="connsiteX1" fmla="*/ 222381 w 565717"/>
              <a:gd name="connsiteY1" fmla="*/ 892794 h 1241807"/>
              <a:gd name="connsiteX2" fmla="*/ 10590 w 565717"/>
              <a:gd name="connsiteY2" fmla="*/ 381442 h 1241807"/>
              <a:gd name="connsiteX3" fmla="*/ 50490 w 565717"/>
              <a:gd name="connsiteY3" fmla="*/ 0 h 1241807"/>
              <a:gd name="connsiteX4" fmla="*/ 565717 w 565717"/>
              <a:gd name="connsiteY4" fmla="*/ 1241807 h 1241807"/>
              <a:gd name="connsiteX0" fmla="*/ 534643 w 534643"/>
              <a:gd name="connsiteY0" fmla="*/ 1241807 h 1241807"/>
              <a:gd name="connsiteX1" fmla="*/ 191307 w 534643"/>
              <a:gd name="connsiteY1" fmla="*/ 892794 h 1241807"/>
              <a:gd name="connsiteX2" fmla="*/ 30710 w 534643"/>
              <a:gd name="connsiteY2" fmla="*/ 381724 h 1241807"/>
              <a:gd name="connsiteX3" fmla="*/ 19416 w 534643"/>
              <a:gd name="connsiteY3" fmla="*/ 0 h 1241807"/>
              <a:gd name="connsiteX4" fmla="*/ 534643 w 534643"/>
              <a:gd name="connsiteY4" fmla="*/ 1241807 h 1241807"/>
              <a:gd name="connsiteX0" fmla="*/ 534643 w 534643"/>
              <a:gd name="connsiteY0" fmla="*/ 1241807 h 1241807"/>
              <a:gd name="connsiteX1" fmla="*/ 215812 w 534643"/>
              <a:gd name="connsiteY1" fmla="*/ 876782 h 1241807"/>
              <a:gd name="connsiteX2" fmla="*/ 30710 w 534643"/>
              <a:gd name="connsiteY2" fmla="*/ 381724 h 1241807"/>
              <a:gd name="connsiteX3" fmla="*/ 19416 w 534643"/>
              <a:gd name="connsiteY3" fmla="*/ 0 h 1241807"/>
              <a:gd name="connsiteX4" fmla="*/ 534643 w 534643"/>
              <a:gd name="connsiteY4" fmla="*/ 1241807 h 1241807"/>
              <a:gd name="connsiteX0" fmla="*/ 524248 w 524248"/>
              <a:gd name="connsiteY0" fmla="*/ 1241807 h 1241807"/>
              <a:gd name="connsiteX1" fmla="*/ 205417 w 524248"/>
              <a:gd name="connsiteY1" fmla="*/ 876782 h 1241807"/>
              <a:gd name="connsiteX2" fmla="*/ 20315 w 524248"/>
              <a:gd name="connsiteY2" fmla="*/ 381724 h 1241807"/>
              <a:gd name="connsiteX3" fmla="*/ 9021 w 524248"/>
              <a:gd name="connsiteY3" fmla="*/ 0 h 1241807"/>
              <a:gd name="connsiteX4" fmla="*/ 524248 w 524248"/>
              <a:gd name="connsiteY4" fmla="*/ 1241807 h 1241807"/>
              <a:gd name="connsiteX0" fmla="*/ 522985 w 522985"/>
              <a:gd name="connsiteY0" fmla="*/ 1325775 h 1325775"/>
              <a:gd name="connsiteX1" fmla="*/ 204154 w 522985"/>
              <a:gd name="connsiteY1" fmla="*/ 960750 h 1325775"/>
              <a:gd name="connsiteX2" fmla="*/ 19052 w 522985"/>
              <a:gd name="connsiteY2" fmla="*/ 465692 h 1325775"/>
              <a:gd name="connsiteX3" fmla="*/ 10137 w 522985"/>
              <a:gd name="connsiteY3" fmla="*/ 0 h 1325775"/>
              <a:gd name="connsiteX4" fmla="*/ 522985 w 522985"/>
              <a:gd name="connsiteY4" fmla="*/ 1325775 h 1325775"/>
              <a:gd name="connsiteX0" fmla="*/ 518129 w 518129"/>
              <a:gd name="connsiteY0" fmla="*/ 1325775 h 1325775"/>
              <a:gd name="connsiteX1" fmla="*/ 199298 w 518129"/>
              <a:gd name="connsiteY1" fmla="*/ 960750 h 1325775"/>
              <a:gd name="connsiteX2" fmla="*/ 14196 w 518129"/>
              <a:gd name="connsiteY2" fmla="*/ 465692 h 1325775"/>
              <a:gd name="connsiteX3" fmla="*/ 5281 w 518129"/>
              <a:gd name="connsiteY3" fmla="*/ 0 h 1325775"/>
              <a:gd name="connsiteX4" fmla="*/ 518129 w 518129"/>
              <a:gd name="connsiteY4" fmla="*/ 1325775 h 132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129" h="1325775">
                <a:moveTo>
                  <a:pt x="518129" y="1325775"/>
                </a:moveTo>
                <a:cubicBezTo>
                  <a:pt x="394320" y="1238791"/>
                  <a:pt x="283287" y="1104097"/>
                  <a:pt x="199298" y="960750"/>
                </a:cubicBezTo>
                <a:cubicBezTo>
                  <a:pt x="115309" y="817403"/>
                  <a:pt x="25208" y="614338"/>
                  <a:pt x="14196" y="465692"/>
                </a:cubicBezTo>
                <a:cubicBezTo>
                  <a:pt x="1890" y="348824"/>
                  <a:pt x="-5646" y="125427"/>
                  <a:pt x="5281" y="0"/>
                </a:cubicBezTo>
                <a:lnTo>
                  <a:pt x="518129" y="1325775"/>
                </a:lnTo>
                <a:close/>
              </a:path>
            </a:pathLst>
          </a:custGeom>
          <a:pattFill prst="sphere">
            <a:fgClr>
              <a:schemeClr val="accent6">
                <a:lumMod val="75000"/>
              </a:schemeClr>
            </a:fgClr>
            <a:bgClr>
              <a:schemeClr val="tx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" name="Chord 14"/>
          <p:cNvSpPr/>
          <p:nvPr/>
        </p:nvSpPr>
        <p:spPr>
          <a:xfrm rot="13095008" flipV="1">
            <a:off x="7350461" y="3076767"/>
            <a:ext cx="550931" cy="1293728"/>
          </a:xfrm>
          <a:custGeom>
            <a:avLst/>
            <a:gdLst>
              <a:gd name="connsiteX0" fmla="*/ 780489 w 914400"/>
              <a:gd name="connsiteY0" fmla="*/ 780489 h 914400"/>
              <a:gd name="connsiteX1" fmla="*/ 228600 w 914400"/>
              <a:gd name="connsiteY1" fmla="*/ 853147 h 914400"/>
              <a:gd name="connsiteX2" fmla="*/ 15579 w 914400"/>
              <a:gd name="connsiteY2" fmla="*/ 338868 h 914400"/>
              <a:gd name="connsiteX3" fmla="*/ 457200 w 914400"/>
              <a:gd name="connsiteY3" fmla="*/ 0 h 914400"/>
              <a:gd name="connsiteX4" fmla="*/ 780489 w 914400"/>
              <a:gd name="connsiteY4" fmla="*/ 780489 h 914400"/>
              <a:gd name="connsiteX0" fmla="*/ 906257 w 906257"/>
              <a:gd name="connsiteY0" fmla="*/ 1102009 h 1144545"/>
              <a:gd name="connsiteX1" fmla="*/ 226176 w 906257"/>
              <a:gd name="connsiteY1" fmla="*/ 853147 h 1144545"/>
              <a:gd name="connsiteX2" fmla="*/ 13155 w 906257"/>
              <a:gd name="connsiteY2" fmla="*/ 338868 h 1144545"/>
              <a:gd name="connsiteX3" fmla="*/ 454776 w 906257"/>
              <a:gd name="connsiteY3" fmla="*/ 0 h 1144545"/>
              <a:gd name="connsiteX4" fmla="*/ 906257 w 906257"/>
              <a:gd name="connsiteY4" fmla="*/ 1102009 h 1144545"/>
              <a:gd name="connsiteX0" fmla="*/ 906257 w 906257"/>
              <a:gd name="connsiteY0" fmla="*/ 1316453 h 1358989"/>
              <a:gd name="connsiteX1" fmla="*/ 226176 w 906257"/>
              <a:gd name="connsiteY1" fmla="*/ 1067591 h 1358989"/>
              <a:gd name="connsiteX2" fmla="*/ 13155 w 906257"/>
              <a:gd name="connsiteY2" fmla="*/ 553312 h 1358989"/>
              <a:gd name="connsiteX3" fmla="*/ 375013 w 906257"/>
              <a:gd name="connsiteY3" fmla="*/ 0 h 1358989"/>
              <a:gd name="connsiteX4" fmla="*/ 906257 w 906257"/>
              <a:gd name="connsiteY4" fmla="*/ 1316453 h 1358989"/>
              <a:gd name="connsiteX0" fmla="*/ 906257 w 906257"/>
              <a:gd name="connsiteY0" fmla="*/ 1316453 h 1358989"/>
              <a:gd name="connsiteX1" fmla="*/ 226176 w 906257"/>
              <a:gd name="connsiteY1" fmla="*/ 1067591 h 1358989"/>
              <a:gd name="connsiteX2" fmla="*/ 13155 w 906257"/>
              <a:gd name="connsiteY2" fmla="*/ 553312 h 1358989"/>
              <a:gd name="connsiteX3" fmla="*/ 375013 w 906257"/>
              <a:gd name="connsiteY3" fmla="*/ 0 h 1358989"/>
              <a:gd name="connsiteX4" fmla="*/ 906257 w 906257"/>
              <a:gd name="connsiteY4" fmla="*/ 1316453 h 1358989"/>
              <a:gd name="connsiteX0" fmla="*/ 704773 w 704773"/>
              <a:gd name="connsiteY0" fmla="*/ 1316453 h 1360490"/>
              <a:gd name="connsiteX1" fmla="*/ 24692 w 704773"/>
              <a:gd name="connsiteY1" fmla="*/ 1067591 h 1360490"/>
              <a:gd name="connsiteX2" fmla="*/ 167503 w 704773"/>
              <a:gd name="connsiteY2" fmla="*/ 465805 h 1360490"/>
              <a:gd name="connsiteX3" fmla="*/ 173529 w 704773"/>
              <a:gd name="connsiteY3" fmla="*/ 0 h 1360490"/>
              <a:gd name="connsiteX4" fmla="*/ 704773 w 704773"/>
              <a:gd name="connsiteY4" fmla="*/ 1316453 h 1360490"/>
              <a:gd name="connsiteX0" fmla="*/ 554497 w 554497"/>
              <a:gd name="connsiteY0" fmla="*/ 1316453 h 1351981"/>
              <a:gd name="connsiteX1" fmla="*/ 229018 w 554497"/>
              <a:gd name="connsiteY1" fmla="*/ 977157 h 1351981"/>
              <a:gd name="connsiteX2" fmla="*/ 17227 w 554497"/>
              <a:gd name="connsiteY2" fmla="*/ 465805 h 1351981"/>
              <a:gd name="connsiteX3" fmla="*/ 23253 w 554497"/>
              <a:gd name="connsiteY3" fmla="*/ 0 h 1351981"/>
              <a:gd name="connsiteX4" fmla="*/ 554497 w 554497"/>
              <a:gd name="connsiteY4" fmla="*/ 1316453 h 1351981"/>
              <a:gd name="connsiteX0" fmla="*/ 572114 w 572114"/>
              <a:gd name="connsiteY0" fmla="*/ 1316453 h 1351981"/>
              <a:gd name="connsiteX1" fmla="*/ 246635 w 572114"/>
              <a:gd name="connsiteY1" fmla="*/ 977157 h 1351981"/>
              <a:gd name="connsiteX2" fmla="*/ 34844 w 572114"/>
              <a:gd name="connsiteY2" fmla="*/ 465805 h 1351981"/>
              <a:gd name="connsiteX3" fmla="*/ 40870 w 572114"/>
              <a:gd name="connsiteY3" fmla="*/ 0 h 1351981"/>
              <a:gd name="connsiteX4" fmla="*/ 572114 w 572114"/>
              <a:gd name="connsiteY4" fmla="*/ 1316453 h 1351981"/>
              <a:gd name="connsiteX0" fmla="*/ 572114 w 572114"/>
              <a:gd name="connsiteY0" fmla="*/ 1316453 h 1351981"/>
              <a:gd name="connsiteX1" fmla="*/ 246635 w 572114"/>
              <a:gd name="connsiteY1" fmla="*/ 977157 h 1351981"/>
              <a:gd name="connsiteX2" fmla="*/ 34844 w 572114"/>
              <a:gd name="connsiteY2" fmla="*/ 465805 h 1351981"/>
              <a:gd name="connsiteX3" fmla="*/ 40870 w 572114"/>
              <a:gd name="connsiteY3" fmla="*/ 0 h 1351981"/>
              <a:gd name="connsiteX4" fmla="*/ 572114 w 572114"/>
              <a:gd name="connsiteY4" fmla="*/ 1316453 h 1351981"/>
              <a:gd name="connsiteX0" fmla="*/ 572114 w 572114"/>
              <a:gd name="connsiteY0" fmla="*/ 1316453 h 1352529"/>
              <a:gd name="connsiteX1" fmla="*/ 246635 w 572114"/>
              <a:gd name="connsiteY1" fmla="*/ 977157 h 1352529"/>
              <a:gd name="connsiteX2" fmla="*/ 34844 w 572114"/>
              <a:gd name="connsiteY2" fmla="*/ 465805 h 1352529"/>
              <a:gd name="connsiteX3" fmla="*/ 40870 w 572114"/>
              <a:gd name="connsiteY3" fmla="*/ 0 h 1352529"/>
              <a:gd name="connsiteX4" fmla="*/ 572114 w 572114"/>
              <a:gd name="connsiteY4" fmla="*/ 1316453 h 1352529"/>
              <a:gd name="connsiteX0" fmla="*/ 572114 w 572114"/>
              <a:gd name="connsiteY0" fmla="*/ 1316453 h 1316453"/>
              <a:gd name="connsiteX1" fmla="*/ 246635 w 572114"/>
              <a:gd name="connsiteY1" fmla="*/ 977157 h 1316453"/>
              <a:gd name="connsiteX2" fmla="*/ 34844 w 572114"/>
              <a:gd name="connsiteY2" fmla="*/ 465805 h 1316453"/>
              <a:gd name="connsiteX3" fmla="*/ 40870 w 572114"/>
              <a:gd name="connsiteY3" fmla="*/ 0 h 1316453"/>
              <a:gd name="connsiteX4" fmla="*/ 572114 w 572114"/>
              <a:gd name="connsiteY4" fmla="*/ 1316453 h 1316453"/>
              <a:gd name="connsiteX0" fmla="*/ 572114 w 572114"/>
              <a:gd name="connsiteY0" fmla="*/ 1316453 h 1316453"/>
              <a:gd name="connsiteX1" fmla="*/ 246635 w 572114"/>
              <a:gd name="connsiteY1" fmla="*/ 977157 h 1316453"/>
              <a:gd name="connsiteX2" fmla="*/ 34844 w 572114"/>
              <a:gd name="connsiteY2" fmla="*/ 465805 h 1316453"/>
              <a:gd name="connsiteX3" fmla="*/ 40870 w 572114"/>
              <a:gd name="connsiteY3" fmla="*/ 0 h 1316453"/>
              <a:gd name="connsiteX4" fmla="*/ 572114 w 572114"/>
              <a:gd name="connsiteY4" fmla="*/ 1316453 h 1316453"/>
              <a:gd name="connsiteX0" fmla="*/ 589971 w 589971"/>
              <a:gd name="connsiteY0" fmla="*/ 1326170 h 1326170"/>
              <a:gd name="connsiteX1" fmla="*/ 246635 w 589971"/>
              <a:gd name="connsiteY1" fmla="*/ 977157 h 1326170"/>
              <a:gd name="connsiteX2" fmla="*/ 34844 w 589971"/>
              <a:gd name="connsiteY2" fmla="*/ 465805 h 1326170"/>
              <a:gd name="connsiteX3" fmla="*/ 40870 w 589971"/>
              <a:gd name="connsiteY3" fmla="*/ 0 h 1326170"/>
              <a:gd name="connsiteX4" fmla="*/ 589971 w 589971"/>
              <a:gd name="connsiteY4" fmla="*/ 1326170 h 1326170"/>
              <a:gd name="connsiteX0" fmla="*/ 603448 w 603448"/>
              <a:gd name="connsiteY0" fmla="*/ 1341741 h 1341741"/>
              <a:gd name="connsiteX1" fmla="*/ 260112 w 603448"/>
              <a:gd name="connsiteY1" fmla="*/ 992728 h 1341741"/>
              <a:gd name="connsiteX2" fmla="*/ 48321 w 603448"/>
              <a:gd name="connsiteY2" fmla="*/ 481376 h 1341741"/>
              <a:gd name="connsiteX3" fmla="*/ 34030 w 603448"/>
              <a:gd name="connsiteY3" fmla="*/ 0 h 1341741"/>
              <a:gd name="connsiteX4" fmla="*/ 603448 w 603448"/>
              <a:gd name="connsiteY4" fmla="*/ 1341741 h 1341741"/>
              <a:gd name="connsiteX0" fmla="*/ 587862 w 587862"/>
              <a:gd name="connsiteY0" fmla="*/ 1341741 h 1341741"/>
              <a:gd name="connsiteX1" fmla="*/ 244526 w 587862"/>
              <a:gd name="connsiteY1" fmla="*/ 992728 h 1341741"/>
              <a:gd name="connsiteX2" fmla="*/ 32735 w 587862"/>
              <a:gd name="connsiteY2" fmla="*/ 481376 h 1341741"/>
              <a:gd name="connsiteX3" fmla="*/ 18444 w 587862"/>
              <a:gd name="connsiteY3" fmla="*/ 0 h 1341741"/>
              <a:gd name="connsiteX4" fmla="*/ 587862 w 587862"/>
              <a:gd name="connsiteY4" fmla="*/ 1341741 h 1341741"/>
              <a:gd name="connsiteX0" fmla="*/ 565717 w 565717"/>
              <a:gd name="connsiteY0" fmla="*/ 1241807 h 1241807"/>
              <a:gd name="connsiteX1" fmla="*/ 222381 w 565717"/>
              <a:gd name="connsiteY1" fmla="*/ 892794 h 1241807"/>
              <a:gd name="connsiteX2" fmla="*/ 10590 w 565717"/>
              <a:gd name="connsiteY2" fmla="*/ 381442 h 1241807"/>
              <a:gd name="connsiteX3" fmla="*/ 50490 w 565717"/>
              <a:gd name="connsiteY3" fmla="*/ 0 h 1241807"/>
              <a:gd name="connsiteX4" fmla="*/ 565717 w 565717"/>
              <a:gd name="connsiteY4" fmla="*/ 1241807 h 1241807"/>
              <a:gd name="connsiteX0" fmla="*/ 534643 w 534643"/>
              <a:gd name="connsiteY0" fmla="*/ 1241807 h 1241807"/>
              <a:gd name="connsiteX1" fmla="*/ 191307 w 534643"/>
              <a:gd name="connsiteY1" fmla="*/ 892794 h 1241807"/>
              <a:gd name="connsiteX2" fmla="*/ 30710 w 534643"/>
              <a:gd name="connsiteY2" fmla="*/ 381724 h 1241807"/>
              <a:gd name="connsiteX3" fmla="*/ 19416 w 534643"/>
              <a:gd name="connsiteY3" fmla="*/ 0 h 1241807"/>
              <a:gd name="connsiteX4" fmla="*/ 534643 w 534643"/>
              <a:gd name="connsiteY4" fmla="*/ 1241807 h 1241807"/>
              <a:gd name="connsiteX0" fmla="*/ 534643 w 534643"/>
              <a:gd name="connsiteY0" fmla="*/ 1241807 h 1241807"/>
              <a:gd name="connsiteX1" fmla="*/ 215812 w 534643"/>
              <a:gd name="connsiteY1" fmla="*/ 876782 h 1241807"/>
              <a:gd name="connsiteX2" fmla="*/ 30710 w 534643"/>
              <a:gd name="connsiteY2" fmla="*/ 381724 h 1241807"/>
              <a:gd name="connsiteX3" fmla="*/ 19416 w 534643"/>
              <a:gd name="connsiteY3" fmla="*/ 0 h 1241807"/>
              <a:gd name="connsiteX4" fmla="*/ 534643 w 534643"/>
              <a:gd name="connsiteY4" fmla="*/ 1241807 h 1241807"/>
              <a:gd name="connsiteX0" fmla="*/ 524248 w 524248"/>
              <a:gd name="connsiteY0" fmla="*/ 1241807 h 1241807"/>
              <a:gd name="connsiteX1" fmla="*/ 205417 w 524248"/>
              <a:gd name="connsiteY1" fmla="*/ 876782 h 1241807"/>
              <a:gd name="connsiteX2" fmla="*/ 20315 w 524248"/>
              <a:gd name="connsiteY2" fmla="*/ 381724 h 1241807"/>
              <a:gd name="connsiteX3" fmla="*/ 9021 w 524248"/>
              <a:gd name="connsiteY3" fmla="*/ 0 h 1241807"/>
              <a:gd name="connsiteX4" fmla="*/ 524248 w 524248"/>
              <a:gd name="connsiteY4" fmla="*/ 1241807 h 1241807"/>
              <a:gd name="connsiteX0" fmla="*/ 520161 w 520161"/>
              <a:gd name="connsiteY0" fmla="*/ 1241807 h 1241807"/>
              <a:gd name="connsiteX1" fmla="*/ 201330 w 520161"/>
              <a:gd name="connsiteY1" fmla="*/ 876782 h 1241807"/>
              <a:gd name="connsiteX2" fmla="*/ 16228 w 520161"/>
              <a:gd name="connsiteY2" fmla="*/ 381724 h 1241807"/>
              <a:gd name="connsiteX3" fmla="*/ 4934 w 520161"/>
              <a:gd name="connsiteY3" fmla="*/ 0 h 1241807"/>
              <a:gd name="connsiteX4" fmla="*/ 520161 w 520161"/>
              <a:gd name="connsiteY4" fmla="*/ 1241807 h 1241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0161" h="1241807">
                <a:moveTo>
                  <a:pt x="520161" y="1241807"/>
                </a:moveTo>
                <a:cubicBezTo>
                  <a:pt x="396352" y="1154823"/>
                  <a:pt x="285319" y="1020129"/>
                  <a:pt x="201330" y="876782"/>
                </a:cubicBezTo>
                <a:cubicBezTo>
                  <a:pt x="117341" y="733435"/>
                  <a:pt x="27240" y="530370"/>
                  <a:pt x="16228" y="381724"/>
                </a:cubicBezTo>
                <a:cubicBezTo>
                  <a:pt x="2769" y="274543"/>
                  <a:pt x="-5993" y="125427"/>
                  <a:pt x="4934" y="0"/>
                </a:cubicBezTo>
                <a:lnTo>
                  <a:pt x="520161" y="1241807"/>
                </a:lnTo>
                <a:close/>
              </a:path>
            </a:pathLst>
          </a:custGeom>
          <a:pattFill prst="sphere">
            <a:fgClr>
              <a:schemeClr val="accent6">
                <a:lumMod val="75000"/>
              </a:schemeClr>
            </a:fgClr>
            <a:bgClr>
              <a:schemeClr val="tx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" name="Chord 14"/>
          <p:cNvSpPr/>
          <p:nvPr/>
        </p:nvSpPr>
        <p:spPr>
          <a:xfrm rot="16607499" flipV="1">
            <a:off x="6145359" y="3077761"/>
            <a:ext cx="550931" cy="1293729"/>
          </a:xfrm>
          <a:custGeom>
            <a:avLst/>
            <a:gdLst>
              <a:gd name="connsiteX0" fmla="*/ 780489 w 914400"/>
              <a:gd name="connsiteY0" fmla="*/ 780489 h 914400"/>
              <a:gd name="connsiteX1" fmla="*/ 228600 w 914400"/>
              <a:gd name="connsiteY1" fmla="*/ 853147 h 914400"/>
              <a:gd name="connsiteX2" fmla="*/ 15579 w 914400"/>
              <a:gd name="connsiteY2" fmla="*/ 338868 h 914400"/>
              <a:gd name="connsiteX3" fmla="*/ 457200 w 914400"/>
              <a:gd name="connsiteY3" fmla="*/ 0 h 914400"/>
              <a:gd name="connsiteX4" fmla="*/ 780489 w 914400"/>
              <a:gd name="connsiteY4" fmla="*/ 780489 h 914400"/>
              <a:gd name="connsiteX0" fmla="*/ 906257 w 906257"/>
              <a:gd name="connsiteY0" fmla="*/ 1102009 h 1144545"/>
              <a:gd name="connsiteX1" fmla="*/ 226176 w 906257"/>
              <a:gd name="connsiteY1" fmla="*/ 853147 h 1144545"/>
              <a:gd name="connsiteX2" fmla="*/ 13155 w 906257"/>
              <a:gd name="connsiteY2" fmla="*/ 338868 h 1144545"/>
              <a:gd name="connsiteX3" fmla="*/ 454776 w 906257"/>
              <a:gd name="connsiteY3" fmla="*/ 0 h 1144545"/>
              <a:gd name="connsiteX4" fmla="*/ 906257 w 906257"/>
              <a:gd name="connsiteY4" fmla="*/ 1102009 h 1144545"/>
              <a:gd name="connsiteX0" fmla="*/ 906257 w 906257"/>
              <a:gd name="connsiteY0" fmla="*/ 1316453 h 1358989"/>
              <a:gd name="connsiteX1" fmla="*/ 226176 w 906257"/>
              <a:gd name="connsiteY1" fmla="*/ 1067591 h 1358989"/>
              <a:gd name="connsiteX2" fmla="*/ 13155 w 906257"/>
              <a:gd name="connsiteY2" fmla="*/ 553312 h 1358989"/>
              <a:gd name="connsiteX3" fmla="*/ 375013 w 906257"/>
              <a:gd name="connsiteY3" fmla="*/ 0 h 1358989"/>
              <a:gd name="connsiteX4" fmla="*/ 906257 w 906257"/>
              <a:gd name="connsiteY4" fmla="*/ 1316453 h 1358989"/>
              <a:gd name="connsiteX0" fmla="*/ 906257 w 906257"/>
              <a:gd name="connsiteY0" fmla="*/ 1316453 h 1358989"/>
              <a:gd name="connsiteX1" fmla="*/ 226176 w 906257"/>
              <a:gd name="connsiteY1" fmla="*/ 1067591 h 1358989"/>
              <a:gd name="connsiteX2" fmla="*/ 13155 w 906257"/>
              <a:gd name="connsiteY2" fmla="*/ 553312 h 1358989"/>
              <a:gd name="connsiteX3" fmla="*/ 375013 w 906257"/>
              <a:gd name="connsiteY3" fmla="*/ 0 h 1358989"/>
              <a:gd name="connsiteX4" fmla="*/ 906257 w 906257"/>
              <a:gd name="connsiteY4" fmla="*/ 1316453 h 1358989"/>
              <a:gd name="connsiteX0" fmla="*/ 704773 w 704773"/>
              <a:gd name="connsiteY0" fmla="*/ 1316453 h 1360490"/>
              <a:gd name="connsiteX1" fmla="*/ 24692 w 704773"/>
              <a:gd name="connsiteY1" fmla="*/ 1067591 h 1360490"/>
              <a:gd name="connsiteX2" fmla="*/ 167503 w 704773"/>
              <a:gd name="connsiteY2" fmla="*/ 465805 h 1360490"/>
              <a:gd name="connsiteX3" fmla="*/ 173529 w 704773"/>
              <a:gd name="connsiteY3" fmla="*/ 0 h 1360490"/>
              <a:gd name="connsiteX4" fmla="*/ 704773 w 704773"/>
              <a:gd name="connsiteY4" fmla="*/ 1316453 h 1360490"/>
              <a:gd name="connsiteX0" fmla="*/ 554497 w 554497"/>
              <a:gd name="connsiteY0" fmla="*/ 1316453 h 1351981"/>
              <a:gd name="connsiteX1" fmla="*/ 229018 w 554497"/>
              <a:gd name="connsiteY1" fmla="*/ 977157 h 1351981"/>
              <a:gd name="connsiteX2" fmla="*/ 17227 w 554497"/>
              <a:gd name="connsiteY2" fmla="*/ 465805 h 1351981"/>
              <a:gd name="connsiteX3" fmla="*/ 23253 w 554497"/>
              <a:gd name="connsiteY3" fmla="*/ 0 h 1351981"/>
              <a:gd name="connsiteX4" fmla="*/ 554497 w 554497"/>
              <a:gd name="connsiteY4" fmla="*/ 1316453 h 1351981"/>
              <a:gd name="connsiteX0" fmla="*/ 572114 w 572114"/>
              <a:gd name="connsiteY0" fmla="*/ 1316453 h 1351981"/>
              <a:gd name="connsiteX1" fmla="*/ 246635 w 572114"/>
              <a:gd name="connsiteY1" fmla="*/ 977157 h 1351981"/>
              <a:gd name="connsiteX2" fmla="*/ 34844 w 572114"/>
              <a:gd name="connsiteY2" fmla="*/ 465805 h 1351981"/>
              <a:gd name="connsiteX3" fmla="*/ 40870 w 572114"/>
              <a:gd name="connsiteY3" fmla="*/ 0 h 1351981"/>
              <a:gd name="connsiteX4" fmla="*/ 572114 w 572114"/>
              <a:gd name="connsiteY4" fmla="*/ 1316453 h 1351981"/>
              <a:gd name="connsiteX0" fmla="*/ 572114 w 572114"/>
              <a:gd name="connsiteY0" fmla="*/ 1316453 h 1351981"/>
              <a:gd name="connsiteX1" fmla="*/ 246635 w 572114"/>
              <a:gd name="connsiteY1" fmla="*/ 977157 h 1351981"/>
              <a:gd name="connsiteX2" fmla="*/ 34844 w 572114"/>
              <a:gd name="connsiteY2" fmla="*/ 465805 h 1351981"/>
              <a:gd name="connsiteX3" fmla="*/ 40870 w 572114"/>
              <a:gd name="connsiteY3" fmla="*/ 0 h 1351981"/>
              <a:gd name="connsiteX4" fmla="*/ 572114 w 572114"/>
              <a:gd name="connsiteY4" fmla="*/ 1316453 h 1351981"/>
              <a:gd name="connsiteX0" fmla="*/ 572114 w 572114"/>
              <a:gd name="connsiteY0" fmla="*/ 1316453 h 1352529"/>
              <a:gd name="connsiteX1" fmla="*/ 246635 w 572114"/>
              <a:gd name="connsiteY1" fmla="*/ 977157 h 1352529"/>
              <a:gd name="connsiteX2" fmla="*/ 34844 w 572114"/>
              <a:gd name="connsiteY2" fmla="*/ 465805 h 1352529"/>
              <a:gd name="connsiteX3" fmla="*/ 40870 w 572114"/>
              <a:gd name="connsiteY3" fmla="*/ 0 h 1352529"/>
              <a:gd name="connsiteX4" fmla="*/ 572114 w 572114"/>
              <a:gd name="connsiteY4" fmla="*/ 1316453 h 1352529"/>
              <a:gd name="connsiteX0" fmla="*/ 572114 w 572114"/>
              <a:gd name="connsiteY0" fmla="*/ 1316453 h 1316453"/>
              <a:gd name="connsiteX1" fmla="*/ 246635 w 572114"/>
              <a:gd name="connsiteY1" fmla="*/ 977157 h 1316453"/>
              <a:gd name="connsiteX2" fmla="*/ 34844 w 572114"/>
              <a:gd name="connsiteY2" fmla="*/ 465805 h 1316453"/>
              <a:gd name="connsiteX3" fmla="*/ 40870 w 572114"/>
              <a:gd name="connsiteY3" fmla="*/ 0 h 1316453"/>
              <a:gd name="connsiteX4" fmla="*/ 572114 w 572114"/>
              <a:gd name="connsiteY4" fmla="*/ 1316453 h 1316453"/>
              <a:gd name="connsiteX0" fmla="*/ 572114 w 572114"/>
              <a:gd name="connsiteY0" fmla="*/ 1316453 h 1316453"/>
              <a:gd name="connsiteX1" fmla="*/ 246635 w 572114"/>
              <a:gd name="connsiteY1" fmla="*/ 977157 h 1316453"/>
              <a:gd name="connsiteX2" fmla="*/ 34844 w 572114"/>
              <a:gd name="connsiteY2" fmla="*/ 465805 h 1316453"/>
              <a:gd name="connsiteX3" fmla="*/ 40870 w 572114"/>
              <a:gd name="connsiteY3" fmla="*/ 0 h 1316453"/>
              <a:gd name="connsiteX4" fmla="*/ 572114 w 572114"/>
              <a:gd name="connsiteY4" fmla="*/ 1316453 h 1316453"/>
              <a:gd name="connsiteX0" fmla="*/ 589971 w 589971"/>
              <a:gd name="connsiteY0" fmla="*/ 1326170 h 1326170"/>
              <a:gd name="connsiteX1" fmla="*/ 246635 w 589971"/>
              <a:gd name="connsiteY1" fmla="*/ 977157 h 1326170"/>
              <a:gd name="connsiteX2" fmla="*/ 34844 w 589971"/>
              <a:gd name="connsiteY2" fmla="*/ 465805 h 1326170"/>
              <a:gd name="connsiteX3" fmla="*/ 40870 w 589971"/>
              <a:gd name="connsiteY3" fmla="*/ 0 h 1326170"/>
              <a:gd name="connsiteX4" fmla="*/ 589971 w 589971"/>
              <a:gd name="connsiteY4" fmla="*/ 1326170 h 1326170"/>
              <a:gd name="connsiteX0" fmla="*/ 603448 w 603448"/>
              <a:gd name="connsiteY0" fmla="*/ 1341741 h 1341741"/>
              <a:gd name="connsiteX1" fmla="*/ 260112 w 603448"/>
              <a:gd name="connsiteY1" fmla="*/ 992728 h 1341741"/>
              <a:gd name="connsiteX2" fmla="*/ 48321 w 603448"/>
              <a:gd name="connsiteY2" fmla="*/ 481376 h 1341741"/>
              <a:gd name="connsiteX3" fmla="*/ 34030 w 603448"/>
              <a:gd name="connsiteY3" fmla="*/ 0 h 1341741"/>
              <a:gd name="connsiteX4" fmla="*/ 603448 w 603448"/>
              <a:gd name="connsiteY4" fmla="*/ 1341741 h 1341741"/>
              <a:gd name="connsiteX0" fmla="*/ 587862 w 587862"/>
              <a:gd name="connsiteY0" fmla="*/ 1341741 h 1341741"/>
              <a:gd name="connsiteX1" fmla="*/ 244526 w 587862"/>
              <a:gd name="connsiteY1" fmla="*/ 992728 h 1341741"/>
              <a:gd name="connsiteX2" fmla="*/ 32735 w 587862"/>
              <a:gd name="connsiteY2" fmla="*/ 481376 h 1341741"/>
              <a:gd name="connsiteX3" fmla="*/ 18444 w 587862"/>
              <a:gd name="connsiteY3" fmla="*/ 0 h 1341741"/>
              <a:gd name="connsiteX4" fmla="*/ 587862 w 587862"/>
              <a:gd name="connsiteY4" fmla="*/ 1341741 h 1341741"/>
              <a:gd name="connsiteX0" fmla="*/ 565717 w 565717"/>
              <a:gd name="connsiteY0" fmla="*/ 1241807 h 1241807"/>
              <a:gd name="connsiteX1" fmla="*/ 222381 w 565717"/>
              <a:gd name="connsiteY1" fmla="*/ 892794 h 1241807"/>
              <a:gd name="connsiteX2" fmla="*/ 10590 w 565717"/>
              <a:gd name="connsiteY2" fmla="*/ 381442 h 1241807"/>
              <a:gd name="connsiteX3" fmla="*/ 50490 w 565717"/>
              <a:gd name="connsiteY3" fmla="*/ 0 h 1241807"/>
              <a:gd name="connsiteX4" fmla="*/ 565717 w 565717"/>
              <a:gd name="connsiteY4" fmla="*/ 1241807 h 1241807"/>
              <a:gd name="connsiteX0" fmla="*/ 534643 w 534643"/>
              <a:gd name="connsiteY0" fmla="*/ 1241807 h 1241807"/>
              <a:gd name="connsiteX1" fmla="*/ 191307 w 534643"/>
              <a:gd name="connsiteY1" fmla="*/ 892794 h 1241807"/>
              <a:gd name="connsiteX2" fmla="*/ 30710 w 534643"/>
              <a:gd name="connsiteY2" fmla="*/ 381724 h 1241807"/>
              <a:gd name="connsiteX3" fmla="*/ 19416 w 534643"/>
              <a:gd name="connsiteY3" fmla="*/ 0 h 1241807"/>
              <a:gd name="connsiteX4" fmla="*/ 534643 w 534643"/>
              <a:gd name="connsiteY4" fmla="*/ 1241807 h 1241807"/>
              <a:gd name="connsiteX0" fmla="*/ 534643 w 534643"/>
              <a:gd name="connsiteY0" fmla="*/ 1241807 h 1241807"/>
              <a:gd name="connsiteX1" fmla="*/ 215812 w 534643"/>
              <a:gd name="connsiteY1" fmla="*/ 876782 h 1241807"/>
              <a:gd name="connsiteX2" fmla="*/ 30710 w 534643"/>
              <a:gd name="connsiteY2" fmla="*/ 381724 h 1241807"/>
              <a:gd name="connsiteX3" fmla="*/ 19416 w 534643"/>
              <a:gd name="connsiteY3" fmla="*/ 0 h 1241807"/>
              <a:gd name="connsiteX4" fmla="*/ 534643 w 534643"/>
              <a:gd name="connsiteY4" fmla="*/ 1241807 h 1241807"/>
              <a:gd name="connsiteX0" fmla="*/ 524248 w 524248"/>
              <a:gd name="connsiteY0" fmla="*/ 1241807 h 1241807"/>
              <a:gd name="connsiteX1" fmla="*/ 205417 w 524248"/>
              <a:gd name="connsiteY1" fmla="*/ 876782 h 1241807"/>
              <a:gd name="connsiteX2" fmla="*/ 20315 w 524248"/>
              <a:gd name="connsiteY2" fmla="*/ 381724 h 1241807"/>
              <a:gd name="connsiteX3" fmla="*/ 9021 w 524248"/>
              <a:gd name="connsiteY3" fmla="*/ 0 h 1241807"/>
              <a:gd name="connsiteX4" fmla="*/ 524248 w 524248"/>
              <a:gd name="connsiteY4" fmla="*/ 1241807 h 1241807"/>
              <a:gd name="connsiteX0" fmla="*/ 520161 w 520161"/>
              <a:gd name="connsiteY0" fmla="*/ 1241807 h 1241807"/>
              <a:gd name="connsiteX1" fmla="*/ 201330 w 520161"/>
              <a:gd name="connsiteY1" fmla="*/ 876782 h 1241807"/>
              <a:gd name="connsiteX2" fmla="*/ 16228 w 520161"/>
              <a:gd name="connsiteY2" fmla="*/ 381724 h 1241807"/>
              <a:gd name="connsiteX3" fmla="*/ 4934 w 520161"/>
              <a:gd name="connsiteY3" fmla="*/ 0 h 1241807"/>
              <a:gd name="connsiteX4" fmla="*/ 520161 w 520161"/>
              <a:gd name="connsiteY4" fmla="*/ 1241807 h 1241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0161" h="1241807">
                <a:moveTo>
                  <a:pt x="520161" y="1241807"/>
                </a:moveTo>
                <a:cubicBezTo>
                  <a:pt x="396352" y="1154823"/>
                  <a:pt x="285319" y="1020129"/>
                  <a:pt x="201330" y="876782"/>
                </a:cubicBezTo>
                <a:cubicBezTo>
                  <a:pt x="117341" y="733435"/>
                  <a:pt x="27240" y="530370"/>
                  <a:pt x="16228" y="381724"/>
                </a:cubicBezTo>
                <a:cubicBezTo>
                  <a:pt x="2769" y="274543"/>
                  <a:pt x="-5993" y="125427"/>
                  <a:pt x="4934" y="0"/>
                </a:cubicBezTo>
                <a:lnTo>
                  <a:pt x="520161" y="1241807"/>
                </a:lnTo>
                <a:close/>
              </a:path>
            </a:pathLst>
          </a:custGeom>
          <a:pattFill prst="sphere">
            <a:fgClr>
              <a:schemeClr val="accent6">
                <a:lumMod val="75000"/>
              </a:schemeClr>
            </a:fgClr>
            <a:bgClr>
              <a:schemeClr val="tx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5623647" y="1240017"/>
            <a:ext cx="2819400" cy="2819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958888" y="2307832"/>
            <a:ext cx="328936" cy="30777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O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5838825" y="2659761"/>
            <a:ext cx="1165944" cy="7208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7010400" y="2651995"/>
            <a:ext cx="4763" cy="13858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 rot="3555687">
            <a:off x="6216155" y="2378174"/>
            <a:ext cx="276999" cy="1055463"/>
            <a:chOff x="6054753" y="2833591"/>
            <a:chExt cx="329043" cy="975809"/>
          </a:xfrm>
          <a:effectLst/>
        </p:grpSpPr>
        <p:cxnSp>
          <p:nvCxnSpPr>
            <p:cNvPr id="50" name="Straight Arrow Connector 49"/>
            <p:cNvCxnSpPr/>
            <p:nvPr/>
          </p:nvCxnSpPr>
          <p:spPr>
            <a:xfrm rot="16200000">
              <a:off x="5741463" y="3320764"/>
              <a:ext cx="975809" cy="146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 rot="16188686">
              <a:off x="5894361" y="3150331"/>
              <a:ext cx="649827" cy="329043"/>
            </a:xfrm>
            <a:prstGeom prst="rect">
              <a:avLst/>
            </a:prstGeom>
            <a:solidFill>
              <a:srgbClr val="FFFF00"/>
            </a:solidFill>
            <a:effectLst>
              <a:softEdge rad="63500"/>
            </a:effectLst>
          </p:spPr>
          <p:txBody>
            <a:bodyPr wrap="square">
              <a:spAutoFit/>
            </a:bodyPr>
            <a:lstStyle/>
            <a:p>
              <a:r>
                <a:rPr lang="en-US" sz="12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28 cm</a:t>
              </a:r>
              <a:endParaRPr lang="en-US" sz="12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483553" y="3363807"/>
            <a:ext cx="1707095" cy="975759"/>
            <a:chOff x="5483553" y="3321662"/>
            <a:chExt cx="1707095" cy="975759"/>
          </a:xfrm>
        </p:grpSpPr>
        <p:sp>
          <p:nvSpPr>
            <p:cNvPr id="53" name="Rectangle 52"/>
            <p:cNvSpPr/>
            <p:nvPr/>
          </p:nvSpPr>
          <p:spPr>
            <a:xfrm>
              <a:off x="5483553" y="3321662"/>
              <a:ext cx="314510" cy="30777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A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042240" y="3838570"/>
              <a:ext cx="324128" cy="30777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X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866520" y="3989644"/>
              <a:ext cx="324128" cy="30777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B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 flipH="1">
              <a:off x="6273267" y="3780688"/>
              <a:ext cx="59238" cy="633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black"/>
                </a:solidFill>
              </a:endParaRPr>
            </a:p>
          </p:txBody>
        </p:sp>
      </p:grpSp>
      <p:sp>
        <p:nvSpPr>
          <p:cNvPr id="57" name="Pie 17"/>
          <p:cNvSpPr/>
          <p:nvPr/>
        </p:nvSpPr>
        <p:spPr>
          <a:xfrm rot="15796844">
            <a:off x="5765621" y="2792643"/>
            <a:ext cx="1399921" cy="1272174"/>
          </a:xfrm>
          <a:custGeom>
            <a:avLst/>
            <a:gdLst>
              <a:gd name="connsiteX0" fmla="*/ 0 w 1981200"/>
              <a:gd name="connsiteY0" fmla="*/ 990600 h 1981200"/>
              <a:gd name="connsiteX1" fmla="*/ 542117 w 1981200"/>
              <a:gd name="connsiteY1" fmla="*/ 107338 h 1981200"/>
              <a:gd name="connsiteX2" fmla="*/ 990600 w 1981200"/>
              <a:gd name="connsiteY2" fmla="*/ 990600 h 1981200"/>
              <a:gd name="connsiteX3" fmla="*/ 0 w 1981200"/>
              <a:gd name="connsiteY3" fmla="*/ 990600 h 1981200"/>
              <a:gd name="connsiteX0" fmla="*/ 0 w 990600"/>
              <a:gd name="connsiteY0" fmla="*/ 735625 h 735625"/>
              <a:gd name="connsiteX1" fmla="*/ 613555 w 990600"/>
              <a:gd name="connsiteY1" fmla="*/ 0 h 735625"/>
              <a:gd name="connsiteX2" fmla="*/ 990600 w 990600"/>
              <a:gd name="connsiteY2" fmla="*/ 735625 h 735625"/>
              <a:gd name="connsiteX3" fmla="*/ 0 w 990600"/>
              <a:gd name="connsiteY3" fmla="*/ 735625 h 735625"/>
              <a:gd name="connsiteX0" fmla="*/ 0 w 747712"/>
              <a:gd name="connsiteY0" fmla="*/ 733244 h 735625"/>
              <a:gd name="connsiteX1" fmla="*/ 370667 w 747712"/>
              <a:gd name="connsiteY1" fmla="*/ 0 h 735625"/>
              <a:gd name="connsiteX2" fmla="*/ 747712 w 747712"/>
              <a:gd name="connsiteY2" fmla="*/ 735625 h 735625"/>
              <a:gd name="connsiteX3" fmla="*/ 0 w 747712"/>
              <a:gd name="connsiteY3" fmla="*/ 733244 h 735625"/>
              <a:gd name="connsiteX0" fmla="*/ 0 w 747712"/>
              <a:gd name="connsiteY0" fmla="*/ 733244 h 735625"/>
              <a:gd name="connsiteX1" fmla="*/ 370667 w 747712"/>
              <a:gd name="connsiteY1" fmla="*/ 0 h 735625"/>
              <a:gd name="connsiteX2" fmla="*/ 747712 w 747712"/>
              <a:gd name="connsiteY2" fmla="*/ 735625 h 735625"/>
              <a:gd name="connsiteX3" fmla="*/ 0 w 747712"/>
              <a:gd name="connsiteY3" fmla="*/ 733244 h 735625"/>
              <a:gd name="connsiteX0" fmla="*/ 0 w 747712"/>
              <a:gd name="connsiteY0" fmla="*/ 733244 h 735625"/>
              <a:gd name="connsiteX1" fmla="*/ 370667 w 747712"/>
              <a:gd name="connsiteY1" fmla="*/ 0 h 735625"/>
              <a:gd name="connsiteX2" fmla="*/ 747712 w 747712"/>
              <a:gd name="connsiteY2" fmla="*/ 735625 h 735625"/>
              <a:gd name="connsiteX3" fmla="*/ 0 w 747712"/>
              <a:gd name="connsiteY3" fmla="*/ 733244 h 735625"/>
              <a:gd name="connsiteX0" fmla="*/ 6020 w 753732"/>
              <a:gd name="connsiteY0" fmla="*/ 733244 h 735625"/>
              <a:gd name="connsiteX1" fmla="*/ 376687 w 753732"/>
              <a:gd name="connsiteY1" fmla="*/ 0 h 735625"/>
              <a:gd name="connsiteX2" fmla="*/ 753732 w 753732"/>
              <a:gd name="connsiteY2" fmla="*/ 735625 h 735625"/>
              <a:gd name="connsiteX3" fmla="*/ 6020 w 753732"/>
              <a:gd name="connsiteY3" fmla="*/ 733244 h 735625"/>
              <a:gd name="connsiteX0" fmla="*/ 6020 w 753732"/>
              <a:gd name="connsiteY0" fmla="*/ 733244 h 735625"/>
              <a:gd name="connsiteX1" fmla="*/ 376687 w 753732"/>
              <a:gd name="connsiteY1" fmla="*/ 0 h 735625"/>
              <a:gd name="connsiteX2" fmla="*/ 753732 w 753732"/>
              <a:gd name="connsiteY2" fmla="*/ 735625 h 735625"/>
              <a:gd name="connsiteX3" fmla="*/ 6020 w 753732"/>
              <a:gd name="connsiteY3" fmla="*/ 733244 h 735625"/>
              <a:gd name="connsiteX0" fmla="*/ 3343 w 863323"/>
              <a:gd name="connsiteY0" fmla="*/ 649142 h 735625"/>
              <a:gd name="connsiteX1" fmla="*/ 486278 w 863323"/>
              <a:gd name="connsiteY1" fmla="*/ 0 h 735625"/>
              <a:gd name="connsiteX2" fmla="*/ 863323 w 863323"/>
              <a:gd name="connsiteY2" fmla="*/ 735625 h 735625"/>
              <a:gd name="connsiteX3" fmla="*/ 3343 w 863323"/>
              <a:gd name="connsiteY3" fmla="*/ 649142 h 735625"/>
              <a:gd name="connsiteX0" fmla="*/ 4767 w 864747"/>
              <a:gd name="connsiteY0" fmla="*/ 661460 h 747943"/>
              <a:gd name="connsiteX1" fmla="*/ 413245 w 864747"/>
              <a:gd name="connsiteY1" fmla="*/ 0 h 747943"/>
              <a:gd name="connsiteX2" fmla="*/ 864747 w 864747"/>
              <a:gd name="connsiteY2" fmla="*/ 747943 h 747943"/>
              <a:gd name="connsiteX3" fmla="*/ 4767 w 864747"/>
              <a:gd name="connsiteY3" fmla="*/ 661460 h 747943"/>
              <a:gd name="connsiteX0" fmla="*/ 91 w 860071"/>
              <a:gd name="connsiteY0" fmla="*/ 661460 h 747943"/>
              <a:gd name="connsiteX1" fmla="*/ 408569 w 860071"/>
              <a:gd name="connsiteY1" fmla="*/ 0 h 747943"/>
              <a:gd name="connsiteX2" fmla="*/ 860071 w 860071"/>
              <a:gd name="connsiteY2" fmla="*/ 747943 h 747943"/>
              <a:gd name="connsiteX3" fmla="*/ 91 w 860071"/>
              <a:gd name="connsiteY3" fmla="*/ 661460 h 747943"/>
              <a:gd name="connsiteX0" fmla="*/ 46 w 860026"/>
              <a:gd name="connsiteY0" fmla="*/ 605716 h 692199"/>
              <a:gd name="connsiteX1" fmla="*/ 515571 w 860026"/>
              <a:gd name="connsiteY1" fmla="*/ 0 h 692199"/>
              <a:gd name="connsiteX2" fmla="*/ 860026 w 860026"/>
              <a:gd name="connsiteY2" fmla="*/ 692199 h 692199"/>
              <a:gd name="connsiteX3" fmla="*/ 46 w 860026"/>
              <a:gd name="connsiteY3" fmla="*/ 605716 h 692199"/>
              <a:gd name="connsiteX0" fmla="*/ 52 w 837895"/>
              <a:gd name="connsiteY0" fmla="*/ 690696 h 692199"/>
              <a:gd name="connsiteX1" fmla="*/ 493440 w 837895"/>
              <a:gd name="connsiteY1" fmla="*/ 0 h 692199"/>
              <a:gd name="connsiteX2" fmla="*/ 837895 w 837895"/>
              <a:gd name="connsiteY2" fmla="*/ 692199 h 692199"/>
              <a:gd name="connsiteX3" fmla="*/ 52 w 837895"/>
              <a:gd name="connsiteY3" fmla="*/ 690696 h 692199"/>
              <a:gd name="connsiteX0" fmla="*/ 0 w 837843"/>
              <a:gd name="connsiteY0" fmla="*/ 690696 h 692199"/>
              <a:gd name="connsiteX1" fmla="*/ 493388 w 837843"/>
              <a:gd name="connsiteY1" fmla="*/ 0 h 692199"/>
              <a:gd name="connsiteX2" fmla="*/ 837843 w 837843"/>
              <a:gd name="connsiteY2" fmla="*/ 692199 h 692199"/>
              <a:gd name="connsiteX3" fmla="*/ 0 w 837843"/>
              <a:gd name="connsiteY3" fmla="*/ 690696 h 692199"/>
              <a:gd name="connsiteX0" fmla="*/ 0 w 837843"/>
              <a:gd name="connsiteY0" fmla="*/ 690696 h 692199"/>
              <a:gd name="connsiteX1" fmla="*/ 493388 w 837843"/>
              <a:gd name="connsiteY1" fmla="*/ 0 h 692199"/>
              <a:gd name="connsiteX2" fmla="*/ 837843 w 837843"/>
              <a:gd name="connsiteY2" fmla="*/ 692199 h 692199"/>
              <a:gd name="connsiteX3" fmla="*/ 0 w 837843"/>
              <a:gd name="connsiteY3" fmla="*/ 690696 h 692199"/>
              <a:gd name="connsiteX0" fmla="*/ 0 w 806107"/>
              <a:gd name="connsiteY0" fmla="*/ 690696 h 723925"/>
              <a:gd name="connsiteX1" fmla="*/ 493388 w 806107"/>
              <a:gd name="connsiteY1" fmla="*/ 0 h 723925"/>
              <a:gd name="connsiteX2" fmla="*/ 806107 w 806107"/>
              <a:gd name="connsiteY2" fmla="*/ 723925 h 723925"/>
              <a:gd name="connsiteX3" fmla="*/ 0 w 806107"/>
              <a:gd name="connsiteY3" fmla="*/ 690696 h 723925"/>
              <a:gd name="connsiteX0" fmla="*/ 0 w 817360"/>
              <a:gd name="connsiteY0" fmla="*/ 627774 h 723925"/>
              <a:gd name="connsiteX1" fmla="*/ 504641 w 817360"/>
              <a:gd name="connsiteY1" fmla="*/ 0 h 723925"/>
              <a:gd name="connsiteX2" fmla="*/ 817360 w 817360"/>
              <a:gd name="connsiteY2" fmla="*/ 723925 h 723925"/>
              <a:gd name="connsiteX3" fmla="*/ 0 w 817360"/>
              <a:gd name="connsiteY3" fmla="*/ 627774 h 723925"/>
              <a:gd name="connsiteX0" fmla="*/ 0 w 817360"/>
              <a:gd name="connsiteY0" fmla="*/ 627774 h 723925"/>
              <a:gd name="connsiteX1" fmla="*/ 504641 w 817360"/>
              <a:gd name="connsiteY1" fmla="*/ 0 h 723925"/>
              <a:gd name="connsiteX2" fmla="*/ 817360 w 817360"/>
              <a:gd name="connsiteY2" fmla="*/ 723925 h 723925"/>
              <a:gd name="connsiteX3" fmla="*/ 0 w 817360"/>
              <a:gd name="connsiteY3" fmla="*/ 627774 h 723925"/>
              <a:gd name="connsiteX0" fmla="*/ 0 w 817360"/>
              <a:gd name="connsiteY0" fmla="*/ 627774 h 723925"/>
              <a:gd name="connsiteX1" fmla="*/ 504641 w 817360"/>
              <a:gd name="connsiteY1" fmla="*/ 0 h 723925"/>
              <a:gd name="connsiteX2" fmla="*/ 817360 w 817360"/>
              <a:gd name="connsiteY2" fmla="*/ 723925 h 723925"/>
              <a:gd name="connsiteX3" fmla="*/ 0 w 817360"/>
              <a:gd name="connsiteY3" fmla="*/ 627774 h 723925"/>
              <a:gd name="connsiteX0" fmla="*/ 0 w 817360"/>
              <a:gd name="connsiteY0" fmla="*/ 646623 h 742774"/>
              <a:gd name="connsiteX1" fmla="*/ 471396 w 817360"/>
              <a:gd name="connsiteY1" fmla="*/ 0 h 742774"/>
              <a:gd name="connsiteX2" fmla="*/ 817360 w 817360"/>
              <a:gd name="connsiteY2" fmla="*/ 742774 h 742774"/>
              <a:gd name="connsiteX3" fmla="*/ 0 w 817360"/>
              <a:gd name="connsiteY3" fmla="*/ 646623 h 742774"/>
              <a:gd name="connsiteX0" fmla="*/ 0 w 817360"/>
              <a:gd name="connsiteY0" fmla="*/ 646623 h 742774"/>
              <a:gd name="connsiteX1" fmla="*/ 471396 w 817360"/>
              <a:gd name="connsiteY1" fmla="*/ 0 h 742774"/>
              <a:gd name="connsiteX2" fmla="*/ 817360 w 817360"/>
              <a:gd name="connsiteY2" fmla="*/ 742774 h 742774"/>
              <a:gd name="connsiteX3" fmla="*/ 0 w 817360"/>
              <a:gd name="connsiteY3" fmla="*/ 646623 h 742774"/>
              <a:gd name="connsiteX0" fmla="*/ 0 w 817360"/>
              <a:gd name="connsiteY0" fmla="*/ 646623 h 742774"/>
              <a:gd name="connsiteX1" fmla="*/ 471396 w 817360"/>
              <a:gd name="connsiteY1" fmla="*/ 0 h 742774"/>
              <a:gd name="connsiteX2" fmla="*/ 817360 w 817360"/>
              <a:gd name="connsiteY2" fmla="*/ 742774 h 742774"/>
              <a:gd name="connsiteX3" fmla="*/ 0 w 817360"/>
              <a:gd name="connsiteY3" fmla="*/ 646623 h 742774"/>
              <a:gd name="connsiteX0" fmla="*/ 0 w 817360"/>
              <a:gd name="connsiteY0" fmla="*/ 646623 h 742774"/>
              <a:gd name="connsiteX1" fmla="*/ 471396 w 817360"/>
              <a:gd name="connsiteY1" fmla="*/ 0 h 742774"/>
              <a:gd name="connsiteX2" fmla="*/ 817360 w 817360"/>
              <a:gd name="connsiteY2" fmla="*/ 742774 h 742774"/>
              <a:gd name="connsiteX3" fmla="*/ 0 w 817360"/>
              <a:gd name="connsiteY3" fmla="*/ 646623 h 742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7360" h="742774">
                <a:moveTo>
                  <a:pt x="0" y="646623"/>
                </a:moveTo>
                <a:cubicBezTo>
                  <a:pt x="66226" y="233920"/>
                  <a:pt x="340721" y="68373"/>
                  <a:pt x="471396" y="0"/>
                </a:cubicBezTo>
                <a:lnTo>
                  <a:pt x="817360" y="742774"/>
                </a:lnTo>
                <a:cubicBezTo>
                  <a:pt x="461952" y="707172"/>
                  <a:pt x="283175" y="677448"/>
                  <a:pt x="0" y="646623"/>
                </a:cubicBezTo>
                <a:close/>
              </a:path>
            </a:pathLst>
          </a:custGeom>
          <a:pattFill prst="sphere">
            <a:fgClr>
              <a:schemeClr val="accent6">
                <a:lumMod val="75000"/>
              </a:schemeClr>
            </a:fgClr>
            <a:bgClr>
              <a:schemeClr val="tx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8" name="Isosceles Triangle 71"/>
          <p:cNvSpPr/>
          <p:nvPr/>
        </p:nvSpPr>
        <p:spPr>
          <a:xfrm rot="1641395">
            <a:off x="6031956" y="2548496"/>
            <a:ext cx="1338967" cy="1242188"/>
          </a:xfrm>
          <a:custGeom>
            <a:avLst/>
            <a:gdLst>
              <a:gd name="connsiteX0" fmla="*/ 0 w 865576"/>
              <a:gd name="connsiteY0" fmla="*/ 743442 h 743442"/>
              <a:gd name="connsiteX1" fmla="*/ 432788 w 865576"/>
              <a:gd name="connsiteY1" fmla="*/ 0 h 743442"/>
              <a:gd name="connsiteX2" fmla="*/ 865576 w 865576"/>
              <a:gd name="connsiteY2" fmla="*/ 743442 h 743442"/>
              <a:gd name="connsiteX3" fmla="*/ 0 w 865576"/>
              <a:gd name="connsiteY3" fmla="*/ 743442 h 743442"/>
              <a:gd name="connsiteX0" fmla="*/ 0 w 865576"/>
              <a:gd name="connsiteY0" fmla="*/ 930832 h 930832"/>
              <a:gd name="connsiteX1" fmla="*/ 428779 w 865576"/>
              <a:gd name="connsiteY1" fmla="*/ 0 h 930832"/>
              <a:gd name="connsiteX2" fmla="*/ 865576 w 865576"/>
              <a:gd name="connsiteY2" fmla="*/ 930832 h 930832"/>
              <a:gd name="connsiteX3" fmla="*/ 0 w 865576"/>
              <a:gd name="connsiteY3" fmla="*/ 930832 h 930832"/>
              <a:gd name="connsiteX0" fmla="*/ 0 w 1044542"/>
              <a:gd name="connsiteY0" fmla="*/ 930832 h 1242188"/>
              <a:gd name="connsiteX1" fmla="*/ 428779 w 1044542"/>
              <a:gd name="connsiteY1" fmla="*/ 0 h 1242188"/>
              <a:gd name="connsiteX2" fmla="*/ 1044542 w 1044542"/>
              <a:gd name="connsiteY2" fmla="*/ 1242188 h 1242188"/>
              <a:gd name="connsiteX3" fmla="*/ 0 w 1044542"/>
              <a:gd name="connsiteY3" fmla="*/ 930832 h 1242188"/>
              <a:gd name="connsiteX0" fmla="*/ 0 w 1338967"/>
              <a:gd name="connsiteY0" fmla="*/ 1204707 h 1242188"/>
              <a:gd name="connsiteX1" fmla="*/ 723204 w 1338967"/>
              <a:gd name="connsiteY1" fmla="*/ 0 h 1242188"/>
              <a:gd name="connsiteX2" fmla="*/ 1338967 w 1338967"/>
              <a:gd name="connsiteY2" fmla="*/ 1242188 h 1242188"/>
              <a:gd name="connsiteX3" fmla="*/ 0 w 1338967"/>
              <a:gd name="connsiteY3" fmla="*/ 1204707 h 124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8967" h="1242188">
                <a:moveTo>
                  <a:pt x="0" y="1204707"/>
                </a:moveTo>
                <a:lnTo>
                  <a:pt x="723204" y="0"/>
                </a:lnTo>
                <a:lnTo>
                  <a:pt x="1338967" y="1242188"/>
                </a:lnTo>
                <a:lnTo>
                  <a:pt x="0" y="1204707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 flipH="1">
            <a:off x="6960601" y="2598662"/>
            <a:ext cx="104775" cy="1143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1064813" y="1613808"/>
            <a:ext cx="3867567" cy="323165"/>
            <a:chOff x="1064813" y="1914072"/>
            <a:chExt cx="3867567" cy="323165"/>
          </a:xfrm>
        </p:grpSpPr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064813" y="1914072"/>
              <a:ext cx="1251285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500" b="1" dirty="0" err="1" smtClean="0">
                  <a:solidFill>
                    <a:prstClr val="black"/>
                  </a:solidFill>
                  <a:latin typeface="Bookman Old Style" pitchFamily="18" charset="0"/>
                </a:rPr>
                <a:t>ar</a:t>
              </a:r>
              <a:r>
                <a:rPr lang="en-US" altLang="en-US" sz="1500" b="1" dirty="0" smtClean="0">
                  <a:solidFill>
                    <a:prstClr val="black"/>
                  </a:solidFill>
                  <a:latin typeface="Bookman Old Style" pitchFamily="18" charset="0"/>
                </a:rPr>
                <a:t> (AXB) =</a:t>
              </a:r>
              <a:endParaRPr lang="en-US" altLang="en-US" sz="15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64" name="Rectangle 63"/>
            <p:cNvSpPr>
              <a:spLocks noChangeArrowheads="1"/>
            </p:cNvSpPr>
            <p:nvPr/>
          </p:nvSpPr>
          <p:spPr bwMode="auto">
            <a:xfrm>
              <a:off x="2074463" y="1914072"/>
              <a:ext cx="1665459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500" b="1" dirty="0" err="1" smtClean="0">
                  <a:solidFill>
                    <a:prstClr val="black"/>
                  </a:solidFill>
                  <a:latin typeface="Bookman Old Style" pitchFamily="18" charset="0"/>
                </a:rPr>
                <a:t>ar</a:t>
              </a:r>
              <a:r>
                <a:rPr lang="en-US" altLang="en-US" sz="1500" b="1" dirty="0" smtClean="0">
                  <a:solidFill>
                    <a:prstClr val="black"/>
                  </a:solidFill>
                  <a:latin typeface="Bookman Old Style" pitchFamily="18" charset="0"/>
                </a:rPr>
                <a:t> (O – AXB) </a:t>
              </a:r>
              <a:endParaRPr lang="en-US" altLang="en-US" sz="15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3448050" y="1914072"/>
              <a:ext cx="362453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500" b="1" dirty="0" smtClean="0">
                  <a:solidFill>
                    <a:prstClr val="black"/>
                  </a:solidFill>
                  <a:latin typeface="Bookman Old Style" pitchFamily="18" charset="0"/>
                </a:rPr>
                <a:t>–</a:t>
              </a:r>
              <a:endParaRPr lang="en-US" altLang="en-US" sz="15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66" name="Rectangle 65"/>
            <p:cNvSpPr>
              <a:spLocks noChangeArrowheads="1"/>
            </p:cNvSpPr>
            <p:nvPr/>
          </p:nvSpPr>
          <p:spPr bwMode="auto">
            <a:xfrm>
              <a:off x="3681095" y="1914072"/>
              <a:ext cx="1251285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500" b="1" dirty="0" err="1" smtClean="0">
                  <a:solidFill>
                    <a:prstClr val="black"/>
                  </a:solidFill>
                  <a:latin typeface="Bookman Old Style" pitchFamily="18" charset="0"/>
                </a:rPr>
                <a:t>ar</a:t>
              </a:r>
              <a:r>
                <a:rPr lang="en-US" altLang="en-US" sz="1500" b="1" dirty="0" smtClean="0">
                  <a:solidFill>
                    <a:prstClr val="black"/>
                  </a:solidFill>
                  <a:latin typeface="Bookman Old Style" pitchFamily="18" charset="0"/>
                </a:rPr>
                <a:t> (</a:t>
              </a:r>
              <a:r>
                <a:rPr lang="en-US" altLang="en-US" sz="15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</a:t>
              </a:r>
              <a:r>
                <a:rPr lang="en-US" altLang="en-US" sz="1500" b="1" dirty="0" smtClean="0">
                  <a:solidFill>
                    <a:prstClr val="black"/>
                  </a:solidFill>
                  <a:latin typeface="Bookman Old Style" pitchFamily="18" charset="0"/>
                </a:rPr>
                <a:t> OAB) </a:t>
              </a:r>
              <a:endParaRPr lang="en-US" altLang="en-US" sz="15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70" name="Rectangle 69"/>
          <p:cNvSpPr/>
          <p:nvPr/>
        </p:nvSpPr>
        <p:spPr>
          <a:xfrm>
            <a:off x="1968500" y="1947636"/>
            <a:ext cx="33214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220830" y="1947636"/>
            <a:ext cx="103132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410.67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036887" y="1947636"/>
            <a:ext cx="33214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–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236898" y="1947636"/>
            <a:ext cx="82038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333.2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974496" y="2233627"/>
            <a:ext cx="33214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209800" y="2233627"/>
            <a:ext cx="138112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77.47 cm</a:t>
            </a:r>
            <a:r>
              <a:rPr lang="en-US" sz="15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8" name="Rectangle 77"/>
          <p:cNvSpPr>
            <a:spLocks noChangeArrowheads="1"/>
          </p:cNvSpPr>
          <p:nvPr/>
        </p:nvSpPr>
        <p:spPr bwMode="auto">
          <a:xfrm>
            <a:off x="3688080" y="1240984"/>
            <a:ext cx="125128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500" b="1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alt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 (</a:t>
            </a:r>
            <a:r>
              <a:rPr lang="en-US" alt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alt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 OAB) </a:t>
            </a:r>
            <a:endParaRPr lang="en-US" altLang="en-US" sz="15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848323" y="4468615"/>
            <a:ext cx="3981487" cy="29298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</a:rPr>
              <a:t>  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1067972" y="3171248"/>
            <a:ext cx="3520538" cy="255838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2502461" y="3497571"/>
            <a:ext cx="533400" cy="23258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1801396" y="3493488"/>
            <a:ext cx="533400" cy="23258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33400" y="2842907"/>
            <a:ext cx="31749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5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074322" y="2842907"/>
            <a:ext cx="200735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Area of 6 segment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015982" y="2842907"/>
            <a:ext cx="33214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292140" y="2842907"/>
            <a:ext cx="33214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496311" y="2842907"/>
            <a:ext cx="99059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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77.47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015982" y="3137585"/>
            <a:ext cx="33214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292016" y="3137585"/>
            <a:ext cx="142998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464.82 cm</a:t>
            </a:r>
            <a:r>
              <a:rPr lang="en-US" sz="15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079500" y="2566367"/>
            <a:ext cx="204733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Area of 1 segment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027510" y="2566367"/>
            <a:ext cx="33214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199632" y="2566367"/>
            <a:ext cx="99059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77.47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1756305" y="2659152"/>
            <a:ext cx="2218225" cy="425828"/>
          </a:xfrm>
          <a:prstGeom prst="roundRect">
            <a:avLst/>
          </a:prstGeom>
          <a:solidFill>
            <a:srgbClr val="8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674287" y="2748956"/>
            <a:ext cx="2307852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Cost  = Rate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 Area</a:t>
            </a:r>
            <a:endParaRPr lang="en-US" sz="1600" b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33400" y="3137585"/>
            <a:ext cx="31749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5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067972" y="3137585"/>
            <a:ext cx="200735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Area of 6 segment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1060450" y="3441700"/>
            <a:ext cx="2642537" cy="323165"/>
            <a:chOff x="1621255" y="2903684"/>
            <a:chExt cx="2642537" cy="323165"/>
          </a:xfrm>
        </p:grpSpPr>
        <p:sp>
          <p:nvSpPr>
            <p:cNvPr id="102" name="Rectangle 101"/>
            <p:cNvSpPr/>
            <p:nvPr/>
          </p:nvSpPr>
          <p:spPr>
            <a:xfrm>
              <a:off x="1621255" y="2903684"/>
              <a:ext cx="664745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Cost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133429" y="2903684"/>
              <a:ext cx="2130363" cy="2842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= </a:t>
              </a:r>
              <a:r>
                <a:rPr lang="en-US" sz="1500" b="1" dirty="0">
                  <a:solidFill>
                    <a:prstClr val="black"/>
                  </a:solidFill>
                  <a:latin typeface="Bookman Old Style" pitchFamily="18" charset="0"/>
                </a:rPr>
                <a:t>Rate </a:t>
              </a:r>
              <a:r>
                <a:rPr lang="en-US" sz="1500" b="1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 Area</a:t>
              </a:r>
              <a:endParaRPr lang="en-US" sz="1500" b="1" dirty="0">
                <a:solidFill>
                  <a:prstClr val="black"/>
                </a:solidFill>
                <a:latin typeface="Bookman Old Style" pitchFamily="18" charset="0"/>
              </a:endParaRPr>
            </a:p>
            <a:p>
              <a:endParaRPr lang="en-US" sz="15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04" name="Rectangle 103"/>
          <p:cNvSpPr/>
          <p:nvPr/>
        </p:nvSpPr>
        <p:spPr>
          <a:xfrm>
            <a:off x="1571602" y="3750813"/>
            <a:ext cx="33214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685925" y="3750813"/>
            <a:ext cx="86587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0.35 </a:t>
            </a:r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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2504226" y="3750813"/>
            <a:ext cx="90889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464.82 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571602" y="4094003"/>
            <a:ext cx="33214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685925" y="4094003"/>
            <a:ext cx="107586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162.68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797559" y="4458385"/>
            <a:ext cx="458360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Total cost of making designs is162.68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533400" y="4458385"/>
            <a:ext cx="31749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5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11" name="Rectangle 110"/>
          <p:cNvSpPr>
            <a:spLocks noChangeArrowheads="1"/>
          </p:cNvSpPr>
          <p:nvPr/>
        </p:nvSpPr>
        <p:spPr bwMode="auto">
          <a:xfrm>
            <a:off x="965200" y="2233627"/>
            <a:ext cx="125128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500" b="1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alt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 (AXB)</a:t>
            </a:r>
            <a:endParaRPr lang="en-US" altLang="en-US" sz="15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1138538" y="3489084"/>
            <a:ext cx="2484482" cy="308604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600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1178942" y="3517402"/>
            <a:ext cx="2396922" cy="252513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118333" y="3902526"/>
            <a:ext cx="2719454" cy="339464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600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1178941" y="3931456"/>
            <a:ext cx="2620143" cy="27776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1115694" y="3896528"/>
            <a:ext cx="27927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1600" b="1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ar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(O-AXB) = 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410.67 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1118413" y="3476158"/>
            <a:ext cx="2714611" cy="63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1600" b="1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ar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(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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OAB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) = 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333.2 cm</a:t>
            </a:r>
            <a:r>
              <a:rPr lang="en-US" sz="1600" b="1" baseline="30000" dirty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</a:p>
          <a:p>
            <a:pPr algn="r">
              <a:buClr>
                <a:prstClr val="white"/>
              </a:buClr>
              <a:buFontTx/>
              <a:buNone/>
            </a:pP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97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emph" presetSubtype="0" repeatCount="5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4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7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00"/>
                            </p:stCondLst>
                            <p:childTnLst>
                              <p:par>
                                <p:cTn id="20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00"/>
                            </p:stCondLst>
                            <p:childTnLst>
                              <p:par>
                                <p:cTn id="2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500"/>
                            </p:stCondLst>
                            <p:childTnLst>
                              <p:par>
                                <p:cTn id="2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500"/>
                            </p:stCondLst>
                            <p:childTnLst>
                              <p:par>
                                <p:cTn id="25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5" grpId="1" animBg="1"/>
      <p:bldP spid="82" grpId="0" animBg="1"/>
      <p:bldP spid="82" grpId="1" animBg="1"/>
      <p:bldP spid="73" grpId="0" animBg="1"/>
      <p:bldP spid="73" grpId="1" animBg="1"/>
      <p:bldP spid="68" grpId="0" animBg="1"/>
      <p:bldP spid="68" grpId="1" animBg="1"/>
      <p:bldP spid="62" grpId="0" animBg="1"/>
      <p:bldP spid="62" grpId="1" animBg="1"/>
      <p:bldP spid="62" grpId="2" animBg="1"/>
      <p:bldP spid="70" grpId="0"/>
      <p:bldP spid="71" grpId="0"/>
      <p:bldP spid="72" grpId="0"/>
      <p:bldP spid="75" grpId="0"/>
      <p:bldP spid="76" grpId="0"/>
      <p:bldP spid="77" grpId="0"/>
      <p:bldP spid="79" grpId="0" animBg="1"/>
      <p:bldP spid="80" grpId="0" animBg="1"/>
      <p:bldP spid="80" grpId="1" animBg="1"/>
      <p:bldP spid="81" grpId="0" animBg="1"/>
      <p:bldP spid="81" grpId="1" animBg="1"/>
      <p:bldP spid="83" grpId="0" animBg="1"/>
      <p:bldP spid="83" grpId="1" animBg="1"/>
      <p:bldP spid="86" grpId="0"/>
      <p:bldP spid="87" grpId="0"/>
      <p:bldP spid="88" grpId="0"/>
      <p:bldP spid="89" grpId="0"/>
      <p:bldP spid="90" grpId="0"/>
      <p:bldP spid="91" grpId="0"/>
      <p:bldP spid="92" grpId="0"/>
      <p:bldP spid="94" grpId="0"/>
      <p:bldP spid="95" grpId="0"/>
      <p:bldP spid="96" grpId="0"/>
      <p:bldP spid="97" grpId="0" animBg="1"/>
      <p:bldP spid="97" grpId="1" animBg="1"/>
      <p:bldP spid="98" grpId="0"/>
      <p:bldP spid="98" grpId="1"/>
      <p:bldP spid="99" grpId="0"/>
      <p:bldP spid="100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60" grpId="0" animBg="1"/>
      <p:bldP spid="74" grpId="0" animBg="1"/>
      <p:bldP spid="74" grpId="1" animBg="1"/>
      <p:bldP spid="36" grpId="0" animBg="1"/>
      <p:bldP spid="69" grpId="0" animBg="1"/>
      <p:bldP spid="69" grpId="1" animBg="1"/>
      <p:bldP spid="37" grpId="0"/>
      <p:bldP spid="6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4"/>
          <p:cNvSpPr txBox="1">
            <a:spLocks noChangeArrowheads="1"/>
          </p:cNvSpPr>
          <p:nvPr/>
        </p:nvSpPr>
        <p:spPr bwMode="auto">
          <a:xfrm>
            <a:off x="2286000" y="971550"/>
            <a:ext cx="52578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000" b="1">
                <a:latin typeface="Bookman Old Style" pitchFamily="18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Module </a:t>
            </a:r>
            <a:r>
              <a:rPr lang="en-US" sz="20000" dirty="0" smtClean="0">
                <a:solidFill>
                  <a:prstClr val="black"/>
                </a:solidFill>
              </a:rPr>
              <a:t>34</a:t>
            </a:r>
            <a:endParaRPr lang="en-US" sz="3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00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3" y="1885950"/>
            <a:ext cx="4714877" cy="125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AREAS RELATED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TO CIRCLE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304800" y="2670108"/>
            <a:ext cx="4876800" cy="1273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 based on Area of minor and major segment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26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3" y="1885950"/>
            <a:ext cx="4714877" cy="125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AREAS RELATED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TO CIRCLE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6" name="Title 7"/>
          <p:cNvSpPr txBox="1">
            <a:spLocks/>
          </p:cNvSpPr>
          <p:nvPr/>
        </p:nvSpPr>
        <p:spPr bwMode="auto">
          <a:xfrm>
            <a:off x="381000" y="3333750"/>
            <a:ext cx="57912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 based on finding area of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sz="2000" dirty="0">
                <a:solidFill>
                  <a:srgbClr val="FF6600"/>
                </a:solidFill>
                <a:latin typeface="Bookman Old Style" pitchFamily="18" charset="0"/>
              </a:rPr>
              <a:t> </a:t>
            </a: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 shaded portion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85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/>
          <p:cNvSpPr/>
          <p:nvPr/>
        </p:nvSpPr>
        <p:spPr>
          <a:xfrm>
            <a:off x="2638522" y="2338335"/>
            <a:ext cx="338400" cy="22955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7036172" y="2687571"/>
            <a:ext cx="672701" cy="23319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1838690" y="2341628"/>
            <a:ext cx="333126" cy="22955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 rot="5400000">
            <a:off x="6089900" y="1858003"/>
            <a:ext cx="773251" cy="23221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1194361" y="2347627"/>
            <a:ext cx="333126" cy="22955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52" name="Chord 51"/>
          <p:cNvSpPr/>
          <p:nvPr/>
        </p:nvSpPr>
        <p:spPr>
          <a:xfrm rot="10800000">
            <a:off x="6622617" y="710859"/>
            <a:ext cx="1974364" cy="1955494"/>
          </a:xfrm>
          <a:custGeom>
            <a:avLst/>
            <a:gdLst>
              <a:gd name="connsiteX0" fmla="*/ 1962430 w 2243138"/>
              <a:gd name="connsiteY0" fmla="*/ 1891474 h 2276475"/>
              <a:gd name="connsiteX1" fmla="*/ 855611 w 2243138"/>
              <a:gd name="connsiteY1" fmla="*/ 2244010 h 2276475"/>
              <a:gd name="connsiteX2" fmla="*/ 36210 w 2243138"/>
              <a:gd name="connsiteY2" fmla="*/ 1425127 h 2276475"/>
              <a:gd name="connsiteX3" fmla="*/ 348708 w 2243138"/>
              <a:gd name="connsiteY3" fmla="*/ 313384 h 2276475"/>
              <a:gd name="connsiteX4" fmla="*/ 1962430 w 2243138"/>
              <a:gd name="connsiteY4" fmla="*/ 1891474 h 2276475"/>
              <a:gd name="connsiteX0" fmla="*/ 1974364 w 1974364"/>
              <a:gd name="connsiteY0" fmla="*/ 1585234 h 1955494"/>
              <a:gd name="connsiteX1" fmla="*/ 855639 w 1974364"/>
              <a:gd name="connsiteY1" fmla="*/ 1930626 h 1955494"/>
              <a:gd name="connsiteX2" fmla="*/ 36238 w 1974364"/>
              <a:gd name="connsiteY2" fmla="*/ 1111743 h 1955494"/>
              <a:gd name="connsiteX3" fmla="*/ 348736 w 1974364"/>
              <a:gd name="connsiteY3" fmla="*/ 0 h 1955494"/>
              <a:gd name="connsiteX4" fmla="*/ 1974364 w 1974364"/>
              <a:gd name="connsiteY4" fmla="*/ 1585234 h 195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4364" h="1955494">
                <a:moveTo>
                  <a:pt x="1974364" y="1585234"/>
                </a:moveTo>
                <a:cubicBezTo>
                  <a:pt x="1698604" y="1902292"/>
                  <a:pt x="1178660" y="2009541"/>
                  <a:pt x="855639" y="1930626"/>
                </a:cubicBezTo>
                <a:cubicBezTo>
                  <a:pt x="532618" y="1851711"/>
                  <a:pt x="140207" y="1516857"/>
                  <a:pt x="36238" y="1111743"/>
                </a:cubicBezTo>
                <a:cubicBezTo>
                  <a:pt x="-66593" y="711063"/>
                  <a:pt x="53079" y="285316"/>
                  <a:pt x="348736" y="0"/>
                </a:cubicBezTo>
                <a:lnTo>
                  <a:pt x="1974364" y="1585234"/>
                </a:lnTo>
                <a:close/>
              </a:path>
            </a:pathLst>
          </a:cu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2" name="Moon 1"/>
          <p:cNvSpPr/>
          <p:nvPr/>
        </p:nvSpPr>
        <p:spPr>
          <a:xfrm rot="8005840">
            <a:off x="7237874" y="318458"/>
            <a:ext cx="1179849" cy="2266916"/>
          </a:xfrm>
          <a:custGeom>
            <a:avLst/>
            <a:gdLst>
              <a:gd name="connsiteX0" fmla="*/ 1140837 w 1140837"/>
              <a:gd name="connsiteY0" fmla="*/ 2281674 h 2281674"/>
              <a:gd name="connsiteX1" fmla="*/ 0 w 1140837"/>
              <a:gd name="connsiteY1" fmla="*/ 1140837 h 2281674"/>
              <a:gd name="connsiteX2" fmla="*/ 1140837 w 1140837"/>
              <a:gd name="connsiteY2" fmla="*/ 0 h 2281674"/>
              <a:gd name="connsiteX3" fmla="*/ 570419 w 1140837"/>
              <a:gd name="connsiteY3" fmla="*/ 1140837 h 2281674"/>
              <a:gd name="connsiteX4" fmla="*/ 1140837 w 1140837"/>
              <a:gd name="connsiteY4" fmla="*/ 2281674 h 2281674"/>
              <a:gd name="connsiteX0" fmla="*/ 1140923 w 1187683"/>
              <a:gd name="connsiteY0" fmla="*/ 2266916 h 2266916"/>
              <a:gd name="connsiteX1" fmla="*/ 86 w 1187683"/>
              <a:gd name="connsiteY1" fmla="*/ 1126079 h 2266916"/>
              <a:gd name="connsiteX2" fmla="*/ 1187683 w 1187683"/>
              <a:gd name="connsiteY2" fmla="*/ 0 h 2266916"/>
              <a:gd name="connsiteX3" fmla="*/ 570505 w 1187683"/>
              <a:gd name="connsiteY3" fmla="*/ 1126079 h 2266916"/>
              <a:gd name="connsiteX4" fmla="*/ 1140923 w 1187683"/>
              <a:gd name="connsiteY4" fmla="*/ 2266916 h 2266916"/>
              <a:gd name="connsiteX0" fmla="*/ 1141494 w 1188254"/>
              <a:gd name="connsiteY0" fmla="*/ 2266916 h 2266916"/>
              <a:gd name="connsiteX1" fmla="*/ 657 w 1188254"/>
              <a:gd name="connsiteY1" fmla="*/ 1126079 h 2266916"/>
              <a:gd name="connsiteX2" fmla="*/ 1188254 w 1188254"/>
              <a:gd name="connsiteY2" fmla="*/ 0 h 2266916"/>
              <a:gd name="connsiteX3" fmla="*/ 571076 w 1188254"/>
              <a:gd name="connsiteY3" fmla="*/ 1126079 h 2266916"/>
              <a:gd name="connsiteX4" fmla="*/ 1141494 w 1188254"/>
              <a:gd name="connsiteY4" fmla="*/ 2266916 h 2266916"/>
              <a:gd name="connsiteX0" fmla="*/ 1141466 w 1188226"/>
              <a:gd name="connsiteY0" fmla="*/ 2266916 h 2266916"/>
              <a:gd name="connsiteX1" fmla="*/ 629 w 1188226"/>
              <a:gd name="connsiteY1" fmla="*/ 1126079 h 2266916"/>
              <a:gd name="connsiteX2" fmla="*/ 1188226 w 1188226"/>
              <a:gd name="connsiteY2" fmla="*/ 0 h 2266916"/>
              <a:gd name="connsiteX3" fmla="*/ 571048 w 1188226"/>
              <a:gd name="connsiteY3" fmla="*/ 1126079 h 2266916"/>
              <a:gd name="connsiteX4" fmla="*/ 1141466 w 1188226"/>
              <a:gd name="connsiteY4" fmla="*/ 2266916 h 2266916"/>
              <a:gd name="connsiteX0" fmla="*/ 1141452 w 1188212"/>
              <a:gd name="connsiteY0" fmla="*/ 2266916 h 2266916"/>
              <a:gd name="connsiteX1" fmla="*/ 615 w 1188212"/>
              <a:gd name="connsiteY1" fmla="*/ 1126079 h 2266916"/>
              <a:gd name="connsiteX2" fmla="*/ 1188212 w 1188212"/>
              <a:gd name="connsiteY2" fmla="*/ 0 h 2266916"/>
              <a:gd name="connsiteX3" fmla="*/ 571034 w 1188212"/>
              <a:gd name="connsiteY3" fmla="*/ 1126079 h 2266916"/>
              <a:gd name="connsiteX4" fmla="*/ 1141452 w 1188212"/>
              <a:gd name="connsiteY4" fmla="*/ 2266916 h 2266916"/>
              <a:gd name="connsiteX0" fmla="*/ 1141385 w 1188145"/>
              <a:gd name="connsiteY0" fmla="*/ 2266916 h 2266916"/>
              <a:gd name="connsiteX1" fmla="*/ 548 w 1188145"/>
              <a:gd name="connsiteY1" fmla="*/ 1126079 h 2266916"/>
              <a:gd name="connsiteX2" fmla="*/ 1188145 w 1188145"/>
              <a:gd name="connsiteY2" fmla="*/ 0 h 2266916"/>
              <a:gd name="connsiteX3" fmla="*/ 570967 w 1188145"/>
              <a:gd name="connsiteY3" fmla="*/ 1126079 h 2266916"/>
              <a:gd name="connsiteX4" fmla="*/ 1141385 w 1188145"/>
              <a:gd name="connsiteY4" fmla="*/ 2266916 h 2266916"/>
              <a:gd name="connsiteX0" fmla="*/ 1141385 w 1188145"/>
              <a:gd name="connsiteY0" fmla="*/ 2266916 h 2266916"/>
              <a:gd name="connsiteX1" fmla="*/ 548 w 1188145"/>
              <a:gd name="connsiteY1" fmla="*/ 1126079 h 2266916"/>
              <a:gd name="connsiteX2" fmla="*/ 1188145 w 1188145"/>
              <a:gd name="connsiteY2" fmla="*/ 0 h 2266916"/>
              <a:gd name="connsiteX3" fmla="*/ 587708 w 1188145"/>
              <a:gd name="connsiteY3" fmla="*/ 1129907 h 2266916"/>
              <a:gd name="connsiteX4" fmla="*/ 1141385 w 1188145"/>
              <a:gd name="connsiteY4" fmla="*/ 2266916 h 2266916"/>
              <a:gd name="connsiteX0" fmla="*/ 1141385 w 1188145"/>
              <a:gd name="connsiteY0" fmla="*/ 2266916 h 2266916"/>
              <a:gd name="connsiteX1" fmla="*/ 548 w 1188145"/>
              <a:gd name="connsiteY1" fmla="*/ 1126079 h 2266916"/>
              <a:gd name="connsiteX2" fmla="*/ 1188145 w 1188145"/>
              <a:gd name="connsiteY2" fmla="*/ 0 h 2266916"/>
              <a:gd name="connsiteX3" fmla="*/ 587708 w 1188145"/>
              <a:gd name="connsiteY3" fmla="*/ 1129907 h 2266916"/>
              <a:gd name="connsiteX4" fmla="*/ 1141385 w 1188145"/>
              <a:gd name="connsiteY4" fmla="*/ 2266916 h 2266916"/>
              <a:gd name="connsiteX0" fmla="*/ 1141360 w 1188120"/>
              <a:gd name="connsiteY0" fmla="*/ 2266916 h 2266916"/>
              <a:gd name="connsiteX1" fmla="*/ 523 w 1188120"/>
              <a:gd name="connsiteY1" fmla="*/ 1126079 h 2266916"/>
              <a:gd name="connsiteX2" fmla="*/ 1188120 w 1188120"/>
              <a:gd name="connsiteY2" fmla="*/ 0 h 2266916"/>
              <a:gd name="connsiteX3" fmla="*/ 587683 w 1188120"/>
              <a:gd name="connsiteY3" fmla="*/ 1129907 h 2266916"/>
              <a:gd name="connsiteX4" fmla="*/ 1141360 w 1188120"/>
              <a:gd name="connsiteY4" fmla="*/ 2266916 h 2266916"/>
              <a:gd name="connsiteX0" fmla="*/ 1133089 w 1179849"/>
              <a:gd name="connsiteY0" fmla="*/ 2266916 h 2266916"/>
              <a:gd name="connsiteX1" fmla="*/ 529 w 1179849"/>
              <a:gd name="connsiteY1" fmla="*/ 1131360 h 2266916"/>
              <a:gd name="connsiteX2" fmla="*/ 1179849 w 1179849"/>
              <a:gd name="connsiteY2" fmla="*/ 0 h 2266916"/>
              <a:gd name="connsiteX3" fmla="*/ 579412 w 1179849"/>
              <a:gd name="connsiteY3" fmla="*/ 1129907 h 2266916"/>
              <a:gd name="connsiteX4" fmla="*/ 1133089 w 1179849"/>
              <a:gd name="connsiteY4" fmla="*/ 2266916 h 226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9849" h="2266916">
                <a:moveTo>
                  <a:pt x="1133089" y="2266916"/>
                </a:moveTo>
                <a:cubicBezTo>
                  <a:pt x="647379" y="2264695"/>
                  <a:pt x="-21467" y="1863643"/>
                  <a:pt x="529" y="1131360"/>
                </a:cubicBezTo>
                <a:cubicBezTo>
                  <a:pt x="22525" y="399077"/>
                  <a:pt x="549782" y="0"/>
                  <a:pt x="1179849" y="0"/>
                </a:cubicBezTo>
                <a:cubicBezTo>
                  <a:pt x="820762" y="269315"/>
                  <a:pt x="589764" y="720154"/>
                  <a:pt x="579412" y="1129907"/>
                </a:cubicBezTo>
                <a:cubicBezTo>
                  <a:pt x="569060" y="1539660"/>
                  <a:pt x="774003" y="1997601"/>
                  <a:pt x="1133089" y="2266916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983503" y="781187"/>
            <a:ext cx="3843063" cy="25098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988667" y="542444"/>
            <a:ext cx="4399018" cy="25603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4361354" y="277307"/>
            <a:ext cx="1444135" cy="25603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3" name="Chord 52"/>
          <p:cNvSpPr/>
          <p:nvPr/>
        </p:nvSpPr>
        <p:spPr>
          <a:xfrm rot="7887213">
            <a:off x="5465426" y="1060113"/>
            <a:ext cx="2798064" cy="2798064"/>
          </a:xfrm>
          <a:prstGeom prst="chord">
            <a:avLst>
              <a:gd name="adj1" fmla="val 7716518"/>
              <a:gd name="adj2" fmla="val 1423146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986168" y="281294"/>
            <a:ext cx="3095630" cy="25603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" name="Right Triangle 42"/>
          <p:cNvSpPr/>
          <p:nvPr/>
        </p:nvSpPr>
        <p:spPr>
          <a:xfrm>
            <a:off x="6619721" y="1083556"/>
            <a:ext cx="1623659" cy="1586617"/>
          </a:xfrm>
          <a:prstGeom prst="rt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67139" y="224906"/>
            <a:ext cx="66722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65138" indent="-465138" algn="just" fontAlgn="base">
              <a:spcBef>
                <a:spcPct val="0"/>
              </a:spcBef>
              <a:spcAft>
                <a:spcPct val="0"/>
              </a:spcAft>
              <a:buFontTx/>
              <a:buAutoNum type="alphaUcPeriod" startAt="17"/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cs typeface="Arial" charset="0"/>
              </a:rPr>
              <a:t>ABC is a quadrant of a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cs typeface="Arial" charset="0"/>
              </a:rPr>
              <a:t>circle of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cs typeface="Arial" charset="0"/>
              </a:rPr>
              <a:t>radius 14 cm and a </a:t>
            </a:r>
          </a:p>
          <a:p>
            <a:pPr marL="465138" indent="-465138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cs typeface="Arial" charset="0"/>
              </a:rPr>
              <a:t>	semicircle is drawn with BC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cs typeface="Arial" charset="0"/>
              </a:rPr>
              <a:t>as diameter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cs typeface="Arial" charset="0"/>
              </a:rPr>
              <a:t>.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  <a:cs typeface="Arial" charset="0"/>
            </a:endParaRPr>
          </a:p>
          <a:p>
            <a:pPr marL="465138" indent="-465138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cs typeface="Arial" charset="0"/>
              </a:rPr>
              <a:t>       Find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cs typeface="Arial" charset="0"/>
              </a:rPr>
              <a:t>the area of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cs typeface="Arial" charset="0"/>
              </a:rPr>
              <a:t>the shaded region.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  <a:cs typeface="Arial" charset="0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366515" y="2546040"/>
            <a:ext cx="3603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A</a:t>
            </a:r>
            <a:endParaRPr lang="en-US" sz="1600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8189177" y="2593973"/>
            <a:ext cx="3587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C</a:t>
            </a:r>
            <a:endParaRPr lang="en-US" sz="1600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6330005" y="866465"/>
            <a:ext cx="3587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B</a:t>
            </a:r>
            <a:endParaRPr lang="en-US" sz="160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8219127" y="804552"/>
            <a:ext cx="3587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Q</a:t>
            </a:r>
            <a:endParaRPr lang="en-US" sz="160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 rot="5400000">
            <a:off x="6055070" y="1870887"/>
            <a:ext cx="88165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14 cm</a:t>
            </a:r>
            <a:endParaRPr lang="en-US" sz="1400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6977702" y="2652402"/>
            <a:ext cx="10668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14 cm</a:t>
            </a:r>
            <a:endParaRPr lang="en-US" sz="1400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458025" y="1631479"/>
            <a:ext cx="5889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Sol.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1003300" y="1726479"/>
            <a:ext cx="12192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/>
          <a:p>
            <a:pPr marL="633413" indent="-633413" fontAlgn="base">
              <a:spcBef>
                <a:spcPct val="0"/>
              </a:spcBef>
              <a:spcAft>
                <a:spcPct val="0"/>
              </a:spcAft>
              <a:buClr>
                <a:prstClr val="white"/>
              </a:buClr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In </a:t>
            </a:r>
            <a:r>
              <a:rPr lang="en-US" sz="1600" b="1" dirty="0">
                <a:solidFill>
                  <a:prstClr val="black"/>
                </a:solidFill>
                <a:latin typeface="Symbol" pitchFamily="18" charset="2"/>
                <a:cs typeface="Arial" charset="0"/>
              </a:rPr>
              <a:t>D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ABC,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2579778" y="2329208"/>
            <a:ext cx="63586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/>
          <a:p>
            <a:pPr marL="633413" indent="-633413" fontAlgn="base">
              <a:spcBef>
                <a:spcPct val="0"/>
              </a:spcBef>
              <a:spcAft>
                <a:spcPct val="0"/>
              </a:spcAft>
              <a:buClr>
                <a:prstClr val="white"/>
              </a:buClr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BC</a:t>
            </a:r>
            <a:r>
              <a:rPr lang="en-US" sz="1600" b="1" baseline="30000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2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1082040" y="2329208"/>
            <a:ext cx="15240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/>
          <a:p>
            <a:pPr marL="633413" indent="-633413" algn="r" fontAlgn="base">
              <a:spcBef>
                <a:spcPct val="0"/>
              </a:spcBef>
              <a:spcAft>
                <a:spcPct val="0"/>
              </a:spcAft>
              <a:buClr>
                <a:prstClr val="white"/>
              </a:buClr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AB</a:t>
            </a:r>
            <a:r>
              <a:rPr lang="en-US" sz="1600" b="1" baseline="30000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2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 + AC</a:t>
            </a:r>
            <a:r>
              <a:rPr lang="en-US" sz="1600" b="1" baseline="30000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2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  =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2295525" y="2667014"/>
            <a:ext cx="92743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/>
          <a:p>
            <a:pPr marL="633413" indent="-633413" fontAlgn="base">
              <a:spcBef>
                <a:spcPct val="0"/>
              </a:spcBef>
              <a:spcAft>
                <a:spcPct val="0"/>
              </a:spcAft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= 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BC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  <a:cs typeface="Arial" charset="0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533400" y="2667014"/>
            <a:ext cx="3794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/>
          <a:p>
            <a:pPr marL="633413" indent="-633413" algn="just" fontAlgn="base">
              <a:spcBef>
                <a:spcPct val="0"/>
              </a:spcBef>
              <a:spcAft>
                <a:spcPct val="0"/>
              </a:spcAft>
              <a:buClr>
                <a:prstClr val="white"/>
              </a:buClr>
            </a:pPr>
            <a:r>
              <a:rPr lang="en-US" sz="1600" b="1" dirty="0">
                <a:solidFill>
                  <a:prstClr val="black"/>
                </a:solidFill>
                <a:latin typeface="Symbol" pitchFamily="18" charset="2"/>
                <a:cs typeface="Arial" charset="0"/>
              </a:rPr>
              <a:t>\</a:t>
            </a: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1555831" y="2667014"/>
            <a:ext cx="89447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/>
          <a:p>
            <a:pPr marL="633413" indent="-633413" algn="r" fontAlgn="base">
              <a:spcBef>
                <a:spcPct val="0"/>
              </a:spcBef>
              <a:spcAft>
                <a:spcPct val="0"/>
              </a:spcAft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+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(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14)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2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cs typeface="Arial" charset="0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2545080" y="3052775"/>
            <a:ext cx="127172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/>
          <a:p>
            <a:pPr marL="633413" indent="-633413" fontAlgn="base">
              <a:spcBef>
                <a:spcPct val="0"/>
              </a:spcBef>
              <a:spcAft>
                <a:spcPct val="0"/>
              </a:spcAft>
              <a:buClr>
                <a:prstClr val="white"/>
              </a:buClr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196 + 196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  <a:cs typeface="Arial" charset="0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533400" y="3052775"/>
            <a:ext cx="3794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/>
          <a:p>
            <a:pPr marL="633413" indent="-633413" algn="just" fontAlgn="base">
              <a:spcBef>
                <a:spcPct val="0"/>
              </a:spcBef>
              <a:spcAft>
                <a:spcPct val="0"/>
              </a:spcAft>
              <a:buClr>
                <a:prstClr val="white"/>
              </a:buClr>
            </a:pPr>
            <a:r>
              <a:rPr lang="en-US" sz="1600" b="1" dirty="0">
                <a:solidFill>
                  <a:prstClr val="black"/>
                </a:solidFill>
                <a:latin typeface="Symbol" pitchFamily="18" charset="2"/>
                <a:cs typeface="Arial" charset="0"/>
              </a:rPr>
              <a:t>\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1760220" y="3052774"/>
            <a:ext cx="8445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/>
          <a:p>
            <a:pPr marL="633413" indent="-633413" algn="r" fontAlgn="base">
              <a:spcBef>
                <a:spcPct val="0"/>
              </a:spcBef>
              <a:spcAft>
                <a:spcPct val="0"/>
              </a:spcAft>
              <a:buClr>
                <a:prstClr val="white"/>
              </a:buClr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BC</a:t>
            </a:r>
            <a:r>
              <a:rPr lang="en-US" sz="1600" b="1" baseline="30000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2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  =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3154680" y="2310652"/>
            <a:ext cx="278892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/>
          <a:p>
            <a:pPr marL="633413" indent="-633413" fontAlgn="base">
              <a:spcBef>
                <a:spcPct val="0"/>
              </a:spcBef>
              <a:spcAft>
                <a:spcPct val="0"/>
              </a:spcAft>
              <a:buClr>
                <a:prstClr val="white"/>
              </a:buClr>
            </a:pPr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  <a:cs typeface="Arial" charset="0"/>
              </a:rPr>
              <a:t>[By </a:t>
            </a:r>
            <a:r>
              <a:rPr lang="en-US" sz="1600" b="1" dirty="0">
                <a:solidFill>
                  <a:srgbClr val="FF0000"/>
                </a:solidFill>
                <a:latin typeface="Bookman Old Style" pitchFamily="18" charset="0"/>
                <a:cs typeface="Arial" charset="0"/>
              </a:rPr>
              <a:t>Pythagoras </a:t>
            </a:r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  <a:cs typeface="Arial" charset="0"/>
              </a:rPr>
              <a:t>theorem]</a:t>
            </a:r>
            <a:endParaRPr lang="en-US" sz="1600" b="1" dirty="0">
              <a:solidFill>
                <a:srgbClr val="FF0000"/>
              </a:solidFill>
              <a:latin typeface="Bookman Old Style" pitchFamily="18" charset="0"/>
              <a:cs typeface="Arial" charset="0"/>
            </a:endParaRP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2577465" y="3433774"/>
            <a:ext cx="108013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/>
          <a:p>
            <a:pPr marL="633413" indent="-633413" fontAlgn="base">
              <a:spcBef>
                <a:spcPct val="0"/>
              </a:spcBef>
              <a:spcAft>
                <a:spcPct val="0"/>
              </a:spcAft>
              <a:buClr>
                <a:prstClr val="white"/>
              </a:buClr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2 × 196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  <a:cs typeface="Arial" charset="0"/>
            </a:endParaRPr>
          </a:p>
        </p:txBody>
      </p:sp>
      <p:sp>
        <p:nvSpPr>
          <p:cNvPr id="88" name="Rectangle 87"/>
          <p:cNvSpPr>
            <a:spLocks noChangeArrowheads="1"/>
          </p:cNvSpPr>
          <p:nvPr/>
        </p:nvSpPr>
        <p:spPr bwMode="auto">
          <a:xfrm>
            <a:off x="533400" y="3433774"/>
            <a:ext cx="3794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/>
          <a:p>
            <a:pPr marL="633413" indent="-633413" algn="just" fontAlgn="base">
              <a:spcBef>
                <a:spcPct val="0"/>
              </a:spcBef>
              <a:spcAft>
                <a:spcPct val="0"/>
              </a:spcAft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  <a:cs typeface="Arial" charset="0"/>
              </a:rPr>
              <a:t>\</a:t>
            </a:r>
            <a:endParaRPr lang="en-US" sz="1600" b="1" dirty="0">
              <a:solidFill>
                <a:prstClr val="black"/>
              </a:solidFill>
              <a:latin typeface="Symbol" pitchFamily="18" charset="2"/>
              <a:cs typeface="Arial" charset="0"/>
            </a:endParaRPr>
          </a:p>
        </p:txBody>
      </p:sp>
      <p:sp>
        <p:nvSpPr>
          <p:cNvPr id="89" name="Rectangle 88"/>
          <p:cNvSpPr>
            <a:spLocks noChangeArrowheads="1"/>
          </p:cNvSpPr>
          <p:nvPr/>
        </p:nvSpPr>
        <p:spPr bwMode="auto">
          <a:xfrm>
            <a:off x="1668780" y="3433774"/>
            <a:ext cx="9207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/>
          <a:p>
            <a:pPr marL="633413" indent="-633413" algn="r" fontAlgn="base">
              <a:spcBef>
                <a:spcPct val="0"/>
              </a:spcBef>
              <a:spcAft>
                <a:spcPct val="0"/>
              </a:spcAft>
              <a:buClr>
                <a:prstClr val="white"/>
              </a:buClr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BC</a:t>
            </a:r>
            <a:r>
              <a:rPr lang="en-US" sz="1600" b="1" baseline="30000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2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  =</a:t>
            </a:r>
          </a:p>
        </p:txBody>
      </p:sp>
      <p:sp>
        <p:nvSpPr>
          <p:cNvPr id="90" name="Rectangle 89"/>
          <p:cNvSpPr>
            <a:spLocks noChangeArrowheads="1"/>
          </p:cNvSpPr>
          <p:nvPr/>
        </p:nvSpPr>
        <p:spPr bwMode="auto">
          <a:xfrm>
            <a:off x="1729740" y="3802349"/>
            <a:ext cx="8445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/>
          <a:p>
            <a:pPr marL="633413" indent="-633413" algn="r" fontAlgn="base">
              <a:spcBef>
                <a:spcPct val="0"/>
              </a:spcBef>
              <a:spcAft>
                <a:spcPct val="0"/>
              </a:spcAft>
              <a:buClr>
                <a:prstClr val="white"/>
              </a:buClr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BC  =</a:t>
            </a:r>
          </a:p>
        </p:txBody>
      </p:sp>
      <p:sp>
        <p:nvSpPr>
          <p:cNvPr id="92" name="Rectangle 91"/>
          <p:cNvSpPr>
            <a:spLocks noChangeArrowheads="1"/>
          </p:cNvSpPr>
          <p:nvPr/>
        </p:nvSpPr>
        <p:spPr bwMode="auto">
          <a:xfrm>
            <a:off x="533400" y="3802349"/>
            <a:ext cx="3794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/>
          <a:p>
            <a:pPr marL="633413" indent="-633413" algn="just" fontAlgn="base">
              <a:spcBef>
                <a:spcPct val="0"/>
              </a:spcBef>
              <a:spcAft>
                <a:spcPct val="0"/>
              </a:spcAft>
              <a:buClr>
                <a:prstClr val="white"/>
              </a:buClr>
            </a:pPr>
            <a:r>
              <a:rPr lang="en-US" sz="1600" b="1" dirty="0">
                <a:solidFill>
                  <a:prstClr val="black"/>
                </a:solidFill>
                <a:latin typeface="Symbol" pitchFamily="18" charset="2"/>
                <a:cs typeface="Arial" charset="0"/>
              </a:rPr>
              <a:t>\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>
                <a:spLocks noChangeArrowheads="1"/>
              </p:cNvSpPr>
              <p:nvPr/>
            </p:nvSpPr>
            <p:spPr bwMode="auto">
              <a:xfrm>
                <a:off x="2552699" y="3784957"/>
                <a:ext cx="1219937" cy="270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tIns="0" bIns="0">
                <a:spAutoFit/>
              </a:bodyPr>
              <a:lstStyle/>
              <a:p>
                <a:pPr marL="633413" indent="-633413" fontAlgn="base">
                  <a:spcBef>
                    <a:spcPct val="0"/>
                  </a:spcBef>
                  <a:spcAft>
                    <a:spcPct val="0"/>
                  </a:spcAft>
                  <a:buClr>
                    <a:prstClr val="white"/>
                  </a:buClr>
                </a:pPr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  <a:cs typeface="Arial" charset="0"/>
                  </a:rPr>
                  <a:t>14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radPr>
                      <m:deg/>
                      <m:e>
                        <m:r>
                          <a:rPr lang="en-US" sz="1600" b="1" i="1" smtClean="0">
                            <a:solidFill>
                              <a:prstClr val="black"/>
                            </a:solidFill>
                            <a:latin typeface="Cambria Math"/>
                            <a:cs typeface="Arial" charset="0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sz="1600" b="1" dirty="0">
                    <a:solidFill>
                      <a:prstClr val="black"/>
                    </a:solidFill>
                    <a:latin typeface="Bookman Old Style" pitchFamily="18" charset="0"/>
                    <a:cs typeface="Arial" charset="0"/>
                  </a:rPr>
                  <a:t> cm</a:t>
                </a:r>
                <a:endParaRPr lang="en-US" sz="1600" b="1" baseline="30000" dirty="0">
                  <a:solidFill>
                    <a:prstClr val="black"/>
                  </a:solidFill>
                  <a:latin typeface="Bookman Old Style" pitchFamily="18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52699" y="3784957"/>
                <a:ext cx="1219937" cy="270267"/>
              </a:xfrm>
              <a:prstGeom prst="rect">
                <a:avLst/>
              </a:prstGeom>
              <a:blipFill rotWithShape="1">
                <a:blip r:embed="rId3"/>
                <a:stretch>
                  <a:fillRect l="-3000" t="-15909" b="-4545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Triangle 4"/>
          <p:cNvSpPr/>
          <p:nvPr/>
        </p:nvSpPr>
        <p:spPr>
          <a:xfrm>
            <a:off x="6624483" y="1072111"/>
            <a:ext cx="1637010" cy="1597416"/>
          </a:xfrm>
          <a:custGeom>
            <a:avLst/>
            <a:gdLst>
              <a:gd name="connsiteX0" fmla="*/ 0 w 1599406"/>
              <a:gd name="connsiteY0" fmla="*/ 1582797 h 1582797"/>
              <a:gd name="connsiteX1" fmla="*/ 0 w 1599406"/>
              <a:gd name="connsiteY1" fmla="*/ 0 h 1582797"/>
              <a:gd name="connsiteX2" fmla="*/ 1599406 w 1599406"/>
              <a:gd name="connsiteY2" fmla="*/ 1582797 h 1582797"/>
              <a:gd name="connsiteX3" fmla="*/ 0 w 1599406"/>
              <a:gd name="connsiteY3" fmla="*/ 1582797 h 1582797"/>
              <a:gd name="connsiteX0" fmla="*/ 0 w 1599406"/>
              <a:gd name="connsiteY0" fmla="*/ 1597674 h 1597674"/>
              <a:gd name="connsiteX1" fmla="*/ 0 w 1599406"/>
              <a:gd name="connsiteY1" fmla="*/ 14877 h 1597674"/>
              <a:gd name="connsiteX2" fmla="*/ 1599406 w 1599406"/>
              <a:gd name="connsiteY2" fmla="*/ 1597674 h 1597674"/>
              <a:gd name="connsiteX3" fmla="*/ 0 w 1599406"/>
              <a:gd name="connsiteY3" fmla="*/ 1597674 h 1597674"/>
              <a:gd name="connsiteX0" fmla="*/ 0 w 1599406"/>
              <a:gd name="connsiteY0" fmla="*/ 1596850 h 1596850"/>
              <a:gd name="connsiteX1" fmla="*/ 0 w 1599406"/>
              <a:gd name="connsiteY1" fmla="*/ 14053 h 1596850"/>
              <a:gd name="connsiteX2" fmla="*/ 1599406 w 1599406"/>
              <a:gd name="connsiteY2" fmla="*/ 1596850 h 1596850"/>
              <a:gd name="connsiteX3" fmla="*/ 0 w 1599406"/>
              <a:gd name="connsiteY3" fmla="*/ 1596850 h 1596850"/>
              <a:gd name="connsiteX0" fmla="*/ 0 w 1650844"/>
              <a:gd name="connsiteY0" fmla="*/ 1594569 h 1594569"/>
              <a:gd name="connsiteX1" fmla="*/ 0 w 1650844"/>
              <a:gd name="connsiteY1" fmla="*/ 11772 h 1594569"/>
              <a:gd name="connsiteX2" fmla="*/ 1599406 w 1650844"/>
              <a:gd name="connsiteY2" fmla="*/ 1594569 h 1594569"/>
              <a:gd name="connsiteX3" fmla="*/ 0 w 1650844"/>
              <a:gd name="connsiteY3" fmla="*/ 1594569 h 1594569"/>
              <a:gd name="connsiteX0" fmla="*/ 0 w 1645752"/>
              <a:gd name="connsiteY0" fmla="*/ 1594585 h 1594585"/>
              <a:gd name="connsiteX1" fmla="*/ 0 w 1645752"/>
              <a:gd name="connsiteY1" fmla="*/ 11788 h 1594585"/>
              <a:gd name="connsiteX2" fmla="*/ 1599406 w 1645752"/>
              <a:gd name="connsiteY2" fmla="*/ 1594585 h 1594585"/>
              <a:gd name="connsiteX3" fmla="*/ 0 w 1645752"/>
              <a:gd name="connsiteY3" fmla="*/ 1594585 h 1594585"/>
              <a:gd name="connsiteX0" fmla="*/ 0 w 1639099"/>
              <a:gd name="connsiteY0" fmla="*/ 1594585 h 1594585"/>
              <a:gd name="connsiteX1" fmla="*/ 0 w 1639099"/>
              <a:gd name="connsiteY1" fmla="*/ 11788 h 1594585"/>
              <a:gd name="connsiteX2" fmla="*/ 1599406 w 1639099"/>
              <a:gd name="connsiteY2" fmla="*/ 1594585 h 1594585"/>
              <a:gd name="connsiteX3" fmla="*/ 0 w 1639099"/>
              <a:gd name="connsiteY3" fmla="*/ 1594585 h 1594585"/>
              <a:gd name="connsiteX0" fmla="*/ 0 w 1634227"/>
              <a:gd name="connsiteY0" fmla="*/ 1594617 h 1594617"/>
              <a:gd name="connsiteX1" fmla="*/ 0 w 1634227"/>
              <a:gd name="connsiteY1" fmla="*/ 11820 h 1594617"/>
              <a:gd name="connsiteX2" fmla="*/ 1599406 w 1634227"/>
              <a:gd name="connsiteY2" fmla="*/ 1594617 h 1594617"/>
              <a:gd name="connsiteX3" fmla="*/ 0 w 1634227"/>
              <a:gd name="connsiteY3" fmla="*/ 1594617 h 1594617"/>
              <a:gd name="connsiteX0" fmla="*/ 0 w 1629472"/>
              <a:gd name="connsiteY0" fmla="*/ 1594650 h 1594650"/>
              <a:gd name="connsiteX1" fmla="*/ 0 w 1629472"/>
              <a:gd name="connsiteY1" fmla="*/ 11853 h 1594650"/>
              <a:gd name="connsiteX2" fmla="*/ 1599406 w 1629472"/>
              <a:gd name="connsiteY2" fmla="*/ 1594650 h 1594650"/>
              <a:gd name="connsiteX3" fmla="*/ 0 w 1629472"/>
              <a:gd name="connsiteY3" fmla="*/ 1594650 h 1594650"/>
              <a:gd name="connsiteX0" fmla="*/ 0 w 1641298"/>
              <a:gd name="connsiteY0" fmla="*/ 1594829 h 1594829"/>
              <a:gd name="connsiteX1" fmla="*/ 0 w 1641298"/>
              <a:gd name="connsiteY1" fmla="*/ 12032 h 1594829"/>
              <a:gd name="connsiteX2" fmla="*/ 1599406 w 1641298"/>
              <a:gd name="connsiteY2" fmla="*/ 1594829 h 1594829"/>
              <a:gd name="connsiteX3" fmla="*/ 0 w 1641298"/>
              <a:gd name="connsiteY3" fmla="*/ 1594829 h 1594829"/>
              <a:gd name="connsiteX0" fmla="*/ 0 w 1639580"/>
              <a:gd name="connsiteY0" fmla="*/ 1593569 h 1593569"/>
              <a:gd name="connsiteX1" fmla="*/ 0 w 1639580"/>
              <a:gd name="connsiteY1" fmla="*/ 10772 h 1593569"/>
              <a:gd name="connsiteX2" fmla="*/ 1599406 w 1639580"/>
              <a:gd name="connsiteY2" fmla="*/ 1593569 h 1593569"/>
              <a:gd name="connsiteX3" fmla="*/ 0 w 1639580"/>
              <a:gd name="connsiteY3" fmla="*/ 1593569 h 1593569"/>
              <a:gd name="connsiteX0" fmla="*/ 0 w 1635296"/>
              <a:gd name="connsiteY0" fmla="*/ 1593671 h 1593671"/>
              <a:gd name="connsiteX1" fmla="*/ 0 w 1635296"/>
              <a:gd name="connsiteY1" fmla="*/ 10874 h 1593671"/>
              <a:gd name="connsiteX2" fmla="*/ 1599406 w 1635296"/>
              <a:gd name="connsiteY2" fmla="*/ 1593671 h 1593671"/>
              <a:gd name="connsiteX3" fmla="*/ 0 w 1635296"/>
              <a:gd name="connsiteY3" fmla="*/ 1593671 h 1593671"/>
              <a:gd name="connsiteX0" fmla="*/ 0 w 1625015"/>
              <a:gd name="connsiteY0" fmla="*/ 1594060 h 1594060"/>
              <a:gd name="connsiteX1" fmla="*/ 0 w 1625015"/>
              <a:gd name="connsiteY1" fmla="*/ 11263 h 1594060"/>
              <a:gd name="connsiteX2" fmla="*/ 1599406 w 1625015"/>
              <a:gd name="connsiteY2" fmla="*/ 1594060 h 1594060"/>
              <a:gd name="connsiteX3" fmla="*/ 0 w 1625015"/>
              <a:gd name="connsiteY3" fmla="*/ 1594060 h 1594060"/>
              <a:gd name="connsiteX0" fmla="*/ 0 w 1638501"/>
              <a:gd name="connsiteY0" fmla="*/ 1594082 h 1594082"/>
              <a:gd name="connsiteX1" fmla="*/ 0 w 1638501"/>
              <a:gd name="connsiteY1" fmla="*/ 11285 h 1594082"/>
              <a:gd name="connsiteX2" fmla="*/ 1599406 w 1638501"/>
              <a:gd name="connsiteY2" fmla="*/ 1594082 h 1594082"/>
              <a:gd name="connsiteX3" fmla="*/ 0 w 1638501"/>
              <a:gd name="connsiteY3" fmla="*/ 1594082 h 1594082"/>
              <a:gd name="connsiteX0" fmla="*/ 0 w 1647380"/>
              <a:gd name="connsiteY0" fmla="*/ 1594060 h 1597235"/>
              <a:gd name="connsiteX1" fmla="*/ 0 w 1647380"/>
              <a:gd name="connsiteY1" fmla="*/ 11263 h 1597235"/>
              <a:gd name="connsiteX2" fmla="*/ 1608931 w 1647380"/>
              <a:gd name="connsiteY2" fmla="*/ 1597235 h 1597235"/>
              <a:gd name="connsiteX3" fmla="*/ 0 w 1647380"/>
              <a:gd name="connsiteY3" fmla="*/ 1594060 h 1597235"/>
              <a:gd name="connsiteX0" fmla="*/ 0 w 1637010"/>
              <a:gd name="connsiteY0" fmla="*/ 1594241 h 1597416"/>
              <a:gd name="connsiteX1" fmla="*/ 0 w 1637010"/>
              <a:gd name="connsiteY1" fmla="*/ 11444 h 1597416"/>
              <a:gd name="connsiteX2" fmla="*/ 1608931 w 1637010"/>
              <a:gd name="connsiteY2" fmla="*/ 1597416 h 1597416"/>
              <a:gd name="connsiteX3" fmla="*/ 0 w 1637010"/>
              <a:gd name="connsiteY3" fmla="*/ 1594241 h 1597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7010" h="1597416">
                <a:moveTo>
                  <a:pt x="0" y="1594241"/>
                </a:moveTo>
                <a:lnTo>
                  <a:pt x="0" y="11444"/>
                </a:lnTo>
                <a:cubicBezTo>
                  <a:pt x="1488810" y="-141995"/>
                  <a:pt x="1733021" y="1292861"/>
                  <a:pt x="1608931" y="1597416"/>
                </a:cubicBezTo>
                <a:lnTo>
                  <a:pt x="0" y="1594241"/>
                </a:lnTo>
                <a:close/>
              </a:path>
            </a:pathLst>
          </a:cu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" name="Chord 51"/>
          <p:cNvSpPr/>
          <p:nvPr/>
        </p:nvSpPr>
        <p:spPr>
          <a:xfrm rot="10800000">
            <a:off x="6620725" y="713003"/>
            <a:ext cx="1974364" cy="1955494"/>
          </a:xfrm>
          <a:custGeom>
            <a:avLst/>
            <a:gdLst>
              <a:gd name="connsiteX0" fmla="*/ 1962430 w 2243138"/>
              <a:gd name="connsiteY0" fmla="*/ 1891474 h 2276475"/>
              <a:gd name="connsiteX1" fmla="*/ 855611 w 2243138"/>
              <a:gd name="connsiteY1" fmla="*/ 2244010 h 2276475"/>
              <a:gd name="connsiteX2" fmla="*/ 36210 w 2243138"/>
              <a:gd name="connsiteY2" fmla="*/ 1425127 h 2276475"/>
              <a:gd name="connsiteX3" fmla="*/ 348708 w 2243138"/>
              <a:gd name="connsiteY3" fmla="*/ 313384 h 2276475"/>
              <a:gd name="connsiteX4" fmla="*/ 1962430 w 2243138"/>
              <a:gd name="connsiteY4" fmla="*/ 1891474 h 2276475"/>
              <a:gd name="connsiteX0" fmla="*/ 1974364 w 1974364"/>
              <a:gd name="connsiteY0" fmla="*/ 1585234 h 1955494"/>
              <a:gd name="connsiteX1" fmla="*/ 855639 w 1974364"/>
              <a:gd name="connsiteY1" fmla="*/ 1930626 h 1955494"/>
              <a:gd name="connsiteX2" fmla="*/ 36238 w 1974364"/>
              <a:gd name="connsiteY2" fmla="*/ 1111743 h 1955494"/>
              <a:gd name="connsiteX3" fmla="*/ 348736 w 1974364"/>
              <a:gd name="connsiteY3" fmla="*/ 0 h 1955494"/>
              <a:gd name="connsiteX4" fmla="*/ 1974364 w 1974364"/>
              <a:gd name="connsiteY4" fmla="*/ 1585234 h 195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4364" h="1955494">
                <a:moveTo>
                  <a:pt x="1974364" y="1585234"/>
                </a:moveTo>
                <a:cubicBezTo>
                  <a:pt x="1698604" y="1902292"/>
                  <a:pt x="1178660" y="2009541"/>
                  <a:pt x="855639" y="1930626"/>
                </a:cubicBezTo>
                <a:cubicBezTo>
                  <a:pt x="532618" y="1851711"/>
                  <a:pt x="140207" y="1516857"/>
                  <a:pt x="36238" y="1111743"/>
                </a:cubicBezTo>
                <a:cubicBezTo>
                  <a:pt x="-66593" y="711063"/>
                  <a:pt x="53079" y="285316"/>
                  <a:pt x="348736" y="0"/>
                </a:cubicBezTo>
                <a:lnTo>
                  <a:pt x="1974364" y="1585234"/>
                </a:lnTo>
                <a:close/>
              </a:path>
            </a:pathLst>
          </a:custGeom>
          <a:noFill/>
          <a:ln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85" name="Rounded Rectangle 84"/>
          <p:cNvSpPr/>
          <p:nvPr/>
        </p:nvSpPr>
        <p:spPr bwMode="auto">
          <a:xfrm>
            <a:off x="530213" y="1242275"/>
            <a:ext cx="6023478" cy="294691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75180" y="1228038"/>
            <a:ext cx="2980870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Area of shaded region =</a:t>
            </a:r>
            <a:endParaRPr lang="en-US" sz="15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415379" y="1228038"/>
            <a:ext cx="2214021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>
                <a:solidFill>
                  <a:srgbClr val="C00000"/>
                </a:solidFill>
                <a:latin typeface="Bookman Old Style" pitchFamily="18" charset="0"/>
              </a:rPr>
              <a:t>– </a:t>
            </a:r>
            <a:r>
              <a:rPr lang="en-US" sz="1500" b="1" dirty="0" err="1" smtClean="0">
                <a:solidFill>
                  <a:srgbClr val="C00000"/>
                </a:solidFill>
                <a:latin typeface="Bookman Old Style" pitchFamily="18" charset="0"/>
              </a:rPr>
              <a:t>ar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(</a:t>
            </a:r>
            <a:r>
              <a:rPr lang="en-US" sz="1500" b="1" dirty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minor segment)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95" name="Rounded Rectangle 94"/>
          <p:cNvSpPr/>
          <p:nvPr/>
        </p:nvSpPr>
        <p:spPr bwMode="auto">
          <a:xfrm>
            <a:off x="3032176" y="1262525"/>
            <a:ext cx="1480922" cy="263036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rgbClr val="0000E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891380" y="1228038"/>
            <a:ext cx="1782786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err="1" smtClean="0">
                <a:solidFill>
                  <a:srgbClr val="C00000"/>
                </a:solidFill>
                <a:latin typeface="Bookman Old Style" pitchFamily="18" charset="0"/>
              </a:rPr>
              <a:t>ar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(semi-circle) 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674560" y="955172"/>
            <a:ext cx="316845" cy="400110"/>
          </a:xfrm>
          <a:prstGeom prst="rect">
            <a:avLst/>
          </a:prstGeom>
          <a:effectLst>
            <a:glow rad="63500">
              <a:schemeClr val="accent1"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ookman Old Style" panose="02050604050505020204" pitchFamily="18" charset="0"/>
                <a:sym typeface="Symbol"/>
              </a:rPr>
              <a:t>?</a:t>
            </a:r>
            <a:endParaRPr lang="en-US" sz="20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9" name="Chord 51"/>
          <p:cNvSpPr/>
          <p:nvPr/>
        </p:nvSpPr>
        <p:spPr>
          <a:xfrm rot="10800000">
            <a:off x="6619874" y="716330"/>
            <a:ext cx="1974364" cy="1955494"/>
          </a:xfrm>
          <a:custGeom>
            <a:avLst/>
            <a:gdLst>
              <a:gd name="connsiteX0" fmla="*/ 1962430 w 2243138"/>
              <a:gd name="connsiteY0" fmla="*/ 1891474 h 2276475"/>
              <a:gd name="connsiteX1" fmla="*/ 855611 w 2243138"/>
              <a:gd name="connsiteY1" fmla="*/ 2244010 h 2276475"/>
              <a:gd name="connsiteX2" fmla="*/ 36210 w 2243138"/>
              <a:gd name="connsiteY2" fmla="*/ 1425127 h 2276475"/>
              <a:gd name="connsiteX3" fmla="*/ 348708 w 2243138"/>
              <a:gd name="connsiteY3" fmla="*/ 313384 h 2276475"/>
              <a:gd name="connsiteX4" fmla="*/ 1962430 w 2243138"/>
              <a:gd name="connsiteY4" fmla="*/ 1891474 h 2276475"/>
              <a:gd name="connsiteX0" fmla="*/ 1974364 w 1974364"/>
              <a:gd name="connsiteY0" fmla="*/ 1585234 h 1955494"/>
              <a:gd name="connsiteX1" fmla="*/ 855639 w 1974364"/>
              <a:gd name="connsiteY1" fmla="*/ 1930626 h 1955494"/>
              <a:gd name="connsiteX2" fmla="*/ 36238 w 1974364"/>
              <a:gd name="connsiteY2" fmla="*/ 1111743 h 1955494"/>
              <a:gd name="connsiteX3" fmla="*/ 348736 w 1974364"/>
              <a:gd name="connsiteY3" fmla="*/ 0 h 1955494"/>
              <a:gd name="connsiteX4" fmla="*/ 1974364 w 1974364"/>
              <a:gd name="connsiteY4" fmla="*/ 1585234 h 195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4364" h="1955494">
                <a:moveTo>
                  <a:pt x="1974364" y="1585234"/>
                </a:moveTo>
                <a:cubicBezTo>
                  <a:pt x="1698604" y="1902292"/>
                  <a:pt x="1178660" y="2009541"/>
                  <a:pt x="855639" y="1930626"/>
                </a:cubicBezTo>
                <a:cubicBezTo>
                  <a:pt x="532618" y="1851711"/>
                  <a:pt x="140207" y="1516857"/>
                  <a:pt x="36238" y="1111743"/>
                </a:cubicBezTo>
                <a:cubicBezTo>
                  <a:pt x="-66593" y="711063"/>
                  <a:pt x="53079" y="285316"/>
                  <a:pt x="348736" y="0"/>
                </a:cubicBezTo>
                <a:lnTo>
                  <a:pt x="1974364" y="1585234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>
              <a:solidFill>
                <a:prstClr val="white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608607" y="1054330"/>
            <a:ext cx="1641073" cy="1624268"/>
            <a:chOff x="6684807" y="1389077"/>
            <a:chExt cx="1641073" cy="1624268"/>
          </a:xfrm>
        </p:grpSpPr>
        <p:sp>
          <p:nvSpPr>
            <p:cNvPr id="10" name="Arc 9"/>
            <p:cNvSpPr/>
            <p:nvPr/>
          </p:nvSpPr>
          <p:spPr>
            <a:xfrm>
              <a:off x="6684807" y="1389077"/>
              <a:ext cx="1641073" cy="1624268"/>
            </a:xfrm>
            <a:custGeom>
              <a:avLst/>
              <a:gdLst>
                <a:gd name="connsiteX0" fmla="*/ 1737538 w 3475076"/>
                <a:gd name="connsiteY0" fmla="*/ 0 h 3475074"/>
                <a:gd name="connsiteX1" fmla="*/ 2968535 w 3475076"/>
                <a:gd name="connsiteY1" fmla="*/ 511290 h 3475074"/>
                <a:gd name="connsiteX2" fmla="*/ 3475063 w 3475076"/>
                <a:gd name="connsiteY2" fmla="*/ 1744255 h 3475074"/>
                <a:gd name="connsiteX3" fmla="*/ 1737538 w 3475076"/>
                <a:gd name="connsiteY3" fmla="*/ 1737537 h 3475074"/>
                <a:gd name="connsiteX4" fmla="*/ 1737538 w 3475076"/>
                <a:gd name="connsiteY4" fmla="*/ 0 h 3475074"/>
                <a:gd name="connsiteX0" fmla="*/ 1737538 w 3475076"/>
                <a:gd name="connsiteY0" fmla="*/ 0 h 3475074"/>
                <a:gd name="connsiteX1" fmla="*/ 2968535 w 3475076"/>
                <a:gd name="connsiteY1" fmla="*/ 511290 h 3475074"/>
                <a:gd name="connsiteX2" fmla="*/ 3475063 w 3475076"/>
                <a:gd name="connsiteY2" fmla="*/ 1744255 h 3475074"/>
                <a:gd name="connsiteX0" fmla="*/ 0 w 1737538"/>
                <a:gd name="connsiteY0" fmla="*/ 0 h 1749017"/>
                <a:gd name="connsiteX1" fmla="*/ 1230997 w 1737538"/>
                <a:gd name="connsiteY1" fmla="*/ 511290 h 1749017"/>
                <a:gd name="connsiteX2" fmla="*/ 1737525 w 1737538"/>
                <a:gd name="connsiteY2" fmla="*/ 1744255 h 1749017"/>
                <a:gd name="connsiteX3" fmla="*/ 0 w 1737538"/>
                <a:gd name="connsiteY3" fmla="*/ 1737537 h 1749017"/>
                <a:gd name="connsiteX4" fmla="*/ 0 w 1737538"/>
                <a:gd name="connsiteY4" fmla="*/ 0 h 1749017"/>
                <a:gd name="connsiteX0" fmla="*/ 0 w 1737538"/>
                <a:gd name="connsiteY0" fmla="*/ 0 h 1749017"/>
                <a:gd name="connsiteX1" fmla="*/ 1230997 w 1737538"/>
                <a:gd name="connsiteY1" fmla="*/ 511290 h 1749017"/>
                <a:gd name="connsiteX2" fmla="*/ 1627987 w 1737538"/>
                <a:gd name="connsiteY2" fmla="*/ 1749017 h 1749017"/>
                <a:gd name="connsiteX0" fmla="*/ 0 w 1737538"/>
                <a:gd name="connsiteY0" fmla="*/ 0 h 1749017"/>
                <a:gd name="connsiteX1" fmla="*/ 1230997 w 1737538"/>
                <a:gd name="connsiteY1" fmla="*/ 511290 h 1749017"/>
                <a:gd name="connsiteX2" fmla="*/ 1737525 w 1737538"/>
                <a:gd name="connsiteY2" fmla="*/ 1744255 h 1749017"/>
                <a:gd name="connsiteX3" fmla="*/ 0 w 1737538"/>
                <a:gd name="connsiteY3" fmla="*/ 1737537 h 1749017"/>
                <a:gd name="connsiteX4" fmla="*/ 0 w 1737538"/>
                <a:gd name="connsiteY4" fmla="*/ 0 h 1749017"/>
                <a:gd name="connsiteX0" fmla="*/ 0 w 1737538"/>
                <a:gd name="connsiteY0" fmla="*/ 0 h 1749017"/>
                <a:gd name="connsiteX1" fmla="*/ 1230997 w 1737538"/>
                <a:gd name="connsiteY1" fmla="*/ 511290 h 1749017"/>
                <a:gd name="connsiteX2" fmla="*/ 1627987 w 1737538"/>
                <a:gd name="connsiteY2" fmla="*/ 1749017 h 1749017"/>
                <a:gd name="connsiteX0" fmla="*/ 0 w 1737538"/>
                <a:gd name="connsiteY0" fmla="*/ 0 h 1749017"/>
                <a:gd name="connsiteX1" fmla="*/ 1230997 w 1737538"/>
                <a:gd name="connsiteY1" fmla="*/ 511290 h 1749017"/>
                <a:gd name="connsiteX2" fmla="*/ 1737525 w 1737538"/>
                <a:gd name="connsiteY2" fmla="*/ 1744255 h 1749017"/>
                <a:gd name="connsiteX3" fmla="*/ 0 w 1737538"/>
                <a:gd name="connsiteY3" fmla="*/ 1737537 h 1749017"/>
                <a:gd name="connsiteX4" fmla="*/ 0 w 1737538"/>
                <a:gd name="connsiteY4" fmla="*/ 0 h 1749017"/>
                <a:gd name="connsiteX0" fmla="*/ 7143 w 1737538"/>
                <a:gd name="connsiteY0" fmla="*/ 142875 h 1749017"/>
                <a:gd name="connsiteX1" fmla="*/ 1230997 w 1737538"/>
                <a:gd name="connsiteY1" fmla="*/ 511290 h 1749017"/>
                <a:gd name="connsiteX2" fmla="*/ 1627987 w 1737538"/>
                <a:gd name="connsiteY2" fmla="*/ 1749017 h 1749017"/>
                <a:gd name="connsiteX0" fmla="*/ 0 w 1737538"/>
                <a:gd name="connsiteY0" fmla="*/ 0 h 1749017"/>
                <a:gd name="connsiteX1" fmla="*/ 1230997 w 1737538"/>
                <a:gd name="connsiteY1" fmla="*/ 511290 h 1749017"/>
                <a:gd name="connsiteX2" fmla="*/ 1737525 w 1737538"/>
                <a:gd name="connsiteY2" fmla="*/ 1744255 h 1749017"/>
                <a:gd name="connsiteX3" fmla="*/ 0 w 1737538"/>
                <a:gd name="connsiteY3" fmla="*/ 1737537 h 1749017"/>
                <a:gd name="connsiteX4" fmla="*/ 0 w 1737538"/>
                <a:gd name="connsiteY4" fmla="*/ 0 h 1749017"/>
                <a:gd name="connsiteX0" fmla="*/ 7143 w 1737538"/>
                <a:gd name="connsiteY0" fmla="*/ 142875 h 1749017"/>
                <a:gd name="connsiteX1" fmla="*/ 1230997 w 1737538"/>
                <a:gd name="connsiteY1" fmla="*/ 511290 h 1749017"/>
                <a:gd name="connsiteX2" fmla="*/ 1627987 w 1737538"/>
                <a:gd name="connsiteY2" fmla="*/ 1749017 h 1749017"/>
                <a:gd name="connsiteX0" fmla="*/ 0 w 1737538"/>
                <a:gd name="connsiteY0" fmla="*/ 0 h 1749017"/>
                <a:gd name="connsiteX1" fmla="*/ 1230997 w 1737538"/>
                <a:gd name="connsiteY1" fmla="*/ 511290 h 1749017"/>
                <a:gd name="connsiteX2" fmla="*/ 1737525 w 1737538"/>
                <a:gd name="connsiteY2" fmla="*/ 1744255 h 1749017"/>
                <a:gd name="connsiteX3" fmla="*/ 0 w 1737538"/>
                <a:gd name="connsiteY3" fmla="*/ 1737537 h 1749017"/>
                <a:gd name="connsiteX4" fmla="*/ 0 w 1737538"/>
                <a:gd name="connsiteY4" fmla="*/ 0 h 1749017"/>
                <a:gd name="connsiteX0" fmla="*/ 7143 w 1737538"/>
                <a:gd name="connsiteY0" fmla="*/ 142875 h 1749017"/>
                <a:gd name="connsiteX1" fmla="*/ 1226235 w 1737538"/>
                <a:gd name="connsiteY1" fmla="*/ 518434 h 1749017"/>
                <a:gd name="connsiteX2" fmla="*/ 1627987 w 1737538"/>
                <a:gd name="connsiteY2" fmla="*/ 1749017 h 1749017"/>
                <a:gd name="connsiteX0" fmla="*/ 0 w 1637670"/>
                <a:gd name="connsiteY0" fmla="*/ 0 h 1749018"/>
                <a:gd name="connsiteX1" fmla="*/ 1230997 w 1637670"/>
                <a:gd name="connsiteY1" fmla="*/ 511290 h 1749018"/>
                <a:gd name="connsiteX2" fmla="*/ 1632750 w 1637670"/>
                <a:gd name="connsiteY2" fmla="*/ 1749018 h 1749018"/>
                <a:gd name="connsiteX3" fmla="*/ 0 w 1637670"/>
                <a:gd name="connsiteY3" fmla="*/ 1737537 h 1749018"/>
                <a:gd name="connsiteX4" fmla="*/ 0 w 1637670"/>
                <a:gd name="connsiteY4" fmla="*/ 0 h 1749018"/>
                <a:gd name="connsiteX0" fmla="*/ 7143 w 1637670"/>
                <a:gd name="connsiteY0" fmla="*/ 142875 h 1749018"/>
                <a:gd name="connsiteX1" fmla="*/ 1226235 w 1637670"/>
                <a:gd name="connsiteY1" fmla="*/ 518434 h 1749018"/>
                <a:gd name="connsiteX2" fmla="*/ 1627987 w 1637670"/>
                <a:gd name="connsiteY2" fmla="*/ 1749017 h 1749018"/>
                <a:gd name="connsiteX0" fmla="*/ 0 w 1643570"/>
                <a:gd name="connsiteY0" fmla="*/ 0 h 1749018"/>
                <a:gd name="connsiteX1" fmla="*/ 1230997 w 1643570"/>
                <a:gd name="connsiteY1" fmla="*/ 511290 h 1749018"/>
                <a:gd name="connsiteX2" fmla="*/ 1632750 w 1643570"/>
                <a:gd name="connsiteY2" fmla="*/ 1749018 h 1749018"/>
                <a:gd name="connsiteX3" fmla="*/ 0 w 1643570"/>
                <a:gd name="connsiteY3" fmla="*/ 1737537 h 1749018"/>
                <a:gd name="connsiteX4" fmla="*/ 0 w 1643570"/>
                <a:gd name="connsiteY4" fmla="*/ 0 h 1749018"/>
                <a:gd name="connsiteX0" fmla="*/ 7143 w 1643570"/>
                <a:gd name="connsiteY0" fmla="*/ 142875 h 1749018"/>
                <a:gd name="connsiteX1" fmla="*/ 1226235 w 1643570"/>
                <a:gd name="connsiteY1" fmla="*/ 518434 h 1749018"/>
                <a:gd name="connsiteX2" fmla="*/ 1627987 w 1643570"/>
                <a:gd name="connsiteY2" fmla="*/ 1749017 h 1749018"/>
                <a:gd name="connsiteX0" fmla="*/ 2381 w 1643554"/>
                <a:gd name="connsiteY0" fmla="*/ 15604 h 1621747"/>
                <a:gd name="connsiteX1" fmla="*/ 1230997 w 1643554"/>
                <a:gd name="connsiteY1" fmla="*/ 384019 h 1621747"/>
                <a:gd name="connsiteX2" fmla="*/ 1632750 w 1643554"/>
                <a:gd name="connsiteY2" fmla="*/ 1621747 h 1621747"/>
                <a:gd name="connsiteX3" fmla="*/ 0 w 1643554"/>
                <a:gd name="connsiteY3" fmla="*/ 1610266 h 1621747"/>
                <a:gd name="connsiteX4" fmla="*/ 2381 w 1643554"/>
                <a:gd name="connsiteY4" fmla="*/ 15604 h 1621747"/>
                <a:gd name="connsiteX0" fmla="*/ 7143 w 1643554"/>
                <a:gd name="connsiteY0" fmla="*/ 15604 h 1621747"/>
                <a:gd name="connsiteX1" fmla="*/ 1226235 w 1643554"/>
                <a:gd name="connsiteY1" fmla="*/ 391163 h 1621747"/>
                <a:gd name="connsiteX2" fmla="*/ 1627987 w 1643554"/>
                <a:gd name="connsiteY2" fmla="*/ 1621746 h 1621747"/>
                <a:gd name="connsiteX0" fmla="*/ 2381 w 1643554"/>
                <a:gd name="connsiteY0" fmla="*/ 18607 h 1624750"/>
                <a:gd name="connsiteX1" fmla="*/ 1230997 w 1643554"/>
                <a:gd name="connsiteY1" fmla="*/ 387022 h 1624750"/>
                <a:gd name="connsiteX2" fmla="*/ 1632750 w 1643554"/>
                <a:gd name="connsiteY2" fmla="*/ 1624750 h 1624750"/>
                <a:gd name="connsiteX3" fmla="*/ 0 w 1643554"/>
                <a:gd name="connsiteY3" fmla="*/ 1613269 h 1624750"/>
                <a:gd name="connsiteX4" fmla="*/ 2381 w 1643554"/>
                <a:gd name="connsiteY4" fmla="*/ 18607 h 1624750"/>
                <a:gd name="connsiteX0" fmla="*/ 7143 w 1643554"/>
                <a:gd name="connsiteY0" fmla="*/ 18607 h 1624750"/>
                <a:gd name="connsiteX1" fmla="*/ 1226235 w 1643554"/>
                <a:gd name="connsiteY1" fmla="*/ 394166 h 1624750"/>
                <a:gd name="connsiteX2" fmla="*/ 1627987 w 1643554"/>
                <a:gd name="connsiteY2" fmla="*/ 1624749 h 1624750"/>
                <a:gd name="connsiteX0" fmla="*/ 2381 w 1643454"/>
                <a:gd name="connsiteY0" fmla="*/ 18125 h 1624268"/>
                <a:gd name="connsiteX1" fmla="*/ 1228616 w 1643454"/>
                <a:gd name="connsiteY1" fmla="*/ 393683 h 1624268"/>
                <a:gd name="connsiteX2" fmla="*/ 1632750 w 1643454"/>
                <a:gd name="connsiteY2" fmla="*/ 1624268 h 1624268"/>
                <a:gd name="connsiteX3" fmla="*/ 0 w 1643454"/>
                <a:gd name="connsiteY3" fmla="*/ 1612787 h 1624268"/>
                <a:gd name="connsiteX4" fmla="*/ 2381 w 1643454"/>
                <a:gd name="connsiteY4" fmla="*/ 18125 h 1624268"/>
                <a:gd name="connsiteX0" fmla="*/ 7143 w 1643454"/>
                <a:gd name="connsiteY0" fmla="*/ 18125 h 1624268"/>
                <a:gd name="connsiteX1" fmla="*/ 1226235 w 1643454"/>
                <a:gd name="connsiteY1" fmla="*/ 393684 h 1624268"/>
                <a:gd name="connsiteX2" fmla="*/ 1627987 w 1643454"/>
                <a:gd name="connsiteY2" fmla="*/ 1624267 h 1624268"/>
                <a:gd name="connsiteX0" fmla="*/ 0 w 1641073"/>
                <a:gd name="connsiteY0" fmla="*/ 18125 h 1624268"/>
                <a:gd name="connsiteX1" fmla="*/ 1226235 w 1641073"/>
                <a:gd name="connsiteY1" fmla="*/ 393683 h 1624268"/>
                <a:gd name="connsiteX2" fmla="*/ 1630369 w 1641073"/>
                <a:gd name="connsiteY2" fmla="*/ 1624268 h 1624268"/>
                <a:gd name="connsiteX3" fmla="*/ 0 w 1641073"/>
                <a:gd name="connsiteY3" fmla="*/ 18125 h 1624268"/>
                <a:gd name="connsiteX0" fmla="*/ 4762 w 1641073"/>
                <a:gd name="connsiteY0" fmla="*/ 18125 h 1624268"/>
                <a:gd name="connsiteX1" fmla="*/ 1223854 w 1641073"/>
                <a:gd name="connsiteY1" fmla="*/ 393684 h 1624268"/>
                <a:gd name="connsiteX2" fmla="*/ 1625606 w 1641073"/>
                <a:gd name="connsiteY2" fmla="*/ 1624267 h 1624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1073" h="1624268" stroke="0" extrusionOk="0">
                  <a:moveTo>
                    <a:pt x="0" y="18125"/>
                  </a:moveTo>
                  <a:cubicBezTo>
                    <a:pt x="461988" y="-60456"/>
                    <a:pt x="954507" y="125993"/>
                    <a:pt x="1226235" y="393683"/>
                  </a:cubicBezTo>
                  <a:cubicBezTo>
                    <a:pt x="1497963" y="661373"/>
                    <a:pt x="1689305" y="1143234"/>
                    <a:pt x="1630369" y="1624268"/>
                  </a:cubicBezTo>
                  <a:lnTo>
                    <a:pt x="0" y="18125"/>
                  </a:lnTo>
                  <a:close/>
                </a:path>
                <a:path w="1641073" h="1624268" fill="none">
                  <a:moveTo>
                    <a:pt x="4762" y="18125"/>
                  </a:moveTo>
                  <a:cubicBezTo>
                    <a:pt x="459606" y="-41406"/>
                    <a:pt x="897812" y="66379"/>
                    <a:pt x="1223854" y="393684"/>
                  </a:cubicBezTo>
                  <a:cubicBezTo>
                    <a:pt x="1549897" y="720990"/>
                    <a:pt x="1672636" y="1140852"/>
                    <a:pt x="1625606" y="1624267"/>
                  </a:cubicBezTo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6689725" y="1425575"/>
              <a:ext cx="1612900" cy="1574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7563490" y="1331602"/>
            <a:ext cx="3587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P</a:t>
            </a:r>
            <a:endParaRPr lang="en-US" sz="1600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106" name="Rounded Rectangle 105"/>
          <p:cNvSpPr/>
          <p:nvPr/>
        </p:nvSpPr>
        <p:spPr bwMode="auto">
          <a:xfrm rot="10800000" flipH="1" flipV="1">
            <a:off x="2362200" y="1654065"/>
            <a:ext cx="2457588" cy="535779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368048" y="1667530"/>
            <a:ext cx="2382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What is formula to find area of semi-circle?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598634" y="1787112"/>
            <a:ext cx="176677" cy="18487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3062442" y="1618401"/>
            <a:ext cx="1117843" cy="482344"/>
            <a:chOff x="5104573" y="1413460"/>
            <a:chExt cx="540695" cy="4823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08"/>
                <p:cNvSpPr/>
                <p:nvPr/>
              </p:nvSpPr>
              <p:spPr>
                <a:xfrm>
                  <a:off x="5205220" y="1446065"/>
                  <a:ext cx="440048" cy="44973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sz="16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Calibri" pitchFamily="34" charset="0"/>
                              <a:sym typeface="Symbol"/>
                            </a:rPr>
                          </m:ctrlPr>
                        </m:fPr>
                        <m:num>
                          <m:r>
                            <a:rPr lang="en-US" sz="1600" b="1" smtClean="0">
                              <a:solidFill>
                                <a:srgbClr val="FFFF00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  <a:sym typeface="Symbol"/>
                            </a:rPr>
                            <m:t>𝟏</m:t>
                          </m:r>
                        </m:num>
                        <m:den>
                          <m:r>
                            <a:rPr lang="en-US" sz="1600" b="1" smtClean="0">
                              <a:solidFill>
                                <a:srgbClr val="FFFF00"/>
                              </a:solidFill>
                              <a:latin typeface="Cambria Math"/>
                              <a:cs typeface="Calibri" pitchFamily="34" charset="0"/>
                              <a:sym typeface="Symbol"/>
                            </a:rPr>
                            <m:t>𝟐</m:t>
                          </m:r>
                        </m:den>
                      </m:f>
                      <m:r>
                        <a:rPr lang="en-US" sz="1600" b="1" i="1">
                          <a:solidFill>
                            <a:srgbClr val="FFFF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 </m:t>
                      </m:r>
                    </m:oMath>
                  </a14:m>
                  <a:r>
                    <a:rPr lang="en-US" sz="1600" b="1" dirty="0" smtClean="0">
                      <a:solidFill>
                        <a:srgbClr val="FFFF00"/>
                      </a:solidFill>
                      <a:latin typeface="Bookman Old Style" pitchFamily="18" charset="0"/>
                      <a:cs typeface="Calibri" pitchFamily="34" charset="0"/>
                      <a:sym typeface="Symbol"/>
                    </a:rPr>
                    <a:t>R</a:t>
                  </a:r>
                  <a:r>
                    <a:rPr lang="en-US" sz="1600" b="1" baseline="30000" dirty="0" smtClean="0">
                      <a:solidFill>
                        <a:srgbClr val="FFFF00"/>
                      </a:solidFill>
                      <a:latin typeface="Bookman Old Style" pitchFamily="18" charset="0"/>
                      <a:cs typeface="Calibri" pitchFamily="34" charset="0"/>
                      <a:sym typeface="Symbol"/>
                    </a:rPr>
                    <a:t>2</a:t>
                  </a:r>
                  <a:endParaRPr lang="en-IN" sz="1600" b="1" baseline="30000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Rectangle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5220" y="1446065"/>
                  <a:ext cx="440048" cy="44973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40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Rectangle 109"/>
            <p:cNvSpPr/>
            <p:nvPr/>
          </p:nvSpPr>
          <p:spPr>
            <a:xfrm>
              <a:off x="5104573" y="1413460"/>
              <a:ext cx="43229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IN" sz="1400" b="1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11" name="Rounded Rectangle 110"/>
          <p:cNvSpPr/>
          <p:nvPr/>
        </p:nvSpPr>
        <p:spPr bwMode="auto">
          <a:xfrm>
            <a:off x="5002695" y="1781867"/>
            <a:ext cx="1169505" cy="326889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kern="0" dirty="0" smtClean="0">
                <a:solidFill>
                  <a:prstClr val="black"/>
                </a:solidFill>
                <a:latin typeface="Bookman Old Style" pitchFamily="18" charset="0"/>
              </a:rPr>
              <a:t>To find: R</a:t>
            </a:r>
            <a:endParaRPr lang="en-US" sz="14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" name="Right Triangle 2"/>
          <p:cNvSpPr/>
          <p:nvPr/>
        </p:nvSpPr>
        <p:spPr>
          <a:xfrm>
            <a:off x="6617341" y="1098493"/>
            <a:ext cx="1601786" cy="1570581"/>
          </a:xfrm>
          <a:prstGeom prst="rtTriangle">
            <a:avLst/>
          </a:prstGeom>
          <a:solidFill>
            <a:srgbClr val="FF0000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619721" y="2517464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1143000" y="2018829"/>
            <a:ext cx="12192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/>
          <a:p>
            <a:pPr marL="633413" indent="-633413" fontAlgn="base">
              <a:spcBef>
                <a:spcPct val="0"/>
              </a:spcBef>
              <a:spcAft>
                <a:spcPct val="0"/>
              </a:spcAft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Arial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A= 90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o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  <a:cs typeface="Arial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622257" y="2513231"/>
            <a:ext cx="152400" cy="152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9061" y="2615621"/>
            <a:ext cx="6808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(14)</a:t>
            </a:r>
            <a:r>
              <a:rPr lang="en-US" sz="1600" b="1" baseline="30000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2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 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617341" y="1088968"/>
            <a:ext cx="0" cy="1576689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5400000">
            <a:off x="7424945" y="1855137"/>
            <a:ext cx="0" cy="1624465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615750" y="1075788"/>
            <a:ext cx="1611469" cy="1589840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7303155" y="1532093"/>
            <a:ext cx="316845" cy="400110"/>
          </a:xfrm>
          <a:prstGeom prst="rect">
            <a:avLst/>
          </a:prstGeom>
          <a:effectLst>
            <a:glow rad="63500">
              <a:schemeClr val="accent1"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  <a:effectLst>
                  <a:glow rad="63500">
                    <a:srgbClr val="4F81BD">
                      <a:satMod val="175000"/>
                      <a:alpha val="40000"/>
                    </a:srgbClr>
                  </a:glow>
                </a:effectLst>
                <a:latin typeface="Bookman Old Style" panose="02050604050505020204" pitchFamily="18" charset="0"/>
                <a:sym typeface="Symbol"/>
              </a:rPr>
              <a:t>?</a:t>
            </a:r>
            <a:endParaRPr lang="en-US" sz="2000" b="1" dirty="0">
              <a:solidFill>
                <a:srgbClr val="0000FF"/>
              </a:solidFill>
              <a:effectLst>
                <a:glow rad="63500">
                  <a:srgbClr val="4F81BD">
                    <a:satMod val="175000"/>
                    <a:alpha val="40000"/>
                  </a:srgbClr>
                </a:glow>
              </a:effectLst>
              <a:latin typeface="Bookman Old Style" panose="0205060405050502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>
                <a:spLocks noChangeArrowheads="1"/>
              </p:cNvSpPr>
              <p:nvPr/>
            </p:nvSpPr>
            <p:spPr bwMode="auto">
              <a:xfrm rot="2700000">
                <a:off x="7013379" y="1683791"/>
                <a:ext cx="1070735" cy="2364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tIns="0" bIns="0">
                <a:spAutoFit/>
              </a:bodyPr>
              <a:lstStyle/>
              <a:p>
                <a:pPr marL="633413" indent="-633413" fontAlgn="base">
                  <a:spcBef>
                    <a:spcPct val="0"/>
                  </a:spcBef>
                  <a:spcAft>
                    <a:spcPct val="0"/>
                  </a:spcAft>
                  <a:buClr>
                    <a:prstClr val="white"/>
                  </a:buClr>
                </a:pPr>
                <a:r>
                  <a:rPr lang="en-US" sz="1400" b="1" dirty="0" smtClean="0">
                    <a:solidFill>
                      <a:prstClr val="black"/>
                    </a:solidFill>
                    <a:latin typeface="Bookman Old Style" pitchFamily="18" charset="0"/>
                    <a:cs typeface="Arial" charset="0"/>
                  </a:rPr>
                  <a:t>14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radPr>
                      <m:deg/>
                      <m:e>
                        <m:r>
                          <a:rPr lang="en-US" sz="1400" b="1" i="1">
                            <a:solidFill>
                              <a:prstClr val="black"/>
                            </a:solidFill>
                            <a:latin typeface="Cambria Math"/>
                            <a:cs typeface="Arial" charset="0"/>
                          </a:rPr>
                          <m:t>𝟐</m:t>
                        </m:r>
                      </m:e>
                    </m:rad>
                    <m:r>
                      <a:rPr lang="en-US" sz="1400" b="1" i="1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</m:oMath>
                </a14:m>
                <a:r>
                  <a:rPr lang="en-US" sz="1400" b="1" dirty="0" smtClean="0">
                    <a:solidFill>
                      <a:prstClr val="black"/>
                    </a:solidFill>
                    <a:latin typeface="Bookman Old Style" pitchFamily="18" charset="0"/>
                    <a:cs typeface="Arial" charset="0"/>
                  </a:rPr>
                  <a:t>cm</a:t>
                </a:r>
                <a:endParaRPr lang="en-US" sz="1400" b="1" baseline="-25000" dirty="0">
                  <a:solidFill>
                    <a:prstClr val="black"/>
                  </a:solidFill>
                  <a:latin typeface="Bookman Old Style" pitchFamily="18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2700000">
                <a:off x="7013379" y="1683791"/>
                <a:ext cx="1070735" cy="236411"/>
              </a:xfrm>
              <a:prstGeom prst="rect">
                <a:avLst/>
              </a:prstGeom>
              <a:blipFill rotWithShape="1">
                <a:blip r:embed="rId5"/>
                <a:stretch>
                  <a:fillRect l="-9150" t="-2614" b="-65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ectangle 69"/>
          <p:cNvSpPr/>
          <p:nvPr/>
        </p:nvSpPr>
        <p:spPr>
          <a:xfrm>
            <a:off x="3548331" y="1533413"/>
            <a:ext cx="316845" cy="369332"/>
          </a:xfrm>
          <a:prstGeom prst="rect">
            <a:avLst/>
          </a:prstGeom>
          <a:effectLst>
            <a:glow rad="63500">
              <a:schemeClr val="accent1"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FFFF"/>
                </a:solidFill>
                <a:latin typeface="Bookman Old Style" panose="02050604050505020204" pitchFamily="18" charset="0"/>
                <a:sym typeface="Symbol"/>
              </a:rPr>
              <a:t>?</a:t>
            </a:r>
            <a:endParaRPr lang="en-US" b="1" dirty="0">
              <a:solidFill>
                <a:srgbClr val="00FFFF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67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5" presetClass="emph" presetSubtype="0" repeatCount="41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6" dur="4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3" dur="4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3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6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00"/>
                            </p:stCondLst>
                            <p:childTnLst>
                              <p:par>
                                <p:cTn id="2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00"/>
                            </p:stCondLst>
                            <p:childTnLst>
                              <p:par>
                                <p:cTn id="20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 nodeType="clickPar">
                      <p:stCondLst>
                        <p:cond delay="indefinite"/>
                      </p:stCondLst>
                      <p:childTnLst>
                        <p:par>
                          <p:cTn id="2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1" dur="4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 nodeType="clickPar">
                      <p:stCondLst>
                        <p:cond delay="indefinite"/>
                      </p:stCondLst>
                      <p:childTnLst>
                        <p:par>
                          <p:cTn id="2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 nodeType="clickPar">
                      <p:stCondLst>
                        <p:cond delay="indefinite"/>
                      </p:stCondLst>
                      <p:childTnLst>
                        <p:par>
                          <p:cTn id="2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 nodeType="clickPar">
                      <p:stCondLst>
                        <p:cond delay="indefinite"/>
                      </p:stCondLst>
                      <p:childTnLst>
                        <p:par>
                          <p:cTn id="2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500"/>
                            </p:stCondLst>
                            <p:childTnLst>
                              <p:par>
                                <p:cTn id="28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1000"/>
                            </p:stCondLst>
                            <p:childTnLst>
                              <p:par>
                                <p:cTn id="28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500"/>
                            </p:stCondLst>
                            <p:childTnLst>
                              <p:par>
                                <p:cTn id="30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3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500"/>
                            </p:stCondLst>
                            <p:childTnLst>
                              <p:par>
                                <p:cTn id="33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 nodeType="clickPar">
                      <p:stCondLst>
                        <p:cond delay="indefinite"/>
                      </p:stCondLst>
                      <p:childTnLst>
                        <p:par>
                          <p:cTn id="3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 nodeType="clickPar">
                      <p:stCondLst>
                        <p:cond delay="indefinite"/>
                      </p:stCondLst>
                      <p:childTnLst>
                        <p:par>
                          <p:cTn id="3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 nodeType="clickPar">
                      <p:stCondLst>
                        <p:cond delay="indefinite"/>
                      </p:stCondLst>
                      <p:childTnLst>
                        <p:par>
                          <p:cTn id="3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 nodeType="clickPar">
                      <p:stCondLst>
                        <p:cond delay="indefinite"/>
                      </p:stCondLst>
                      <p:childTnLst>
                        <p:par>
                          <p:cTn id="3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 nodeType="clickPar">
                      <p:stCondLst>
                        <p:cond delay="indefinite"/>
                      </p:stCondLst>
                      <p:childTnLst>
                        <p:par>
                          <p:cTn id="3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 nodeType="clickPar">
                      <p:stCondLst>
                        <p:cond delay="indefinite"/>
                      </p:stCondLst>
                      <p:childTnLst>
                        <p:par>
                          <p:cTn id="3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 nodeType="clickPar">
                      <p:stCondLst>
                        <p:cond delay="indefinite"/>
                      </p:stCondLst>
                      <p:childTnLst>
                        <p:par>
                          <p:cTn id="3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 nodeType="clickPar">
                      <p:stCondLst>
                        <p:cond delay="indefinite"/>
                      </p:stCondLst>
                      <p:childTnLst>
                        <p:par>
                          <p:cTn id="3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69" grpId="1" animBg="1"/>
      <p:bldP spid="68" grpId="0" animBg="1"/>
      <p:bldP spid="68" grpId="1" animBg="1"/>
      <p:bldP spid="67" grpId="0" animBg="1"/>
      <p:bldP spid="67" grpId="1" animBg="1"/>
      <p:bldP spid="66" grpId="0" animBg="1"/>
      <p:bldP spid="66" grpId="1" animBg="1"/>
      <p:bldP spid="65" grpId="0" animBg="1"/>
      <p:bldP spid="65" grpId="1" animBg="1"/>
      <p:bldP spid="52" grpId="0" animBg="1"/>
      <p:bldP spid="2" grpId="0" animBg="1"/>
      <p:bldP spid="2" grpId="1" animBg="1"/>
      <p:bldP spid="83" grpId="0" animBg="1"/>
      <p:bldP spid="81" grpId="0" animBg="1"/>
      <p:bldP spid="81" grpId="1" animBg="1"/>
      <p:bldP spid="77" grpId="0" animBg="1"/>
      <p:bldP spid="77" grpId="1" animBg="1"/>
      <p:bldP spid="53" grpId="0" animBg="1"/>
      <p:bldP spid="61" grpId="0" animBg="1"/>
      <p:bldP spid="61" grpId="1" animBg="1"/>
      <p:bldP spid="43" grpId="0" animBg="1"/>
      <p:bldP spid="17" grpId="0" build="p"/>
      <p:bldP spid="44" grpId="0"/>
      <p:bldP spid="46" grpId="0"/>
      <p:bldP spid="47" grpId="0"/>
      <p:bldP spid="48" grpId="0"/>
      <p:bldP spid="50" grpId="0"/>
      <p:bldP spid="51" grpId="0"/>
      <p:bldP spid="56" grpId="0"/>
      <p:bldP spid="30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87" grpId="0"/>
      <p:bldP spid="88" grpId="0"/>
      <p:bldP spid="89" grpId="0"/>
      <p:bldP spid="90" grpId="0"/>
      <p:bldP spid="92" grpId="0"/>
      <p:bldP spid="62" grpId="0"/>
      <p:bldP spid="5" grpId="0" animBg="1"/>
      <p:bldP spid="5" grpId="1" animBg="1"/>
      <p:bldP spid="82" grpId="0" animBg="1"/>
      <p:bldP spid="82" grpId="1" animBg="1"/>
      <p:bldP spid="82" grpId="2" animBg="1"/>
      <p:bldP spid="85" grpId="0" animBg="1"/>
      <p:bldP spid="86" grpId="0"/>
      <p:bldP spid="93" grpId="0"/>
      <p:bldP spid="95" grpId="0" animBg="1"/>
      <p:bldP spid="96" grpId="0"/>
      <p:bldP spid="97" grpId="0"/>
      <p:bldP spid="99" grpId="0" animBg="1"/>
      <p:bldP spid="49" grpId="0"/>
      <p:bldP spid="49" grpId="1"/>
      <p:bldP spid="49" grpId="2"/>
      <p:bldP spid="106" grpId="0" animBg="1"/>
      <p:bldP spid="106" grpId="1" animBg="1"/>
      <p:bldP spid="107" grpId="0"/>
      <p:bldP spid="107" grpId="1"/>
      <p:bldP spid="16" grpId="0" animBg="1"/>
      <p:bldP spid="16" grpId="1" animBg="1"/>
      <p:bldP spid="111" grpId="0" animBg="1"/>
      <p:bldP spid="3" grpId="0" animBg="1"/>
      <p:bldP spid="33" grpId="0" animBg="1"/>
      <p:bldP spid="74" grpId="0"/>
      <p:bldP spid="75" grpId="0" animBg="1"/>
      <p:bldP spid="75" grpId="1" animBg="1"/>
      <p:bldP spid="75" grpId="2" animBg="1"/>
      <p:bldP spid="4" grpId="0"/>
      <p:bldP spid="78" grpId="0"/>
      <p:bldP spid="78" grpId="1"/>
      <p:bldP spid="79" grpId="0"/>
      <p:bldP spid="70" grpId="0"/>
      <p:bldP spid="70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ounded Rectangle 138"/>
          <p:cNvSpPr/>
          <p:nvPr/>
        </p:nvSpPr>
        <p:spPr>
          <a:xfrm>
            <a:off x="887442" y="2629138"/>
            <a:ext cx="3586037" cy="26276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4359928" y="3044113"/>
            <a:ext cx="184335" cy="191613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4249650" y="3077980"/>
            <a:ext cx="146399" cy="15679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3590879" y="1590491"/>
            <a:ext cx="403083" cy="22955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52" name="Chord 51"/>
          <p:cNvSpPr/>
          <p:nvPr/>
        </p:nvSpPr>
        <p:spPr>
          <a:xfrm rot="10800000">
            <a:off x="6622617" y="709050"/>
            <a:ext cx="1974364" cy="1955494"/>
          </a:xfrm>
          <a:custGeom>
            <a:avLst/>
            <a:gdLst>
              <a:gd name="connsiteX0" fmla="*/ 1962430 w 2243138"/>
              <a:gd name="connsiteY0" fmla="*/ 1891474 h 2276475"/>
              <a:gd name="connsiteX1" fmla="*/ 855611 w 2243138"/>
              <a:gd name="connsiteY1" fmla="*/ 2244010 h 2276475"/>
              <a:gd name="connsiteX2" fmla="*/ 36210 w 2243138"/>
              <a:gd name="connsiteY2" fmla="*/ 1425127 h 2276475"/>
              <a:gd name="connsiteX3" fmla="*/ 348708 w 2243138"/>
              <a:gd name="connsiteY3" fmla="*/ 313384 h 2276475"/>
              <a:gd name="connsiteX4" fmla="*/ 1962430 w 2243138"/>
              <a:gd name="connsiteY4" fmla="*/ 1891474 h 2276475"/>
              <a:gd name="connsiteX0" fmla="*/ 1974364 w 1974364"/>
              <a:gd name="connsiteY0" fmla="*/ 1585234 h 1955494"/>
              <a:gd name="connsiteX1" fmla="*/ 855639 w 1974364"/>
              <a:gd name="connsiteY1" fmla="*/ 1930626 h 1955494"/>
              <a:gd name="connsiteX2" fmla="*/ 36238 w 1974364"/>
              <a:gd name="connsiteY2" fmla="*/ 1111743 h 1955494"/>
              <a:gd name="connsiteX3" fmla="*/ 348736 w 1974364"/>
              <a:gd name="connsiteY3" fmla="*/ 0 h 1955494"/>
              <a:gd name="connsiteX4" fmla="*/ 1974364 w 1974364"/>
              <a:gd name="connsiteY4" fmla="*/ 1585234 h 195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4364" h="1955494">
                <a:moveTo>
                  <a:pt x="1974364" y="1585234"/>
                </a:moveTo>
                <a:cubicBezTo>
                  <a:pt x="1698604" y="1902292"/>
                  <a:pt x="1178660" y="2009541"/>
                  <a:pt x="855639" y="1930626"/>
                </a:cubicBezTo>
                <a:cubicBezTo>
                  <a:pt x="532618" y="1851711"/>
                  <a:pt x="140207" y="1516857"/>
                  <a:pt x="36238" y="1111743"/>
                </a:cubicBezTo>
                <a:cubicBezTo>
                  <a:pt x="-66593" y="711063"/>
                  <a:pt x="53079" y="285316"/>
                  <a:pt x="348736" y="0"/>
                </a:cubicBezTo>
                <a:lnTo>
                  <a:pt x="1974364" y="1585234"/>
                </a:lnTo>
                <a:close/>
              </a:path>
            </a:pathLst>
          </a:cu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983503" y="785591"/>
            <a:ext cx="3843063" cy="25098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3" name="Chord 52"/>
          <p:cNvSpPr/>
          <p:nvPr/>
        </p:nvSpPr>
        <p:spPr>
          <a:xfrm rot="7887213">
            <a:off x="5465426" y="1058304"/>
            <a:ext cx="2798064" cy="2798064"/>
          </a:xfrm>
          <a:prstGeom prst="chord">
            <a:avLst>
              <a:gd name="adj1" fmla="val 7716518"/>
              <a:gd name="adj2" fmla="val 1423146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43" name="Right Triangle 42"/>
          <p:cNvSpPr/>
          <p:nvPr/>
        </p:nvSpPr>
        <p:spPr>
          <a:xfrm>
            <a:off x="6619721" y="1081747"/>
            <a:ext cx="1623659" cy="1586617"/>
          </a:xfrm>
          <a:prstGeom prst="rt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67139" y="229310"/>
            <a:ext cx="66722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65138" indent="-465138" algn="just" fontAlgn="base">
              <a:spcBef>
                <a:spcPct val="0"/>
              </a:spcBef>
              <a:spcAft>
                <a:spcPct val="0"/>
              </a:spcAft>
              <a:buFontTx/>
              <a:buAutoNum type="alphaUcPeriod" startAt="17"/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cs typeface="Arial" charset="0"/>
              </a:rPr>
              <a:t>ABC is a quadrant of a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cs typeface="Arial" charset="0"/>
              </a:rPr>
              <a:t>circle of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cs typeface="Arial" charset="0"/>
              </a:rPr>
              <a:t>radius 14 cm and a </a:t>
            </a:r>
          </a:p>
          <a:p>
            <a:pPr marL="465138" indent="-465138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cs typeface="Arial" charset="0"/>
              </a:rPr>
              <a:t>	semicircle is drawn with BC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cs typeface="Arial" charset="0"/>
              </a:rPr>
              <a:t>as diameter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cs typeface="Arial" charset="0"/>
              </a:rPr>
              <a:t>.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  <a:cs typeface="Arial" charset="0"/>
            </a:endParaRPr>
          </a:p>
          <a:p>
            <a:pPr marL="465138" indent="-465138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cs typeface="Arial" charset="0"/>
              </a:rPr>
              <a:t>       Find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cs typeface="Arial" charset="0"/>
              </a:rPr>
              <a:t>the area of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cs typeface="Arial" charset="0"/>
              </a:rPr>
              <a:t>the shaded region.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  <a:cs typeface="Arial" charset="0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366515" y="2544231"/>
            <a:ext cx="3603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A</a:t>
            </a:r>
            <a:endParaRPr lang="en-US" sz="1600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8189177" y="2592164"/>
            <a:ext cx="3587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C</a:t>
            </a:r>
            <a:endParaRPr lang="en-US" sz="1600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6330005" y="864656"/>
            <a:ext cx="3587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B</a:t>
            </a:r>
            <a:endParaRPr lang="en-US" sz="160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8219127" y="802743"/>
            <a:ext cx="3587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Q</a:t>
            </a:r>
            <a:endParaRPr lang="en-US" sz="160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 rot="5400000">
            <a:off x="6055070" y="1869078"/>
            <a:ext cx="88165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14 cm</a:t>
            </a:r>
            <a:endParaRPr lang="en-US" sz="1400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6977702" y="2650593"/>
            <a:ext cx="10668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14 cm</a:t>
            </a:r>
            <a:endParaRPr lang="en-US" sz="1400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458025" y="1451660"/>
            <a:ext cx="5889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Sol.</a:t>
            </a: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815340" y="1708235"/>
            <a:ext cx="2688974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/>
          <a:p>
            <a:pPr marL="633413" indent="-633413" algn="r" fontAlgn="base">
              <a:spcBef>
                <a:spcPct val="0"/>
              </a:spcBef>
              <a:spcAft>
                <a:spcPct val="0"/>
              </a:spcAft>
              <a:buClr>
                <a:prstClr val="white"/>
              </a:buClr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Radius of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semi-circle 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=</a:t>
            </a: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3206530" y="2238886"/>
            <a:ext cx="320644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/>
          <a:p>
            <a:pPr marL="633413" indent="-633413" algn="r" fontAlgn="base">
              <a:spcBef>
                <a:spcPct val="0"/>
              </a:spcBef>
              <a:spcAft>
                <a:spcPct val="0"/>
              </a:spcAft>
              <a:buClr>
                <a:prstClr val="white"/>
              </a:buClr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=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545571" y="1550438"/>
            <a:ext cx="489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BC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3604558" y="1836188"/>
            <a:ext cx="3819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628331" y="1783486"/>
            <a:ext cx="314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2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3548889" y="2047534"/>
                <a:ext cx="981836" cy="373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14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𝟐</m:t>
                        </m:r>
                      </m:e>
                    </m:rad>
                  </m:oMath>
                </a14:m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889" y="2047534"/>
                <a:ext cx="981836" cy="373179"/>
              </a:xfrm>
              <a:prstGeom prst="rect">
                <a:avLst/>
              </a:prstGeom>
              <a:blipFill rotWithShape="1">
                <a:blip r:embed="rId3"/>
                <a:stretch>
                  <a:fillRect l="-3106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/>
          <p:cNvCxnSpPr/>
          <p:nvPr/>
        </p:nvCxnSpPr>
        <p:spPr>
          <a:xfrm>
            <a:off x="3608999" y="2365034"/>
            <a:ext cx="6151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779286" y="2302904"/>
            <a:ext cx="314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3214681" y="2646570"/>
            <a:ext cx="31614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/>
          <a:p>
            <a:pPr marL="633413" indent="-633413" algn="r" fontAlgn="base">
              <a:spcBef>
                <a:spcPct val="0"/>
              </a:spcBef>
              <a:spcAft>
                <a:spcPct val="0"/>
              </a:spcAft>
              <a:buClr>
                <a:prstClr val="white"/>
              </a:buClr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3537176" y="2572794"/>
                <a:ext cx="1211728" cy="362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7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sz="1600" b="1" dirty="0">
                    <a:solidFill>
                      <a:prstClr val="black"/>
                    </a:solidFill>
                    <a:latin typeface="Bookman Old Style" pitchFamily="18" charset="0"/>
                    <a:cs typeface="Arial" charset="0"/>
                  </a:rPr>
                  <a:t> cm</a:t>
                </a:r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7176" y="2572794"/>
                <a:ext cx="1211728" cy="362600"/>
              </a:xfrm>
              <a:prstGeom prst="rect">
                <a:avLst/>
              </a:prstGeom>
              <a:blipFill rotWithShape="1">
                <a:blip r:embed="rId4"/>
                <a:stretch>
                  <a:fillRect l="-251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Rounded Rectangle 84"/>
          <p:cNvSpPr/>
          <p:nvPr/>
        </p:nvSpPr>
        <p:spPr bwMode="auto">
          <a:xfrm>
            <a:off x="530213" y="1240466"/>
            <a:ext cx="6023478" cy="294691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75180" y="1226229"/>
            <a:ext cx="2980870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Area of shaded region =</a:t>
            </a:r>
            <a:endParaRPr lang="en-US" sz="15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415379" y="1226229"/>
            <a:ext cx="2214021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>
                <a:solidFill>
                  <a:srgbClr val="C00000"/>
                </a:solidFill>
                <a:latin typeface="Bookman Old Style" pitchFamily="18" charset="0"/>
              </a:rPr>
              <a:t>– </a:t>
            </a:r>
            <a:r>
              <a:rPr lang="en-US" sz="1500" b="1" dirty="0" err="1" smtClean="0">
                <a:solidFill>
                  <a:srgbClr val="C00000"/>
                </a:solidFill>
                <a:latin typeface="Bookman Old Style" pitchFamily="18" charset="0"/>
              </a:rPr>
              <a:t>ar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(</a:t>
            </a:r>
            <a:r>
              <a:rPr lang="en-US" sz="1500" b="1" dirty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minor segment)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95" name="Rounded Rectangle 94"/>
          <p:cNvSpPr/>
          <p:nvPr/>
        </p:nvSpPr>
        <p:spPr bwMode="auto">
          <a:xfrm>
            <a:off x="3032176" y="1260716"/>
            <a:ext cx="1480922" cy="263036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rgbClr val="0000E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891380" y="1226229"/>
            <a:ext cx="1782786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err="1" smtClean="0">
                <a:solidFill>
                  <a:srgbClr val="C00000"/>
                </a:solidFill>
                <a:latin typeface="Bookman Old Style" pitchFamily="18" charset="0"/>
              </a:rPr>
              <a:t>ar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(semi-circle) 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674560" y="953363"/>
            <a:ext cx="316845" cy="400110"/>
          </a:xfrm>
          <a:prstGeom prst="rect">
            <a:avLst/>
          </a:prstGeom>
          <a:effectLst>
            <a:glow rad="63500">
              <a:schemeClr val="accent1"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ookman Old Style" panose="02050604050505020204" pitchFamily="18" charset="0"/>
                <a:sym typeface="Symbol"/>
              </a:rPr>
              <a:t>?</a:t>
            </a:r>
            <a:endParaRPr lang="en-US" sz="20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9" name="Chord 51"/>
          <p:cNvSpPr/>
          <p:nvPr/>
        </p:nvSpPr>
        <p:spPr>
          <a:xfrm rot="10800000">
            <a:off x="6619874" y="714521"/>
            <a:ext cx="1974364" cy="1955494"/>
          </a:xfrm>
          <a:custGeom>
            <a:avLst/>
            <a:gdLst>
              <a:gd name="connsiteX0" fmla="*/ 1962430 w 2243138"/>
              <a:gd name="connsiteY0" fmla="*/ 1891474 h 2276475"/>
              <a:gd name="connsiteX1" fmla="*/ 855611 w 2243138"/>
              <a:gd name="connsiteY1" fmla="*/ 2244010 h 2276475"/>
              <a:gd name="connsiteX2" fmla="*/ 36210 w 2243138"/>
              <a:gd name="connsiteY2" fmla="*/ 1425127 h 2276475"/>
              <a:gd name="connsiteX3" fmla="*/ 348708 w 2243138"/>
              <a:gd name="connsiteY3" fmla="*/ 313384 h 2276475"/>
              <a:gd name="connsiteX4" fmla="*/ 1962430 w 2243138"/>
              <a:gd name="connsiteY4" fmla="*/ 1891474 h 2276475"/>
              <a:gd name="connsiteX0" fmla="*/ 1974364 w 1974364"/>
              <a:gd name="connsiteY0" fmla="*/ 1585234 h 1955494"/>
              <a:gd name="connsiteX1" fmla="*/ 855639 w 1974364"/>
              <a:gd name="connsiteY1" fmla="*/ 1930626 h 1955494"/>
              <a:gd name="connsiteX2" fmla="*/ 36238 w 1974364"/>
              <a:gd name="connsiteY2" fmla="*/ 1111743 h 1955494"/>
              <a:gd name="connsiteX3" fmla="*/ 348736 w 1974364"/>
              <a:gd name="connsiteY3" fmla="*/ 0 h 1955494"/>
              <a:gd name="connsiteX4" fmla="*/ 1974364 w 1974364"/>
              <a:gd name="connsiteY4" fmla="*/ 1585234 h 195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4364" h="1955494">
                <a:moveTo>
                  <a:pt x="1974364" y="1585234"/>
                </a:moveTo>
                <a:cubicBezTo>
                  <a:pt x="1698604" y="1902292"/>
                  <a:pt x="1178660" y="2009541"/>
                  <a:pt x="855639" y="1930626"/>
                </a:cubicBezTo>
                <a:cubicBezTo>
                  <a:pt x="532618" y="1851711"/>
                  <a:pt x="140207" y="1516857"/>
                  <a:pt x="36238" y="1111743"/>
                </a:cubicBezTo>
                <a:cubicBezTo>
                  <a:pt x="-66593" y="711063"/>
                  <a:pt x="53079" y="285316"/>
                  <a:pt x="348736" y="0"/>
                </a:cubicBezTo>
                <a:lnTo>
                  <a:pt x="1974364" y="1585234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>
              <a:solidFill>
                <a:prstClr val="white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608607" y="1052521"/>
            <a:ext cx="1641073" cy="1624268"/>
            <a:chOff x="6684807" y="1389077"/>
            <a:chExt cx="1641073" cy="1624268"/>
          </a:xfrm>
        </p:grpSpPr>
        <p:sp>
          <p:nvSpPr>
            <p:cNvPr id="10" name="Arc 9"/>
            <p:cNvSpPr/>
            <p:nvPr/>
          </p:nvSpPr>
          <p:spPr>
            <a:xfrm>
              <a:off x="6684807" y="1389077"/>
              <a:ext cx="1641073" cy="1624268"/>
            </a:xfrm>
            <a:custGeom>
              <a:avLst/>
              <a:gdLst>
                <a:gd name="connsiteX0" fmla="*/ 1737538 w 3475076"/>
                <a:gd name="connsiteY0" fmla="*/ 0 h 3475074"/>
                <a:gd name="connsiteX1" fmla="*/ 2968535 w 3475076"/>
                <a:gd name="connsiteY1" fmla="*/ 511290 h 3475074"/>
                <a:gd name="connsiteX2" fmla="*/ 3475063 w 3475076"/>
                <a:gd name="connsiteY2" fmla="*/ 1744255 h 3475074"/>
                <a:gd name="connsiteX3" fmla="*/ 1737538 w 3475076"/>
                <a:gd name="connsiteY3" fmla="*/ 1737537 h 3475074"/>
                <a:gd name="connsiteX4" fmla="*/ 1737538 w 3475076"/>
                <a:gd name="connsiteY4" fmla="*/ 0 h 3475074"/>
                <a:gd name="connsiteX0" fmla="*/ 1737538 w 3475076"/>
                <a:gd name="connsiteY0" fmla="*/ 0 h 3475074"/>
                <a:gd name="connsiteX1" fmla="*/ 2968535 w 3475076"/>
                <a:gd name="connsiteY1" fmla="*/ 511290 h 3475074"/>
                <a:gd name="connsiteX2" fmla="*/ 3475063 w 3475076"/>
                <a:gd name="connsiteY2" fmla="*/ 1744255 h 3475074"/>
                <a:gd name="connsiteX0" fmla="*/ 0 w 1737538"/>
                <a:gd name="connsiteY0" fmla="*/ 0 h 1749017"/>
                <a:gd name="connsiteX1" fmla="*/ 1230997 w 1737538"/>
                <a:gd name="connsiteY1" fmla="*/ 511290 h 1749017"/>
                <a:gd name="connsiteX2" fmla="*/ 1737525 w 1737538"/>
                <a:gd name="connsiteY2" fmla="*/ 1744255 h 1749017"/>
                <a:gd name="connsiteX3" fmla="*/ 0 w 1737538"/>
                <a:gd name="connsiteY3" fmla="*/ 1737537 h 1749017"/>
                <a:gd name="connsiteX4" fmla="*/ 0 w 1737538"/>
                <a:gd name="connsiteY4" fmla="*/ 0 h 1749017"/>
                <a:gd name="connsiteX0" fmla="*/ 0 w 1737538"/>
                <a:gd name="connsiteY0" fmla="*/ 0 h 1749017"/>
                <a:gd name="connsiteX1" fmla="*/ 1230997 w 1737538"/>
                <a:gd name="connsiteY1" fmla="*/ 511290 h 1749017"/>
                <a:gd name="connsiteX2" fmla="*/ 1627987 w 1737538"/>
                <a:gd name="connsiteY2" fmla="*/ 1749017 h 1749017"/>
                <a:gd name="connsiteX0" fmla="*/ 0 w 1737538"/>
                <a:gd name="connsiteY0" fmla="*/ 0 h 1749017"/>
                <a:gd name="connsiteX1" fmla="*/ 1230997 w 1737538"/>
                <a:gd name="connsiteY1" fmla="*/ 511290 h 1749017"/>
                <a:gd name="connsiteX2" fmla="*/ 1737525 w 1737538"/>
                <a:gd name="connsiteY2" fmla="*/ 1744255 h 1749017"/>
                <a:gd name="connsiteX3" fmla="*/ 0 w 1737538"/>
                <a:gd name="connsiteY3" fmla="*/ 1737537 h 1749017"/>
                <a:gd name="connsiteX4" fmla="*/ 0 w 1737538"/>
                <a:gd name="connsiteY4" fmla="*/ 0 h 1749017"/>
                <a:gd name="connsiteX0" fmla="*/ 0 w 1737538"/>
                <a:gd name="connsiteY0" fmla="*/ 0 h 1749017"/>
                <a:gd name="connsiteX1" fmla="*/ 1230997 w 1737538"/>
                <a:gd name="connsiteY1" fmla="*/ 511290 h 1749017"/>
                <a:gd name="connsiteX2" fmla="*/ 1627987 w 1737538"/>
                <a:gd name="connsiteY2" fmla="*/ 1749017 h 1749017"/>
                <a:gd name="connsiteX0" fmla="*/ 0 w 1737538"/>
                <a:gd name="connsiteY0" fmla="*/ 0 h 1749017"/>
                <a:gd name="connsiteX1" fmla="*/ 1230997 w 1737538"/>
                <a:gd name="connsiteY1" fmla="*/ 511290 h 1749017"/>
                <a:gd name="connsiteX2" fmla="*/ 1737525 w 1737538"/>
                <a:gd name="connsiteY2" fmla="*/ 1744255 h 1749017"/>
                <a:gd name="connsiteX3" fmla="*/ 0 w 1737538"/>
                <a:gd name="connsiteY3" fmla="*/ 1737537 h 1749017"/>
                <a:gd name="connsiteX4" fmla="*/ 0 w 1737538"/>
                <a:gd name="connsiteY4" fmla="*/ 0 h 1749017"/>
                <a:gd name="connsiteX0" fmla="*/ 7143 w 1737538"/>
                <a:gd name="connsiteY0" fmla="*/ 142875 h 1749017"/>
                <a:gd name="connsiteX1" fmla="*/ 1230997 w 1737538"/>
                <a:gd name="connsiteY1" fmla="*/ 511290 h 1749017"/>
                <a:gd name="connsiteX2" fmla="*/ 1627987 w 1737538"/>
                <a:gd name="connsiteY2" fmla="*/ 1749017 h 1749017"/>
                <a:gd name="connsiteX0" fmla="*/ 0 w 1737538"/>
                <a:gd name="connsiteY0" fmla="*/ 0 h 1749017"/>
                <a:gd name="connsiteX1" fmla="*/ 1230997 w 1737538"/>
                <a:gd name="connsiteY1" fmla="*/ 511290 h 1749017"/>
                <a:gd name="connsiteX2" fmla="*/ 1737525 w 1737538"/>
                <a:gd name="connsiteY2" fmla="*/ 1744255 h 1749017"/>
                <a:gd name="connsiteX3" fmla="*/ 0 w 1737538"/>
                <a:gd name="connsiteY3" fmla="*/ 1737537 h 1749017"/>
                <a:gd name="connsiteX4" fmla="*/ 0 w 1737538"/>
                <a:gd name="connsiteY4" fmla="*/ 0 h 1749017"/>
                <a:gd name="connsiteX0" fmla="*/ 7143 w 1737538"/>
                <a:gd name="connsiteY0" fmla="*/ 142875 h 1749017"/>
                <a:gd name="connsiteX1" fmla="*/ 1230997 w 1737538"/>
                <a:gd name="connsiteY1" fmla="*/ 511290 h 1749017"/>
                <a:gd name="connsiteX2" fmla="*/ 1627987 w 1737538"/>
                <a:gd name="connsiteY2" fmla="*/ 1749017 h 1749017"/>
                <a:gd name="connsiteX0" fmla="*/ 0 w 1737538"/>
                <a:gd name="connsiteY0" fmla="*/ 0 h 1749017"/>
                <a:gd name="connsiteX1" fmla="*/ 1230997 w 1737538"/>
                <a:gd name="connsiteY1" fmla="*/ 511290 h 1749017"/>
                <a:gd name="connsiteX2" fmla="*/ 1737525 w 1737538"/>
                <a:gd name="connsiteY2" fmla="*/ 1744255 h 1749017"/>
                <a:gd name="connsiteX3" fmla="*/ 0 w 1737538"/>
                <a:gd name="connsiteY3" fmla="*/ 1737537 h 1749017"/>
                <a:gd name="connsiteX4" fmla="*/ 0 w 1737538"/>
                <a:gd name="connsiteY4" fmla="*/ 0 h 1749017"/>
                <a:gd name="connsiteX0" fmla="*/ 7143 w 1737538"/>
                <a:gd name="connsiteY0" fmla="*/ 142875 h 1749017"/>
                <a:gd name="connsiteX1" fmla="*/ 1226235 w 1737538"/>
                <a:gd name="connsiteY1" fmla="*/ 518434 h 1749017"/>
                <a:gd name="connsiteX2" fmla="*/ 1627987 w 1737538"/>
                <a:gd name="connsiteY2" fmla="*/ 1749017 h 1749017"/>
                <a:gd name="connsiteX0" fmla="*/ 0 w 1637670"/>
                <a:gd name="connsiteY0" fmla="*/ 0 h 1749018"/>
                <a:gd name="connsiteX1" fmla="*/ 1230997 w 1637670"/>
                <a:gd name="connsiteY1" fmla="*/ 511290 h 1749018"/>
                <a:gd name="connsiteX2" fmla="*/ 1632750 w 1637670"/>
                <a:gd name="connsiteY2" fmla="*/ 1749018 h 1749018"/>
                <a:gd name="connsiteX3" fmla="*/ 0 w 1637670"/>
                <a:gd name="connsiteY3" fmla="*/ 1737537 h 1749018"/>
                <a:gd name="connsiteX4" fmla="*/ 0 w 1637670"/>
                <a:gd name="connsiteY4" fmla="*/ 0 h 1749018"/>
                <a:gd name="connsiteX0" fmla="*/ 7143 w 1637670"/>
                <a:gd name="connsiteY0" fmla="*/ 142875 h 1749018"/>
                <a:gd name="connsiteX1" fmla="*/ 1226235 w 1637670"/>
                <a:gd name="connsiteY1" fmla="*/ 518434 h 1749018"/>
                <a:gd name="connsiteX2" fmla="*/ 1627987 w 1637670"/>
                <a:gd name="connsiteY2" fmla="*/ 1749017 h 1749018"/>
                <a:gd name="connsiteX0" fmla="*/ 0 w 1643570"/>
                <a:gd name="connsiteY0" fmla="*/ 0 h 1749018"/>
                <a:gd name="connsiteX1" fmla="*/ 1230997 w 1643570"/>
                <a:gd name="connsiteY1" fmla="*/ 511290 h 1749018"/>
                <a:gd name="connsiteX2" fmla="*/ 1632750 w 1643570"/>
                <a:gd name="connsiteY2" fmla="*/ 1749018 h 1749018"/>
                <a:gd name="connsiteX3" fmla="*/ 0 w 1643570"/>
                <a:gd name="connsiteY3" fmla="*/ 1737537 h 1749018"/>
                <a:gd name="connsiteX4" fmla="*/ 0 w 1643570"/>
                <a:gd name="connsiteY4" fmla="*/ 0 h 1749018"/>
                <a:gd name="connsiteX0" fmla="*/ 7143 w 1643570"/>
                <a:gd name="connsiteY0" fmla="*/ 142875 h 1749018"/>
                <a:gd name="connsiteX1" fmla="*/ 1226235 w 1643570"/>
                <a:gd name="connsiteY1" fmla="*/ 518434 h 1749018"/>
                <a:gd name="connsiteX2" fmla="*/ 1627987 w 1643570"/>
                <a:gd name="connsiteY2" fmla="*/ 1749017 h 1749018"/>
                <a:gd name="connsiteX0" fmla="*/ 2381 w 1643554"/>
                <a:gd name="connsiteY0" fmla="*/ 15604 h 1621747"/>
                <a:gd name="connsiteX1" fmla="*/ 1230997 w 1643554"/>
                <a:gd name="connsiteY1" fmla="*/ 384019 h 1621747"/>
                <a:gd name="connsiteX2" fmla="*/ 1632750 w 1643554"/>
                <a:gd name="connsiteY2" fmla="*/ 1621747 h 1621747"/>
                <a:gd name="connsiteX3" fmla="*/ 0 w 1643554"/>
                <a:gd name="connsiteY3" fmla="*/ 1610266 h 1621747"/>
                <a:gd name="connsiteX4" fmla="*/ 2381 w 1643554"/>
                <a:gd name="connsiteY4" fmla="*/ 15604 h 1621747"/>
                <a:gd name="connsiteX0" fmla="*/ 7143 w 1643554"/>
                <a:gd name="connsiteY0" fmla="*/ 15604 h 1621747"/>
                <a:gd name="connsiteX1" fmla="*/ 1226235 w 1643554"/>
                <a:gd name="connsiteY1" fmla="*/ 391163 h 1621747"/>
                <a:gd name="connsiteX2" fmla="*/ 1627987 w 1643554"/>
                <a:gd name="connsiteY2" fmla="*/ 1621746 h 1621747"/>
                <a:gd name="connsiteX0" fmla="*/ 2381 w 1643554"/>
                <a:gd name="connsiteY0" fmla="*/ 18607 h 1624750"/>
                <a:gd name="connsiteX1" fmla="*/ 1230997 w 1643554"/>
                <a:gd name="connsiteY1" fmla="*/ 387022 h 1624750"/>
                <a:gd name="connsiteX2" fmla="*/ 1632750 w 1643554"/>
                <a:gd name="connsiteY2" fmla="*/ 1624750 h 1624750"/>
                <a:gd name="connsiteX3" fmla="*/ 0 w 1643554"/>
                <a:gd name="connsiteY3" fmla="*/ 1613269 h 1624750"/>
                <a:gd name="connsiteX4" fmla="*/ 2381 w 1643554"/>
                <a:gd name="connsiteY4" fmla="*/ 18607 h 1624750"/>
                <a:gd name="connsiteX0" fmla="*/ 7143 w 1643554"/>
                <a:gd name="connsiteY0" fmla="*/ 18607 h 1624750"/>
                <a:gd name="connsiteX1" fmla="*/ 1226235 w 1643554"/>
                <a:gd name="connsiteY1" fmla="*/ 394166 h 1624750"/>
                <a:gd name="connsiteX2" fmla="*/ 1627987 w 1643554"/>
                <a:gd name="connsiteY2" fmla="*/ 1624749 h 1624750"/>
                <a:gd name="connsiteX0" fmla="*/ 2381 w 1643454"/>
                <a:gd name="connsiteY0" fmla="*/ 18125 h 1624268"/>
                <a:gd name="connsiteX1" fmla="*/ 1228616 w 1643454"/>
                <a:gd name="connsiteY1" fmla="*/ 393683 h 1624268"/>
                <a:gd name="connsiteX2" fmla="*/ 1632750 w 1643454"/>
                <a:gd name="connsiteY2" fmla="*/ 1624268 h 1624268"/>
                <a:gd name="connsiteX3" fmla="*/ 0 w 1643454"/>
                <a:gd name="connsiteY3" fmla="*/ 1612787 h 1624268"/>
                <a:gd name="connsiteX4" fmla="*/ 2381 w 1643454"/>
                <a:gd name="connsiteY4" fmla="*/ 18125 h 1624268"/>
                <a:gd name="connsiteX0" fmla="*/ 7143 w 1643454"/>
                <a:gd name="connsiteY0" fmla="*/ 18125 h 1624268"/>
                <a:gd name="connsiteX1" fmla="*/ 1226235 w 1643454"/>
                <a:gd name="connsiteY1" fmla="*/ 393684 h 1624268"/>
                <a:gd name="connsiteX2" fmla="*/ 1627987 w 1643454"/>
                <a:gd name="connsiteY2" fmla="*/ 1624267 h 1624268"/>
                <a:gd name="connsiteX0" fmla="*/ 0 w 1641073"/>
                <a:gd name="connsiteY0" fmla="*/ 18125 h 1624268"/>
                <a:gd name="connsiteX1" fmla="*/ 1226235 w 1641073"/>
                <a:gd name="connsiteY1" fmla="*/ 393683 h 1624268"/>
                <a:gd name="connsiteX2" fmla="*/ 1630369 w 1641073"/>
                <a:gd name="connsiteY2" fmla="*/ 1624268 h 1624268"/>
                <a:gd name="connsiteX3" fmla="*/ 0 w 1641073"/>
                <a:gd name="connsiteY3" fmla="*/ 18125 h 1624268"/>
                <a:gd name="connsiteX0" fmla="*/ 4762 w 1641073"/>
                <a:gd name="connsiteY0" fmla="*/ 18125 h 1624268"/>
                <a:gd name="connsiteX1" fmla="*/ 1223854 w 1641073"/>
                <a:gd name="connsiteY1" fmla="*/ 393684 h 1624268"/>
                <a:gd name="connsiteX2" fmla="*/ 1625606 w 1641073"/>
                <a:gd name="connsiteY2" fmla="*/ 1624267 h 1624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1073" h="1624268" stroke="0" extrusionOk="0">
                  <a:moveTo>
                    <a:pt x="0" y="18125"/>
                  </a:moveTo>
                  <a:cubicBezTo>
                    <a:pt x="461988" y="-60456"/>
                    <a:pt x="954507" y="125993"/>
                    <a:pt x="1226235" y="393683"/>
                  </a:cubicBezTo>
                  <a:cubicBezTo>
                    <a:pt x="1497963" y="661373"/>
                    <a:pt x="1689305" y="1143234"/>
                    <a:pt x="1630369" y="1624268"/>
                  </a:cubicBezTo>
                  <a:lnTo>
                    <a:pt x="0" y="18125"/>
                  </a:lnTo>
                  <a:close/>
                </a:path>
                <a:path w="1641073" h="1624268" fill="none">
                  <a:moveTo>
                    <a:pt x="4762" y="18125"/>
                  </a:moveTo>
                  <a:cubicBezTo>
                    <a:pt x="459606" y="-41406"/>
                    <a:pt x="897812" y="66379"/>
                    <a:pt x="1223854" y="393684"/>
                  </a:cubicBezTo>
                  <a:cubicBezTo>
                    <a:pt x="1549897" y="720990"/>
                    <a:pt x="1672636" y="1140852"/>
                    <a:pt x="1625606" y="1624267"/>
                  </a:cubicBezTo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6689725" y="1425575"/>
              <a:ext cx="1612900" cy="1574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7563490" y="1329793"/>
            <a:ext cx="3587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P</a:t>
            </a:r>
            <a:endParaRPr lang="en-US" sz="1600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111" name="Rounded Rectangle 110"/>
          <p:cNvSpPr/>
          <p:nvPr/>
        </p:nvSpPr>
        <p:spPr bwMode="auto">
          <a:xfrm>
            <a:off x="4923883" y="1787661"/>
            <a:ext cx="1266407" cy="326889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kern="0" dirty="0" smtClean="0">
                <a:solidFill>
                  <a:prstClr val="black"/>
                </a:solidFill>
                <a:latin typeface="Bookman Old Style" pitchFamily="18" charset="0"/>
              </a:rPr>
              <a:t>To find: R</a:t>
            </a:r>
            <a:endParaRPr lang="en-US" sz="14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619721" y="2515655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91" name="Rounded Rectangle 90"/>
          <p:cNvSpPr/>
          <p:nvPr/>
        </p:nvSpPr>
        <p:spPr bwMode="auto">
          <a:xfrm rot="10800000" flipH="1" flipV="1">
            <a:off x="1371601" y="1962150"/>
            <a:ext cx="1846423" cy="648293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BC is diameter of semi-circle</a:t>
            </a:r>
            <a:endParaRPr lang="en-US" sz="16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 rot="180000" flipH="1">
            <a:off x="3839219" y="2408752"/>
            <a:ext cx="188925" cy="1301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3467096" y="1997343"/>
            <a:ext cx="2856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</a:rPr>
              <a:t>7</a:t>
            </a:r>
            <a:endParaRPr lang="en-US" sz="12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cxnSp>
        <p:nvCxnSpPr>
          <p:cNvPr id="98" name="Straight Connector 97"/>
          <p:cNvCxnSpPr/>
          <p:nvPr/>
        </p:nvCxnSpPr>
        <p:spPr>
          <a:xfrm flipH="1">
            <a:off x="3647750" y="2174723"/>
            <a:ext cx="276606" cy="128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03621" y="3389187"/>
            <a:ext cx="475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616321" y="3688942"/>
            <a:ext cx="657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2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02" name="Straight Connector 101"/>
          <p:cNvCxnSpPr/>
          <p:nvPr/>
        </p:nvCxnSpPr>
        <p:spPr>
          <a:xfrm>
            <a:off x="3620344" y="3699780"/>
            <a:ext cx="394737" cy="7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3945231" y="3530503"/>
                <a:ext cx="3592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  <a:sym typeface="Symbol"/>
                        </a:rPr>
                        <m:t>×</m:t>
                      </m:r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231" y="3530503"/>
                <a:ext cx="359228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TextBox 103"/>
          <p:cNvSpPr txBox="1"/>
          <p:nvPr/>
        </p:nvSpPr>
        <p:spPr>
          <a:xfrm>
            <a:off x="4211931" y="3417896"/>
            <a:ext cx="489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22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05" name="Straight Connector 104"/>
          <p:cNvCxnSpPr/>
          <p:nvPr/>
        </p:nvCxnSpPr>
        <p:spPr>
          <a:xfrm>
            <a:off x="4255504" y="3703646"/>
            <a:ext cx="3156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4255504" y="3676776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7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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4603823" y="3524372"/>
                <a:ext cx="3592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  <a:sym typeface="Symbol"/>
                        </a:rPr>
                        <m:t>×</m:t>
                      </m:r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823" y="3524372"/>
                <a:ext cx="359228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4846931" y="3518300"/>
                <a:ext cx="606759" cy="362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prstClr val="black"/>
                    </a:solidFill>
                    <a:latin typeface="Bookman Old Style" pitchFamily="18" charset="0"/>
                  </a:rPr>
                  <a:t>7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𝟐</m:t>
                        </m:r>
                      </m:e>
                    </m:rad>
                  </m:oMath>
                </a14:m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931" y="3518300"/>
                <a:ext cx="606759" cy="362600"/>
              </a:xfrm>
              <a:prstGeom prst="rect">
                <a:avLst/>
              </a:prstGeom>
              <a:blipFill rotWithShape="1">
                <a:blip r:embed="rId7"/>
                <a:stretch>
                  <a:fillRect l="-5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5297781" y="3530685"/>
                <a:ext cx="3592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  <a:sym typeface="Symbol"/>
                        </a:rPr>
                        <m:t>×</m:t>
                      </m:r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781" y="3530685"/>
                <a:ext cx="359228" cy="3385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5583531" y="3524613"/>
                <a:ext cx="606759" cy="362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prstClr val="black"/>
                    </a:solidFill>
                    <a:latin typeface="Bookman Old Style" pitchFamily="18" charset="0"/>
                  </a:rPr>
                  <a:t>7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𝟐</m:t>
                        </m:r>
                      </m:e>
                    </m:rad>
                  </m:oMath>
                </a14:m>
                <a:endParaRPr lang="en-US" sz="1600" b="1" baseline="300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531" y="3524613"/>
                <a:ext cx="606759" cy="362600"/>
              </a:xfrm>
              <a:prstGeom prst="rect">
                <a:avLst/>
              </a:prstGeom>
              <a:blipFill rotWithShape="1">
                <a:blip r:embed="rId9"/>
                <a:stretch>
                  <a:fillRect l="-606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Rectangle 116"/>
          <p:cNvSpPr>
            <a:spLocks noChangeArrowheads="1"/>
          </p:cNvSpPr>
          <p:nvPr/>
        </p:nvSpPr>
        <p:spPr bwMode="auto">
          <a:xfrm>
            <a:off x="932730" y="3034831"/>
            <a:ext cx="217623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/>
          <a:p>
            <a:pPr marL="633413" indent="-633413" fontAlgn="base">
              <a:spcBef>
                <a:spcPct val="0"/>
              </a:spcBef>
              <a:spcAft>
                <a:spcPct val="0"/>
              </a:spcAft>
              <a:buClr>
                <a:prstClr val="white"/>
              </a:buClr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Area of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semi-circle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cs typeface="Arial" charset="0"/>
            </a:endParaRPr>
          </a:p>
        </p:txBody>
      </p:sp>
      <p:sp>
        <p:nvSpPr>
          <p:cNvPr id="118" name="Rectangle 117"/>
          <p:cNvSpPr>
            <a:spLocks noChangeArrowheads="1"/>
          </p:cNvSpPr>
          <p:nvPr/>
        </p:nvSpPr>
        <p:spPr bwMode="auto">
          <a:xfrm>
            <a:off x="3221451" y="3034910"/>
            <a:ext cx="3048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/>
          <a:p>
            <a:pPr marL="633413" indent="-633413" algn="r" fontAlgn="base">
              <a:spcBef>
                <a:spcPct val="0"/>
              </a:spcBef>
              <a:spcAft>
                <a:spcPct val="0"/>
              </a:spcAft>
              <a:buClr>
                <a:prstClr val="white"/>
              </a:buClr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=</a:t>
            </a:r>
          </a:p>
        </p:txBody>
      </p:sp>
      <p:sp>
        <p:nvSpPr>
          <p:cNvPr id="119" name="Rectangle 118"/>
          <p:cNvSpPr>
            <a:spLocks noChangeArrowheads="1"/>
          </p:cNvSpPr>
          <p:nvPr/>
        </p:nvSpPr>
        <p:spPr bwMode="auto">
          <a:xfrm>
            <a:off x="3221451" y="3570912"/>
            <a:ext cx="3048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/>
          <a:p>
            <a:pPr marL="633413" indent="-633413" algn="r" fontAlgn="base">
              <a:spcBef>
                <a:spcPct val="0"/>
              </a:spcBef>
              <a:spcAft>
                <a:spcPct val="0"/>
              </a:spcAft>
              <a:buClr>
                <a:prstClr val="white"/>
              </a:buClr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=</a:t>
            </a:r>
          </a:p>
        </p:txBody>
      </p:sp>
      <p:sp>
        <p:nvSpPr>
          <p:cNvPr id="120" name="Rectangle 119"/>
          <p:cNvSpPr>
            <a:spLocks noChangeArrowheads="1"/>
          </p:cNvSpPr>
          <p:nvPr/>
        </p:nvSpPr>
        <p:spPr bwMode="auto">
          <a:xfrm>
            <a:off x="3619911" y="4605032"/>
            <a:ext cx="1173466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/>
          <a:p>
            <a:pPr marL="633413" indent="-633413" fontAlgn="base">
              <a:spcBef>
                <a:spcPct val="0"/>
              </a:spcBef>
              <a:spcAft>
                <a:spcPct val="0"/>
              </a:spcAft>
              <a:buClr>
                <a:prstClr val="white"/>
              </a:buClr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154 cm</a:t>
            </a:r>
            <a:r>
              <a:rPr lang="en-US" sz="1600" b="1" baseline="30000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2</a:t>
            </a:r>
          </a:p>
        </p:txBody>
      </p:sp>
      <p:sp>
        <p:nvSpPr>
          <p:cNvPr id="121" name="Rectangle 120"/>
          <p:cNvSpPr>
            <a:spLocks noChangeArrowheads="1"/>
          </p:cNvSpPr>
          <p:nvPr/>
        </p:nvSpPr>
        <p:spPr bwMode="auto">
          <a:xfrm>
            <a:off x="3231390" y="4605032"/>
            <a:ext cx="3048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/>
          <a:p>
            <a:pPr marL="633413" indent="-633413" algn="r" fontAlgn="base">
              <a:spcBef>
                <a:spcPct val="0"/>
              </a:spcBef>
              <a:spcAft>
                <a:spcPct val="0"/>
              </a:spcAft>
              <a:buClr>
                <a:prstClr val="white"/>
              </a:buClr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=</a:t>
            </a:r>
          </a:p>
        </p:txBody>
      </p:sp>
      <p:cxnSp>
        <p:nvCxnSpPr>
          <p:cNvPr id="122" name="Straight Connector 121"/>
          <p:cNvCxnSpPr/>
          <p:nvPr/>
        </p:nvCxnSpPr>
        <p:spPr>
          <a:xfrm rot="21420000" flipH="1">
            <a:off x="3676646" y="3785227"/>
            <a:ext cx="228600" cy="1301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>
            <a:spLocks noChangeArrowheads="1"/>
          </p:cNvSpPr>
          <p:nvPr/>
        </p:nvSpPr>
        <p:spPr bwMode="auto">
          <a:xfrm>
            <a:off x="4302121" y="3285162"/>
            <a:ext cx="3866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0000"/>
                </a:solidFill>
                <a:latin typeface="Bookman Old Style" pitchFamily="18" charset="0"/>
              </a:rPr>
              <a:t>11</a:t>
            </a:r>
          </a:p>
        </p:txBody>
      </p:sp>
      <p:cxnSp>
        <p:nvCxnSpPr>
          <p:cNvPr id="124" name="Straight Connector 123"/>
          <p:cNvCxnSpPr/>
          <p:nvPr/>
        </p:nvCxnSpPr>
        <p:spPr>
          <a:xfrm rot="300000" flipH="1">
            <a:off x="4304775" y="3531224"/>
            <a:ext cx="255042" cy="128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4321447" y="3772233"/>
            <a:ext cx="215351" cy="128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rot="21420000" flipH="1">
            <a:off x="4921939" y="3632476"/>
            <a:ext cx="211108" cy="1223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3650394" y="2877594"/>
            <a:ext cx="489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28" name="Straight Connector 127"/>
          <p:cNvCxnSpPr/>
          <p:nvPr/>
        </p:nvCxnSpPr>
        <p:spPr>
          <a:xfrm>
            <a:off x="3639531" y="3158367"/>
            <a:ext cx="3819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3663304" y="3127890"/>
            <a:ext cx="314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2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996112" y="2967451"/>
            <a:ext cx="489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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174268" y="2963690"/>
            <a:ext cx="652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R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2" name="Rectangle 131"/>
          <p:cNvSpPr>
            <a:spLocks noChangeArrowheads="1"/>
          </p:cNvSpPr>
          <p:nvPr/>
        </p:nvSpPr>
        <p:spPr bwMode="auto">
          <a:xfrm>
            <a:off x="533400" y="2631786"/>
            <a:ext cx="3794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/>
          <a:p>
            <a:pPr marL="633413" indent="-633413" algn="just" fontAlgn="base">
              <a:spcBef>
                <a:spcPct val="0"/>
              </a:spcBef>
              <a:spcAft>
                <a:spcPct val="0"/>
              </a:spcAft>
              <a:buClr>
                <a:prstClr val="white"/>
              </a:buClr>
            </a:pPr>
            <a:r>
              <a:rPr lang="en-US" sz="1600" b="1" dirty="0">
                <a:solidFill>
                  <a:prstClr val="black"/>
                </a:solidFill>
                <a:latin typeface="Symbol" pitchFamily="18" charset="2"/>
                <a:cs typeface="Arial" charset="0"/>
              </a:rPr>
              <a:t>\</a:t>
            </a:r>
          </a:p>
        </p:txBody>
      </p:sp>
      <p:sp>
        <p:nvSpPr>
          <p:cNvPr id="133" name="Rectangle 132"/>
          <p:cNvSpPr>
            <a:spLocks noChangeArrowheads="1"/>
          </p:cNvSpPr>
          <p:nvPr/>
        </p:nvSpPr>
        <p:spPr bwMode="auto">
          <a:xfrm>
            <a:off x="832078" y="2644485"/>
            <a:ext cx="244452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/>
          <a:p>
            <a:pPr marL="633413" indent="-633413" algn="r" fontAlgn="base">
              <a:spcBef>
                <a:spcPct val="0"/>
              </a:spcBef>
              <a:spcAft>
                <a:spcPct val="0"/>
              </a:spcAft>
              <a:buClr>
                <a:prstClr val="white"/>
              </a:buClr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Radius of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semi-circle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cs typeface="Arial" charset="0"/>
            </a:endParaRPr>
          </a:p>
        </p:txBody>
      </p:sp>
      <p:sp>
        <p:nvSpPr>
          <p:cNvPr id="135" name="Rounded Rectangle 134"/>
          <p:cNvSpPr/>
          <p:nvPr/>
        </p:nvSpPr>
        <p:spPr>
          <a:xfrm rot="2700000">
            <a:off x="7114778" y="1692230"/>
            <a:ext cx="890226" cy="248579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>
                <a:spLocks noChangeArrowheads="1"/>
              </p:cNvSpPr>
              <p:nvPr/>
            </p:nvSpPr>
            <p:spPr bwMode="auto">
              <a:xfrm rot="2700000">
                <a:off x="7062903" y="1756503"/>
                <a:ext cx="1167911" cy="2364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tIns="0" bIns="0">
                <a:spAutoFit/>
              </a:bodyPr>
              <a:lstStyle/>
              <a:p>
                <a:pPr marL="633413" indent="-633413" fontAlgn="base">
                  <a:spcBef>
                    <a:spcPct val="0"/>
                  </a:spcBef>
                  <a:spcAft>
                    <a:spcPct val="0"/>
                  </a:spcAft>
                  <a:buClr>
                    <a:prstClr val="white"/>
                  </a:buClr>
                </a:pPr>
                <a:r>
                  <a:rPr lang="en-US" sz="1400" b="1" dirty="0" smtClean="0">
                    <a:solidFill>
                      <a:prstClr val="black"/>
                    </a:solidFill>
                    <a:latin typeface="Bookman Old Style" pitchFamily="18" charset="0"/>
                    <a:cs typeface="Arial" charset="0"/>
                  </a:rPr>
                  <a:t>14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radPr>
                      <m:deg/>
                      <m:e>
                        <m:r>
                          <a:rPr lang="en-US" sz="1400" b="1" i="1" smtClean="0">
                            <a:solidFill>
                              <a:prstClr val="black"/>
                            </a:solidFill>
                            <a:latin typeface="Cambria Math"/>
                            <a:cs typeface="Arial" charset="0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sz="1400" b="1" dirty="0">
                    <a:solidFill>
                      <a:prstClr val="black"/>
                    </a:solidFill>
                    <a:latin typeface="Bookman Old Style" pitchFamily="18" charset="0"/>
                    <a:cs typeface="Arial" charset="0"/>
                  </a:rPr>
                  <a:t> cm</a:t>
                </a:r>
                <a:endParaRPr lang="en-US" sz="1400" b="1" baseline="30000" dirty="0">
                  <a:solidFill>
                    <a:prstClr val="black"/>
                  </a:solidFill>
                  <a:latin typeface="Bookman Old Style" pitchFamily="18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2700000">
                <a:off x="7062903" y="1756503"/>
                <a:ext cx="1167911" cy="236411"/>
              </a:xfrm>
              <a:prstGeom prst="rect">
                <a:avLst/>
              </a:prstGeom>
              <a:blipFill rotWithShape="1">
                <a:blip r:embed="rId10"/>
                <a:stretch>
                  <a:fillRect l="-7927" t="-30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TextBox 139"/>
          <p:cNvSpPr txBox="1"/>
          <p:nvPr/>
        </p:nvSpPr>
        <p:spPr>
          <a:xfrm>
            <a:off x="3505200" y="3977073"/>
            <a:ext cx="489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prstClr val="black"/>
                </a:solidFill>
                <a:latin typeface="Bookman Old Style" pitchFamily="18" charset="0"/>
              </a:rPr>
              <a:t>11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/>
              <p:cNvSpPr txBox="1"/>
              <p:nvPr/>
            </p:nvSpPr>
            <p:spPr>
              <a:xfrm>
                <a:off x="3856387" y="3977073"/>
                <a:ext cx="3592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  <a:sym typeface="Symbol"/>
                        </a:rPr>
                        <m:t>×</m:t>
                      </m:r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387" y="3977073"/>
                <a:ext cx="359228" cy="33855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/>
              <p:cNvSpPr txBox="1"/>
              <p:nvPr/>
            </p:nvSpPr>
            <p:spPr>
              <a:xfrm>
                <a:off x="3995054" y="3962550"/>
                <a:ext cx="606759" cy="367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054" y="3962550"/>
                <a:ext cx="606759" cy="36760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/>
              <p:cNvSpPr txBox="1"/>
              <p:nvPr/>
            </p:nvSpPr>
            <p:spPr>
              <a:xfrm>
                <a:off x="4397945" y="3977073"/>
                <a:ext cx="3592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  <a:sym typeface="Symbol"/>
                        </a:rPr>
                        <m:t>×</m:t>
                      </m:r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43" name="Text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7945" y="3977073"/>
                <a:ext cx="359228" cy="338554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/>
              <p:cNvSpPr txBox="1"/>
              <p:nvPr/>
            </p:nvSpPr>
            <p:spPr>
              <a:xfrm>
                <a:off x="4683695" y="3965050"/>
                <a:ext cx="606759" cy="362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prstClr val="black"/>
                    </a:solidFill>
                    <a:latin typeface="Bookman Old Style" pitchFamily="18" charset="0"/>
                  </a:rPr>
                  <a:t>7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𝟐</m:t>
                        </m:r>
                      </m:e>
                    </m:rad>
                  </m:oMath>
                </a14:m>
                <a:endParaRPr lang="en-US" sz="1600" b="1" baseline="300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44" name="TextBox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695" y="3965050"/>
                <a:ext cx="606759" cy="362600"/>
              </a:xfrm>
              <a:prstGeom prst="rect">
                <a:avLst/>
              </a:prstGeom>
              <a:blipFill rotWithShape="1">
                <a:blip r:embed="rId14"/>
                <a:stretch>
                  <a:fillRect l="-5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Rectangle 144"/>
          <p:cNvSpPr>
            <a:spLocks noChangeArrowheads="1"/>
          </p:cNvSpPr>
          <p:nvPr/>
        </p:nvSpPr>
        <p:spPr bwMode="auto">
          <a:xfrm>
            <a:off x="3225800" y="4023319"/>
            <a:ext cx="3048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/>
          <a:p>
            <a:pPr marL="633413" indent="-633413" algn="r" fontAlgn="base">
              <a:spcBef>
                <a:spcPct val="0"/>
              </a:spcBef>
              <a:spcAft>
                <a:spcPct val="0"/>
              </a:spcAft>
              <a:buClr>
                <a:prstClr val="white"/>
              </a:buClr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=</a:t>
            </a:r>
          </a:p>
        </p:txBody>
      </p:sp>
      <p:sp>
        <p:nvSpPr>
          <p:cNvPr id="148" name="Rectangle 147"/>
          <p:cNvSpPr>
            <a:spLocks noChangeArrowheads="1"/>
          </p:cNvSpPr>
          <p:nvPr/>
        </p:nvSpPr>
        <p:spPr bwMode="auto">
          <a:xfrm>
            <a:off x="533400" y="4605032"/>
            <a:ext cx="3794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/>
          <a:p>
            <a:pPr marL="633413" indent="-633413" algn="just" fontAlgn="base">
              <a:spcBef>
                <a:spcPct val="0"/>
              </a:spcBef>
              <a:spcAft>
                <a:spcPct val="0"/>
              </a:spcAft>
              <a:buClr>
                <a:prstClr val="white"/>
              </a:buClr>
            </a:pPr>
            <a:r>
              <a:rPr lang="en-US" sz="1600" b="1" dirty="0">
                <a:solidFill>
                  <a:prstClr val="black"/>
                </a:solidFill>
                <a:latin typeface="Symbol" pitchFamily="18" charset="2"/>
                <a:cs typeface="Arial" charset="0"/>
              </a:rPr>
              <a:t>\</a:t>
            </a:r>
          </a:p>
        </p:txBody>
      </p:sp>
      <p:sp>
        <p:nvSpPr>
          <p:cNvPr id="149" name="Rectangle 148"/>
          <p:cNvSpPr>
            <a:spLocks noChangeArrowheads="1"/>
          </p:cNvSpPr>
          <p:nvPr/>
        </p:nvSpPr>
        <p:spPr bwMode="auto">
          <a:xfrm>
            <a:off x="932730" y="4604953"/>
            <a:ext cx="217623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/>
          <a:p>
            <a:pPr marL="633413" indent="-633413" fontAlgn="base">
              <a:spcBef>
                <a:spcPct val="0"/>
              </a:spcBef>
              <a:spcAft>
                <a:spcPct val="0"/>
              </a:spcAft>
              <a:buClr>
                <a:prstClr val="white"/>
              </a:buClr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Area of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semi-circle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cs typeface="Arial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3657600" y="823912"/>
            <a:ext cx="539836" cy="485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  <a:sym typeface="Wingdings"/>
              </a:rPr>
              <a:t></a:t>
            </a:r>
            <a:endParaRPr lang="en-US" sz="2400" dirty="0">
              <a:solidFill>
                <a:srgbClr val="FF0000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92" name="Rectangle 91"/>
          <p:cNvSpPr>
            <a:spLocks noChangeArrowheads="1"/>
          </p:cNvSpPr>
          <p:nvPr/>
        </p:nvSpPr>
        <p:spPr bwMode="auto">
          <a:xfrm>
            <a:off x="533400" y="1702843"/>
            <a:ext cx="3794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/>
          <a:p>
            <a:pPr marL="633413" indent="-633413" algn="just" fontAlgn="base">
              <a:spcBef>
                <a:spcPct val="0"/>
              </a:spcBef>
              <a:spcAft>
                <a:spcPct val="0"/>
              </a:spcAft>
              <a:buClr>
                <a:prstClr val="white"/>
              </a:buClr>
            </a:pPr>
            <a:r>
              <a:rPr lang="en-US" sz="1600" b="1" dirty="0">
                <a:solidFill>
                  <a:prstClr val="black"/>
                </a:solidFill>
                <a:latin typeface="Symbol" pitchFamily="18" charset="2"/>
                <a:cs typeface="Arial" charset="0"/>
              </a:rPr>
              <a:t>\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505200" y="4291697"/>
            <a:ext cx="489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77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3886200" y="4291697"/>
                <a:ext cx="3592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  <a:sym typeface="Symbol"/>
                        </a:rPr>
                        <m:t>×</m:t>
                      </m:r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4291697"/>
                <a:ext cx="359228" cy="338554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TextBox 107"/>
          <p:cNvSpPr txBox="1"/>
          <p:nvPr/>
        </p:nvSpPr>
        <p:spPr>
          <a:xfrm>
            <a:off x="4171950" y="4279674"/>
            <a:ext cx="405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9" name="Rectangle 108"/>
          <p:cNvSpPr>
            <a:spLocks noChangeArrowheads="1"/>
          </p:cNvSpPr>
          <p:nvPr/>
        </p:nvSpPr>
        <p:spPr bwMode="auto">
          <a:xfrm>
            <a:off x="3225800" y="4337943"/>
            <a:ext cx="3048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/>
          <a:p>
            <a:pPr marL="633413" indent="-633413" algn="r" fontAlgn="base">
              <a:spcBef>
                <a:spcPct val="0"/>
              </a:spcBef>
              <a:spcAft>
                <a:spcPct val="0"/>
              </a:spcAft>
              <a:buClr>
                <a:prstClr val="white"/>
              </a:buClr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=</a:t>
            </a:r>
          </a:p>
        </p:txBody>
      </p:sp>
      <p:cxnSp>
        <p:nvCxnSpPr>
          <p:cNvPr id="151" name="Straight Connector 150"/>
          <p:cNvCxnSpPr/>
          <p:nvPr/>
        </p:nvCxnSpPr>
        <p:spPr>
          <a:xfrm rot="16200000" flipH="1">
            <a:off x="3735070" y="4117100"/>
            <a:ext cx="0" cy="27480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rot="16200000" flipH="1">
            <a:off x="4842751" y="4173354"/>
            <a:ext cx="0" cy="18769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rot="16200000" flipH="1">
            <a:off x="4320990" y="4139326"/>
            <a:ext cx="0" cy="27480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rot="16200000" flipH="1">
            <a:off x="5080875" y="4141604"/>
            <a:ext cx="0" cy="24981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6615750" y="1075788"/>
            <a:ext cx="1611469" cy="1589840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44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4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00"/>
                            </p:stCondLst>
                            <p:childTnLst>
                              <p:par>
                                <p:cTn id="20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00"/>
                            </p:stCondLst>
                            <p:childTnLst>
                              <p:par>
                                <p:cTn id="23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500"/>
                            </p:stCondLst>
                            <p:childTnLst>
                              <p:par>
                                <p:cTn id="2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500"/>
                            </p:stCondLst>
                            <p:childTnLst>
                              <p:par>
                                <p:cTn id="2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1000"/>
                            </p:stCondLst>
                            <p:childTnLst>
                              <p:par>
                                <p:cTn id="2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500"/>
                            </p:stCondLst>
                            <p:childTnLst>
                              <p:par>
                                <p:cTn id="3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500"/>
                            </p:stCondLst>
                            <p:childTnLst>
                              <p:par>
                                <p:cTn id="3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500"/>
                            </p:stCondLst>
                            <p:childTnLst>
                              <p:par>
                                <p:cTn id="3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500"/>
                            </p:stCondLst>
                            <p:childTnLst>
                              <p:par>
                                <p:cTn id="34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500"/>
                            </p:stCondLst>
                            <p:childTnLst>
                              <p:par>
                                <p:cTn id="3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animBg="1"/>
      <p:bldP spid="139" grpId="1" animBg="1"/>
      <p:bldP spid="138" grpId="0" animBg="1"/>
      <p:bldP spid="138" grpId="1" animBg="1"/>
      <p:bldP spid="137" grpId="0" animBg="1"/>
      <p:bldP spid="137" grpId="1" animBg="1"/>
      <p:bldP spid="134" grpId="0" animBg="1"/>
      <p:bldP spid="134" grpId="1" animBg="1"/>
      <p:bldP spid="55" grpId="0"/>
      <p:bldP spid="64" grpId="0"/>
      <p:bldP spid="65" grpId="0"/>
      <p:bldP spid="67" grpId="0"/>
      <p:bldP spid="68" grpId="0"/>
      <p:bldP spid="70" grpId="0"/>
      <p:bldP spid="72" grpId="0"/>
      <p:bldP spid="73" grpId="0"/>
      <p:bldP spid="95" grpId="0" animBg="1"/>
      <p:bldP spid="97" grpId="0"/>
      <p:bldP spid="111" grpId="0" animBg="1"/>
      <p:bldP spid="91" grpId="0" animBg="1"/>
      <p:bldP spid="91" grpId="1" animBg="1"/>
      <p:bldP spid="94" grpId="0"/>
      <p:bldP spid="100" grpId="0"/>
      <p:bldP spid="101" grpId="0"/>
      <p:bldP spid="103" grpId="0"/>
      <p:bldP spid="104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3" grpId="0"/>
      <p:bldP spid="127" grpId="0"/>
      <p:bldP spid="129" grpId="0"/>
      <p:bldP spid="130" grpId="0"/>
      <p:bldP spid="131" grpId="0"/>
      <p:bldP spid="132" grpId="0"/>
      <p:bldP spid="133" grpId="0"/>
      <p:bldP spid="135" grpId="0" animBg="1"/>
      <p:bldP spid="135" grpId="1" animBg="1"/>
      <p:bldP spid="140" grpId="0"/>
      <p:bldP spid="141" grpId="0"/>
      <p:bldP spid="142" grpId="0"/>
      <p:bldP spid="143" grpId="0"/>
      <p:bldP spid="144" grpId="0"/>
      <p:bldP spid="145" grpId="0"/>
      <p:bldP spid="148" grpId="0"/>
      <p:bldP spid="149" grpId="0"/>
      <p:bldP spid="150" grpId="0"/>
      <p:bldP spid="92" grpId="0"/>
      <p:bldP spid="106" grpId="0"/>
      <p:bldP spid="107" grpId="0"/>
      <p:bldP spid="108" grpId="0"/>
      <p:bldP spid="10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ounded Rectangle 90"/>
          <p:cNvSpPr/>
          <p:nvPr/>
        </p:nvSpPr>
        <p:spPr>
          <a:xfrm>
            <a:off x="2946324" y="2186889"/>
            <a:ext cx="161039" cy="18971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192" name="Rounded Rectangle 191"/>
          <p:cNvSpPr/>
          <p:nvPr/>
        </p:nvSpPr>
        <p:spPr>
          <a:xfrm>
            <a:off x="7002152" y="2688533"/>
            <a:ext cx="790029" cy="238879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191" name="Rounded Rectangle 190"/>
          <p:cNvSpPr/>
          <p:nvPr/>
        </p:nvSpPr>
        <p:spPr>
          <a:xfrm>
            <a:off x="3765992" y="2352674"/>
            <a:ext cx="146399" cy="15679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190" name="Rounded Rectangle 189"/>
          <p:cNvSpPr/>
          <p:nvPr/>
        </p:nvSpPr>
        <p:spPr>
          <a:xfrm>
            <a:off x="3670300" y="2356644"/>
            <a:ext cx="146399" cy="15679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52" name="Chord 51"/>
          <p:cNvSpPr/>
          <p:nvPr/>
        </p:nvSpPr>
        <p:spPr>
          <a:xfrm rot="10800000">
            <a:off x="6622617" y="701907"/>
            <a:ext cx="1974364" cy="1955494"/>
          </a:xfrm>
          <a:custGeom>
            <a:avLst/>
            <a:gdLst>
              <a:gd name="connsiteX0" fmla="*/ 1962430 w 2243138"/>
              <a:gd name="connsiteY0" fmla="*/ 1891474 h 2276475"/>
              <a:gd name="connsiteX1" fmla="*/ 855611 w 2243138"/>
              <a:gd name="connsiteY1" fmla="*/ 2244010 h 2276475"/>
              <a:gd name="connsiteX2" fmla="*/ 36210 w 2243138"/>
              <a:gd name="connsiteY2" fmla="*/ 1425127 h 2276475"/>
              <a:gd name="connsiteX3" fmla="*/ 348708 w 2243138"/>
              <a:gd name="connsiteY3" fmla="*/ 313384 h 2276475"/>
              <a:gd name="connsiteX4" fmla="*/ 1962430 w 2243138"/>
              <a:gd name="connsiteY4" fmla="*/ 1891474 h 2276475"/>
              <a:gd name="connsiteX0" fmla="*/ 1974364 w 1974364"/>
              <a:gd name="connsiteY0" fmla="*/ 1585234 h 1955494"/>
              <a:gd name="connsiteX1" fmla="*/ 855639 w 1974364"/>
              <a:gd name="connsiteY1" fmla="*/ 1930626 h 1955494"/>
              <a:gd name="connsiteX2" fmla="*/ 36238 w 1974364"/>
              <a:gd name="connsiteY2" fmla="*/ 1111743 h 1955494"/>
              <a:gd name="connsiteX3" fmla="*/ 348736 w 1974364"/>
              <a:gd name="connsiteY3" fmla="*/ 0 h 1955494"/>
              <a:gd name="connsiteX4" fmla="*/ 1974364 w 1974364"/>
              <a:gd name="connsiteY4" fmla="*/ 1585234 h 195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4364" h="1955494">
                <a:moveTo>
                  <a:pt x="1974364" y="1585234"/>
                </a:moveTo>
                <a:cubicBezTo>
                  <a:pt x="1698604" y="1902292"/>
                  <a:pt x="1178660" y="2009541"/>
                  <a:pt x="855639" y="1930626"/>
                </a:cubicBezTo>
                <a:cubicBezTo>
                  <a:pt x="532618" y="1851711"/>
                  <a:pt x="140207" y="1516857"/>
                  <a:pt x="36238" y="1111743"/>
                </a:cubicBezTo>
                <a:cubicBezTo>
                  <a:pt x="-66593" y="711063"/>
                  <a:pt x="53079" y="285316"/>
                  <a:pt x="348736" y="0"/>
                </a:cubicBezTo>
                <a:lnTo>
                  <a:pt x="1974364" y="1585234"/>
                </a:lnTo>
                <a:close/>
              </a:path>
            </a:pathLst>
          </a:cu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983503" y="778448"/>
            <a:ext cx="3843063" cy="25098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3" name="Chord 52"/>
          <p:cNvSpPr/>
          <p:nvPr/>
        </p:nvSpPr>
        <p:spPr>
          <a:xfrm rot="7887213">
            <a:off x="5465426" y="1051161"/>
            <a:ext cx="2798064" cy="2798064"/>
          </a:xfrm>
          <a:prstGeom prst="chord">
            <a:avLst>
              <a:gd name="adj1" fmla="val 7716518"/>
              <a:gd name="adj2" fmla="val 1423146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43" name="Right Triangle 42"/>
          <p:cNvSpPr/>
          <p:nvPr/>
        </p:nvSpPr>
        <p:spPr>
          <a:xfrm>
            <a:off x="6619721" y="1074604"/>
            <a:ext cx="1623659" cy="1586617"/>
          </a:xfrm>
          <a:prstGeom prst="rt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67139" y="222167"/>
            <a:ext cx="66722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65138" indent="-465138" algn="just" fontAlgn="base">
              <a:spcBef>
                <a:spcPct val="0"/>
              </a:spcBef>
              <a:spcAft>
                <a:spcPct val="0"/>
              </a:spcAft>
              <a:buFontTx/>
              <a:buAutoNum type="alphaUcPeriod" startAt="17"/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cs typeface="Arial" charset="0"/>
              </a:rPr>
              <a:t>ABC is a quadrant of a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cs typeface="Arial" charset="0"/>
              </a:rPr>
              <a:t>circle of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cs typeface="Arial" charset="0"/>
              </a:rPr>
              <a:t>radius 14 cm and a </a:t>
            </a:r>
          </a:p>
          <a:p>
            <a:pPr marL="465138" indent="-465138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cs typeface="Arial" charset="0"/>
              </a:rPr>
              <a:t>	semicircle is drawn with BC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cs typeface="Arial" charset="0"/>
              </a:rPr>
              <a:t>as diameter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cs typeface="Arial" charset="0"/>
              </a:rPr>
              <a:t>.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  <a:cs typeface="Arial" charset="0"/>
            </a:endParaRPr>
          </a:p>
          <a:p>
            <a:pPr marL="465138" indent="-465138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cs typeface="Arial" charset="0"/>
              </a:rPr>
              <a:t>       Find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cs typeface="Arial" charset="0"/>
              </a:rPr>
              <a:t>the area of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cs typeface="Arial" charset="0"/>
              </a:rPr>
              <a:t>the shaded region.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  <a:cs typeface="Arial" charset="0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366515" y="2537088"/>
            <a:ext cx="3603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A</a:t>
            </a:r>
            <a:endParaRPr lang="en-US" sz="1600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8189177" y="2585021"/>
            <a:ext cx="3587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C</a:t>
            </a:r>
            <a:endParaRPr lang="en-US" sz="1600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6330005" y="857513"/>
            <a:ext cx="3587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B</a:t>
            </a:r>
            <a:endParaRPr lang="en-US" sz="160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8219127" y="795600"/>
            <a:ext cx="3587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Q</a:t>
            </a:r>
            <a:endParaRPr lang="en-US" sz="160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 rot="5400000">
            <a:off x="6055070" y="1861935"/>
            <a:ext cx="88165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14 cm</a:t>
            </a:r>
            <a:endParaRPr lang="en-US" sz="1400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6977702" y="2643450"/>
            <a:ext cx="10668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14 cm</a:t>
            </a:r>
            <a:endParaRPr lang="en-US" sz="1400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458025" y="1542251"/>
            <a:ext cx="5889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Sol.</a:t>
            </a:r>
          </a:p>
        </p:txBody>
      </p:sp>
      <p:sp>
        <p:nvSpPr>
          <p:cNvPr id="85" name="Rounded Rectangle 84"/>
          <p:cNvSpPr/>
          <p:nvPr/>
        </p:nvSpPr>
        <p:spPr bwMode="auto">
          <a:xfrm>
            <a:off x="530213" y="1233323"/>
            <a:ext cx="6023478" cy="294691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75180" y="1219086"/>
            <a:ext cx="2980870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Area of shaded region =</a:t>
            </a:r>
            <a:endParaRPr lang="en-US" sz="15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95" name="Rounded Rectangle 94"/>
          <p:cNvSpPr/>
          <p:nvPr/>
        </p:nvSpPr>
        <p:spPr bwMode="auto">
          <a:xfrm>
            <a:off x="4657541" y="1253573"/>
            <a:ext cx="1864673" cy="263036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rgbClr val="0000E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891380" y="1219086"/>
            <a:ext cx="1782786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err="1" smtClean="0">
                <a:solidFill>
                  <a:srgbClr val="C00000"/>
                </a:solidFill>
                <a:latin typeface="Bookman Old Style" pitchFamily="18" charset="0"/>
              </a:rPr>
              <a:t>ar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(semi-circle) 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699760" y="908209"/>
            <a:ext cx="316845" cy="400110"/>
          </a:xfrm>
          <a:prstGeom prst="rect">
            <a:avLst/>
          </a:prstGeom>
          <a:effectLst>
            <a:glow rad="63500">
              <a:schemeClr val="accent1"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ookman Old Style" panose="02050604050505020204" pitchFamily="18" charset="0"/>
                <a:sym typeface="Symbol"/>
              </a:rPr>
              <a:t>?</a:t>
            </a:r>
            <a:endParaRPr lang="en-US" sz="20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9" name="Chord 51"/>
          <p:cNvSpPr/>
          <p:nvPr/>
        </p:nvSpPr>
        <p:spPr>
          <a:xfrm rot="10800000">
            <a:off x="6619874" y="707378"/>
            <a:ext cx="1974364" cy="1955494"/>
          </a:xfrm>
          <a:custGeom>
            <a:avLst/>
            <a:gdLst>
              <a:gd name="connsiteX0" fmla="*/ 1962430 w 2243138"/>
              <a:gd name="connsiteY0" fmla="*/ 1891474 h 2276475"/>
              <a:gd name="connsiteX1" fmla="*/ 855611 w 2243138"/>
              <a:gd name="connsiteY1" fmla="*/ 2244010 h 2276475"/>
              <a:gd name="connsiteX2" fmla="*/ 36210 w 2243138"/>
              <a:gd name="connsiteY2" fmla="*/ 1425127 h 2276475"/>
              <a:gd name="connsiteX3" fmla="*/ 348708 w 2243138"/>
              <a:gd name="connsiteY3" fmla="*/ 313384 h 2276475"/>
              <a:gd name="connsiteX4" fmla="*/ 1962430 w 2243138"/>
              <a:gd name="connsiteY4" fmla="*/ 1891474 h 2276475"/>
              <a:gd name="connsiteX0" fmla="*/ 1974364 w 1974364"/>
              <a:gd name="connsiteY0" fmla="*/ 1585234 h 1955494"/>
              <a:gd name="connsiteX1" fmla="*/ 855639 w 1974364"/>
              <a:gd name="connsiteY1" fmla="*/ 1930626 h 1955494"/>
              <a:gd name="connsiteX2" fmla="*/ 36238 w 1974364"/>
              <a:gd name="connsiteY2" fmla="*/ 1111743 h 1955494"/>
              <a:gd name="connsiteX3" fmla="*/ 348736 w 1974364"/>
              <a:gd name="connsiteY3" fmla="*/ 0 h 1955494"/>
              <a:gd name="connsiteX4" fmla="*/ 1974364 w 1974364"/>
              <a:gd name="connsiteY4" fmla="*/ 1585234 h 195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4364" h="1955494">
                <a:moveTo>
                  <a:pt x="1974364" y="1585234"/>
                </a:moveTo>
                <a:cubicBezTo>
                  <a:pt x="1698604" y="1902292"/>
                  <a:pt x="1178660" y="2009541"/>
                  <a:pt x="855639" y="1930626"/>
                </a:cubicBezTo>
                <a:cubicBezTo>
                  <a:pt x="532618" y="1851711"/>
                  <a:pt x="140207" y="1516857"/>
                  <a:pt x="36238" y="1111743"/>
                </a:cubicBezTo>
                <a:cubicBezTo>
                  <a:pt x="-66593" y="711063"/>
                  <a:pt x="53079" y="285316"/>
                  <a:pt x="348736" y="0"/>
                </a:cubicBezTo>
                <a:lnTo>
                  <a:pt x="1974364" y="1585234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>
              <a:solidFill>
                <a:prstClr val="white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608607" y="1045378"/>
            <a:ext cx="1641073" cy="1624268"/>
            <a:chOff x="6684807" y="1389077"/>
            <a:chExt cx="1641073" cy="1624268"/>
          </a:xfrm>
        </p:grpSpPr>
        <p:sp>
          <p:nvSpPr>
            <p:cNvPr id="10" name="Arc 9"/>
            <p:cNvSpPr/>
            <p:nvPr/>
          </p:nvSpPr>
          <p:spPr>
            <a:xfrm>
              <a:off x="6684807" y="1389077"/>
              <a:ext cx="1641073" cy="1624268"/>
            </a:xfrm>
            <a:custGeom>
              <a:avLst/>
              <a:gdLst>
                <a:gd name="connsiteX0" fmla="*/ 1737538 w 3475076"/>
                <a:gd name="connsiteY0" fmla="*/ 0 h 3475074"/>
                <a:gd name="connsiteX1" fmla="*/ 2968535 w 3475076"/>
                <a:gd name="connsiteY1" fmla="*/ 511290 h 3475074"/>
                <a:gd name="connsiteX2" fmla="*/ 3475063 w 3475076"/>
                <a:gd name="connsiteY2" fmla="*/ 1744255 h 3475074"/>
                <a:gd name="connsiteX3" fmla="*/ 1737538 w 3475076"/>
                <a:gd name="connsiteY3" fmla="*/ 1737537 h 3475074"/>
                <a:gd name="connsiteX4" fmla="*/ 1737538 w 3475076"/>
                <a:gd name="connsiteY4" fmla="*/ 0 h 3475074"/>
                <a:gd name="connsiteX0" fmla="*/ 1737538 w 3475076"/>
                <a:gd name="connsiteY0" fmla="*/ 0 h 3475074"/>
                <a:gd name="connsiteX1" fmla="*/ 2968535 w 3475076"/>
                <a:gd name="connsiteY1" fmla="*/ 511290 h 3475074"/>
                <a:gd name="connsiteX2" fmla="*/ 3475063 w 3475076"/>
                <a:gd name="connsiteY2" fmla="*/ 1744255 h 3475074"/>
                <a:gd name="connsiteX0" fmla="*/ 0 w 1737538"/>
                <a:gd name="connsiteY0" fmla="*/ 0 h 1749017"/>
                <a:gd name="connsiteX1" fmla="*/ 1230997 w 1737538"/>
                <a:gd name="connsiteY1" fmla="*/ 511290 h 1749017"/>
                <a:gd name="connsiteX2" fmla="*/ 1737525 w 1737538"/>
                <a:gd name="connsiteY2" fmla="*/ 1744255 h 1749017"/>
                <a:gd name="connsiteX3" fmla="*/ 0 w 1737538"/>
                <a:gd name="connsiteY3" fmla="*/ 1737537 h 1749017"/>
                <a:gd name="connsiteX4" fmla="*/ 0 w 1737538"/>
                <a:gd name="connsiteY4" fmla="*/ 0 h 1749017"/>
                <a:gd name="connsiteX0" fmla="*/ 0 w 1737538"/>
                <a:gd name="connsiteY0" fmla="*/ 0 h 1749017"/>
                <a:gd name="connsiteX1" fmla="*/ 1230997 w 1737538"/>
                <a:gd name="connsiteY1" fmla="*/ 511290 h 1749017"/>
                <a:gd name="connsiteX2" fmla="*/ 1627987 w 1737538"/>
                <a:gd name="connsiteY2" fmla="*/ 1749017 h 1749017"/>
                <a:gd name="connsiteX0" fmla="*/ 0 w 1737538"/>
                <a:gd name="connsiteY0" fmla="*/ 0 h 1749017"/>
                <a:gd name="connsiteX1" fmla="*/ 1230997 w 1737538"/>
                <a:gd name="connsiteY1" fmla="*/ 511290 h 1749017"/>
                <a:gd name="connsiteX2" fmla="*/ 1737525 w 1737538"/>
                <a:gd name="connsiteY2" fmla="*/ 1744255 h 1749017"/>
                <a:gd name="connsiteX3" fmla="*/ 0 w 1737538"/>
                <a:gd name="connsiteY3" fmla="*/ 1737537 h 1749017"/>
                <a:gd name="connsiteX4" fmla="*/ 0 w 1737538"/>
                <a:gd name="connsiteY4" fmla="*/ 0 h 1749017"/>
                <a:gd name="connsiteX0" fmla="*/ 0 w 1737538"/>
                <a:gd name="connsiteY0" fmla="*/ 0 h 1749017"/>
                <a:gd name="connsiteX1" fmla="*/ 1230997 w 1737538"/>
                <a:gd name="connsiteY1" fmla="*/ 511290 h 1749017"/>
                <a:gd name="connsiteX2" fmla="*/ 1627987 w 1737538"/>
                <a:gd name="connsiteY2" fmla="*/ 1749017 h 1749017"/>
                <a:gd name="connsiteX0" fmla="*/ 0 w 1737538"/>
                <a:gd name="connsiteY0" fmla="*/ 0 h 1749017"/>
                <a:gd name="connsiteX1" fmla="*/ 1230997 w 1737538"/>
                <a:gd name="connsiteY1" fmla="*/ 511290 h 1749017"/>
                <a:gd name="connsiteX2" fmla="*/ 1737525 w 1737538"/>
                <a:gd name="connsiteY2" fmla="*/ 1744255 h 1749017"/>
                <a:gd name="connsiteX3" fmla="*/ 0 w 1737538"/>
                <a:gd name="connsiteY3" fmla="*/ 1737537 h 1749017"/>
                <a:gd name="connsiteX4" fmla="*/ 0 w 1737538"/>
                <a:gd name="connsiteY4" fmla="*/ 0 h 1749017"/>
                <a:gd name="connsiteX0" fmla="*/ 7143 w 1737538"/>
                <a:gd name="connsiteY0" fmla="*/ 142875 h 1749017"/>
                <a:gd name="connsiteX1" fmla="*/ 1230997 w 1737538"/>
                <a:gd name="connsiteY1" fmla="*/ 511290 h 1749017"/>
                <a:gd name="connsiteX2" fmla="*/ 1627987 w 1737538"/>
                <a:gd name="connsiteY2" fmla="*/ 1749017 h 1749017"/>
                <a:gd name="connsiteX0" fmla="*/ 0 w 1737538"/>
                <a:gd name="connsiteY0" fmla="*/ 0 h 1749017"/>
                <a:gd name="connsiteX1" fmla="*/ 1230997 w 1737538"/>
                <a:gd name="connsiteY1" fmla="*/ 511290 h 1749017"/>
                <a:gd name="connsiteX2" fmla="*/ 1737525 w 1737538"/>
                <a:gd name="connsiteY2" fmla="*/ 1744255 h 1749017"/>
                <a:gd name="connsiteX3" fmla="*/ 0 w 1737538"/>
                <a:gd name="connsiteY3" fmla="*/ 1737537 h 1749017"/>
                <a:gd name="connsiteX4" fmla="*/ 0 w 1737538"/>
                <a:gd name="connsiteY4" fmla="*/ 0 h 1749017"/>
                <a:gd name="connsiteX0" fmla="*/ 7143 w 1737538"/>
                <a:gd name="connsiteY0" fmla="*/ 142875 h 1749017"/>
                <a:gd name="connsiteX1" fmla="*/ 1230997 w 1737538"/>
                <a:gd name="connsiteY1" fmla="*/ 511290 h 1749017"/>
                <a:gd name="connsiteX2" fmla="*/ 1627987 w 1737538"/>
                <a:gd name="connsiteY2" fmla="*/ 1749017 h 1749017"/>
                <a:gd name="connsiteX0" fmla="*/ 0 w 1737538"/>
                <a:gd name="connsiteY0" fmla="*/ 0 h 1749017"/>
                <a:gd name="connsiteX1" fmla="*/ 1230997 w 1737538"/>
                <a:gd name="connsiteY1" fmla="*/ 511290 h 1749017"/>
                <a:gd name="connsiteX2" fmla="*/ 1737525 w 1737538"/>
                <a:gd name="connsiteY2" fmla="*/ 1744255 h 1749017"/>
                <a:gd name="connsiteX3" fmla="*/ 0 w 1737538"/>
                <a:gd name="connsiteY3" fmla="*/ 1737537 h 1749017"/>
                <a:gd name="connsiteX4" fmla="*/ 0 w 1737538"/>
                <a:gd name="connsiteY4" fmla="*/ 0 h 1749017"/>
                <a:gd name="connsiteX0" fmla="*/ 7143 w 1737538"/>
                <a:gd name="connsiteY0" fmla="*/ 142875 h 1749017"/>
                <a:gd name="connsiteX1" fmla="*/ 1226235 w 1737538"/>
                <a:gd name="connsiteY1" fmla="*/ 518434 h 1749017"/>
                <a:gd name="connsiteX2" fmla="*/ 1627987 w 1737538"/>
                <a:gd name="connsiteY2" fmla="*/ 1749017 h 1749017"/>
                <a:gd name="connsiteX0" fmla="*/ 0 w 1637670"/>
                <a:gd name="connsiteY0" fmla="*/ 0 h 1749018"/>
                <a:gd name="connsiteX1" fmla="*/ 1230997 w 1637670"/>
                <a:gd name="connsiteY1" fmla="*/ 511290 h 1749018"/>
                <a:gd name="connsiteX2" fmla="*/ 1632750 w 1637670"/>
                <a:gd name="connsiteY2" fmla="*/ 1749018 h 1749018"/>
                <a:gd name="connsiteX3" fmla="*/ 0 w 1637670"/>
                <a:gd name="connsiteY3" fmla="*/ 1737537 h 1749018"/>
                <a:gd name="connsiteX4" fmla="*/ 0 w 1637670"/>
                <a:gd name="connsiteY4" fmla="*/ 0 h 1749018"/>
                <a:gd name="connsiteX0" fmla="*/ 7143 w 1637670"/>
                <a:gd name="connsiteY0" fmla="*/ 142875 h 1749018"/>
                <a:gd name="connsiteX1" fmla="*/ 1226235 w 1637670"/>
                <a:gd name="connsiteY1" fmla="*/ 518434 h 1749018"/>
                <a:gd name="connsiteX2" fmla="*/ 1627987 w 1637670"/>
                <a:gd name="connsiteY2" fmla="*/ 1749017 h 1749018"/>
                <a:gd name="connsiteX0" fmla="*/ 0 w 1643570"/>
                <a:gd name="connsiteY0" fmla="*/ 0 h 1749018"/>
                <a:gd name="connsiteX1" fmla="*/ 1230997 w 1643570"/>
                <a:gd name="connsiteY1" fmla="*/ 511290 h 1749018"/>
                <a:gd name="connsiteX2" fmla="*/ 1632750 w 1643570"/>
                <a:gd name="connsiteY2" fmla="*/ 1749018 h 1749018"/>
                <a:gd name="connsiteX3" fmla="*/ 0 w 1643570"/>
                <a:gd name="connsiteY3" fmla="*/ 1737537 h 1749018"/>
                <a:gd name="connsiteX4" fmla="*/ 0 w 1643570"/>
                <a:gd name="connsiteY4" fmla="*/ 0 h 1749018"/>
                <a:gd name="connsiteX0" fmla="*/ 7143 w 1643570"/>
                <a:gd name="connsiteY0" fmla="*/ 142875 h 1749018"/>
                <a:gd name="connsiteX1" fmla="*/ 1226235 w 1643570"/>
                <a:gd name="connsiteY1" fmla="*/ 518434 h 1749018"/>
                <a:gd name="connsiteX2" fmla="*/ 1627987 w 1643570"/>
                <a:gd name="connsiteY2" fmla="*/ 1749017 h 1749018"/>
                <a:gd name="connsiteX0" fmla="*/ 2381 w 1643554"/>
                <a:gd name="connsiteY0" fmla="*/ 15604 h 1621747"/>
                <a:gd name="connsiteX1" fmla="*/ 1230997 w 1643554"/>
                <a:gd name="connsiteY1" fmla="*/ 384019 h 1621747"/>
                <a:gd name="connsiteX2" fmla="*/ 1632750 w 1643554"/>
                <a:gd name="connsiteY2" fmla="*/ 1621747 h 1621747"/>
                <a:gd name="connsiteX3" fmla="*/ 0 w 1643554"/>
                <a:gd name="connsiteY3" fmla="*/ 1610266 h 1621747"/>
                <a:gd name="connsiteX4" fmla="*/ 2381 w 1643554"/>
                <a:gd name="connsiteY4" fmla="*/ 15604 h 1621747"/>
                <a:gd name="connsiteX0" fmla="*/ 7143 w 1643554"/>
                <a:gd name="connsiteY0" fmla="*/ 15604 h 1621747"/>
                <a:gd name="connsiteX1" fmla="*/ 1226235 w 1643554"/>
                <a:gd name="connsiteY1" fmla="*/ 391163 h 1621747"/>
                <a:gd name="connsiteX2" fmla="*/ 1627987 w 1643554"/>
                <a:gd name="connsiteY2" fmla="*/ 1621746 h 1621747"/>
                <a:gd name="connsiteX0" fmla="*/ 2381 w 1643554"/>
                <a:gd name="connsiteY0" fmla="*/ 18607 h 1624750"/>
                <a:gd name="connsiteX1" fmla="*/ 1230997 w 1643554"/>
                <a:gd name="connsiteY1" fmla="*/ 387022 h 1624750"/>
                <a:gd name="connsiteX2" fmla="*/ 1632750 w 1643554"/>
                <a:gd name="connsiteY2" fmla="*/ 1624750 h 1624750"/>
                <a:gd name="connsiteX3" fmla="*/ 0 w 1643554"/>
                <a:gd name="connsiteY3" fmla="*/ 1613269 h 1624750"/>
                <a:gd name="connsiteX4" fmla="*/ 2381 w 1643554"/>
                <a:gd name="connsiteY4" fmla="*/ 18607 h 1624750"/>
                <a:gd name="connsiteX0" fmla="*/ 7143 w 1643554"/>
                <a:gd name="connsiteY0" fmla="*/ 18607 h 1624750"/>
                <a:gd name="connsiteX1" fmla="*/ 1226235 w 1643554"/>
                <a:gd name="connsiteY1" fmla="*/ 394166 h 1624750"/>
                <a:gd name="connsiteX2" fmla="*/ 1627987 w 1643554"/>
                <a:gd name="connsiteY2" fmla="*/ 1624749 h 1624750"/>
                <a:gd name="connsiteX0" fmla="*/ 2381 w 1643454"/>
                <a:gd name="connsiteY0" fmla="*/ 18125 h 1624268"/>
                <a:gd name="connsiteX1" fmla="*/ 1228616 w 1643454"/>
                <a:gd name="connsiteY1" fmla="*/ 393683 h 1624268"/>
                <a:gd name="connsiteX2" fmla="*/ 1632750 w 1643454"/>
                <a:gd name="connsiteY2" fmla="*/ 1624268 h 1624268"/>
                <a:gd name="connsiteX3" fmla="*/ 0 w 1643454"/>
                <a:gd name="connsiteY3" fmla="*/ 1612787 h 1624268"/>
                <a:gd name="connsiteX4" fmla="*/ 2381 w 1643454"/>
                <a:gd name="connsiteY4" fmla="*/ 18125 h 1624268"/>
                <a:gd name="connsiteX0" fmla="*/ 7143 w 1643454"/>
                <a:gd name="connsiteY0" fmla="*/ 18125 h 1624268"/>
                <a:gd name="connsiteX1" fmla="*/ 1226235 w 1643454"/>
                <a:gd name="connsiteY1" fmla="*/ 393684 h 1624268"/>
                <a:gd name="connsiteX2" fmla="*/ 1627987 w 1643454"/>
                <a:gd name="connsiteY2" fmla="*/ 1624267 h 1624268"/>
                <a:gd name="connsiteX0" fmla="*/ 0 w 1641073"/>
                <a:gd name="connsiteY0" fmla="*/ 18125 h 1624268"/>
                <a:gd name="connsiteX1" fmla="*/ 1226235 w 1641073"/>
                <a:gd name="connsiteY1" fmla="*/ 393683 h 1624268"/>
                <a:gd name="connsiteX2" fmla="*/ 1630369 w 1641073"/>
                <a:gd name="connsiteY2" fmla="*/ 1624268 h 1624268"/>
                <a:gd name="connsiteX3" fmla="*/ 0 w 1641073"/>
                <a:gd name="connsiteY3" fmla="*/ 18125 h 1624268"/>
                <a:gd name="connsiteX0" fmla="*/ 4762 w 1641073"/>
                <a:gd name="connsiteY0" fmla="*/ 18125 h 1624268"/>
                <a:gd name="connsiteX1" fmla="*/ 1223854 w 1641073"/>
                <a:gd name="connsiteY1" fmla="*/ 393684 h 1624268"/>
                <a:gd name="connsiteX2" fmla="*/ 1625606 w 1641073"/>
                <a:gd name="connsiteY2" fmla="*/ 1624267 h 1624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1073" h="1624268" stroke="0" extrusionOk="0">
                  <a:moveTo>
                    <a:pt x="0" y="18125"/>
                  </a:moveTo>
                  <a:cubicBezTo>
                    <a:pt x="461988" y="-60456"/>
                    <a:pt x="954507" y="125993"/>
                    <a:pt x="1226235" y="393683"/>
                  </a:cubicBezTo>
                  <a:cubicBezTo>
                    <a:pt x="1497963" y="661373"/>
                    <a:pt x="1689305" y="1143234"/>
                    <a:pt x="1630369" y="1624268"/>
                  </a:cubicBezTo>
                  <a:lnTo>
                    <a:pt x="0" y="18125"/>
                  </a:lnTo>
                  <a:close/>
                </a:path>
                <a:path w="1641073" h="1624268" fill="none">
                  <a:moveTo>
                    <a:pt x="4762" y="18125"/>
                  </a:moveTo>
                  <a:cubicBezTo>
                    <a:pt x="459606" y="-41406"/>
                    <a:pt x="897812" y="66379"/>
                    <a:pt x="1223854" y="393684"/>
                  </a:cubicBezTo>
                  <a:cubicBezTo>
                    <a:pt x="1549897" y="720990"/>
                    <a:pt x="1672636" y="1140852"/>
                    <a:pt x="1625606" y="1624267"/>
                  </a:cubicBezTo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6689725" y="1425575"/>
              <a:ext cx="1612900" cy="1574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TextBox 149"/>
          <p:cNvSpPr txBox="1"/>
          <p:nvPr/>
        </p:nvSpPr>
        <p:spPr>
          <a:xfrm>
            <a:off x="3651164" y="864571"/>
            <a:ext cx="539836" cy="485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  <a:sym typeface="Wingdings"/>
              </a:rPr>
              <a:t></a:t>
            </a:r>
            <a:endParaRPr lang="en-US" sz="2400" dirty="0">
              <a:solidFill>
                <a:srgbClr val="FF0000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/>
              <p:cNvSpPr>
                <a:spLocks noChangeArrowheads="1"/>
              </p:cNvSpPr>
              <p:nvPr/>
            </p:nvSpPr>
            <p:spPr bwMode="auto">
              <a:xfrm rot="2700000">
                <a:off x="6999148" y="1756503"/>
                <a:ext cx="1167911" cy="2364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tIns="0" bIns="0">
                <a:spAutoFit/>
              </a:bodyPr>
              <a:lstStyle/>
              <a:p>
                <a:pPr marL="633413" indent="-633413" fontAlgn="base">
                  <a:spcBef>
                    <a:spcPct val="0"/>
                  </a:spcBef>
                  <a:spcAft>
                    <a:spcPct val="0"/>
                  </a:spcAft>
                  <a:buClr>
                    <a:prstClr val="white"/>
                  </a:buClr>
                </a:pPr>
                <a:r>
                  <a:rPr lang="en-US" sz="1400" b="1" dirty="0" smtClean="0">
                    <a:solidFill>
                      <a:prstClr val="black"/>
                    </a:solidFill>
                    <a:latin typeface="Bookman Old Style" pitchFamily="18" charset="0"/>
                    <a:cs typeface="Arial" charset="0"/>
                  </a:rPr>
                  <a:t>14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radPr>
                      <m:deg/>
                      <m:e>
                        <m:r>
                          <a:rPr lang="en-US" sz="1400" b="1" i="1" smtClean="0">
                            <a:solidFill>
                              <a:prstClr val="black"/>
                            </a:solidFill>
                            <a:latin typeface="Cambria Math"/>
                            <a:cs typeface="Arial" charset="0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sz="1400" b="1" dirty="0">
                    <a:solidFill>
                      <a:prstClr val="black"/>
                    </a:solidFill>
                    <a:latin typeface="Bookman Old Style" pitchFamily="18" charset="0"/>
                    <a:cs typeface="Arial" charset="0"/>
                  </a:rPr>
                  <a:t> cm</a:t>
                </a:r>
                <a:endParaRPr lang="en-US" sz="1400" b="1" baseline="30000" dirty="0">
                  <a:solidFill>
                    <a:prstClr val="black"/>
                  </a:solidFill>
                  <a:latin typeface="Bookman Old Style" pitchFamily="18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98" name="Rectangle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2700000">
                <a:off x="6999148" y="1756503"/>
                <a:ext cx="1167911" cy="236411"/>
              </a:xfrm>
              <a:prstGeom prst="rect">
                <a:avLst/>
              </a:prstGeom>
              <a:blipFill rotWithShape="1">
                <a:blip r:embed="rId3"/>
                <a:stretch>
                  <a:fillRect l="-8537" t="-30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extBox 92"/>
          <p:cNvSpPr txBox="1"/>
          <p:nvPr/>
        </p:nvSpPr>
        <p:spPr>
          <a:xfrm>
            <a:off x="4415379" y="1219086"/>
            <a:ext cx="2214021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>
                <a:solidFill>
                  <a:srgbClr val="C00000"/>
                </a:solidFill>
                <a:latin typeface="Bookman Old Style" pitchFamily="18" charset="0"/>
              </a:rPr>
              <a:t>– </a:t>
            </a:r>
            <a:r>
              <a:rPr lang="en-US" sz="1500" b="1" dirty="0" err="1" smtClean="0">
                <a:solidFill>
                  <a:srgbClr val="C00000"/>
                </a:solidFill>
                <a:latin typeface="Bookman Old Style" pitchFamily="18" charset="0"/>
              </a:rPr>
              <a:t>ar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(</a:t>
            </a:r>
            <a:r>
              <a:rPr lang="en-US" sz="1500" b="1" dirty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minor segment)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92" name="Rounded Rectangle 91"/>
          <p:cNvSpPr/>
          <p:nvPr/>
        </p:nvSpPr>
        <p:spPr bwMode="auto">
          <a:xfrm>
            <a:off x="571845" y="4324350"/>
            <a:ext cx="2803264" cy="336795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kern="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endParaRPr lang="en-US" sz="14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51385" y="4369636"/>
            <a:ext cx="2907916" cy="228223"/>
            <a:chOff x="1259193" y="4544854"/>
            <a:chExt cx="2907916" cy="228223"/>
          </a:xfrm>
        </p:grpSpPr>
        <p:sp>
          <p:nvSpPr>
            <p:cNvPr id="106" name="Rectangle 105"/>
            <p:cNvSpPr>
              <a:spLocks noChangeArrowheads="1"/>
            </p:cNvSpPr>
            <p:nvPr/>
          </p:nvSpPr>
          <p:spPr bwMode="auto">
            <a:xfrm>
              <a:off x="3119209" y="4544933"/>
              <a:ext cx="1047900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 bIns="0">
              <a:spAutoFit/>
            </a:bodyPr>
            <a:lstStyle/>
            <a:p>
              <a:pPr marL="633413" indent="-633413" fontAlgn="base">
                <a:spcBef>
                  <a:spcPct val="0"/>
                </a:spcBef>
                <a:spcAft>
                  <a:spcPct val="0"/>
                </a:spcAft>
                <a:buClr>
                  <a:prstClr val="white"/>
                </a:buClr>
              </a:pPr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  <a:cs typeface="Arial" charset="0"/>
                </a:rPr>
                <a:t>154 cm</a:t>
              </a:r>
              <a:r>
                <a:rPr lang="en-US" sz="1400" b="1" baseline="30000" dirty="0">
                  <a:solidFill>
                    <a:prstClr val="black"/>
                  </a:solidFill>
                  <a:latin typeface="Bookman Old Style" pitchFamily="18" charset="0"/>
                  <a:cs typeface="Arial" charset="0"/>
                </a:rPr>
                <a:t>2</a:t>
              </a:r>
            </a:p>
          </p:txBody>
        </p:sp>
        <p:sp>
          <p:nvSpPr>
            <p:cNvPr id="107" name="Rectangle 106"/>
            <p:cNvSpPr>
              <a:spLocks noChangeArrowheads="1"/>
            </p:cNvSpPr>
            <p:nvPr/>
          </p:nvSpPr>
          <p:spPr bwMode="auto">
            <a:xfrm>
              <a:off x="2994963" y="4557633"/>
              <a:ext cx="277091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 bIns="0">
              <a:spAutoFit/>
            </a:bodyPr>
            <a:lstStyle/>
            <a:p>
              <a:pPr marL="633413" indent="-633413" algn="r" fontAlgn="base">
                <a:spcBef>
                  <a:spcPct val="0"/>
                </a:spcBef>
                <a:spcAft>
                  <a:spcPct val="0"/>
                </a:spcAft>
                <a:buClr>
                  <a:prstClr val="white"/>
                </a:buClr>
              </a:pPr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  <a:cs typeface="Arial" charset="0"/>
                </a:rPr>
                <a:t>=</a:t>
              </a:r>
            </a:p>
          </p:txBody>
        </p:sp>
        <p:sp>
          <p:nvSpPr>
            <p:cNvPr id="108" name="Rectangle 107"/>
            <p:cNvSpPr>
              <a:spLocks noChangeArrowheads="1"/>
            </p:cNvSpPr>
            <p:nvPr/>
          </p:nvSpPr>
          <p:spPr bwMode="auto">
            <a:xfrm>
              <a:off x="1259193" y="4544854"/>
              <a:ext cx="2176230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 bIns="0">
              <a:spAutoFit/>
            </a:bodyPr>
            <a:lstStyle/>
            <a:p>
              <a:pPr marL="633413" indent="-633413" fontAlgn="base">
                <a:spcBef>
                  <a:spcPct val="0"/>
                </a:spcBef>
                <a:spcAft>
                  <a:spcPct val="0"/>
                </a:spcAft>
                <a:buClr>
                  <a:prstClr val="white"/>
                </a:buClr>
              </a:pPr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  <a:cs typeface="Arial" charset="0"/>
                </a:rPr>
                <a:t>Area of </a:t>
              </a:r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  <a:cs typeface="Arial" charset="0"/>
                </a:rPr>
                <a:t>semi-circle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  <a:cs typeface="Arial" charset="0"/>
              </a:endParaRPr>
            </a:p>
          </p:txBody>
        </p:sp>
      </p:grpSp>
      <p:sp>
        <p:nvSpPr>
          <p:cNvPr id="110" name="Rounded Rectangular Callout 109"/>
          <p:cNvSpPr/>
          <p:nvPr/>
        </p:nvSpPr>
        <p:spPr bwMode="auto">
          <a:xfrm rot="10800000" flipH="1" flipV="1">
            <a:off x="3429000" y="1785830"/>
            <a:ext cx="2869658" cy="402539"/>
          </a:xfrm>
          <a:prstGeom prst="wedgeRoundRectCallout">
            <a:avLst>
              <a:gd name="adj1" fmla="val 25467"/>
              <a:gd name="adj2" fmla="val -115710"/>
              <a:gd name="adj3" fmla="val 16667"/>
            </a:avLst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9" name="Rectangle 108"/>
          <p:cNvSpPr>
            <a:spLocks noChangeArrowheads="1"/>
          </p:cNvSpPr>
          <p:nvPr/>
        </p:nvSpPr>
        <p:spPr bwMode="auto">
          <a:xfrm>
            <a:off x="4800600" y="1873097"/>
            <a:ext cx="13502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/>
          <a:p>
            <a:pPr marL="633413" indent="-633413" fontAlgn="base">
              <a:spcBef>
                <a:spcPct val="0"/>
              </a:spcBef>
              <a:spcAft>
                <a:spcPct val="0"/>
              </a:spcAft>
              <a:buClr>
                <a:prstClr val="white"/>
              </a:buClr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cs typeface="Arial" charset="0"/>
              </a:rPr>
              <a:t>–  </a:t>
            </a:r>
            <a:r>
              <a:rPr lang="en-US" sz="1600" b="1" dirty="0" err="1" smtClean="0">
                <a:solidFill>
                  <a:prstClr val="white"/>
                </a:solidFill>
                <a:latin typeface="Bookman Old Style" pitchFamily="18" charset="0"/>
                <a:cs typeface="Arial" charset="0"/>
              </a:rPr>
              <a:t>ar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cs typeface="Arial" charset="0"/>
              </a:rPr>
              <a:t>(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  <a:cs typeface="Arial" charset="0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cs typeface="Arial" charset="0"/>
              </a:rPr>
              <a:t>ABC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cs typeface="Arial" charset="0"/>
              </a:rPr>
              <a:t>)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  <a:cs typeface="Arial" charset="0"/>
            </a:endParaRPr>
          </a:p>
        </p:txBody>
      </p:sp>
      <p:sp>
        <p:nvSpPr>
          <p:cNvPr id="5" name="Right Triangle 4"/>
          <p:cNvSpPr/>
          <p:nvPr/>
        </p:nvSpPr>
        <p:spPr>
          <a:xfrm>
            <a:off x="6622256" y="1060409"/>
            <a:ext cx="1624492" cy="1594283"/>
          </a:xfrm>
          <a:custGeom>
            <a:avLst/>
            <a:gdLst>
              <a:gd name="connsiteX0" fmla="*/ 0 w 1599406"/>
              <a:gd name="connsiteY0" fmla="*/ 1582797 h 1582797"/>
              <a:gd name="connsiteX1" fmla="*/ 0 w 1599406"/>
              <a:gd name="connsiteY1" fmla="*/ 0 h 1582797"/>
              <a:gd name="connsiteX2" fmla="*/ 1599406 w 1599406"/>
              <a:gd name="connsiteY2" fmla="*/ 1582797 h 1582797"/>
              <a:gd name="connsiteX3" fmla="*/ 0 w 1599406"/>
              <a:gd name="connsiteY3" fmla="*/ 1582797 h 1582797"/>
              <a:gd name="connsiteX0" fmla="*/ 0 w 1599406"/>
              <a:gd name="connsiteY0" fmla="*/ 1597674 h 1597674"/>
              <a:gd name="connsiteX1" fmla="*/ 0 w 1599406"/>
              <a:gd name="connsiteY1" fmla="*/ 14877 h 1597674"/>
              <a:gd name="connsiteX2" fmla="*/ 1599406 w 1599406"/>
              <a:gd name="connsiteY2" fmla="*/ 1597674 h 1597674"/>
              <a:gd name="connsiteX3" fmla="*/ 0 w 1599406"/>
              <a:gd name="connsiteY3" fmla="*/ 1597674 h 1597674"/>
              <a:gd name="connsiteX0" fmla="*/ 0 w 1599406"/>
              <a:gd name="connsiteY0" fmla="*/ 1596850 h 1596850"/>
              <a:gd name="connsiteX1" fmla="*/ 0 w 1599406"/>
              <a:gd name="connsiteY1" fmla="*/ 14053 h 1596850"/>
              <a:gd name="connsiteX2" fmla="*/ 1599406 w 1599406"/>
              <a:gd name="connsiteY2" fmla="*/ 1596850 h 1596850"/>
              <a:gd name="connsiteX3" fmla="*/ 0 w 1599406"/>
              <a:gd name="connsiteY3" fmla="*/ 1596850 h 1596850"/>
              <a:gd name="connsiteX0" fmla="*/ 0 w 1650844"/>
              <a:gd name="connsiteY0" fmla="*/ 1594569 h 1594569"/>
              <a:gd name="connsiteX1" fmla="*/ 0 w 1650844"/>
              <a:gd name="connsiteY1" fmla="*/ 11772 h 1594569"/>
              <a:gd name="connsiteX2" fmla="*/ 1599406 w 1650844"/>
              <a:gd name="connsiteY2" fmla="*/ 1594569 h 1594569"/>
              <a:gd name="connsiteX3" fmla="*/ 0 w 1650844"/>
              <a:gd name="connsiteY3" fmla="*/ 1594569 h 1594569"/>
              <a:gd name="connsiteX0" fmla="*/ 0 w 1645752"/>
              <a:gd name="connsiteY0" fmla="*/ 1594585 h 1594585"/>
              <a:gd name="connsiteX1" fmla="*/ 0 w 1645752"/>
              <a:gd name="connsiteY1" fmla="*/ 11788 h 1594585"/>
              <a:gd name="connsiteX2" fmla="*/ 1599406 w 1645752"/>
              <a:gd name="connsiteY2" fmla="*/ 1594585 h 1594585"/>
              <a:gd name="connsiteX3" fmla="*/ 0 w 1645752"/>
              <a:gd name="connsiteY3" fmla="*/ 1594585 h 1594585"/>
              <a:gd name="connsiteX0" fmla="*/ 0 w 1639099"/>
              <a:gd name="connsiteY0" fmla="*/ 1594585 h 1594585"/>
              <a:gd name="connsiteX1" fmla="*/ 0 w 1639099"/>
              <a:gd name="connsiteY1" fmla="*/ 11788 h 1594585"/>
              <a:gd name="connsiteX2" fmla="*/ 1599406 w 1639099"/>
              <a:gd name="connsiteY2" fmla="*/ 1594585 h 1594585"/>
              <a:gd name="connsiteX3" fmla="*/ 0 w 1639099"/>
              <a:gd name="connsiteY3" fmla="*/ 1594585 h 1594585"/>
              <a:gd name="connsiteX0" fmla="*/ 0 w 1634227"/>
              <a:gd name="connsiteY0" fmla="*/ 1594617 h 1594617"/>
              <a:gd name="connsiteX1" fmla="*/ 0 w 1634227"/>
              <a:gd name="connsiteY1" fmla="*/ 11820 h 1594617"/>
              <a:gd name="connsiteX2" fmla="*/ 1599406 w 1634227"/>
              <a:gd name="connsiteY2" fmla="*/ 1594617 h 1594617"/>
              <a:gd name="connsiteX3" fmla="*/ 0 w 1634227"/>
              <a:gd name="connsiteY3" fmla="*/ 1594617 h 1594617"/>
              <a:gd name="connsiteX0" fmla="*/ 0 w 1629472"/>
              <a:gd name="connsiteY0" fmla="*/ 1594650 h 1594650"/>
              <a:gd name="connsiteX1" fmla="*/ 0 w 1629472"/>
              <a:gd name="connsiteY1" fmla="*/ 11853 h 1594650"/>
              <a:gd name="connsiteX2" fmla="*/ 1599406 w 1629472"/>
              <a:gd name="connsiteY2" fmla="*/ 1594650 h 1594650"/>
              <a:gd name="connsiteX3" fmla="*/ 0 w 1629472"/>
              <a:gd name="connsiteY3" fmla="*/ 1594650 h 1594650"/>
              <a:gd name="connsiteX0" fmla="*/ 0 w 1641298"/>
              <a:gd name="connsiteY0" fmla="*/ 1594829 h 1594829"/>
              <a:gd name="connsiteX1" fmla="*/ 0 w 1641298"/>
              <a:gd name="connsiteY1" fmla="*/ 12032 h 1594829"/>
              <a:gd name="connsiteX2" fmla="*/ 1599406 w 1641298"/>
              <a:gd name="connsiteY2" fmla="*/ 1594829 h 1594829"/>
              <a:gd name="connsiteX3" fmla="*/ 0 w 1641298"/>
              <a:gd name="connsiteY3" fmla="*/ 1594829 h 1594829"/>
              <a:gd name="connsiteX0" fmla="*/ 0 w 1639580"/>
              <a:gd name="connsiteY0" fmla="*/ 1593569 h 1593569"/>
              <a:gd name="connsiteX1" fmla="*/ 0 w 1639580"/>
              <a:gd name="connsiteY1" fmla="*/ 10772 h 1593569"/>
              <a:gd name="connsiteX2" fmla="*/ 1599406 w 1639580"/>
              <a:gd name="connsiteY2" fmla="*/ 1593569 h 1593569"/>
              <a:gd name="connsiteX3" fmla="*/ 0 w 1639580"/>
              <a:gd name="connsiteY3" fmla="*/ 1593569 h 1593569"/>
              <a:gd name="connsiteX0" fmla="*/ 0 w 1635296"/>
              <a:gd name="connsiteY0" fmla="*/ 1593671 h 1593671"/>
              <a:gd name="connsiteX1" fmla="*/ 0 w 1635296"/>
              <a:gd name="connsiteY1" fmla="*/ 10874 h 1593671"/>
              <a:gd name="connsiteX2" fmla="*/ 1599406 w 1635296"/>
              <a:gd name="connsiteY2" fmla="*/ 1593671 h 1593671"/>
              <a:gd name="connsiteX3" fmla="*/ 0 w 1635296"/>
              <a:gd name="connsiteY3" fmla="*/ 1593671 h 1593671"/>
              <a:gd name="connsiteX0" fmla="*/ 0 w 1625015"/>
              <a:gd name="connsiteY0" fmla="*/ 1594060 h 1594060"/>
              <a:gd name="connsiteX1" fmla="*/ 0 w 1625015"/>
              <a:gd name="connsiteY1" fmla="*/ 11263 h 1594060"/>
              <a:gd name="connsiteX2" fmla="*/ 1599406 w 1625015"/>
              <a:gd name="connsiteY2" fmla="*/ 1594060 h 1594060"/>
              <a:gd name="connsiteX3" fmla="*/ 0 w 1625015"/>
              <a:gd name="connsiteY3" fmla="*/ 1594060 h 1594060"/>
              <a:gd name="connsiteX0" fmla="*/ 0 w 1638501"/>
              <a:gd name="connsiteY0" fmla="*/ 1594082 h 1594082"/>
              <a:gd name="connsiteX1" fmla="*/ 0 w 1638501"/>
              <a:gd name="connsiteY1" fmla="*/ 11285 h 1594082"/>
              <a:gd name="connsiteX2" fmla="*/ 1599406 w 1638501"/>
              <a:gd name="connsiteY2" fmla="*/ 1594082 h 1594082"/>
              <a:gd name="connsiteX3" fmla="*/ 0 w 1638501"/>
              <a:gd name="connsiteY3" fmla="*/ 1594082 h 1594082"/>
              <a:gd name="connsiteX0" fmla="*/ 0 w 1647380"/>
              <a:gd name="connsiteY0" fmla="*/ 1594060 h 1597235"/>
              <a:gd name="connsiteX1" fmla="*/ 0 w 1647380"/>
              <a:gd name="connsiteY1" fmla="*/ 11263 h 1597235"/>
              <a:gd name="connsiteX2" fmla="*/ 1608931 w 1647380"/>
              <a:gd name="connsiteY2" fmla="*/ 1597235 h 1597235"/>
              <a:gd name="connsiteX3" fmla="*/ 0 w 1647380"/>
              <a:gd name="connsiteY3" fmla="*/ 1594060 h 1597235"/>
              <a:gd name="connsiteX0" fmla="*/ 0 w 1637010"/>
              <a:gd name="connsiteY0" fmla="*/ 1594241 h 1597416"/>
              <a:gd name="connsiteX1" fmla="*/ 0 w 1637010"/>
              <a:gd name="connsiteY1" fmla="*/ 11444 h 1597416"/>
              <a:gd name="connsiteX2" fmla="*/ 1608931 w 1637010"/>
              <a:gd name="connsiteY2" fmla="*/ 1597416 h 1597416"/>
              <a:gd name="connsiteX3" fmla="*/ 0 w 1637010"/>
              <a:gd name="connsiteY3" fmla="*/ 1594241 h 1597416"/>
              <a:gd name="connsiteX0" fmla="*/ 0 w 1629230"/>
              <a:gd name="connsiteY0" fmla="*/ 1594405 h 1597580"/>
              <a:gd name="connsiteX1" fmla="*/ 0 w 1629230"/>
              <a:gd name="connsiteY1" fmla="*/ 11608 h 1597580"/>
              <a:gd name="connsiteX2" fmla="*/ 1608931 w 1629230"/>
              <a:gd name="connsiteY2" fmla="*/ 1597580 h 1597580"/>
              <a:gd name="connsiteX3" fmla="*/ 0 w 1629230"/>
              <a:gd name="connsiteY3" fmla="*/ 1594405 h 1597580"/>
              <a:gd name="connsiteX0" fmla="*/ 0 w 1618808"/>
              <a:gd name="connsiteY0" fmla="*/ 1594721 h 1597896"/>
              <a:gd name="connsiteX1" fmla="*/ 0 w 1618808"/>
              <a:gd name="connsiteY1" fmla="*/ 11924 h 1597896"/>
              <a:gd name="connsiteX2" fmla="*/ 1608931 w 1618808"/>
              <a:gd name="connsiteY2" fmla="*/ 1597896 h 1597896"/>
              <a:gd name="connsiteX3" fmla="*/ 0 w 1618808"/>
              <a:gd name="connsiteY3" fmla="*/ 1594721 h 1597896"/>
              <a:gd name="connsiteX0" fmla="*/ 0 w 1624671"/>
              <a:gd name="connsiteY0" fmla="*/ 1594924 h 1598099"/>
              <a:gd name="connsiteX1" fmla="*/ 0 w 1624671"/>
              <a:gd name="connsiteY1" fmla="*/ 12127 h 1598099"/>
              <a:gd name="connsiteX2" fmla="*/ 1608931 w 1624671"/>
              <a:gd name="connsiteY2" fmla="*/ 1598099 h 1598099"/>
              <a:gd name="connsiteX3" fmla="*/ 0 w 1624671"/>
              <a:gd name="connsiteY3" fmla="*/ 1594924 h 1598099"/>
              <a:gd name="connsiteX0" fmla="*/ 0 w 1624492"/>
              <a:gd name="connsiteY0" fmla="*/ 1591108 h 1594283"/>
              <a:gd name="connsiteX1" fmla="*/ 0 w 1624492"/>
              <a:gd name="connsiteY1" fmla="*/ 8311 h 1594283"/>
              <a:gd name="connsiteX2" fmla="*/ 1608931 w 1624492"/>
              <a:gd name="connsiteY2" fmla="*/ 1594283 h 1594283"/>
              <a:gd name="connsiteX3" fmla="*/ 0 w 1624492"/>
              <a:gd name="connsiteY3" fmla="*/ 1591108 h 1594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4492" h="1594283">
                <a:moveTo>
                  <a:pt x="0" y="1591108"/>
                </a:moveTo>
                <a:lnTo>
                  <a:pt x="0" y="8311"/>
                </a:lnTo>
                <a:cubicBezTo>
                  <a:pt x="1484047" y="-116553"/>
                  <a:pt x="1691746" y="1200828"/>
                  <a:pt x="1608931" y="1594283"/>
                </a:cubicBezTo>
                <a:lnTo>
                  <a:pt x="0" y="159110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1" name="Right Triangle 150"/>
          <p:cNvSpPr/>
          <p:nvPr/>
        </p:nvSpPr>
        <p:spPr>
          <a:xfrm>
            <a:off x="6615290" y="1078246"/>
            <a:ext cx="1617804" cy="1586287"/>
          </a:xfrm>
          <a:prstGeom prst="rtTriangl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619721" y="2508512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7563490" y="1322650"/>
            <a:ext cx="3587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P</a:t>
            </a:r>
            <a:endParaRPr lang="en-US" sz="1600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152" name="Rounded Rectangle 151"/>
          <p:cNvSpPr/>
          <p:nvPr/>
        </p:nvSpPr>
        <p:spPr bwMode="auto">
          <a:xfrm>
            <a:off x="3492076" y="1860530"/>
            <a:ext cx="1304653" cy="282010"/>
          </a:xfrm>
          <a:prstGeom prst="roundRect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55099" y="1833993"/>
            <a:ext cx="12972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 smtClean="0">
                <a:solidFill>
                  <a:prstClr val="white"/>
                </a:solidFill>
                <a:latin typeface="Bookman Old Style" pitchFamily="18" charset="0"/>
                <a:cs typeface="Arial" charset="0"/>
              </a:rPr>
              <a:t>ar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cs typeface="Arial" charset="0"/>
              </a:rPr>
              <a:t>(A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cs typeface="Arial" charset="0"/>
              </a:rPr>
              <a:t>– BPC)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8" name="TextBox 157"/>
          <p:cNvSpPr txBox="1">
            <a:spLocks noChangeArrowheads="1"/>
          </p:cNvSpPr>
          <p:nvPr/>
        </p:nvSpPr>
        <p:spPr bwMode="auto">
          <a:xfrm>
            <a:off x="5185140" y="2654721"/>
            <a:ext cx="2856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0000"/>
                </a:solidFill>
                <a:latin typeface="Bookman Old Style" pitchFamily="18" charset="0"/>
              </a:rPr>
              <a:t>7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2891714" y="2657758"/>
            <a:ext cx="475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90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2836865" y="2897685"/>
            <a:ext cx="607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360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61" name="Straight Connector 160"/>
          <p:cNvCxnSpPr/>
          <p:nvPr/>
        </p:nvCxnSpPr>
        <p:spPr>
          <a:xfrm>
            <a:off x="2813197" y="2947900"/>
            <a:ext cx="6357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3404020" y="2764337"/>
                <a:ext cx="3592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  <a:sym typeface="Symbol"/>
                        </a:rPr>
                        <m:t>×</m:t>
                      </m:r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020" y="2764337"/>
                <a:ext cx="359228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TextBox 162"/>
          <p:cNvSpPr txBox="1"/>
          <p:nvPr/>
        </p:nvSpPr>
        <p:spPr>
          <a:xfrm>
            <a:off x="3709165" y="2660276"/>
            <a:ext cx="487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22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64" name="Straight Connector 163"/>
          <p:cNvCxnSpPr/>
          <p:nvPr/>
        </p:nvCxnSpPr>
        <p:spPr>
          <a:xfrm>
            <a:off x="3764643" y="2946026"/>
            <a:ext cx="3156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3764643" y="2907251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7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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/>
              <p:cNvSpPr txBox="1"/>
              <p:nvPr/>
            </p:nvSpPr>
            <p:spPr>
              <a:xfrm>
                <a:off x="4075534" y="2764371"/>
                <a:ext cx="3592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  <a:sym typeface="Symbol"/>
                        </a:rPr>
                        <m:t>×</m:t>
                      </m:r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66" name="TextBox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534" y="2764371"/>
                <a:ext cx="359228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" name="TextBox 166"/>
          <p:cNvSpPr txBox="1"/>
          <p:nvPr/>
        </p:nvSpPr>
        <p:spPr>
          <a:xfrm>
            <a:off x="4325684" y="2780521"/>
            <a:ext cx="606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14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/>
              <p:cNvSpPr txBox="1"/>
              <p:nvPr/>
            </p:nvSpPr>
            <p:spPr>
              <a:xfrm>
                <a:off x="4687515" y="2764331"/>
                <a:ext cx="3592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  <a:sym typeface="Symbol"/>
                        </a:rPr>
                        <m:t>×</m:t>
                      </m:r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68" name="TextBox 1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515" y="2764331"/>
                <a:ext cx="359228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TextBox 168"/>
          <p:cNvSpPr txBox="1"/>
          <p:nvPr/>
        </p:nvSpPr>
        <p:spPr>
          <a:xfrm>
            <a:off x="4935284" y="2780484"/>
            <a:ext cx="490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14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0" name="Rectangle 169"/>
          <p:cNvSpPr>
            <a:spLocks noChangeArrowheads="1"/>
          </p:cNvSpPr>
          <p:nvPr/>
        </p:nvSpPr>
        <p:spPr bwMode="auto">
          <a:xfrm>
            <a:off x="887331" y="2279635"/>
            <a:ext cx="177014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/>
          <a:p>
            <a:pPr marL="633413" indent="-633413" algn="r" fontAlgn="base">
              <a:spcBef>
                <a:spcPct val="0"/>
              </a:spcBef>
              <a:spcAft>
                <a:spcPct val="0"/>
              </a:spcAft>
              <a:buClr>
                <a:prstClr val="white"/>
              </a:buClr>
            </a:pPr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ar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 (A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– BPC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)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=</a:t>
            </a:r>
          </a:p>
        </p:txBody>
      </p:sp>
      <p:sp>
        <p:nvSpPr>
          <p:cNvPr id="171" name="Rectangle 170"/>
          <p:cNvSpPr>
            <a:spLocks noChangeArrowheads="1"/>
          </p:cNvSpPr>
          <p:nvPr/>
        </p:nvSpPr>
        <p:spPr bwMode="auto">
          <a:xfrm>
            <a:off x="2357754" y="2820900"/>
            <a:ext cx="29204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/>
          <a:p>
            <a:pPr marL="633413" indent="-633413" algn="r" fontAlgn="base">
              <a:spcBef>
                <a:spcPct val="0"/>
              </a:spcBef>
              <a:spcAft>
                <a:spcPct val="0"/>
              </a:spcAft>
              <a:buClr>
                <a:prstClr val="white"/>
              </a:buClr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=</a:t>
            </a:r>
          </a:p>
        </p:txBody>
      </p:sp>
      <p:sp>
        <p:nvSpPr>
          <p:cNvPr id="172" name="Rectangle 171"/>
          <p:cNvSpPr>
            <a:spLocks noChangeArrowheads="1"/>
          </p:cNvSpPr>
          <p:nvPr/>
        </p:nvSpPr>
        <p:spPr bwMode="auto">
          <a:xfrm>
            <a:off x="2719473" y="3767932"/>
            <a:ext cx="111966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/>
          <a:p>
            <a:pPr marL="633413" indent="-633413" fontAlgn="base">
              <a:spcBef>
                <a:spcPct val="0"/>
              </a:spcBef>
              <a:spcAft>
                <a:spcPct val="0"/>
              </a:spcAft>
              <a:buClr>
                <a:prstClr val="white"/>
              </a:buClr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154 cm</a:t>
            </a:r>
            <a:r>
              <a:rPr lang="en-US" sz="1600" b="1" baseline="30000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2</a:t>
            </a:r>
          </a:p>
        </p:txBody>
      </p:sp>
      <p:sp>
        <p:nvSpPr>
          <p:cNvPr id="173" name="Rectangle 172"/>
          <p:cNvSpPr>
            <a:spLocks noChangeArrowheads="1"/>
          </p:cNvSpPr>
          <p:nvPr/>
        </p:nvSpPr>
        <p:spPr bwMode="auto">
          <a:xfrm>
            <a:off x="2318248" y="3767932"/>
            <a:ext cx="37105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/>
          <a:p>
            <a:pPr marL="633413" indent="-633413" algn="r" fontAlgn="base">
              <a:spcBef>
                <a:spcPct val="0"/>
              </a:spcBef>
              <a:spcAft>
                <a:spcPct val="0"/>
              </a:spcAft>
              <a:buClr>
                <a:prstClr val="white"/>
              </a:buClr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=</a:t>
            </a:r>
          </a:p>
        </p:txBody>
      </p:sp>
      <p:cxnSp>
        <p:nvCxnSpPr>
          <p:cNvPr id="174" name="Straight Connector 173"/>
          <p:cNvCxnSpPr/>
          <p:nvPr/>
        </p:nvCxnSpPr>
        <p:spPr>
          <a:xfrm flipH="1">
            <a:off x="2998681" y="2765391"/>
            <a:ext cx="261676" cy="1110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H="1">
            <a:off x="2932657" y="3014763"/>
            <a:ext cx="376899" cy="1145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>
            <a:spLocks noChangeArrowheads="1"/>
          </p:cNvSpPr>
          <p:nvPr/>
        </p:nvSpPr>
        <p:spPr bwMode="auto">
          <a:xfrm>
            <a:off x="2692063" y="3026306"/>
            <a:ext cx="2856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0000"/>
                </a:solidFill>
                <a:latin typeface="Bookman Old Style" pitchFamily="18" charset="0"/>
              </a:rPr>
              <a:t>4</a:t>
            </a:r>
          </a:p>
        </p:txBody>
      </p:sp>
      <p:cxnSp>
        <p:nvCxnSpPr>
          <p:cNvPr id="177" name="Straight Connector 176"/>
          <p:cNvCxnSpPr/>
          <p:nvPr/>
        </p:nvCxnSpPr>
        <p:spPr>
          <a:xfrm flipH="1">
            <a:off x="4441112" y="2876409"/>
            <a:ext cx="223128" cy="1227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H="1">
            <a:off x="3813740" y="3014763"/>
            <a:ext cx="228600" cy="152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>
            <a:spLocks noChangeArrowheads="1"/>
          </p:cNvSpPr>
          <p:nvPr/>
        </p:nvSpPr>
        <p:spPr bwMode="auto">
          <a:xfrm>
            <a:off x="4560968" y="2624863"/>
            <a:ext cx="2856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0000"/>
                </a:solidFill>
                <a:latin typeface="Bookman Old Style" pitchFamily="18" charset="0"/>
              </a:rPr>
              <a:t>2</a:t>
            </a:r>
          </a:p>
        </p:txBody>
      </p:sp>
      <p:cxnSp>
        <p:nvCxnSpPr>
          <p:cNvPr id="180" name="Straight Connector 179"/>
          <p:cNvCxnSpPr/>
          <p:nvPr/>
        </p:nvCxnSpPr>
        <p:spPr>
          <a:xfrm flipH="1">
            <a:off x="4619688" y="2709351"/>
            <a:ext cx="162285" cy="1232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H="1">
            <a:off x="2771515" y="3121056"/>
            <a:ext cx="152400" cy="76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>
            <a:spLocks noChangeArrowheads="1"/>
          </p:cNvSpPr>
          <p:nvPr/>
        </p:nvSpPr>
        <p:spPr bwMode="auto">
          <a:xfrm>
            <a:off x="2515642" y="3073291"/>
            <a:ext cx="2856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FF0000"/>
                </a:solidFill>
                <a:latin typeface="Bookman Old Style" pitchFamily="18" charset="0"/>
              </a:rPr>
              <a:t>2</a:t>
            </a:r>
          </a:p>
        </p:txBody>
      </p:sp>
      <p:cxnSp>
        <p:nvCxnSpPr>
          <p:cNvPr id="183" name="Straight Connector 182"/>
          <p:cNvCxnSpPr/>
          <p:nvPr/>
        </p:nvCxnSpPr>
        <p:spPr>
          <a:xfrm flipH="1">
            <a:off x="2582270" y="3182174"/>
            <a:ext cx="152400" cy="76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>
            <a:off x="5015962" y="2892043"/>
            <a:ext cx="296984" cy="1227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2881982" y="2112169"/>
            <a:ext cx="359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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2732941" y="2367439"/>
            <a:ext cx="599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360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87" name="Straight Connector 186"/>
          <p:cNvCxnSpPr/>
          <p:nvPr/>
        </p:nvCxnSpPr>
        <p:spPr>
          <a:xfrm>
            <a:off x="2771983" y="2406362"/>
            <a:ext cx="526215" cy="7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7"/>
              <p:cNvSpPr txBox="1"/>
              <p:nvPr/>
            </p:nvSpPr>
            <p:spPr>
              <a:xfrm>
                <a:off x="3284618" y="2221389"/>
                <a:ext cx="3592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  <a:sym typeface="Symbol"/>
                        </a:rPr>
                        <m:t>×</m:t>
                      </m:r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88" name="TextBox 1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618" y="2221389"/>
                <a:ext cx="359228" cy="3385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TextBox 188"/>
          <p:cNvSpPr txBox="1"/>
          <p:nvPr/>
        </p:nvSpPr>
        <p:spPr>
          <a:xfrm>
            <a:off x="3598943" y="2233389"/>
            <a:ext cx="496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r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2743200" y="3350419"/>
            <a:ext cx="487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22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/>
              <p:cNvSpPr txBox="1"/>
              <p:nvPr/>
            </p:nvSpPr>
            <p:spPr>
              <a:xfrm>
                <a:off x="3109569" y="3350419"/>
                <a:ext cx="3592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  <a:sym typeface="Symbol"/>
                        </a:rPr>
                        <m:t>×</m:t>
                      </m:r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94" name="TextBox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9569" y="3350419"/>
                <a:ext cx="359228" cy="3385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TextBox 194"/>
          <p:cNvSpPr txBox="1"/>
          <p:nvPr/>
        </p:nvSpPr>
        <p:spPr>
          <a:xfrm>
            <a:off x="3375109" y="3350419"/>
            <a:ext cx="446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7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6" name="Rectangle 195"/>
          <p:cNvSpPr>
            <a:spLocks noChangeArrowheads="1"/>
          </p:cNvSpPr>
          <p:nvPr/>
        </p:nvSpPr>
        <p:spPr bwMode="auto">
          <a:xfrm>
            <a:off x="2362200" y="3396665"/>
            <a:ext cx="29204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/>
          <a:p>
            <a:pPr marL="633413" indent="-633413" algn="r" fontAlgn="base">
              <a:spcBef>
                <a:spcPct val="0"/>
              </a:spcBef>
              <a:spcAft>
                <a:spcPct val="0"/>
              </a:spcAft>
              <a:buClr>
                <a:prstClr val="white"/>
              </a:buClr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=</a:t>
            </a:r>
          </a:p>
        </p:txBody>
      </p:sp>
      <p:sp>
        <p:nvSpPr>
          <p:cNvPr id="199" name="Rectangle 198"/>
          <p:cNvSpPr>
            <a:spLocks noChangeArrowheads="1"/>
          </p:cNvSpPr>
          <p:nvPr/>
        </p:nvSpPr>
        <p:spPr bwMode="auto">
          <a:xfrm>
            <a:off x="533400" y="3767932"/>
            <a:ext cx="3794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/>
          <a:p>
            <a:pPr marL="633413" indent="-633413" algn="just" fontAlgn="base">
              <a:spcBef>
                <a:spcPct val="0"/>
              </a:spcBef>
              <a:spcAft>
                <a:spcPct val="0"/>
              </a:spcAft>
              <a:buClr>
                <a:prstClr val="white"/>
              </a:buClr>
            </a:pPr>
            <a:r>
              <a:rPr lang="en-US" sz="1600" b="1" dirty="0">
                <a:solidFill>
                  <a:prstClr val="black"/>
                </a:solidFill>
                <a:latin typeface="Symbol" pitchFamily="18" charset="2"/>
                <a:cs typeface="Arial" charset="0"/>
              </a:rPr>
              <a:t>\</a:t>
            </a:r>
          </a:p>
        </p:txBody>
      </p:sp>
      <p:sp>
        <p:nvSpPr>
          <p:cNvPr id="200" name="Rectangle 199"/>
          <p:cNvSpPr>
            <a:spLocks noChangeArrowheads="1"/>
          </p:cNvSpPr>
          <p:nvPr/>
        </p:nvSpPr>
        <p:spPr bwMode="auto">
          <a:xfrm>
            <a:off x="850900" y="3767932"/>
            <a:ext cx="1609221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/>
          <a:p>
            <a:pPr marL="633413" indent="-633413" algn="r" fontAlgn="base">
              <a:spcBef>
                <a:spcPct val="0"/>
              </a:spcBef>
              <a:spcAft>
                <a:spcPct val="0"/>
              </a:spcAft>
              <a:buClr>
                <a:prstClr val="white"/>
              </a:buClr>
            </a:pPr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ar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 (A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– BPC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)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cs typeface="Arial" charset="0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4191000" y="1550134"/>
            <a:ext cx="316845" cy="400110"/>
          </a:xfrm>
          <a:prstGeom prst="rect">
            <a:avLst/>
          </a:prstGeom>
          <a:effectLst>
            <a:glow rad="63500">
              <a:schemeClr val="accent1"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ookman Old Style" panose="02050604050505020204" pitchFamily="18" charset="0"/>
                <a:sym typeface="Symbol"/>
              </a:rPr>
              <a:t>?</a:t>
            </a:r>
            <a:endParaRPr lang="en-US" sz="20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4136939" y="1426546"/>
            <a:ext cx="539836" cy="485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  <a:sym typeface="Wingdings"/>
              </a:rPr>
              <a:t></a:t>
            </a:r>
            <a:endParaRPr lang="en-US" sz="2400" dirty="0">
              <a:solidFill>
                <a:srgbClr val="FF0000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619721" y="2505467"/>
            <a:ext cx="152400" cy="1524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153" name="Rounded Rectangle 152"/>
          <p:cNvSpPr/>
          <p:nvPr/>
        </p:nvSpPr>
        <p:spPr bwMode="auto">
          <a:xfrm rot="10800000" flipH="1" flipV="1">
            <a:off x="1285673" y="1664698"/>
            <a:ext cx="2149136" cy="535779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1295400" y="1657350"/>
            <a:ext cx="2141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What is formula to find area of sector?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155" name="Group 154"/>
          <p:cNvGrpSpPr/>
          <p:nvPr/>
        </p:nvGrpSpPr>
        <p:grpSpPr>
          <a:xfrm>
            <a:off x="1786891" y="1661346"/>
            <a:ext cx="1427291" cy="449739"/>
            <a:chOff x="5006427" y="1413460"/>
            <a:chExt cx="690373" cy="4497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Rectangle 155"/>
                <p:cNvSpPr/>
                <p:nvPr/>
              </p:nvSpPr>
              <p:spPr>
                <a:xfrm>
                  <a:off x="5006427" y="1413460"/>
                  <a:ext cx="690373" cy="44973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sz="16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Calibri" pitchFamily="34" charset="0"/>
                              <a:sym typeface="Symbol"/>
                            </a:rPr>
                          </m:ctrlPr>
                        </m:fPr>
                        <m:num>
                          <m:r>
                            <a:rPr lang="en-US" sz="1600" b="1" smtClean="0">
                              <a:solidFill>
                                <a:srgbClr val="FFFF00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  <a:sym typeface="Symbol"/>
                            </a:rPr>
                            <m:t>𝛉</m:t>
                          </m:r>
                        </m:num>
                        <m:den>
                          <m:r>
                            <a:rPr lang="en-US" sz="1600" b="1" smtClean="0">
                              <a:solidFill>
                                <a:srgbClr val="FFFF00"/>
                              </a:solidFill>
                              <a:latin typeface="Cambria Math"/>
                              <a:cs typeface="Calibri" pitchFamily="34" charset="0"/>
                              <a:sym typeface="Symbol"/>
                            </a:rPr>
                            <m:t>𝟑𝟔𝟎</m:t>
                          </m:r>
                        </m:den>
                      </m:f>
                    </m:oMath>
                  </a14:m>
                  <a:r>
                    <a:rPr lang="en-US" sz="1400" b="1" dirty="0" smtClean="0">
                      <a:solidFill>
                        <a:srgbClr val="FFFF00"/>
                      </a:solidFill>
                      <a:latin typeface="Bookman Old Style" pitchFamily="18" charset="0"/>
                      <a:cs typeface="Calibri" pitchFamily="34" charset="0"/>
                      <a:sym typeface="Symbol"/>
                    </a:rPr>
                    <a:t>  </a:t>
                  </a:r>
                  <a:r>
                    <a:rPr lang="en-US" sz="1600" b="1" dirty="0">
                      <a:solidFill>
                        <a:srgbClr val="FFFF00"/>
                      </a:solidFill>
                      <a:latin typeface="Bookman Old Style" pitchFamily="18" charset="0"/>
                      <a:cs typeface="Calibri" pitchFamily="34" charset="0"/>
                      <a:sym typeface="Symbol"/>
                    </a:rPr>
                    <a:t></a:t>
                  </a:r>
                  <a:r>
                    <a:rPr lang="en-US" sz="1600" b="1" dirty="0" smtClean="0">
                      <a:solidFill>
                        <a:srgbClr val="FFFF00"/>
                      </a:solidFill>
                      <a:latin typeface="Bookman Old Style" pitchFamily="18" charset="0"/>
                      <a:cs typeface="Calibri" pitchFamily="34" charset="0"/>
                      <a:sym typeface="Symbol"/>
                    </a:rPr>
                    <a:t>r</a:t>
                  </a:r>
                  <a:r>
                    <a:rPr lang="en-US" sz="1600" b="1" baseline="30000" dirty="0" smtClean="0">
                      <a:solidFill>
                        <a:srgbClr val="FFFF00"/>
                      </a:solidFill>
                      <a:latin typeface="Bookman Old Style" pitchFamily="18" charset="0"/>
                      <a:cs typeface="Calibri" pitchFamily="34" charset="0"/>
                      <a:sym typeface="Symbol"/>
                    </a:rPr>
                    <a:t>2</a:t>
                  </a:r>
                  <a:endParaRPr lang="en-IN" sz="1600" b="1" baseline="30000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156" name="Rectangle 1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6427" y="1413460"/>
                  <a:ext cx="690373" cy="44973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54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7" name="Rectangle 156"/>
            <p:cNvSpPr/>
            <p:nvPr/>
          </p:nvSpPr>
          <p:spPr>
            <a:xfrm>
              <a:off x="5104573" y="1413460"/>
              <a:ext cx="43229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IN" sz="1400" b="1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834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"/>
                            </p:stCondLst>
                            <p:childTnLst>
                              <p:par>
                                <p:cTn id="20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500"/>
                            </p:stCondLst>
                            <p:childTnLst>
                              <p:par>
                                <p:cTn id="2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500"/>
                            </p:stCondLst>
                            <p:childTnLst>
                              <p:par>
                                <p:cTn id="2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1000"/>
                            </p:stCondLst>
                            <p:childTnLst>
                              <p:par>
                                <p:cTn id="2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00"/>
                            </p:stCondLst>
                            <p:childTnLst>
                              <p:par>
                                <p:cTn id="2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1000"/>
                            </p:stCondLst>
                            <p:childTnLst>
                              <p:par>
                                <p:cTn id="2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500"/>
                            </p:stCondLst>
                            <p:childTnLst>
                              <p:par>
                                <p:cTn id="3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1" grpId="1" animBg="1"/>
      <p:bldP spid="192" grpId="0" animBg="1"/>
      <p:bldP spid="192" grpId="1" animBg="1"/>
      <p:bldP spid="191" grpId="0" animBg="1"/>
      <p:bldP spid="191" grpId="1" animBg="1"/>
      <p:bldP spid="190" grpId="0" animBg="1"/>
      <p:bldP spid="190" grpId="1" animBg="1"/>
      <p:bldP spid="95" grpId="0" animBg="1"/>
      <p:bldP spid="97" grpId="0"/>
      <p:bldP spid="110" grpId="0" animBg="1"/>
      <p:bldP spid="109" grpId="0"/>
      <p:bldP spid="5" grpId="0" animBg="1"/>
      <p:bldP spid="151" grpId="0" animBg="1"/>
      <p:bldP spid="49" grpId="0"/>
      <p:bldP spid="49" grpId="1"/>
      <p:bldP spid="152" grpId="0" animBg="1"/>
      <p:bldP spid="152" grpId="1" animBg="1"/>
      <p:bldP spid="4" grpId="0"/>
      <p:bldP spid="158" grpId="0"/>
      <p:bldP spid="159" grpId="0"/>
      <p:bldP spid="160" grpId="0"/>
      <p:bldP spid="162" grpId="0"/>
      <p:bldP spid="163" grpId="0"/>
      <p:bldP spid="165" grpId="0"/>
      <p:bldP spid="166" grpId="0"/>
      <p:bldP spid="167" grpId="0"/>
      <p:bldP spid="168" grpId="0"/>
      <p:bldP spid="169" grpId="0"/>
      <p:bldP spid="170" grpId="0"/>
      <p:bldP spid="171" grpId="0"/>
      <p:bldP spid="172" grpId="0"/>
      <p:bldP spid="173" grpId="0"/>
      <p:bldP spid="176" grpId="0"/>
      <p:bldP spid="179" grpId="0"/>
      <p:bldP spid="182" grpId="0"/>
      <p:bldP spid="185" grpId="0"/>
      <p:bldP spid="186" grpId="0"/>
      <p:bldP spid="188" grpId="0"/>
      <p:bldP spid="189" grpId="0"/>
      <p:bldP spid="193" grpId="0"/>
      <p:bldP spid="194" grpId="0"/>
      <p:bldP spid="195" grpId="0"/>
      <p:bldP spid="196" grpId="0"/>
      <p:bldP spid="199" grpId="0"/>
      <p:bldP spid="200" grpId="0"/>
      <p:bldP spid="201" grpId="0"/>
      <p:bldP spid="201" grpId="1"/>
      <p:bldP spid="202" grpId="0"/>
      <p:bldP spid="94" grpId="0" animBg="1"/>
      <p:bldP spid="94" grpId="1" animBg="1"/>
      <p:bldP spid="94" grpId="2" animBg="1"/>
      <p:bldP spid="153" grpId="0" animBg="1"/>
      <p:bldP spid="153" grpId="1" animBg="1"/>
      <p:bldP spid="154" grpId="0"/>
      <p:bldP spid="154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4"/>
          <p:cNvSpPr txBox="1">
            <a:spLocks noChangeArrowheads="1"/>
          </p:cNvSpPr>
          <p:nvPr/>
        </p:nvSpPr>
        <p:spPr bwMode="auto">
          <a:xfrm>
            <a:off x="2286000" y="971550"/>
            <a:ext cx="52578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000" b="1">
                <a:latin typeface="Bookman Old Style" pitchFamily="18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Module </a:t>
            </a:r>
            <a:r>
              <a:rPr lang="en-US" sz="20000" dirty="0" smtClean="0">
                <a:solidFill>
                  <a:prstClr val="black"/>
                </a:solidFill>
              </a:rPr>
              <a:t>35</a:t>
            </a:r>
            <a:endParaRPr lang="en-US" sz="3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40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3" y="1885950"/>
            <a:ext cx="4714877" cy="125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AREAS RELATED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TO CIRCLE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6" name="Title 7"/>
          <p:cNvSpPr txBox="1">
            <a:spLocks/>
          </p:cNvSpPr>
          <p:nvPr/>
        </p:nvSpPr>
        <p:spPr bwMode="auto">
          <a:xfrm>
            <a:off x="381000" y="3333750"/>
            <a:ext cx="57912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 based on finding area of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sz="2000" dirty="0">
                <a:solidFill>
                  <a:srgbClr val="FF6600"/>
                </a:solidFill>
                <a:latin typeface="Bookman Old Style" pitchFamily="18" charset="0"/>
              </a:rPr>
              <a:t> </a:t>
            </a: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 shaded portion (Contd...)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56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ounded Rectangle 142"/>
          <p:cNvSpPr/>
          <p:nvPr/>
        </p:nvSpPr>
        <p:spPr>
          <a:xfrm rot="5400000">
            <a:off x="6113162" y="1876532"/>
            <a:ext cx="728438" cy="238879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4002698" y="2334576"/>
            <a:ext cx="387354" cy="238879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7047026" y="2702603"/>
            <a:ext cx="739970" cy="238879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3334695" y="2328300"/>
            <a:ext cx="387354" cy="238879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52" name="Chord 51"/>
          <p:cNvSpPr/>
          <p:nvPr/>
        </p:nvSpPr>
        <p:spPr>
          <a:xfrm rot="10800000">
            <a:off x="6622617" y="704288"/>
            <a:ext cx="1974364" cy="1955494"/>
          </a:xfrm>
          <a:custGeom>
            <a:avLst/>
            <a:gdLst>
              <a:gd name="connsiteX0" fmla="*/ 1962430 w 2243138"/>
              <a:gd name="connsiteY0" fmla="*/ 1891474 h 2276475"/>
              <a:gd name="connsiteX1" fmla="*/ 855611 w 2243138"/>
              <a:gd name="connsiteY1" fmla="*/ 2244010 h 2276475"/>
              <a:gd name="connsiteX2" fmla="*/ 36210 w 2243138"/>
              <a:gd name="connsiteY2" fmla="*/ 1425127 h 2276475"/>
              <a:gd name="connsiteX3" fmla="*/ 348708 w 2243138"/>
              <a:gd name="connsiteY3" fmla="*/ 313384 h 2276475"/>
              <a:gd name="connsiteX4" fmla="*/ 1962430 w 2243138"/>
              <a:gd name="connsiteY4" fmla="*/ 1891474 h 2276475"/>
              <a:gd name="connsiteX0" fmla="*/ 1974364 w 1974364"/>
              <a:gd name="connsiteY0" fmla="*/ 1585234 h 1955494"/>
              <a:gd name="connsiteX1" fmla="*/ 855639 w 1974364"/>
              <a:gd name="connsiteY1" fmla="*/ 1930626 h 1955494"/>
              <a:gd name="connsiteX2" fmla="*/ 36238 w 1974364"/>
              <a:gd name="connsiteY2" fmla="*/ 1111743 h 1955494"/>
              <a:gd name="connsiteX3" fmla="*/ 348736 w 1974364"/>
              <a:gd name="connsiteY3" fmla="*/ 0 h 1955494"/>
              <a:gd name="connsiteX4" fmla="*/ 1974364 w 1974364"/>
              <a:gd name="connsiteY4" fmla="*/ 1585234 h 195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4364" h="1955494">
                <a:moveTo>
                  <a:pt x="1974364" y="1585234"/>
                </a:moveTo>
                <a:cubicBezTo>
                  <a:pt x="1698604" y="1902292"/>
                  <a:pt x="1178660" y="2009541"/>
                  <a:pt x="855639" y="1930626"/>
                </a:cubicBezTo>
                <a:cubicBezTo>
                  <a:pt x="532618" y="1851711"/>
                  <a:pt x="140207" y="1516857"/>
                  <a:pt x="36238" y="1111743"/>
                </a:cubicBezTo>
                <a:cubicBezTo>
                  <a:pt x="-66593" y="711063"/>
                  <a:pt x="53079" y="285316"/>
                  <a:pt x="348736" y="0"/>
                </a:cubicBezTo>
                <a:lnTo>
                  <a:pt x="1974364" y="1585234"/>
                </a:lnTo>
                <a:close/>
              </a:path>
            </a:pathLst>
          </a:cu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983503" y="780829"/>
            <a:ext cx="3843063" cy="25098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3" name="Chord 52"/>
          <p:cNvSpPr/>
          <p:nvPr/>
        </p:nvSpPr>
        <p:spPr>
          <a:xfrm rot="7887213">
            <a:off x="5465426" y="1053542"/>
            <a:ext cx="2798064" cy="2798064"/>
          </a:xfrm>
          <a:prstGeom prst="chord">
            <a:avLst>
              <a:gd name="adj1" fmla="val 7716518"/>
              <a:gd name="adj2" fmla="val 1423146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43" name="Right Triangle 42"/>
          <p:cNvSpPr/>
          <p:nvPr/>
        </p:nvSpPr>
        <p:spPr>
          <a:xfrm>
            <a:off x="6619721" y="1076985"/>
            <a:ext cx="1623659" cy="1586617"/>
          </a:xfrm>
          <a:prstGeom prst="rt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67139" y="224548"/>
            <a:ext cx="66722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65138" indent="-465138" algn="just" fontAlgn="base">
              <a:spcBef>
                <a:spcPct val="0"/>
              </a:spcBef>
              <a:spcAft>
                <a:spcPct val="0"/>
              </a:spcAft>
              <a:buFontTx/>
              <a:buAutoNum type="alphaUcPeriod" startAt="17"/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cs typeface="Arial" charset="0"/>
              </a:rPr>
              <a:t>ABC is a quadrant of a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cs typeface="Arial" charset="0"/>
              </a:rPr>
              <a:t>circle of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cs typeface="Arial" charset="0"/>
              </a:rPr>
              <a:t>radius 14 cm and a </a:t>
            </a:r>
          </a:p>
          <a:p>
            <a:pPr marL="465138" indent="-465138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cs typeface="Arial" charset="0"/>
              </a:rPr>
              <a:t>	semicircle is drawn with BC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cs typeface="Arial" charset="0"/>
              </a:rPr>
              <a:t>as diameter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cs typeface="Arial" charset="0"/>
              </a:rPr>
              <a:t>.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  <a:cs typeface="Arial" charset="0"/>
            </a:endParaRPr>
          </a:p>
          <a:p>
            <a:pPr marL="465138" indent="-465138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cs typeface="Arial" charset="0"/>
              </a:rPr>
              <a:t>       Find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cs typeface="Arial" charset="0"/>
              </a:rPr>
              <a:t>the area of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cs typeface="Arial" charset="0"/>
              </a:rPr>
              <a:t>the shaded region.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  <a:cs typeface="Arial" charset="0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366515" y="2539469"/>
            <a:ext cx="3603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A</a:t>
            </a:r>
            <a:endParaRPr lang="en-US" sz="1600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8189177" y="2587402"/>
            <a:ext cx="3587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C</a:t>
            </a:r>
            <a:endParaRPr lang="en-US" sz="1600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6330005" y="859894"/>
            <a:ext cx="3587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B</a:t>
            </a:r>
            <a:endParaRPr lang="en-US" sz="160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8219127" y="797981"/>
            <a:ext cx="3587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Q</a:t>
            </a:r>
            <a:endParaRPr lang="en-US" sz="160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 rot="5400000">
            <a:off x="6055070" y="1864316"/>
            <a:ext cx="88165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14 cm</a:t>
            </a:r>
            <a:endParaRPr lang="en-US" sz="1400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6977702" y="2645831"/>
            <a:ext cx="10668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14 cm</a:t>
            </a:r>
            <a:endParaRPr lang="en-US" sz="1400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458025" y="1544632"/>
            <a:ext cx="5889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Sol.</a:t>
            </a:r>
          </a:p>
        </p:txBody>
      </p:sp>
      <p:sp>
        <p:nvSpPr>
          <p:cNvPr id="85" name="Rounded Rectangle 84"/>
          <p:cNvSpPr/>
          <p:nvPr/>
        </p:nvSpPr>
        <p:spPr bwMode="auto">
          <a:xfrm>
            <a:off x="530213" y="1235704"/>
            <a:ext cx="6023478" cy="294691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75180" y="1221467"/>
            <a:ext cx="2980870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Area of shaded region =</a:t>
            </a:r>
            <a:endParaRPr lang="en-US" sz="15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95" name="Rounded Rectangle 94"/>
          <p:cNvSpPr/>
          <p:nvPr/>
        </p:nvSpPr>
        <p:spPr bwMode="auto">
          <a:xfrm>
            <a:off x="4657541" y="1255954"/>
            <a:ext cx="1864673" cy="263036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rgbClr val="0000E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891380" y="1221467"/>
            <a:ext cx="1782786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err="1" smtClean="0">
                <a:solidFill>
                  <a:srgbClr val="C00000"/>
                </a:solidFill>
                <a:latin typeface="Bookman Old Style" pitchFamily="18" charset="0"/>
              </a:rPr>
              <a:t>ar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(semi-circle) 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699760" y="910590"/>
            <a:ext cx="316845" cy="400110"/>
          </a:xfrm>
          <a:prstGeom prst="rect">
            <a:avLst/>
          </a:prstGeom>
          <a:effectLst>
            <a:glow rad="63500">
              <a:schemeClr val="accent1"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ookman Old Style" panose="02050604050505020204" pitchFamily="18" charset="0"/>
                <a:sym typeface="Symbol"/>
              </a:rPr>
              <a:t>?</a:t>
            </a:r>
            <a:endParaRPr lang="en-US" sz="20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9" name="Chord 51"/>
          <p:cNvSpPr/>
          <p:nvPr/>
        </p:nvSpPr>
        <p:spPr>
          <a:xfrm rot="10800000">
            <a:off x="6619874" y="709759"/>
            <a:ext cx="1974364" cy="1955494"/>
          </a:xfrm>
          <a:custGeom>
            <a:avLst/>
            <a:gdLst>
              <a:gd name="connsiteX0" fmla="*/ 1962430 w 2243138"/>
              <a:gd name="connsiteY0" fmla="*/ 1891474 h 2276475"/>
              <a:gd name="connsiteX1" fmla="*/ 855611 w 2243138"/>
              <a:gd name="connsiteY1" fmla="*/ 2244010 h 2276475"/>
              <a:gd name="connsiteX2" fmla="*/ 36210 w 2243138"/>
              <a:gd name="connsiteY2" fmla="*/ 1425127 h 2276475"/>
              <a:gd name="connsiteX3" fmla="*/ 348708 w 2243138"/>
              <a:gd name="connsiteY3" fmla="*/ 313384 h 2276475"/>
              <a:gd name="connsiteX4" fmla="*/ 1962430 w 2243138"/>
              <a:gd name="connsiteY4" fmla="*/ 1891474 h 2276475"/>
              <a:gd name="connsiteX0" fmla="*/ 1974364 w 1974364"/>
              <a:gd name="connsiteY0" fmla="*/ 1585234 h 1955494"/>
              <a:gd name="connsiteX1" fmla="*/ 855639 w 1974364"/>
              <a:gd name="connsiteY1" fmla="*/ 1930626 h 1955494"/>
              <a:gd name="connsiteX2" fmla="*/ 36238 w 1974364"/>
              <a:gd name="connsiteY2" fmla="*/ 1111743 h 1955494"/>
              <a:gd name="connsiteX3" fmla="*/ 348736 w 1974364"/>
              <a:gd name="connsiteY3" fmla="*/ 0 h 1955494"/>
              <a:gd name="connsiteX4" fmla="*/ 1974364 w 1974364"/>
              <a:gd name="connsiteY4" fmla="*/ 1585234 h 195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4364" h="1955494">
                <a:moveTo>
                  <a:pt x="1974364" y="1585234"/>
                </a:moveTo>
                <a:cubicBezTo>
                  <a:pt x="1698604" y="1902292"/>
                  <a:pt x="1178660" y="2009541"/>
                  <a:pt x="855639" y="1930626"/>
                </a:cubicBezTo>
                <a:cubicBezTo>
                  <a:pt x="532618" y="1851711"/>
                  <a:pt x="140207" y="1516857"/>
                  <a:pt x="36238" y="1111743"/>
                </a:cubicBezTo>
                <a:cubicBezTo>
                  <a:pt x="-66593" y="711063"/>
                  <a:pt x="53079" y="285316"/>
                  <a:pt x="348736" y="0"/>
                </a:cubicBezTo>
                <a:lnTo>
                  <a:pt x="1974364" y="1585234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>
              <a:solidFill>
                <a:prstClr val="white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608607" y="1047759"/>
            <a:ext cx="1641073" cy="1624268"/>
            <a:chOff x="6684807" y="1389077"/>
            <a:chExt cx="1641073" cy="1624268"/>
          </a:xfrm>
        </p:grpSpPr>
        <p:sp>
          <p:nvSpPr>
            <p:cNvPr id="10" name="Arc 9"/>
            <p:cNvSpPr/>
            <p:nvPr/>
          </p:nvSpPr>
          <p:spPr>
            <a:xfrm>
              <a:off x="6684807" y="1389077"/>
              <a:ext cx="1641073" cy="1624268"/>
            </a:xfrm>
            <a:custGeom>
              <a:avLst/>
              <a:gdLst>
                <a:gd name="connsiteX0" fmla="*/ 1737538 w 3475076"/>
                <a:gd name="connsiteY0" fmla="*/ 0 h 3475074"/>
                <a:gd name="connsiteX1" fmla="*/ 2968535 w 3475076"/>
                <a:gd name="connsiteY1" fmla="*/ 511290 h 3475074"/>
                <a:gd name="connsiteX2" fmla="*/ 3475063 w 3475076"/>
                <a:gd name="connsiteY2" fmla="*/ 1744255 h 3475074"/>
                <a:gd name="connsiteX3" fmla="*/ 1737538 w 3475076"/>
                <a:gd name="connsiteY3" fmla="*/ 1737537 h 3475074"/>
                <a:gd name="connsiteX4" fmla="*/ 1737538 w 3475076"/>
                <a:gd name="connsiteY4" fmla="*/ 0 h 3475074"/>
                <a:gd name="connsiteX0" fmla="*/ 1737538 w 3475076"/>
                <a:gd name="connsiteY0" fmla="*/ 0 h 3475074"/>
                <a:gd name="connsiteX1" fmla="*/ 2968535 w 3475076"/>
                <a:gd name="connsiteY1" fmla="*/ 511290 h 3475074"/>
                <a:gd name="connsiteX2" fmla="*/ 3475063 w 3475076"/>
                <a:gd name="connsiteY2" fmla="*/ 1744255 h 3475074"/>
                <a:gd name="connsiteX0" fmla="*/ 0 w 1737538"/>
                <a:gd name="connsiteY0" fmla="*/ 0 h 1749017"/>
                <a:gd name="connsiteX1" fmla="*/ 1230997 w 1737538"/>
                <a:gd name="connsiteY1" fmla="*/ 511290 h 1749017"/>
                <a:gd name="connsiteX2" fmla="*/ 1737525 w 1737538"/>
                <a:gd name="connsiteY2" fmla="*/ 1744255 h 1749017"/>
                <a:gd name="connsiteX3" fmla="*/ 0 w 1737538"/>
                <a:gd name="connsiteY3" fmla="*/ 1737537 h 1749017"/>
                <a:gd name="connsiteX4" fmla="*/ 0 w 1737538"/>
                <a:gd name="connsiteY4" fmla="*/ 0 h 1749017"/>
                <a:gd name="connsiteX0" fmla="*/ 0 w 1737538"/>
                <a:gd name="connsiteY0" fmla="*/ 0 h 1749017"/>
                <a:gd name="connsiteX1" fmla="*/ 1230997 w 1737538"/>
                <a:gd name="connsiteY1" fmla="*/ 511290 h 1749017"/>
                <a:gd name="connsiteX2" fmla="*/ 1627987 w 1737538"/>
                <a:gd name="connsiteY2" fmla="*/ 1749017 h 1749017"/>
                <a:gd name="connsiteX0" fmla="*/ 0 w 1737538"/>
                <a:gd name="connsiteY0" fmla="*/ 0 h 1749017"/>
                <a:gd name="connsiteX1" fmla="*/ 1230997 w 1737538"/>
                <a:gd name="connsiteY1" fmla="*/ 511290 h 1749017"/>
                <a:gd name="connsiteX2" fmla="*/ 1737525 w 1737538"/>
                <a:gd name="connsiteY2" fmla="*/ 1744255 h 1749017"/>
                <a:gd name="connsiteX3" fmla="*/ 0 w 1737538"/>
                <a:gd name="connsiteY3" fmla="*/ 1737537 h 1749017"/>
                <a:gd name="connsiteX4" fmla="*/ 0 w 1737538"/>
                <a:gd name="connsiteY4" fmla="*/ 0 h 1749017"/>
                <a:gd name="connsiteX0" fmla="*/ 0 w 1737538"/>
                <a:gd name="connsiteY0" fmla="*/ 0 h 1749017"/>
                <a:gd name="connsiteX1" fmla="*/ 1230997 w 1737538"/>
                <a:gd name="connsiteY1" fmla="*/ 511290 h 1749017"/>
                <a:gd name="connsiteX2" fmla="*/ 1627987 w 1737538"/>
                <a:gd name="connsiteY2" fmla="*/ 1749017 h 1749017"/>
                <a:gd name="connsiteX0" fmla="*/ 0 w 1737538"/>
                <a:gd name="connsiteY0" fmla="*/ 0 h 1749017"/>
                <a:gd name="connsiteX1" fmla="*/ 1230997 w 1737538"/>
                <a:gd name="connsiteY1" fmla="*/ 511290 h 1749017"/>
                <a:gd name="connsiteX2" fmla="*/ 1737525 w 1737538"/>
                <a:gd name="connsiteY2" fmla="*/ 1744255 h 1749017"/>
                <a:gd name="connsiteX3" fmla="*/ 0 w 1737538"/>
                <a:gd name="connsiteY3" fmla="*/ 1737537 h 1749017"/>
                <a:gd name="connsiteX4" fmla="*/ 0 w 1737538"/>
                <a:gd name="connsiteY4" fmla="*/ 0 h 1749017"/>
                <a:gd name="connsiteX0" fmla="*/ 7143 w 1737538"/>
                <a:gd name="connsiteY0" fmla="*/ 142875 h 1749017"/>
                <a:gd name="connsiteX1" fmla="*/ 1230997 w 1737538"/>
                <a:gd name="connsiteY1" fmla="*/ 511290 h 1749017"/>
                <a:gd name="connsiteX2" fmla="*/ 1627987 w 1737538"/>
                <a:gd name="connsiteY2" fmla="*/ 1749017 h 1749017"/>
                <a:gd name="connsiteX0" fmla="*/ 0 w 1737538"/>
                <a:gd name="connsiteY0" fmla="*/ 0 h 1749017"/>
                <a:gd name="connsiteX1" fmla="*/ 1230997 w 1737538"/>
                <a:gd name="connsiteY1" fmla="*/ 511290 h 1749017"/>
                <a:gd name="connsiteX2" fmla="*/ 1737525 w 1737538"/>
                <a:gd name="connsiteY2" fmla="*/ 1744255 h 1749017"/>
                <a:gd name="connsiteX3" fmla="*/ 0 w 1737538"/>
                <a:gd name="connsiteY3" fmla="*/ 1737537 h 1749017"/>
                <a:gd name="connsiteX4" fmla="*/ 0 w 1737538"/>
                <a:gd name="connsiteY4" fmla="*/ 0 h 1749017"/>
                <a:gd name="connsiteX0" fmla="*/ 7143 w 1737538"/>
                <a:gd name="connsiteY0" fmla="*/ 142875 h 1749017"/>
                <a:gd name="connsiteX1" fmla="*/ 1230997 w 1737538"/>
                <a:gd name="connsiteY1" fmla="*/ 511290 h 1749017"/>
                <a:gd name="connsiteX2" fmla="*/ 1627987 w 1737538"/>
                <a:gd name="connsiteY2" fmla="*/ 1749017 h 1749017"/>
                <a:gd name="connsiteX0" fmla="*/ 0 w 1737538"/>
                <a:gd name="connsiteY0" fmla="*/ 0 h 1749017"/>
                <a:gd name="connsiteX1" fmla="*/ 1230997 w 1737538"/>
                <a:gd name="connsiteY1" fmla="*/ 511290 h 1749017"/>
                <a:gd name="connsiteX2" fmla="*/ 1737525 w 1737538"/>
                <a:gd name="connsiteY2" fmla="*/ 1744255 h 1749017"/>
                <a:gd name="connsiteX3" fmla="*/ 0 w 1737538"/>
                <a:gd name="connsiteY3" fmla="*/ 1737537 h 1749017"/>
                <a:gd name="connsiteX4" fmla="*/ 0 w 1737538"/>
                <a:gd name="connsiteY4" fmla="*/ 0 h 1749017"/>
                <a:gd name="connsiteX0" fmla="*/ 7143 w 1737538"/>
                <a:gd name="connsiteY0" fmla="*/ 142875 h 1749017"/>
                <a:gd name="connsiteX1" fmla="*/ 1226235 w 1737538"/>
                <a:gd name="connsiteY1" fmla="*/ 518434 h 1749017"/>
                <a:gd name="connsiteX2" fmla="*/ 1627987 w 1737538"/>
                <a:gd name="connsiteY2" fmla="*/ 1749017 h 1749017"/>
                <a:gd name="connsiteX0" fmla="*/ 0 w 1637670"/>
                <a:gd name="connsiteY0" fmla="*/ 0 h 1749018"/>
                <a:gd name="connsiteX1" fmla="*/ 1230997 w 1637670"/>
                <a:gd name="connsiteY1" fmla="*/ 511290 h 1749018"/>
                <a:gd name="connsiteX2" fmla="*/ 1632750 w 1637670"/>
                <a:gd name="connsiteY2" fmla="*/ 1749018 h 1749018"/>
                <a:gd name="connsiteX3" fmla="*/ 0 w 1637670"/>
                <a:gd name="connsiteY3" fmla="*/ 1737537 h 1749018"/>
                <a:gd name="connsiteX4" fmla="*/ 0 w 1637670"/>
                <a:gd name="connsiteY4" fmla="*/ 0 h 1749018"/>
                <a:gd name="connsiteX0" fmla="*/ 7143 w 1637670"/>
                <a:gd name="connsiteY0" fmla="*/ 142875 h 1749018"/>
                <a:gd name="connsiteX1" fmla="*/ 1226235 w 1637670"/>
                <a:gd name="connsiteY1" fmla="*/ 518434 h 1749018"/>
                <a:gd name="connsiteX2" fmla="*/ 1627987 w 1637670"/>
                <a:gd name="connsiteY2" fmla="*/ 1749017 h 1749018"/>
                <a:gd name="connsiteX0" fmla="*/ 0 w 1643570"/>
                <a:gd name="connsiteY0" fmla="*/ 0 h 1749018"/>
                <a:gd name="connsiteX1" fmla="*/ 1230997 w 1643570"/>
                <a:gd name="connsiteY1" fmla="*/ 511290 h 1749018"/>
                <a:gd name="connsiteX2" fmla="*/ 1632750 w 1643570"/>
                <a:gd name="connsiteY2" fmla="*/ 1749018 h 1749018"/>
                <a:gd name="connsiteX3" fmla="*/ 0 w 1643570"/>
                <a:gd name="connsiteY3" fmla="*/ 1737537 h 1749018"/>
                <a:gd name="connsiteX4" fmla="*/ 0 w 1643570"/>
                <a:gd name="connsiteY4" fmla="*/ 0 h 1749018"/>
                <a:gd name="connsiteX0" fmla="*/ 7143 w 1643570"/>
                <a:gd name="connsiteY0" fmla="*/ 142875 h 1749018"/>
                <a:gd name="connsiteX1" fmla="*/ 1226235 w 1643570"/>
                <a:gd name="connsiteY1" fmla="*/ 518434 h 1749018"/>
                <a:gd name="connsiteX2" fmla="*/ 1627987 w 1643570"/>
                <a:gd name="connsiteY2" fmla="*/ 1749017 h 1749018"/>
                <a:gd name="connsiteX0" fmla="*/ 2381 w 1643554"/>
                <a:gd name="connsiteY0" fmla="*/ 15604 h 1621747"/>
                <a:gd name="connsiteX1" fmla="*/ 1230997 w 1643554"/>
                <a:gd name="connsiteY1" fmla="*/ 384019 h 1621747"/>
                <a:gd name="connsiteX2" fmla="*/ 1632750 w 1643554"/>
                <a:gd name="connsiteY2" fmla="*/ 1621747 h 1621747"/>
                <a:gd name="connsiteX3" fmla="*/ 0 w 1643554"/>
                <a:gd name="connsiteY3" fmla="*/ 1610266 h 1621747"/>
                <a:gd name="connsiteX4" fmla="*/ 2381 w 1643554"/>
                <a:gd name="connsiteY4" fmla="*/ 15604 h 1621747"/>
                <a:gd name="connsiteX0" fmla="*/ 7143 w 1643554"/>
                <a:gd name="connsiteY0" fmla="*/ 15604 h 1621747"/>
                <a:gd name="connsiteX1" fmla="*/ 1226235 w 1643554"/>
                <a:gd name="connsiteY1" fmla="*/ 391163 h 1621747"/>
                <a:gd name="connsiteX2" fmla="*/ 1627987 w 1643554"/>
                <a:gd name="connsiteY2" fmla="*/ 1621746 h 1621747"/>
                <a:gd name="connsiteX0" fmla="*/ 2381 w 1643554"/>
                <a:gd name="connsiteY0" fmla="*/ 18607 h 1624750"/>
                <a:gd name="connsiteX1" fmla="*/ 1230997 w 1643554"/>
                <a:gd name="connsiteY1" fmla="*/ 387022 h 1624750"/>
                <a:gd name="connsiteX2" fmla="*/ 1632750 w 1643554"/>
                <a:gd name="connsiteY2" fmla="*/ 1624750 h 1624750"/>
                <a:gd name="connsiteX3" fmla="*/ 0 w 1643554"/>
                <a:gd name="connsiteY3" fmla="*/ 1613269 h 1624750"/>
                <a:gd name="connsiteX4" fmla="*/ 2381 w 1643554"/>
                <a:gd name="connsiteY4" fmla="*/ 18607 h 1624750"/>
                <a:gd name="connsiteX0" fmla="*/ 7143 w 1643554"/>
                <a:gd name="connsiteY0" fmla="*/ 18607 h 1624750"/>
                <a:gd name="connsiteX1" fmla="*/ 1226235 w 1643554"/>
                <a:gd name="connsiteY1" fmla="*/ 394166 h 1624750"/>
                <a:gd name="connsiteX2" fmla="*/ 1627987 w 1643554"/>
                <a:gd name="connsiteY2" fmla="*/ 1624749 h 1624750"/>
                <a:gd name="connsiteX0" fmla="*/ 2381 w 1643454"/>
                <a:gd name="connsiteY0" fmla="*/ 18125 h 1624268"/>
                <a:gd name="connsiteX1" fmla="*/ 1228616 w 1643454"/>
                <a:gd name="connsiteY1" fmla="*/ 393683 h 1624268"/>
                <a:gd name="connsiteX2" fmla="*/ 1632750 w 1643454"/>
                <a:gd name="connsiteY2" fmla="*/ 1624268 h 1624268"/>
                <a:gd name="connsiteX3" fmla="*/ 0 w 1643454"/>
                <a:gd name="connsiteY3" fmla="*/ 1612787 h 1624268"/>
                <a:gd name="connsiteX4" fmla="*/ 2381 w 1643454"/>
                <a:gd name="connsiteY4" fmla="*/ 18125 h 1624268"/>
                <a:gd name="connsiteX0" fmla="*/ 7143 w 1643454"/>
                <a:gd name="connsiteY0" fmla="*/ 18125 h 1624268"/>
                <a:gd name="connsiteX1" fmla="*/ 1226235 w 1643454"/>
                <a:gd name="connsiteY1" fmla="*/ 393684 h 1624268"/>
                <a:gd name="connsiteX2" fmla="*/ 1627987 w 1643454"/>
                <a:gd name="connsiteY2" fmla="*/ 1624267 h 1624268"/>
                <a:gd name="connsiteX0" fmla="*/ 0 w 1641073"/>
                <a:gd name="connsiteY0" fmla="*/ 18125 h 1624268"/>
                <a:gd name="connsiteX1" fmla="*/ 1226235 w 1641073"/>
                <a:gd name="connsiteY1" fmla="*/ 393683 h 1624268"/>
                <a:gd name="connsiteX2" fmla="*/ 1630369 w 1641073"/>
                <a:gd name="connsiteY2" fmla="*/ 1624268 h 1624268"/>
                <a:gd name="connsiteX3" fmla="*/ 0 w 1641073"/>
                <a:gd name="connsiteY3" fmla="*/ 18125 h 1624268"/>
                <a:gd name="connsiteX0" fmla="*/ 4762 w 1641073"/>
                <a:gd name="connsiteY0" fmla="*/ 18125 h 1624268"/>
                <a:gd name="connsiteX1" fmla="*/ 1223854 w 1641073"/>
                <a:gd name="connsiteY1" fmla="*/ 393684 h 1624268"/>
                <a:gd name="connsiteX2" fmla="*/ 1625606 w 1641073"/>
                <a:gd name="connsiteY2" fmla="*/ 1624267 h 1624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1073" h="1624268" stroke="0" extrusionOk="0">
                  <a:moveTo>
                    <a:pt x="0" y="18125"/>
                  </a:moveTo>
                  <a:cubicBezTo>
                    <a:pt x="461988" y="-60456"/>
                    <a:pt x="954507" y="125993"/>
                    <a:pt x="1226235" y="393683"/>
                  </a:cubicBezTo>
                  <a:cubicBezTo>
                    <a:pt x="1497963" y="661373"/>
                    <a:pt x="1689305" y="1143234"/>
                    <a:pt x="1630369" y="1624268"/>
                  </a:cubicBezTo>
                  <a:lnTo>
                    <a:pt x="0" y="18125"/>
                  </a:lnTo>
                  <a:close/>
                </a:path>
                <a:path w="1641073" h="1624268" fill="none">
                  <a:moveTo>
                    <a:pt x="4762" y="18125"/>
                  </a:moveTo>
                  <a:cubicBezTo>
                    <a:pt x="459606" y="-41406"/>
                    <a:pt x="897812" y="66379"/>
                    <a:pt x="1223854" y="393684"/>
                  </a:cubicBezTo>
                  <a:cubicBezTo>
                    <a:pt x="1549897" y="720990"/>
                    <a:pt x="1672636" y="1140852"/>
                    <a:pt x="1625606" y="1624267"/>
                  </a:cubicBezTo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6689725" y="1425575"/>
              <a:ext cx="1612900" cy="1574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ight Triangle 2"/>
          <p:cNvSpPr/>
          <p:nvPr/>
        </p:nvSpPr>
        <p:spPr>
          <a:xfrm>
            <a:off x="6617341" y="1091922"/>
            <a:ext cx="1601786" cy="1570581"/>
          </a:xfrm>
          <a:prstGeom prst="rtTriangle">
            <a:avLst/>
          </a:prstGeom>
          <a:solidFill>
            <a:srgbClr val="FF0000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3651164" y="866952"/>
            <a:ext cx="539836" cy="485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  <a:sym typeface="Wingdings"/>
              </a:rPr>
              <a:t></a:t>
            </a:r>
            <a:endParaRPr lang="en-US" sz="2400" dirty="0">
              <a:solidFill>
                <a:srgbClr val="FF0000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415379" y="1221467"/>
            <a:ext cx="2214021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>
                <a:solidFill>
                  <a:srgbClr val="C00000"/>
                </a:solidFill>
                <a:latin typeface="Bookman Old Style" pitchFamily="18" charset="0"/>
              </a:rPr>
              <a:t>– </a:t>
            </a:r>
            <a:r>
              <a:rPr lang="en-US" sz="1500" b="1" dirty="0" err="1" smtClean="0">
                <a:solidFill>
                  <a:srgbClr val="C00000"/>
                </a:solidFill>
                <a:latin typeface="Bookman Old Style" pitchFamily="18" charset="0"/>
              </a:rPr>
              <a:t>ar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(</a:t>
            </a:r>
            <a:r>
              <a:rPr lang="en-US" sz="1500" b="1" dirty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minor segment)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92" name="Rounded Rectangle 91"/>
          <p:cNvSpPr/>
          <p:nvPr/>
        </p:nvSpPr>
        <p:spPr bwMode="auto">
          <a:xfrm>
            <a:off x="1705624" y="4522901"/>
            <a:ext cx="2803264" cy="336795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kern="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endParaRPr lang="en-US" sz="14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666112" y="4568187"/>
            <a:ext cx="2968245" cy="229812"/>
            <a:chOff x="1240141" y="4544854"/>
            <a:chExt cx="2968245" cy="229812"/>
          </a:xfrm>
        </p:grpSpPr>
        <p:sp>
          <p:nvSpPr>
            <p:cNvPr id="106" name="Rectangle 105"/>
            <p:cNvSpPr>
              <a:spLocks noChangeArrowheads="1"/>
            </p:cNvSpPr>
            <p:nvPr/>
          </p:nvSpPr>
          <p:spPr bwMode="auto">
            <a:xfrm>
              <a:off x="3160486" y="4559222"/>
              <a:ext cx="1047900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 bIns="0">
              <a:spAutoFit/>
            </a:bodyPr>
            <a:lstStyle/>
            <a:p>
              <a:pPr marL="633413" indent="-633413" fontAlgn="base">
                <a:spcBef>
                  <a:spcPct val="0"/>
                </a:spcBef>
                <a:spcAft>
                  <a:spcPct val="0"/>
                </a:spcAft>
                <a:buClr>
                  <a:prstClr val="white"/>
                </a:buClr>
              </a:pPr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  <a:cs typeface="Arial" charset="0"/>
                </a:rPr>
                <a:t>154 </a:t>
              </a:r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  <a:cs typeface="Arial" charset="0"/>
                </a:rPr>
                <a:t>cm</a:t>
              </a:r>
              <a:r>
                <a:rPr lang="en-US" sz="1400" b="1" baseline="30000" dirty="0" smtClean="0">
                  <a:solidFill>
                    <a:prstClr val="black"/>
                  </a:solidFill>
                  <a:latin typeface="Bookman Old Style" pitchFamily="18" charset="0"/>
                  <a:cs typeface="Arial" charset="0"/>
                </a:rPr>
                <a:t>2 </a:t>
              </a:r>
              <a:endParaRPr lang="en-US" sz="1400" b="1" baseline="30000" dirty="0">
                <a:solidFill>
                  <a:prstClr val="black"/>
                </a:solidFill>
                <a:latin typeface="Bookman Old Style" pitchFamily="18" charset="0"/>
                <a:cs typeface="Arial" charset="0"/>
              </a:endParaRPr>
            </a:p>
          </p:txBody>
        </p:sp>
        <p:sp>
          <p:nvSpPr>
            <p:cNvPr id="107" name="Rectangle 106"/>
            <p:cNvSpPr>
              <a:spLocks noChangeArrowheads="1"/>
            </p:cNvSpPr>
            <p:nvPr/>
          </p:nvSpPr>
          <p:spPr bwMode="auto">
            <a:xfrm>
              <a:off x="3015744" y="4559222"/>
              <a:ext cx="304800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 bIns="0">
              <a:spAutoFit/>
            </a:bodyPr>
            <a:lstStyle/>
            <a:p>
              <a:pPr marL="633413" indent="-633413" algn="r" fontAlgn="base">
                <a:spcBef>
                  <a:spcPct val="0"/>
                </a:spcBef>
                <a:spcAft>
                  <a:spcPct val="0"/>
                </a:spcAft>
                <a:buClr>
                  <a:prstClr val="white"/>
                </a:buClr>
              </a:pPr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  <a:cs typeface="Arial" charset="0"/>
                </a:rPr>
                <a:t>=</a:t>
              </a:r>
            </a:p>
          </p:txBody>
        </p:sp>
        <p:sp>
          <p:nvSpPr>
            <p:cNvPr id="108" name="Rectangle 107"/>
            <p:cNvSpPr>
              <a:spLocks noChangeArrowheads="1"/>
            </p:cNvSpPr>
            <p:nvPr/>
          </p:nvSpPr>
          <p:spPr bwMode="auto">
            <a:xfrm>
              <a:off x="1240141" y="4544854"/>
              <a:ext cx="2176230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 bIns="0">
              <a:spAutoFit/>
            </a:bodyPr>
            <a:lstStyle/>
            <a:p>
              <a:pPr marL="633413" indent="-633413" fontAlgn="base">
                <a:spcBef>
                  <a:spcPct val="0"/>
                </a:spcBef>
                <a:spcAft>
                  <a:spcPct val="0"/>
                </a:spcAft>
                <a:buClr>
                  <a:prstClr val="white"/>
                </a:buClr>
              </a:pPr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  <a:cs typeface="Arial" charset="0"/>
                </a:rPr>
                <a:t>Area of </a:t>
              </a:r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  <a:cs typeface="Arial" charset="0"/>
                </a:rPr>
                <a:t>semi-circle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  <a:cs typeface="Arial" charset="0"/>
              </a:endParaRPr>
            </a:p>
          </p:txBody>
        </p:sp>
      </p:grpSp>
      <p:sp>
        <p:nvSpPr>
          <p:cNvPr id="110" name="Rounded Rectangular Callout 109"/>
          <p:cNvSpPr/>
          <p:nvPr/>
        </p:nvSpPr>
        <p:spPr bwMode="auto">
          <a:xfrm rot="10800000" flipH="1" flipV="1">
            <a:off x="3429000" y="1788211"/>
            <a:ext cx="2869658" cy="402539"/>
          </a:xfrm>
          <a:prstGeom prst="wedgeRoundRectCallout">
            <a:avLst>
              <a:gd name="adj1" fmla="val 25467"/>
              <a:gd name="adj2" fmla="val -115710"/>
              <a:gd name="adj3" fmla="val 16667"/>
            </a:avLst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Right Triangle 4"/>
          <p:cNvSpPr/>
          <p:nvPr/>
        </p:nvSpPr>
        <p:spPr>
          <a:xfrm>
            <a:off x="6622256" y="1062790"/>
            <a:ext cx="1624492" cy="1594283"/>
          </a:xfrm>
          <a:custGeom>
            <a:avLst/>
            <a:gdLst>
              <a:gd name="connsiteX0" fmla="*/ 0 w 1599406"/>
              <a:gd name="connsiteY0" fmla="*/ 1582797 h 1582797"/>
              <a:gd name="connsiteX1" fmla="*/ 0 w 1599406"/>
              <a:gd name="connsiteY1" fmla="*/ 0 h 1582797"/>
              <a:gd name="connsiteX2" fmla="*/ 1599406 w 1599406"/>
              <a:gd name="connsiteY2" fmla="*/ 1582797 h 1582797"/>
              <a:gd name="connsiteX3" fmla="*/ 0 w 1599406"/>
              <a:gd name="connsiteY3" fmla="*/ 1582797 h 1582797"/>
              <a:gd name="connsiteX0" fmla="*/ 0 w 1599406"/>
              <a:gd name="connsiteY0" fmla="*/ 1597674 h 1597674"/>
              <a:gd name="connsiteX1" fmla="*/ 0 w 1599406"/>
              <a:gd name="connsiteY1" fmla="*/ 14877 h 1597674"/>
              <a:gd name="connsiteX2" fmla="*/ 1599406 w 1599406"/>
              <a:gd name="connsiteY2" fmla="*/ 1597674 h 1597674"/>
              <a:gd name="connsiteX3" fmla="*/ 0 w 1599406"/>
              <a:gd name="connsiteY3" fmla="*/ 1597674 h 1597674"/>
              <a:gd name="connsiteX0" fmla="*/ 0 w 1599406"/>
              <a:gd name="connsiteY0" fmla="*/ 1596850 h 1596850"/>
              <a:gd name="connsiteX1" fmla="*/ 0 w 1599406"/>
              <a:gd name="connsiteY1" fmla="*/ 14053 h 1596850"/>
              <a:gd name="connsiteX2" fmla="*/ 1599406 w 1599406"/>
              <a:gd name="connsiteY2" fmla="*/ 1596850 h 1596850"/>
              <a:gd name="connsiteX3" fmla="*/ 0 w 1599406"/>
              <a:gd name="connsiteY3" fmla="*/ 1596850 h 1596850"/>
              <a:gd name="connsiteX0" fmla="*/ 0 w 1650844"/>
              <a:gd name="connsiteY0" fmla="*/ 1594569 h 1594569"/>
              <a:gd name="connsiteX1" fmla="*/ 0 w 1650844"/>
              <a:gd name="connsiteY1" fmla="*/ 11772 h 1594569"/>
              <a:gd name="connsiteX2" fmla="*/ 1599406 w 1650844"/>
              <a:gd name="connsiteY2" fmla="*/ 1594569 h 1594569"/>
              <a:gd name="connsiteX3" fmla="*/ 0 w 1650844"/>
              <a:gd name="connsiteY3" fmla="*/ 1594569 h 1594569"/>
              <a:gd name="connsiteX0" fmla="*/ 0 w 1645752"/>
              <a:gd name="connsiteY0" fmla="*/ 1594585 h 1594585"/>
              <a:gd name="connsiteX1" fmla="*/ 0 w 1645752"/>
              <a:gd name="connsiteY1" fmla="*/ 11788 h 1594585"/>
              <a:gd name="connsiteX2" fmla="*/ 1599406 w 1645752"/>
              <a:gd name="connsiteY2" fmla="*/ 1594585 h 1594585"/>
              <a:gd name="connsiteX3" fmla="*/ 0 w 1645752"/>
              <a:gd name="connsiteY3" fmla="*/ 1594585 h 1594585"/>
              <a:gd name="connsiteX0" fmla="*/ 0 w 1639099"/>
              <a:gd name="connsiteY0" fmla="*/ 1594585 h 1594585"/>
              <a:gd name="connsiteX1" fmla="*/ 0 w 1639099"/>
              <a:gd name="connsiteY1" fmla="*/ 11788 h 1594585"/>
              <a:gd name="connsiteX2" fmla="*/ 1599406 w 1639099"/>
              <a:gd name="connsiteY2" fmla="*/ 1594585 h 1594585"/>
              <a:gd name="connsiteX3" fmla="*/ 0 w 1639099"/>
              <a:gd name="connsiteY3" fmla="*/ 1594585 h 1594585"/>
              <a:gd name="connsiteX0" fmla="*/ 0 w 1634227"/>
              <a:gd name="connsiteY0" fmla="*/ 1594617 h 1594617"/>
              <a:gd name="connsiteX1" fmla="*/ 0 w 1634227"/>
              <a:gd name="connsiteY1" fmla="*/ 11820 h 1594617"/>
              <a:gd name="connsiteX2" fmla="*/ 1599406 w 1634227"/>
              <a:gd name="connsiteY2" fmla="*/ 1594617 h 1594617"/>
              <a:gd name="connsiteX3" fmla="*/ 0 w 1634227"/>
              <a:gd name="connsiteY3" fmla="*/ 1594617 h 1594617"/>
              <a:gd name="connsiteX0" fmla="*/ 0 w 1629472"/>
              <a:gd name="connsiteY0" fmla="*/ 1594650 h 1594650"/>
              <a:gd name="connsiteX1" fmla="*/ 0 w 1629472"/>
              <a:gd name="connsiteY1" fmla="*/ 11853 h 1594650"/>
              <a:gd name="connsiteX2" fmla="*/ 1599406 w 1629472"/>
              <a:gd name="connsiteY2" fmla="*/ 1594650 h 1594650"/>
              <a:gd name="connsiteX3" fmla="*/ 0 w 1629472"/>
              <a:gd name="connsiteY3" fmla="*/ 1594650 h 1594650"/>
              <a:gd name="connsiteX0" fmla="*/ 0 w 1641298"/>
              <a:gd name="connsiteY0" fmla="*/ 1594829 h 1594829"/>
              <a:gd name="connsiteX1" fmla="*/ 0 w 1641298"/>
              <a:gd name="connsiteY1" fmla="*/ 12032 h 1594829"/>
              <a:gd name="connsiteX2" fmla="*/ 1599406 w 1641298"/>
              <a:gd name="connsiteY2" fmla="*/ 1594829 h 1594829"/>
              <a:gd name="connsiteX3" fmla="*/ 0 w 1641298"/>
              <a:gd name="connsiteY3" fmla="*/ 1594829 h 1594829"/>
              <a:gd name="connsiteX0" fmla="*/ 0 w 1639580"/>
              <a:gd name="connsiteY0" fmla="*/ 1593569 h 1593569"/>
              <a:gd name="connsiteX1" fmla="*/ 0 w 1639580"/>
              <a:gd name="connsiteY1" fmla="*/ 10772 h 1593569"/>
              <a:gd name="connsiteX2" fmla="*/ 1599406 w 1639580"/>
              <a:gd name="connsiteY2" fmla="*/ 1593569 h 1593569"/>
              <a:gd name="connsiteX3" fmla="*/ 0 w 1639580"/>
              <a:gd name="connsiteY3" fmla="*/ 1593569 h 1593569"/>
              <a:gd name="connsiteX0" fmla="*/ 0 w 1635296"/>
              <a:gd name="connsiteY0" fmla="*/ 1593671 h 1593671"/>
              <a:gd name="connsiteX1" fmla="*/ 0 w 1635296"/>
              <a:gd name="connsiteY1" fmla="*/ 10874 h 1593671"/>
              <a:gd name="connsiteX2" fmla="*/ 1599406 w 1635296"/>
              <a:gd name="connsiteY2" fmla="*/ 1593671 h 1593671"/>
              <a:gd name="connsiteX3" fmla="*/ 0 w 1635296"/>
              <a:gd name="connsiteY3" fmla="*/ 1593671 h 1593671"/>
              <a:gd name="connsiteX0" fmla="*/ 0 w 1625015"/>
              <a:gd name="connsiteY0" fmla="*/ 1594060 h 1594060"/>
              <a:gd name="connsiteX1" fmla="*/ 0 w 1625015"/>
              <a:gd name="connsiteY1" fmla="*/ 11263 h 1594060"/>
              <a:gd name="connsiteX2" fmla="*/ 1599406 w 1625015"/>
              <a:gd name="connsiteY2" fmla="*/ 1594060 h 1594060"/>
              <a:gd name="connsiteX3" fmla="*/ 0 w 1625015"/>
              <a:gd name="connsiteY3" fmla="*/ 1594060 h 1594060"/>
              <a:gd name="connsiteX0" fmla="*/ 0 w 1638501"/>
              <a:gd name="connsiteY0" fmla="*/ 1594082 h 1594082"/>
              <a:gd name="connsiteX1" fmla="*/ 0 w 1638501"/>
              <a:gd name="connsiteY1" fmla="*/ 11285 h 1594082"/>
              <a:gd name="connsiteX2" fmla="*/ 1599406 w 1638501"/>
              <a:gd name="connsiteY2" fmla="*/ 1594082 h 1594082"/>
              <a:gd name="connsiteX3" fmla="*/ 0 w 1638501"/>
              <a:gd name="connsiteY3" fmla="*/ 1594082 h 1594082"/>
              <a:gd name="connsiteX0" fmla="*/ 0 w 1647380"/>
              <a:gd name="connsiteY0" fmla="*/ 1594060 h 1597235"/>
              <a:gd name="connsiteX1" fmla="*/ 0 w 1647380"/>
              <a:gd name="connsiteY1" fmla="*/ 11263 h 1597235"/>
              <a:gd name="connsiteX2" fmla="*/ 1608931 w 1647380"/>
              <a:gd name="connsiteY2" fmla="*/ 1597235 h 1597235"/>
              <a:gd name="connsiteX3" fmla="*/ 0 w 1647380"/>
              <a:gd name="connsiteY3" fmla="*/ 1594060 h 1597235"/>
              <a:gd name="connsiteX0" fmla="*/ 0 w 1637010"/>
              <a:gd name="connsiteY0" fmla="*/ 1594241 h 1597416"/>
              <a:gd name="connsiteX1" fmla="*/ 0 w 1637010"/>
              <a:gd name="connsiteY1" fmla="*/ 11444 h 1597416"/>
              <a:gd name="connsiteX2" fmla="*/ 1608931 w 1637010"/>
              <a:gd name="connsiteY2" fmla="*/ 1597416 h 1597416"/>
              <a:gd name="connsiteX3" fmla="*/ 0 w 1637010"/>
              <a:gd name="connsiteY3" fmla="*/ 1594241 h 1597416"/>
              <a:gd name="connsiteX0" fmla="*/ 0 w 1629230"/>
              <a:gd name="connsiteY0" fmla="*/ 1594405 h 1597580"/>
              <a:gd name="connsiteX1" fmla="*/ 0 w 1629230"/>
              <a:gd name="connsiteY1" fmla="*/ 11608 h 1597580"/>
              <a:gd name="connsiteX2" fmla="*/ 1608931 w 1629230"/>
              <a:gd name="connsiteY2" fmla="*/ 1597580 h 1597580"/>
              <a:gd name="connsiteX3" fmla="*/ 0 w 1629230"/>
              <a:gd name="connsiteY3" fmla="*/ 1594405 h 1597580"/>
              <a:gd name="connsiteX0" fmla="*/ 0 w 1618808"/>
              <a:gd name="connsiteY0" fmla="*/ 1594721 h 1597896"/>
              <a:gd name="connsiteX1" fmla="*/ 0 w 1618808"/>
              <a:gd name="connsiteY1" fmla="*/ 11924 h 1597896"/>
              <a:gd name="connsiteX2" fmla="*/ 1608931 w 1618808"/>
              <a:gd name="connsiteY2" fmla="*/ 1597896 h 1597896"/>
              <a:gd name="connsiteX3" fmla="*/ 0 w 1618808"/>
              <a:gd name="connsiteY3" fmla="*/ 1594721 h 1597896"/>
              <a:gd name="connsiteX0" fmla="*/ 0 w 1624671"/>
              <a:gd name="connsiteY0" fmla="*/ 1594924 h 1598099"/>
              <a:gd name="connsiteX1" fmla="*/ 0 w 1624671"/>
              <a:gd name="connsiteY1" fmla="*/ 12127 h 1598099"/>
              <a:gd name="connsiteX2" fmla="*/ 1608931 w 1624671"/>
              <a:gd name="connsiteY2" fmla="*/ 1598099 h 1598099"/>
              <a:gd name="connsiteX3" fmla="*/ 0 w 1624671"/>
              <a:gd name="connsiteY3" fmla="*/ 1594924 h 1598099"/>
              <a:gd name="connsiteX0" fmla="*/ 0 w 1624492"/>
              <a:gd name="connsiteY0" fmla="*/ 1591108 h 1594283"/>
              <a:gd name="connsiteX1" fmla="*/ 0 w 1624492"/>
              <a:gd name="connsiteY1" fmla="*/ 8311 h 1594283"/>
              <a:gd name="connsiteX2" fmla="*/ 1608931 w 1624492"/>
              <a:gd name="connsiteY2" fmla="*/ 1594283 h 1594283"/>
              <a:gd name="connsiteX3" fmla="*/ 0 w 1624492"/>
              <a:gd name="connsiteY3" fmla="*/ 1591108 h 1594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4492" h="1594283">
                <a:moveTo>
                  <a:pt x="0" y="1591108"/>
                </a:moveTo>
                <a:lnTo>
                  <a:pt x="0" y="8311"/>
                </a:lnTo>
                <a:cubicBezTo>
                  <a:pt x="1484047" y="-116553"/>
                  <a:pt x="1691746" y="1200828"/>
                  <a:pt x="1608931" y="1594283"/>
                </a:cubicBezTo>
                <a:lnTo>
                  <a:pt x="0" y="159110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1" name="Right Triangle 150"/>
          <p:cNvSpPr/>
          <p:nvPr/>
        </p:nvSpPr>
        <p:spPr>
          <a:xfrm>
            <a:off x="6615290" y="1080627"/>
            <a:ext cx="1617804" cy="1586287"/>
          </a:xfrm>
          <a:prstGeom prst="rtTriangl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619721" y="2510893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7563490" y="1325031"/>
            <a:ext cx="3587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P</a:t>
            </a:r>
            <a:endParaRPr lang="en-US" sz="1600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152" name="Rounded Rectangle 151"/>
          <p:cNvSpPr/>
          <p:nvPr/>
        </p:nvSpPr>
        <p:spPr bwMode="auto">
          <a:xfrm>
            <a:off x="5089174" y="1862911"/>
            <a:ext cx="999907" cy="282010"/>
          </a:xfrm>
          <a:prstGeom prst="roundRect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55099" y="1836374"/>
            <a:ext cx="12972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 smtClean="0">
                <a:solidFill>
                  <a:prstClr val="white"/>
                </a:solidFill>
                <a:latin typeface="Bookman Old Style" pitchFamily="18" charset="0"/>
                <a:cs typeface="Arial" charset="0"/>
              </a:rPr>
              <a:t>ar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cs typeface="Arial" charset="0"/>
              </a:rPr>
              <a:t>(A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cs typeface="Arial" charset="0"/>
              </a:rPr>
              <a:t>– BPC)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5710575" y="1552515"/>
            <a:ext cx="316845" cy="400110"/>
          </a:xfrm>
          <a:prstGeom prst="rect">
            <a:avLst/>
          </a:prstGeom>
          <a:effectLst>
            <a:glow rad="63500">
              <a:schemeClr val="accent1"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ookman Old Style" panose="02050604050505020204" pitchFamily="18" charset="0"/>
                <a:sym typeface="Symbol"/>
              </a:rPr>
              <a:t>?</a:t>
            </a:r>
            <a:endParaRPr lang="en-US" sz="20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4136939" y="1428927"/>
            <a:ext cx="539836" cy="485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  <a:sym typeface="Wingdings"/>
              </a:rPr>
              <a:t></a:t>
            </a:r>
            <a:endParaRPr lang="en-US" sz="2400" dirty="0">
              <a:solidFill>
                <a:srgbClr val="FF0000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109" name="Rectangle 108"/>
          <p:cNvSpPr>
            <a:spLocks noChangeArrowheads="1"/>
          </p:cNvSpPr>
          <p:nvPr/>
        </p:nvSpPr>
        <p:spPr bwMode="auto">
          <a:xfrm>
            <a:off x="4800600" y="1875478"/>
            <a:ext cx="13502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/>
          <a:p>
            <a:pPr marL="633413" indent="-633413" fontAlgn="base">
              <a:spcBef>
                <a:spcPct val="0"/>
              </a:spcBef>
              <a:spcAft>
                <a:spcPct val="0"/>
              </a:spcAft>
              <a:buClr>
                <a:prstClr val="white"/>
              </a:buClr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cs typeface="Arial" charset="0"/>
              </a:rPr>
              <a:t>–  </a:t>
            </a:r>
            <a:r>
              <a:rPr lang="en-US" sz="1600" b="1" dirty="0" err="1" smtClean="0">
                <a:solidFill>
                  <a:prstClr val="white"/>
                </a:solidFill>
                <a:latin typeface="Bookman Old Style" pitchFamily="18" charset="0"/>
                <a:cs typeface="Arial" charset="0"/>
              </a:rPr>
              <a:t>ar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cs typeface="Arial" charset="0"/>
              </a:rPr>
              <a:t>(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  <a:cs typeface="Arial" charset="0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cs typeface="Arial" charset="0"/>
              </a:rPr>
              <a:t>ABC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cs typeface="Arial" charset="0"/>
              </a:rPr>
              <a:t>)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  <a:cs typeface="Arial" charset="0"/>
            </a:endParaRPr>
          </a:p>
        </p:txBody>
      </p:sp>
      <p:sp>
        <p:nvSpPr>
          <p:cNvPr id="91" name="Rounded Rectangle 90"/>
          <p:cNvSpPr/>
          <p:nvPr/>
        </p:nvSpPr>
        <p:spPr bwMode="auto">
          <a:xfrm>
            <a:off x="1699231" y="4120088"/>
            <a:ext cx="2614655" cy="336795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kern="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endParaRPr lang="en-US" sz="14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3209340" y="4165454"/>
            <a:ext cx="111966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/>
          <a:p>
            <a:pPr marL="633413" indent="-633413" fontAlgn="base">
              <a:spcBef>
                <a:spcPct val="0"/>
              </a:spcBef>
              <a:spcAft>
                <a:spcPct val="0"/>
              </a:spcAft>
              <a:buClr>
                <a:prstClr val="white"/>
              </a:buClr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154 cm</a:t>
            </a:r>
            <a:r>
              <a:rPr lang="en-US" sz="1600" b="1" baseline="30000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2</a:t>
            </a:r>
          </a:p>
        </p:txBody>
      </p:sp>
      <p:sp>
        <p:nvSpPr>
          <p:cNvPr id="98" name="Rectangle 97"/>
          <p:cNvSpPr>
            <a:spLocks noChangeArrowheads="1"/>
          </p:cNvSpPr>
          <p:nvPr/>
        </p:nvSpPr>
        <p:spPr bwMode="auto">
          <a:xfrm>
            <a:off x="2982876" y="4165454"/>
            <a:ext cx="37105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/>
          <a:p>
            <a:pPr marL="633413" indent="-633413" algn="r" fontAlgn="base">
              <a:spcBef>
                <a:spcPct val="0"/>
              </a:spcBef>
              <a:spcAft>
                <a:spcPct val="0"/>
              </a:spcAft>
              <a:buClr>
                <a:prstClr val="white"/>
              </a:buClr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=</a:t>
            </a: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1568464" y="4165454"/>
            <a:ext cx="1609221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/>
          <a:p>
            <a:pPr marL="633413" indent="-633413" algn="r" fontAlgn="base">
              <a:spcBef>
                <a:spcPct val="0"/>
              </a:spcBef>
              <a:spcAft>
                <a:spcPct val="0"/>
              </a:spcAft>
              <a:buClr>
                <a:prstClr val="white"/>
              </a:buClr>
            </a:pPr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ar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 (A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– BPC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)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cs typeface="Arial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778469" y="2726330"/>
            <a:ext cx="312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15" name="Straight Connector 114"/>
          <p:cNvCxnSpPr/>
          <p:nvPr/>
        </p:nvCxnSpPr>
        <p:spPr>
          <a:xfrm>
            <a:off x="2787876" y="3012080"/>
            <a:ext cx="3156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2782399" y="2966162"/>
            <a:ext cx="325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3058658" y="2829115"/>
                <a:ext cx="3592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  <a:sym typeface="Symbol"/>
                        </a:rPr>
                        <m:t>×</m:t>
                      </m:r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658" y="2829115"/>
                <a:ext cx="359228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TextBox 117"/>
          <p:cNvSpPr txBox="1"/>
          <p:nvPr/>
        </p:nvSpPr>
        <p:spPr>
          <a:xfrm>
            <a:off x="3335003" y="2841020"/>
            <a:ext cx="525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14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3686971" y="2829115"/>
                <a:ext cx="3592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  <a:sym typeface="Symbol"/>
                        </a:rPr>
                        <m:t>×</m:t>
                      </m:r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971" y="2829115"/>
                <a:ext cx="359228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TextBox 119"/>
          <p:cNvSpPr txBox="1"/>
          <p:nvPr/>
        </p:nvSpPr>
        <p:spPr>
          <a:xfrm>
            <a:off x="3939841" y="2841020"/>
            <a:ext cx="454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14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1" name="Rectangle 120"/>
          <p:cNvSpPr>
            <a:spLocks noChangeArrowheads="1"/>
          </p:cNvSpPr>
          <p:nvPr/>
        </p:nvSpPr>
        <p:spPr bwMode="auto">
          <a:xfrm>
            <a:off x="965200" y="2342212"/>
            <a:ext cx="17827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/>
          <a:p>
            <a:pPr marL="633413" indent="-633413" algn="r" fontAlgn="base">
              <a:spcBef>
                <a:spcPct val="0"/>
              </a:spcBef>
              <a:spcAft>
                <a:spcPct val="0"/>
              </a:spcAft>
              <a:buClr>
                <a:prstClr val="white"/>
              </a:buClr>
            </a:pPr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ar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(</a:t>
            </a:r>
            <a:r>
              <a:rPr lang="en-US" sz="1600" b="1" dirty="0">
                <a:solidFill>
                  <a:prstClr val="black"/>
                </a:solidFill>
                <a:latin typeface="Symbol" pitchFamily="18" charset="2"/>
                <a:cs typeface="Arial" charset="0"/>
              </a:rPr>
              <a:t>D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ABC)  =</a:t>
            </a:r>
          </a:p>
        </p:txBody>
      </p:sp>
      <p:sp>
        <p:nvSpPr>
          <p:cNvPr id="122" name="Rectangle 121"/>
          <p:cNvSpPr>
            <a:spLocks noChangeArrowheads="1"/>
          </p:cNvSpPr>
          <p:nvPr/>
        </p:nvSpPr>
        <p:spPr bwMode="auto">
          <a:xfrm>
            <a:off x="2413000" y="2885096"/>
            <a:ext cx="3349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/>
          <a:p>
            <a:pPr marL="633413" indent="-633413" algn="r" fontAlgn="base">
              <a:spcBef>
                <a:spcPct val="0"/>
              </a:spcBef>
              <a:spcAft>
                <a:spcPct val="0"/>
              </a:spcAft>
              <a:buClr>
                <a:prstClr val="white"/>
              </a:buClr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=</a:t>
            </a:r>
          </a:p>
        </p:txBody>
      </p:sp>
      <p:sp>
        <p:nvSpPr>
          <p:cNvPr id="123" name="Rectangle 122"/>
          <p:cNvSpPr>
            <a:spLocks noChangeArrowheads="1"/>
          </p:cNvSpPr>
          <p:nvPr/>
        </p:nvSpPr>
        <p:spPr bwMode="auto">
          <a:xfrm>
            <a:off x="2717800" y="3773329"/>
            <a:ext cx="98533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/>
          <a:p>
            <a:pPr marL="633413" indent="-633413" fontAlgn="base">
              <a:spcBef>
                <a:spcPct val="0"/>
              </a:spcBef>
              <a:spcAft>
                <a:spcPct val="0"/>
              </a:spcAft>
              <a:buClr>
                <a:prstClr val="white"/>
              </a:buClr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98 cm</a:t>
            </a:r>
            <a:r>
              <a:rPr lang="en-US" sz="1600" b="1" baseline="30000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2</a:t>
            </a:r>
          </a:p>
        </p:txBody>
      </p: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2452234" y="3773408"/>
            <a:ext cx="319541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/>
          <a:p>
            <a:pPr marL="633413" indent="-633413" fontAlgn="base">
              <a:spcBef>
                <a:spcPct val="0"/>
              </a:spcBef>
              <a:spcAft>
                <a:spcPct val="0"/>
              </a:spcAft>
              <a:buClr>
                <a:prstClr val="white"/>
              </a:buClr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=</a:t>
            </a:r>
          </a:p>
        </p:txBody>
      </p:sp>
      <p:cxnSp>
        <p:nvCxnSpPr>
          <p:cNvPr id="125" name="Straight Connector 124"/>
          <p:cNvCxnSpPr/>
          <p:nvPr/>
        </p:nvCxnSpPr>
        <p:spPr>
          <a:xfrm flipH="1">
            <a:off x="2834155" y="3070324"/>
            <a:ext cx="223128" cy="13499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>
            <a:off x="3417886" y="2926504"/>
            <a:ext cx="285250" cy="1711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>
            <a:spLocks noChangeArrowheads="1"/>
          </p:cNvSpPr>
          <p:nvPr/>
        </p:nvSpPr>
        <p:spPr bwMode="auto">
          <a:xfrm>
            <a:off x="3501325" y="2677951"/>
            <a:ext cx="2856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0000"/>
                </a:solidFill>
                <a:latin typeface="Bookman Old Style" pitchFamily="18" charset="0"/>
              </a:rPr>
              <a:t>7</a:t>
            </a:r>
          </a:p>
        </p:txBody>
      </p:sp>
      <p:cxnSp>
        <p:nvCxnSpPr>
          <p:cNvPr id="128" name="Straight Connector 127"/>
          <p:cNvCxnSpPr/>
          <p:nvPr/>
        </p:nvCxnSpPr>
        <p:spPr>
          <a:xfrm>
            <a:off x="2749923" y="2462054"/>
            <a:ext cx="3156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2755445" y="2408993"/>
            <a:ext cx="312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3021248" y="2279089"/>
                <a:ext cx="3592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  <a:sym typeface="Symbol"/>
                        </a:rPr>
                        <m:t>×</m:t>
                      </m:r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248" y="2279089"/>
                <a:ext cx="359228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TextBox 130"/>
          <p:cNvSpPr txBox="1"/>
          <p:nvPr/>
        </p:nvSpPr>
        <p:spPr>
          <a:xfrm>
            <a:off x="3289730" y="2283058"/>
            <a:ext cx="606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AC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3682547" y="2276708"/>
                <a:ext cx="3592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  <a:sym typeface="Symbol"/>
                        </a:rPr>
                        <m:t>×</m:t>
                      </m:r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2547" y="2276708"/>
                <a:ext cx="359228" cy="3385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TextBox 132"/>
          <p:cNvSpPr txBox="1"/>
          <p:nvPr/>
        </p:nvSpPr>
        <p:spPr>
          <a:xfrm>
            <a:off x="3958199" y="2276708"/>
            <a:ext cx="512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AB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34" name="Straight Connector 133"/>
          <p:cNvCxnSpPr/>
          <p:nvPr/>
        </p:nvCxnSpPr>
        <p:spPr>
          <a:xfrm>
            <a:off x="6617341" y="1082248"/>
            <a:ext cx="0" cy="1576689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rot="5400000">
            <a:off x="7424945" y="1848417"/>
            <a:ext cx="0" cy="1624465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2755445" y="2156996"/>
            <a:ext cx="312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2780054" y="3333750"/>
            <a:ext cx="312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7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/>
              <p:cNvSpPr txBox="1"/>
              <p:nvPr/>
            </p:nvSpPr>
            <p:spPr>
              <a:xfrm>
                <a:off x="3060243" y="3333750"/>
                <a:ext cx="3592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  <a:sym typeface="Symbol"/>
                        </a:rPr>
                        <m:t>×</m:t>
                      </m:r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45" name="Text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243" y="3333750"/>
                <a:ext cx="359228" cy="3385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TextBox 145"/>
          <p:cNvSpPr txBox="1"/>
          <p:nvPr/>
        </p:nvSpPr>
        <p:spPr>
          <a:xfrm>
            <a:off x="3352800" y="3333750"/>
            <a:ext cx="454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14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7" name="Rectangle 146"/>
          <p:cNvSpPr>
            <a:spLocks noChangeArrowheads="1"/>
          </p:cNvSpPr>
          <p:nvPr/>
        </p:nvSpPr>
        <p:spPr bwMode="auto">
          <a:xfrm>
            <a:off x="2414585" y="3379996"/>
            <a:ext cx="3349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/>
          <a:p>
            <a:pPr marL="633413" indent="-633413" algn="r" fontAlgn="base">
              <a:spcBef>
                <a:spcPct val="0"/>
              </a:spcBef>
              <a:spcAft>
                <a:spcPct val="0"/>
              </a:spcAft>
              <a:buClr>
                <a:prstClr val="white"/>
              </a:buClr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=</a:t>
            </a:r>
          </a:p>
        </p:txBody>
      </p:sp>
      <p:sp>
        <p:nvSpPr>
          <p:cNvPr id="203" name="Rectangle 202"/>
          <p:cNvSpPr>
            <a:spLocks noChangeArrowheads="1"/>
          </p:cNvSpPr>
          <p:nvPr/>
        </p:nvSpPr>
        <p:spPr bwMode="auto">
          <a:xfrm>
            <a:off x="533400" y="3773408"/>
            <a:ext cx="3794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/>
          <a:p>
            <a:pPr marL="633413" indent="-633413" algn="just" fontAlgn="base">
              <a:spcBef>
                <a:spcPct val="0"/>
              </a:spcBef>
              <a:spcAft>
                <a:spcPct val="0"/>
              </a:spcAft>
              <a:buClr>
                <a:prstClr val="white"/>
              </a:buClr>
            </a:pPr>
            <a:r>
              <a:rPr lang="en-US" sz="1600" b="1" dirty="0">
                <a:solidFill>
                  <a:prstClr val="black"/>
                </a:solidFill>
                <a:latin typeface="Symbol" pitchFamily="18" charset="2"/>
                <a:cs typeface="Arial" charset="0"/>
              </a:rPr>
              <a:t>\</a:t>
            </a:r>
          </a:p>
        </p:txBody>
      </p:sp>
      <p:sp>
        <p:nvSpPr>
          <p:cNvPr id="204" name="Rectangle 203"/>
          <p:cNvSpPr>
            <a:spLocks noChangeArrowheads="1"/>
          </p:cNvSpPr>
          <p:nvPr/>
        </p:nvSpPr>
        <p:spPr bwMode="auto">
          <a:xfrm>
            <a:off x="1020922" y="3773408"/>
            <a:ext cx="147335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/>
          <a:p>
            <a:pPr marL="633413" indent="-633413" algn="r" fontAlgn="base">
              <a:spcBef>
                <a:spcPct val="0"/>
              </a:spcBef>
              <a:spcAft>
                <a:spcPct val="0"/>
              </a:spcAft>
              <a:buClr>
                <a:prstClr val="white"/>
              </a:buClr>
            </a:pPr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ar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(</a:t>
            </a:r>
            <a:r>
              <a:rPr lang="en-US" sz="1600" b="1" dirty="0">
                <a:solidFill>
                  <a:prstClr val="black"/>
                </a:solidFill>
                <a:latin typeface="Symbol" pitchFamily="18" charset="2"/>
                <a:cs typeface="Arial" charset="0"/>
              </a:rPr>
              <a:t>D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ABC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)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cs typeface="Arial" charset="0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677437" y="1428750"/>
            <a:ext cx="539836" cy="485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  <a:sym typeface="Wingdings"/>
              </a:rPr>
              <a:t></a:t>
            </a:r>
            <a:endParaRPr lang="en-US" sz="2400" dirty="0">
              <a:solidFill>
                <a:srgbClr val="FF0000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Rectangle 135"/>
              <p:cNvSpPr>
                <a:spLocks noChangeArrowheads="1"/>
              </p:cNvSpPr>
              <p:nvPr/>
            </p:nvSpPr>
            <p:spPr bwMode="auto">
              <a:xfrm rot="2700000">
                <a:off x="7062903" y="1756503"/>
                <a:ext cx="1167911" cy="2364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tIns="0" bIns="0">
                <a:spAutoFit/>
              </a:bodyPr>
              <a:lstStyle/>
              <a:p>
                <a:pPr marL="633413" indent="-633413" fontAlgn="base">
                  <a:spcBef>
                    <a:spcPct val="0"/>
                  </a:spcBef>
                  <a:spcAft>
                    <a:spcPct val="0"/>
                  </a:spcAft>
                  <a:buClr>
                    <a:prstClr val="white"/>
                  </a:buClr>
                </a:pPr>
                <a:r>
                  <a:rPr lang="en-US" sz="1400" b="1" dirty="0" smtClean="0">
                    <a:solidFill>
                      <a:prstClr val="black"/>
                    </a:solidFill>
                    <a:latin typeface="Bookman Old Style" pitchFamily="18" charset="0"/>
                    <a:cs typeface="Arial" charset="0"/>
                  </a:rPr>
                  <a:t>14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radPr>
                      <m:deg/>
                      <m:e>
                        <m:r>
                          <a:rPr lang="en-US" sz="1400" b="1" i="1" smtClean="0">
                            <a:solidFill>
                              <a:prstClr val="black"/>
                            </a:solidFill>
                            <a:latin typeface="Cambria Math"/>
                            <a:cs typeface="Arial" charset="0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sz="1400" b="1" dirty="0">
                    <a:solidFill>
                      <a:prstClr val="black"/>
                    </a:solidFill>
                    <a:latin typeface="Bookman Old Style" pitchFamily="18" charset="0"/>
                    <a:cs typeface="Arial" charset="0"/>
                  </a:rPr>
                  <a:t> cm</a:t>
                </a:r>
                <a:endParaRPr lang="en-US" sz="1400" b="1" baseline="30000" dirty="0">
                  <a:solidFill>
                    <a:prstClr val="black"/>
                  </a:solidFill>
                  <a:latin typeface="Bookman Old Style" pitchFamily="18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136" name="Rectangle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2700000">
                <a:off x="7062903" y="1756503"/>
                <a:ext cx="1167911" cy="236411"/>
              </a:xfrm>
              <a:prstGeom prst="rect">
                <a:avLst/>
              </a:prstGeom>
              <a:blipFill rotWithShape="1">
                <a:blip r:embed="rId9"/>
                <a:stretch>
                  <a:fillRect l="-7927" t="-30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Rounded Rectangle 100"/>
          <p:cNvSpPr/>
          <p:nvPr/>
        </p:nvSpPr>
        <p:spPr bwMode="auto">
          <a:xfrm rot="10800000" flipH="1" flipV="1">
            <a:off x="1037754" y="1656905"/>
            <a:ext cx="2256513" cy="535779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079663" y="1662750"/>
            <a:ext cx="2141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What is formula to find area of triangle?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3" name="Rounded Rectangle 112"/>
          <p:cNvSpPr/>
          <p:nvPr/>
        </p:nvSpPr>
        <p:spPr bwMode="auto">
          <a:xfrm>
            <a:off x="1798580" y="1796247"/>
            <a:ext cx="443826" cy="233066"/>
          </a:xfrm>
          <a:prstGeom prst="roundRect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7" name="Rounded Rectangle 136"/>
          <p:cNvSpPr/>
          <p:nvPr/>
        </p:nvSpPr>
        <p:spPr bwMode="auto">
          <a:xfrm>
            <a:off x="2347411" y="1800076"/>
            <a:ext cx="581526" cy="233066"/>
          </a:xfrm>
          <a:prstGeom prst="roundRect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1386974" y="1656905"/>
            <a:ext cx="1686035" cy="510361"/>
            <a:chOff x="6386377" y="4593007"/>
            <a:chExt cx="1686035" cy="510361"/>
          </a:xfrm>
        </p:grpSpPr>
        <p:sp>
          <p:nvSpPr>
            <p:cNvPr id="104" name="Rectangle 103"/>
            <p:cNvSpPr/>
            <p:nvPr/>
          </p:nvSpPr>
          <p:spPr>
            <a:xfrm>
              <a:off x="6614977" y="4706532"/>
              <a:ext cx="145743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 smtClean="0">
                  <a:solidFill>
                    <a:srgbClr val="FFFF00"/>
                  </a:solidFill>
                  <a:latin typeface="Bookman Old Style" pitchFamily="18" charset="0"/>
                  <a:cs typeface="Calibri" pitchFamily="34" charset="0"/>
                  <a:sym typeface="Symbol"/>
                </a:rPr>
                <a:t> </a:t>
              </a:r>
              <a:r>
                <a:rPr lang="en-US" sz="1200" b="1" dirty="0">
                  <a:solidFill>
                    <a:srgbClr val="FFFF00"/>
                  </a:solidFill>
                  <a:latin typeface="Bookman Old Style" pitchFamily="18" charset="0"/>
                  <a:cs typeface="Calibri" pitchFamily="34" charset="0"/>
                  <a:sym typeface="Symbol"/>
                </a:rPr>
                <a:t>base </a:t>
              </a:r>
              <a:r>
                <a:rPr lang="en-US" sz="1200" b="1" dirty="0" smtClean="0">
                  <a:solidFill>
                    <a:srgbClr val="FFFF00"/>
                  </a:solidFill>
                  <a:latin typeface="Bookman Old Style" pitchFamily="18" charset="0"/>
                  <a:cs typeface="Calibri" pitchFamily="34" charset="0"/>
                  <a:sym typeface="Symbol"/>
                </a:rPr>
                <a:t> height </a:t>
              </a:r>
              <a:endParaRPr lang="en-IN" sz="1200" b="1" baseline="30000" dirty="0">
                <a:solidFill>
                  <a:srgbClr val="FFFF00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386377" y="4593007"/>
              <a:ext cx="38338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 smtClean="0">
                  <a:solidFill>
                    <a:srgbClr val="FFFF00"/>
                  </a:solidFill>
                  <a:latin typeface="Bookman Old Style" panose="02050604050505020204" pitchFamily="18" charset="0"/>
                  <a:sym typeface="Symbol"/>
                </a:rPr>
                <a:t>1</a:t>
              </a:r>
              <a:endParaRPr lang="en-US" sz="1200" b="1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11" name="Straight Connector 110"/>
            <p:cNvCxnSpPr/>
            <p:nvPr/>
          </p:nvCxnSpPr>
          <p:spPr>
            <a:xfrm>
              <a:off x="6417456" y="4862092"/>
              <a:ext cx="249382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/>
            <p:cNvSpPr/>
            <p:nvPr/>
          </p:nvSpPr>
          <p:spPr>
            <a:xfrm>
              <a:off x="6386817" y="4826369"/>
              <a:ext cx="45263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2</a:t>
              </a:r>
              <a:endParaRPr lang="en-US" sz="1200" b="1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321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4" dur="4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2" dur="4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000"/>
                            </p:stCondLst>
                            <p:childTnLst>
                              <p:par>
                                <p:cTn id="1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00"/>
                            </p:stCondLst>
                            <p:childTnLst>
                              <p:par>
                                <p:cTn id="2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animBg="1"/>
      <p:bldP spid="143" grpId="1" animBg="1"/>
      <p:bldP spid="142" grpId="0" animBg="1"/>
      <p:bldP spid="142" grpId="1" animBg="1"/>
      <p:bldP spid="141" grpId="0" animBg="1"/>
      <p:bldP spid="141" grpId="1" animBg="1"/>
      <p:bldP spid="140" grpId="0" animBg="1"/>
      <p:bldP spid="140" grpId="1" animBg="1"/>
      <p:bldP spid="152" grpId="0" animBg="1"/>
      <p:bldP spid="152" grpId="1" animBg="1"/>
      <p:bldP spid="201" grpId="0"/>
      <p:bldP spid="201" grpId="1"/>
      <p:bldP spid="114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7" grpId="0"/>
      <p:bldP spid="129" grpId="0"/>
      <p:bldP spid="130" grpId="0"/>
      <p:bldP spid="131" grpId="0"/>
      <p:bldP spid="132" grpId="0"/>
      <p:bldP spid="133" grpId="0"/>
      <p:bldP spid="139" grpId="0"/>
      <p:bldP spid="144" grpId="0"/>
      <p:bldP spid="145" grpId="0"/>
      <p:bldP spid="146" grpId="0"/>
      <p:bldP spid="147" grpId="0"/>
      <p:bldP spid="203" grpId="0"/>
      <p:bldP spid="204" grpId="0"/>
      <p:bldP spid="205" grpId="0"/>
      <p:bldP spid="101" grpId="0" animBg="1"/>
      <p:bldP spid="101" grpId="1" animBg="1"/>
      <p:bldP spid="102" grpId="0"/>
      <p:bldP spid="102" grpId="1"/>
      <p:bldP spid="113" grpId="0" animBg="1"/>
      <p:bldP spid="113" grpId="1" animBg="1"/>
      <p:bldP spid="137" grpId="0" animBg="1"/>
      <p:bldP spid="137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ounded Rectangle 189"/>
          <p:cNvSpPr/>
          <p:nvPr/>
        </p:nvSpPr>
        <p:spPr>
          <a:xfrm>
            <a:off x="1033487" y="4481621"/>
            <a:ext cx="3654251" cy="28267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186" name="Rounded Rectangle 185"/>
          <p:cNvSpPr/>
          <p:nvPr/>
        </p:nvSpPr>
        <p:spPr>
          <a:xfrm>
            <a:off x="998567" y="2972856"/>
            <a:ext cx="3681870" cy="268049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185" name="Rounded Rectangle 184"/>
          <p:cNvSpPr/>
          <p:nvPr/>
        </p:nvSpPr>
        <p:spPr>
          <a:xfrm>
            <a:off x="5528898" y="3370501"/>
            <a:ext cx="2017195" cy="268049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183" name="Rounded Rectangle 182"/>
          <p:cNvSpPr/>
          <p:nvPr/>
        </p:nvSpPr>
        <p:spPr>
          <a:xfrm>
            <a:off x="3817407" y="3371850"/>
            <a:ext cx="1561471" cy="268049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166" name="Rounded Rectangle 165"/>
          <p:cNvSpPr/>
          <p:nvPr/>
        </p:nvSpPr>
        <p:spPr>
          <a:xfrm>
            <a:off x="5271717" y="2276361"/>
            <a:ext cx="1014745" cy="268049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164" name="Rounded Rectangle 163"/>
          <p:cNvSpPr/>
          <p:nvPr/>
        </p:nvSpPr>
        <p:spPr>
          <a:xfrm>
            <a:off x="3851009" y="2264309"/>
            <a:ext cx="1252520" cy="268049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52" name="Chord 51"/>
          <p:cNvSpPr/>
          <p:nvPr/>
        </p:nvSpPr>
        <p:spPr>
          <a:xfrm rot="10800000">
            <a:off x="6622617" y="704288"/>
            <a:ext cx="1974364" cy="1955494"/>
          </a:xfrm>
          <a:custGeom>
            <a:avLst/>
            <a:gdLst>
              <a:gd name="connsiteX0" fmla="*/ 1962430 w 2243138"/>
              <a:gd name="connsiteY0" fmla="*/ 1891474 h 2276475"/>
              <a:gd name="connsiteX1" fmla="*/ 855611 w 2243138"/>
              <a:gd name="connsiteY1" fmla="*/ 2244010 h 2276475"/>
              <a:gd name="connsiteX2" fmla="*/ 36210 w 2243138"/>
              <a:gd name="connsiteY2" fmla="*/ 1425127 h 2276475"/>
              <a:gd name="connsiteX3" fmla="*/ 348708 w 2243138"/>
              <a:gd name="connsiteY3" fmla="*/ 313384 h 2276475"/>
              <a:gd name="connsiteX4" fmla="*/ 1962430 w 2243138"/>
              <a:gd name="connsiteY4" fmla="*/ 1891474 h 2276475"/>
              <a:gd name="connsiteX0" fmla="*/ 1974364 w 1974364"/>
              <a:gd name="connsiteY0" fmla="*/ 1585234 h 1955494"/>
              <a:gd name="connsiteX1" fmla="*/ 855639 w 1974364"/>
              <a:gd name="connsiteY1" fmla="*/ 1930626 h 1955494"/>
              <a:gd name="connsiteX2" fmla="*/ 36238 w 1974364"/>
              <a:gd name="connsiteY2" fmla="*/ 1111743 h 1955494"/>
              <a:gd name="connsiteX3" fmla="*/ 348736 w 1974364"/>
              <a:gd name="connsiteY3" fmla="*/ 0 h 1955494"/>
              <a:gd name="connsiteX4" fmla="*/ 1974364 w 1974364"/>
              <a:gd name="connsiteY4" fmla="*/ 1585234 h 195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4364" h="1955494">
                <a:moveTo>
                  <a:pt x="1974364" y="1585234"/>
                </a:moveTo>
                <a:cubicBezTo>
                  <a:pt x="1698604" y="1902292"/>
                  <a:pt x="1178660" y="2009541"/>
                  <a:pt x="855639" y="1930626"/>
                </a:cubicBezTo>
                <a:cubicBezTo>
                  <a:pt x="532618" y="1851711"/>
                  <a:pt x="140207" y="1516857"/>
                  <a:pt x="36238" y="1111743"/>
                </a:cubicBezTo>
                <a:cubicBezTo>
                  <a:pt x="-66593" y="711063"/>
                  <a:pt x="53079" y="285316"/>
                  <a:pt x="348736" y="0"/>
                </a:cubicBezTo>
                <a:lnTo>
                  <a:pt x="1974364" y="1585234"/>
                </a:lnTo>
                <a:close/>
              </a:path>
            </a:pathLst>
          </a:cu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983503" y="780829"/>
            <a:ext cx="3843063" cy="25098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3" name="Chord 52"/>
          <p:cNvSpPr/>
          <p:nvPr/>
        </p:nvSpPr>
        <p:spPr>
          <a:xfrm rot="7887213">
            <a:off x="5465426" y="1053542"/>
            <a:ext cx="2798064" cy="2798064"/>
          </a:xfrm>
          <a:prstGeom prst="chord">
            <a:avLst>
              <a:gd name="adj1" fmla="val 7716518"/>
              <a:gd name="adj2" fmla="val 1423146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43" name="Right Triangle 42"/>
          <p:cNvSpPr/>
          <p:nvPr/>
        </p:nvSpPr>
        <p:spPr>
          <a:xfrm>
            <a:off x="6619721" y="1076985"/>
            <a:ext cx="1623659" cy="1586617"/>
          </a:xfrm>
          <a:prstGeom prst="rt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67139" y="224548"/>
            <a:ext cx="66722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65138" indent="-465138" algn="just" fontAlgn="base">
              <a:spcBef>
                <a:spcPct val="0"/>
              </a:spcBef>
              <a:spcAft>
                <a:spcPct val="0"/>
              </a:spcAft>
              <a:buFontTx/>
              <a:buAutoNum type="alphaUcPeriod" startAt="17"/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cs typeface="Arial" charset="0"/>
              </a:rPr>
              <a:t>ABC is a quadrant of a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cs typeface="Arial" charset="0"/>
              </a:rPr>
              <a:t>circle of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cs typeface="Arial" charset="0"/>
              </a:rPr>
              <a:t>radius 14 cm and a </a:t>
            </a:r>
          </a:p>
          <a:p>
            <a:pPr marL="465138" indent="-465138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cs typeface="Arial" charset="0"/>
              </a:rPr>
              <a:t>	semicircle is drawn with BC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cs typeface="Arial" charset="0"/>
              </a:rPr>
              <a:t>as diameter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cs typeface="Arial" charset="0"/>
              </a:rPr>
              <a:t>.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  <a:cs typeface="Arial" charset="0"/>
            </a:endParaRPr>
          </a:p>
          <a:p>
            <a:pPr marL="465138" indent="-465138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cs typeface="Arial" charset="0"/>
              </a:rPr>
              <a:t>       Find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cs typeface="Arial" charset="0"/>
              </a:rPr>
              <a:t>the area of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cs typeface="Arial" charset="0"/>
              </a:rPr>
              <a:t>the shaded region.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  <a:cs typeface="Arial" charset="0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366515" y="2539469"/>
            <a:ext cx="3603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A</a:t>
            </a:r>
            <a:endParaRPr lang="en-US" sz="1600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8189177" y="2587402"/>
            <a:ext cx="3587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C</a:t>
            </a:r>
            <a:endParaRPr lang="en-US" sz="1600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6330005" y="859894"/>
            <a:ext cx="3587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B</a:t>
            </a:r>
            <a:endParaRPr lang="en-US" sz="160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8219127" y="797981"/>
            <a:ext cx="3587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Q</a:t>
            </a:r>
            <a:endParaRPr lang="en-US" sz="160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 rot="5400000">
            <a:off x="6055070" y="1864316"/>
            <a:ext cx="88165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14 cm</a:t>
            </a:r>
            <a:endParaRPr lang="en-US" sz="1400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6977702" y="2645831"/>
            <a:ext cx="10668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14 cm</a:t>
            </a:r>
            <a:endParaRPr lang="en-US" sz="1400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458025" y="1544632"/>
            <a:ext cx="5889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Sol.</a:t>
            </a:r>
          </a:p>
        </p:txBody>
      </p:sp>
      <p:sp>
        <p:nvSpPr>
          <p:cNvPr id="85" name="Rounded Rectangle 84"/>
          <p:cNvSpPr/>
          <p:nvPr/>
        </p:nvSpPr>
        <p:spPr bwMode="auto">
          <a:xfrm>
            <a:off x="530213" y="1235704"/>
            <a:ext cx="6023478" cy="294691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5" name="Rounded Rectangle 94"/>
          <p:cNvSpPr/>
          <p:nvPr/>
        </p:nvSpPr>
        <p:spPr bwMode="auto">
          <a:xfrm>
            <a:off x="4657541" y="1255954"/>
            <a:ext cx="1864673" cy="263036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rgbClr val="0000E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699760" y="910590"/>
            <a:ext cx="316845" cy="400110"/>
          </a:xfrm>
          <a:prstGeom prst="rect">
            <a:avLst/>
          </a:prstGeom>
          <a:effectLst>
            <a:glow rad="63500">
              <a:schemeClr val="accent1"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ookman Old Style" panose="02050604050505020204" pitchFamily="18" charset="0"/>
                <a:sym typeface="Symbol"/>
              </a:rPr>
              <a:t>?</a:t>
            </a:r>
            <a:endParaRPr lang="en-US" sz="20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9" name="Chord 51"/>
          <p:cNvSpPr/>
          <p:nvPr/>
        </p:nvSpPr>
        <p:spPr>
          <a:xfrm rot="10800000">
            <a:off x="6619874" y="709759"/>
            <a:ext cx="1974364" cy="1955494"/>
          </a:xfrm>
          <a:custGeom>
            <a:avLst/>
            <a:gdLst>
              <a:gd name="connsiteX0" fmla="*/ 1962430 w 2243138"/>
              <a:gd name="connsiteY0" fmla="*/ 1891474 h 2276475"/>
              <a:gd name="connsiteX1" fmla="*/ 855611 w 2243138"/>
              <a:gd name="connsiteY1" fmla="*/ 2244010 h 2276475"/>
              <a:gd name="connsiteX2" fmla="*/ 36210 w 2243138"/>
              <a:gd name="connsiteY2" fmla="*/ 1425127 h 2276475"/>
              <a:gd name="connsiteX3" fmla="*/ 348708 w 2243138"/>
              <a:gd name="connsiteY3" fmla="*/ 313384 h 2276475"/>
              <a:gd name="connsiteX4" fmla="*/ 1962430 w 2243138"/>
              <a:gd name="connsiteY4" fmla="*/ 1891474 h 2276475"/>
              <a:gd name="connsiteX0" fmla="*/ 1974364 w 1974364"/>
              <a:gd name="connsiteY0" fmla="*/ 1585234 h 1955494"/>
              <a:gd name="connsiteX1" fmla="*/ 855639 w 1974364"/>
              <a:gd name="connsiteY1" fmla="*/ 1930626 h 1955494"/>
              <a:gd name="connsiteX2" fmla="*/ 36238 w 1974364"/>
              <a:gd name="connsiteY2" fmla="*/ 1111743 h 1955494"/>
              <a:gd name="connsiteX3" fmla="*/ 348736 w 1974364"/>
              <a:gd name="connsiteY3" fmla="*/ 0 h 1955494"/>
              <a:gd name="connsiteX4" fmla="*/ 1974364 w 1974364"/>
              <a:gd name="connsiteY4" fmla="*/ 1585234 h 195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4364" h="1955494">
                <a:moveTo>
                  <a:pt x="1974364" y="1585234"/>
                </a:moveTo>
                <a:cubicBezTo>
                  <a:pt x="1698604" y="1902292"/>
                  <a:pt x="1178660" y="2009541"/>
                  <a:pt x="855639" y="1930626"/>
                </a:cubicBezTo>
                <a:cubicBezTo>
                  <a:pt x="532618" y="1851711"/>
                  <a:pt x="140207" y="1516857"/>
                  <a:pt x="36238" y="1111743"/>
                </a:cubicBezTo>
                <a:cubicBezTo>
                  <a:pt x="-66593" y="711063"/>
                  <a:pt x="53079" y="285316"/>
                  <a:pt x="348736" y="0"/>
                </a:cubicBezTo>
                <a:lnTo>
                  <a:pt x="1974364" y="1585234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>
              <a:solidFill>
                <a:prstClr val="white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608607" y="1047759"/>
            <a:ext cx="1641073" cy="1624268"/>
            <a:chOff x="6684807" y="1389077"/>
            <a:chExt cx="1641073" cy="1624268"/>
          </a:xfrm>
        </p:grpSpPr>
        <p:sp>
          <p:nvSpPr>
            <p:cNvPr id="10" name="Arc 9"/>
            <p:cNvSpPr/>
            <p:nvPr/>
          </p:nvSpPr>
          <p:spPr>
            <a:xfrm>
              <a:off x="6684807" y="1389077"/>
              <a:ext cx="1641073" cy="1624268"/>
            </a:xfrm>
            <a:custGeom>
              <a:avLst/>
              <a:gdLst>
                <a:gd name="connsiteX0" fmla="*/ 1737538 w 3475076"/>
                <a:gd name="connsiteY0" fmla="*/ 0 h 3475074"/>
                <a:gd name="connsiteX1" fmla="*/ 2968535 w 3475076"/>
                <a:gd name="connsiteY1" fmla="*/ 511290 h 3475074"/>
                <a:gd name="connsiteX2" fmla="*/ 3475063 w 3475076"/>
                <a:gd name="connsiteY2" fmla="*/ 1744255 h 3475074"/>
                <a:gd name="connsiteX3" fmla="*/ 1737538 w 3475076"/>
                <a:gd name="connsiteY3" fmla="*/ 1737537 h 3475074"/>
                <a:gd name="connsiteX4" fmla="*/ 1737538 w 3475076"/>
                <a:gd name="connsiteY4" fmla="*/ 0 h 3475074"/>
                <a:gd name="connsiteX0" fmla="*/ 1737538 w 3475076"/>
                <a:gd name="connsiteY0" fmla="*/ 0 h 3475074"/>
                <a:gd name="connsiteX1" fmla="*/ 2968535 w 3475076"/>
                <a:gd name="connsiteY1" fmla="*/ 511290 h 3475074"/>
                <a:gd name="connsiteX2" fmla="*/ 3475063 w 3475076"/>
                <a:gd name="connsiteY2" fmla="*/ 1744255 h 3475074"/>
                <a:gd name="connsiteX0" fmla="*/ 0 w 1737538"/>
                <a:gd name="connsiteY0" fmla="*/ 0 h 1749017"/>
                <a:gd name="connsiteX1" fmla="*/ 1230997 w 1737538"/>
                <a:gd name="connsiteY1" fmla="*/ 511290 h 1749017"/>
                <a:gd name="connsiteX2" fmla="*/ 1737525 w 1737538"/>
                <a:gd name="connsiteY2" fmla="*/ 1744255 h 1749017"/>
                <a:gd name="connsiteX3" fmla="*/ 0 w 1737538"/>
                <a:gd name="connsiteY3" fmla="*/ 1737537 h 1749017"/>
                <a:gd name="connsiteX4" fmla="*/ 0 w 1737538"/>
                <a:gd name="connsiteY4" fmla="*/ 0 h 1749017"/>
                <a:gd name="connsiteX0" fmla="*/ 0 w 1737538"/>
                <a:gd name="connsiteY0" fmla="*/ 0 h 1749017"/>
                <a:gd name="connsiteX1" fmla="*/ 1230997 w 1737538"/>
                <a:gd name="connsiteY1" fmla="*/ 511290 h 1749017"/>
                <a:gd name="connsiteX2" fmla="*/ 1627987 w 1737538"/>
                <a:gd name="connsiteY2" fmla="*/ 1749017 h 1749017"/>
                <a:gd name="connsiteX0" fmla="*/ 0 w 1737538"/>
                <a:gd name="connsiteY0" fmla="*/ 0 h 1749017"/>
                <a:gd name="connsiteX1" fmla="*/ 1230997 w 1737538"/>
                <a:gd name="connsiteY1" fmla="*/ 511290 h 1749017"/>
                <a:gd name="connsiteX2" fmla="*/ 1737525 w 1737538"/>
                <a:gd name="connsiteY2" fmla="*/ 1744255 h 1749017"/>
                <a:gd name="connsiteX3" fmla="*/ 0 w 1737538"/>
                <a:gd name="connsiteY3" fmla="*/ 1737537 h 1749017"/>
                <a:gd name="connsiteX4" fmla="*/ 0 w 1737538"/>
                <a:gd name="connsiteY4" fmla="*/ 0 h 1749017"/>
                <a:gd name="connsiteX0" fmla="*/ 0 w 1737538"/>
                <a:gd name="connsiteY0" fmla="*/ 0 h 1749017"/>
                <a:gd name="connsiteX1" fmla="*/ 1230997 w 1737538"/>
                <a:gd name="connsiteY1" fmla="*/ 511290 h 1749017"/>
                <a:gd name="connsiteX2" fmla="*/ 1627987 w 1737538"/>
                <a:gd name="connsiteY2" fmla="*/ 1749017 h 1749017"/>
                <a:gd name="connsiteX0" fmla="*/ 0 w 1737538"/>
                <a:gd name="connsiteY0" fmla="*/ 0 h 1749017"/>
                <a:gd name="connsiteX1" fmla="*/ 1230997 w 1737538"/>
                <a:gd name="connsiteY1" fmla="*/ 511290 h 1749017"/>
                <a:gd name="connsiteX2" fmla="*/ 1737525 w 1737538"/>
                <a:gd name="connsiteY2" fmla="*/ 1744255 h 1749017"/>
                <a:gd name="connsiteX3" fmla="*/ 0 w 1737538"/>
                <a:gd name="connsiteY3" fmla="*/ 1737537 h 1749017"/>
                <a:gd name="connsiteX4" fmla="*/ 0 w 1737538"/>
                <a:gd name="connsiteY4" fmla="*/ 0 h 1749017"/>
                <a:gd name="connsiteX0" fmla="*/ 7143 w 1737538"/>
                <a:gd name="connsiteY0" fmla="*/ 142875 h 1749017"/>
                <a:gd name="connsiteX1" fmla="*/ 1230997 w 1737538"/>
                <a:gd name="connsiteY1" fmla="*/ 511290 h 1749017"/>
                <a:gd name="connsiteX2" fmla="*/ 1627987 w 1737538"/>
                <a:gd name="connsiteY2" fmla="*/ 1749017 h 1749017"/>
                <a:gd name="connsiteX0" fmla="*/ 0 w 1737538"/>
                <a:gd name="connsiteY0" fmla="*/ 0 h 1749017"/>
                <a:gd name="connsiteX1" fmla="*/ 1230997 w 1737538"/>
                <a:gd name="connsiteY1" fmla="*/ 511290 h 1749017"/>
                <a:gd name="connsiteX2" fmla="*/ 1737525 w 1737538"/>
                <a:gd name="connsiteY2" fmla="*/ 1744255 h 1749017"/>
                <a:gd name="connsiteX3" fmla="*/ 0 w 1737538"/>
                <a:gd name="connsiteY3" fmla="*/ 1737537 h 1749017"/>
                <a:gd name="connsiteX4" fmla="*/ 0 w 1737538"/>
                <a:gd name="connsiteY4" fmla="*/ 0 h 1749017"/>
                <a:gd name="connsiteX0" fmla="*/ 7143 w 1737538"/>
                <a:gd name="connsiteY0" fmla="*/ 142875 h 1749017"/>
                <a:gd name="connsiteX1" fmla="*/ 1230997 w 1737538"/>
                <a:gd name="connsiteY1" fmla="*/ 511290 h 1749017"/>
                <a:gd name="connsiteX2" fmla="*/ 1627987 w 1737538"/>
                <a:gd name="connsiteY2" fmla="*/ 1749017 h 1749017"/>
                <a:gd name="connsiteX0" fmla="*/ 0 w 1737538"/>
                <a:gd name="connsiteY0" fmla="*/ 0 h 1749017"/>
                <a:gd name="connsiteX1" fmla="*/ 1230997 w 1737538"/>
                <a:gd name="connsiteY1" fmla="*/ 511290 h 1749017"/>
                <a:gd name="connsiteX2" fmla="*/ 1737525 w 1737538"/>
                <a:gd name="connsiteY2" fmla="*/ 1744255 h 1749017"/>
                <a:gd name="connsiteX3" fmla="*/ 0 w 1737538"/>
                <a:gd name="connsiteY3" fmla="*/ 1737537 h 1749017"/>
                <a:gd name="connsiteX4" fmla="*/ 0 w 1737538"/>
                <a:gd name="connsiteY4" fmla="*/ 0 h 1749017"/>
                <a:gd name="connsiteX0" fmla="*/ 7143 w 1737538"/>
                <a:gd name="connsiteY0" fmla="*/ 142875 h 1749017"/>
                <a:gd name="connsiteX1" fmla="*/ 1226235 w 1737538"/>
                <a:gd name="connsiteY1" fmla="*/ 518434 h 1749017"/>
                <a:gd name="connsiteX2" fmla="*/ 1627987 w 1737538"/>
                <a:gd name="connsiteY2" fmla="*/ 1749017 h 1749017"/>
                <a:gd name="connsiteX0" fmla="*/ 0 w 1637670"/>
                <a:gd name="connsiteY0" fmla="*/ 0 h 1749018"/>
                <a:gd name="connsiteX1" fmla="*/ 1230997 w 1637670"/>
                <a:gd name="connsiteY1" fmla="*/ 511290 h 1749018"/>
                <a:gd name="connsiteX2" fmla="*/ 1632750 w 1637670"/>
                <a:gd name="connsiteY2" fmla="*/ 1749018 h 1749018"/>
                <a:gd name="connsiteX3" fmla="*/ 0 w 1637670"/>
                <a:gd name="connsiteY3" fmla="*/ 1737537 h 1749018"/>
                <a:gd name="connsiteX4" fmla="*/ 0 w 1637670"/>
                <a:gd name="connsiteY4" fmla="*/ 0 h 1749018"/>
                <a:gd name="connsiteX0" fmla="*/ 7143 w 1637670"/>
                <a:gd name="connsiteY0" fmla="*/ 142875 h 1749018"/>
                <a:gd name="connsiteX1" fmla="*/ 1226235 w 1637670"/>
                <a:gd name="connsiteY1" fmla="*/ 518434 h 1749018"/>
                <a:gd name="connsiteX2" fmla="*/ 1627987 w 1637670"/>
                <a:gd name="connsiteY2" fmla="*/ 1749017 h 1749018"/>
                <a:gd name="connsiteX0" fmla="*/ 0 w 1643570"/>
                <a:gd name="connsiteY0" fmla="*/ 0 h 1749018"/>
                <a:gd name="connsiteX1" fmla="*/ 1230997 w 1643570"/>
                <a:gd name="connsiteY1" fmla="*/ 511290 h 1749018"/>
                <a:gd name="connsiteX2" fmla="*/ 1632750 w 1643570"/>
                <a:gd name="connsiteY2" fmla="*/ 1749018 h 1749018"/>
                <a:gd name="connsiteX3" fmla="*/ 0 w 1643570"/>
                <a:gd name="connsiteY3" fmla="*/ 1737537 h 1749018"/>
                <a:gd name="connsiteX4" fmla="*/ 0 w 1643570"/>
                <a:gd name="connsiteY4" fmla="*/ 0 h 1749018"/>
                <a:gd name="connsiteX0" fmla="*/ 7143 w 1643570"/>
                <a:gd name="connsiteY0" fmla="*/ 142875 h 1749018"/>
                <a:gd name="connsiteX1" fmla="*/ 1226235 w 1643570"/>
                <a:gd name="connsiteY1" fmla="*/ 518434 h 1749018"/>
                <a:gd name="connsiteX2" fmla="*/ 1627987 w 1643570"/>
                <a:gd name="connsiteY2" fmla="*/ 1749017 h 1749018"/>
                <a:gd name="connsiteX0" fmla="*/ 2381 w 1643554"/>
                <a:gd name="connsiteY0" fmla="*/ 15604 h 1621747"/>
                <a:gd name="connsiteX1" fmla="*/ 1230997 w 1643554"/>
                <a:gd name="connsiteY1" fmla="*/ 384019 h 1621747"/>
                <a:gd name="connsiteX2" fmla="*/ 1632750 w 1643554"/>
                <a:gd name="connsiteY2" fmla="*/ 1621747 h 1621747"/>
                <a:gd name="connsiteX3" fmla="*/ 0 w 1643554"/>
                <a:gd name="connsiteY3" fmla="*/ 1610266 h 1621747"/>
                <a:gd name="connsiteX4" fmla="*/ 2381 w 1643554"/>
                <a:gd name="connsiteY4" fmla="*/ 15604 h 1621747"/>
                <a:gd name="connsiteX0" fmla="*/ 7143 w 1643554"/>
                <a:gd name="connsiteY0" fmla="*/ 15604 h 1621747"/>
                <a:gd name="connsiteX1" fmla="*/ 1226235 w 1643554"/>
                <a:gd name="connsiteY1" fmla="*/ 391163 h 1621747"/>
                <a:gd name="connsiteX2" fmla="*/ 1627987 w 1643554"/>
                <a:gd name="connsiteY2" fmla="*/ 1621746 h 1621747"/>
                <a:gd name="connsiteX0" fmla="*/ 2381 w 1643554"/>
                <a:gd name="connsiteY0" fmla="*/ 18607 h 1624750"/>
                <a:gd name="connsiteX1" fmla="*/ 1230997 w 1643554"/>
                <a:gd name="connsiteY1" fmla="*/ 387022 h 1624750"/>
                <a:gd name="connsiteX2" fmla="*/ 1632750 w 1643554"/>
                <a:gd name="connsiteY2" fmla="*/ 1624750 h 1624750"/>
                <a:gd name="connsiteX3" fmla="*/ 0 w 1643554"/>
                <a:gd name="connsiteY3" fmla="*/ 1613269 h 1624750"/>
                <a:gd name="connsiteX4" fmla="*/ 2381 w 1643554"/>
                <a:gd name="connsiteY4" fmla="*/ 18607 h 1624750"/>
                <a:gd name="connsiteX0" fmla="*/ 7143 w 1643554"/>
                <a:gd name="connsiteY0" fmla="*/ 18607 h 1624750"/>
                <a:gd name="connsiteX1" fmla="*/ 1226235 w 1643554"/>
                <a:gd name="connsiteY1" fmla="*/ 394166 h 1624750"/>
                <a:gd name="connsiteX2" fmla="*/ 1627987 w 1643554"/>
                <a:gd name="connsiteY2" fmla="*/ 1624749 h 1624750"/>
                <a:gd name="connsiteX0" fmla="*/ 2381 w 1643454"/>
                <a:gd name="connsiteY0" fmla="*/ 18125 h 1624268"/>
                <a:gd name="connsiteX1" fmla="*/ 1228616 w 1643454"/>
                <a:gd name="connsiteY1" fmla="*/ 393683 h 1624268"/>
                <a:gd name="connsiteX2" fmla="*/ 1632750 w 1643454"/>
                <a:gd name="connsiteY2" fmla="*/ 1624268 h 1624268"/>
                <a:gd name="connsiteX3" fmla="*/ 0 w 1643454"/>
                <a:gd name="connsiteY3" fmla="*/ 1612787 h 1624268"/>
                <a:gd name="connsiteX4" fmla="*/ 2381 w 1643454"/>
                <a:gd name="connsiteY4" fmla="*/ 18125 h 1624268"/>
                <a:gd name="connsiteX0" fmla="*/ 7143 w 1643454"/>
                <a:gd name="connsiteY0" fmla="*/ 18125 h 1624268"/>
                <a:gd name="connsiteX1" fmla="*/ 1226235 w 1643454"/>
                <a:gd name="connsiteY1" fmla="*/ 393684 h 1624268"/>
                <a:gd name="connsiteX2" fmla="*/ 1627987 w 1643454"/>
                <a:gd name="connsiteY2" fmla="*/ 1624267 h 1624268"/>
                <a:gd name="connsiteX0" fmla="*/ 0 w 1641073"/>
                <a:gd name="connsiteY0" fmla="*/ 18125 h 1624268"/>
                <a:gd name="connsiteX1" fmla="*/ 1226235 w 1641073"/>
                <a:gd name="connsiteY1" fmla="*/ 393683 h 1624268"/>
                <a:gd name="connsiteX2" fmla="*/ 1630369 w 1641073"/>
                <a:gd name="connsiteY2" fmla="*/ 1624268 h 1624268"/>
                <a:gd name="connsiteX3" fmla="*/ 0 w 1641073"/>
                <a:gd name="connsiteY3" fmla="*/ 18125 h 1624268"/>
                <a:gd name="connsiteX0" fmla="*/ 4762 w 1641073"/>
                <a:gd name="connsiteY0" fmla="*/ 18125 h 1624268"/>
                <a:gd name="connsiteX1" fmla="*/ 1223854 w 1641073"/>
                <a:gd name="connsiteY1" fmla="*/ 393684 h 1624268"/>
                <a:gd name="connsiteX2" fmla="*/ 1625606 w 1641073"/>
                <a:gd name="connsiteY2" fmla="*/ 1624267 h 1624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1073" h="1624268" stroke="0" extrusionOk="0">
                  <a:moveTo>
                    <a:pt x="0" y="18125"/>
                  </a:moveTo>
                  <a:cubicBezTo>
                    <a:pt x="461988" y="-60456"/>
                    <a:pt x="954507" y="125993"/>
                    <a:pt x="1226235" y="393683"/>
                  </a:cubicBezTo>
                  <a:cubicBezTo>
                    <a:pt x="1497963" y="661373"/>
                    <a:pt x="1689305" y="1143234"/>
                    <a:pt x="1630369" y="1624268"/>
                  </a:cubicBezTo>
                  <a:lnTo>
                    <a:pt x="0" y="18125"/>
                  </a:lnTo>
                  <a:close/>
                </a:path>
                <a:path w="1641073" h="1624268" fill="none">
                  <a:moveTo>
                    <a:pt x="4762" y="18125"/>
                  </a:moveTo>
                  <a:cubicBezTo>
                    <a:pt x="459606" y="-41406"/>
                    <a:pt x="897812" y="66379"/>
                    <a:pt x="1223854" y="393684"/>
                  </a:cubicBezTo>
                  <a:cubicBezTo>
                    <a:pt x="1549897" y="720990"/>
                    <a:pt x="1672636" y="1140852"/>
                    <a:pt x="1625606" y="1624267"/>
                  </a:cubicBezTo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6689725" y="1425575"/>
              <a:ext cx="1612900" cy="1574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ight Triangle 2"/>
          <p:cNvSpPr/>
          <p:nvPr/>
        </p:nvSpPr>
        <p:spPr>
          <a:xfrm>
            <a:off x="6617341" y="1091922"/>
            <a:ext cx="1601786" cy="1570581"/>
          </a:xfrm>
          <a:prstGeom prst="rtTriangle">
            <a:avLst/>
          </a:prstGeom>
          <a:solidFill>
            <a:srgbClr val="FF0000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3651164" y="866952"/>
            <a:ext cx="539836" cy="485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  <a:sym typeface="Wingdings"/>
              </a:rPr>
              <a:t></a:t>
            </a:r>
            <a:endParaRPr lang="en-US" sz="2400" dirty="0">
              <a:solidFill>
                <a:srgbClr val="FF0000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92" name="Rounded Rectangle 91"/>
          <p:cNvSpPr/>
          <p:nvPr/>
        </p:nvSpPr>
        <p:spPr bwMode="auto">
          <a:xfrm>
            <a:off x="5699760" y="4422363"/>
            <a:ext cx="2803264" cy="336795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kern="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endParaRPr lang="en-US" sz="14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0" name="Rounded Rectangular Callout 109"/>
          <p:cNvSpPr/>
          <p:nvPr/>
        </p:nvSpPr>
        <p:spPr bwMode="auto">
          <a:xfrm rot="10800000" flipH="1" flipV="1">
            <a:off x="3429000" y="1788211"/>
            <a:ext cx="2869658" cy="402539"/>
          </a:xfrm>
          <a:prstGeom prst="wedgeRoundRectCallout">
            <a:avLst>
              <a:gd name="adj1" fmla="val 25467"/>
              <a:gd name="adj2" fmla="val -115710"/>
              <a:gd name="adj3" fmla="val 16667"/>
            </a:avLst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Right Triangle 4"/>
          <p:cNvSpPr/>
          <p:nvPr/>
        </p:nvSpPr>
        <p:spPr>
          <a:xfrm>
            <a:off x="6622256" y="1062790"/>
            <a:ext cx="1624492" cy="1594283"/>
          </a:xfrm>
          <a:custGeom>
            <a:avLst/>
            <a:gdLst>
              <a:gd name="connsiteX0" fmla="*/ 0 w 1599406"/>
              <a:gd name="connsiteY0" fmla="*/ 1582797 h 1582797"/>
              <a:gd name="connsiteX1" fmla="*/ 0 w 1599406"/>
              <a:gd name="connsiteY1" fmla="*/ 0 h 1582797"/>
              <a:gd name="connsiteX2" fmla="*/ 1599406 w 1599406"/>
              <a:gd name="connsiteY2" fmla="*/ 1582797 h 1582797"/>
              <a:gd name="connsiteX3" fmla="*/ 0 w 1599406"/>
              <a:gd name="connsiteY3" fmla="*/ 1582797 h 1582797"/>
              <a:gd name="connsiteX0" fmla="*/ 0 w 1599406"/>
              <a:gd name="connsiteY0" fmla="*/ 1597674 h 1597674"/>
              <a:gd name="connsiteX1" fmla="*/ 0 w 1599406"/>
              <a:gd name="connsiteY1" fmla="*/ 14877 h 1597674"/>
              <a:gd name="connsiteX2" fmla="*/ 1599406 w 1599406"/>
              <a:gd name="connsiteY2" fmla="*/ 1597674 h 1597674"/>
              <a:gd name="connsiteX3" fmla="*/ 0 w 1599406"/>
              <a:gd name="connsiteY3" fmla="*/ 1597674 h 1597674"/>
              <a:gd name="connsiteX0" fmla="*/ 0 w 1599406"/>
              <a:gd name="connsiteY0" fmla="*/ 1596850 h 1596850"/>
              <a:gd name="connsiteX1" fmla="*/ 0 w 1599406"/>
              <a:gd name="connsiteY1" fmla="*/ 14053 h 1596850"/>
              <a:gd name="connsiteX2" fmla="*/ 1599406 w 1599406"/>
              <a:gd name="connsiteY2" fmla="*/ 1596850 h 1596850"/>
              <a:gd name="connsiteX3" fmla="*/ 0 w 1599406"/>
              <a:gd name="connsiteY3" fmla="*/ 1596850 h 1596850"/>
              <a:gd name="connsiteX0" fmla="*/ 0 w 1650844"/>
              <a:gd name="connsiteY0" fmla="*/ 1594569 h 1594569"/>
              <a:gd name="connsiteX1" fmla="*/ 0 w 1650844"/>
              <a:gd name="connsiteY1" fmla="*/ 11772 h 1594569"/>
              <a:gd name="connsiteX2" fmla="*/ 1599406 w 1650844"/>
              <a:gd name="connsiteY2" fmla="*/ 1594569 h 1594569"/>
              <a:gd name="connsiteX3" fmla="*/ 0 w 1650844"/>
              <a:gd name="connsiteY3" fmla="*/ 1594569 h 1594569"/>
              <a:gd name="connsiteX0" fmla="*/ 0 w 1645752"/>
              <a:gd name="connsiteY0" fmla="*/ 1594585 h 1594585"/>
              <a:gd name="connsiteX1" fmla="*/ 0 w 1645752"/>
              <a:gd name="connsiteY1" fmla="*/ 11788 h 1594585"/>
              <a:gd name="connsiteX2" fmla="*/ 1599406 w 1645752"/>
              <a:gd name="connsiteY2" fmla="*/ 1594585 h 1594585"/>
              <a:gd name="connsiteX3" fmla="*/ 0 w 1645752"/>
              <a:gd name="connsiteY3" fmla="*/ 1594585 h 1594585"/>
              <a:gd name="connsiteX0" fmla="*/ 0 w 1639099"/>
              <a:gd name="connsiteY0" fmla="*/ 1594585 h 1594585"/>
              <a:gd name="connsiteX1" fmla="*/ 0 w 1639099"/>
              <a:gd name="connsiteY1" fmla="*/ 11788 h 1594585"/>
              <a:gd name="connsiteX2" fmla="*/ 1599406 w 1639099"/>
              <a:gd name="connsiteY2" fmla="*/ 1594585 h 1594585"/>
              <a:gd name="connsiteX3" fmla="*/ 0 w 1639099"/>
              <a:gd name="connsiteY3" fmla="*/ 1594585 h 1594585"/>
              <a:gd name="connsiteX0" fmla="*/ 0 w 1634227"/>
              <a:gd name="connsiteY0" fmla="*/ 1594617 h 1594617"/>
              <a:gd name="connsiteX1" fmla="*/ 0 w 1634227"/>
              <a:gd name="connsiteY1" fmla="*/ 11820 h 1594617"/>
              <a:gd name="connsiteX2" fmla="*/ 1599406 w 1634227"/>
              <a:gd name="connsiteY2" fmla="*/ 1594617 h 1594617"/>
              <a:gd name="connsiteX3" fmla="*/ 0 w 1634227"/>
              <a:gd name="connsiteY3" fmla="*/ 1594617 h 1594617"/>
              <a:gd name="connsiteX0" fmla="*/ 0 w 1629472"/>
              <a:gd name="connsiteY0" fmla="*/ 1594650 h 1594650"/>
              <a:gd name="connsiteX1" fmla="*/ 0 w 1629472"/>
              <a:gd name="connsiteY1" fmla="*/ 11853 h 1594650"/>
              <a:gd name="connsiteX2" fmla="*/ 1599406 w 1629472"/>
              <a:gd name="connsiteY2" fmla="*/ 1594650 h 1594650"/>
              <a:gd name="connsiteX3" fmla="*/ 0 w 1629472"/>
              <a:gd name="connsiteY3" fmla="*/ 1594650 h 1594650"/>
              <a:gd name="connsiteX0" fmla="*/ 0 w 1641298"/>
              <a:gd name="connsiteY0" fmla="*/ 1594829 h 1594829"/>
              <a:gd name="connsiteX1" fmla="*/ 0 w 1641298"/>
              <a:gd name="connsiteY1" fmla="*/ 12032 h 1594829"/>
              <a:gd name="connsiteX2" fmla="*/ 1599406 w 1641298"/>
              <a:gd name="connsiteY2" fmla="*/ 1594829 h 1594829"/>
              <a:gd name="connsiteX3" fmla="*/ 0 w 1641298"/>
              <a:gd name="connsiteY3" fmla="*/ 1594829 h 1594829"/>
              <a:gd name="connsiteX0" fmla="*/ 0 w 1639580"/>
              <a:gd name="connsiteY0" fmla="*/ 1593569 h 1593569"/>
              <a:gd name="connsiteX1" fmla="*/ 0 w 1639580"/>
              <a:gd name="connsiteY1" fmla="*/ 10772 h 1593569"/>
              <a:gd name="connsiteX2" fmla="*/ 1599406 w 1639580"/>
              <a:gd name="connsiteY2" fmla="*/ 1593569 h 1593569"/>
              <a:gd name="connsiteX3" fmla="*/ 0 w 1639580"/>
              <a:gd name="connsiteY3" fmla="*/ 1593569 h 1593569"/>
              <a:gd name="connsiteX0" fmla="*/ 0 w 1635296"/>
              <a:gd name="connsiteY0" fmla="*/ 1593671 h 1593671"/>
              <a:gd name="connsiteX1" fmla="*/ 0 w 1635296"/>
              <a:gd name="connsiteY1" fmla="*/ 10874 h 1593671"/>
              <a:gd name="connsiteX2" fmla="*/ 1599406 w 1635296"/>
              <a:gd name="connsiteY2" fmla="*/ 1593671 h 1593671"/>
              <a:gd name="connsiteX3" fmla="*/ 0 w 1635296"/>
              <a:gd name="connsiteY3" fmla="*/ 1593671 h 1593671"/>
              <a:gd name="connsiteX0" fmla="*/ 0 w 1625015"/>
              <a:gd name="connsiteY0" fmla="*/ 1594060 h 1594060"/>
              <a:gd name="connsiteX1" fmla="*/ 0 w 1625015"/>
              <a:gd name="connsiteY1" fmla="*/ 11263 h 1594060"/>
              <a:gd name="connsiteX2" fmla="*/ 1599406 w 1625015"/>
              <a:gd name="connsiteY2" fmla="*/ 1594060 h 1594060"/>
              <a:gd name="connsiteX3" fmla="*/ 0 w 1625015"/>
              <a:gd name="connsiteY3" fmla="*/ 1594060 h 1594060"/>
              <a:gd name="connsiteX0" fmla="*/ 0 w 1638501"/>
              <a:gd name="connsiteY0" fmla="*/ 1594082 h 1594082"/>
              <a:gd name="connsiteX1" fmla="*/ 0 w 1638501"/>
              <a:gd name="connsiteY1" fmla="*/ 11285 h 1594082"/>
              <a:gd name="connsiteX2" fmla="*/ 1599406 w 1638501"/>
              <a:gd name="connsiteY2" fmla="*/ 1594082 h 1594082"/>
              <a:gd name="connsiteX3" fmla="*/ 0 w 1638501"/>
              <a:gd name="connsiteY3" fmla="*/ 1594082 h 1594082"/>
              <a:gd name="connsiteX0" fmla="*/ 0 w 1647380"/>
              <a:gd name="connsiteY0" fmla="*/ 1594060 h 1597235"/>
              <a:gd name="connsiteX1" fmla="*/ 0 w 1647380"/>
              <a:gd name="connsiteY1" fmla="*/ 11263 h 1597235"/>
              <a:gd name="connsiteX2" fmla="*/ 1608931 w 1647380"/>
              <a:gd name="connsiteY2" fmla="*/ 1597235 h 1597235"/>
              <a:gd name="connsiteX3" fmla="*/ 0 w 1647380"/>
              <a:gd name="connsiteY3" fmla="*/ 1594060 h 1597235"/>
              <a:gd name="connsiteX0" fmla="*/ 0 w 1637010"/>
              <a:gd name="connsiteY0" fmla="*/ 1594241 h 1597416"/>
              <a:gd name="connsiteX1" fmla="*/ 0 w 1637010"/>
              <a:gd name="connsiteY1" fmla="*/ 11444 h 1597416"/>
              <a:gd name="connsiteX2" fmla="*/ 1608931 w 1637010"/>
              <a:gd name="connsiteY2" fmla="*/ 1597416 h 1597416"/>
              <a:gd name="connsiteX3" fmla="*/ 0 w 1637010"/>
              <a:gd name="connsiteY3" fmla="*/ 1594241 h 1597416"/>
              <a:gd name="connsiteX0" fmla="*/ 0 w 1629230"/>
              <a:gd name="connsiteY0" fmla="*/ 1594405 h 1597580"/>
              <a:gd name="connsiteX1" fmla="*/ 0 w 1629230"/>
              <a:gd name="connsiteY1" fmla="*/ 11608 h 1597580"/>
              <a:gd name="connsiteX2" fmla="*/ 1608931 w 1629230"/>
              <a:gd name="connsiteY2" fmla="*/ 1597580 h 1597580"/>
              <a:gd name="connsiteX3" fmla="*/ 0 w 1629230"/>
              <a:gd name="connsiteY3" fmla="*/ 1594405 h 1597580"/>
              <a:gd name="connsiteX0" fmla="*/ 0 w 1618808"/>
              <a:gd name="connsiteY0" fmla="*/ 1594721 h 1597896"/>
              <a:gd name="connsiteX1" fmla="*/ 0 w 1618808"/>
              <a:gd name="connsiteY1" fmla="*/ 11924 h 1597896"/>
              <a:gd name="connsiteX2" fmla="*/ 1608931 w 1618808"/>
              <a:gd name="connsiteY2" fmla="*/ 1597896 h 1597896"/>
              <a:gd name="connsiteX3" fmla="*/ 0 w 1618808"/>
              <a:gd name="connsiteY3" fmla="*/ 1594721 h 1597896"/>
              <a:gd name="connsiteX0" fmla="*/ 0 w 1624671"/>
              <a:gd name="connsiteY0" fmla="*/ 1594924 h 1598099"/>
              <a:gd name="connsiteX1" fmla="*/ 0 w 1624671"/>
              <a:gd name="connsiteY1" fmla="*/ 12127 h 1598099"/>
              <a:gd name="connsiteX2" fmla="*/ 1608931 w 1624671"/>
              <a:gd name="connsiteY2" fmla="*/ 1598099 h 1598099"/>
              <a:gd name="connsiteX3" fmla="*/ 0 w 1624671"/>
              <a:gd name="connsiteY3" fmla="*/ 1594924 h 1598099"/>
              <a:gd name="connsiteX0" fmla="*/ 0 w 1624492"/>
              <a:gd name="connsiteY0" fmla="*/ 1591108 h 1594283"/>
              <a:gd name="connsiteX1" fmla="*/ 0 w 1624492"/>
              <a:gd name="connsiteY1" fmla="*/ 8311 h 1594283"/>
              <a:gd name="connsiteX2" fmla="*/ 1608931 w 1624492"/>
              <a:gd name="connsiteY2" fmla="*/ 1594283 h 1594283"/>
              <a:gd name="connsiteX3" fmla="*/ 0 w 1624492"/>
              <a:gd name="connsiteY3" fmla="*/ 1591108 h 1594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4492" h="1594283">
                <a:moveTo>
                  <a:pt x="0" y="1591108"/>
                </a:moveTo>
                <a:lnTo>
                  <a:pt x="0" y="8311"/>
                </a:lnTo>
                <a:cubicBezTo>
                  <a:pt x="1484047" y="-116553"/>
                  <a:pt x="1691746" y="1200828"/>
                  <a:pt x="1608931" y="1594283"/>
                </a:cubicBezTo>
                <a:lnTo>
                  <a:pt x="0" y="159110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1" name="Right Triangle 150"/>
          <p:cNvSpPr/>
          <p:nvPr/>
        </p:nvSpPr>
        <p:spPr>
          <a:xfrm>
            <a:off x="6615290" y="1080627"/>
            <a:ext cx="1617804" cy="1586287"/>
          </a:xfrm>
          <a:prstGeom prst="rtTriangl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619721" y="2510893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7563490" y="1325031"/>
            <a:ext cx="3587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P</a:t>
            </a:r>
            <a:endParaRPr lang="en-US" sz="1600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4136939" y="1428927"/>
            <a:ext cx="539836" cy="485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  <a:sym typeface="Wingdings"/>
              </a:rPr>
              <a:t></a:t>
            </a:r>
            <a:endParaRPr lang="en-US" sz="2400" dirty="0">
              <a:solidFill>
                <a:srgbClr val="FF0000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91" name="Rounded Rectangle 90"/>
          <p:cNvSpPr/>
          <p:nvPr/>
        </p:nvSpPr>
        <p:spPr bwMode="auto">
          <a:xfrm>
            <a:off x="5693367" y="4019550"/>
            <a:ext cx="2614655" cy="336795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kern="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endParaRPr lang="en-US" sz="14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677437" y="1428750"/>
            <a:ext cx="539836" cy="485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  <a:sym typeface="Wingdings"/>
              </a:rPr>
              <a:t></a:t>
            </a:r>
            <a:endParaRPr lang="en-US" sz="2400" dirty="0">
              <a:solidFill>
                <a:srgbClr val="FF0000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136" name="Rounded Rectangle 135"/>
          <p:cNvSpPr/>
          <p:nvPr/>
        </p:nvSpPr>
        <p:spPr bwMode="auto">
          <a:xfrm>
            <a:off x="5997552" y="3606555"/>
            <a:ext cx="2289195" cy="336795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kern="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endParaRPr lang="en-US" sz="14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5" name="Rectangle 154"/>
          <p:cNvSpPr>
            <a:spLocks noChangeArrowheads="1"/>
          </p:cNvSpPr>
          <p:nvPr/>
        </p:nvSpPr>
        <p:spPr bwMode="auto">
          <a:xfrm>
            <a:off x="685800" y="2278648"/>
            <a:ext cx="313603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/>
          <a:p>
            <a:pPr marL="633413" indent="-633413" algn="r" fontAlgn="base">
              <a:spcBef>
                <a:spcPct val="0"/>
              </a:spcBef>
              <a:spcAft>
                <a:spcPct val="0"/>
              </a:spcAft>
              <a:buClr>
                <a:prstClr val="white"/>
              </a:buClr>
            </a:pPr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ar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(minor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segment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BPC) 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=</a:t>
            </a:r>
          </a:p>
        </p:txBody>
      </p:sp>
      <p:sp>
        <p:nvSpPr>
          <p:cNvPr id="156" name="Rounded Rectangle 155"/>
          <p:cNvSpPr/>
          <p:nvPr/>
        </p:nvSpPr>
        <p:spPr bwMode="auto">
          <a:xfrm>
            <a:off x="3473362" y="1847663"/>
            <a:ext cx="2782174" cy="306656"/>
          </a:xfrm>
          <a:prstGeom prst="roundRect">
            <a:avLst/>
          </a:prstGeom>
          <a:solidFill>
            <a:srgbClr val="000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55099" y="1836374"/>
            <a:ext cx="12972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 smtClean="0">
                <a:solidFill>
                  <a:prstClr val="white"/>
                </a:solidFill>
                <a:latin typeface="Bookman Old Style" pitchFamily="18" charset="0"/>
                <a:cs typeface="Arial" charset="0"/>
              </a:rPr>
              <a:t>ar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cs typeface="Arial" charset="0"/>
              </a:rPr>
              <a:t>(A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cs typeface="Arial" charset="0"/>
              </a:rPr>
              <a:t>– BPC)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9" name="Rectangle 108"/>
          <p:cNvSpPr>
            <a:spLocks noChangeArrowheads="1"/>
          </p:cNvSpPr>
          <p:nvPr/>
        </p:nvSpPr>
        <p:spPr bwMode="auto">
          <a:xfrm>
            <a:off x="4800600" y="1875478"/>
            <a:ext cx="13502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/>
          <a:p>
            <a:pPr marL="633413" indent="-633413" fontAlgn="base">
              <a:spcBef>
                <a:spcPct val="0"/>
              </a:spcBef>
              <a:spcAft>
                <a:spcPct val="0"/>
              </a:spcAft>
              <a:buClr>
                <a:prstClr val="white"/>
              </a:buClr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cs typeface="Arial" charset="0"/>
              </a:rPr>
              <a:t>–  </a:t>
            </a:r>
            <a:r>
              <a:rPr lang="en-US" sz="1600" b="1" dirty="0" err="1" smtClean="0">
                <a:solidFill>
                  <a:prstClr val="white"/>
                </a:solidFill>
                <a:latin typeface="Bookman Old Style" pitchFamily="18" charset="0"/>
                <a:cs typeface="Arial" charset="0"/>
              </a:rPr>
              <a:t>ar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cs typeface="Arial" charset="0"/>
              </a:rPr>
              <a:t>(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  <a:cs typeface="Arial" charset="0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cs typeface="Arial" charset="0"/>
              </a:rPr>
              <a:t>ABC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cs typeface="Arial" charset="0"/>
              </a:rPr>
              <a:t>)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  <a:cs typeface="Arial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3810000" y="2233196"/>
            <a:ext cx="14269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ar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(A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– BPC)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8" name="Rectangle 157"/>
          <p:cNvSpPr>
            <a:spLocks noChangeArrowheads="1"/>
          </p:cNvSpPr>
          <p:nvPr/>
        </p:nvSpPr>
        <p:spPr bwMode="auto">
          <a:xfrm>
            <a:off x="5044440" y="2279442"/>
            <a:ext cx="13502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/>
          <a:p>
            <a:pPr marL="633413" indent="-633413" fontAlgn="base">
              <a:spcBef>
                <a:spcPct val="0"/>
              </a:spcBef>
              <a:spcAft>
                <a:spcPct val="0"/>
              </a:spcAft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– </a:t>
            </a:r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ar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(</a:t>
            </a: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  <a:cs typeface="Arial" charset="0"/>
              </a:rPr>
              <a:t>D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ABC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)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  <a:cs typeface="Arial" charset="0"/>
            </a:endParaRPr>
          </a:p>
        </p:txBody>
      </p:sp>
      <p:sp>
        <p:nvSpPr>
          <p:cNvPr id="160" name="Rectangle 159"/>
          <p:cNvSpPr>
            <a:spLocks noChangeArrowheads="1"/>
          </p:cNvSpPr>
          <p:nvPr/>
        </p:nvSpPr>
        <p:spPr bwMode="auto">
          <a:xfrm>
            <a:off x="3761743" y="2647950"/>
            <a:ext cx="116586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/>
          <a:p>
            <a:pPr marL="633413" indent="-633413" fontAlgn="base">
              <a:spcBef>
                <a:spcPct val="0"/>
              </a:spcBef>
              <a:spcAft>
                <a:spcPct val="0"/>
              </a:spcAft>
              <a:buClr>
                <a:prstClr val="white"/>
              </a:buClr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154 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  <a:cs typeface="Arial" charset="0"/>
            </a:endParaRPr>
          </a:p>
        </p:txBody>
      </p:sp>
      <p:sp>
        <p:nvSpPr>
          <p:cNvPr id="161" name="Rectangle 160"/>
          <p:cNvSpPr>
            <a:spLocks noChangeArrowheads="1"/>
          </p:cNvSpPr>
          <p:nvPr/>
        </p:nvSpPr>
        <p:spPr bwMode="auto">
          <a:xfrm>
            <a:off x="3784602" y="2969560"/>
            <a:ext cx="99059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/>
          <a:p>
            <a:pPr marL="633413" indent="-633413" fontAlgn="base">
              <a:spcBef>
                <a:spcPct val="0"/>
              </a:spcBef>
              <a:spcAft>
                <a:spcPct val="0"/>
              </a:spcAft>
              <a:buClr>
                <a:prstClr val="white"/>
              </a:buClr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56 cm</a:t>
            </a:r>
            <a:r>
              <a:rPr lang="en-US" sz="1600" b="1" baseline="30000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2</a:t>
            </a:r>
          </a:p>
        </p:txBody>
      </p:sp>
      <p:sp>
        <p:nvSpPr>
          <p:cNvPr id="162" name="Rectangle 161"/>
          <p:cNvSpPr>
            <a:spLocks noChangeArrowheads="1"/>
          </p:cNvSpPr>
          <p:nvPr/>
        </p:nvSpPr>
        <p:spPr bwMode="auto">
          <a:xfrm>
            <a:off x="3433763" y="2968845"/>
            <a:ext cx="3905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/>
          <a:p>
            <a:pPr marL="633413" indent="-633413" algn="r" fontAlgn="base">
              <a:spcBef>
                <a:spcPct val="0"/>
              </a:spcBef>
              <a:spcAft>
                <a:spcPct val="0"/>
              </a:spcAft>
              <a:buClr>
                <a:prstClr val="white"/>
              </a:buClr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=</a:t>
            </a:r>
          </a:p>
        </p:txBody>
      </p:sp>
      <p:sp>
        <p:nvSpPr>
          <p:cNvPr id="163" name="Rectangle 162"/>
          <p:cNvSpPr>
            <a:spLocks noChangeArrowheads="1"/>
          </p:cNvSpPr>
          <p:nvPr/>
        </p:nvSpPr>
        <p:spPr bwMode="auto">
          <a:xfrm>
            <a:off x="3433763" y="2647950"/>
            <a:ext cx="3905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/>
          <a:p>
            <a:pPr marL="633413" indent="-633413" algn="r" fontAlgn="base">
              <a:spcBef>
                <a:spcPct val="0"/>
              </a:spcBef>
              <a:spcAft>
                <a:spcPct val="0"/>
              </a:spcAft>
              <a:buClr>
                <a:prstClr val="white"/>
              </a:buClr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=</a:t>
            </a:r>
          </a:p>
        </p:txBody>
      </p:sp>
      <p:sp>
        <p:nvSpPr>
          <p:cNvPr id="165" name="Rounded Rectangle 164"/>
          <p:cNvSpPr/>
          <p:nvPr/>
        </p:nvSpPr>
        <p:spPr>
          <a:xfrm>
            <a:off x="5729409" y="4043792"/>
            <a:ext cx="2514766" cy="28172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7203476" y="4064916"/>
            <a:ext cx="111966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/>
          <a:p>
            <a:pPr marL="633413" indent="-633413" fontAlgn="base">
              <a:spcBef>
                <a:spcPct val="0"/>
              </a:spcBef>
              <a:spcAft>
                <a:spcPct val="0"/>
              </a:spcAft>
              <a:buClr>
                <a:prstClr val="white"/>
              </a:buClr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154 cm</a:t>
            </a:r>
            <a:r>
              <a:rPr lang="en-US" sz="1600" b="1" baseline="30000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2</a:t>
            </a: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5562600" y="4064916"/>
            <a:ext cx="1609221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/>
          <a:p>
            <a:pPr marL="633413" indent="-633413" algn="r" fontAlgn="base">
              <a:spcBef>
                <a:spcPct val="0"/>
              </a:spcBef>
              <a:spcAft>
                <a:spcPct val="0"/>
              </a:spcAft>
              <a:buClr>
                <a:prstClr val="white"/>
              </a:buClr>
            </a:pPr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ar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 (A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– BPC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)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cs typeface="Arial" charset="0"/>
            </a:endParaRPr>
          </a:p>
        </p:txBody>
      </p:sp>
      <p:sp>
        <p:nvSpPr>
          <p:cNvPr id="98" name="Rectangle 97"/>
          <p:cNvSpPr>
            <a:spLocks noChangeArrowheads="1"/>
          </p:cNvSpPr>
          <p:nvPr/>
        </p:nvSpPr>
        <p:spPr bwMode="auto">
          <a:xfrm>
            <a:off x="6977012" y="4064916"/>
            <a:ext cx="37105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/>
          <a:p>
            <a:pPr marL="633413" indent="-633413" algn="r" fontAlgn="base">
              <a:spcBef>
                <a:spcPct val="0"/>
              </a:spcBef>
              <a:spcAft>
                <a:spcPct val="0"/>
              </a:spcAft>
              <a:buClr>
                <a:prstClr val="white"/>
              </a:buClr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=</a:t>
            </a:r>
          </a:p>
        </p:txBody>
      </p:sp>
      <p:sp>
        <p:nvSpPr>
          <p:cNvPr id="167" name="Rounded Rectangle 166"/>
          <p:cNvSpPr/>
          <p:nvPr/>
        </p:nvSpPr>
        <p:spPr>
          <a:xfrm>
            <a:off x="6016605" y="3638589"/>
            <a:ext cx="2258164" cy="268049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black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678200" y="3649504"/>
            <a:ext cx="2682214" cy="246221"/>
            <a:chOff x="1020922" y="3773329"/>
            <a:chExt cx="2682214" cy="246221"/>
          </a:xfrm>
        </p:grpSpPr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2717800" y="3773329"/>
              <a:ext cx="98533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 bIns="0">
              <a:spAutoFit/>
            </a:bodyPr>
            <a:lstStyle/>
            <a:p>
              <a:pPr marL="633413" indent="-633413" fontAlgn="base">
                <a:spcBef>
                  <a:spcPct val="0"/>
                </a:spcBef>
                <a:spcAft>
                  <a:spcPct val="0"/>
                </a:spcAft>
                <a:buClr>
                  <a:prstClr val="white"/>
                </a:buClr>
              </a:pPr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  <a:cs typeface="Arial" charset="0"/>
                </a:rPr>
                <a:t>98 cm</a:t>
              </a:r>
              <a:r>
                <a:rPr lang="en-US" sz="1600" b="1" baseline="30000" dirty="0">
                  <a:solidFill>
                    <a:prstClr val="black"/>
                  </a:solidFill>
                  <a:latin typeface="Bookman Old Style" pitchFamily="18" charset="0"/>
                  <a:cs typeface="Arial" charset="0"/>
                </a:rPr>
                <a:t>2</a:t>
              </a:r>
            </a:p>
          </p:txBody>
        </p:sp>
        <p:sp>
          <p:nvSpPr>
            <p:cNvPr id="153" name="Rectangle 152"/>
            <p:cNvSpPr>
              <a:spLocks noChangeArrowheads="1"/>
            </p:cNvSpPr>
            <p:nvPr/>
          </p:nvSpPr>
          <p:spPr bwMode="auto">
            <a:xfrm>
              <a:off x="2452234" y="3773408"/>
              <a:ext cx="319541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 bIns="0">
              <a:spAutoFit/>
            </a:bodyPr>
            <a:lstStyle/>
            <a:p>
              <a:pPr marL="633413" indent="-633413" fontAlgn="base">
                <a:spcBef>
                  <a:spcPct val="0"/>
                </a:spcBef>
                <a:spcAft>
                  <a:spcPct val="0"/>
                </a:spcAft>
                <a:buClr>
                  <a:prstClr val="white"/>
                </a:buClr>
              </a:pPr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  <a:cs typeface="Arial" charset="0"/>
                </a:rPr>
                <a:t>=</a:t>
              </a:r>
            </a:p>
          </p:txBody>
        </p:sp>
        <p:sp>
          <p:nvSpPr>
            <p:cNvPr id="154" name="Rectangle 153"/>
            <p:cNvSpPr>
              <a:spLocks noChangeArrowheads="1"/>
            </p:cNvSpPr>
            <p:nvPr/>
          </p:nvSpPr>
          <p:spPr bwMode="auto">
            <a:xfrm>
              <a:off x="1020922" y="3773408"/>
              <a:ext cx="1473358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>
              <a:spAutoFit/>
            </a:bodyPr>
            <a:lstStyle/>
            <a:p>
              <a:pPr marL="633413" indent="-633413" algn="r" fontAlgn="base">
                <a:spcBef>
                  <a:spcPct val="0"/>
                </a:spcBef>
                <a:spcAft>
                  <a:spcPct val="0"/>
                </a:spcAft>
                <a:buClr>
                  <a:prstClr val="white"/>
                </a:buClr>
              </a:pPr>
              <a:r>
                <a:rPr lang="en-US" sz="1600" b="1" dirty="0" err="1" smtClean="0">
                  <a:solidFill>
                    <a:prstClr val="black"/>
                  </a:solidFill>
                  <a:latin typeface="Bookman Old Style" pitchFamily="18" charset="0"/>
                  <a:cs typeface="Arial" charset="0"/>
                </a:rPr>
                <a:t>ar</a:t>
              </a: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  <a:cs typeface="Arial" charset="0"/>
                </a:rPr>
                <a:t> </a:t>
              </a:r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  <a:cs typeface="Arial" charset="0"/>
                </a:rPr>
                <a:t>(</a:t>
              </a:r>
              <a:r>
                <a:rPr lang="en-US" sz="1600" b="1" dirty="0">
                  <a:solidFill>
                    <a:prstClr val="black"/>
                  </a:solidFill>
                  <a:latin typeface="Symbol" pitchFamily="18" charset="2"/>
                  <a:cs typeface="Arial" charset="0"/>
                </a:rPr>
                <a:t>D</a:t>
              </a:r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  <a:cs typeface="Arial" charset="0"/>
                </a:rPr>
                <a:t>ABC</a:t>
              </a: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  <a:cs typeface="Arial" charset="0"/>
                </a:rPr>
                <a:t>)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  <a:cs typeface="Arial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267200" y="2601704"/>
            <a:ext cx="6303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3413" indent="-633413" fontAlgn="base">
              <a:spcBef>
                <a:spcPct val="0"/>
              </a:spcBef>
              <a:spcAft>
                <a:spcPct val="0"/>
              </a:spcAft>
              <a:buClr>
                <a:prstClr val="white"/>
              </a:buClr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– 98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  <a:cs typeface="Arial" charset="0"/>
            </a:endParaRPr>
          </a:p>
        </p:txBody>
      </p:sp>
      <p:sp>
        <p:nvSpPr>
          <p:cNvPr id="168" name="Rectangle 167"/>
          <p:cNvSpPr>
            <a:spLocks noChangeArrowheads="1"/>
          </p:cNvSpPr>
          <p:nvPr/>
        </p:nvSpPr>
        <p:spPr bwMode="auto">
          <a:xfrm>
            <a:off x="533400" y="2969639"/>
            <a:ext cx="3794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/>
          <a:p>
            <a:pPr marL="633413" indent="-633413" algn="just" fontAlgn="base">
              <a:spcBef>
                <a:spcPct val="0"/>
              </a:spcBef>
              <a:spcAft>
                <a:spcPct val="0"/>
              </a:spcAft>
              <a:buClr>
                <a:prstClr val="white"/>
              </a:buClr>
            </a:pPr>
            <a:r>
              <a:rPr lang="en-US" sz="1600" b="1" dirty="0">
                <a:solidFill>
                  <a:prstClr val="black"/>
                </a:solidFill>
                <a:latin typeface="Symbol" pitchFamily="18" charset="2"/>
                <a:cs typeface="Arial" charset="0"/>
              </a:rPr>
              <a:t>\</a:t>
            </a:r>
          </a:p>
        </p:txBody>
      </p:sp>
      <p:sp>
        <p:nvSpPr>
          <p:cNvPr id="169" name="Rectangle 168"/>
          <p:cNvSpPr>
            <a:spLocks noChangeArrowheads="1"/>
          </p:cNvSpPr>
          <p:nvPr/>
        </p:nvSpPr>
        <p:spPr bwMode="auto">
          <a:xfrm>
            <a:off x="709284" y="2968845"/>
            <a:ext cx="285094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/>
          <a:p>
            <a:pPr marL="633413" indent="-633413" algn="r" fontAlgn="base">
              <a:spcBef>
                <a:spcPct val="0"/>
              </a:spcBef>
              <a:spcAft>
                <a:spcPct val="0"/>
              </a:spcAft>
              <a:buClr>
                <a:prstClr val="white"/>
              </a:buClr>
            </a:pPr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ar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(minor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segment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BPC)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cs typeface="Arial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5632364" y="819150"/>
            <a:ext cx="539836" cy="485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  <a:sym typeface="Wingdings"/>
              </a:rPr>
              <a:t></a:t>
            </a:r>
            <a:endParaRPr lang="en-US" sz="2400" dirty="0">
              <a:solidFill>
                <a:srgbClr val="FF0000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171" name="Rounded Rectangle 170"/>
          <p:cNvSpPr/>
          <p:nvPr/>
        </p:nvSpPr>
        <p:spPr>
          <a:xfrm>
            <a:off x="553246" y="1269208"/>
            <a:ext cx="5975861" cy="234117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75180" y="1221467"/>
            <a:ext cx="2980870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Area of shaded region =</a:t>
            </a:r>
            <a:endParaRPr lang="en-US" sz="15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891380" y="1221467"/>
            <a:ext cx="1782786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err="1" smtClean="0">
                <a:solidFill>
                  <a:srgbClr val="C00000"/>
                </a:solidFill>
                <a:latin typeface="Bookman Old Style" pitchFamily="18" charset="0"/>
              </a:rPr>
              <a:t>ar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(semi-circle) 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415379" y="1221467"/>
            <a:ext cx="2214021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>
                <a:solidFill>
                  <a:srgbClr val="C00000"/>
                </a:solidFill>
                <a:latin typeface="Bookman Old Style" pitchFamily="18" charset="0"/>
              </a:rPr>
              <a:t>– </a:t>
            </a:r>
            <a:r>
              <a:rPr lang="en-US" sz="1500" b="1" dirty="0" err="1" smtClean="0">
                <a:solidFill>
                  <a:srgbClr val="C00000"/>
                </a:solidFill>
                <a:latin typeface="Bookman Old Style" pitchFamily="18" charset="0"/>
              </a:rPr>
              <a:t>ar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(</a:t>
            </a:r>
            <a:r>
              <a:rPr lang="en-US" sz="1500" b="1" dirty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minor segment)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895350" y="3333750"/>
            <a:ext cx="2980870" cy="338554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Area of shaded region    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3708652" y="3333750"/>
            <a:ext cx="1782786" cy="338554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(semi-circle) 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5172667" y="3333750"/>
            <a:ext cx="2561633" cy="338554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– </a:t>
            </a:r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minor segment)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7" name="Rectangle 176"/>
          <p:cNvSpPr>
            <a:spLocks noChangeArrowheads="1"/>
          </p:cNvSpPr>
          <p:nvPr/>
        </p:nvSpPr>
        <p:spPr bwMode="auto">
          <a:xfrm>
            <a:off x="3761743" y="3760996"/>
            <a:ext cx="715526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/>
          <a:p>
            <a:pPr marL="633413" indent="-633413" fontAlgn="base">
              <a:spcBef>
                <a:spcPct val="0"/>
              </a:spcBef>
              <a:spcAft>
                <a:spcPct val="0"/>
              </a:spcAft>
              <a:buClr>
                <a:prstClr val="white"/>
              </a:buClr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154 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  <a:cs typeface="Arial" charset="0"/>
            </a:endParaRPr>
          </a:p>
        </p:txBody>
      </p:sp>
      <p:sp>
        <p:nvSpPr>
          <p:cNvPr id="178" name="Rectangle 177"/>
          <p:cNvSpPr>
            <a:spLocks noChangeArrowheads="1"/>
          </p:cNvSpPr>
          <p:nvPr/>
        </p:nvSpPr>
        <p:spPr bwMode="auto">
          <a:xfrm>
            <a:off x="3433763" y="3760996"/>
            <a:ext cx="3905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/>
          <a:p>
            <a:pPr marL="633413" indent="-633413" algn="r" fontAlgn="base">
              <a:spcBef>
                <a:spcPct val="0"/>
              </a:spcBef>
              <a:spcAft>
                <a:spcPct val="0"/>
              </a:spcAft>
              <a:buClr>
                <a:prstClr val="white"/>
              </a:buClr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=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4267200" y="3714750"/>
            <a:ext cx="6303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3413" indent="-633413" fontAlgn="base">
              <a:spcBef>
                <a:spcPct val="0"/>
              </a:spcBef>
              <a:spcAft>
                <a:spcPct val="0"/>
              </a:spcAft>
              <a:buClr>
                <a:prstClr val="white"/>
              </a:buClr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–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56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  <a:cs typeface="Arial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895350" y="4061996"/>
            <a:ext cx="2980870" cy="338554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Area of shaded region    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1" name="Rectangle 180"/>
          <p:cNvSpPr>
            <a:spLocks noChangeArrowheads="1"/>
          </p:cNvSpPr>
          <p:nvPr/>
        </p:nvSpPr>
        <p:spPr bwMode="auto">
          <a:xfrm>
            <a:off x="533400" y="4108242"/>
            <a:ext cx="3794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/>
          <a:p>
            <a:pPr marL="633413" indent="-633413" algn="just" fontAlgn="base">
              <a:spcBef>
                <a:spcPct val="0"/>
              </a:spcBef>
              <a:spcAft>
                <a:spcPct val="0"/>
              </a:spcAft>
              <a:buClr>
                <a:prstClr val="white"/>
              </a:buClr>
            </a:pPr>
            <a:r>
              <a:rPr lang="en-US" sz="1600" b="1" dirty="0">
                <a:solidFill>
                  <a:prstClr val="black"/>
                </a:solidFill>
                <a:latin typeface="Symbol" pitchFamily="18" charset="2"/>
                <a:cs typeface="Arial" charset="0"/>
              </a:rPr>
              <a:t>\</a:t>
            </a:r>
          </a:p>
        </p:txBody>
      </p:sp>
      <p:sp>
        <p:nvSpPr>
          <p:cNvPr id="182" name="Rectangle 181"/>
          <p:cNvSpPr>
            <a:spLocks noChangeArrowheads="1"/>
          </p:cNvSpPr>
          <p:nvPr/>
        </p:nvSpPr>
        <p:spPr bwMode="auto">
          <a:xfrm>
            <a:off x="3761743" y="4108163"/>
            <a:ext cx="106482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/>
          <a:p>
            <a:pPr marL="633413" indent="-633413" fontAlgn="base">
              <a:spcBef>
                <a:spcPct val="0"/>
              </a:spcBef>
              <a:spcAft>
                <a:spcPct val="0"/>
              </a:spcAft>
              <a:buClr>
                <a:prstClr val="white"/>
              </a:buClr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98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cm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  <a:cs typeface="Arial" charset="0"/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5723449" y="4446366"/>
            <a:ext cx="2738853" cy="268049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black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679300" y="4467649"/>
            <a:ext cx="2969827" cy="215444"/>
            <a:chOff x="1259193" y="4544854"/>
            <a:chExt cx="2969827" cy="215444"/>
          </a:xfrm>
        </p:grpSpPr>
        <p:sp>
          <p:nvSpPr>
            <p:cNvPr id="106" name="Rectangle 105"/>
            <p:cNvSpPr>
              <a:spLocks noChangeArrowheads="1"/>
            </p:cNvSpPr>
            <p:nvPr/>
          </p:nvSpPr>
          <p:spPr bwMode="auto">
            <a:xfrm>
              <a:off x="3181120" y="4544854"/>
              <a:ext cx="1047900" cy="178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 bIns="0">
              <a:spAutoFit/>
            </a:bodyPr>
            <a:lstStyle/>
            <a:p>
              <a:pPr marL="633413" indent="-633413" fontAlgn="base">
                <a:spcBef>
                  <a:spcPct val="0"/>
                </a:spcBef>
                <a:spcAft>
                  <a:spcPct val="0"/>
                </a:spcAft>
                <a:buClr>
                  <a:prstClr val="white"/>
                </a:buClr>
              </a:pPr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  <a:cs typeface="Arial" charset="0"/>
                </a:rPr>
                <a:t>154 cm</a:t>
              </a:r>
              <a:r>
                <a:rPr lang="en-US" sz="1400" b="1" baseline="30000" dirty="0">
                  <a:solidFill>
                    <a:prstClr val="black"/>
                  </a:solidFill>
                  <a:latin typeface="Bookman Old Style" pitchFamily="18" charset="0"/>
                  <a:cs typeface="Arial" charset="0"/>
                </a:rPr>
                <a:t>2</a:t>
              </a:r>
            </a:p>
          </p:txBody>
        </p:sp>
        <p:sp>
          <p:nvSpPr>
            <p:cNvPr id="107" name="Rectangle 106"/>
            <p:cNvSpPr>
              <a:spLocks noChangeArrowheads="1"/>
            </p:cNvSpPr>
            <p:nvPr/>
          </p:nvSpPr>
          <p:spPr bwMode="auto">
            <a:xfrm>
              <a:off x="3033204" y="4544854"/>
              <a:ext cx="304800" cy="178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 bIns="0">
              <a:spAutoFit/>
            </a:bodyPr>
            <a:lstStyle/>
            <a:p>
              <a:pPr marL="633413" indent="-633413" algn="r" fontAlgn="base">
                <a:spcBef>
                  <a:spcPct val="0"/>
                </a:spcBef>
                <a:spcAft>
                  <a:spcPct val="0"/>
                </a:spcAft>
                <a:buClr>
                  <a:prstClr val="white"/>
                </a:buClr>
              </a:pPr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  <a:cs typeface="Arial" charset="0"/>
                </a:rPr>
                <a:t>=</a:t>
              </a:r>
            </a:p>
          </p:txBody>
        </p:sp>
        <p:sp>
          <p:nvSpPr>
            <p:cNvPr id="108" name="Rectangle 107"/>
            <p:cNvSpPr>
              <a:spLocks noChangeArrowheads="1"/>
            </p:cNvSpPr>
            <p:nvPr/>
          </p:nvSpPr>
          <p:spPr bwMode="auto">
            <a:xfrm>
              <a:off x="1259193" y="4544854"/>
              <a:ext cx="2176230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 bIns="0">
              <a:spAutoFit/>
            </a:bodyPr>
            <a:lstStyle/>
            <a:p>
              <a:pPr marL="633413" indent="-633413" fontAlgn="base">
                <a:spcBef>
                  <a:spcPct val="0"/>
                </a:spcBef>
                <a:spcAft>
                  <a:spcPct val="0"/>
                </a:spcAft>
                <a:buClr>
                  <a:prstClr val="white"/>
                </a:buClr>
              </a:pPr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  <a:cs typeface="Arial" charset="0"/>
                </a:rPr>
                <a:t>Area of </a:t>
              </a:r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  <a:cs typeface="Arial" charset="0"/>
                </a:rPr>
                <a:t>semi-circle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  <a:cs typeface="Arial" charset="0"/>
              </a:endParaRPr>
            </a:p>
          </p:txBody>
        </p:sp>
      </p:grpSp>
      <p:sp>
        <p:nvSpPr>
          <p:cNvPr id="188" name="Rectangle 187"/>
          <p:cNvSpPr>
            <a:spLocks noChangeArrowheads="1"/>
          </p:cNvSpPr>
          <p:nvPr/>
        </p:nvSpPr>
        <p:spPr bwMode="auto">
          <a:xfrm>
            <a:off x="533400" y="4489242"/>
            <a:ext cx="3794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/>
          <a:p>
            <a:pPr marL="633413" indent="-633413" algn="just" fontAlgn="base">
              <a:spcBef>
                <a:spcPct val="0"/>
              </a:spcBef>
              <a:spcAft>
                <a:spcPct val="0"/>
              </a:spcAft>
              <a:buClr>
                <a:prstClr val="white"/>
              </a:buClr>
            </a:pPr>
            <a:r>
              <a:rPr lang="en-US" sz="1600" b="1" dirty="0">
                <a:solidFill>
                  <a:prstClr val="black"/>
                </a:solidFill>
                <a:latin typeface="Symbol" pitchFamily="18" charset="2"/>
                <a:cs typeface="Arial" charset="0"/>
              </a:rPr>
              <a:t>\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895349" y="4442996"/>
            <a:ext cx="3762192" cy="338554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Area of shaded region is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98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cm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/>
              <p:cNvSpPr>
                <a:spLocks noChangeArrowheads="1"/>
              </p:cNvSpPr>
              <p:nvPr/>
            </p:nvSpPr>
            <p:spPr bwMode="auto">
              <a:xfrm rot="2700000">
                <a:off x="7062903" y="1756503"/>
                <a:ext cx="1167911" cy="2364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tIns="0" bIns="0">
                <a:spAutoFit/>
              </a:bodyPr>
              <a:lstStyle/>
              <a:p>
                <a:pPr marL="633413" indent="-633413" fontAlgn="base">
                  <a:spcBef>
                    <a:spcPct val="0"/>
                  </a:spcBef>
                  <a:spcAft>
                    <a:spcPct val="0"/>
                  </a:spcAft>
                  <a:buClr>
                    <a:prstClr val="white"/>
                  </a:buClr>
                </a:pPr>
                <a:r>
                  <a:rPr lang="en-US" sz="1400" b="1" dirty="0" smtClean="0">
                    <a:solidFill>
                      <a:prstClr val="black"/>
                    </a:solidFill>
                    <a:latin typeface="Bookman Old Style" pitchFamily="18" charset="0"/>
                    <a:cs typeface="Arial" charset="0"/>
                  </a:rPr>
                  <a:t>14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radPr>
                      <m:deg/>
                      <m:e>
                        <m:r>
                          <a:rPr lang="en-US" sz="1400" b="1" i="1" smtClean="0">
                            <a:solidFill>
                              <a:prstClr val="black"/>
                            </a:solidFill>
                            <a:latin typeface="Cambria Math"/>
                            <a:cs typeface="Arial" charset="0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sz="1400" b="1" dirty="0">
                    <a:solidFill>
                      <a:prstClr val="black"/>
                    </a:solidFill>
                    <a:latin typeface="Bookman Old Style" pitchFamily="18" charset="0"/>
                    <a:cs typeface="Arial" charset="0"/>
                  </a:rPr>
                  <a:t> cm</a:t>
                </a:r>
                <a:endParaRPr lang="en-US" sz="1400" b="1" baseline="30000" dirty="0">
                  <a:solidFill>
                    <a:prstClr val="black"/>
                  </a:solidFill>
                  <a:latin typeface="Bookman Old Style" pitchFamily="18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88" name="Rectangle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2700000">
                <a:off x="7062903" y="1756503"/>
                <a:ext cx="1167911" cy="236411"/>
              </a:xfrm>
              <a:prstGeom prst="rect">
                <a:avLst/>
              </a:prstGeom>
              <a:blipFill rotWithShape="1">
                <a:blip r:embed="rId3"/>
                <a:stretch>
                  <a:fillRect l="-7927" t="-30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010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4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3" dur="4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500"/>
                            </p:stCondLst>
                            <p:childTnLst>
                              <p:par>
                                <p:cTn id="2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500"/>
                            </p:stCondLst>
                            <p:childTnLst>
                              <p:par>
                                <p:cTn id="2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1000"/>
                            </p:stCondLst>
                            <p:childTnLst>
                              <p:par>
                                <p:cTn id="2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 animBg="1"/>
      <p:bldP spid="186" grpId="0" animBg="1"/>
      <p:bldP spid="186" grpId="1" animBg="1"/>
      <p:bldP spid="185" grpId="0" animBg="1"/>
      <p:bldP spid="185" grpId="1" animBg="1"/>
      <p:bldP spid="183" grpId="0" animBg="1"/>
      <p:bldP spid="183" grpId="1" animBg="1"/>
      <p:bldP spid="166" grpId="0" animBg="1"/>
      <p:bldP spid="166" grpId="1" animBg="1"/>
      <p:bldP spid="164" grpId="0" animBg="1"/>
      <p:bldP spid="164" grpId="1" animBg="1"/>
      <p:bldP spid="95" grpId="0" animBg="1"/>
      <p:bldP spid="97" grpId="0"/>
      <p:bldP spid="92" grpId="0" animBg="1"/>
      <p:bldP spid="110" grpId="0" animBg="1"/>
      <p:bldP spid="5" grpId="0" animBg="1"/>
      <p:bldP spid="202" grpId="0"/>
      <p:bldP spid="91" grpId="0" animBg="1"/>
      <p:bldP spid="205" grpId="0"/>
      <p:bldP spid="136" grpId="0" animBg="1"/>
      <p:bldP spid="155" grpId="0"/>
      <p:bldP spid="156" grpId="0" animBg="1"/>
      <p:bldP spid="156" grpId="1" animBg="1"/>
      <p:bldP spid="156" grpId="2" animBg="1"/>
      <p:bldP spid="4" grpId="0"/>
      <p:bldP spid="109" grpId="0"/>
      <p:bldP spid="157" grpId="0"/>
      <p:bldP spid="158" grpId="0"/>
      <p:bldP spid="160" grpId="0"/>
      <p:bldP spid="161" grpId="0"/>
      <p:bldP spid="162" grpId="0"/>
      <p:bldP spid="163" grpId="0"/>
      <p:bldP spid="165" grpId="0" animBg="1"/>
      <p:bldP spid="165" grpId="1" animBg="1"/>
      <p:bldP spid="94" grpId="0"/>
      <p:bldP spid="100" grpId="0"/>
      <p:bldP spid="98" grpId="0"/>
      <p:bldP spid="167" grpId="0" animBg="1"/>
      <p:bldP spid="167" grpId="1" animBg="1"/>
      <p:bldP spid="8" grpId="0"/>
      <p:bldP spid="168" grpId="0"/>
      <p:bldP spid="169" grpId="0"/>
      <p:bldP spid="170" grpId="0"/>
      <p:bldP spid="171" grpId="0" animBg="1"/>
      <p:bldP spid="171" grpId="1" animBg="1"/>
      <p:bldP spid="172" grpId="0"/>
      <p:bldP spid="173" grpId="0"/>
      <p:bldP spid="174" grpId="0"/>
      <p:bldP spid="177" grpId="0"/>
      <p:bldP spid="178" grpId="0"/>
      <p:bldP spid="179" grpId="0"/>
      <p:bldP spid="180" grpId="0"/>
      <p:bldP spid="181" grpId="0"/>
      <p:bldP spid="182" grpId="0"/>
      <p:bldP spid="184" grpId="0" animBg="1"/>
      <p:bldP spid="184" grpId="1" animBg="1"/>
      <p:bldP spid="188" grpId="0"/>
      <p:bldP spid="18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4"/>
          <p:cNvSpPr txBox="1">
            <a:spLocks noChangeArrowheads="1"/>
          </p:cNvSpPr>
          <p:nvPr/>
        </p:nvSpPr>
        <p:spPr bwMode="auto">
          <a:xfrm>
            <a:off x="2286000" y="971550"/>
            <a:ext cx="52578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000" b="1">
                <a:latin typeface="Bookman Old Style" pitchFamily="18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Module </a:t>
            </a:r>
            <a:r>
              <a:rPr lang="en-US" sz="20000" dirty="0" smtClean="0">
                <a:solidFill>
                  <a:prstClr val="black"/>
                </a:solidFill>
              </a:rPr>
              <a:t>36</a:t>
            </a:r>
            <a:endParaRPr lang="en-US" sz="3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76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3" y="1885950"/>
            <a:ext cx="4714877" cy="125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AREAS RELATED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TO CIRCLE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685800" y="2974908"/>
            <a:ext cx="4038600" cy="1120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 based on Area of segment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01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hord 104"/>
          <p:cNvSpPr/>
          <p:nvPr/>
        </p:nvSpPr>
        <p:spPr>
          <a:xfrm rot="17520000">
            <a:off x="6494725" y="721421"/>
            <a:ext cx="2137404" cy="2137404"/>
          </a:xfrm>
          <a:prstGeom prst="chord">
            <a:avLst>
              <a:gd name="adj1" fmla="val 6698752"/>
              <a:gd name="adj2" fmla="val 12270817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6" name="Rounded Rectangle 225"/>
          <p:cNvSpPr/>
          <p:nvPr/>
        </p:nvSpPr>
        <p:spPr bwMode="auto">
          <a:xfrm rot="18900000">
            <a:off x="6795899" y="2021097"/>
            <a:ext cx="513201" cy="176962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225" name="Rounded Rectangle 224"/>
          <p:cNvSpPr/>
          <p:nvPr/>
        </p:nvSpPr>
        <p:spPr bwMode="auto">
          <a:xfrm>
            <a:off x="3545272" y="1996350"/>
            <a:ext cx="114590" cy="140542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224" name="Rounded Rectangle 223"/>
          <p:cNvSpPr/>
          <p:nvPr/>
        </p:nvSpPr>
        <p:spPr bwMode="auto">
          <a:xfrm>
            <a:off x="1283620" y="1073970"/>
            <a:ext cx="932792" cy="248978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223" name="Rounded Rectangle 222"/>
          <p:cNvSpPr/>
          <p:nvPr/>
        </p:nvSpPr>
        <p:spPr bwMode="auto">
          <a:xfrm>
            <a:off x="3409952" y="1993574"/>
            <a:ext cx="124801" cy="140541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221" name="Rounded Rectangle 220"/>
          <p:cNvSpPr/>
          <p:nvPr/>
        </p:nvSpPr>
        <p:spPr bwMode="auto">
          <a:xfrm>
            <a:off x="2869407" y="1904205"/>
            <a:ext cx="124801" cy="170055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83" name="Pie 182"/>
          <p:cNvSpPr/>
          <p:nvPr/>
        </p:nvSpPr>
        <p:spPr>
          <a:xfrm>
            <a:off x="6484809" y="719075"/>
            <a:ext cx="2130552" cy="2130552"/>
          </a:xfrm>
          <a:prstGeom prst="pie">
            <a:avLst>
              <a:gd name="adj1" fmla="val 2641245"/>
              <a:gd name="adj2" fmla="val 8132791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84" name="Isosceles Triangle 130"/>
          <p:cNvSpPr/>
          <p:nvPr/>
        </p:nvSpPr>
        <p:spPr>
          <a:xfrm>
            <a:off x="6831065" y="1813996"/>
            <a:ext cx="1448599" cy="690564"/>
          </a:xfrm>
          <a:custGeom>
            <a:avLst/>
            <a:gdLst>
              <a:gd name="connsiteX0" fmla="*/ 0 w 1473999"/>
              <a:gd name="connsiteY0" fmla="*/ 747714 h 747714"/>
              <a:gd name="connsiteX1" fmla="*/ 737000 w 1473999"/>
              <a:gd name="connsiteY1" fmla="*/ 0 h 747714"/>
              <a:gd name="connsiteX2" fmla="*/ 1473999 w 1473999"/>
              <a:gd name="connsiteY2" fmla="*/ 747714 h 747714"/>
              <a:gd name="connsiteX3" fmla="*/ 0 w 1473999"/>
              <a:gd name="connsiteY3" fmla="*/ 747714 h 747714"/>
              <a:gd name="connsiteX0" fmla="*/ 0 w 1473999"/>
              <a:gd name="connsiteY0" fmla="*/ 712789 h 712789"/>
              <a:gd name="connsiteX1" fmla="*/ 740175 w 1473999"/>
              <a:gd name="connsiteY1" fmla="*/ 0 h 712789"/>
              <a:gd name="connsiteX2" fmla="*/ 1473999 w 1473999"/>
              <a:gd name="connsiteY2" fmla="*/ 712789 h 712789"/>
              <a:gd name="connsiteX3" fmla="*/ 0 w 1473999"/>
              <a:gd name="connsiteY3" fmla="*/ 712789 h 712789"/>
              <a:gd name="connsiteX0" fmla="*/ 0 w 1473999"/>
              <a:gd name="connsiteY0" fmla="*/ 690564 h 690564"/>
              <a:gd name="connsiteX1" fmla="*/ 724300 w 1473999"/>
              <a:gd name="connsiteY1" fmla="*/ 0 h 690564"/>
              <a:gd name="connsiteX2" fmla="*/ 1473999 w 1473999"/>
              <a:gd name="connsiteY2" fmla="*/ 690564 h 690564"/>
              <a:gd name="connsiteX3" fmla="*/ 0 w 1473999"/>
              <a:gd name="connsiteY3" fmla="*/ 690564 h 690564"/>
              <a:gd name="connsiteX0" fmla="*/ 0 w 1454949"/>
              <a:gd name="connsiteY0" fmla="*/ 690564 h 690564"/>
              <a:gd name="connsiteX1" fmla="*/ 724300 w 1454949"/>
              <a:gd name="connsiteY1" fmla="*/ 0 h 690564"/>
              <a:gd name="connsiteX2" fmla="*/ 1454949 w 1454949"/>
              <a:gd name="connsiteY2" fmla="*/ 690564 h 690564"/>
              <a:gd name="connsiteX3" fmla="*/ 0 w 1454949"/>
              <a:gd name="connsiteY3" fmla="*/ 690564 h 690564"/>
              <a:gd name="connsiteX0" fmla="*/ 0 w 1448599"/>
              <a:gd name="connsiteY0" fmla="*/ 690564 h 690564"/>
              <a:gd name="connsiteX1" fmla="*/ 717950 w 1448599"/>
              <a:gd name="connsiteY1" fmla="*/ 0 h 690564"/>
              <a:gd name="connsiteX2" fmla="*/ 1448599 w 1448599"/>
              <a:gd name="connsiteY2" fmla="*/ 690564 h 690564"/>
              <a:gd name="connsiteX3" fmla="*/ 0 w 1448599"/>
              <a:gd name="connsiteY3" fmla="*/ 690564 h 690564"/>
              <a:gd name="connsiteX0" fmla="*/ 0 w 1448599"/>
              <a:gd name="connsiteY0" fmla="*/ 690564 h 690564"/>
              <a:gd name="connsiteX1" fmla="*/ 717950 w 1448599"/>
              <a:gd name="connsiteY1" fmla="*/ 0 h 690564"/>
              <a:gd name="connsiteX2" fmla="*/ 1448599 w 1448599"/>
              <a:gd name="connsiteY2" fmla="*/ 690564 h 690564"/>
              <a:gd name="connsiteX3" fmla="*/ 0 w 1448599"/>
              <a:gd name="connsiteY3" fmla="*/ 690564 h 690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8599" h="690564">
                <a:moveTo>
                  <a:pt x="0" y="690564"/>
                </a:moveTo>
                <a:cubicBezTo>
                  <a:pt x="248842" y="457201"/>
                  <a:pt x="478633" y="230188"/>
                  <a:pt x="717950" y="0"/>
                </a:cubicBezTo>
                <a:lnTo>
                  <a:pt x="1448599" y="690564"/>
                </a:lnTo>
                <a:lnTo>
                  <a:pt x="0" y="6905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5" name="Rounded Rectangle 174"/>
          <p:cNvSpPr/>
          <p:nvPr/>
        </p:nvSpPr>
        <p:spPr>
          <a:xfrm>
            <a:off x="2619666" y="828675"/>
            <a:ext cx="2486696" cy="22591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3" name="Rounded Rectangle 172"/>
          <p:cNvSpPr/>
          <p:nvPr/>
        </p:nvSpPr>
        <p:spPr>
          <a:xfrm>
            <a:off x="794134" y="831363"/>
            <a:ext cx="695110" cy="22591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4" name="Rounded Rectangle 173"/>
          <p:cNvSpPr/>
          <p:nvPr/>
        </p:nvSpPr>
        <p:spPr>
          <a:xfrm>
            <a:off x="2997468" y="586534"/>
            <a:ext cx="3864752" cy="22817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7" name="Arc 166"/>
          <p:cNvSpPr/>
          <p:nvPr/>
        </p:nvSpPr>
        <p:spPr>
          <a:xfrm rot="7718096">
            <a:off x="7457334" y="1810956"/>
            <a:ext cx="208707" cy="228600"/>
          </a:xfrm>
          <a:custGeom>
            <a:avLst/>
            <a:gdLst>
              <a:gd name="connsiteX0" fmla="*/ 190500 w 381000"/>
              <a:gd name="connsiteY0" fmla="*/ 0 h 457200"/>
              <a:gd name="connsiteX1" fmla="*/ 381000 w 381000"/>
              <a:gd name="connsiteY1" fmla="*/ 228600 h 457200"/>
              <a:gd name="connsiteX2" fmla="*/ 190500 w 381000"/>
              <a:gd name="connsiteY2" fmla="*/ 228600 h 457200"/>
              <a:gd name="connsiteX3" fmla="*/ 190500 w 381000"/>
              <a:gd name="connsiteY3" fmla="*/ 0 h 457200"/>
              <a:gd name="connsiteX0" fmla="*/ 190500 w 381000"/>
              <a:gd name="connsiteY0" fmla="*/ 0 h 457200"/>
              <a:gd name="connsiteX1" fmla="*/ 381000 w 381000"/>
              <a:gd name="connsiteY1" fmla="*/ 228600 h 457200"/>
              <a:gd name="connsiteX0" fmla="*/ 18207 w 208707"/>
              <a:gd name="connsiteY0" fmla="*/ 0 h 228600"/>
              <a:gd name="connsiteX1" fmla="*/ 208707 w 208707"/>
              <a:gd name="connsiteY1" fmla="*/ 228600 h 228600"/>
              <a:gd name="connsiteX2" fmla="*/ 0 w 208707"/>
              <a:gd name="connsiteY2" fmla="*/ 194378 h 228600"/>
              <a:gd name="connsiteX3" fmla="*/ 18207 w 208707"/>
              <a:gd name="connsiteY3" fmla="*/ 0 h 228600"/>
              <a:gd name="connsiteX0" fmla="*/ 18207 w 208707"/>
              <a:gd name="connsiteY0" fmla="*/ 0 h 228600"/>
              <a:gd name="connsiteX1" fmla="*/ 208707 w 208707"/>
              <a:gd name="connsiteY1" fmla="*/ 2286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8707" h="228600" stroke="0" extrusionOk="0">
                <a:moveTo>
                  <a:pt x="18207" y="0"/>
                </a:moveTo>
                <a:cubicBezTo>
                  <a:pt x="123417" y="0"/>
                  <a:pt x="208707" y="102348"/>
                  <a:pt x="208707" y="228600"/>
                </a:cubicBezTo>
                <a:lnTo>
                  <a:pt x="0" y="194378"/>
                </a:lnTo>
                <a:cubicBezTo>
                  <a:pt x="0" y="118178"/>
                  <a:pt x="18207" y="76200"/>
                  <a:pt x="18207" y="0"/>
                </a:cubicBezTo>
                <a:close/>
              </a:path>
              <a:path w="208707" h="228600" fill="none">
                <a:moveTo>
                  <a:pt x="18207" y="0"/>
                </a:moveTo>
                <a:cubicBezTo>
                  <a:pt x="123417" y="0"/>
                  <a:pt x="208707" y="102348"/>
                  <a:pt x="208707" y="228600"/>
                </a:cubicBezTo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66" name="Rounded Rectangle 165"/>
          <p:cNvSpPr/>
          <p:nvPr/>
        </p:nvSpPr>
        <p:spPr>
          <a:xfrm>
            <a:off x="799892" y="579613"/>
            <a:ext cx="2181551" cy="22591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5" name="Rounded Rectangle 164"/>
          <p:cNvSpPr/>
          <p:nvPr/>
        </p:nvSpPr>
        <p:spPr>
          <a:xfrm>
            <a:off x="4602811" y="345439"/>
            <a:ext cx="1983228" cy="22591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8" name="Rounded Rectangle 157"/>
          <p:cNvSpPr/>
          <p:nvPr/>
        </p:nvSpPr>
        <p:spPr>
          <a:xfrm>
            <a:off x="3149514" y="339090"/>
            <a:ext cx="1446206" cy="22591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2028496" y="337343"/>
            <a:ext cx="832754" cy="22591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54604" y="273297"/>
            <a:ext cx="71733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AutoNum type="alphaUcPeriod" startAt="17"/>
            </a:pP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A chord of a circle of radius 15 cm subtends an angle 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of 60° at the centre. Find the areas of the corresponding</a:t>
            </a:r>
          </a:p>
          <a:p>
            <a:pPr marL="338138" indent="-338138"/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minor and major segments of the circle.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/>
              <p:cNvSpPr/>
              <p:nvPr/>
            </p:nvSpPr>
            <p:spPr>
              <a:xfrm>
                <a:off x="716605" y="1018722"/>
                <a:ext cx="4343400" cy="6079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66738" indent="-566738" algn="just"/>
                <a:r>
                  <a:rPr lang="en-US" sz="16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(Use </a:t>
                </a:r>
                <a:r>
                  <a:rPr lang="en-US" sz="1600" b="1" dirty="0" smtClean="0">
                    <a:solidFill>
                      <a:srgbClr val="0000FF"/>
                    </a:solidFill>
                    <a:latin typeface="Symbol" pitchFamily="18" charset="2"/>
                  </a:rPr>
                  <a:t>p</a:t>
                </a:r>
                <a:r>
                  <a:rPr lang="en-US" sz="16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 = 3.14 and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1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sz="1600" b="1" dirty="0">
                    <a:solidFill>
                      <a:srgbClr val="0000FF"/>
                    </a:solidFill>
                    <a:latin typeface="Bookman Old Style" pitchFamily="18" charset="0"/>
                  </a:rPr>
                  <a:t> = </a:t>
                </a:r>
                <a:r>
                  <a:rPr lang="en-US" sz="16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1.73)</a:t>
                </a:r>
                <a:endParaRPr lang="en-US" sz="1600" dirty="0">
                  <a:solidFill>
                    <a:prstClr val="black"/>
                  </a:solidFill>
                </a:endParaRPr>
              </a:p>
              <a:p>
                <a:pPr marL="566738" indent="-566738" algn="just"/>
                <a:r>
                  <a:rPr lang="en-US" sz="16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 </a:t>
                </a:r>
                <a:endParaRPr lang="en-US" sz="1600" dirty="0">
                  <a:solidFill>
                    <a:srgbClr val="0000FF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94" name="Rectangle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605" y="1018722"/>
                <a:ext cx="4343400" cy="607987"/>
              </a:xfrm>
              <a:prstGeom prst="rect">
                <a:avLst/>
              </a:prstGeom>
              <a:blipFill rotWithShape="1">
                <a:blip r:embed="rId3"/>
                <a:stretch>
                  <a:fillRect l="-843" t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Rectangle 90"/>
          <p:cNvSpPr/>
          <p:nvPr/>
        </p:nvSpPr>
        <p:spPr>
          <a:xfrm>
            <a:off x="485283" y="1392898"/>
            <a:ext cx="692735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6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5" name="Oval 154"/>
          <p:cNvSpPr/>
          <p:nvPr/>
        </p:nvSpPr>
        <p:spPr>
          <a:xfrm>
            <a:off x="6496050" y="721157"/>
            <a:ext cx="2133600" cy="2133600"/>
          </a:xfrm>
          <a:prstGeom prst="ellipse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56" name="Oval 155"/>
          <p:cNvSpPr/>
          <p:nvPr/>
        </p:nvSpPr>
        <p:spPr>
          <a:xfrm flipH="1">
            <a:off x="7515446" y="1755384"/>
            <a:ext cx="89310" cy="858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7409507" y="1510007"/>
            <a:ext cx="308098" cy="276999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O</a:t>
            </a:r>
            <a:endParaRPr lang="en-US" sz="1200" dirty="0">
              <a:solidFill>
                <a:prstClr val="black"/>
              </a:solidFill>
            </a:endParaRPr>
          </a:p>
        </p:txBody>
      </p:sp>
      <p:cxnSp>
        <p:nvCxnSpPr>
          <p:cNvPr id="159" name="Straight Connector 158"/>
          <p:cNvCxnSpPr/>
          <p:nvPr/>
        </p:nvCxnSpPr>
        <p:spPr>
          <a:xfrm>
            <a:off x="7557816" y="1795146"/>
            <a:ext cx="758825" cy="7366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V="1">
            <a:off x="6783116" y="1778001"/>
            <a:ext cx="772795" cy="75374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6577013" y="2449173"/>
            <a:ext cx="295274" cy="276999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8253413" y="2475841"/>
            <a:ext cx="295274" cy="276999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 rot="2606708">
            <a:off x="7702843" y="1950575"/>
            <a:ext cx="683200" cy="276999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15 cm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 rot="18993292" flipH="1">
            <a:off x="6709775" y="1972229"/>
            <a:ext cx="683200" cy="276999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15 cm</a:t>
            </a:r>
            <a:endParaRPr lang="en-US" sz="1200" dirty="0">
              <a:solidFill>
                <a:prstClr val="black"/>
              </a:solidFill>
            </a:endParaRPr>
          </a:p>
        </p:txBody>
      </p:sp>
      <p:cxnSp>
        <p:nvCxnSpPr>
          <p:cNvPr id="170" name="Straight Connector 169"/>
          <p:cNvCxnSpPr/>
          <p:nvPr/>
        </p:nvCxnSpPr>
        <p:spPr>
          <a:xfrm flipV="1">
            <a:off x="6786291" y="2518535"/>
            <a:ext cx="1516341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7415121" y="2868852"/>
            <a:ext cx="304892" cy="276999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72" name="Oval 171"/>
          <p:cNvSpPr/>
          <p:nvPr/>
        </p:nvSpPr>
        <p:spPr>
          <a:xfrm flipH="1">
            <a:off x="7523194" y="2818594"/>
            <a:ext cx="73810" cy="7381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77" name="Rounded Rectangle 176"/>
          <p:cNvSpPr/>
          <p:nvPr/>
        </p:nvSpPr>
        <p:spPr bwMode="auto">
          <a:xfrm>
            <a:off x="1139824" y="1500822"/>
            <a:ext cx="5086490" cy="294691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926281" y="1486585"/>
            <a:ext cx="2980870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Area of minor segment =</a:t>
            </a:r>
            <a:endParaRPr lang="en-US" sz="15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80" name="Rounded Rectangle 179"/>
          <p:cNvSpPr/>
          <p:nvPr/>
        </p:nvSpPr>
        <p:spPr bwMode="auto">
          <a:xfrm>
            <a:off x="3792006" y="1539875"/>
            <a:ext cx="1181087" cy="239124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rgbClr val="0000E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3710101" y="1486585"/>
            <a:ext cx="1594844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err="1" smtClean="0">
                <a:solidFill>
                  <a:srgbClr val="C00000"/>
                </a:solidFill>
                <a:latin typeface="Bookman Old Style" pitchFamily="18" charset="0"/>
              </a:rPr>
              <a:t>ar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(O – AXB)  – 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4255155" y="1257240"/>
            <a:ext cx="316845" cy="400110"/>
          </a:xfrm>
          <a:prstGeom prst="rect">
            <a:avLst/>
          </a:prstGeom>
          <a:effectLst>
            <a:glow rad="63500">
              <a:schemeClr val="accent1"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ookman Old Style" panose="02050604050505020204" pitchFamily="18" charset="0"/>
                <a:sym typeface="Symbol"/>
              </a:rPr>
              <a:t>?</a:t>
            </a:r>
            <a:endParaRPr lang="en-US" sz="20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2713486" y="2464809"/>
            <a:ext cx="492771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60</a:t>
            </a:r>
            <a:endParaRPr lang="en-US" sz="14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7" name="Line 28"/>
          <p:cNvSpPr>
            <a:spLocks noChangeShapeType="1"/>
          </p:cNvSpPr>
          <p:nvPr/>
        </p:nvSpPr>
        <p:spPr bwMode="auto">
          <a:xfrm>
            <a:off x="2678464" y="2673214"/>
            <a:ext cx="49245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400" b="1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2649968" y="2670513"/>
            <a:ext cx="604236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360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3148527" y="2545822"/>
            <a:ext cx="302118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×</a:t>
            </a:r>
            <a:endParaRPr lang="en-US" sz="14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3364919" y="2542582"/>
            <a:ext cx="674345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3.14</a:t>
            </a:r>
            <a:endParaRPr lang="en-US" sz="14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3917371" y="2545822"/>
            <a:ext cx="302118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×</a:t>
            </a:r>
            <a:endParaRPr lang="en-US" sz="14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4088823" y="2542582"/>
            <a:ext cx="460586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15</a:t>
            </a:r>
            <a:endParaRPr lang="en-US" sz="14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4426956" y="2545822"/>
            <a:ext cx="302118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×</a:t>
            </a:r>
            <a:endParaRPr lang="en-US" sz="14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4593645" y="2545822"/>
            <a:ext cx="492703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15</a:t>
            </a:r>
            <a:endParaRPr lang="en-US" sz="14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803525" y="1965644"/>
            <a:ext cx="1676241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A (O – AXB)  =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714375" y="1943280"/>
            <a:ext cx="914400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just">
              <a:buClr>
                <a:prstClr val="white"/>
              </a:buClr>
            </a:pPr>
            <a:endParaRPr lang="en-US" sz="1400" dirty="0" smtClean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2185461" y="2545822"/>
            <a:ext cx="298178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2185461" y="3651706"/>
            <a:ext cx="298178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2536245" y="3651706"/>
            <a:ext cx="1453063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117.75 cm</a:t>
            </a:r>
            <a:r>
              <a:rPr lang="en-US" sz="14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cxnSp>
        <p:nvCxnSpPr>
          <p:cNvPr id="200" name="Straight Connector 199"/>
          <p:cNvCxnSpPr/>
          <p:nvPr/>
        </p:nvCxnSpPr>
        <p:spPr>
          <a:xfrm flipH="1">
            <a:off x="2720563" y="2699754"/>
            <a:ext cx="404576" cy="1348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H="1">
            <a:off x="2770600" y="2525091"/>
            <a:ext cx="235377" cy="1109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201"/>
          <p:cNvSpPr/>
          <p:nvPr/>
        </p:nvSpPr>
        <p:spPr>
          <a:xfrm>
            <a:off x="2580591" y="2809510"/>
            <a:ext cx="277640" cy="2616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  <a:latin typeface="Bookman Old Style" pitchFamily="18" charset="0"/>
              </a:rPr>
              <a:t>6</a:t>
            </a:r>
            <a:endParaRPr lang="en-US" sz="1100" b="1" dirty="0">
              <a:solidFill>
                <a:srgbClr val="FF0000"/>
              </a:solidFill>
            </a:endParaRPr>
          </a:p>
        </p:txBody>
      </p:sp>
      <p:cxnSp>
        <p:nvCxnSpPr>
          <p:cNvPr id="203" name="Straight Connector 202"/>
          <p:cNvCxnSpPr/>
          <p:nvPr/>
        </p:nvCxnSpPr>
        <p:spPr>
          <a:xfrm flipH="1">
            <a:off x="2626492" y="2890280"/>
            <a:ext cx="185837" cy="1134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flipV="1">
            <a:off x="4176837" y="2585050"/>
            <a:ext cx="250769" cy="1184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tangle 204"/>
          <p:cNvSpPr/>
          <p:nvPr/>
        </p:nvSpPr>
        <p:spPr>
          <a:xfrm>
            <a:off x="4288010" y="2364282"/>
            <a:ext cx="277640" cy="2616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  <a:latin typeface="Bookman Old Style" pitchFamily="18" charset="0"/>
              </a:rPr>
              <a:t>5</a:t>
            </a:r>
            <a:endParaRPr lang="en-US" sz="11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2362200" y="2957840"/>
            <a:ext cx="277640" cy="2616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  <a:latin typeface="Bookman Old Style" pitchFamily="18" charset="0"/>
              </a:rPr>
              <a:t>2</a:t>
            </a:r>
            <a:endParaRPr lang="en-US" sz="1100" b="1" dirty="0">
              <a:solidFill>
                <a:srgbClr val="FF0000"/>
              </a:solidFill>
            </a:endParaRPr>
          </a:p>
        </p:txBody>
      </p:sp>
      <p:cxnSp>
        <p:nvCxnSpPr>
          <p:cNvPr id="207" name="Straight Connector 206"/>
          <p:cNvCxnSpPr/>
          <p:nvPr/>
        </p:nvCxnSpPr>
        <p:spPr>
          <a:xfrm flipH="1">
            <a:off x="2427926" y="3028196"/>
            <a:ext cx="146187" cy="1124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3448301" y="2575927"/>
            <a:ext cx="467417" cy="1596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angle 208"/>
          <p:cNvSpPr/>
          <p:nvPr/>
        </p:nvSpPr>
        <p:spPr>
          <a:xfrm>
            <a:off x="3679321" y="2344778"/>
            <a:ext cx="511679" cy="2616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  <a:latin typeface="Bookman Old Style" pitchFamily="18" charset="0"/>
              </a:rPr>
              <a:t>1.57</a:t>
            </a:r>
            <a:endParaRPr lang="en-US" sz="11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2792783" y="1885950"/>
            <a:ext cx="336864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</a:t>
            </a:r>
            <a:endParaRPr lang="en-US" sz="14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1" name="Line 28"/>
          <p:cNvSpPr>
            <a:spLocks noChangeShapeType="1"/>
          </p:cNvSpPr>
          <p:nvPr/>
        </p:nvSpPr>
        <p:spPr bwMode="auto">
          <a:xfrm>
            <a:off x="2687414" y="2097288"/>
            <a:ext cx="45027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400" b="1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2640885" y="2092663"/>
            <a:ext cx="606781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360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3169726" y="1958281"/>
            <a:ext cx="302118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×</a:t>
            </a:r>
            <a:endParaRPr lang="en-US" sz="14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3328020" y="1939232"/>
            <a:ext cx="514911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/>
                <a:sym typeface="Symbol"/>
              </a:rPr>
              <a:t></a:t>
            </a:r>
            <a:endParaRPr lang="en-US" sz="14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3470334" y="1939232"/>
            <a:ext cx="381561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/>
                <a:sym typeface="Symbol"/>
              </a:rPr>
              <a:t>r</a:t>
            </a:r>
            <a:r>
              <a:rPr lang="en-US" sz="1400" b="1" baseline="30000" dirty="0" smtClean="0">
                <a:solidFill>
                  <a:prstClr val="black"/>
                </a:solidFill>
                <a:latin typeface="Bookman Old Style"/>
                <a:sym typeface="Symbol"/>
              </a:rPr>
              <a:t>2</a:t>
            </a:r>
            <a:endParaRPr lang="en-US" sz="14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6" name="Rounded Rectangle 215"/>
          <p:cNvSpPr/>
          <p:nvPr/>
        </p:nvSpPr>
        <p:spPr bwMode="auto">
          <a:xfrm rot="10800000" flipH="1" flipV="1">
            <a:off x="2667000" y="2851329"/>
            <a:ext cx="2256513" cy="535779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2708909" y="2857174"/>
            <a:ext cx="2141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What is formula to find area of sector?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218" name="Group 217"/>
          <p:cNvGrpSpPr/>
          <p:nvPr/>
        </p:nvGrpSpPr>
        <p:grpSpPr>
          <a:xfrm>
            <a:off x="3200400" y="2861170"/>
            <a:ext cx="1427291" cy="449739"/>
            <a:chOff x="5006427" y="1413460"/>
            <a:chExt cx="690373" cy="4497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Rectangle 218"/>
                <p:cNvSpPr/>
                <p:nvPr/>
              </p:nvSpPr>
              <p:spPr>
                <a:xfrm>
                  <a:off x="5006427" y="1413460"/>
                  <a:ext cx="690373" cy="44973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sz="16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Calibri" pitchFamily="34" charset="0"/>
                              <a:sym typeface="Symbol"/>
                            </a:rPr>
                          </m:ctrlPr>
                        </m:fPr>
                        <m:num>
                          <m:r>
                            <a:rPr lang="en-US" sz="1600" b="1" smtClean="0">
                              <a:solidFill>
                                <a:srgbClr val="FFFF00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  <a:sym typeface="Symbol"/>
                            </a:rPr>
                            <m:t>𝛉</m:t>
                          </m:r>
                        </m:num>
                        <m:den>
                          <m:r>
                            <a:rPr lang="en-US" sz="1600" b="1" smtClean="0">
                              <a:solidFill>
                                <a:srgbClr val="FFFF00"/>
                              </a:solidFill>
                              <a:latin typeface="Cambria Math"/>
                              <a:cs typeface="Calibri" pitchFamily="34" charset="0"/>
                              <a:sym typeface="Symbol"/>
                            </a:rPr>
                            <m:t>𝟑𝟔𝟎</m:t>
                          </m:r>
                        </m:den>
                      </m:f>
                    </m:oMath>
                  </a14:m>
                  <a:r>
                    <a:rPr lang="en-US" sz="1400" b="1" dirty="0" smtClean="0">
                      <a:solidFill>
                        <a:srgbClr val="FFFF00"/>
                      </a:solidFill>
                      <a:latin typeface="Bookman Old Style" pitchFamily="18" charset="0"/>
                      <a:cs typeface="Calibri" pitchFamily="34" charset="0"/>
                      <a:sym typeface="Symbol"/>
                    </a:rPr>
                    <a:t>  </a:t>
                  </a:r>
                  <a:r>
                    <a:rPr lang="en-US" sz="1600" b="1" dirty="0">
                      <a:solidFill>
                        <a:srgbClr val="FFFF00"/>
                      </a:solidFill>
                      <a:latin typeface="Bookman Old Style" pitchFamily="18" charset="0"/>
                      <a:cs typeface="Calibri" pitchFamily="34" charset="0"/>
                      <a:sym typeface="Symbol"/>
                    </a:rPr>
                    <a:t></a:t>
                  </a:r>
                  <a:r>
                    <a:rPr lang="en-US" sz="1600" b="1" dirty="0" smtClean="0">
                      <a:solidFill>
                        <a:srgbClr val="FFFF00"/>
                      </a:solidFill>
                      <a:latin typeface="Bookman Old Style" pitchFamily="18" charset="0"/>
                      <a:cs typeface="Calibri" pitchFamily="34" charset="0"/>
                      <a:sym typeface="Symbol"/>
                    </a:rPr>
                    <a:t>r</a:t>
                  </a:r>
                  <a:r>
                    <a:rPr lang="en-US" sz="1600" b="1" baseline="30000" dirty="0" smtClean="0">
                      <a:solidFill>
                        <a:srgbClr val="FFFF00"/>
                      </a:solidFill>
                      <a:latin typeface="Bookman Old Style" pitchFamily="18" charset="0"/>
                      <a:cs typeface="Calibri" pitchFamily="34" charset="0"/>
                      <a:sym typeface="Symbol"/>
                    </a:rPr>
                    <a:t>2</a:t>
                  </a:r>
                  <a:endParaRPr lang="en-IN" sz="1600" b="1" baseline="30000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219" name="Rectangle 2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6427" y="1413460"/>
                  <a:ext cx="690373" cy="44973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54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0" name="Rectangle 219"/>
            <p:cNvSpPr/>
            <p:nvPr/>
          </p:nvSpPr>
          <p:spPr>
            <a:xfrm>
              <a:off x="5104573" y="1413460"/>
              <a:ext cx="43229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IN" sz="1400" b="1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222" name="Rounded Rectangle 221"/>
          <p:cNvSpPr/>
          <p:nvPr/>
        </p:nvSpPr>
        <p:spPr bwMode="auto">
          <a:xfrm>
            <a:off x="7383678" y="2018629"/>
            <a:ext cx="356070" cy="205767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2187128" y="3308806"/>
            <a:ext cx="298178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228" name="Rectangle 227"/>
          <p:cNvSpPr/>
          <p:nvPr/>
        </p:nvSpPr>
        <p:spPr>
          <a:xfrm>
            <a:off x="2537912" y="3321506"/>
            <a:ext cx="1781204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1.57 </a:t>
            </a: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×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 5 </a:t>
            </a: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×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 15</a:t>
            </a:r>
            <a:endParaRPr lang="en-US" sz="14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536575" y="3651706"/>
            <a:ext cx="381000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just">
              <a:buClr>
                <a:prstClr val="white"/>
              </a:buClr>
            </a:pPr>
            <a:r>
              <a:rPr lang="en-US" sz="1400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232" name="Rectangle 231"/>
          <p:cNvSpPr/>
          <p:nvPr/>
        </p:nvSpPr>
        <p:spPr>
          <a:xfrm>
            <a:off x="876300" y="3651706"/>
            <a:ext cx="1371607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A (O – AXB)  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4222664" y="1074138"/>
            <a:ext cx="539836" cy="485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  <a:sym typeface="Wingdings"/>
              </a:rPr>
              <a:t></a:t>
            </a:r>
            <a:endParaRPr lang="en-US" sz="2400" dirty="0">
              <a:solidFill>
                <a:srgbClr val="FF0000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5181600" y="1486585"/>
            <a:ext cx="1044714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err="1" smtClean="0">
                <a:solidFill>
                  <a:srgbClr val="C00000"/>
                </a:solidFill>
                <a:latin typeface="Bookman Old Style" pitchFamily="18" charset="0"/>
              </a:rPr>
              <a:t>ar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(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OAB)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68" name="Arc 167"/>
          <p:cNvSpPr/>
          <p:nvPr/>
        </p:nvSpPr>
        <p:spPr>
          <a:xfrm rot="7718096">
            <a:off x="7330666" y="1554975"/>
            <a:ext cx="381000" cy="457200"/>
          </a:xfrm>
          <a:prstGeom prst="arc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7343892" y="1982447"/>
            <a:ext cx="447558" cy="276999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60°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34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6" dur="4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60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6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0" dur="4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500"/>
                            </p:stCondLst>
                            <p:childTnLst>
                              <p:par>
                                <p:cTn id="2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500"/>
                            </p:stCondLst>
                            <p:childTnLst>
                              <p:par>
                                <p:cTn id="24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500"/>
                            </p:stCondLst>
                            <p:childTnLst>
                              <p:par>
                                <p:cTn id="27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500"/>
                            </p:stCondLst>
                            <p:childTnLst>
                              <p:par>
                                <p:cTn id="30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500"/>
                            </p:stCondLst>
                            <p:childTnLst>
                              <p:par>
                                <p:cTn id="34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500"/>
                            </p:stCondLst>
                            <p:childTnLst>
                              <p:par>
                                <p:cTn id="3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1000"/>
                            </p:stCondLst>
                            <p:childTnLst>
                              <p:par>
                                <p:cTn id="3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500"/>
                            </p:stCondLst>
                            <p:childTnLst>
                              <p:par>
                                <p:cTn id="3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1000"/>
                            </p:stCondLst>
                            <p:childTnLst>
                              <p:par>
                                <p:cTn id="3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1500"/>
                            </p:stCondLst>
                            <p:childTnLst>
                              <p:par>
                                <p:cTn id="3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0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5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6" fill="hold">
                            <p:stCondLst>
                              <p:cond delay="500"/>
                            </p:stCondLst>
                            <p:childTnLst>
                              <p:par>
                                <p:cTn id="3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0" fill="hold">
                            <p:stCondLst>
                              <p:cond delay="1000"/>
                            </p:stCondLst>
                            <p:childTnLst>
                              <p:par>
                                <p:cTn id="3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8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3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8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3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1" fill="hold">
                            <p:stCondLst>
                              <p:cond delay="500"/>
                            </p:stCondLst>
                            <p:childTnLst>
                              <p:par>
                                <p:cTn id="4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5" grpId="1" animBg="1"/>
      <p:bldP spid="226" grpId="0" animBg="1"/>
      <p:bldP spid="226" grpId="1" animBg="1"/>
      <p:bldP spid="225" grpId="0" animBg="1"/>
      <p:bldP spid="225" grpId="1" animBg="1"/>
      <p:bldP spid="224" grpId="0" animBg="1"/>
      <p:bldP spid="224" grpId="1" animBg="1"/>
      <p:bldP spid="223" grpId="0" animBg="1"/>
      <p:bldP spid="223" grpId="1" animBg="1"/>
      <p:bldP spid="221" grpId="0" animBg="1"/>
      <p:bldP spid="221" grpId="1" animBg="1"/>
      <p:bldP spid="183" grpId="0" animBg="1"/>
      <p:bldP spid="184" grpId="0" animBg="1"/>
      <p:bldP spid="175" grpId="0" animBg="1"/>
      <p:bldP spid="173" grpId="0" animBg="1"/>
      <p:bldP spid="174" grpId="0" animBg="1"/>
      <p:bldP spid="167" grpId="0" animBg="1"/>
      <p:bldP spid="167" grpId="1" animBg="1"/>
      <p:bldP spid="167" grpId="2" animBg="1"/>
      <p:bldP spid="166" grpId="0" animBg="1"/>
      <p:bldP spid="166" grpId="1" animBg="1"/>
      <p:bldP spid="165" grpId="0" animBg="1"/>
      <p:bldP spid="165" grpId="1" animBg="1"/>
      <p:bldP spid="158" grpId="0" animBg="1"/>
      <p:bldP spid="158" grpId="1" animBg="1"/>
      <p:bldP spid="154" grpId="0" animBg="1"/>
      <p:bldP spid="154" grpId="1" animBg="1"/>
      <p:bldP spid="94" grpId="0"/>
      <p:bldP spid="91" grpId="0"/>
      <p:bldP spid="155" grpId="0" animBg="1"/>
      <p:bldP spid="156" grpId="0" animBg="1"/>
      <p:bldP spid="157" grpId="0"/>
      <p:bldP spid="161" grpId="0"/>
      <p:bldP spid="162" grpId="0"/>
      <p:bldP spid="163" grpId="0"/>
      <p:bldP spid="164" grpId="0"/>
      <p:bldP spid="171" grpId="0"/>
      <p:bldP spid="172" grpId="0" animBg="1"/>
      <p:bldP spid="177" grpId="0" animBg="1"/>
      <p:bldP spid="178" grpId="0"/>
      <p:bldP spid="180" grpId="0" animBg="1"/>
      <p:bldP spid="180" grpId="1" animBg="1"/>
      <p:bldP spid="181" grpId="0"/>
      <p:bldP spid="185" grpId="0"/>
      <p:bldP spid="185" grpId="1"/>
      <p:bldP spid="186" grpId="0"/>
      <p:bldP spid="187" grpId="0" animBg="1"/>
      <p:bldP spid="188" grpId="0"/>
      <p:bldP spid="189" grpId="0"/>
      <p:bldP spid="190" grpId="0"/>
      <p:bldP spid="191" grpId="0"/>
      <p:bldP spid="192" grpId="0"/>
      <p:bldP spid="193" grpId="0"/>
      <p:bldP spid="194" grpId="0"/>
      <p:bldP spid="195" grpId="0"/>
      <p:bldP spid="196" grpId="0"/>
      <p:bldP spid="197" grpId="0"/>
      <p:bldP spid="198" grpId="0"/>
      <p:bldP spid="199" grpId="0"/>
      <p:bldP spid="202" grpId="0"/>
      <p:bldP spid="205" grpId="0"/>
      <p:bldP spid="206" grpId="0"/>
      <p:bldP spid="209" grpId="0"/>
      <p:bldP spid="210" grpId="0"/>
      <p:bldP spid="211" grpId="0" animBg="1"/>
      <p:bldP spid="212" grpId="0"/>
      <p:bldP spid="213" grpId="0"/>
      <p:bldP spid="214" grpId="0"/>
      <p:bldP spid="215" grpId="0"/>
      <p:bldP spid="216" grpId="0" animBg="1"/>
      <p:bldP spid="216" grpId="1" animBg="1"/>
      <p:bldP spid="217" grpId="0"/>
      <p:bldP spid="217" grpId="1"/>
      <p:bldP spid="222" grpId="0" animBg="1"/>
      <p:bldP spid="222" grpId="1" animBg="1"/>
      <p:bldP spid="227" grpId="0"/>
      <p:bldP spid="228" grpId="0"/>
      <p:bldP spid="231" grpId="0"/>
      <p:bldP spid="232" grpId="0"/>
      <p:bldP spid="233" grpId="0"/>
      <p:bldP spid="182" grpId="0"/>
      <p:bldP spid="168" grpId="0" animBg="1"/>
      <p:bldP spid="16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Rounded Rectangle 297"/>
          <p:cNvSpPr/>
          <p:nvPr/>
        </p:nvSpPr>
        <p:spPr>
          <a:xfrm>
            <a:off x="820186" y="2058387"/>
            <a:ext cx="3894927" cy="29028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297" name="Rounded Rectangle 296"/>
          <p:cNvSpPr/>
          <p:nvPr/>
        </p:nvSpPr>
        <p:spPr>
          <a:xfrm>
            <a:off x="3771160" y="3135152"/>
            <a:ext cx="121678" cy="17474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296" name="Rounded Rectangle 295"/>
          <p:cNvSpPr/>
          <p:nvPr/>
        </p:nvSpPr>
        <p:spPr>
          <a:xfrm>
            <a:off x="4261197" y="1167902"/>
            <a:ext cx="1043333" cy="26138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273" name="Rounded Rectangle 272"/>
          <p:cNvSpPr/>
          <p:nvPr/>
        </p:nvSpPr>
        <p:spPr>
          <a:xfrm>
            <a:off x="2452614" y="2500875"/>
            <a:ext cx="3023910" cy="251455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145" name="Rounded Rectangle 144"/>
          <p:cNvSpPr/>
          <p:nvPr/>
        </p:nvSpPr>
        <p:spPr bwMode="auto">
          <a:xfrm>
            <a:off x="873799" y="1609090"/>
            <a:ext cx="4691475" cy="310614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80736" y="691840"/>
            <a:ext cx="4284464" cy="246888"/>
          </a:xfrm>
          <a:prstGeom prst="roundRect">
            <a:avLst/>
          </a:prstGeom>
          <a:solidFill>
            <a:srgbClr val="FFC00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200" y="634725"/>
            <a:ext cx="50193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Calculate the area of the shaded region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in the adjoining figure where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sym typeface="Wingdings"/>
              </a:rPr>
              <a:t>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ABCD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is a square with side 8 cm each.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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=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3.14) </a:t>
            </a:r>
            <a:endParaRPr lang="en-US" sz="1600" b="1" baseline="30000" dirty="0" smtClean="0">
              <a:solidFill>
                <a:srgbClr val="0000FF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155" name="Freeform 154"/>
          <p:cNvSpPr/>
          <p:nvPr/>
        </p:nvSpPr>
        <p:spPr>
          <a:xfrm flipH="1" flipV="1">
            <a:off x="6610800" y="741075"/>
            <a:ext cx="1796874" cy="1801030"/>
          </a:xfrm>
          <a:custGeom>
            <a:avLst/>
            <a:gdLst>
              <a:gd name="connsiteX0" fmla="*/ 0 w 1796874"/>
              <a:gd name="connsiteY0" fmla="*/ 10330 h 1801030"/>
              <a:gd name="connsiteX1" fmla="*/ 71438 w 1796874"/>
              <a:gd name="connsiteY1" fmla="*/ 10330 h 1801030"/>
              <a:gd name="connsiteX2" fmla="*/ 142875 w 1796874"/>
              <a:gd name="connsiteY2" fmla="*/ 805 h 1801030"/>
              <a:gd name="connsiteX3" fmla="*/ 257175 w 1796874"/>
              <a:gd name="connsiteY3" fmla="*/ 34143 h 1801030"/>
              <a:gd name="connsiteX4" fmla="*/ 314325 w 1796874"/>
              <a:gd name="connsiteY4" fmla="*/ 38905 h 1801030"/>
              <a:gd name="connsiteX5" fmla="*/ 433388 w 1796874"/>
              <a:gd name="connsiteY5" fmla="*/ 67480 h 1801030"/>
              <a:gd name="connsiteX6" fmla="*/ 552450 w 1796874"/>
              <a:gd name="connsiteY6" fmla="*/ 96055 h 1801030"/>
              <a:gd name="connsiteX7" fmla="*/ 714375 w 1796874"/>
              <a:gd name="connsiteY7" fmla="*/ 162730 h 1801030"/>
              <a:gd name="connsiteX8" fmla="*/ 823913 w 1796874"/>
              <a:gd name="connsiteY8" fmla="*/ 219880 h 1801030"/>
              <a:gd name="connsiteX9" fmla="*/ 928688 w 1796874"/>
              <a:gd name="connsiteY9" fmla="*/ 267505 h 1801030"/>
              <a:gd name="connsiteX10" fmla="*/ 1009650 w 1796874"/>
              <a:gd name="connsiteY10" fmla="*/ 324655 h 1801030"/>
              <a:gd name="connsiteX11" fmla="*/ 1104900 w 1796874"/>
              <a:gd name="connsiteY11" fmla="*/ 400855 h 1801030"/>
              <a:gd name="connsiteX12" fmla="*/ 1171575 w 1796874"/>
              <a:gd name="connsiteY12" fmla="*/ 443718 h 1801030"/>
              <a:gd name="connsiteX13" fmla="*/ 1257300 w 1796874"/>
              <a:gd name="connsiteY13" fmla="*/ 529443 h 1801030"/>
              <a:gd name="connsiteX14" fmla="*/ 1366838 w 1796874"/>
              <a:gd name="connsiteY14" fmla="*/ 629455 h 1801030"/>
              <a:gd name="connsiteX15" fmla="*/ 1419225 w 1796874"/>
              <a:gd name="connsiteY15" fmla="*/ 700893 h 1801030"/>
              <a:gd name="connsiteX16" fmla="*/ 1462088 w 1796874"/>
              <a:gd name="connsiteY16" fmla="*/ 748518 h 1801030"/>
              <a:gd name="connsiteX17" fmla="*/ 1509713 w 1796874"/>
              <a:gd name="connsiteY17" fmla="*/ 824718 h 1801030"/>
              <a:gd name="connsiteX18" fmla="*/ 1557338 w 1796874"/>
              <a:gd name="connsiteY18" fmla="*/ 896155 h 1801030"/>
              <a:gd name="connsiteX19" fmla="*/ 1590675 w 1796874"/>
              <a:gd name="connsiteY19" fmla="*/ 962830 h 1801030"/>
              <a:gd name="connsiteX20" fmla="*/ 1614488 w 1796874"/>
              <a:gd name="connsiteY20" fmla="*/ 1019980 h 1801030"/>
              <a:gd name="connsiteX21" fmla="*/ 1666875 w 1796874"/>
              <a:gd name="connsiteY21" fmla="*/ 1143805 h 1801030"/>
              <a:gd name="connsiteX22" fmla="*/ 1695450 w 1796874"/>
              <a:gd name="connsiteY22" fmla="*/ 1229530 h 1801030"/>
              <a:gd name="connsiteX23" fmla="*/ 1724025 w 1796874"/>
              <a:gd name="connsiteY23" fmla="*/ 1324780 h 1801030"/>
              <a:gd name="connsiteX24" fmla="*/ 1762125 w 1796874"/>
              <a:gd name="connsiteY24" fmla="*/ 1486705 h 1801030"/>
              <a:gd name="connsiteX25" fmla="*/ 1776413 w 1796874"/>
              <a:gd name="connsiteY25" fmla="*/ 1572430 h 1801030"/>
              <a:gd name="connsiteX26" fmla="*/ 1795463 w 1796874"/>
              <a:gd name="connsiteY26" fmla="*/ 1667680 h 1801030"/>
              <a:gd name="connsiteX27" fmla="*/ 1795463 w 1796874"/>
              <a:gd name="connsiteY27" fmla="*/ 1753405 h 1801030"/>
              <a:gd name="connsiteX28" fmla="*/ 1795463 w 1796874"/>
              <a:gd name="connsiteY28" fmla="*/ 1786743 h 1801030"/>
              <a:gd name="connsiteX29" fmla="*/ 1795463 w 1796874"/>
              <a:gd name="connsiteY29" fmla="*/ 1801030 h 1801030"/>
              <a:gd name="connsiteX30" fmla="*/ 0 w 1796874"/>
              <a:gd name="connsiteY30" fmla="*/ 10330 h 1801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796874" h="1801030">
                <a:moveTo>
                  <a:pt x="0" y="10330"/>
                </a:moveTo>
                <a:cubicBezTo>
                  <a:pt x="23813" y="10330"/>
                  <a:pt x="47625" y="11918"/>
                  <a:pt x="71438" y="10330"/>
                </a:cubicBezTo>
                <a:cubicBezTo>
                  <a:pt x="95251" y="8742"/>
                  <a:pt x="111919" y="-3164"/>
                  <a:pt x="142875" y="805"/>
                </a:cubicBezTo>
                <a:cubicBezTo>
                  <a:pt x="173831" y="4774"/>
                  <a:pt x="228600" y="27793"/>
                  <a:pt x="257175" y="34143"/>
                </a:cubicBezTo>
                <a:cubicBezTo>
                  <a:pt x="285750" y="40493"/>
                  <a:pt x="284956" y="33349"/>
                  <a:pt x="314325" y="38905"/>
                </a:cubicBezTo>
                <a:cubicBezTo>
                  <a:pt x="343694" y="44461"/>
                  <a:pt x="433388" y="67480"/>
                  <a:pt x="433388" y="67480"/>
                </a:cubicBezTo>
                <a:cubicBezTo>
                  <a:pt x="473076" y="77005"/>
                  <a:pt x="505619" y="80180"/>
                  <a:pt x="552450" y="96055"/>
                </a:cubicBezTo>
                <a:cubicBezTo>
                  <a:pt x="599281" y="111930"/>
                  <a:pt x="669131" y="142092"/>
                  <a:pt x="714375" y="162730"/>
                </a:cubicBezTo>
                <a:cubicBezTo>
                  <a:pt x="759619" y="183368"/>
                  <a:pt x="788194" y="202418"/>
                  <a:pt x="823913" y="219880"/>
                </a:cubicBezTo>
                <a:cubicBezTo>
                  <a:pt x="859632" y="237343"/>
                  <a:pt x="897732" y="250043"/>
                  <a:pt x="928688" y="267505"/>
                </a:cubicBezTo>
                <a:cubicBezTo>
                  <a:pt x="959644" y="284967"/>
                  <a:pt x="980281" y="302430"/>
                  <a:pt x="1009650" y="324655"/>
                </a:cubicBezTo>
                <a:cubicBezTo>
                  <a:pt x="1039019" y="346880"/>
                  <a:pt x="1077913" y="381011"/>
                  <a:pt x="1104900" y="400855"/>
                </a:cubicBezTo>
                <a:cubicBezTo>
                  <a:pt x="1131887" y="420699"/>
                  <a:pt x="1146175" y="422287"/>
                  <a:pt x="1171575" y="443718"/>
                </a:cubicBezTo>
                <a:cubicBezTo>
                  <a:pt x="1196975" y="465149"/>
                  <a:pt x="1224756" y="498487"/>
                  <a:pt x="1257300" y="529443"/>
                </a:cubicBezTo>
                <a:cubicBezTo>
                  <a:pt x="1289844" y="560399"/>
                  <a:pt x="1339851" y="600880"/>
                  <a:pt x="1366838" y="629455"/>
                </a:cubicBezTo>
                <a:cubicBezTo>
                  <a:pt x="1393826" y="658030"/>
                  <a:pt x="1403350" y="681049"/>
                  <a:pt x="1419225" y="700893"/>
                </a:cubicBezTo>
                <a:cubicBezTo>
                  <a:pt x="1435100" y="720737"/>
                  <a:pt x="1447007" y="727881"/>
                  <a:pt x="1462088" y="748518"/>
                </a:cubicBezTo>
                <a:cubicBezTo>
                  <a:pt x="1477169" y="769155"/>
                  <a:pt x="1493838" y="800112"/>
                  <a:pt x="1509713" y="824718"/>
                </a:cubicBezTo>
                <a:cubicBezTo>
                  <a:pt x="1525588" y="849324"/>
                  <a:pt x="1543844" y="873136"/>
                  <a:pt x="1557338" y="896155"/>
                </a:cubicBezTo>
                <a:cubicBezTo>
                  <a:pt x="1570832" y="919174"/>
                  <a:pt x="1581150" y="942193"/>
                  <a:pt x="1590675" y="962830"/>
                </a:cubicBezTo>
                <a:cubicBezTo>
                  <a:pt x="1600200" y="983467"/>
                  <a:pt x="1601788" y="989818"/>
                  <a:pt x="1614488" y="1019980"/>
                </a:cubicBezTo>
                <a:cubicBezTo>
                  <a:pt x="1627188" y="1050143"/>
                  <a:pt x="1653381" y="1108880"/>
                  <a:pt x="1666875" y="1143805"/>
                </a:cubicBezTo>
                <a:cubicBezTo>
                  <a:pt x="1680369" y="1178730"/>
                  <a:pt x="1685925" y="1199368"/>
                  <a:pt x="1695450" y="1229530"/>
                </a:cubicBezTo>
                <a:cubicBezTo>
                  <a:pt x="1704975" y="1259692"/>
                  <a:pt x="1712913" y="1281918"/>
                  <a:pt x="1724025" y="1324780"/>
                </a:cubicBezTo>
                <a:cubicBezTo>
                  <a:pt x="1735137" y="1367642"/>
                  <a:pt x="1753394" y="1445430"/>
                  <a:pt x="1762125" y="1486705"/>
                </a:cubicBezTo>
                <a:cubicBezTo>
                  <a:pt x="1770856" y="1527980"/>
                  <a:pt x="1770857" y="1542268"/>
                  <a:pt x="1776413" y="1572430"/>
                </a:cubicBezTo>
                <a:cubicBezTo>
                  <a:pt x="1781969" y="1602592"/>
                  <a:pt x="1792288" y="1637517"/>
                  <a:pt x="1795463" y="1667680"/>
                </a:cubicBezTo>
                <a:cubicBezTo>
                  <a:pt x="1798638" y="1697843"/>
                  <a:pt x="1795463" y="1753405"/>
                  <a:pt x="1795463" y="1753405"/>
                </a:cubicBezTo>
                <a:lnTo>
                  <a:pt x="1795463" y="1786743"/>
                </a:lnTo>
                <a:lnTo>
                  <a:pt x="1795463" y="1801030"/>
                </a:lnTo>
                <a:lnTo>
                  <a:pt x="0" y="1033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192" name="Freeform 191"/>
          <p:cNvSpPr/>
          <p:nvPr/>
        </p:nvSpPr>
        <p:spPr>
          <a:xfrm>
            <a:off x="6621975" y="726470"/>
            <a:ext cx="1796874" cy="1801030"/>
          </a:xfrm>
          <a:custGeom>
            <a:avLst/>
            <a:gdLst>
              <a:gd name="connsiteX0" fmla="*/ 0 w 1796874"/>
              <a:gd name="connsiteY0" fmla="*/ 10330 h 1801030"/>
              <a:gd name="connsiteX1" fmla="*/ 71438 w 1796874"/>
              <a:gd name="connsiteY1" fmla="*/ 10330 h 1801030"/>
              <a:gd name="connsiteX2" fmla="*/ 142875 w 1796874"/>
              <a:gd name="connsiteY2" fmla="*/ 805 h 1801030"/>
              <a:gd name="connsiteX3" fmla="*/ 257175 w 1796874"/>
              <a:gd name="connsiteY3" fmla="*/ 34143 h 1801030"/>
              <a:gd name="connsiteX4" fmla="*/ 314325 w 1796874"/>
              <a:gd name="connsiteY4" fmla="*/ 38905 h 1801030"/>
              <a:gd name="connsiteX5" fmla="*/ 433388 w 1796874"/>
              <a:gd name="connsiteY5" fmla="*/ 67480 h 1801030"/>
              <a:gd name="connsiteX6" fmla="*/ 552450 w 1796874"/>
              <a:gd name="connsiteY6" fmla="*/ 96055 h 1801030"/>
              <a:gd name="connsiteX7" fmla="*/ 714375 w 1796874"/>
              <a:gd name="connsiteY7" fmla="*/ 162730 h 1801030"/>
              <a:gd name="connsiteX8" fmla="*/ 823913 w 1796874"/>
              <a:gd name="connsiteY8" fmla="*/ 219880 h 1801030"/>
              <a:gd name="connsiteX9" fmla="*/ 928688 w 1796874"/>
              <a:gd name="connsiteY9" fmla="*/ 267505 h 1801030"/>
              <a:gd name="connsiteX10" fmla="*/ 1009650 w 1796874"/>
              <a:gd name="connsiteY10" fmla="*/ 324655 h 1801030"/>
              <a:gd name="connsiteX11" fmla="*/ 1104900 w 1796874"/>
              <a:gd name="connsiteY11" fmla="*/ 400855 h 1801030"/>
              <a:gd name="connsiteX12" fmla="*/ 1171575 w 1796874"/>
              <a:gd name="connsiteY12" fmla="*/ 443718 h 1801030"/>
              <a:gd name="connsiteX13" fmla="*/ 1257300 w 1796874"/>
              <a:gd name="connsiteY13" fmla="*/ 529443 h 1801030"/>
              <a:gd name="connsiteX14" fmla="*/ 1366838 w 1796874"/>
              <a:gd name="connsiteY14" fmla="*/ 629455 h 1801030"/>
              <a:gd name="connsiteX15" fmla="*/ 1419225 w 1796874"/>
              <a:gd name="connsiteY15" fmla="*/ 700893 h 1801030"/>
              <a:gd name="connsiteX16" fmla="*/ 1462088 w 1796874"/>
              <a:gd name="connsiteY16" fmla="*/ 748518 h 1801030"/>
              <a:gd name="connsiteX17" fmla="*/ 1509713 w 1796874"/>
              <a:gd name="connsiteY17" fmla="*/ 824718 h 1801030"/>
              <a:gd name="connsiteX18" fmla="*/ 1557338 w 1796874"/>
              <a:gd name="connsiteY18" fmla="*/ 896155 h 1801030"/>
              <a:gd name="connsiteX19" fmla="*/ 1590675 w 1796874"/>
              <a:gd name="connsiteY19" fmla="*/ 962830 h 1801030"/>
              <a:gd name="connsiteX20" fmla="*/ 1614488 w 1796874"/>
              <a:gd name="connsiteY20" fmla="*/ 1019980 h 1801030"/>
              <a:gd name="connsiteX21" fmla="*/ 1666875 w 1796874"/>
              <a:gd name="connsiteY21" fmla="*/ 1143805 h 1801030"/>
              <a:gd name="connsiteX22" fmla="*/ 1695450 w 1796874"/>
              <a:gd name="connsiteY22" fmla="*/ 1229530 h 1801030"/>
              <a:gd name="connsiteX23" fmla="*/ 1724025 w 1796874"/>
              <a:gd name="connsiteY23" fmla="*/ 1324780 h 1801030"/>
              <a:gd name="connsiteX24" fmla="*/ 1762125 w 1796874"/>
              <a:gd name="connsiteY24" fmla="*/ 1486705 h 1801030"/>
              <a:gd name="connsiteX25" fmla="*/ 1776413 w 1796874"/>
              <a:gd name="connsiteY25" fmla="*/ 1572430 h 1801030"/>
              <a:gd name="connsiteX26" fmla="*/ 1795463 w 1796874"/>
              <a:gd name="connsiteY26" fmla="*/ 1667680 h 1801030"/>
              <a:gd name="connsiteX27" fmla="*/ 1795463 w 1796874"/>
              <a:gd name="connsiteY27" fmla="*/ 1753405 h 1801030"/>
              <a:gd name="connsiteX28" fmla="*/ 1795463 w 1796874"/>
              <a:gd name="connsiteY28" fmla="*/ 1786743 h 1801030"/>
              <a:gd name="connsiteX29" fmla="*/ 1795463 w 1796874"/>
              <a:gd name="connsiteY29" fmla="*/ 1801030 h 1801030"/>
              <a:gd name="connsiteX30" fmla="*/ 0 w 1796874"/>
              <a:gd name="connsiteY30" fmla="*/ 10330 h 1801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796874" h="1801030">
                <a:moveTo>
                  <a:pt x="0" y="10330"/>
                </a:moveTo>
                <a:cubicBezTo>
                  <a:pt x="23813" y="10330"/>
                  <a:pt x="47625" y="11918"/>
                  <a:pt x="71438" y="10330"/>
                </a:cubicBezTo>
                <a:cubicBezTo>
                  <a:pt x="95251" y="8742"/>
                  <a:pt x="111919" y="-3164"/>
                  <a:pt x="142875" y="805"/>
                </a:cubicBezTo>
                <a:cubicBezTo>
                  <a:pt x="173831" y="4774"/>
                  <a:pt x="228600" y="27793"/>
                  <a:pt x="257175" y="34143"/>
                </a:cubicBezTo>
                <a:cubicBezTo>
                  <a:pt x="285750" y="40493"/>
                  <a:pt x="284956" y="33349"/>
                  <a:pt x="314325" y="38905"/>
                </a:cubicBezTo>
                <a:cubicBezTo>
                  <a:pt x="343694" y="44461"/>
                  <a:pt x="433388" y="67480"/>
                  <a:pt x="433388" y="67480"/>
                </a:cubicBezTo>
                <a:cubicBezTo>
                  <a:pt x="473076" y="77005"/>
                  <a:pt x="505619" y="80180"/>
                  <a:pt x="552450" y="96055"/>
                </a:cubicBezTo>
                <a:cubicBezTo>
                  <a:pt x="599281" y="111930"/>
                  <a:pt x="669131" y="142092"/>
                  <a:pt x="714375" y="162730"/>
                </a:cubicBezTo>
                <a:cubicBezTo>
                  <a:pt x="759619" y="183368"/>
                  <a:pt x="788194" y="202418"/>
                  <a:pt x="823913" y="219880"/>
                </a:cubicBezTo>
                <a:cubicBezTo>
                  <a:pt x="859632" y="237343"/>
                  <a:pt x="897732" y="250043"/>
                  <a:pt x="928688" y="267505"/>
                </a:cubicBezTo>
                <a:cubicBezTo>
                  <a:pt x="959644" y="284967"/>
                  <a:pt x="980281" y="302430"/>
                  <a:pt x="1009650" y="324655"/>
                </a:cubicBezTo>
                <a:cubicBezTo>
                  <a:pt x="1039019" y="346880"/>
                  <a:pt x="1077913" y="381011"/>
                  <a:pt x="1104900" y="400855"/>
                </a:cubicBezTo>
                <a:cubicBezTo>
                  <a:pt x="1131887" y="420699"/>
                  <a:pt x="1146175" y="422287"/>
                  <a:pt x="1171575" y="443718"/>
                </a:cubicBezTo>
                <a:cubicBezTo>
                  <a:pt x="1196975" y="465149"/>
                  <a:pt x="1224756" y="498487"/>
                  <a:pt x="1257300" y="529443"/>
                </a:cubicBezTo>
                <a:cubicBezTo>
                  <a:pt x="1289844" y="560399"/>
                  <a:pt x="1339851" y="600880"/>
                  <a:pt x="1366838" y="629455"/>
                </a:cubicBezTo>
                <a:cubicBezTo>
                  <a:pt x="1393826" y="658030"/>
                  <a:pt x="1403350" y="681049"/>
                  <a:pt x="1419225" y="700893"/>
                </a:cubicBezTo>
                <a:cubicBezTo>
                  <a:pt x="1435100" y="720737"/>
                  <a:pt x="1447007" y="727881"/>
                  <a:pt x="1462088" y="748518"/>
                </a:cubicBezTo>
                <a:cubicBezTo>
                  <a:pt x="1477169" y="769155"/>
                  <a:pt x="1493838" y="800112"/>
                  <a:pt x="1509713" y="824718"/>
                </a:cubicBezTo>
                <a:cubicBezTo>
                  <a:pt x="1525588" y="849324"/>
                  <a:pt x="1543844" y="873136"/>
                  <a:pt x="1557338" y="896155"/>
                </a:cubicBezTo>
                <a:cubicBezTo>
                  <a:pt x="1570832" y="919174"/>
                  <a:pt x="1581150" y="942193"/>
                  <a:pt x="1590675" y="962830"/>
                </a:cubicBezTo>
                <a:cubicBezTo>
                  <a:pt x="1600200" y="983467"/>
                  <a:pt x="1601788" y="989818"/>
                  <a:pt x="1614488" y="1019980"/>
                </a:cubicBezTo>
                <a:cubicBezTo>
                  <a:pt x="1627188" y="1050143"/>
                  <a:pt x="1653381" y="1108880"/>
                  <a:pt x="1666875" y="1143805"/>
                </a:cubicBezTo>
                <a:cubicBezTo>
                  <a:pt x="1680369" y="1178730"/>
                  <a:pt x="1685925" y="1199368"/>
                  <a:pt x="1695450" y="1229530"/>
                </a:cubicBezTo>
                <a:cubicBezTo>
                  <a:pt x="1704975" y="1259692"/>
                  <a:pt x="1712913" y="1281918"/>
                  <a:pt x="1724025" y="1324780"/>
                </a:cubicBezTo>
                <a:cubicBezTo>
                  <a:pt x="1735137" y="1367642"/>
                  <a:pt x="1753394" y="1445430"/>
                  <a:pt x="1762125" y="1486705"/>
                </a:cubicBezTo>
                <a:cubicBezTo>
                  <a:pt x="1770856" y="1527980"/>
                  <a:pt x="1770857" y="1542268"/>
                  <a:pt x="1776413" y="1572430"/>
                </a:cubicBezTo>
                <a:cubicBezTo>
                  <a:pt x="1781969" y="1602592"/>
                  <a:pt x="1792288" y="1637517"/>
                  <a:pt x="1795463" y="1667680"/>
                </a:cubicBezTo>
                <a:cubicBezTo>
                  <a:pt x="1798638" y="1697843"/>
                  <a:pt x="1795463" y="1753405"/>
                  <a:pt x="1795463" y="1753405"/>
                </a:cubicBezTo>
                <a:lnTo>
                  <a:pt x="1795463" y="1786743"/>
                </a:lnTo>
                <a:lnTo>
                  <a:pt x="1795463" y="1801030"/>
                </a:lnTo>
                <a:lnTo>
                  <a:pt x="0" y="1033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49579" y="1414046"/>
            <a:ext cx="5838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tabLst>
                <a:tab pos="566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73895" y="2029318"/>
            <a:ext cx="14029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Radius (r) =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7784005" y="972662"/>
            <a:ext cx="344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IN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810800" y="-1075650"/>
            <a:ext cx="5400000" cy="5400000"/>
            <a:chOff x="3780000" y="-1260000"/>
            <a:chExt cx="5400000" cy="5400000"/>
          </a:xfrm>
        </p:grpSpPr>
        <p:sp>
          <p:nvSpPr>
            <p:cNvPr id="11" name="Arc 10"/>
            <p:cNvSpPr/>
            <p:nvPr/>
          </p:nvSpPr>
          <p:spPr>
            <a:xfrm>
              <a:off x="3780000" y="540000"/>
              <a:ext cx="3600000" cy="3600000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sz="1600">
                <a:solidFill>
                  <a:prstClr val="black"/>
                </a:solidFill>
              </a:endParaRPr>
            </a:p>
          </p:txBody>
        </p:sp>
        <p:sp>
          <p:nvSpPr>
            <p:cNvPr id="135" name="Arc 134"/>
            <p:cNvSpPr/>
            <p:nvPr/>
          </p:nvSpPr>
          <p:spPr>
            <a:xfrm rot="10800000">
              <a:off x="5580000" y="-1260000"/>
              <a:ext cx="3600000" cy="3600000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sz="1600">
                <a:solidFill>
                  <a:prstClr val="black"/>
                </a:solidFill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4912800" y="252000"/>
              <a:ext cx="2624152" cy="2390554"/>
              <a:chOff x="4912800" y="252000"/>
              <a:chExt cx="2624152" cy="2390554"/>
            </a:xfrm>
          </p:grpSpPr>
          <p:grpSp>
            <p:nvGrpSpPr>
              <p:cNvPr id="188" name="Group 187"/>
              <p:cNvGrpSpPr/>
              <p:nvPr/>
            </p:nvGrpSpPr>
            <p:grpSpPr>
              <a:xfrm>
                <a:off x="5580000" y="540000"/>
                <a:ext cx="1800000" cy="1800000"/>
                <a:chOff x="5580000" y="540000"/>
                <a:chExt cx="1800000" cy="1800000"/>
              </a:xfrm>
            </p:grpSpPr>
            <p:sp>
              <p:nvSpPr>
                <p:cNvPr id="190" name="Rectangle 189"/>
                <p:cNvSpPr/>
                <p:nvPr/>
              </p:nvSpPr>
              <p:spPr>
                <a:xfrm>
                  <a:off x="5580000" y="540000"/>
                  <a:ext cx="1800000" cy="18000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600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5580000" y="540000"/>
                  <a:ext cx="1800000" cy="1800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TextBox 31"/>
              <p:cNvSpPr txBox="1"/>
              <p:nvPr/>
            </p:nvSpPr>
            <p:spPr>
              <a:xfrm>
                <a:off x="5436000" y="252000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A</a:t>
                </a:r>
                <a:endParaRPr lang="en-IN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7200000" y="252000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B</a:t>
                </a:r>
                <a:endParaRPr lang="en-IN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7200000" y="2304000"/>
                <a:ext cx="336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C</a:t>
                </a:r>
                <a:endParaRPr lang="en-IN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5436000" y="2304000"/>
                <a:ext cx="3449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D</a:t>
                </a:r>
                <a:endParaRPr lang="en-IN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6120000" y="2304000"/>
                <a:ext cx="71526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8 cm</a:t>
                </a:r>
                <a:endParaRPr lang="en-IN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7200000" y="540000"/>
                <a:ext cx="18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5580000" y="2160000"/>
                <a:ext cx="18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294" name="TextBox 293"/>
              <p:cNvSpPr txBox="1"/>
              <p:nvPr/>
            </p:nvSpPr>
            <p:spPr>
              <a:xfrm>
                <a:off x="4912800" y="1168200"/>
                <a:ext cx="71526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8 cm</a:t>
                </a:r>
                <a:endParaRPr lang="en-IN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p:grpSp>
      </p:grpSp>
      <p:sp>
        <p:nvSpPr>
          <p:cNvPr id="34" name="Oval 33"/>
          <p:cNvSpPr/>
          <p:nvPr/>
        </p:nvSpPr>
        <p:spPr>
          <a:xfrm>
            <a:off x="7784005" y="115266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876675" y="2029318"/>
            <a:ext cx="9092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 8 cm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016125" y="2029318"/>
            <a:ext cx="19239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side of a square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783434" y="2444072"/>
            <a:ext cx="22525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Measure of arc () =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4829175" y="2444626"/>
            <a:ext cx="7360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 90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o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2943225" y="2444626"/>
            <a:ext cx="19880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angle of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 square</a:t>
            </a:r>
          </a:p>
        </p:txBody>
      </p:sp>
      <p:sp>
        <p:nvSpPr>
          <p:cNvPr id="202" name="Arc 201"/>
          <p:cNvSpPr/>
          <p:nvPr/>
        </p:nvSpPr>
        <p:spPr>
          <a:xfrm>
            <a:off x="4810800" y="719592"/>
            <a:ext cx="3600000" cy="3600000"/>
          </a:xfrm>
          <a:prstGeom prst="arc">
            <a:avLst>
              <a:gd name="adj1" fmla="val 21591120"/>
              <a:gd name="adj2" fmla="val 16204330"/>
            </a:avLst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600">
              <a:solidFill>
                <a:prstClr val="black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713297" y="237745"/>
            <a:ext cx="2663591" cy="441229"/>
            <a:chOff x="2328097" y="35020"/>
            <a:chExt cx="2663591" cy="441229"/>
          </a:xfrm>
        </p:grpSpPr>
        <p:sp>
          <p:nvSpPr>
            <p:cNvPr id="4" name="Rounded Rectangle 3"/>
            <p:cNvSpPr/>
            <p:nvPr/>
          </p:nvSpPr>
          <p:spPr>
            <a:xfrm>
              <a:off x="2328097" y="35020"/>
              <a:ext cx="2639818" cy="416201"/>
            </a:xfrm>
            <a:prstGeom prst="round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>
                <a:solidFill>
                  <a:prstClr val="white"/>
                </a:solidFill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340000" y="36000"/>
              <a:ext cx="2651688" cy="440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Area </a:t>
              </a:r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of the shaded </a:t>
              </a:r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region</a:t>
              </a:r>
            </a:p>
            <a:p>
              <a:pPr>
                <a:lnSpc>
                  <a:spcPct val="80000"/>
                </a:lnSpc>
              </a:pPr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= 2 × area </a:t>
              </a:r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of segment </a:t>
              </a:r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AXC</a:t>
              </a:r>
              <a:endParaRPr lang="en-IN" sz="1400" dirty="0">
                <a:solidFill>
                  <a:prstClr val="black"/>
                </a:solidFill>
              </a:endParaRPr>
            </a:p>
          </p:txBody>
        </p:sp>
      </p:grpSp>
      <p:sp>
        <p:nvSpPr>
          <p:cNvPr id="137" name="Rectangle 136"/>
          <p:cNvSpPr/>
          <p:nvPr/>
        </p:nvSpPr>
        <p:spPr>
          <a:xfrm>
            <a:off x="828675" y="1581150"/>
            <a:ext cx="19623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ar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(segment AXC)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2658198" y="158115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=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4158581" y="1581150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–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4377311" y="1581150"/>
            <a:ext cx="1114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 smtClean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ar</a:t>
            </a:r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(</a:t>
            </a:r>
            <a:r>
              <a:rPr lang="en-US" sz="1600" b="1" dirty="0" smtClean="0">
                <a:solidFill>
                  <a:srgbClr val="C00000"/>
                </a:solidFill>
                <a:latin typeface="Symbol" panose="05050102010706020507" pitchFamily="18" charset="2"/>
                <a:sym typeface="Symbol"/>
              </a:rPr>
              <a:t>D</a:t>
            </a:r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ADC)</a:t>
            </a:r>
          </a:p>
        </p:txBody>
      </p:sp>
      <p:sp>
        <p:nvSpPr>
          <p:cNvPr id="2" name="Arc 1"/>
          <p:cNvSpPr/>
          <p:nvPr/>
        </p:nvSpPr>
        <p:spPr>
          <a:xfrm>
            <a:off x="4815782" y="726470"/>
            <a:ext cx="3602736" cy="3602736"/>
          </a:xfrm>
          <a:prstGeom prst="arc">
            <a:avLst>
              <a:gd name="adj1" fmla="val 16190547"/>
              <a:gd name="adj2" fmla="val 0"/>
            </a:avLst>
          </a:prstGeom>
          <a:solidFill>
            <a:srgbClr val="00B050">
              <a:alpha val="81000"/>
            </a:srgb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ight Triangle 2"/>
          <p:cNvSpPr/>
          <p:nvPr/>
        </p:nvSpPr>
        <p:spPr>
          <a:xfrm>
            <a:off x="6615695" y="757912"/>
            <a:ext cx="1750878" cy="175986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1475448" y="3034196"/>
            <a:ext cx="12234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ar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(D-AXC)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2615602" y="303419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</a:p>
        </p:txBody>
      </p:sp>
      <p:sp>
        <p:nvSpPr>
          <p:cNvPr id="158" name="Rounded Rectangle 157"/>
          <p:cNvSpPr/>
          <p:nvPr/>
        </p:nvSpPr>
        <p:spPr bwMode="auto">
          <a:xfrm>
            <a:off x="2947573" y="1637846"/>
            <a:ext cx="1208155" cy="263036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rgbClr val="0000E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3716361" y="1352550"/>
            <a:ext cx="316845" cy="400110"/>
          </a:xfrm>
          <a:prstGeom prst="rect">
            <a:avLst/>
          </a:prstGeom>
          <a:effectLst>
            <a:glow rad="63500">
              <a:schemeClr val="accent1"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effectLst>
                  <a:glow rad="139700">
                    <a:srgbClr val="F79646">
                      <a:satMod val="175000"/>
                      <a:alpha val="40000"/>
                    </a:srgbClr>
                  </a:glow>
                </a:effectLst>
                <a:latin typeface="Bookman Old Style" panose="02050604050505020204" pitchFamily="18" charset="0"/>
                <a:sym typeface="Symbol"/>
              </a:rPr>
              <a:t>?</a:t>
            </a:r>
            <a:endParaRPr lang="en-US" sz="2000" b="1" dirty="0">
              <a:solidFill>
                <a:srgbClr val="FF0000"/>
              </a:solidFill>
              <a:effectLst>
                <a:glow rad="139700">
                  <a:srgbClr val="F79646">
                    <a:satMod val="175000"/>
                    <a:alpha val="40000"/>
                  </a:srgbClr>
                </a:glow>
              </a:effectLst>
              <a:latin typeface="Bookman Old Style" panose="02050604050505020204" pitchFamily="18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2971903" y="1581150"/>
            <a:ext cx="12234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 smtClean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ar</a:t>
            </a:r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(D-AXC)</a:t>
            </a:r>
          </a:p>
        </p:txBody>
      </p:sp>
      <p:sp>
        <p:nvSpPr>
          <p:cNvPr id="160" name="Rounded Rectangle 159"/>
          <p:cNvSpPr/>
          <p:nvPr/>
        </p:nvSpPr>
        <p:spPr>
          <a:xfrm>
            <a:off x="3672120" y="3132944"/>
            <a:ext cx="121678" cy="17474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2999343" y="2969865"/>
            <a:ext cx="323909" cy="192215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>
              <a:solidFill>
                <a:prstClr val="white"/>
              </a:solidFill>
            </a:endParaRPr>
          </a:p>
        </p:txBody>
      </p:sp>
      <p:grpSp>
        <p:nvGrpSpPr>
          <p:cNvPr id="162" name="Group 161"/>
          <p:cNvGrpSpPr/>
          <p:nvPr/>
        </p:nvGrpSpPr>
        <p:grpSpPr>
          <a:xfrm>
            <a:off x="2884555" y="2894943"/>
            <a:ext cx="1280671" cy="615929"/>
            <a:chOff x="2308527" y="1458177"/>
            <a:chExt cx="1280671" cy="615929"/>
          </a:xfrm>
        </p:grpSpPr>
        <p:sp>
          <p:nvSpPr>
            <p:cNvPr id="165" name="Rectangle 164"/>
            <p:cNvSpPr/>
            <p:nvPr/>
          </p:nvSpPr>
          <p:spPr>
            <a:xfrm>
              <a:off x="2450525" y="1458177"/>
              <a:ext cx="29669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  <a:sym typeface="Symbol"/>
                </a:rPr>
                <a:t>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66" name="Straight Connector 165"/>
            <p:cNvCxnSpPr/>
            <p:nvPr/>
          </p:nvCxnSpPr>
          <p:spPr>
            <a:xfrm>
              <a:off x="2369144" y="1765781"/>
              <a:ext cx="49299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tangle 166"/>
            <p:cNvSpPr/>
            <p:nvPr/>
          </p:nvSpPr>
          <p:spPr>
            <a:xfrm>
              <a:off x="2308527" y="1735552"/>
              <a:ext cx="6096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360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2827286" y="1589473"/>
              <a:ext cx="76191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  <a:sym typeface="Symbol"/>
                </a:rPr>
                <a:t></a:t>
              </a:r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sz="1600" b="1" dirty="0" smtClean="0">
                  <a:solidFill>
                    <a:prstClr val="black"/>
                  </a:solidFill>
                  <a:latin typeface="Symbol" panose="05050102010706020507" pitchFamily="18" charset="2"/>
                </a:rPr>
                <a:t>p</a:t>
              </a:r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r</a:t>
              </a:r>
              <a:r>
                <a:rPr lang="en-US" sz="1600" b="1" baseline="30000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endParaRPr lang="en-US" sz="1600" b="1" baseline="30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69" name="Rectangle 168"/>
          <p:cNvSpPr/>
          <p:nvPr/>
        </p:nvSpPr>
        <p:spPr>
          <a:xfrm>
            <a:off x="2615602" y="3687987"/>
            <a:ext cx="3714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 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2992111" y="3599857"/>
            <a:ext cx="4693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90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72" name="Straight Connector 171"/>
          <p:cNvCxnSpPr/>
          <p:nvPr/>
        </p:nvCxnSpPr>
        <p:spPr>
          <a:xfrm>
            <a:off x="3002350" y="3877303"/>
            <a:ext cx="4156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2923417" y="3840724"/>
            <a:ext cx="6244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360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3427130" y="3714139"/>
            <a:ext cx="8896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 3.14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79" name="Group 178"/>
          <p:cNvGrpSpPr/>
          <p:nvPr/>
        </p:nvGrpSpPr>
        <p:grpSpPr>
          <a:xfrm>
            <a:off x="4155728" y="3714139"/>
            <a:ext cx="1166779" cy="338554"/>
            <a:chOff x="4290723" y="3162290"/>
            <a:chExt cx="1166779" cy="338554"/>
          </a:xfrm>
        </p:grpSpPr>
        <p:sp>
          <p:nvSpPr>
            <p:cNvPr id="180" name="Rectangle 179"/>
            <p:cNvSpPr/>
            <p:nvPr/>
          </p:nvSpPr>
          <p:spPr>
            <a:xfrm>
              <a:off x="4290723" y="3162290"/>
              <a:ext cx="64581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× 8</a:t>
              </a:r>
              <a:endParaRPr lang="en-US" sz="1600" b="1" baseline="30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4687945" y="3162290"/>
              <a:ext cx="76955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× 8</a:t>
              </a:r>
              <a:endParaRPr lang="en-US" sz="1600" b="1" baseline="30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cxnSp>
        <p:nvCxnSpPr>
          <p:cNvPr id="184" name="Straight Connector 183"/>
          <p:cNvCxnSpPr/>
          <p:nvPr/>
        </p:nvCxnSpPr>
        <p:spPr>
          <a:xfrm flipV="1">
            <a:off x="3049446" y="3687987"/>
            <a:ext cx="303354" cy="1271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/>
          <p:cNvSpPr/>
          <p:nvPr/>
        </p:nvSpPr>
        <p:spPr>
          <a:xfrm>
            <a:off x="2615602" y="4391518"/>
            <a:ext cx="3714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 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0" name="Rectangle 259"/>
          <p:cNvSpPr/>
          <p:nvPr/>
        </p:nvSpPr>
        <p:spPr>
          <a:xfrm>
            <a:off x="2880360" y="4380747"/>
            <a:ext cx="15039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50.24 cm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74" name="Straight Connector 273"/>
          <p:cNvCxnSpPr/>
          <p:nvPr/>
        </p:nvCxnSpPr>
        <p:spPr>
          <a:xfrm flipV="1">
            <a:off x="3023225" y="4005385"/>
            <a:ext cx="414937" cy="635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Rectangle 274"/>
          <p:cNvSpPr/>
          <p:nvPr/>
        </p:nvSpPr>
        <p:spPr>
          <a:xfrm>
            <a:off x="3176731" y="4057428"/>
            <a:ext cx="312148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4</a:t>
            </a:r>
            <a:endParaRPr lang="en-US" sz="1400" b="1" baseline="30000" dirty="0" smtClean="0">
              <a:solidFill>
                <a:srgbClr val="FF0000"/>
              </a:solidFill>
              <a:latin typeface="Bookman Old Style" pitchFamily="18" charset="0"/>
            </a:endParaRPr>
          </a:p>
        </p:txBody>
      </p:sp>
      <p:cxnSp>
        <p:nvCxnSpPr>
          <p:cNvPr id="276" name="Straight Connector 275"/>
          <p:cNvCxnSpPr/>
          <p:nvPr/>
        </p:nvCxnSpPr>
        <p:spPr>
          <a:xfrm flipV="1">
            <a:off x="3230693" y="4137351"/>
            <a:ext cx="181021" cy="635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 flipV="1">
            <a:off x="4410884" y="3852515"/>
            <a:ext cx="196021" cy="7306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Rectangle 284"/>
          <p:cNvSpPr/>
          <p:nvPr/>
        </p:nvSpPr>
        <p:spPr>
          <a:xfrm>
            <a:off x="4401222" y="3601465"/>
            <a:ext cx="312148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2</a:t>
            </a:r>
            <a:endParaRPr lang="en-US" sz="1400" b="1" baseline="30000" dirty="0" smtClean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3633647" y="1200150"/>
            <a:ext cx="539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  <a:sym typeface="Wingdings"/>
              </a:rPr>
              <a:t></a:t>
            </a:r>
            <a:endParaRPr lang="en-US" sz="2400" dirty="0">
              <a:solidFill>
                <a:srgbClr val="00B050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1497594" y="4368047"/>
            <a:ext cx="12234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ar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(D-AXC)</a:t>
            </a:r>
          </a:p>
        </p:txBody>
      </p:sp>
      <p:sp>
        <p:nvSpPr>
          <p:cNvPr id="146" name="Rounded Rectangle 145"/>
          <p:cNvSpPr/>
          <p:nvPr/>
        </p:nvSpPr>
        <p:spPr bwMode="auto">
          <a:xfrm>
            <a:off x="1031712" y="2049979"/>
            <a:ext cx="3200196" cy="635497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lIns="91347" tIns="45669" rIns="91347" bIns="45669"/>
          <a:lstStyle/>
          <a:p>
            <a:pPr algn="ctr">
              <a:defRPr/>
            </a:pPr>
            <a:r>
              <a:rPr lang="en-US" sz="1200" kern="0" dirty="0">
                <a:solidFill>
                  <a:sysClr val="window" lastClr="FFFFFF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147" name="TextBox 58"/>
          <p:cNvSpPr txBox="1">
            <a:spLocks noChangeArrowheads="1"/>
          </p:cNvSpPr>
          <p:nvPr/>
        </p:nvSpPr>
        <p:spPr bwMode="auto">
          <a:xfrm>
            <a:off x="1014535" y="2051962"/>
            <a:ext cx="3202133" cy="58477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algn="ctr"/>
            <a:r>
              <a:rPr lang="en-US" altLang="en-US" sz="1600" dirty="0" smtClean="0">
                <a:solidFill>
                  <a:srgbClr val="FFFFFF"/>
                </a:solidFill>
                <a:latin typeface="Bookman Old Style" pitchFamily="18" charset="0"/>
              </a:rPr>
              <a:t>What is the formula to find area of sector?</a:t>
            </a:r>
          </a:p>
        </p:txBody>
      </p:sp>
      <p:grpSp>
        <p:nvGrpSpPr>
          <p:cNvPr id="148" name="Group 147"/>
          <p:cNvGrpSpPr/>
          <p:nvPr/>
        </p:nvGrpSpPr>
        <p:grpSpPr>
          <a:xfrm>
            <a:off x="1998868" y="2034148"/>
            <a:ext cx="1524477" cy="589314"/>
            <a:chOff x="151923" y="3276740"/>
            <a:chExt cx="1524477" cy="589314"/>
          </a:xfrm>
        </p:grpSpPr>
        <p:grpSp>
          <p:nvGrpSpPr>
            <p:cNvPr id="149" name="Group 148"/>
            <p:cNvGrpSpPr/>
            <p:nvPr/>
          </p:nvGrpSpPr>
          <p:grpSpPr>
            <a:xfrm>
              <a:off x="151923" y="3276740"/>
              <a:ext cx="734621" cy="589314"/>
              <a:chOff x="3677968" y="4355582"/>
              <a:chExt cx="734621" cy="589314"/>
            </a:xfrm>
          </p:grpSpPr>
          <p:sp>
            <p:nvSpPr>
              <p:cNvPr id="152" name="TextBox 151"/>
              <p:cNvSpPr txBox="1"/>
              <p:nvPr/>
            </p:nvSpPr>
            <p:spPr>
              <a:xfrm>
                <a:off x="3877996" y="4355582"/>
                <a:ext cx="3592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FFFF00"/>
                    </a:solidFill>
                    <a:latin typeface="Bookman Old Style" pitchFamily="18" charset="0"/>
                    <a:sym typeface="Symbol"/>
                  </a:rPr>
                  <a:t></a:t>
                </a:r>
                <a:endParaRPr lang="en-US" sz="2000" b="1" dirty="0">
                  <a:solidFill>
                    <a:srgbClr val="FFFF00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3677968" y="4614662"/>
                <a:ext cx="734621" cy="330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FFFF00"/>
                    </a:solidFill>
                    <a:latin typeface="Bookman Old Style" pitchFamily="18" charset="0"/>
                    <a:sym typeface="Symbol"/>
                  </a:rPr>
                  <a:t>360</a:t>
                </a:r>
                <a:endParaRPr lang="en-US" sz="2000" b="1" dirty="0">
                  <a:solidFill>
                    <a:srgbClr val="FFFF00"/>
                  </a:solidFill>
                  <a:latin typeface="Bookman Old Style" pitchFamily="18" charset="0"/>
                </a:endParaRPr>
              </a:p>
            </p:txBody>
          </p:sp>
          <p:cxnSp>
            <p:nvCxnSpPr>
              <p:cNvPr id="154" name="Straight Connector 153"/>
              <p:cNvCxnSpPr/>
              <p:nvPr/>
            </p:nvCxnSpPr>
            <p:spPr>
              <a:xfrm>
                <a:off x="3808704" y="4698033"/>
                <a:ext cx="462197" cy="0"/>
              </a:xfrm>
              <a:prstGeom prst="line">
                <a:avLst/>
              </a:prstGeom>
              <a:ln w="190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763958" y="3403223"/>
                  <a:ext cx="359228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dirty="0" smtClean="0">
                            <a:solidFill>
                              <a:srgbClr val="FFFF00"/>
                            </a:solidFill>
                            <a:latin typeface="Cambria Math"/>
                            <a:ea typeface="Cambria Math"/>
                            <a:sym typeface="Symbol"/>
                          </a:rPr>
                          <m:t>×</m:t>
                        </m:r>
                      </m:oMath>
                    </m:oMathPara>
                  </a14:m>
                  <a:endParaRPr lang="en-US" sz="2000" dirty="0">
                    <a:solidFill>
                      <a:srgbClr val="FFFF00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958" y="3403223"/>
                  <a:ext cx="359228" cy="40011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1" name="TextBox 150"/>
            <p:cNvSpPr txBox="1"/>
            <p:nvPr/>
          </p:nvSpPr>
          <p:spPr>
            <a:xfrm>
              <a:off x="1017182" y="3403223"/>
              <a:ext cx="6592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FF00"/>
                  </a:solidFill>
                  <a:latin typeface="Bookman Old Style" pitchFamily="18" charset="0"/>
                  <a:sym typeface="Symbol"/>
                </a:rPr>
                <a:t>r</a:t>
              </a:r>
              <a:r>
                <a:rPr lang="en-US" sz="2000" b="1" baseline="30000" dirty="0" smtClean="0">
                  <a:solidFill>
                    <a:srgbClr val="FFFF00"/>
                  </a:solidFill>
                  <a:latin typeface="Bookman Old Style" pitchFamily="18" charset="0"/>
                  <a:sym typeface="Symbol"/>
                </a:rPr>
                <a:t>2</a:t>
              </a:r>
              <a:r>
                <a:rPr lang="en-US" sz="2000" b="1" dirty="0" smtClean="0">
                  <a:solidFill>
                    <a:srgbClr val="FFFF00"/>
                  </a:solidFill>
                  <a:latin typeface="Bookman Old Style" pitchFamily="18" charset="0"/>
                  <a:sym typeface="Symbol"/>
                </a:rPr>
                <a:t> </a:t>
              </a:r>
              <a:endParaRPr lang="en-US" sz="2000" b="1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86" name="Rounded Rectangle 285"/>
          <p:cNvSpPr/>
          <p:nvPr/>
        </p:nvSpPr>
        <p:spPr>
          <a:xfrm>
            <a:off x="979534" y="2091161"/>
            <a:ext cx="3389940" cy="819427"/>
          </a:xfrm>
          <a:prstGeom prst="roundRect">
            <a:avLst/>
          </a:prstGeom>
          <a:solidFill>
            <a:srgbClr val="8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prstClr val="white"/>
              </a:solidFill>
            </a:endParaRPr>
          </a:p>
        </p:txBody>
      </p:sp>
      <p:sp>
        <p:nvSpPr>
          <p:cNvPr id="287" name="TextBox 286"/>
          <p:cNvSpPr txBox="1"/>
          <p:nvPr/>
        </p:nvSpPr>
        <p:spPr>
          <a:xfrm>
            <a:off x="1076073" y="2176874"/>
            <a:ext cx="3212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Shaded region is made up of</a:t>
            </a:r>
          </a:p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two identical segments</a:t>
            </a:r>
            <a:endParaRPr lang="en-US" sz="1600" b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99" name="Rectangle 298"/>
          <p:cNvSpPr>
            <a:spLocks noChangeArrowheads="1"/>
          </p:cNvSpPr>
          <p:nvPr/>
        </p:nvSpPr>
        <p:spPr bwMode="auto">
          <a:xfrm>
            <a:off x="381000" y="4423614"/>
            <a:ext cx="3794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/>
          <a:p>
            <a:pPr marL="633413" indent="-633413" algn="just" fontAlgn="base">
              <a:spcBef>
                <a:spcPct val="0"/>
              </a:spcBef>
              <a:spcAft>
                <a:spcPct val="0"/>
              </a:spcAft>
              <a:buClr>
                <a:prstClr val="white"/>
              </a:buClr>
            </a:pPr>
            <a:r>
              <a:rPr lang="en-US" sz="1600" b="1" dirty="0">
                <a:solidFill>
                  <a:prstClr val="black"/>
                </a:solidFill>
                <a:latin typeface="Symbol" pitchFamily="18" charset="2"/>
                <a:cs typeface="Arial" charset="0"/>
              </a:rPr>
              <a:t>\</a:t>
            </a:r>
          </a:p>
        </p:txBody>
      </p:sp>
    </p:spTree>
    <p:extLst>
      <p:ext uri="{BB962C8B-B14F-4D97-AF65-F5344CB8AC3E}">
        <p14:creationId xmlns:p14="http://schemas.microsoft.com/office/powerpoint/2010/main" val="1598603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1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" dur="indefinite"/>
                                        <p:tgtEl>
                                          <p:spTgt spid="1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indefinite"/>
                                        <p:tgtEl>
                                          <p:spTgt spid="1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7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25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500"/>
                            </p:stCondLst>
                            <p:childTnLst>
                              <p:par>
                                <p:cTn id="22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500"/>
                            </p:stCondLst>
                            <p:childTnLst>
                              <p:par>
                                <p:cTn id="2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500"/>
                            </p:stCondLst>
                            <p:childTnLst>
                              <p:par>
                                <p:cTn id="25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500"/>
                            </p:stCondLst>
                            <p:childTnLst>
                              <p:par>
                                <p:cTn id="27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500"/>
                            </p:stCondLst>
                            <p:childTnLst>
                              <p:par>
                                <p:cTn id="2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500"/>
                            </p:stCondLst>
                            <p:childTnLst>
                              <p:par>
                                <p:cTn id="3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500"/>
                            </p:stCondLst>
                            <p:childTnLst>
                              <p:par>
                                <p:cTn id="3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0" animBg="1"/>
      <p:bldP spid="298" grpId="1" animBg="1"/>
      <p:bldP spid="297" grpId="0" animBg="1"/>
      <p:bldP spid="297" grpId="1" animBg="1"/>
      <p:bldP spid="296" grpId="0" animBg="1"/>
      <p:bldP spid="296" grpId="1" animBg="1"/>
      <p:bldP spid="273" grpId="0" animBg="1"/>
      <p:bldP spid="273" grpId="1" animBg="1"/>
      <p:bldP spid="145" grpId="0" animBg="1"/>
      <p:bldP spid="10" grpId="0" animBg="1"/>
      <p:bldP spid="10" grpId="1" animBg="1"/>
      <p:bldP spid="155" grpId="0" animBg="1"/>
      <p:bldP spid="192" grpId="0" animBg="1"/>
      <p:bldP spid="18" grpId="0"/>
      <p:bldP spid="25" grpId="0"/>
      <p:bldP spid="197" grpId="0"/>
      <p:bldP spid="34" grpId="0" animBg="1"/>
      <p:bldP spid="40" grpId="0"/>
      <p:bldP spid="50" grpId="0"/>
      <p:bldP spid="199" grpId="0"/>
      <p:bldP spid="200" grpId="0"/>
      <p:bldP spid="201" grpId="0"/>
      <p:bldP spid="202" grpId="0" animBg="1"/>
      <p:bldP spid="202" grpId="1" animBg="1"/>
      <p:bldP spid="137" grpId="0"/>
      <p:bldP spid="141" grpId="0"/>
      <p:bldP spid="143" grpId="0"/>
      <p:bldP spid="144" grpId="0"/>
      <p:bldP spid="2" grpId="0" animBg="1"/>
      <p:bldP spid="2" grpId="1" animBg="1"/>
      <p:bldP spid="3" grpId="0" animBg="1"/>
      <p:bldP spid="3" grpId="1" animBg="1"/>
      <p:bldP spid="156" grpId="0"/>
      <p:bldP spid="157" grpId="0"/>
      <p:bldP spid="158" grpId="0" animBg="1"/>
      <p:bldP spid="159" grpId="0"/>
      <p:bldP spid="159" grpId="1"/>
      <p:bldP spid="142" grpId="0"/>
      <p:bldP spid="160" grpId="0" animBg="1"/>
      <p:bldP spid="160" grpId="1" animBg="1"/>
      <p:bldP spid="161" grpId="0" animBg="1"/>
      <p:bldP spid="161" grpId="1" animBg="1"/>
      <p:bldP spid="169" grpId="0"/>
      <p:bldP spid="171" grpId="0"/>
      <p:bldP spid="173" grpId="0"/>
      <p:bldP spid="174" grpId="0"/>
      <p:bldP spid="248" grpId="0"/>
      <p:bldP spid="260" grpId="0"/>
      <p:bldP spid="275" grpId="0"/>
      <p:bldP spid="285" grpId="0"/>
      <p:bldP spid="293" grpId="0"/>
      <p:bldP spid="295" grpId="0"/>
      <p:bldP spid="146" grpId="0" animBg="1"/>
      <p:bldP spid="146" grpId="1" animBg="1"/>
      <p:bldP spid="147" grpId="0"/>
      <p:bldP spid="147" grpId="1"/>
      <p:bldP spid="286" grpId="0" animBg="1"/>
      <p:bldP spid="286" grpId="1" animBg="1"/>
      <p:bldP spid="29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ounded Rectangle 184"/>
          <p:cNvSpPr/>
          <p:nvPr/>
        </p:nvSpPr>
        <p:spPr>
          <a:xfrm>
            <a:off x="965435" y="3097486"/>
            <a:ext cx="2232645" cy="23626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3" name="Rounded Rectangle 182"/>
          <p:cNvSpPr/>
          <p:nvPr/>
        </p:nvSpPr>
        <p:spPr>
          <a:xfrm>
            <a:off x="4484571" y="3377666"/>
            <a:ext cx="986632" cy="23626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4" name="Rounded Rectangle 163"/>
          <p:cNvSpPr/>
          <p:nvPr/>
        </p:nvSpPr>
        <p:spPr>
          <a:xfrm>
            <a:off x="3006820" y="3384896"/>
            <a:ext cx="1172620" cy="21017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9724" y="4488812"/>
            <a:ext cx="2961279" cy="343778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7157393" y="2552296"/>
            <a:ext cx="656019" cy="23626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5988030" y="1409700"/>
            <a:ext cx="589823" cy="23626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5" name="Rounded Rectangle 144"/>
          <p:cNvSpPr/>
          <p:nvPr/>
        </p:nvSpPr>
        <p:spPr bwMode="auto">
          <a:xfrm>
            <a:off x="873799" y="1609090"/>
            <a:ext cx="5151320" cy="294691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80736" y="691840"/>
            <a:ext cx="4284464" cy="246888"/>
          </a:xfrm>
          <a:prstGeom prst="roundRect">
            <a:avLst/>
          </a:prstGeom>
          <a:solidFill>
            <a:srgbClr val="FFC00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200" y="634725"/>
            <a:ext cx="50193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Calculate the area of the shaded region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in the adjoining figure where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sym typeface="Wingdings"/>
              </a:rPr>
              <a:t>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ABCD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is a square with side 8 cm each.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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=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3.14) </a:t>
            </a:r>
            <a:endParaRPr lang="en-US" sz="1600" b="1" baseline="30000" dirty="0" smtClean="0">
              <a:solidFill>
                <a:srgbClr val="0000FF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155" name="Freeform 154"/>
          <p:cNvSpPr/>
          <p:nvPr/>
        </p:nvSpPr>
        <p:spPr>
          <a:xfrm flipH="1" flipV="1">
            <a:off x="6610800" y="741075"/>
            <a:ext cx="1796874" cy="1801030"/>
          </a:xfrm>
          <a:custGeom>
            <a:avLst/>
            <a:gdLst>
              <a:gd name="connsiteX0" fmla="*/ 0 w 1796874"/>
              <a:gd name="connsiteY0" fmla="*/ 10330 h 1801030"/>
              <a:gd name="connsiteX1" fmla="*/ 71438 w 1796874"/>
              <a:gd name="connsiteY1" fmla="*/ 10330 h 1801030"/>
              <a:gd name="connsiteX2" fmla="*/ 142875 w 1796874"/>
              <a:gd name="connsiteY2" fmla="*/ 805 h 1801030"/>
              <a:gd name="connsiteX3" fmla="*/ 257175 w 1796874"/>
              <a:gd name="connsiteY3" fmla="*/ 34143 h 1801030"/>
              <a:gd name="connsiteX4" fmla="*/ 314325 w 1796874"/>
              <a:gd name="connsiteY4" fmla="*/ 38905 h 1801030"/>
              <a:gd name="connsiteX5" fmla="*/ 433388 w 1796874"/>
              <a:gd name="connsiteY5" fmla="*/ 67480 h 1801030"/>
              <a:gd name="connsiteX6" fmla="*/ 552450 w 1796874"/>
              <a:gd name="connsiteY6" fmla="*/ 96055 h 1801030"/>
              <a:gd name="connsiteX7" fmla="*/ 714375 w 1796874"/>
              <a:gd name="connsiteY7" fmla="*/ 162730 h 1801030"/>
              <a:gd name="connsiteX8" fmla="*/ 823913 w 1796874"/>
              <a:gd name="connsiteY8" fmla="*/ 219880 h 1801030"/>
              <a:gd name="connsiteX9" fmla="*/ 928688 w 1796874"/>
              <a:gd name="connsiteY9" fmla="*/ 267505 h 1801030"/>
              <a:gd name="connsiteX10" fmla="*/ 1009650 w 1796874"/>
              <a:gd name="connsiteY10" fmla="*/ 324655 h 1801030"/>
              <a:gd name="connsiteX11" fmla="*/ 1104900 w 1796874"/>
              <a:gd name="connsiteY11" fmla="*/ 400855 h 1801030"/>
              <a:gd name="connsiteX12" fmla="*/ 1171575 w 1796874"/>
              <a:gd name="connsiteY12" fmla="*/ 443718 h 1801030"/>
              <a:gd name="connsiteX13" fmla="*/ 1257300 w 1796874"/>
              <a:gd name="connsiteY13" fmla="*/ 529443 h 1801030"/>
              <a:gd name="connsiteX14" fmla="*/ 1366838 w 1796874"/>
              <a:gd name="connsiteY14" fmla="*/ 629455 h 1801030"/>
              <a:gd name="connsiteX15" fmla="*/ 1419225 w 1796874"/>
              <a:gd name="connsiteY15" fmla="*/ 700893 h 1801030"/>
              <a:gd name="connsiteX16" fmla="*/ 1462088 w 1796874"/>
              <a:gd name="connsiteY16" fmla="*/ 748518 h 1801030"/>
              <a:gd name="connsiteX17" fmla="*/ 1509713 w 1796874"/>
              <a:gd name="connsiteY17" fmla="*/ 824718 h 1801030"/>
              <a:gd name="connsiteX18" fmla="*/ 1557338 w 1796874"/>
              <a:gd name="connsiteY18" fmla="*/ 896155 h 1801030"/>
              <a:gd name="connsiteX19" fmla="*/ 1590675 w 1796874"/>
              <a:gd name="connsiteY19" fmla="*/ 962830 h 1801030"/>
              <a:gd name="connsiteX20" fmla="*/ 1614488 w 1796874"/>
              <a:gd name="connsiteY20" fmla="*/ 1019980 h 1801030"/>
              <a:gd name="connsiteX21" fmla="*/ 1666875 w 1796874"/>
              <a:gd name="connsiteY21" fmla="*/ 1143805 h 1801030"/>
              <a:gd name="connsiteX22" fmla="*/ 1695450 w 1796874"/>
              <a:gd name="connsiteY22" fmla="*/ 1229530 h 1801030"/>
              <a:gd name="connsiteX23" fmla="*/ 1724025 w 1796874"/>
              <a:gd name="connsiteY23" fmla="*/ 1324780 h 1801030"/>
              <a:gd name="connsiteX24" fmla="*/ 1762125 w 1796874"/>
              <a:gd name="connsiteY24" fmla="*/ 1486705 h 1801030"/>
              <a:gd name="connsiteX25" fmla="*/ 1776413 w 1796874"/>
              <a:gd name="connsiteY25" fmla="*/ 1572430 h 1801030"/>
              <a:gd name="connsiteX26" fmla="*/ 1795463 w 1796874"/>
              <a:gd name="connsiteY26" fmla="*/ 1667680 h 1801030"/>
              <a:gd name="connsiteX27" fmla="*/ 1795463 w 1796874"/>
              <a:gd name="connsiteY27" fmla="*/ 1753405 h 1801030"/>
              <a:gd name="connsiteX28" fmla="*/ 1795463 w 1796874"/>
              <a:gd name="connsiteY28" fmla="*/ 1786743 h 1801030"/>
              <a:gd name="connsiteX29" fmla="*/ 1795463 w 1796874"/>
              <a:gd name="connsiteY29" fmla="*/ 1801030 h 1801030"/>
              <a:gd name="connsiteX30" fmla="*/ 0 w 1796874"/>
              <a:gd name="connsiteY30" fmla="*/ 10330 h 1801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796874" h="1801030">
                <a:moveTo>
                  <a:pt x="0" y="10330"/>
                </a:moveTo>
                <a:cubicBezTo>
                  <a:pt x="23813" y="10330"/>
                  <a:pt x="47625" y="11918"/>
                  <a:pt x="71438" y="10330"/>
                </a:cubicBezTo>
                <a:cubicBezTo>
                  <a:pt x="95251" y="8742"/>
                  <a:pt x="111919" y="-3164"/>
                  <a:pt x="142875" y="805"/>
                </a:cubicBezTo>
                <a:cubicBezTo>
                  <a:pt x="173831" y="4774"/>
                  <a:pt x="228600" y="27793"/>
                  <a:pt x="257175" y="34143"/>
                </a:cubicBezTo>
                <a:cubicBezTo>
                  <a:pt x="285750" y="40493"/>
                  <a:pt x="284956" y="33349"/>
                  <a:pt x="314325" y="38905"/>
                </a:cubicBezTo>
                <a:cubicBezTo>
                  <a:pt x="343694" y="44461"/>
                  <a:pt x="433388" y="67480"/>
                  <a:pt x="433388" y="67480"/>
                </a:cubicBezTo>
                <a:cubicBezTo>
                  <a:pt x="473076" y="77005"/>
                  <a:pt x="505619" y="80180"/>
                  <a:pt x="552450" y="96055"/>
                </a:cubicBezTo>
                <a:cubicBezTo>
                  <a:pt x="599281" y="111930"/>
                  <a:pt x="669131" y="142092"/>
                  <a:pt x="714375" y="162730"/>
                </a:cubicBezTo>
                <a:cubicBezTo>
                  <a:pt x="759619" y="183368"/>
                  <a:pt x="788194" y="202418"/>
                  <a:pt x="823913" y="219880"/>
                </a:cubicBezTo>
                <a:cubicBezTo>
                  <a:pt x="859632" y="237343"/>
                  <a:pt x="897732" y="250043"/>
                  <a:pt x="928688" y="267505"/>
                </a:cubicBezTo>
                <a:cubicBezTo>
                  <a:pt x="959644" y="284967"/>
                  <a:pt x="980281" y="302430"/>
                  <a:pt x="1009650" y="324655"/>
                </a:cubicBezTo>
                <a:cubicBezTo>
                  <a:pt x="1039019" y="346880"/>
                  <a:pt x="1077913" y="381011"/>
                  <a:pt x="1104900" y="400855"/>
                </a:cubicBezTo>
                <a:cubicBezTo>
                  <a:pt x="1131887" y="420699"/>
                  <a:pt x="1146175" y="422287"/>
                  <a:pt x="1171575" y="443718"/>
                </a:cubicBezTo>
                <a:cubicBezTo>
                  <a:pt x="1196975" y="465149"/>
                  <a:pt x="1224756" y="498487"/>
                  <a:pt x="1257300" y="529443"/>
                </a:cubicBezTo>
                <a:cubicBezTo>
                  <a:pt x="1289844" y="560399"/>
                  <a:pt x="1339851" y="600880"/>
                  <a:pt x="1366838" y="629455"/>
                </a:cubicBezTo>
                <a:cubicBezTo>
                  <a:pt x="1393826" y="658030"/>
                  <a:pt x="1403350" y="681049"/>
                  <a:pt x="1419225" y="700893"/>
                </a:cubicBezTo>
                <a:cubicBezTo>
                  <a:pt x="1435100" y="720737"/>
                  <a:pt x="1447007" y="727881"/>
                  <a:pt x="1462088" y="748518"/>
                </a:cubicBezTo>
                <a:cubicBezTo>
                  <a:pt x="1477169" y="769155"/>
                  <a:pt x="1493838" y="800112"/>
                  <a:pt x="1509713" y="824718"/>
                </a:cubicBezTo>
                <a:cubicBezTo>
                  <a:pt x="1525588" y="849324"/>
                  <a:pt x="1543844" y="873136"/>
                  <a:pt x="1557338" y="896155"/>
                </a:cubicBezTo>
                <a:cubicBezTo>
                  <a:pt x="1570832" y="919174"/>
                  <a:pt x="1581150" y="942193"/>
                  <a:pt x="1590675" y="962830"/>
                </a:cubicBezTo>
                <a:cubicBezTo>
                  <a:pt x="1600200" y="983467"/>
                  <a:pt x="1601788" y="989818"/>
                  <a:pt x="1614488" y="1019980"/>
                </a:cubicBezTo>
                <a:cubicBezTo>
                  <a:pt x="1627188" y="1050143"/>
                  <a:pt x="1653381" y="1108880"/>
                  <a:pt x="1666875" y="1143805"/>
                </a:cubicBezTo>
                <a:cubicBezTo>
                  <a:pt x="1680369" y="1178730"/>
                  <a:pt x="1685925" y="1199368"/>
                  <a:pt x="1695450" y="1229530"/>
                </a:cubicBezTo>
                <a:cubicBezTo>
                  <a:pt x="1704975" y="1259692"/>
                  <a:pt x="1712913" y="1281918"/>
                  <a:pt x="1724025" y="1324780"/>
                </a:cubicBezTo>
                <a:cubicBezTo>
                  <a:pt x="1735137" y="1367642"/>
                  <a:pt x="1753394" y="1445430"/>
                  <a:pt x="1762125" y="1486705"/>
                </a:cubicBezTo>
                <a:cubicBezTo>
                  <a:pt x="1770856" y="1527980"/>
                  <a:pt x="1770857" y="1542268"/>
                  <a:pt x="1776413" y="1572430"/>
                </a:cubicBezTo>
                <a:cubicBezTo>
                  <a:pt x="1781969" y="1602592"/>
                  <a:pt x="1792288" y="1637517"/>
                  <a:pt x="1795463" y="1667680"/>
                </a:cubicBezTo>
                <a:cubicBezTo>
                  <a:pt x="1798638" y="1697843"/>
                  <a:pt x="1795463" y="1753405"/>
                  <a:pt x="1795463" y="1753405"/>
                </a:cubicBezTo>
                <a:lnTo>
                  <a:pt x="1795463" y="1786743"/>
                </a:lnTo>
                <a:lnTo>
                  <a:pt x="1795463" y="1801030"/>
                </a:lnTo>
                <a:lnTo>
                  <a:pt x="0" y="1033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192" name="Freeform 191"/>
          <p:cNvSpPr/>
          <p:nvPr/>
        </p:nvSpPr>
        <p:spPr>
          <a:xfrm>
            <a:off x="6621975" y="726470"/>
            <a:ext cx="1796874" cy="1801030"/>
          </a:xfrm>
          <a:custGeom>
            <a:avLst/>
            <a:gdLst>
              <a:gd name="connsiteX0" fmla="*/ 0 w 1796874"/>
              <a:gd name="connsiteY0" fmla="*/ 10330 h 1801030"/>
              <a:gd name="connsiteX1" fmla="*/ 71438 w 1796874"/>
              <a:gd name="connsiteY1" fmla="*/ 10330 h 1801030"/>
              <a:gd name="connsiteX2" fmla="*/ 142875 w 1796874"/>
              <a:gd name="connsiteY2" fmla="*/ 805 h 1801030"/>
              <a:gd name="connsiteX3" fmla="*/ 257175 w 1796874"/>
              <a:gd name="connsiteY3" fmla="*/ 34143 h 1801030"/>
              <a:gd name="connsiteX4" fmla="*/ 314325 w 1796874"/>
              <a:gd name="connsiteY4" fmla="*/ 38905 h 1801030"/>
              <a:gd name="connsiteX5" fmla="*/ 433388 w 1796874"/>
              <a:gd name="connsiteY5" fmla="*/ 67480 h 1801030"/>
              <a:gd name="connsiteX6" fmla="*/ 552450 w 1796874"/>
              <a:gd name="connsiteY6" fmla="*/ 96055 h 1801030"/>
              <a:gd name="connsiteX7" fmla="*/ 714375 w 1796874"/>
              <a:gd name="connsiteY7" fmla="*/ 162730 h 1801030"/>
              <a:gd name="connsiteX8" fmla="*/ 823913 w 1796874"/>
              <a:gd name="connsiteY8" fmla="*/ 219880 h 1801030"/>
              <a:gd name="connsiteX9" fmla="*/ 928688 w 1796874"/>
              <a:gd name="connsiteY9" fmla="*/ 267505 h 1801030"/>
              <a:gd name="connsiteX10" fmla="*/ 1009650 w 1796874"/>
              <a:gd name="connsiteY10" fmla="*/ 324655 h 1801030"/>
              <a:gd name="connsiteX11" fmla="*/ 1104900 w 1796874"/>
              <a:gd name="connsiteY11" fmla="*/ 400855 h 1801030"/>
              <a:gd name="connsiteX12" fmla="*/ 1171575 w 1796874"/>
              <a:gd name="connsiteY12" fmla="*/ 443718 h 1801030"/>
              <a:gd name="connsiteX13" fmla="*/ 1257300 w 1796874"/>
              <a:gd name="connsiteY13" fmla="*/ 529443 h 1801030"/>
              <a:gd name="connsiteX14" fmla="*/ 1366838 w 1796874"/>
              <a:gd name="connsiteY14" fmla="*/ 629455 h 1801030"/>
              <a:gd name="connsiteX15" fmla="*/ 1419225 w 1796874"/>
              <a:gd name="connsiteY15" fmla="*/ 700893 h 1801030"/>
              <a:gd name="connsiteX16" fmla="*/ 1462088 w 1796874"/>
              <a:gd name="connsiteY16" fmla="*/ 748518 h 1801030"/>
              <a:gd name="connsiteX17" fmla="*/ 1509713 w 1796874"/>
              <a:gd name="connsiteY17" fmla="*/ 824718 h 1801030"/>
              <a:gd name="connsiteX18" fmla="*/ 1557338 w 1796874"/>
              <a:gd name="connsiteY18" fmla="*/ 896155 h 1801030"/>
              <a:gd name="connsiteX19" fmla="*/ 1590675 w 1796874"/>
              <a:gd name="connsiteY19" fmla="*/ 962830 h 1801030"/>
              <a:gd name="connsiteX20" fmla="*/ 1614488 w 1796874"/>
              <a:gd name="connsiteY20" fmla="*/ 1019980 h 1801030"/>
              <a:gd name="connsiteX21" fmla="*/ 1666875 w 1796874"/>
              <a:gd name="connsiteY21" fmla="*/ 1143805 h 1801030"/>
              <a:gd name="connsiteX22" fmla="*/ 1695450 w 1796874"/>
              <a:gd name="connsiteY22" fmla="*/ 1229530 h 1801030"/>
              <a:gd name="connsiteX23" fmla="*/ 1724025 w 1796874"/>
              <a:gd name="connsiteY23" fmla="*/ 1324780 h 1801030"/>
              <a:gd name="connsiteX24" fmla="*/ 1762125 w 1796874"/>
              <a:gd name="connsiteY24" fmla="*/ 1486705 h 1801030"/>
              <a:gd name="connsiteX25" fmla="*/ 1776413 w 1796874"/>
              <a:gd name="connsiteY25" fmla="*/ 1572430 h 1801030"/>
              <a:gd name="connsiteX26" fmla="*/ 1795463 w 1796874"/>
              <a:gd name="connsiteY26" fmla="*/ 1667680 h 1801030"/>
              <a:gd name="connsiteX27" fmla="*/ 1795463 w 1796874"/>
              <a:gd name="connsiteY27" fmla="*/ 1753405 h 1801030"/>
              <a:gd name="connsiteX28" fmla="*/ 1795463 w 1796874"/>
              <a:gd name="connsiteY28" fmla="*/ 1786743 h 1801030"/>
              <a:gd name="connsiteX29" fmla="*/ 1795463 w 1796874"/>
              <a:gd name="connsiteY29" fmla="*/ 1801030 h 1801030"/>
              <a:gd name="connsiteX30" fmla="*/ 0 w 1796874"/>
              <a:gd name="connsiteY30" fmla="*/ 10330 h 1801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796874" h="1801030">
                <a:moveTo>
                  <a:pt x="0" y="10330"/>
                </a:moveTo>
                <a:cubicBezTo>
                  <a:pt x="23813" y="10330"/>
                  <a:pt x="47625" y="11918"/>
                  <a:pt x="71438" y="10330"/>
                </a:cubicBezTo>
                <a:cubicBezTo>
                  <a:pt x="95251" y="8742"/>
                  <a:pt x="111919" y="-3164"/>
                  <a:pt x="142875" y="805"/>
                </a:cubicBezTo>
                <a:cubicBezTo>
                  <a:pt x="173831" y="4774"/>
                  <a:pt x="228600" y="27793"/>
                  <a:pt x="257175" y="34143"/>
                </a:cubicBezTo>
                <a:cubicBezTo>
                  <a:pt x="285750" y="40493"/>
                  <a:pt x="284956" y="33349"/>
                  <a:pt x="314325" y="38905"/>
                </a:cubicBezTo>
                <a:cubicBezTo>
                  <a:pt x="343694" y="44461"/>
                  <a:pt x="433388" y="67480"/>
                  <a:pt x="433388" y="67480"/>
                </a:cubicBezTo>
                <a:cubicBezTo>
                  <a:pt x="473076" y="77005"/>
                  <a:pt x="505619" y="80180"/>
                  <a:pt x="552450" y="96055"/>
                </a:cubicBezTo>
                <a:cubicBezTo>
                  <a:pt x="599281" y="111930"/>
                  <a:pt x="669131" y="142092"/>
                  <a:pt x="714375" y="162730"/>
                </a:cubicBezTo>
                <a:cubicBezTo>
                  <a:pt x="759619" y="183368"/>
                  <a:pt x="788194" y="202418"/>
                  <a:pt x="823913" y="219880"/>
                </a:cubicBezTo>
                <a:cubicBezTo>
                  <a:pt x="859632" y="237343"/>
                  <a:pt x="897732" y="250043"/>
                  <a:pt x="928688" y="267505"/>
                </a:cubicBezTo>
                <a:cubicBezTo>
                  <a:pt x="959644" y="284967"/>
                  <a:pt x="980281" y="302430"/>
                  <a:pt x="1009650" y="324655"/>
                </a:cubicBezTo>
                <a:cubicBezTo>
                  <a:pt x="1039019" y="346880"/>
                  <a:pt x="1077913" y="381011"/>
                  <a:pt x="1104900" y="400855"/>
                </a:cubicBezTo>
                <a:cubicBezTo>
                  <a:pt x="1131887" y="420699"/>
                  <a:pt x="1146175" y="422287"/>
                  <a:pt x="1171575" y="443718"/>
                </a:cubicBezTo>
                <a:cubicBezTo>
                  <a:pt x="1196975" y="465149"/>
                  <a:pt x="1224756" y="498487"/>
                  <a:pt x="1257300" y="529443"/>
                </a:cubicBezTo>
                <a:cubicBezTo>
                  <a:pt x="1289844" y="560399"/>
                  <a:pt x="1339851" y="600880"/>
                  <a:pt x="1366838" y="629455"/>
                </a:cubicBezTo>
                <a:cubicBezTo>
                  <a:pt x="1393826" y="658030"/>
                  <a:pt x="1403350" y="681049"/>
                  <a:pt x="1419225" y="700893"/>
                </a:cubicBezTo>
                <a:cubicBezTo>
                  <a:pt x="1435100" y="720737"/>
                  <a:pt x="1447007" y="727881"/>
                  <a:pt x="1462088" y="748518"/>
                </a:cubicBezTo>
                <a:cubicBezTo>
                  <a:pt x="1477169" y="769155"/>
                  <a:pt x="1493838" y="800112"/>
                  <a:pt x="1509713" y="824718"/>
                </a:cubicBezTo>
                <a:cubicBezTo>
                  <a:pt x="1525588" y="849324"/>
                  <a:pt x="1543844" y="873136"/>
                  <a:pt x="1557338" y="896155"/>
                </a:cubicBezTo>
                <a:cubicBezTo>
                  <a:pt x="1570832" y="919174"/>
                  <a:pt x="1581150" y="942193"/>
                  <a:pt x="1590675" y="962830"/>
                </a:cubicBezTo>
                <a:cubicBezTo>
                  <a:pt x="1600200" y="983467"/>
                  <a:pt x="1601788" y="989818"/>
                  <a:pt x="1614488" y="1019980"/>
                </a:cubicBezTo>
                <a:cubicBezTo>
                  <a:pt x="1627188" y="1050143"/>
                  <a:pt x="1653381" y="1108880"/>
                  <a:pt x="1666875" y="1143805"/>
                </a:cubicBezTo>
                <a:cubicBezTo>
                  <a:pt x="1680369" y="1178730"/>
                  <a:pt x="1685925" y="1199368"/>
                  <a:pt x="1695450" y="1229530"/>
                </a:cubicBezTo>
                <a:cubicBezTo>
                  <a:pt x="1704975" y="1259692"/>
                  <a:pt x="1712913" y="1281918"/>
                  <a:pt x="1724025" y="1324780"/>
                </a:cubicBezTo>
                <a:cubicBezTo>
                  <a:pt x="1735137" y="1367642"/>
                  <a:pt x="1753394" y="1445430"/>
                  <a:pt x="1762125" y="1486705"/>
                </a:cubicBezTo>
                <a:cubicBezTo>
                  <a:pt x="1770856" y="1527980"/>
                  <a:pt x="1770857" y="1542268"/>
                  <a:pt x="1776413" y="1572430"/>
                </a:cubicBezTo>
                <a:cubicBezTo>
                  <a:pt x="1781969" y="1602592"/>
                  <a:pt x="1792288" y="1637517"/>
                  <a:pt x="1795463" y="1667680"/>
                </a:cubicBezTo>
                <a:cubicBezTo>
                  <a:pt x="1798638" y="1697843"/>
                  <a:pt x="1795463" y="1753405"/>
                  <a:pt x="1795463" y="1753405"/>
                </a:cubicBezTo>
                <a:lnTo>
                  <a:pt x="1795463" y="1786743"/>
                </a:lnTo>
                <a:lnTo>
                  <a:pt x="1795463" y="1801030"/>
                </a:lnTo>
                <a:lnTo>
                  <a:pt x="0" y="1033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49579" y="1414046"/>
            <a:ext cx="5838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tabLst>
                <a:tab pos="566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7784005" y="972662"/>
            <a:ext cx="344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IN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810800" y="-1075650"/>
            <a:ext cx="5400000" cy="5400000"/>
            <a:chOff x="3780000" y="-1260000"/>
            <a:chExt cx="5400000" cy="5400000"/>
          </a:xfrm>
        </p:grpSpPr>
        <p:sp>
          <p:nvSpPr>
            <p:cNvPr id="11" name="Arc 10"/>
            <p:cNvSpPr/>
            <p:nvPr/>
          </p:nvSpPr>
          <p:spPr>
            <a:xfrm>
              <a:off x="3780000" y="540000"/>
              <a:ext cx="3600000" cy="3600000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sz="1600">
                <a:solidFill>
                  <a:prstClr val="black"/>
                </a:solidFill>
              </a:endParaRPr>
            </a:p>
          </p:txBody>
        </p:sp>
        <p:sp>
          <p:nvSpPr>
            <p:cNvPr id="135" name="Arc 134"/>
            <p:cNvSpPr/>
            <p:nvPr/>
          </p:nvSpPr>
          <p:spPr>
            <a:xfrm rot="10800000">
              <a:off x="5580000" y="-1260000"/>
              <a:ext cx="3600000" cy="3600000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sz="1600">
                <a:solidFill>
                  <a:prstClr val="black"/>
                </a:solidFill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5436000" y="252000"/>
              <a:ext cx="2100952" cy="2390554"/>
              <a:chOff x="5436000" y="252000"/>
              <a:chExt cx="2100952" cy="2390554"/>
            </a:xfrm>
          </p:grpSpPr>
          <p:grpSp>
            <p:nvGrpSpPr>
              <p:cNvPr id="188" name="Group 187"/>
              <p:cNvGrpSpPr/>
              <p:nvPr/>
            </p:nvGrpSpPr>
            <p:grpSpPr>
              <a:xfrm>
                <a:off x="5580000" y="540000"/>
                <a:ext cx="1800000" cy="1800000"/>
                <a:chOff x="5580000" y="540000"/>
                <a:chExt cx="1800000" cy="1800000"/>
              </a:xfrm>
            </p:grpSpPr>
            <p:sp>
              <p:nvSpPr>
                <p:cNvPr id="190" name="Rectangle 189"/>
                <p:cNvSpPr/>
                <p:nvPr/>
              </p:nvSpPr>
              <p:spPr>
                <a:xfrm>
                  <a:off x="5580000" y="540000"/>
                  <a:ext cx="1800000" cy="18000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600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5580000" y="540000"/>
                  <a:ext cx="1800000" cy="1800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TextBox 31"/>
              <p:cNvSpPr txBox="1"/>
              <p:nvPr/>
            </p:nvSpPr>
            <p:spPr>
              <a:xfrm>
                <a:off x="5436000" y="252000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A</a:t>
                </a:r>
                <a:endParaRPr lang="en-IN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7200000" y="252000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B</a:t>
                </a:r>
                <a:endParaRPr lang="en-IN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7200000" y="2304000"/>
                <a:ext cx="336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C</a:t>
                </a:r>
                <a:endParaRPr lang="en-IN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5436000" y="2304000"/>
                <a:ext cx="3449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D</a:t>
                </a:r>
                <a:endParaRPr lang="en-IN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6120000" y="2304000"/>
                <a:ext cx="71526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8 cm</a:t>
                </a:r>
                <a:endParaRPr lang="en-IN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7200000" y="540000"/>
                <a:ext cx="18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5580000" y="2160000"/>
                <a:ext cx="18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4" name="Oval 33"/>
          <p:cNvSpPr/>
          <p:nvPr/>
        </p:nvSpPr>
        <p:spPr>
          <a:xfrm>
            <a:off x="7784005" y="115266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solidFill>
                <a:prstClr val="white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713297" y="237745"/>
            <a:ext cx="2663591" cy="441229"/>
            <a:chOff x="2328097" y="35020"/>
            <a:chExt cx="2663591" cy="441229"/>
          </a:xfrm>
        </p:grpSpPr>
        <p:sp>
          <p:nvSpPr>
            <p:cNvPr id="4" name="Rounded Rectangle 3"/>
            <p:cNvSpPr/>
            <p:nvPr/>
          </p:nvSpPr>
          <p:spPr>
            <a:xfrm>
              <a:off x="2328097" y="35020"/>
              <a:ext cx="2639818" cy="416201"/>
            </a:xfrm>
            <a:prstGeom prst="round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>
                <a:solidFill>
                  <a:prstClr val="white"/>
                </a:solidFill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340000" y="36000"/>
              <a:ext cx="2651688" cy="440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Area </a:t>
              </a:r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of the shaded </a:t>
              </a:r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region</a:t>
              </a:r>
            </a:p>
            <a:p>
              <a:pPr>
                <a:lnSpc>
                  <a:spcPct val="80000"/>
                </a:lnSpc>
              </a:pPr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= 2 × area </a:t>
              </a:r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of segment </a:t>
              </a:r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AXC</a:t>
              </a:r>
              <a:endParaRPr lang="en-IN" sz="1400" dirty="0">
                <a:solidFill>
                  <a:prstClr val="black"/>
                </a:solidFill>
              </a:endParaRPr>
            </a:p>
          </p:txBody>
        </p:sp>
      </p:grpSp>
      <p:sp>
        <p:nvSpPr>
          <p:cNvPr id="158" name="Rounded Rectangle 157"/>
          <p:cNvSpPr/>
          <p:nvPr/>
        </p:nvSpPr>
        <p:spPr bwMode="auto">
          <a:xfrm>
            <a:off x="4856704" y="1625212"/>
            <a:ext cx="965211" cy="263036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rgbClr val="0000E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3633647" y="1200150"/>
            <a:ext cx="539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  <a:sym typeface="Wingdings"/>
              </a:rPr>
              <a:t></a:t>
            </a:r>
            <a:endParaRPr lang="en-US" sz="2400" dirty="0">
              <a:solidFill>
                <a:srgbClr val="00B050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3494575" y="2081801"/>
            <a:ext cx="386939" cy="23626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2949961" y="2089948"/>
            <a:ext cx="386939" cy="23626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430497" y="2527398"/>
            <a:ext cx="492771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5" name="Line 28"/>
          <p:cNvSpPr>
            <a:spLocks noChangeShapeType="1"/>
          </p:cNvSpPr>
          <p:nvPr/>
        </p:nvSpPr>
        <p:spPr bwMode="auto">
          <a:xfrm>
            <a:off x="2448199" y="2757798"/>
            <a:ext cx="30754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600" b="1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2431574" y="2762717"/>
            <a:ext cx="412701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97" name="Rectangle 96"/>
          <p:cNvSpPr/>
          <p:nvPr/>
        </p:nvSpPr>
        <p:spPr>
          <a:xfrm>
            <a:off x="2705309" y="2646145"/>
            <a:ext cx="302118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×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915775" y="2646145"/>
            <a:ext cx="284625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8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200400" y="2646145"/>
            <a:ext cx="302118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×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414338" y="2646145"/>
            <a:ext cx="293896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8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85800" y="2052756"/>
            <a:ext cx="1444939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(</a:t>
            </a: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ADC)  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031216" y="2081661"/>
            <a:ext cx="317564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008357" y="2648991"/>
            <a:ext cx="363283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cxnSp>
        <p:nvCxnSpPr>
          <p:cNvPr id="104" name="Straight Connector 103"/>
          <p:cNvCxnSpPr/>
          <p:nvPr/>
        </p:nvCxnSpPr>
        <p:spPr>
          <a:xfrm flipV="1">
            <a:off x="2483941" y="2812582"/>
            <a:ext cx="210012" cy="1349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3443294" y="2678460"/>
            <a:ext cx="235984" cy="1586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3559799" y="2457001"/>
            <a:ext cx="312148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4</a:t>
            </a:r>
            <a:endParaRPr lang="en-US" sz="1600" b="1" baseline="30000" dirty="0" smtClean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2013911" y="3087529"/>
            <a:ext cx="352175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2339677" y="3087529"/>
            <a:ext cx="1103618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32 cm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2428488" y="1985010"/>
            <a:ext cx="492771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3" name="Line 28"/>
          <p:cNvSpPr>
            <a:spLocks noChangeShapeType="1"/>
          </p:cNvSpPr>
          <p:nvPr/>
        </p:nvSpPr>
        <p:spPr bwMode="auto">
          <a:xfrm>
            <a:off x="2446190" y="2220116"/>
            <a:ext cx="30754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600" b="1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2429565" y="2225035"/>
            <a:ext cx="412701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2712430" y="2079489"/>
            <a:ext cx="302118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×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2906563" y="2079489"/>
            <a:ext cx="506645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AD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3271921" y="2079489"/>
            <a:ext cx="302118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×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3444110" y="2079489"/>
            <a:ext cx="540016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DC</a:t>
            </a:r>
            <a:endParaRPr lang="en-US" sz="16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621030" y="3102917"/>
            <a:ext cx="352541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900064" y="3087529"/>
            <a:ext cx="1194166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(</a:t>
            </a: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ADC)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5353115" y="1321068"/>
            <a:ext cx="316845" cy="400110"/>
          </a:xfrm>
          <a:prstGeom prst="rect">
            <a:avLst/>
          </a:prstGeom>
          <a:effectLst>
            <a:glow rad="63500">
              <a:schemeClr val="accent1"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effectLst>
                  <a:glow rad="139700">
                    <a:srgbClr val="F79646">
                      <a:satMod val="175000"/>
                      <a:alpha val="40000"/>
                    </a:srgbClr>
                  </a:glow>
                </a:effectLst>
                <a:latin typeface="Bookman Old Style" panose="02050604050505020204" pitchFamily="18" charset="0"/>
                <a:sym typeface="Symbol"/>
              </a:rPr>
              <a:t>?</a:t>
            </a:r>
            <a:endParaRPr lang="en-US" sz="2000" b="1" dirty="0">
              <a:solidFill>
                <a:srgbClr val="FF0000"/>
              </a:solidFill>
              <a:effectLst>
                <a:glow rad="139700">
                  <a:srgbClr val="F79646">
                    <a:satMod val="175000"/>
                    <a:alpha val="40000"/>
                  </a:srgbClr>
                </a:glow>
              </a:effectLst>
              <a:latin typeface="Bookman Old Style" panose="02050604050505020204" pitchFamily="18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943600" y="1352550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8 cm</a:t>
            </a:r>
            <a:endParaRPr lang="en-IN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281795" y="1205694"/>
            <a:ext cx="539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  <a:sym typeface="Wingdings"/>
              </a:rPr>
              <a:t></a:t>
            </a:r>
            <a:endParaRPr lang="en-US" sz="2400" dirty="0">
              <a:solidFill>
                <a:srgbClr val="00B050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903067" y="1644903"/>
            <a:ext cx="5059584" cy="234117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828675" y="1581150"/>
            <a:ext cx="19623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ar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(segment AXC)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2658198" y="158115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=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4463381" y="1581150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–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3175103" y="1581150"/>
            <a:ext cx="12234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 smtClean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ar</a:t>
            </a:r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(D-AXC)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4793439" y="1581150"/>
            <a:ext cx="1114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 smtClean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ar</a:t>
            </a:r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(</a:t>
            </a:r>
            <a:r>
              <a:rPr lang="en-US" sz="1600" b="1" dirty="0" smtClean="0">
                <a:solidFill>
                  <a:srgbClr val="C00000"/>
                </a:solidFill>
                <a:latin typeface="Symbol" panose="05050102010706020507" pitchFamily="18" charset="2"/>
                <a:sym typeface="Symbol"/>
              </a:rPr>
              <a:t>D</a:t>
            </a:r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ADC)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914400" y="3324225"/>
            <a:ext cx="19623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ar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(segment AXC)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2743923" y="3324225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4218906" y="3324225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–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2956028" y="3324225"/>
            <a:ext cx="12234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ar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(D-AXC)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4437636" y="3324225"/>
            <a:ext cx="1114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ar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(</a:t>
            </a:r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D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ADC)</a:t>
            </a:r>
          </a:p>
        </p:txBody>
      </p:sp>
      <p:sp>
        <p:nvSpPr>
          <p:cNvPr id="175" name="Rounded Rectangle 174"/>
          <p:cNvSpPr/>
          <p:nvPr/>
        </p:nvSpPr>
        <p:spPr>
          <a:xfrm>
            <a:off x="603708" y="4540664"/>
            <a:ext cx="2889592" cy="23626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2193390" y="4497288"/>
            <a:ext cx="3714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 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2391473" y="4497288"/>
            <a:ext cx="15039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50.24 cm</a:t>
            </a:r>
            <a:r>
              <a:rPr lang="en-US" sz="14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4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575169" y="4497288"/>
            <a:ext cx="17331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ar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(sector D-AXC)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2744319" y="366575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</a:p>
        </p:txBody>
      </p:sp>
      <p:sp>
        <p:nvSpPr>
          <p:cNvPr id="177" name="Rectangle 176"/>
          <p:cNvSpPr/>
          <p:nvPr/>
        </p:nvSpPr>
        <p:spPr>
          <a:xfrm>
            <a:off x="3667494" y="3665756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–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2956424" y="3665756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50.24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3886224" y="3665756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32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2743200" y="398579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2955305" y="3985796"/>
            <a:ext cx="13308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18.24 cm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929089" y="3989190"/>
            <a:ext cx="19623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ar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(segment AXC)</a:t>
            </a:r>
          </a:p>
        </p:txBody>
      </p:sp>
      <p:sp>
        <p:nvSpPr>
          <p:cNvPr id="82" name="Rounded Rectangle 81"/>
          <p:cNvSpPr/>
          <p:nvPr/>
        </p:nvSpPr>
        <p:spPr bwMode="auto">
          <a:xfrm>
            <a:off x="905383" y="3078883"/>
            <a:ext cx="5101741" cy="891337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lIns="91347" tIns="45669" rIns="91347" bIns="45669"/>
          <a:lstStyle/>
          <a:p>
            <a:pPr algn="ctr">
              <a:defRPr/>
            </a:pPr>
            <a:r>
              <a:rPr lang="en-US" sz="1200" kern="0" dirty="0">
                <a:solidFill>
                  <a:sysClr val="window" lastClr="FFFFFF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83" name="TextBox 58"/>
          <p:cNvSpPr txBox="1">
            <a:spLocks noChangeArrowheads="1"/>
          </p:cNvSpPr>
          <p:nvPr/>
        </p:nvSpPr>
        <p:spPr bwMode="auto">
          <a:xfrm>
            <a:off x="1717509" y="3232164"/>
            <a:ext cx="3477489" cy="58477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algn="ctr"/>
            <a:r>
              <a:rPr lang="en-US" altLang="en-US" sz="1600" dirty="0" smtClean="0">
                <a:solidFill>
                  <a:srgbClr val="FFFFFF"/>
                </a:solidFill>
                <a:latin typeface="Bookman Old Style" pitchFamily="18" charset="0"/>
              </a:rPr>
              <a:t>What is the formula to find area of right angled triangle?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1021699" y="3194956"/>
            <a:ext cx="4869109" cy="659190"/>
            <a:chOff x="351951" y="3276740"/>
            <a:chExt cx="4869109" cy="659190"/>
          </a:xfrm>
        </p:grpSpPr>
        <p:grpSp>
          <p:nvGrpSpPr>
            <p:cNvPr id="85" name="Group 84"/>
            <p:cNvGrpSpPr/>
            <p:nvPr/>
          </p:nvGrpSpPr>
          <p:grpSpPr>
            <a:xfrm>
              <a:off x="351951" y="3276740"/>
              <a:ext cx="379958" cy="659190"/>
              <a:chOff x="3877996" y="4355582"/>
              <a:chExt cx="379958" cy="659190"/>
            </a:xfrm>
          </p:grpSpPr>
          <p:sp>
            <p:nvSpPr>
              <p:cNvPr id="88" name="TextBox 87"/>
              <p:cNvSpPr txBox="1"/>
              <p:nvPr/>
            </p:nvSpPr>
            <p:spPr>
              <a:xfrm>
                <a:off x="3877996" y="4355582"/>
                <a:ext cx="3592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FFFF00"/>
                    </a:solidFill>
                    <a:latin typeface="Bookman Old Style" pitchFamily="18" charset="0"/>
                    <a:sym typeface="Symbol"/>
                  </a:rPr>
                  <a:t>1</a:t>
                </a:r>
                <a:endParaRPr lang="en-US" sz="2000" b="1" dirty="0">
                  <a:solidFill>
                    <a:srgbClr val="FFFF00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3878312" y="4614662"/>
                <a:ext cx="3796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FFFF00"/>
                    </a:solidFill>
                    <a:latin typeface="Bookman Old Style" pitchFamily="18" charset="0"/>
                    <a:sym typeface="Symbol"/>
                  </a:rPr>
                  <a:t>2</a:t>
                </a:r>
                <a:endParaRPr lang="en-US" sz="2000" b="1" dirty="0">
                  <a:solidFill>
                    <a:srgbClr val="FFFF00"/>
                  </a:solidFill>
                  <a:latin typeface="Bookman Old Style" pitchFamily="18" charset="0"/>
                </a:endParaRPr>
              </a:p>
            </p:txBody>
          </p:sp>
          <p:cxnSp>
            <p:nvCxnSpPr>
              <p:cNvPr id="90" name="Straight Connector 89"/>
              <p:cNvCxnSpPr/>
              <p:nvPr/>
            </p:nvCxnSpPr>
            <p:spPr>
              <a:xfrm>
                <a:off x="3912627" y="4698033"/>
                <a:ext cx="292447" cy="0"/>
              </a:xfrm>
              <a:prstGeom prst="line">
                <a:avLst/>
              </a:prstGeom>
              <a:ln w="190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630309" y="3403223"/>
                  <a:ext cx="359228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dirty="0" smtClean="0">
                            <a:solidFill>
                              <a:srgbClr val="FFFF00"/>
                            </a:solidFill>
                            <a:latin typeface="Cambria Math"/>
                            <a:ea typeface="Cambria Math"/>
                            <a:sym typeface="Symbol"/>
                          </a:rPr>
                          <m:t>×</m:t>
                        </m:r>
                      </m:oMath>
                    </m:oMathPara>
                  </a14:m>
                  <a:endParaRPr lang="en-US" sz="2000" dirty="0">
                    <a:solidFill>
                      <a:srgbClr val="FFFF00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309" y="3403223"/>
                  <a:ext cx="359228" cy="40011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TextBox 86"/>
            <p:cNvSpPr txBox="1"/>
            <p:nvPr/>
          </p:nvSpPr>
          <p:spPr>
            <a:xfrm>
              <a:off x="883532" y="3403223"/>
              <a:ext cx="43375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FF00"/>
                  </a:solidFill>
                  <a:latin typeface="Bookman Old Style" pitchFamily="18" charset="0"/>
                  <a:sym typeface="Symbol"/>
                </a:rPr>
                <a:t>Product of perpendicular sides</a:t>
              </a:r>
              <a:endParaRPr lang="en-US" sz="2000" b="1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04" name="Rectangle 203"/>
          <p:cNvSpPr>
            <a:spLocks noChangeArrowheads="1"/>
          </p:cNvSpPr>
          <p:nvPr/>
        </p:nvSpPr>
        <p:spPr bwMode="auto">
          <a:xfrm>
            <a:off x="401637" y="4027290"/>
            <a:ext cx="3794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/>
          <a:p>
            <a:pPr marL="633413" indent="-633413" algn="just" fontAlgn="base">
              <a:spcBef>
                <a:spcPct val="0"/>
              </a:spcBef>
              <a:spcAft>
                <a:spcPct val="0"/>
              </a:spcAft>
              <a:buClr>
                <a:prstClr val="white"/>
              </a:buClr>
            </a:pPr>
            <a:r>
              <a:rPr lang="en-US" sz="1600" b="1" dirty="0">
                <a:solidFill>
                  <a:prstClr val="black"/>
                </a:solidFill>
                <a:latin typeface="Symbol" pitchFamily="18" charset="2"/>
                <a:cs typeface="Arial" charset="0"/>
              </a:rPr>
              <a:t>\</a:t>
            </a:r>
          </a:p>
        </p:txBody>
      </p:sp>
    </p:spTree>
    <p:extLst>
      <p:ext uri="{BB962C8B-B14F-4D97-AF65-F5344CB8AC3E}">
        <p14:creationId xmlns:p14="http://schemas.microsoft.com/office/powerpoint/2010/main" val="419922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000"/>
                            </p:stCondLst>
                            <p:childTnLst>
                              <p:par>
                                <p:cTn id="1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2" dur="4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500"/>
                            </p:stCondLst>
                            <p:childTnLst>
                              <p:par>
                                <p:cTn id="3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animBg="1"/>
      <p:bldP spid="185" grpId="1" animBg="1"/>
      <p:bldP spid="183" grpId="0" animBg="1"/>
      <p:bldP spid="183" grpId="1" animBg="1"/>
      <p:bldP spid="164" grpId="0" animBg="1"/>
      <p:bldP spid="164" grpId="1" animBg="1"/>
      <p:bldP spid="7" grpId="0" animBg="1"/>
      <p:bldP spid="126" grpId="0" animBg="1"/>
      <p:bldP spid="126" grpId="1" animBg="1"/>
      <p:bldP spid="125" grpId="0" animBg="1"/>
      <p:bldP spid="125" grpId="1" animBg="1"/>
      <p:bldP spid="145" grpId="0" animBg="1"/>
      <p:bldP spid="158" grpId="0" animBg="1"/>
      <p:bldP spid="158" grpId="1" animBg="1"/>
      <p:bldP spid="293" grpId="0"/>
      <p:bldP spid="92" grpId="0" animBg="1"/>
      <p:bldP spid="92" grpId="1" animBg="1"/>
      <p:bldP spid="93" grpId="0" animBg="1"/>
      <p:bldP spid="93" grpId="1" animBg="1"/>
      <p:bldP spid="94" grpId="0"/>
      <p:bldP spid="95" grpId="0" animBg="1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6" grpId="0"/>
      <p:bldP spid="110" grpId="0"/>
      <p:bldP spid="111" grpId="0"/>
      <p:bldP spid="112" grpId="0"/>
      <p:bldP spid="113" grpId="0" animBg="1"/>
      <p:bldP spid="114" grpId="0"/>
      <p:bldP spid="115" grpId="0"/>
      <p:bldP spid="116" grpId="0"/>
      <p:bldP spid="117" grpId="0"/>
      <p:bldP spid="118" grpId="0"/>
      <p:bldP spid="121" grpId="0"/>
      <p:bldP spid="122" grpId="0"/>
      <p:bldP spid="123" grpId="0"/>
      <p:bldP spid="123" grpId="1"/>
      <p:bldP spid="132" grpId="0"/>
      <p:bldP spid="132" grpId="1"/>
      <p:bldP spid="134" grpId="0" animBg="1"/>
      <p:bldP spid="134" grpId="1" animBg="1"/>
      <p:bldP spid="134" grpId="2" animBg="1"/>
      <p:bldP spid="137" grpId="0"/>
      <p:bldP spid="141" grpId="0"/>
      <p:bldP spid="143" grpId="0"/>
      <p:bldP spid="142" grpId="0"/>
      <p:bldP spid="144" grpId="0"/>
      <p:bldP spid="136" grpId="0"/>
      <p:bldP spid="138" grpId="0"/>
      <p:bldP spid="139" grpId="0"/>
      <p:bldP spid="140" grpId="0"/>
      <p:bldP spid="163" grpId="0"/>
      <p:bldP spid="175" grpId="0" animBg="1"/>
      <p:bldP spid="175" grpId="1" animBg="1"/>
      <p:bldP spid="127" grpId="0"/>
      <p:bldP spid="128" grpId="0"/>
      <p:bldP spid="129" grpId="0"/>
      <p:bldP spid="176" grpId="0"/>
      <p:bldP spid="177" grpId="0"/>
      <p:bldP spid="178" grpId="0"/>
      <p:bldP spid="182" grpId="0"/>
      <p:bldP spid="187" grpId="0"/>
      <p:bldP spid="189" grpId="0"/>
      <p:bldP spid="203" grpId="0"/>
      <p:bldP spid="82" grpId="0" animBg="1"/>
      <p:bldP spid="82" grpId="1" animBg="1"/>
      <p:bldP spid="83" grpId="0"/>
      <p:bldP spid="83" grpId="1"/>
      <p:bldP spid="20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929089" y="3986255"/>
            <a:ext cx="3261911" cy="343778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283182" y="2080127"/>
            <a:ext cx="2312867" cy="252645"/>
          </a:xfrm>
          <a:prstGeom prst="roundRect">
            <a:avLst/>
          </a:prstGeom>
          <a:solidFill>
            <a:srgbClr val="6EF8EB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33" name="Freeform 32"/>
          <p:cNvSpPr/>
          <p:nvPr/>
        </p:nvSpPr>
        <p:spPr>
          <a:xfrm>
            <a:off x="6621975" y="726470"/>
            <a:ext cx="1796874" cy="1801030"/>
          </a:xfrm>
          <a:custGeom>
            <a:avLst/>
            <a:gdLst>
              <a:gd name="connsiteX0" fmla="*/ 0 w 1796874"/>
              <a:gd name="connsiteY0" fmla="*/ 10330 h 1801030"/>
              <a:gd name="connsiteX1" fmla="*/ 71438 w 1796874"/>
              <a:gd name="connsiteY1" fmla="*/ 10330 h 1801030"/>
              <a:gd name="connsiteX2" fmla="*/ 142875 w 1796874"/>
              <a:gd name="connsiteY2" fmla="*/ 805 h 1801030"/>
              <a:gd name="connsiteX3" fmla="*/ 257175 w 1796874"/>
              <a:gd name="connsiteY3" fmla="*/ 34143 h 1801030"/>
              <a:gd name="connsiteX4" fmla="*/ 314325 w 1796874"/>
              <a:gd name="connsiteY4" fmla="*/ 38905 h 1801030"/>
              <a:gd name="connsiteX5" fmla="*/ 433388 w 1796874"/>
              <a:gd name="connsiteY5" fmla="*/ 67480 h 1801030"/>
              <a:gd name="connsiteX6" fmla="*/ 552450 w 1796874"/>
              <a:gd name="connsiteY6" fmla="*/ 96055 h 1801030"/>
              <a:gd name="connsiteX7" fmla="*/ 714375 w 1796874"/>
              <a:gd name="connsiteY7" fmla="*/ 162730 h 1801030"/>
              <a:gd name="connsiteX8" fmla="*/ 823913 w 1796874"/>
              <a:gd name="connsiteY8" fmla="*/ 219880 h 1801030"/>
              <a:gd name="connsiteX9" fmla="*/ 928688 w 1796874"/>
              <a:gd name="connsiteY9" fmla="*/ 267505 h 1801030"/>
              <a:gd name="connsiteX10" fmla="*/ 1009650 w 1796874"/>
              <a:gd name="connsiteY10" fmla="*/ 324655 h 1801030"/>
              <a:gd name="connsiteX11" fmla="*/ 1104900 w 1796874"/>
              <a:gd name="connsiteY11" fmla="*/ 400855 h 1801030"/>
              <a:gd name="connsiteX12" fmla="*/ 1171575 w 1796874"/>
              <a:gd name="connsiteY12" fmla="*/ 443718 h 1801030"/>
              <a:gd name="connsiteX13" fmla="*/ 1257300 w 1796874"/>
              <a:gd name="connsiteY13" fmla="*/ 529443 h 1801030"/>
              <a:gd name="connsiteX14" fmla="*/ 1366838 w 1796874"/>
              <a:gd name="connsiteY14" fmla="*/ 629455 h 1801030"/>
              <a:gd name="connsiteX15" fmla="*/ 1419225 w 1796874"/>
              <a:gd name="connsiteY15" fmla="*/ 700893 h 1801030"/>
              <a:gd name="connsiteX16" fmla="*/ 1462088 w 1796874"/>
              <a:gd name="connsiteY16" fmla="*/ 748518 h 1801030"/>
              <a:gd name="connsiteX17" fmla="*/ 1509713 w 1796874"/>
              <a:gd name="connsiteY17" fmla="*/ 824718 h 1801030"/>
              <a:gd name="connsiteX18" fmla="*/ 1557338 w 1796874"/>
              <a:gd name="connsiteY18" fmla="*/ 896155 h 1801030"/>
              <a:gd name="connsiteX19" fmla="*/ 1590675 w 1796874"/>
              <a:gd name="connsiteY19" fmla="*/ 962830 h 1801030"/>
              <a:gd name="connsiteX20" fmla="*/ 1614488 w 1796874"/>
              <a:gd name="connsiteY20" fmla="*/ 1019980 h 1801030"/>
              <a:gd name="connsiteX21" fmla="*/ 1666875 w 1796874"/>
              <a:gd name="connsiteY21" fmla="*/ 1143805 h 1801030"/>
              <a:gd name="connsiteX22" fmla="*/ 1695450 w 1796874"/>
              <a:gd name="connsiteY22" fmla="*/ 1229530 h 1801030"/>
              <a:gd name="connsiteX23" fmla="*/ 1724025 w 1796874"/>
              <a:gd name="connsiteY23" fmla="*/ 1324780 h 1801030"/>
              <a:gd name="connsiteX24" fmla="*/ 1762125 w 1796874"/>
              <a:gd name="connsiteY24" fmla="*/ 1486705 h 1801030"/>
              <a:gd name="connsiteX25" fmla="*/ 1776413 w 1796874"/>
              <a:gd name="connsiteY25" fmla="*/ 1572430 h 1801030"/>
              <a:gd name="connsiteX26" fmla="*/ 1795463 w 1796874"/>
              <a:gd name="connsiteY26" fmla="*/ 1667680 h 1801030"/>
              <a:gd name="connsiteX27" fmla="*/ 1795463 w 1796874"/>
              <a:gd name="connsiteY27" fmla="*/ 1753405 h 1801030"/>
              <a:gd name="connsiteX28" fmla="*/ 1795463 w 1796874"/>
              <a:gd name="connsiteY28" fmla="*/ 1786743 h 1801030"/>
              <a:gd name="connsiteX29" fmla="*/ 1795463 w 1796874"/>
              <a:gd name="connsiteY29" fmla="*/ 1801030 h 1801030"/>
              <a:gd name="connsiteX30" fmla="*/ 0 w 1796874"/>
              <a:gd name="connsiteY30" fmla="*/ 10330 h 1801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796874" h="1801030">
                <a:moveTo>
                  <a:pt x="0" y="10330"/>
                </a:moveTo>
                <a:cubicBezTo>
                  <a:pt x="23813" y="10330"/>
                  <a:pt x="47625" y="11918"/>
                  <a:pt x="71438" y="10330"/>
                </a:cubicBezTo>
                <a:cubicBezTo>
                  <a:pt x="95251" y="8742"/>
                  <a:pt x="111919" y="-3164"/>
                  <a:pt x="142875" y="805"/>
                </a:cubicBezTo>
                <a:cubicBezTo>
                  <a:pt x="173831" y="4774"/>
                  <a:pt x="228600" y="27793"/>
                  <a:pt x="257175" y="34143"/>
                </a:cubicBezTo>
                <a:cubicBezTo>
                  <a:pt x="285750" y="40493"/>
                  <a:pt x="284956" y="33349"/>
                  <a:pt x="314325" y="38905"/>
                </a:cubicBezTo>
                <a:cubicBezTo>
                  <a:pt x="343694" y="44461"/>
                  <a:pt x="433388" y="67480"/>
                  <a:pt x="433388" y="67480"/>
                </a:cubicBezTo>
                <a:cubicBezTo>
                  <a:pt x="473076" y="77005"/>
                  <a:pt x="505619" y="80180"/>
                  <a:pt x="552450" y="96055"/>
                </a:cubicBezTo>
                <a:cubicBezTo>
                  <a:pt x="599281" y="111930"/>
                  <a:pt x="669131" y="142092"/>
                  <a:pt x="714375" y="162730"/>
                </a:cubicBezTo>
                <a:cubicBezTo>
                  <a:pt x="759619" y="183368"/>
                  <a:pt x="788194" y="202418"/>
                  <a:pt x="823913" y="219880"/>
                </a:cubicBezTo>
                <a:cubicBezTo>
                  <a:pt x="859632" y="237343"/>
                  <a:pt x="897732" y="250043"/>
                  <a:pt x="928688" y="267505"/>
                </a:cubicBezTo>
                <a:cubicBezTo>
                  <a:pt x="959644" y="284967"/>
                  <a:pt x="980281" y="302430"/>
                  <a:pt x="1009650" y="324655"/>
                </a:cubicBezTo>
                <a:cubicBezTo>
                  <a:pt x="1039019" y="346880"/>
                  <a:pt x="1077913" y="381011"/>
                  <a:pt x="1104900" y="400855"/>
                </a:cubicBezTo>
                <a:cubicBezTo>
                  <a:pt x="1131887" y="420699"/>
                  <a:pt x="1146175" y="422287"/>
                  <a:pt x="1171575" y="443718"/>
                </a:cubicBezTo>
                <a:cubicBezTo>
                  <a:pt x="1196975" y="465149"/>
                  <a:pt x="1224756" y="498487"/>
                  <a:pt x="1257300" y="529443"/>
                </a:cubicBezTo>
                <a:cubicBezTo>
                  <a:pt x="1289844" y="560399"/>
                  <a:pt x="1339851" y="600880"/>
                  <a:pt x="1366838" y="629455"/>
                </a:cubicBezTo>
                <a:cubicBezTo>
                  <a:pt x="1393826" y="658030"/>
                  <a:pt x="1403350" y="681049"/>
                  <a:pt x="1419225" y="700893"/>
                </a:cubicBezTo>
                <a:cubicBezTo>
                  <a:pt x="1435100" y="720737"/>
                  <a:pt x="1447007" y="727881"/>
                  <a:pt x="1462088" y="748518"/>
                </a:cubicBezTo>
                <a:cubicBezTo>
                  <a:pt x="1477169" y="769155"/>
                  <a:pt x="1493838" y="800112"/>
                  <a:pt x="1509713" y="824718"/>
                </a:cubicBezTo>
                <a:cubicBezTo>
                  <a:pt x="1525588" y="849324"/>
                  <a:pt x="1543844" y="873136"/>
                  <a:pt x="1557338" y="896155"/>
                </a:cubicBezTo>
                <a:cubicBezTo>
                  <a:pt x="1570832" y="919174"/>
                  <a:pt x="1581150" y="942193"/>
                  <a:pt x="1590675" y="962830"/>
                </a:cubicBezTo>
                <a:cubicBezTo>
                  <a:pt x="1600200" y="983467"/>
                  <a:pt x="1601788" y="989818"/>
                  <a:pt x="1614488" y="1019980"/>
                </a:cubicBezTo>
                <a:cubicBezTo>
                  <a:pt x="1627188" y="1050143"/>
                  <a:pt x="1653381" y="1108880"/>
                  <a:pt x="1666875" y="1143805"/>
                </a:cubicBezTo>
                <a:cubicBezTo>
                  <a:pt x="1680369" y="1178730"/>
                  <a:pt x="1685925" y="1199368"/>
                  <a:pt x="1695450" y="1229530"/>
                </a:cubicBezTo>
                <a:cubicBezTo>
                  <a:pt x="1704975" y="1259692"/>
                  <a:pt x="1712913" y="1281918"/>
                  <a:pt x="1724025" y="1324780"/>
                </a:cubicBezTo>
                <a:cubicBezTo>
                  <a:pt x="1735137" y="1367642"/>
                  <a:pt x="1753394" y="1445430"/>
                  <a:pt x="1762125" y="1486705"/>
                </a:cubicBezTo>
                <a:cubicBezTo>
                  <a:pt x="1770856" y="1527980"/>
                  <a:pt x="1770857" y="1542268"/>
                  <a:pt x="1776413" y="1572430"/>
                </a:cubicBezTo>
                <a:cubicBezTo>
                  <a:pt x="1781969" y="1602592"/>
                  <a:pt x="1792288" y="1637517"/>
                  <a:pt x="1795463" y="1667680"/>
                </a:cubicBezTo>
                <a:cubicBezTo>
                  <a:pt x="1798638" y="1697843"/>
                  <a:pt x="1795463" y="1753405"/>
                  <a:pt x="1795463" y="1753405"/>
                </a:cubicBezTo>
                <a:lnTo>
                  <a:pt x="1795463" y="1786743"/>
                </a:lnTo>
                <a:lnTo>
                  <a:pt x="1795463" y="1801030"/>
                </a:lnTo>
                <a:lnTo>
                  <a:pt x="0" y="1033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634725"/>
            <a:ext cx="50193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Calculate the area of the shaded region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in the adjoining figure where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sym typeface="Wingdings"/>
              </a:rPr>
              <a:t>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ABCD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is a square with side 8 cm each.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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=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3.14) </a:t>
            </a:r>
            <a:endParaRPr lang="en-US" sz="1600" b="1" baseline="30000" dirty="0" smtClean="0">
              <a:solidFill>
                <a:srgbClr val="0000FF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5" name="Freeform 4"/>
          <p:cNvSpPr/>
          <p:nvPr/>
        </p:nvSpPr>
        <p:spPr>
          <a:xfrm flipH="1" flipV="1">
            <a:off x="6610800" y="741075"/>
            <a:ext cx="1796874" cy="1801030"/>
          </a:xfrm>
          <a:custGeom>
            <a:avLst/>
            <a:gdLst>
              <a:gd name="connsiteX0" fmla="*/ 0 w 1796874"/>
              <a:gd name="connsiteY0" fmla="*/ 10330 h 1801030"/>
              <a:gd name="connsiteX1" fmla="*/ 71438 w 1796874"/>
              <a:gd name="connsiteY1" fmla="*/ 10330 h 1801030"/>
              <a:gd name="connsiteX2" fmla="*/ 142875 w 1796874"/>
              <a:gd name="connsiteY2" fmla="*/ 805 h 1801030"/>
              <a:gd name="connsiteX3" fmla="*/ 257175 w 1796874"/>
              <a:gd name="connsiteY3" fmla="*/ 34143 h 1801030"/>
              <a:gd name="connsiteX4" fmla="*/ 314325 w 1796874"/>
              <a:gd name="connsiteY4" fmla="*/ 38905 h 1801030"/>
              <a:gd name="connsiteX5" fmla="*/ 433388 w 1796874"/>
              <a:gd name="connsiteY5" fmla="*/ 67480 h 1801030"/>
              <a:gd name="connsiteX6" fmla="*/ 552450 w 1796874"/>
              <a:gd name="connsiteY6" fmla="*/ 96055 h 1801030"/>
              <a:gd name="connsiteX7" fmla="*/ 714375 w 1796874"/>
              <a:gd name="connsiteY7" fmla="*/ 162730 h 1801030"/>
              <a:gd name="connsiteX8" fmla="*/ 823913 w 1796874"/>
              <a:gd name="connsiteY8" fmla="*/ 219880 h 1801030"/>
              <a:gd name="connsiteX9" fmla="*/ 928688 w 1796874"/>
              <a:gd name="connsiteY9" fmla="*/ 267505 h 1801030"/>
              <a:gd name="connsiteX10" fmla="*/ 1009650 w 1796874"/>
              <a:gd name="connsiteY10" fmla="*/ 324655 h 1801030"/>
              <a:gd name="connsiteX11" fmla="*/ 1104900 w 1796874"/>
              <a:gd name="connsiteY11" fmla="*/ 400855 h 1801030"/>
              <a:gd name="connsiteX12" fmla="*/ 1171575 w 1796874"/>
              <a:gd name="connsiteY12" fmla="*/ 443718 h 1801030"/>
              <a:gd name="connsiteX13" fmla="*/ 1257300 w 1796874"/>
              <a:gd name="connsiteY13" fmla="*/ 529443 h 1801030"/>
              <a:gd name="connsiteX14" fmla="*/ 1366838 w 1796874"/>
              <a:gd name="connsiteY14" fmla="*/ 629455 h 1801030"/>
              <a:gd name="connsiteX15" fmla="*/ 1419225 w 1796874"/>
              <a:gd name="connsiteY15" fmla="*/ 700893 h 1801030"/>
              <a:gd name="connsiteX16" fmla="*/ 1462088 w 1796874"/>
              <a:gd name="connsiteY16" fmla="*/ 748518 h 1801030"/>
              <a:gd name="connsiteX17" fmla="*/ 1509713 w 1796874"/>
              <a:gd name="connsiteY17" fmla="*/ 824718 h 1801030"/>
              <a:gd name="connsiteX18" fmla="*/ 1557338 w 1796874"/>
              <a:gd name="connsiteY18" fmla="*/ 896155 h 1801030"/>
              <a:gd name="connsiteX19" fmla="*/ 1590675 w 1796874"/>
              <a:gd name="connsiteY19" fmla="*/ 962830 h 1801030"/>
              <a:gd name="connsiteX20" fmla="*/ 1614488 w 1796874"/>
              <a:gd name="connsiteY20" fmla="*/ 1019980 h 1801030"/>
              <a:gd name="connsiteX21" fmla="*/ 1666875 w 1796874"/>
              <a:gd name="connsiteY21" fmla="*/ 1143805 h 1801030"/>
              <a:gd name="connsiteX22" fmla="*/ 1695450 w 1796874"/>
              <a:gd name="connsiteY22" fmla="*/ 1229530 h 1801030"/>
              <a:gd name="connsiteX23" fmla="*/ 1724025 w 1796874"/>
              <a:gd name="connsiteY23" fmla="*/ 1324780 h 1801030"/>
              <a:gd name="connsiteX24" fmla="*/ 1762125 w 1796874"/>
              <a:gd name="connsiteY24" fmla="*/ 1486705 h 1801030"/>
              <a:gd name="connsiteX25" fmla="*/ 1776413 w 1796874"/>
              <a:gd name="connsiteY25" fmla="*/ 1572430 h 1801030"/>
              <a:gd name="connsiteX26" fmla="*/ 1795463 w 1796874"/>
              <a:gd name="connsiteY26" fmla="*/ 1667680 h 1801030"/>
              <a:gd name="connsiteX27" fmla="*/ 1795463 w 1796874"/>
              <a:gd name="connsiteY27" fmla="*/ 1753405 h 1801030"/>
              <a:gd name="connsiteX28" fmla="*/ 1795463 w 1796874"/>
              <a:gd name="connsiteY28" fmla="*/ 1786743 h 1801030"/>
              <a:gd name="connsiteX29" fmla="*/ 1795463 w 1796874"/>
              <a:gd name="connsiteY29" fmla="*/ 1801030 h 1801030"/>
              <a:gd name="connsiteX30" fmla="*/ 0 w 1796874"/>
              <a:gd name="connsiteY30" fmla="*/ 10330 h 1801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796874" h="1801030">
                <a:moveTo>
                  <a:pt x="0" y="10330"/>
                </a:moveTo>
                <a:cubicBezTo>
                  <a:pt x="23813" y="10330"/>
                  <a:pt x="47625" y="11918"/>
                  <a:pt x="71438" y="10330"/>
                </a:cubicBezTo>
                <a:cubicBezTo>
                  <a:pt x="95251" y="8742"/>
                  <a:pt x="111919" y="-3164"/>
                  <a:pt x="142875" y="805"/>
                </a:cubicBezTo>
                <a:cubicBezTo>
                  <a:pt x="173831" y="4774"/>
                  <a:pt x="228600" y="27793"/>
                  <a:pt x="257175" y="34143"/>
                </a:cubicBezTo>
                <a:cubicBezTo>
                  <a:pt x="285750" y="40493"/>
                  <a:pt x="284956" y="33349"/>
                  <a:pt x="314325" y="38905"/>
                </a:cubicBezTo>
                <a:cubicBezTo>
                  <a:pt x="343694" y="44461"/>
                  <a:pt x="433388" y="67480"/>
                  <a:pt x="433388" y="67480"/>
                </a:cubicBezTo>
                <a:cubicBezTo>
                  <a:pt x="473076" y="77005"/>
                  <a:pt x="505619" y="80180"/>
                  <a:pt x="552450" y="96055"/>
                </a:cubicBezTo>
                <a:cubicBezTo>
                  <a:pt x="599281" y="111930"/>
                  <a:pt x="669131" y="142092"/>
                  <a:pt x="714375" y="162730"/>
                </a:cubicBezTo>
                <a:cubicBezTo>
                  <a:pt x="759619" y="183368"/>
                  <a:pt x="788194" y="202418"/>
                  <a:pt x="823913" y="219880"/>
                </a:cubicBezTo>
                <a:cubicBezTo>
                  <a:pt x="859632" y="237343"/>
                  <a:pt x="897732" y="250043"/>
                  <a:pt x="928688" y="267505"/>
                </a:cubicBezTo>
                <a:cubicBezTo>
                  <a:pt x="959644" y="284967"/>
                  <a:pt x="980281" y="302430"/>
                  <a:pt x="1009650" y="324655"/>
                </a:cubicBezTo>
                <a:cubicBezTo>
                  <a:pt x="1039019" y="346880"/>
                  <a:pt x="1077913" y="381011"/>
                  <a:pt x="1104900" y="400855"/>
                </a:cubicBezTo>
                <a:cubicBezTo>
                  <a:pt x="1131887" y="420699"/>
                  <a:pt x="1146175" y="422287"/>
                  <a:pt x="1171575" y="443718"/>
                </a:cubicBezTo>
                <a:cubicBezTo>
                  <a:pt x="1196975" y="465149"/>
                  <a:pt x="1224756" y="498487"/>
                  <a:pt x="1257300" y="529443"/>
                </a:cubicBezTo>
                <a:cubicBezTo>
                  <a:pt x="1289844" y="560399"/>
                  <a:pt x="1339851" y="600880"/>
                  <a:pt x="1366838" y="629455"/>
                </a:cubicBezTo>
                <a:cubicBezTo>
                  <a:pt x="1393826" y="658030"/>
                  <a:pt x="1403350" y="681049"/>
                  <a:pt x="1419225" y="700893"/>
                </a:cubicBezTo>
                <a:cubicBezTo>
                  <a:pt x="1435100" y="720737"/>
                  <a:pt x="1447007" y="727881"/>
                  <a:pt x="1462088" y="748518"/>
                </a:cubicBezTo>
                <a:cubicBezTo>
                  <a:pt x="1477169" y="769155"/>
                  <a:pt x="1493838" y="800112"/>
                  <a:pt x="1509713" y="824718"/>
                </a:cubicBezTo>
                <a:cubicBezTo>
                  <a:pt x="1525588" y="849324"/>
                  <a:pt x="1543844" y="873136"/>
                  <a:pt x="1557338" y="896155"/>
                </a:cubicBezTo>
                <a:cubicBezTo>
                  <a:pt x="1570832" y="919174"/>
                  <a:pt x="1581150" y="942193"/>
                  <a:pt x="1590675" y="962830"/>
                </a:cubicBezTo>
                <a:cubicBezTo>
                  <a:pt x="1600200" y="983467"/>
                  <a:pt x="1601788" y="989818"/>
                  <a:pt x="1614488" y="1019980"/>
                </a:cubicBezTo>
                <a:cubicBezTo>
                  <a:pt x="1627188" y="1050143"/>
                  <a:pt x="1653381" y="1108880"/>
                  <a:pt x="1666875" y="1143805"/>
                </a:cubicBezTo>
                <a:cubicBezTo>
                  <a:pt x="1680369" y="1178730"/>
                  <a:pt x="1685925" y="1199368"/>
                  <a:pt x="1695450" y="1229530"/>
                </a:cubicBezTo>
                <a:cubicBezTo>
                  <a:pt x="1704975" y="1259692"/>
                  <a:pt x="1712913" y="1281918"/>
                  <a:pt x="1724025" y="1324780"/>
                </a:cubicBezTo>
                <a:cubicBezTo>
                  <a:pt x="1735137" y="1367642"/>
                  <a:pt x="1753394" y="1445430"/>
                  <a:pt x="1762125" y="1486705"/>
                </a:cubicBezTo>
                <a:cubicBezTo>
                  <a:pt x="1770856" y="1527980"/>
                  <a:pt x="1770857" y="1542268"/>
                  <a:pt x="1776413" y="1572430"/>
                </a:cubicBezTo>
                <a:cubicBezTo>
                  <a:pt x="1781969" y="1602592"/>
                  <a:pt x="1792288" y="1637517"/>
                  <a:pt x="1795463" y="1667680"/>
                </a:cubicBezTo>
                <a:cubicBezTo>
                  <a:pt x="1798638" y="1697843"/>
                  <a:pt x="1795463" y="1753405"/>
                  <a:pt x="1795463" y="1753405"/>
                </a:cubicBezTo>
                <a:lnTo>
                  <a:pt x="1795463" y="1786743"/>
                </a:lnTo>
                <a:lnTo>
                  <a:pt x="1795463" y="1801030"/>
                </a:lnTo>
                <a:lnTo>
                  <a:pt x="0" y="1033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32261" y="1341397"/>
            <a:ext cx="5838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tabLst>
                <a:tab pos="566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84005" y="972662"/>
            <a:ext cx="344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IN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784005" y="115266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solidFill>
                <a:prstClr val="white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810800" y="-1075650"/>
            <a:ext cx="5400000" cy="5400000"/>
            <a:chOff x="3780000" y="-1260000"/>
            <a:chExt cx="5400000" cy="5400000"/>
          </a:xfrm>
        </p:grpSpPr>
        <p:sp>
          <p:nvSpPr>
            <p:cNvPr id="12" name="Arc 11"/>
            <p:cNvSpPr/>
            <p:nvPr/>
          </p:nvSpPr>
          <p:spPr>
            <a:xfrm>
              <a:off x="3780000" y="540000"/>
              <a:ext cx="3600000" cy="3600000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sz="1600">
                <a:solidFill>
                  <a:prstClr val="black"/>
                </a:solidFill>
              </a:endParaRPr>
            </a:p>
          </p:txBody>
        </p:sp>
        <p:sp>
          <p:nvSpPr>
            <p:cNvPr id="13" name="Arc 12"/>
            <p:cNvSpPr/>
            <p:nvPr/>
          </p:nvSpPr>
          <p:spPr>
            <a:xfrm rot="10800000">
              <a:off x="5580000" y="-1260000"/>
              <a:ext cx="3600000" cy="3600000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sz="1600">
                <a:solidFill>
                  <a:prstClr val="black"/>
                </a:solidFill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5436000" y="252000"/>
              <a:ext cx="2100952" cy="2390554"/>
              <a:chOff x="5436000" y="252000"/>
              <a:chExt cx="2100952" cy="2390554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5580000" y="540000"/>
                <a:ext cx="1800000" cy="1800000"/>
                <a:chOff x="5580000" y="540000"/>
                <a:chExt cx="1800000" cy="1800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580000" y="540000"/>
                  <a:ext cx="1800000" cy="18000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600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5580000" y="540000"/>
                  <a:ext cx="1800000" cy="1800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TextBox 15"/>
              <p:cNvSpPr txBox="1"/>
              <p:nvPr/>
            </p:nvSpPr>
            <p:spPr>
              <a:xfrm>
                <a:off x="5436000" y="252000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A</a:t>
                </a:r>
                <a:endParaRPr lang="en-IN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200000" y="252000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B</a:t>
                </a:r>
                <a:endParaRPr lang="en-IN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200000" y="2304000"/>
                <a:ext cx="336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C</a:t>
                </a:r>
                <a:endParaRPr lang="en-IN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436000" y="2304000"/>
                <a:ext cx="3449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D</a:t>
                </a:r>
                <a:endParaRPr lang="en-IN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120000" y="2304000"/>
                <a:ext cx="71526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8 cm</a:t>
                </a:r>
                <a:endParaRPr lang="en-IN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200000" y="540000"/>
                <a:ext cx="18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580000" y="2160000"/>
                <a:ext cx="18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4" name="Rounded Rectangle 33"/>
          <p:cNvSpPr/>
          <p:nvPr/>
        </p:nvSpPr>
        <p:spPr>
          <a:xfrm>
            <a:off x="719769" y="3267605"/>
            <a:ext cx="4253772" cy="318444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 sz="1600" b="1" ker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26239" y="1657350"/>
            <a:ext cx="29225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Area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of the shaded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region</a:t>
            </a:r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250539" y="2031605"/>
            <a:ext cx="24144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area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of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segment AXC</a:t>
            </a:r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602539" y="2031605"/>
            <a:ext cx="7088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 2 ×</a:t>
            </a:r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602539" y="2471851"/>
            <a:ext cx="7088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 2 ×</a:t>
            </a:r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214539" y="2471851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18.24</a:t>
            </a:r>
            <a:endParaRPr lang="en-IN" sz="1600" baseline="30000" dirty="0">
              <a:solidFill>
                <a:prstClr val="black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602539" y="2852851"/>
            <a:ext cx="14782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 36.48 cm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IN" sz="1600" baseline="30000" dirty="0">
              <a:solidFill>
                <a:prstClr val="black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81000" y="3257550"/>
            <a:ext cx="5739939" cy="338554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 Area of the shaded region is 36.48 cm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2713297" y="237745"/>
            <a:ext cx="2663591" cy="441229"/>
            <a:chOff x="2328097" y="35020"/>
            <a:chExt cx="2663591" cy="441229"/>
          </a:xfrm>
        </p:grpSpPr>
        <p:sp>
          <p:nvSpPr>
            <p:cNvPr id="66" name="Rounded Rectangle 65"/>
            <p:cNvSpPr/>
            <p:nvPr/>
          </p:nvSpPr>
          <p:spPr>
            <a:xfrm>
              <a:off x="2328097" y="35020"/>
              <a:ext cx="2639818" cy="416201"/>
            </a:xfrm>
            <a:prstGeom prst="round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>
                <a:solidFill>
                  <a:prstClr val="white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340000" y="36000"/>
              <a:ext cx="2651688" cy="440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Area </a:t>
              </a:r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of the shaded </a:t>
              </a:r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region</a:t>
              </a:r>
            </a:p>
            <a:p>
              <a:pPr>
                <a:lnSpc>
                  <a:spcPct val="80000"/>
                </a:lnSpc>
              </a:pPr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= 2 × area </a:t>
              </a:r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of segment </a:t>
              </a:r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AXC</a:t>
              </a:r>
              <a:endParaRPr lang="en-IN" sz="1400" dirty="0">
                <a:solidFill>
                  <a:prstClr val="black"/>
                </a:solidFill>
              </a:endParaRPr>
            </a:p>
          </p:txBody>
        </p:sp>
      </p:grpSp>
      <p:sp>
        <p:nvSpPr>
          <p:cNvPr id="62" name="Rounded Rectangle 61"/>
          <p:cNvSpPr/>
          <p:nvPr/>
        </p:nvSpPr>
        <p:spPr>
          <a:xfrm>
            <a:off x="945081" y="4023032"/>
            <a:ext cx="3205124" cy="270869"/>
          </a:xfrm>
          <a:prstGeom prst="roundRect">
            <a:avLst/>
          </a:prstGeom>
          <a:solidFill>
            <a:srgbClr val="6EF8EB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43200" y="398579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955305" y="3985796"/>
            <a:ext cx="13308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18.24 cm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929089" y="3989190"/>
            <a:ext cx="19623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ar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(segment AXC)</a:t>
            </a:r>
          </a:p>
        </p:txBody>
      </p:sp>
    </p:spTree>
    <p:extLst>
      <p:ext uri="{BB962C8B-B14F-4D97-AF65-F5344CB8AC3E}">
        <p14:creationId xmlns:p14="http://schemas.microsoft.com/office/powerpoint/2010/main" val="48834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56" grpId="0" animBg="1"/>
      <p:bldP spid="56" grpId="1" animBg="1"/>
      <p:bldP spid="34" grpId="0" animBg="1"/>
      <p:bldP spid="44" grpId="0"/>
      <p:bldP spid="45" grpId="0"/>
      <p:bldP spid="46" grpId="0"/>
      <p:bldP spid="47" grpId="0"/>
      <p:bldP spid="48" grpId="0"/>
      <p:bldP spid="49" grpId="0"/>
      <p:bldP spid="53" grpId="0" build="p"/>
      <p:bldP spid="62" grpId="0" animBg="1"/>
      <p:bldP spid="62" grpId="1" animBg="1"/>
      <p:bldP spid="58" grpId="0"/>
      <p:bldP spid="59" grpId="0"/>
      <p:bldP spid="6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675116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ounded Rectangle 214"/>
          <p:cNvSpPr/>
          <p:nvPr/>
        </p:nvSpPr>
        <p:spPr bwMode="auto">
          <a:xfrm>
            <a:off x="2878824" y="970067"/>
            <a:ext cx="923556" cy="271164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213" name="Rounded Rectangle 212"/>
          <p:cNvSpPr/>
          <p:nvPr/>
        </p:nvSpPr>
        <p:spPr bwMode="auto">
          <a:xfrm>
            <a:off x="5019444" y="3092548"/>
            <a:ext cx="267521" cy="224103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209" name="Rounded Rectangle 208"/>
          <p:cNvSpPr/>
          <p:nvPr/>
        </p:nvSpPr>
        <p:spPr bwMode="auto">
          <a:xfrm rot="2700000">
            <a:off x="7726044" y="1813414"/>
            <a:ext cx="573455" cy="203730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208" name="Rounded Rectangle 207"/>
          <p:cNvSpPr/>
          <p:nvPr/>
        </p:nvSpPr>
        <p:spPr bwMode="auto">
          <a:xfrm>
            <a:off x="5556749" y="3188213"/>
            <a:ext cx="630801" cy="246513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82" name="Rounded Rectangle 181"/>
          <p:cNvSpPr/>
          <p:nvPr/>
        </p:nvSpPr>
        <p:spPr bwMode="auto">
          <a:xfrm>
            <a:off x="2017082" y="2914045"/>
            <a:ext cx="356070" cy="203730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50" name="Rounded Rectangle 149"/>
          <p:cNvSpPr/>
          <p:nvPr/>
        </p:nvSpPr>
        <p:spPr bwMode="auto">
          <a:xfrm>
            <a:off x="1251204" y="2579896"/>
            <a:ext cx="839596" cy="203730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49" name="Rounded Rectangle 148"/>
          <p:cNvSpPr/>
          <p:nvPr/>
        </p:nvSpPr>
        <p:spPr bwMode="auto">
          <a:xfrm>
            <a:off x="1364623" y="2929389"/>
            <a:ext cx="356070" cy="203730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48" name="Rounded Rectangle 147"/>
          <p:cNvSpPr/>
          <p:nvPr/>
        </p:nvSpPr>
        <p:spPr bwMode="auto">
          <a:xfrm>
            <a:off x="1871145" y="2594975"/>
            <a:ext cx="216735" cy="185209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47" name="Rounded Rectangle 146"/>
          <p:cNvSpPr/>
          <p:nvPr/>
        </p:nvSpPr>
        <p:spPr bwMode="auto">
          <a:xfrm>
            <a:off x="641686" y="2579896"/>
            <a:ext cx="349054" cy="203730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46" name="Rounded Rectangle 145"/>
          <p:cNvSpPr/>
          <p:nvPr/>
        </p:nvSpPr>
        <p:spPr bwMode="auto">
          <a:xfrm>
            <a:off x="821550" y="2947643"/>
            <a:ext cx="356070" cy="203730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83" name="Pie 182"/>
          <p:cNvSpPr/>
          <p:nvPr/>
        </p:nvSpPr>
        <p:spPr>
          <a:xfrm>
            <a:off x="6477000" y="539130"/>
            <a:ext cx="2130552" cy="2130552"/>
          </a:xfrm>
          <a:prstGeom prst="pie">
            <a:avLst>
              <a:gd name="adj1" fmla="val 2641245"/>
              <a:gd name="adj2" fmla="val 8132791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3429000" y="4667706"/>
            <a:ext cx="457200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58800" y="1959184"/>
            <a:ext cx="1346199" cy="230832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algn="just">
              <a:buClr>
                <a:prstClr val="white"/>
              </a:buClr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In </a:t>
            </a:r>
            <a:r>
              <a:rPr lang="en-US" sz="1500" b="1" dirty="0" smtClean="0">
                <a:solidFill>
                  <a:prstClr val="black"/>
                </a:solidFill>
                <a:latin typeface="Symbol" pitchFamily="18" charset="2"/>
              </a:rPr>
              <a:t>D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OAB,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58800" y="2252594"/>
            <a:ext cx="572979" cy="230832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algn="just">
              <a:buClr>
                <a:prstClr val="white"/>
              </a:buClr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OA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58800" y="2555406"/>
            <a:ext cx="584200" cy="230832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algn="just">
              <a:buClr>
                <a:prstClr val="white"/>
              </a:buClr>
            </a:pPr>
            <a:r>
              <a:rPr lang="en-US" sz="1500" b="1" dirty="0" smtClean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73075" y="2919310"/>
            <a:ext cx="752475" cy="230832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500" b="1" dirty="0" smtClean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835116" y="2872700"/>
            <a:ext cx="755959" cy="230832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180º</a:t>
            </a:r>
            <a:endParaRPr lang="en-US" sz="15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939641" y="3185205"/>
            <a:ext cx="381000" cy="230832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 x</a:t>
            </a:r>
          </a:p>
        </p:txBody>
      </p:sp>
      <p:sp>
        <p:nvSpPr>
          <p:cNvPr id="68" name="Rectangle 67"/>
          <p:cNvSpPr/>
          <p:nvPr/>
        </p:nvSpPr>
        <p:spPr>
          <a:xfrm>
            <a:off x="2835116" y="3194731"/>
            <a:ext cx="726133" cy="230832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180</a:t>
            </a:r>
            <a:endParaRPr lang="en-US" sz="15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22205" y="3194731"/>
            <a:ext cx="352541" cy="230832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just">
              <a:buClr>
                <a:prstClr val="white"/>
              </a:buClr>
            </a:pPr>
            <a:r>
              <a:rPr lang="en-US" sz="15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59536" y="3532650"/>
            <a:ext cx="904875" cy="230832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2x  =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0612" y="3535292"/>
            <a:ext cx="695325" cy="230832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180</a:t>
            </a:r>
            <a:endParaRPr lang="en-US" sz="15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22205" y="3540464"/>
            <a:ext cx="352541" cy="230832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just">
              <a:buClr>
                <a:prstClr val="white"/>
              </a:buClr>
            </a:pPr>
            <a:r>
              <a:rPr lang="en-US" sz="15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74" name="Rectangle 73"/>
          <p:cNvSpPr/>
          <p:nvPr/>
        </p:nvSpPr>
        <p:spPr>
          <a:xfrm>
            <a:off x="811936" y="4582677"/>
            <a:ext cx="752475" cy="230832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x  =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69796" y="4582677"/>
            <a:ext cx="503647" cy="230832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60</a:t>
            </a:r>
            <a:endParaRPr lang="en-US" sz="15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22205" y="4498299"/>
            <a:ext cx="352541" cy="230832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just">
              <a:buClr>
                <a:prstClr val="white"/>
              </a:buClr>
            </a:pPr>
            <a:r>
              <a:rPr lang="en-US" sz="15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54275" y="1670259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92751" y="2172594"/>
            <a:ext cx="222689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prstClr val="white"/>
              </a:buClr>
            </a:pPr>
            <a:r>
              <a:rPr lang="en-US" sz="1500" b="1" dirty="0" smtClean="0">
                <a:solidFill>
                  <a:srgbClr val="FF0000"/>
                </a:solidFill>
                <a:latin typeface="Bookman Old Style" pitchFamily="18" charset="0"/>
              </a:rPr>
              <a:t>[radii </a:t>
            </a:r>
            <a:r>
              <a:rPr lang="en-US" sz="1500" b="1" dirty="0">
                <a:solidFill>
                  <a:srgbClr val="FF0000"/>
                </a:solidFill>
                <a:latin typeface="Bookman Old Style" pitchFamily="18" charset="0"/>
              </a:rPr>
              <a:t>of same circle]</a:t>
            </a:r>
          </a:p>
        </p:txBody>
      </p:sp>
      <p:sp>
        <p:nvSpPr>
          <p:cNvPr id="4" name="Rectangle 3"/>
          <p:cNvSpPr/>
          <p:nvPr/>
        </p:nvSpPr>
        <p:spPr>
          <a:xfrm>
            <a:off x="1289218" y="2202206"/>
            <a:ext cx="47641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buClr>
                <a:prstClr val="white"/>
              </a:buClr>
            </a:pPr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</a:rPr>
              <a:t>OB</a:t>
            </a:r>
          </a:p>
        </p:txBody>
      </p:sp>
      <p:sp>
        <p:nvSpPr>
          <p:cNvPr id="5" name="Rectangle 4"/>
          <p:cNvSpPr/>
          <p:nvPr/>
        </p:nvSpPr>
        <p:spPr>
          <a:xfrm>
            <a:off x="2492751" y="2510956"/>
            <a:ext cx="429957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prstClr val="white"/>
              </a:buClr>
            </a:pPr>
            <a:r>
              <a:rPr lang="en-US" sz="1500" b="1" dirty="0">
                <a:solidFill>
                  <a:srgbClr val="FF0000"/>
                </a:solidFill>
                <a:latin typeface="Bookman Old Style" pitchFamily="18" charset="0"/>
              </a:rPr>
              <a:t>[Angles opposite to equal sides are equal]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9463" y="2510956"/>
            <a:ext cx="30008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12036" y="2510956"/>
            <a:ext cx="36580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buClr>
                <a:prstClr val="white"/>
              </a:buClr>
            </a:pPr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</a:rPr>
              <a:t> =</a:t>
            </a:r>
          </a:p>
        </p:txBody>
      </p:sp>
      <p:sp>
        <p:nvSpPr>
          <p:cNvPr id="8" name="Rectangle 7"/>
          <p:cNvSpPr/>
          <p:nvPr/>
        </p:nvSpPr>
        <p:spPr>
          <a:xfrm>
            <a:off x="1178112" y="2510956"/>
            <a:ext cx="47000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buClr>
                <a:prstClr val="white"/>
              </a:buClr>
            </a:pPr>
            <a:r>
              <a:rPr lang="en-US" sz="1500" b="1" dirty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</a:rPr>
              <a:t>B</a:t>
            </a:r>
          </a:p>
        </p:txBody>
      </p:sp>
      <p:sp>
        <p:nvSpPr>
          <p:cNvPr id="9" name="Rectangle 8"/>
          <p:cNvSpPr/>
          <p:nvPr/>
        </p:nvSpPr>
        <p:spPr>
          <a:xfrm>
            <a:off x="981738" y="2536356"/>
            <a:ext cx="30008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28019" y="3161899"/>
            <a:ext cx="50366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</a:rPr>
              <a:t>60 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26866" y="3159548"/>
            <a:ext cx="30008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45413" y="2849802"/>
            <a:ext cx="30008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50313" y="2850696"/>
            <a:ext cx="48603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</a:rPr>
              <a:t>O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45987" y="2864308"/>
            <a:ext cx="30008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35944" y="2868852"/>
            <a:ext cx="53572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500" b="1" dirty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</a:rPr>
              <a:t>B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32484" y="2868852"/>
            <a:ext cx="30008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10741" y="3134817"/>
            <a:ext cx="30008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22779" y="4080860"/>
            <a:ext cx="646992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120</a:t>
            </a:r>
          </a:p>
        </p:txBody>
      </p:sp>
      <p:sp>
        <p:nvSpPr>
          <p:cNvPr id="88" name="Line 28"/>
          <p:cNvSpPr>
            <a:spLocks noChangeShapeType="1"/>
          </p:cNvSpPr>
          <p:nvPr/>
        </p:nvSpPr>
        <p:spPr bwMode="auto">
          <a:xfrm>
            <a:off x="1707655" y="4315413"/>
            <a:ext cx="40933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600" b="1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753100" y="4333648"/>
            <a:ext cx="272485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659537" y="4203148"/>
            <a:ext cx="904875" cy="230832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x  =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19604" y="2190294"/>
            <a:ext cx="378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buClr>
                <a:prstClr val="white"/>
              </a:buClr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 =</a:t>
            </a:r>
          </a:p>
        </p:txBody>
      </p:sp>
      <p:sp>
        <p:nvSpPr>
          <p:cNvPr id="92" name="Rectangle 91"/>
          <p:cNvSpPr/>
          <p:nvPr/>
        </p:nvSpPr>
        <p:spPr>
          <a:xfrm>
            <a:off x="304800" y="4136213"/>
            <a:ext cx="352541" cy="230832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just">
              <a:buClr>
                <a:prstClr val="white"/>
              </a:buClr>
            </a:pPr>
            <a:r>
              <a:rPr lang="en-US" sz="15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259083" y="313045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71668" y="312980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3444875" y="2889790"/>
            <a:ext cx="0" cy="20116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3304335" y="3227123"/>
            <a:ext cx="1622199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400" b="1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 (</a:t>
            </a:r>
            <a:r>
              <a:rPr lang="en-US" sz="1400" b="1" dirty="0" smtClean="0">
                <a:solidFill>
                  <a:prstClr val="black"/>
                </a:solidFill>
                <a:latin typeface="Symbol" pitchFamily="18" charset="2"/>
              </a:rPr>
              <a:t>D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OAB)  =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615751" y="3722278"/>
            <a:ext cx="348017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ctr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605360" y="4667706"/>
            <a:ext cx="348018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ctr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3657600" y="2847884"/>
            <a:ext cx="3933725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Symbol" pitchFamily="18" charset="2"/>
              </a:rPr>
              <a:t>D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OAB is an equilateral triangle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442812" y="2847884"/>
            <a:ext cx="457200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/>
              <p:cNvSpPr/>
              <p:nvPr/>
            </p:nvSpPr>
            <p:spPr>
              <a:xfrm>
                <a:off x="4903459" y="3088098"/>
                <a:ext cx="444196" cy="240835"/>
              </a:xfrm>
              <a:prstGeom prst="rect">
                <a:avLst/>
              </a:prstGeom>
            </p:spPr>
            <p:txBody>
              <a:bodyPr wrap="square" lIns="91440" tIns="0" rIns="91440" bIns="0">
                <a:spAutoFit/>
              </a:bodyPr>
              <a:lstStyle/>
              <a:p>
                <a:pPr marL="574675" indent="-574675" algn="just">
                  <a:buClr>
                    <a:prstClr val="white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400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radPr>
                        <m:deg/>
                        <m:e>
                          <m:r>
                            <a:rPr lang="en-US" sz="1400" b="1" i="1" dirty="0" smtClean="0">
                              <a:solidFill>
                                <a:prstClr val="black"/>
                              </a:solidFill>
                              <a:latin typeface="Cambria Math"/>
                              <a:sym typeface="Symbol"/>
                            </a:rPr>
                            <m:t>𝟑</m:t>
                          </m:r>
                        </m:e>
                      </m:rad>
                    </m:oMath>
                  </m:oMathPara>
                </a14:m>
                <a:endParaRPr lang="en-US" sz="1400" b="1" dirty="0" smtClean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09" name="Rectangle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459" y="3088098"/>
                <a:ext cx="444196" cy="240835"/>
              </a:xfrm>
              <a:prstGeom prst="rect">
                <a:avLst/>
              </a:prstGeom>
              <a:blipFill rotWithShape="1">
                <a:blip r:embed="rId4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Line 28"/>
          <p:cNvSpPr>
            <a:spLocks noChangeShapeType="1"/>
          </p:cNvSpPr>
          <p:nvPr/>
        </p:nvSpPr>
        <p:spPr bwMode="auto">
          <a:xfrm>
            <a:off x="4966451" y="3339150"/>
            <a:ext cx="40933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400" b="1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992846" y="3338337"/>
            <a:ext cx="272485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4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5326226" y="3195378"/>
            <a:ext cx="302118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×</a:t>
            </a:r>
            <a:endParaRPr lang="en-US" sz="14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484520" y="3195378"/>
            <a:ext cx="1029552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/>
                <a:sym typeface="Symbol"/>
              </a:rPr>
              <a:t>(Side)</a:t>
            </a:r>
            <a:r>
              <a:rPr lang="en-US" sz="1400" b="1" baseline="30000" dirty="0" smtClean="0">
                <a:solidFill>
                  <a:prstClr val="black"/>
                </a:solidFill>
                <a:latin typeface="Bookman Old Style"/>
                <a:sym typeface="Symbol"/>
              </a:rPr>
              <a:t>2</a:t>
            </a:r>
            <a:endParaRPr lang="en-US" sz="14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4867687" y="3607095"/>
            <a:ext cx="642077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1.73</a:t>
            </a:r>
          </a:p>
        </p:txBody>
      </p:sp>
      <p:sp>
        <p:nvSpPr>
          <p:cNvPr id="115" name="Line 28"/>
          <p:cNvSpPr>
            <a:spLocks noChangeShapeType="1"/>
          </p:cNvSpPr>
          <p:nvPr/>
        </p:nvSpPr>
        <p:spPr bwMode="auto">
          <a:xfrm>
            <a:off x="4948080" y="3836716"/>
            <a:ext cx="45216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400" b="1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003031" y="3843046"/>
            <a:ext cx="272485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4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5336411" y="3713576"/>
            <a:ext cx="302118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×</a:t>
            </a:r>
            <a:endParaRPr lang="en-US" sz="14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525978" y="3713576"/>
            <a:ext cx="486564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15</a:t>
            </a:r>
            <a:endParaRPr lang="en-US" sz="14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846108" y="3713576"/>
            <a:ext cx="302118" cy="215444"/>
          </a:xfrm>
          <a:prstGeom prst="rect">
            <a:avLst/>
          </a:prstGeom>
          <a:effectLst/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×</a:t>
            </a:r>
            <a:endParaRPr lang="en-US" sz="14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6035675" y="3713576"/>
            <a:ext cx="486564" cy="215444"/>
          </a:xfrm>
          <a:prstGeom prst="rect">
            <a:avLst/>
          </a:prstGeom>
          <a:effectLst/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15</a:t>
            </a:r>
            <a:endParaRPr lang="en-US" sz="14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4876800" y="4667706"/>
            <a:ext cx="1484394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97.3125 cm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3124200" y="4667706"/>
            <a:ext cx="1622199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400" b="1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 (</a:t>
            </a:r>
            <a:r>
              <a:rPr lang="en-US" sz="1400" b="1" dirty="0" smtClean="0">
                <a:solidFill>
                  <a:prstClr val="black"/>
                </a:solidFill>
                <a:latin typeface="Symbol" pitchFamily="18" charset="2"/>
              </a:rPr>
              <a:t>D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OAB)  </a:t>
            </a:r>
          </a:p>
        </p:txBody>
      </p:sp>
      <p:sp>
        <p:nvSpPr>
          <p:cNvPr id="164" name="Rounded Rectangle 163"/>
          <p:cNvSpPr/>
          <p:nvPr/>
        </p:nvSpPr>
        <p:spPr bwMode="auto">
          <a:xfrm>
            <a:off x="606424" y="1437531"/>
            <a:ext cx="5337176" cy="294691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392881" y="1423294"/>
            <a:ext cx="2980870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Area of minor segment =</a:t>
            </a:r>
            <a:endParaRPr lang="en-US" sz="15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67" name="Rounded Rectangle 166"/>
          <p:cNvSpPr/>
          <p:nvPr/>
        </p:nvSpPr>
        <p:spPr bwMode="auto">
          <a:xfrm>
            <a:off x="4713866" y="1453358"/>
            <a:ext cx="1146351" cy="263036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rgbClr val="0000E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69" name="Straight Connector 168"/>
          <p:cNvCxnSpPr/>
          <p:nvPr/>
        </p:nvCxnSpPr>
        <p:spPr>
          <a:xfrm>
            <a:off x="7546391" y="1615201"/>
            <a:ext cx="758825" cy="7366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V="1">
            <a:off x="6771691" y="1598056"/>
            <a:ext cx="772795" cy="75374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V="1">
            <a:off x="6774866" y="2338590"/>
            <a:ext cx="1516341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6484625" y="541212"/>
            <a:ext cx="2133600" cy="2133600"/>
          </a:xfrm>
          <a:prstGeom prst="ellipse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6565588" y="2269228"/>
            <a:ext cx="295274" cy="276999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8241988" y="2295896"/>
            <a:ext cx="295274" cy="276999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7403696" y="2688907"/>
            <a:ext cx="304892" cy="276999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 rot="2606708">
            <a:off x="7691418" y="1770630"/>
            <a:ext cx="683200" cy="276999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15 cm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7398082" y="1330062"/>
            <a:ext cx="308098" cy="276999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O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80" name="Oval 179"/>
          <p:cNvSpPr/>
          <p:nvPr/>
        </p:nvSpPr>
        <p:spPr>
          <a:xfrm flipH="1">
            <a:off x="7511769" y="2638649"/>
            <a:ext cx="73810" cy="7381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 rot="18993292" flipH="1">
            <a:off x="6698350" y="1792284"/>
            <a:ext cx="683200" cy="276999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15 cm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84" name="Isosceles Triangle 130"/>
          <p:cNvSpPr/>
          <p:nvPr/>
        </p:nvSpPr>
        <p:spPr>
          <a:xfrm>
            <a:off x="6823256" y="1634051"/>
            <a:ext cx="1448599" cy="690564"/>
          </a:xfrm>
          <a:custGeom>
            <a:avLst/>
            <a:gdLst>
              <a:gd name="connsiteX0" fmla="*/ 0 w 1473999"/>
              <a:gd name="connsiteY0" fmla="*/ 747714 h 747714"/>
              <a:gd name="connsiteX1" fmla="*/ 737000 w 1473999"/>
              <a:gd name="connsiteY1" fmla="*/ 0 h 747714"/>
              <a:gd name="connsiteX2" fmla="*/ 1473999 w 1473999"/>
              <a:gd name="connsiteY2" fmla="*/ 747714 h 747714"/>
              <a:gd name="connsiteX3" fmla="*/ 0 w 1473999"/>
              <a:gd name="connsiteY3" fmla="*/ 747714 h 747714"/>
              <a:gd name="connsiteX0" fmla="*/ 0 w 1473999"/>
              <a:gd name="connsiteY0" fmla="*/ 712789 h 712789"/>
              <a:gd name="connsiteX1" fmla="*/ 740175 w 1473999"/>
              <a:gd name="connsiteY1" fmla="*/ 0 h 712789"/>
              <a:gd name="connsiteX2" fmla="*/ 1473999 w 1473999"/>
              <a:gd name="connsiteY2" fmla="*/ 712789 h 712789"/>
              <a:gd name="connsiteX3" fmla="*/ 0 w 1473999"/>
              <a:gd name="connsiteY3" fmla="*/ 712789 h 712789"/>
              <a:gd name="connsiteX0" fmla="*/ 0 w 1473999"/>
              <a:gd name="connsiteY0" fmla="*/ 690564 h 690564"/>
              <a:gd name="connsiteX1" fmla="*/ 724300 w 1473999"/>
              <a:gd name="connsiteY1" fmla="*/ 0 h 690564"/>
              <a:gd name="connsiteX2" fmla="*/ 1473999 w 1473999"/>
              <a:gd name="connsiteY2" fmla="*/ 690564 h 690564"/>
              <a:gd name="connsiteX3" fmla="*/ 0 w 1473999"/>
              <a:gd name="connsiteY3" fmla="*/ 690564 h 690564"/>
              <a:gd name="connsiteX0" fmla="*/ 0 w 1454949"/>
              <a:gd name="connsiteY0" fmla="*/ 690564 h 690564"/>
              <a:gd name="connsiteX1" fmla="*/ 724300 w 1454949"/>
              <a:gd name="connsiteY1" fmla="*/ 0 h 690564"/>
              <a:gd name="connsiteX2" fmla="*/ 1454949 w 1454949"/>
              <a:gd name="connsiteY2" fmla="*/ 690564 h 690564"/>
              <a:gd name="connsiteX3" fmla="*/ 0 w 1454949"/>
              <a:gd name="connsiteY3" fmla="*/ 690564 h 690564"/>
              <a:gd name="connsiteX0" fmla="*/ 0 w 1448599"/>
              <a:gd name="connsiteY0" fmla="*/ 690564 h 690564"/>
              <a:gd name="connsiteX1" fmla="*/ 717950 w 1448599"/>
              <a:gd name="connsiteY1" fmla="*/ 0 h 690564"/>
              <a:gd name="connsiteX2" fmla="*/ 1448599 w 1448599"/>
              <a:gd name="connsiteY2" fmla="*/ 690564 h 690564"/>
              <a:gd name="connsiteX3" fmla="*/ 0 w 1448599"/>
              <a:gd name="connsiteY3" fmla="*/ 690564 h 690564"/>
              <a:gd name="connsiteX0" fmla="*/ 0 w 1448599"/>
              <a:gd name="connsiteY0" fmla="*/ 690564 h 690564"/>
              <a:gd name="connsiteX1" fmla="*/ 717950 w 1448599"/>
              <a:gd name="connsiteY1" fmla="*/ 0 h 690564"/>
              <a:gd name="connsiteX2" fmla="*/ 1448599 w 1448599"/>
              <a:gd name="connsiteY2" fmla="*/ 690564 h 690564"/>
              <a:gd name="connsiteX3" fmla="*/ 0 w 1448599"/>
              <a:gd name="connsiteY3" fmla="*/ 690564 h 690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8599" h="690564">
                <a:moveTo>
                  <a:pt x="0" y="690564"/>
                </a:moveTo>
                <a:cubicBezTo>
                  <a:pt x="248842" y="457201"/>
                  <a:pt x="478633" y="230188"/>
                  <a:pt x="717950" y="0"/>
                </a:cubicBezTo>
                <a:lnTo>
                  <a:pt x="1448599" y="690564"/>
                </a:lnTo>
                <a:lnTo>
                  <a:pt x="0" y="6905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3176701" y="1423294"/>
            <a:ext cx="1594844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err="1" smtClean="0">
                <a:solidFill>
                  <a:srgbClr val="C00000"/>
                </a:solidFill>
                <a:latin typeface="Bookman Old Style" pitchFamily="18" charset="0"/>
              </a:rPr>
              <a:t>ar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(O – AXB)  – 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95" name="Isosceles Triangle 130"/>
          <p:cNvSpPr/>
          <p:nvPr/>
        </p:nvSpPr>
        <p:spPr>
          <a:xfrm>
            <a:off x="6823256" y="1634051"/>
            <a:ext cx="1448599" cy="690564"/>
          </a:xfrm>
          <a:custGeom>
            <a:avLst/>
            <a:gdLst>
              <a:gd name="connsiteX0" fmla="*/ 0 w 1473999"/>
              <a:gd name="connsiteY0" fmla="*/ 747714 h 747714"/>
              <a:gd name="connsiteX1" fmla="*/ 737000 w 1473999"/>
              <a:gd name="connsiteY1" fmla="*/ 0 h 747714"/>
              <a:gd name="connsiteX2" fmla="*/ 1473999 w 1473999"/>
              <a:gd name="connsiteY2" fmla="*/ 747714 h 747714"/>
              <a:gd name="connsiteX3" fmla="*/ 0 w 1473999"/>
              <a:gd name="connsiteY3" fmla="*/ 747714 h 747714"/>
              <a:gd name="connsiteX0" fmla="*/ 0 w 1473999"/>
              <a:gd name="connsiteY0" fmla="*/ 712789 h 712789"/>
              <a:gd name="connsiteX1" fmla="*/ 740175 w 1473999"/>
              <a:gd name="connsiteY1" fmla="*/ 0 h 712789"/>
              <a:gd name="connsiteX2" fmla="*/ 1473999 w 1473999"/>
              <a:gd name="connsiteY2" fmla="*/ 712789 h 712789"/>
              <a:gd name="connsiteX3" fmla="*/ 0 w 1473999"/>
              <a:gd name="connsiteY3" fmla="*/ 712789 h 712789"/>
              <a:gd name="connsiteX0" fmla="*/ 0 w 1473999"/>
              <a:gd name="connsiteY0" fmla="*/ 690564 h 690564"/>
              <a:gd name="connsiteX1" fmla="*/ 724300 w 1473999"/>
              <a:gd name="connsiteY1" fmla="*/ 0 h 690564"/>
              <a:gd name="connsiteX2" fmla="*/ 1473999 w 1473999"/>
              <a:gd name="connsiteY2" fmla="*/ 690564 h 690564"/>
              <a:gd name="connsiteX3" fmla="*/ 0 w 1473999"/>
              <a:gd name="connsiteY3" fmla="*/ 690564 h 690564"/>
              <a:gd name="connsiteX0" fmla="*/ 0 w 1454949"/>
              <a:gd name="connsiteY0" fmla="*/ 690564 h 690564"/>
              <a:gd name="connsiteX1" fmla="*/ 724300 w 1454949"/>
              <a:gd name="connsiteY1" fmla="*/ 0 h 690564"/>
              <a:gd name="connsiteX2" fmla="*/ 1454949 w 1454949"/>
              <a:gd name="connsiteY2" fmla="*/ 690564 h 690564"/>
              <a:gd name="connsiteX3" fmla="*/ 0 w 1454949"/>
              <a:gd name="connsiteY3" fmla="*/ 690564 h 690564"/>
              <a:gd name="connsiteX0" fmla="*/ 0 w 1448599"/>
              <a:gd name="connsiteY0" fmla="*/ 690564 h 690564"/>
              <a:gd name="connsiteX1" fmla="*/ 717950 w 1448599"/>
              <a:gd name="connsiteY1" fmla="*/ 0 h 690564"/>
              <a:gd name="connsiteX2" fmla="*/ 1448599 w 1448599"/>
              <a:gd name="connsiteY2" fmla="*/ 690564 h 690564"/>
              <a:gd name="connsiteX3" fmla="*/ 0 w 1448599"/>
              <a:gd name="connsiteY3" fmla="*/ 690564 h 690564"/>
              <a:gd name="connsiteX0" fmla="*/ 0 w 1448599"/>
              <a:gd name="connsiteY0" fmla="*/ 690564 h 690564"/>
              <a:gd name="connsiteX1" fmla="*/ 717950 w 1448599"/>
              <a:gd name="connsiteY1" fmla="*/ 0 h 690564"/>
              <a:gd name="connsiteX2" fmla="*/ 1448599 w 1448599"/>
              <a:gd name="connsiteY2" fmla="*/ 690564 h 690564"/>
              <a:gd name="connsiteX3" fmla="*/ 0 w 1448599"/>
              <a:gd name="connsiteY3" fmla="*/ 690564 h 690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8599" h="690564">
                <a:moveTo>
                  <a:pt x="0" y="690564"/>
                </a:moveTo>
                <a:cubicBezTo>
                  <a:pt x="248842" y="457201"/>
                  <a:pt x="478633" y="230188"/>
                  <a:pt x="717950" y="0"/>
                </a:cubicBezTo>
                <a:lnTo>
                  <a:pt x="1448599" y="690564"/>
                </a:lnTo>
                <a:lnTo>
                  <a:pt x="0" y="690564"/>
                </a:ln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5171554" y="1130106"/>
            <a:ext cx="316845" cy="400110"/>
          </a:xfrm>
          <a:prstGeom prst="rect">
            <a:avLst/>
          </a:prstGeom>
          <a:effectLst>
            <a:glow rad="63500">
              <a:schemeClr val="accent1"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E20EB5"/>
                </a:solidFill>
                <a:latin typeface="Bookman Old Style" panose="02050604050505020204" pitchFamily="18" charset="0"/>
                <a:sym typeface="Symbol"/>
              </a:rPr>
              <a:t>?</a:t>
            </a:r>
            <a:endParaRPr lang="en-US" sz="2000" b="1" dirty="0">
              <a:solidFill>
                <a:srgbClr val="E20EB5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97" name="Straight Connector 196"/>
          <p:cNvCxnSpPr/>
          <p:nvPr/>
        </p:nvCxnSpPr>
        <p:spPr>
          <a:xfrm flipH="1">
            <a:off x="6802263" y="1634206"/>
            <a:ext cx="712286" cy="692943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7574948" y="1639069"/>
            <a:ext cx="712286" cy="692943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172"/>
          <p:cNvSpPr/>
          <p:nvPr/>
        </p:nvSpPr>
        <p:spPr>
          <a:xfrm flipH="1">
            <a:off x="7504021" y="1575439"/>
            <a:ext cx="89310" cy="858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7012592" y="2107302"/>
            <a:ext cx="277640" cy="276999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7782406" y="2093658"/>
            <a:ext cx="277640" cy="276999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" name="Arc 2"/>
          <p:cNvSpPr/>
          <p:nvPr/>
        </p:nvSpPr>
        <p:spPr>
          <a:xfrm rot="1800000">
            <a:off x="6781543" y="2154425"/>
            <a:ext cx="247732" cy="247732"/>
          </a:xfrm>
          <a:prstGeom prst="arc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34" name="Arc 133"/>
          <p:cNvSpPr/>
          <p:nvPr/>
        </p:nvSpPr>
        <p:spPr>
          <a:xfrm rot="19800000" flipH="1">
            <a:off x="8044641" y="2148382"/>
            <a:ext cx="247732" cy="247732"/>
          </a:xfrm>
          <a:prstGeom prst="arc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35" name="Arc 134"/>
          <p:cNvSpPr/>
          <p:nvPr/>
        </p:nvSpPr>
        <p:spPr>
          <a:xfrm rot="21540000">
            <a:off x="6545373" y="2094994"/>
            <a:ext cx="486364" cy="486364"/>
          </a:xfrm>
          <a:prstGeom prst="arc">
            <a:avLst>
              <a:gd name="adj1" fmla="val 19126279"/>
              <a:gd name="adj2" fmla="val 0"/>
            </a:avLst>
          </a:prstGeom>
          <a:solidFill>
            <a:srgbClr val="FF0000"/>
          </a:solidFill>
          <a:ln w="19050">
            <a:solidFill>
              <a:schemeClr val="tx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37" name="Arc 136"/>
          <p:cNvSpPr/>
          <p:nvPr/>
        </p:nvSpPr>
        <p:spPr>
          <a:xfrm rot="60000" flipH="1">
            <a:off x="8038078" y="2090232"/>
            <a:ext cx="486364" cy="486364"/>
          </a:xfrm>
          <a:prstGeom prst="arc">
            <a:avLst>
              <a:gd name="adj1" fmla="val 19126279"/>
              <a:gd name="adj2" fmla="val 0"/>
            </a:avLst>
          </a:prstGeom>
          <a:solidFill>
            <a:srgbClr val="FF0000"/>
          </a:solidFill>
          <a:ln w="19050">
            <a:solidFill>
              <a:schemeClr val="tx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51" name="Arc 150"/>
          <p:cNvSpPr/>
          <p:nvPr/>
        </p:nvSpPr>
        <p:spPr>
          <a:xfrm rot="7718096">
            <a:off x="7319241" y="1375030"/>
            <a:ext cx="381000" cy="457200"/>
          </a:xfrm>
          <a:prstGeom prst="arc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32" name="Rounded Rectangle 131"/>
          <p:cNvSpPr/>
          <p:nvPr/>
        </p:nvSpPr>
        <p:spPr bwMode="auto">
          <a:xfrm rot="10800000" flipH="1" flipV="1">
            <a:off x="4129543" y="1858620"/>
            <a:ext cx="2256513" cy="713122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171452" y="1841580"/>
            <a:ext cx="21415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What is formula to find area of </a:t>
            </a:r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equilateral </a:t>
            </a:r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triangle </a:t>
            </a:r>
            <a:r>
              <a:rPr lang="en-US" sz="14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?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140" name="Group 139"/>
          <p:cNvGrpSpPr/>
          <p:nvPr/>
        </p:nvGrpSpPr>
        <p:grpSpPr>
          <a:xfrm>
            <a:off x="4657016" y="2015903"/>
            <a:ext cx="1610613" cy="484731"/>
            <a:chOff x="7122570" y="5126106"/>
            <a:chExt cx="1610613" cy="4847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Rectangle 140"/>
                <p:cNvSpPr/>
                <p:nvPr/>
              </p:nvSpPr>
              <p:spPr>
                <a:xfrm>
                  <a:off x="7122570" y="5126106"/>
                  <a:ext cx="444196" cy="240835"/>
                </a:xfrm>
                <a:prstGeom prst="rect">
                  <a:avLst/>
                </a:prstGeom>
              </p:spPr>
              <p:txBody>
                <a:bodyPr wrap="square" lIns="91440" tIns="0" rIns="91440" bIns="0">
                  <a:spAutoFit/>
                </a:bodyPr>
                <a:lstStyle/>
                <a:p>
                  <a:pPr marL="574675" indent="-574675" algn="just">
                    <a:buClr>
                      <a:prstClr val="white"/>
                    </a:buCl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1400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radPr>
                          <m:deg/>
                          <m:e>
                            <m:r>
                              <a:rPr lang="en-US" sz="1400" b="1" i="1" dirty="0" smtClean="0">
                                <a:solidFill>
                                  <a:srgbClr val="FFFF00"/>
                                </a:solidFill>
                                <a:latin typeface="Cambria Math"/>
                                <a:sym typeface="Symbol"/>
                              </a:rPr>
                              <m:t>𝟑</m:t>
                            </m:r>
                          </m:e>
                        </m:rad>
                      </m:oMath>
                    </m:oMathPara>
                  </a14:m>
                  <a:endParaRPr lang="en-US" sz="1400" b="1" dirty="0" smtClean="0">
                    <a:solidFill>
                      <a:srgbClr val="FFFF00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141" name="Rectangle 1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2570" y="5126106"/>
                  <a:ext cx="444196" cy="24083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2" name="Line 28"/>
            <p:cNvSpPr>
              <a:spLocks noChangeShapeType="1"/>
            </p:cNvSpPr>
            <p:nvPr/>
          </p:nvSpPr>
          <p:spPr bwMode="auto">
            <a:xfrm>
              <a:off x="7185562" y="5377158"/>
              <a:ext cx="409339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sz="1400" b="1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7211957" y="5395393"/>
              <a:ext cx="272485" cy="215444"/>
            </a:xfrm>
            <a:prstGeom prst="rect">
              <a:avLst/>
            </a:prstGeom>
          </p:spPr>
          <p:txBody>
            <a:bodyPr wrap="square" lIns="91440" tIns="0" rIns="91440" bIns="0">
              <a:spAutoFit/>
            </a:bodyPr>
            <a:lstStyle/>
            <a:p>
              <a:pPr marL="574675" indent="-574675" algn="just">
                <a:buClr>
                  <a:prstClr val="white"/>
                </a:buClr>
              </a:pPr>
              <a:r>
                <a:rPr lang="en-US" sz="1400" b="1" dirty="0" smtClean="0">
                  <a:solidFill>
                    <a:srgbClr val="FFFF00"/>
                  </a:solidFill>
                  <a:latin typeface="Bookman Old Style" pitchFamily="18" charset="0"/>
                </a:rPr>
                <a:t>4</a:t>
              </a: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7545337" y="5233386"/>
              <a:ext cx="302118" cy="215444"/>
            </a:xfrm>
            <a:prstGeom prst="rect">
              <a:avLst/>
            </a:prstGeom>
          </p:spPr>
          <p:txBody>
            <a:bodyPr wrap="square" lIns="91440" tIns="0" rIns="91440" bIns="0">
              <a:spAutoFit/>
            </a:bodyPr>
            <a:lstStyle/>
            <a:p>
              <a:pPr marL="574675" indent="-574675" algn="just">
                <a:buClr>
                  <a:prstClr val="white"/>
                </a:buClr>
              </a:pPr>
              <a:r>
                <a:rPr lang="en-US" sz="1400" b="1" dirty="0" smtClean="0">
                  <a:solidFill>
                    <a:srgbClr val="FFFF00"/>
                  </a:solidFill>
                  <a:latin typeface="Bookman Old Style"/>
                </a:rPr>
                <a:t>×</a:t>
              </a:r>
              <a:endParaRPr lang="en-US" sz="1400" b="1" dirty="0" smtClean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7703631" y="5233386"/>
              <a:ext cx="1029552" cy="215444"/>
            </a:xfrm>
            <a:prstGeom prst="rect">
              <a:avLst/>
            </a:prstGeom>
          </p:spPr>
          <p:txBody>
            <a:bodyPr wrap="square" lIns="91440" tIns="0" rIns="91440" bIns="0">
              <a:spAutoFit/>
            </a:bodyPr>
            <a:lstStyle/>
            <a:p>
              <a:pPr marL="574675" indent="-574675" algn="just">
                <a:buClr>
                  <a:prstClr val="white"/>
                </a:buClr>
              </a:pPr>
              <a:r>
                <a:rPr lang="en-US" sz="1400" b="1" dirty="0" smtClean="0">
                  <a:solidFill>
                    <a:srgbClr val="FFFF00"/>
                  </a:solidFill>
                  <a:latin typeface="Bookman Old Style"/>
                  <a:sym typeface="Symbol"/>
                </a:rPr>
                <a:t>(Side)</a:t>
              </a:r>
              <a:r>
                <a:rPr lang="en-US" sz="1400" b="1" baseline="30000" dirty="0" smtClean="0">
                  <a:solidFill>
                    <a:srgbClr val="FFFF00"/>
                  </a:solidFill>
                  <a:latin typeface="Bookman Old Style"/>
                  <a:sym typeface="Symbol"/>
                </a:rPr>
                <a:t>2</a:t>
              </a:r>
              <a:endParaRPr lang="en-US" sz="1400" b="1" baseline="30000" dirty="0" smtClean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85" name="Rounded Rectangle 184"/>
          <p:cNvSpPr/>
          <p:nvPr/>
        </p:nvSpPr>
        <p:spPr bwMode="auto">
          <a:xfrm>
            <a:off x="7382031" y="1844023"/>
            <a:ext cx="338788" cy="185209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7332467" y="1802502"/>
            <a:ext cx="447558" cy="276999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60°</a:t>
            </a:r>
            <a:endParaRPr lang="en-US" sz="1200" dirty="0">
              <a:solidFill>
                <a:prstClr val="black"/>
              </a:solidFill>
            </a:endParaRPr>
          </a:p>
        </p:txBody>
      </p:sp>
      <p:cxnSp>
        <p:nvCxnSpPr>
          <p:cNvPr id="186" name="Straight Connector 185"/>
          <p:cNvCxnSpPr/>
          <p:nvPr/>
        </p:nvCxnSpPr>
        <p:spPr>
          <a:xfrm>
            <a:off x="1074500" y="3431571"/>
            <a:ext cx="65873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rved Up Arrow 20"/>
          <p:cNvSpPr/>
          <p:nvPr/>
        </p:nvSpPr>
        <p:spPr>
          <a:xfrm>
            <a:off x="2280280" y="3385533"/>
            <a:ext cx="1103722" cy="218927"/>
          </a:xfrm>
          <a:prstGeom prst="curvedUpArrow">
            <a:avLst>
              <a:gd name="adj1" fmla="val 29301"/>
              <a:gd name="adj2" fmla="val 68639"/>
              <a:gd name="adj3" fmla="val 27175"/>
            </a:avLst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2284159" y="3535292"/>
            <a:ext cx="474916" cy="230832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60</a:t>
            </a:r>
            <a:endParaRPr lang="en-US" sz="15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660142" y="3795112"/>
            <a:ext cx="904875" cy="230832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2x  =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1641218" y="3795112"/>
            <a:ext cx="695325" cy="230832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120</a:t>
            </a:r>
            <a:endParaRPr lang="en-US" sz="15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2" name="Curved Up Arrow 201"/>
          <p:cNvSpPr/>
          <p:nvPr/>
        </p:nvSpPr>
        <p:spPr>
          <a:xfrm>
            <a:off x="1069721" y="3995281"/>
            <a:ext cx="753857" cy="218927"/>
          </a:xfrm>
          <a:prstGeom prst="curvedUpArrow">
            <a:avLst>
              <a:gd name="adj1" fmla="val 29301"/>
              <a:gd name="adj2" fmla="val 68639"/>
              <a:gd name="adj3" fmla="val 27175"/>
            </a:avLst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203" name="Straight Connector 202"/>
          <p:cNvCxnSpPr/>
          <p:nvPr/>
        </p:nvCxnSpPr>
        <p:spPr>
          <a:xfrm flipH="1">
            <a:off x="1730564" y="4124281"/>
            <a:ext cx="330657" cy="1521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/>
          <p:cNvSpPr/>
          <p:nvPr/>
        </p:nvSpPr>
        <p:spPr>
          <a:xfrm>
            <a:off x="1984121" y="3918163"/>
            <a:ext cx="370614" cy="2616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  <a:latin typeface="Bookman Old Style" pitchFamily="18" charset="0"/>
              </a:rPr>
              <a:t>60</a:t>
            </a:r>
            <a:endParaRPr lang="en-US" sz="1100" b="1" dirty="0">
              <a:solidFill>
                <a:srgbClr val="FF0000"/>
              </a:solidFill>
            </a:endParaRPr>
          </a:p>
        </p:txBody>
      </p:sp>
      <p:cxnSp>
        <p:nvCxnSpPr>
          <p:cNvPr id="205" name="Straight Connector 204"/>
          <p:cNvCxnSpPr/>
          <p:nvPr/>
        </p:nvCxnSpPr>
        <p:spPr>
          <a:xfrm flipH="1">
            <a:off x="1821776" y="4393590"/>
            <a:ext cx="190621" cy="1333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205"/>
          <p:cNvSpPr/>
          <p:nvPr/>
        </p:nvSpPr>
        <p:spPr>
          <a:xfrm>
            <a:off x="6969606" y="2107302"/>
            <a:ext cx="447558" cy="276999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60°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7687268" y="2101747"/>
            <a:ext cx="447558" cy="276999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60°</a:t>
            </a:r>
            <a:endParaRPr lang="en-US" sz="1200" dirty="0">
              <a:solidFill>
                <a:prstClr val="black"/>
              </a:solidFill>
            </a:endParaRPr>
          </a:p>
        </p:txBody>
      </p:sp>
      <p:cxnSp>
        <p:nvCxnSpPr>
          <p:cNvPr id="210" name="Straight Connector 209"/>
          <p:cNvCxnSpPr/>
          <p:nvPr/>
        </p:nvCxnSpPr>
        <p:spPr>
          <a:xfrm>
            <a:off x="5614294" y="3937207"/>
            <a:ext cx="7246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4763814" y="1423294"/>
            <a:ext cx="1044714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err="1" smtClean="0">
                <a:solidFill>
                  <a:srgbClr val="C00000"/>
                </a:solidFill>
                <a:latin typeface="Bookman Old Style" pitchFamily="18" charset="0"/>
              </a:rPr>
              <a:t>ar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(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OAB)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5124722" y="983385"/>
            <a:ext cx="539836" cy="485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  <a:sym typeface="Wingdings"/>
              </a:rPr>
              <a:t></a:t>
            </a:r>
            <a:endParaRPr lang="en-US" sz="2400" dirty="0">
              <a:solidFill>
                <a:srgbClr val="FF0000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2091274" y="3534774"/>
            <a:ext cx="294886" cy="230832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–</a:t>
            </a:r>
            <a:endParaRPr lang="en-US" sz="15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3" name="Rounded Rectangle 152"/>
          <p:cNvSpPr/>
          <p:nvPr/>
        </p:nvSpPr>
        <p:spPr bwMode="auto">
          <a:xfrm>
            <a:off x="1283620" y="993500"/>
            <a:ext cx="932792" cy="248978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57" name="Rounded Rectangle 156"/>
          <p:cNvSpPr/>
          <p:nvPr/>
        </p:nvSpPr>
        <p:spPr>
          <a:xfrm>
            <a:off x="2619666" y="748205"/>
            <a:ext cx="2486696" cy="22591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8" name="Rounded Rectangle 157"/>
          <p:cNvSpPr/>
          <p:nvPr/>
        </p:nvSpPr>
        <p:spPr>
          <a:xfrm>
            <a:off x="794134" y="750893"/>
            <a:ext cx="695110" cy="22591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9" name="Rounded Rectangle 158"/>
          <p:cNvSpPr/>
          <p:nvPr/>
        </p:nvSpPr>
        <p:spPr>
          <a:xfrm>
            <a:off x="2997468" y="506064"/>
            <a:ext cx="3864752" cy="22817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454604" y="192827"/>
            <a:ext cx="71733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AutoNum type="alphaUcPeriod" startAt="17"/>
            </a:pP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A chord of a circle of radius 15 cm subtends an angle 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of 60° at the centre. Find the areas of the corresponding</a:t>
            </a:r>
          </a:p>
          <a:p>
            <a:pPr marL="338138" indent="-338138"/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minor and major segments of the circle.</a:t>
            </a:r>
          </a:p>
        </p:txBody>
      </p:sp>
      <p:grpSp>
        <p:nvGrpSpPr>
          <p:cNvPr id="161" name="Group 79"/>
          <p:cNvGrpSpPr/>
          <p:nvPr/>
        </p:nvGrpSpPr>
        <p:grpSpPr>
          <a:xfrm>
            <a:off x="716605" y="938252"/>
            <a:ext cx="4343400" cy="338554"/>
            <a:chOff x="914400" y="2464713"/>
            <a:chExt cx="4343400" cy="338554"/>
          </a:xfrm>
        </p:grpSpPr>
        <p:sp>
          <p:nvSpPr>
            <p:cNvPr id="187" name="Rectangle 186"/>
            <p:cNvSpPr/>
            <p:nvPr/>
          </p:nvSpPr>
          <p:spPr>
            <a:xfrm>
              <a:off x="914400" y="2464713"/>
              <a:ext cx="43434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66738" indent="-566738" algn="just"/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(Use </a:t>
              </a:r>
              <a:r>
                <a:rPr lang="en-US" sz="1600" b="1" dirty="0" smtClean="0">
                  <a:solidFill>
                    <a:srgbClr val="0000FF"/>
                  </a:solidFill>
                  <a:latin typeface="Symbol" pitchFamily="18" charset="2"/>
                </a:rPr>
                <a:t>p</a:t>
              </a:r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 = 3.14 and </a:t>
              </a:r>
              <a:endParaRPr lang="en-US" sz="1600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graphicFrame>
          <p:nvGraphicFramePr>
            <p:cNvPr id="211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74903985"/>
                </p:ext>
              </p:extLst>
            </p:nvPr>
          </p:nvGraphicFramePr>
          <p:xfrm>
            <a:off x="3081385" y="2498727"/>
            <a:ext cx="1005840" cy="2710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355" name="Equation" r:id="rId6" imgW="1511280" imgH="406080" progId="Equation.DSMT4">
                    <p:embed/>
                  </p:oleObj>
                </mc:Choice>
                <mc:Fallback>
                  <p:oleObj name="Equation" r:id="rId6" imgW="1511280" imgH="406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1385" y="2498727"/>
                          <a:ext cx="1005840" cy="2710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2" name="TextBox 211"/>
          <p:cNvSpPr txBox="1"/>
          <p:nvPr/>
        </p:nvSpPr>
        <p:spPr>
          <a:xfrm>
            <a:off x="3822700" y="1009859"/>
            <a:ext cx="539836" cy="485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  <a:sym typeface="Wingdings"/>
              </a:rPr>
              <a:t></a:t>
            </a:r>
            <a:endParaRPr lang="en-US" sz="2400" dirty="0">
              <a:solidFill>
                <a:srgbClr val="FF0000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126" name="Rounded Rectangle 125"/>
          <p:cNvSpPr/>
          <p:nvPr/>
        </p:nvSpPr>
        <p:spPr bwMode="auto">
          <a:xfrm rot="10800000" flipH="1" flipV="1">
            <a:off x="4568641" y="427073"/>
            <a:ext cx="2289777" cy="804824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We know, sum of measures of angles of triangle is </a:t>
            </a:r>
            <a:r>
              <a:rPr lang="en-US" sz="1400" b="1" kern="0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180</a:t>
            </a:r>
            <a:r>
              <a:rPr lang="en-US" sz="1400" b="1" kern="0" baseline="30000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o</a:t>
            </a:r>
            <a:endParaRPr lang="en-US" sz="1400" b="1" kern="0" baseline="30000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9" name="Rounded Rectangle 128"/>
          <p:cNvSpPr/>
          <p:nvPr/>
        </p:nvSpPr>
        <p:spPr bwMode="auto">
          <a:xfrm rot="10800000" flipH="1" flipV="1">
            <a:off x="4767340" y="497573"/>
            <a:ext cx="1892377" cy="604676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In </a:t>
            </a:r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</a:t>
            </a:r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OAB, each angle is </a:t>
            </a:r>
            <a:r>
              <a:rPr lang="en-US" sz="1400" b="1" kern="0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60</a:t>
            </a:r>
            <a:r>
              <a:rPr lang="en-US" sz="1400" b="1" kern="0" baseline="30000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o</a:t>
            </a:r>
            <a:endParaRPr lang="en-US" sz="1400" b="1" kern="0" baseline="30000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1" name="Rounded Rectangle 130"/>
          <p:cNvSpPr/>
          <p:nvPr/>
        </p:nvSpPr>
        <p:spPr bwMode="auto">
          <a:xfrm rot="10800000" flipH="1" flipV="1">
            <a:off x="4627460" y="523424"/>
            <a:ext cx="2114571" cy="604676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</a:t>
            </a:r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 </a:t>
            </a:r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OAB is equilateral triangle</a:t>
            </a:r>
            <a:endParaRPr lang="en-US" sz="1400" b="1" kern="0" baseline="30000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4615278" y="4237491"/>
            <a:ext cx="348017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ctr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4876740" y="4117098"/>
            <a:ext cx="610071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1.73</a:t>
            </a:r>
          </a:p>
        </p:txBody>
      </p:sp>
      <p:sp>
        <p:nvSpPr>
          <p:cNvPr id="218" name="Line 28"/>
          <p:cNvSpPr>
            <a:spLocks noChangeShapeType="1"/>
          </p:cNvSpPr>
          <p:nvPr/>
        </p:nvSpPr>
        <p:spPr bwMode="auto">
          <a:xfrm>
            <a:off x="4969961" y="4341953"/>
            <a:ext cx="42174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400" b="1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5002558" y="4360188"/>
            <a:ext cx="272485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4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5335938" y="4204527"/>
            <a:ext cx="302118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×</a:t>
            </a:r>
            <a:endParaRPr lang="en-US" sz="14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5525504" y="4204527"/>
            <a:ext cx="622721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225</a:t>
            </a:r>
            <a:endParaRPr lang="en-US" sz="14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222" name="Straight Connector 221"/>
          <p:cNvCxnSpPr/>
          <p:nvPr/>
        </p:nvCxnSpPr>
        <p:spPr>
          <a:xfrm rot="240000" flipH="1">
            <a:off x="5608173" y="4221177"/>
            <a:ext cx="330657" cy="1521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tangle 222"/>
          <p:cNvSpPr/>
          <p:nvPr/>
        </p:nvSpPr>
        <p:spPr>
          <a:xfrm>
            <a:off x="5842680" y="4008709"/>
            <a:ext cx="604653" cy="261610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  <a:latin typeface="Bookman Old Style" pitchFamily="18" charset="0"/>
              </a:rPr>
              <a:t>56.25</a:t>
            </a:r>
            <a:endParaRPr lang="en-US" sz="1100" b="1" dirty="0">
              <a:solidFill>
                <a:srgbClr val="FF0000"/>
              </a:solidFill>
            </a:endParaRPr>
          </a:p>
        </p:txBody>
      </p:sp>
      <p:cxnSp>
        <p:nvCxnSpPr>
          <p:cNvPr id="224" name="Straight Connector 223"/>
          <p:cNvCxnSpPr/>
          <p:nvPr/>
        </p:nvCxnSpPr>
        <p:spPr>
          <a:xfrm flipH="1">
            <a:off x="5064618" y="4399940"/>
            <a:ext cx="190621" cy="1333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800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4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4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1" dur="4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3" dur="4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3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3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500"/>
                            </p:stCondLst>
                            <p:childTnLst>
                              <p:par>
                                <p:cTn id="22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500"/>
                            </p:stCondLst>
                            <p:childTnLst>
                              <p:par>
                                <p:cTn id="25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500"/>
                            </p:stCondLst>
                            <p:childTnLst>
                              <p:par>
                                <p:cTn id="28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500"/>
                            </p:stCondLst>
                            <p:childTnLst>
                              <p:par>
                                <p:cTn id="31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500"/>
                            </p:stCondLst>
                            <p:childTnLst>
                              <p:par>
                                <p:cTn id="35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500"/>
                            </p:stCondLst>
                            <p:childTnLst>
                              <p:par>
                                <p:cTn id="3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5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4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5" fill="hold">
                            <p:stCondLst>
                              <p:cond delay="500"/>
                            </p:stCondLst>
                            <p:childTnLst>
                              <p:par>
                                <p:cTn id="3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3" dur="3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7" dur="3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3" dur="3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7" dur="3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>
                      <p:stCondLst>
                        <p:cond delay="indefinite"/>
                      </p:stCondLst>
                      <p:childTnLst>
                        <p:par>
                          <p:cTn id="465" fill="hold">
                            <p:stCondLst>
                              <p:cond delay="0"/>
                            </p:stCondLst>
                            <p:childTnLst>
                              <p:par>
                                <p:cTn id="4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4" fill="hold">
                            <p:stCondLst>
                              <p:cond delay="500"/>
                            </p:stCondLst>
                            <p:childTnLst>
                              <p:par>
                                <p:cTn id="47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9" dur="3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6" fill="hold">
                      <p:stCondLst>
                        <p:cond delay="indefinite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5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1" fill="hold">
                            <p:stCondLst>
                              <p:cond delay="500"/>
                            </p:stCondLst>
                            <p:childTnLst>
                              <p:par>
                                <p:cTn id="50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3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6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>
                      <p:stCondLst>
                        <p:cond delay="indefinite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>
                      <p:stCondLst>
                        <p:cond delay="indefinite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8" fill="hold">
                      <p:stCondLst>
                        <p:cond delay="indefinite"/>
                      </p:stCondLst>
                      <p:childTnLst>
                        <p:par>
                          <p:cTn id="529" fill="hold">
                            <p:stCondLst>
                              <p:cond delay="0"/>
                            </p:stCondLst>
                            <p:childTnLst>
                              <p:par>
                                <p:cTn id="53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8" fill="hold">
                      <p:stCondLst>
                        <p:cond delay="indefinite"/>
                      </p:stCondLst>
                      <p:childTnLst>
                        <p:par>
                          <p:cTn id="539" fill="hold">
                            <p:stCondLst>
                              <p:cond delay="0"/>
                            </p:stCondLst>
                            <p:childTnLst>
                              <p:par>
                                <p:cTn id="5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>
                      <p:stCondLst>
                        <p:cond delay="indefinite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8" fill="hold">
                            <p:stCondLst>
                              <p:cond delay="500"/>
                            </p:stCondLst>
                            <p:childTnLst>
                              <p:par>
                                <p:cTn id="54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0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>
                      <p:stCondLst>
                        <p:cond delay="indefinite"/>
                      </p:stCondLst>
                      <p:childTnLst>
                        <p:par>
                          <p:cTn id="556" fill="hold">
                            <p:stCondLst>
                              <p:cond delay="0"/>
                            </p:stCondLst>
                            <p:childTnLst>
                              <p:par>
                                <p:cTn id="5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9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0" fill="hold">
                      <p:stCondLst>
                        <p:cond delay="indefinite"/>
                      </p:stCondLst>
                      <p:childTnLst>
                        <p:par>
                          <p:cTn id="561" fill="hold">
                            <p:stCondLst>
                              <p:cond delay="0"/>
                            </p:stCondLst>
                            <p:childTnLst>
                              <p:par>
                                <p:cTn id="5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5" fill="hold">
                      <p:stCondLst>
                        <p:cond delay="indefinite"/>
                      </p:stCondLst>
                      <p:childTnLst>
                        <p:par>
                          <p:cTn id="566" fill="hold">
                            <p:stCondLst>
                              <p:cond delay="0"/>
                            </p:stCondLst>
                            <p:childTnLst>
                              <p:par>
                                <p:cTn id="5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9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0" fill="hold">
                      <p:stCondLst>
                        <p:cond delay="indefinite"/>
                      </p:stCondLst>
                      <p:childTnLst>
                        <p:par>
                          <p:cTn id="571" fill="hold">
                            <p:stCondLst>
                              <p:cond delay="0"/>
                            </p:stCondLst>
                            <p:childTnLst>
                              <p:par>
                                <p:cTn id="5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5" fill="hold">
                      <p:stCondLst>
                        <p:cond delay="indefinite"/>
                      </p:stCondLst>
                      <p:childTnLst>
                        <p:par>
                          <p:cTn id="576" fill="hold">
                            <p:stCondLst>
                              <p:cond delay="0"/>
                            </p:stCondLst>
                            <p:childTnLst>
                              <p:par>
                                <p:cTn id="5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9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0" fill="hold">
                      <p:stCondLst>
                        <p:cond delay="indefinite"/>
                      </p:stCondLst>
                      <p:childTnLst>
                        <p:par>
                          <p:cTn id="581" fill="hold">
                            <p:stCondLst>
                              <p:cond delay="0"/>
                            </p:stCondLst>
                            <p:childTnLst>
                              <p:par>
                                <p:cTn id="5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4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5" fill="hold">
                      <p:stCondLst>
                        <p:cond delay="indefinite"/>
                      </p:stCondLst>
                      <p:childTnLst>
                        <p:par>
                          <p:cTn id="586" fill="hold">
                            <p:stCondLst>
                              <p:cond delay="0"/>
                            </p:stCondLst>
                            <p:childTnLst>
                              <p:par>
                                <p:cTn id="5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9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0" fill="hold">
                            <p:stCondLst>
                              <p:cond delay="500"/>
                            </p:stCondLst>
                            <p:childTnLst>
                              <p:par>
                                <p:cTn id="59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4" fill="hold">
                      <p:stCondLst>
                        <p:cond delay="indefinite"/>
                      </p:stCondLst>
                      <p:childTnLst>
                        <p:par>
                          <p:cTn id="595" fill="hold">
                            <p:stCondLst>
                              <p:cond delay="0"/>
                            </p:stCondLst>
                            <p:childTnLst>
                              <p:par>
                                <p:cTn id="5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8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9" fill="hold">
                            <p:stCondLst>
                              <p:cond delay="500"/>
                            </p:stCondLst>
                            <p:childTnLst>
                              <p:par>
                                <p:cTn id="60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3" fill="hold">
                            <p:stCondLst>
                              <p:cond delay="1000"/>
                            </p:stCondLst>
                            <p:childTnLst>
                              <p:par>
                                <p:cTn id="6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6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7" fill="hold">
                      <p:stCondLst>
                        <p:cond delay="indefinite"/>
                      </p:stCondLst>
                      <p:childTnLst>
                        <p:par>
                          <p:cTn id="608" fill="hold">
                            <p:stCondLst>
                              <p:cond delay="0"/>
                            </p:stCondLst>
                            <p:childTnLst>
                              <p:par>
                                <p:cTn id="6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1" fill="hold">
                      <p:stCondLst>
                        <p:cond delay="indefinite"/>
                      </p:stCondLst>
                      <p:childTnLst>
                        <p:par>
                          <p:cTn id="612" fill="hold">
                            <p:stCondLst>
                              <p:cond delay="0"/>
                            </p:stCondLst>
                            <p:childTnLst>
                              <p:par>
                                <p:cTn id="6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6" fill="hold">
                      <p:stCondLst>
                        <p:cond delay="indefinite"/>
                      </p:stCondLst>
                      <p:childTnLst>
                        <p:par>
                          <p:cTn id="617" fill="hold">
                            <p:stCondLst>
                              <p:cond delay="0"/>
                            </p:stCondLst>
                            <p:childTnLst>
                              <p:par>
                                <p:cTn id="6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1" fill="hold">
                      <p:stCondLst>
                        <p:cond delay="indefinite"/>
                      </p:stCondLst>
                      <p:childTnLst>
                        <p:par>
                          <p:cTn id="622" fill="hold">
                            <p:stCondLst>
                              <p:cond delay="0"/>
                            </p:stCondLst>
                            <p:childTnLst>
                              <p:par>
                                <p:cTn id="6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6" fill="hold">
                      <p:stCondLst>
                        <p:cond delay="indefinite"/>
                      </p:stCondLst>
                      <p:childTnLst>
                        <p:par>
                          <p:cTn id="627" fill="hold">
                            <p:stCondLst>
                              <p:cond delay="0"/>
                            </p:stCondLst>
                            <p:childTnLst>
                              <p:par>
                                <p:cTn id="6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0" animBg="1"/>
      <p:bldP spid="215" grpId="1" animBg="1"/>
      <p:bldP spid="213" grpId="0" animBg="1"/>
      <p:bldP spid="213" grpId="1" animBg="1"/>
      <p:bldP spid="209" grpId="0" animBg="1"/>
      <p:bldP spid="209" grpId="1" animBg="1"/>
      <p:bldP spid="208" grpId="0" animBg="1"/>
      <p:bldP spid="208" grpId="1" animBg="1"/>
      <p:bldP spid="182" grpId="0" animBg="1"/>
      <p:bldP spid="182" grpId="1" animBg="1"/>
      <p:bldP spid="150" grpId="0" animBg="1"/>
      <p:bldP spid="150" grpId="1" animBg="1"/>
      <p:bldP spid="149" grpId="0" animBg="1"/>
      <p:bldP spid="149" grpId="1" animBg="1"/>
      <p:bldP spid="148" grpId="0" animBg="1"/>
      <p:bldP spid="148" grpId="1" animBg="1"/>
      <p:bldP spid="147" grpId="0" animBg="1"/>
      <p:bldP spid="147" grpId="1" animBg="1"/>
      <p:bldP spid="146" grpId="0" animBg="1"/>
      <p:bldP spid="146" grpId="1" animBg="1"/>
      <p:bldP spid="155" grpId="0"/>
      <p:bldP spid="53" grpId="0"/>
      <p:bldP spid="54" grpId="0"/>
      <p:bldP spid="55" grpId="0"/>
      <p:bldP spid="57" grpId="0"/>
      <p:bldP spid="64" grpId="0"/>
      <p:bldP spid="67" grpId="0"/>
      <p:bldP spid="68" grpId="0"/>
      <p:bldP spid="69" grpId="0"/>
      <p:bldP spid="70" grpId="0"/>
      <p:bldP spid="72" grpId="0"/>
      <p:bldP spid="73" grpId="0"/>
      <p:bldP spid="74" grpId="0"/>
      <p:bldP spid="75" grpId="0"/>
      <p:bldP spid="76" grpId="0"/>
      <p:bldP spid="2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87" grpId="0"/>
      <p:bldP spid="88" grpId="0" animBg="1"/>
      <p:bldP spid="89" grpId="0"/>
      <p:bldP spid="91" grpId="0"/>
      <p:bldP spid="18" grpId="0"/>
      <p:bldP spid="92" grpId="0"/>
      <p:bldP spid="19" grpId="0"/>
      <p:bldP spid="20" grpId="0"/>
      <p:bldP spid="96" grpId="0"/>
      <p:bldP spid="99" grpId="0"/>
      <p:bldP spid="100" grpId="0"/>
      <p:bldP spid="107" grpId="0"/>
      <p:bldP spid="108" grpId="0"/>
      <p:bldP spid="109" grpId="0"/>
      <p:bldP spid="110" grpId="0" animBg="1"/>
      <p:bldP spid="111" grpId="0"/>
      <p:bldP spid="112" grpId="0"/>
      <p:bldP spid="113" grpId="0"/>
      <p:bldP spid="114" grpId="0"/>
      <p:bldP spid="115" grpId="0" animBg="1"/>
      <p:bldP spid="116" grpId="0"/>
      <p:bldP spid="117" grpId="0"/>
      <p:bldP spid="118" grpId="0"/>
      <p:bldP spid="119" grpId="0"/>
      <p:bldP spid="120" grpId="0"/>
      <p:bldP spid="123" grpId="0"/>
      <p:bldP spid="127" grpId="0"/>
      <p:bldP spid="167" grpId="0" animBg="1"/>
      <p:bldP spid="184" grpId="0" animBg="1"/>
      <p:bldP spid="195" grpId="0" animBg="1"/>
      <p:bldP spid="196" grpId="0"/>
      <p:bldP spid="196" grpId="1"/>
      <p:bldP spid="128" grpId="0"/>
      <p:bldP spid="128" grpId="1"/>
      <p:bldP spid="130" grpId="0"/>
      <p:bldP spid="130" grpId="1"/>
      <p:bldP spid="3" grpId="0" animBg="1"/>
      <p:bldP spid="134" grpId="0" animBg="1"/>
      <p:bldP spid="135" grpId="0" animBg="1"/>
      <p:bldP spid="135" grpId="1" animBg="1"/>
      <p:bldP spid="135" grpId="2" animBg="1"/>
      <p:bldP spid="137" grpId="0" animBg="1"/>
      <p:bldP spid="137" grpId="1" animBg="1"/>
      <p:bldP spid="137" grpId="2" animBg="1"/>
      <p:bldP spid="132" grpId="0" animBg="1"/>
      <p:bldP spid="132" grpId="1" animBg="1"/>
      <p:bldP spid="133" grpId="0"/>
      <p:bldP spid="133" grpId="1"/>
      <p:bldP spid="185" grpId="0" animBg="1"/>
      <p:bldP spid="185" grpId="1" animBg="1"/>
      <p:bldP spid="21" grpId="0" animBg="1"/>
      <p:bldP spid="21" grpId="1" animBg="1"/>
      <p:bldP spid="199" grpId="0"/>
      <p:bldP spid="200" grpId="0"/>
      <p:bldP spid="201" grpId="0"/>
      <p:bldP spid="202" grpId="0" animBg="1"/>
      <p:bldP spid="202" grpId="1" animBg="1"/>
      <p:bldP spid="204" grpId="0"/>
      <p:bldP spid="206" grpId="0"/>
      <p:bldP spid="207" grpId="0"/>
      <p:bldP spid="214" grpId="0"/>
      <p:bldP spid="152" grpId="0"/>
      <p:bldP spid="126" grpId="0" animBg="1"/>
      <p:bldP spid="126" grpId="1" animBg="1"/>
      <p:bldP spid="129" grpId="0" animBg="1"/>
      <p:bldP spid="129" grpId="1" animBg="1"/>
      <p:bldP spid="131" grpId="0" animBg="1"/>
      <p:bldP spid="131" grpId="1" animBg="1"/>
      <p:bldP spid="216" grpId="0"/>
      <p:bldP spid="217" grpId="0"/>
      <p:bldP spid="218" grpId="0" animBg="1"/>
      <p:bldP spid="219" grpId="0"/>
      <p:bldP spid="220" grpId="0"/>
      <p:bldP spid="221" grpId="0"/>
      <p:bldP spid="2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ounded Rectangle 167"/>
          <p:cNvSpPr/>
          <p:nvPr/>
        </p:nvSpPr>
        <p:spPr bwMode="auto">
          <a:xfrm>
            <a:off x="2251525" y="3433751"/>
            <a:ext cx="2673817" cy="249610"/>
          </a:xfrm>
          <a:prstGeom prst="roundRect">
            <a:avLst/>
          </a:prstGeom>
          <a:solidFill>
            <a:srgbClr val="66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6649039" y="604256"/>
            <a:ext cx="2133600" cy="2133600"/>
          </a:xfrm>
          <a:prstGeom prst="ellipse">
            <a:avLst/>
          </a:prstGeom>
          <a:solidFill>
            <a:srgbClr val="00FFFF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28" name="Rounded Rectangle 227"/>
          <p:cNvSpPr/>
          <p:nvPr/>
        </p:nvSpPr>
        <p:spPr bwMode="auto">
          <a:xfrm>
            <a:off x="3997854" y="2956517"/>
            <a:ext cx="111740" cy="149566"/>
          </a:xfrm>
          <a:prstGeom prst="roundRect">
            <a:avLst/>
          </a:prstGeom>
          <a:solidFill>
            <a:srgbClr val="66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227" name="Rounded Rectangle 226"/>
          <p:cNvSpPr/>
          <p:nvPr/>
        </p:nvSpPr>
        <p:spPr bwMode="auto">
          <a:xfrm>
            <a:off x="1286664" y="997449"/>
            <a:ext cx="909603" cy="240878"/>
          </a:xfrm>
          <a:prstGeom prst="roundRect">
            <a:avLst/>
          </a:prstGeom>
          <a:solidFill>
            <a:srgbClr val="66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226" name="Rounded Rectangle 225"/>
          <p:cNvSpPr/>
          <p:nvPr/>
        </p:nvSpPr>
        <p:spPr bwMode="auto">
          <a:xfrm>
            <a:off x="3882930" y="2949584"/>
            <a:ext cx="148726" cy="164523"/>
          </a:xfrm>
          <a:prstGeom prst="roundRect">
            <a:avLst/>
          </a:prstGeom>
          <a:solidFill>
            <a:srgbClr val="66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220" name="Rounded Rectangle 219"/>
          <p:cNvSpPr/>
          <p:nvPr/>
        </p:nvSpPr>
        <p:spPr>
          <a:xfrm>
            <a:off x="1945081" y="750437"/>
            <a:ext cx="3131076" cy="22591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2" name="Rounded Rectangle 211"/>
          <p:cNvSpPr/>
          <p:nvPr/>
        </p:nvSpPr>
        <p:spPr>
          <a:xfrm>
            <a:off x="5276995" y="1697086"/>
            <a:ext cx="997860" cy="25989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1" name="Rounded Rectangle 210"/>
          <p:cNvSpPr/>
          <p:nvPr/>
        </p:nvSpPr>
        <p:spPr>
          <a:xfrm>
            <a:off x="3841673" y="1692247"/>
            <a:ext cx="1091344" cy="25989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1253802" y="2573644"/>
            <a:ext cx="3875754" cy="30378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73520" y="1711126"/>
            <a:ext cx="3262987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Area of Minor Segment  =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784600" y="1711126"/>
            <a:ext cx="1454150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(O – AXB)</a:t>
            </a:r>
            <a:endParaRPr lang="en-US" sz="14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505199" y="2053913"/>
            <a:ext cx="321369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902769" y="2053913"/>
            <a:ext cx="1133897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117.75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73521" y="2301243"/>
            <a:ext cx="3251719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Area of Minor Segment  =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18946" y="2301243"/>
            <a:ext cx="387795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854094" y="2311385"/>
            <a:ext cx="1769169" cy="215444"/>
          </a:xfrm>
          <a:prstGeom prst="rect">
            <a:avLst/>
          </a:prstGeom>
          <a:effectLst/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20.4375 cm</a:t>
            </a:r>
            <a:r>
              <a:rPr lang="en-US" sz="14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817620" y="2901260"/>
            <a:ext cx="586740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Symbol" pitchFamily="18" charset="2"/>
              </a:rPr>
              <a:t>p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r</a:t>
            </a:r>
            <a:r>
              <a:rPr lang="en-US" sz="14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505198" y="3183200"/>
            <a:ext cx="320041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477331" y="3444820"/>
            <a:ext cx="347908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817620" y="3444820"/>
            <a:ext cx="1516380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706.5 cm</a:t>
            </a:r>
            <a:r>
              <a:rPr lang="en-US" sz="14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4864564" y="1664959"/>
            <a:ext cx="14574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 –    </a:t>
            </a:r>
            <a:r>
              <a:rPr lang="en-US" sz="1400" b="1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 (</a:t>
            </a:r>
            <a:r>
              <a:rPr lang="en-US" sz="1400" b="1" dirty="0" smtClean="0">
                <a:solidFill>
                  <a:prstClr val="black"/>
                </a:solidFill>
                <a:latin typeface="Symbol" pitchFamily="18" charset="2"/>
              </a:rPr>
              <a:t>D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OAB)</a:t>
            </a:r>
            <a:endParaRPr lang="en-US" sz="14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05516" y="2901260"/>
            <a:ext cx="2219724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 Area of circle  =</a:t>
            </a:r>
          </a:p>
        </p:txBody>
      </p:sp>
      <p:sp>
        <p:nvSpPr>
          <p:cNvPr id="3" name="Rectangle 2"/>
          <p:cNvSpPr/>
          <p:nvPr/>
        </p:nvSpPr>
        <p:spPr>
          <a:xfrm>
            <a:off x="5252987" y="2007746"/>
            <a:ext cx="9573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97.3125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53000" y="200421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–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812609" y="3173387"/>
            <a:ext cx="674345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3.14</a:t>
            </a:r>
            <a:endParaRPr lang="en-US" sz="14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365061" y="3176627"/>
            <a:ext cx="302118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×</a:t>
            </a:r>
            <a:endParaRPr lang="en-US" sz="14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536513" y="3173387"/>
            <a:ext cx="460586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15</a:t>
            </a:r>
            <a:endParaRPr lang="en-US" sz="14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874646" y="3176627"/>
            <a:ext cx="302118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×</a:t>
            </a:r>
            <a:endParaRPr lang="en-US" sz="14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5041335" y="3176627"/>
            <a:ext cx="492703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15</a:t>
            </a:r>
            <a:endParaRPr lang="en-US" sz="14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85283" y="1352550"/>
            <a:ext cx="692735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4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6649039" y="604256"/>
            <a:ext cx="2133600" cy="2133600"/>
          </a:xfrm>
          <a:prstGeom prst="ellipse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50" name="Rounded Rectangle 149"/>
          <p:cNvSpPr/>
          <p:nvPr/>
        </p:nvSpPr>
        <p:spPr>
          <a:xfrm>
            <a:off x="2619666" y="747749"/>
            <a:ext cx="2486696" cy="22591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794134" y="750437"/>
            <a:ext cx="695110" cy="22591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2997468" y="505608"/>
            <a:ext cx="3864752" cy="22817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454604" y="192371"/>
            <a:ext cx="71733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AutoNum type="alphaUcPeriod" startAt="17"/>
            </a:pP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A chord of a circle of radius 15 cm subtends an angle 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of 60° at the centre. Find the areas of the corresponding</a:t>
            </a:r>
          </a:p>
          <a:p>
            <a:pPr marL="338138" indent="-338138"/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minor and major segments of the circle.</a:t>
            </a:r>
          </a:p>
        </p:txBody>
      </p:sp>
      <p:grpSp>
        <p:nvGrpSpPr>
          <p:cNvPr id="154" name="Group 79"/>
          <p:cNvGrpSpPr/>
          <p:nvPr/>
        </p:nvGrpSpPr>
        <p:grpSpPr>
          <a:xfrm>
            <a:off x="716605" y="937796"/>
            <a:ext cx="4343400" cy="338554"/>
            <a:chOff x="914400" y="2464713"/>
            <a:chExt cx="4343400" cy="338554"/>
          </a:xfrm>
        </p:grpSpPr>
        <p:sp>
          <p:nvSpPr>
            <p:cNvPr id="155" name="Rectangle 154"/>
            <p:cNvSpPr/>
            <p:nvPr/>
          </p:nvSpPr>
          <p:spPr>
            <a:xfrm>
              <a:off x="914400" y="2464713"/>
              <a:ext cx="43434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66738" indent="-566738" algn="just"/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(Use </a:t>
              </a:r>
              <a:r>
                <a:rPr lang="en-US" sz="1600" b="1" dirty="0" smtClean="0">
                  <a:solidFill>
                    <a:srgbClr val="0000FF"/>
                  </a:solidFill>
                  <a:latin typeface="Symbol" pitchFamily="18" charset="2"/>
                </a:rPr>
                <a:t>p</a:t>
              </a:r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</a:rPr>
                <a:t> = 3.14 and </a:t>
              </a:r>
              <a:endParaRPr lang="en-US" sz="1600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graphicFrame>
          <p:nvGraphicFramePr>
            <p:cNvPr id="156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58034110"/>
                </p:ext>
              </p:extLst>
            </p:nvPr>
          </p:nvGraphicFramePr>
          <p:xfrm>
            <a:off x="3081385" y="2498727"/>
            <a:ext cx="1005840" cy="2710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8379" name="Equation" r:id="rId4" imgW="1511280" imgH="406080" progId="Equation.DSMT4">
                    <p:embed/>
                  </p:oleObj>
                </mc:Choice>
                <mc:Fallback>
                  <p:oleObj name="Equation" r:id="rId4" imgW="1511280" imgH="406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1385" y="2498727"/>
                          <a:ext cx="1005840" cy="2710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7" name="Rounded Rectangle 156"/>
          <p:cNvSpPr/>
          <p:nvPr/>
        </p:nvSpPr>
        <p:spPr bwMode="auto">
          <a:xfrm>
            <a:off x="1063624" y="1290587"/>
            <a:ext cx="5146676" cy="294691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4292600" y="895103"/>
            <a:ext cx="539836" cy="485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  <a:sym typeface="Wingdings"/>
              </a:rPr>
              <a:t></a:t>
            </a:r>
            <a:endParaRPr lang="en-US" sz="2400" dirty="0">
              <a:solidFill>
                <a:srgbClr val="FF0000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5646420" y="895350"/>
            <a:ext cx="539836" cy="485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  <a:sym typeface="Wingdings"/>
              </a:rPr>
              <a:t></a:t>
            </a:r>
            <a:endParaRPr lang="en-US" sz="2400" dirty="0">
              <a:solidFill>
                <a:srgbClr val="FF0000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164" name="Rounded Rectangle 163"/>
          <p:cNvSpPr/>
          <p:nvPr/>
        </p:nvSpPr>
        <p:spPr>
          <a:xfrm>
            <a:off x="1096656" y="1325440"/>
            <a:ext cx="5076318" cy="224982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850081" y="1276350"/>
            <a:ext cx="2980870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Area of minor segment =</a:t>
            </a:r>
            <a:endParaRPr lang="en-US" sz="15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3633901" y="1276350"/>
            <a:ext cx="1594844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err="1" smtClean="0">
                <a:solidFill>
                  <a:srgbClr val="C00000"/>
                </a:solidFill>
                <a:latin typeface="Bookman Old Style" pitchFamily="18" charset="0"/>
              </a:rPr>
              <a:t>ar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(O – AXB)  – 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5128260" y="1276350"/>
            <a:ext cx="1044714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err="1" smtClean="0">
                <a:solidFill>
                  <a:srgbClr val="C00000"/>
                </a:solidFill>
                <a:latin typeface="Bookman Old Style" pitchFamily="18" charset="0"/>
              </a:rPr>
              <a:t>ar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(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OAB)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65" name="Rounded Rectangle 164"/>
          <p:cNvSpPr/>
          <p:nvPr/>
        </p:nvSpPr>
        <p:spPr bwMode="auto">
          <a:xfrm>
            <a:off x="1371600" y="3018835"/>
            <a:ext cx="2593894" cy="394497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66" name="Rounded Rectangle 165"/>
          <p:cNvSpPr/>
          <p:nvPr/>
        </p:nvSpPr>
        <p:spPr>
          <a:xfrm>
            <a:off x="1433800" y="3058850"/>
            <a:ext cx="2497653" cy="31446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1406050" y="3062195"/>
            <a:ext cx="1234959" cy="30777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400" b="1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(O </a:t>
            </a:r>
            <a:r>
              <a:rPr lang="en-US" sz="1400" b="1" dirty="0">
                <a:solidFill>
                  <a:prstClr val="black"/>
                </a:solidFill>
                <a:latin typeface="Bookman Old Style"/>
              </a:rPr>
              <a:t>– AXB)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2526881" y="3046806"/>
            <a:ext cx="294042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2727175" y="3062195"/>
            <a:ext cx="1254985" cy="30777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117.75 cm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202" name="Rounded Rectangle 201"/>
          <p:cNvSpPr/>
          <p:nvPr/>
        </p:nvSpPr>
        <p:spPr bwMode="auto">
          <a:xfrm>
            <a:off x="1392192" y="3486555"/>
            <a:ext cx="2564198" cy="467206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203" name="Rounded Rectangle 202"/>
          <p:cNvSpPr/>
          <p:nvPr/>
        </p:nvSpPr>
        <p:spPr>
          <a:xfrm>
            <a:off x="1463317" y="3524476"/>
            <a:ext cx="2410281" cy="39928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1442279" y="3560054"/>
            <a:ext cx="10743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US" sz="1400" b="1" dirty="0" smtClean="0">
                <a:solidFill>
                  <a:prstClr val="black"/>
                </a:solidFill>
                <a:latin typeface="Bookman Old Style"/>
                <a:sym typeface="Symbol"/>
              </a:rPr>
              <a:t></a:t>
            </a: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OAB</a:t>
            </a:r>
            <a:r>
              <a:rPr lang="en-US" sz="1400" b="1" dirty="0">
                <a:solidFill>
                  <a:prstClr val="black"/>
                </a:solidFill>
                <a:latin typeface="Bookman Old Style"/>
              </a:rPr>
              <a:t>)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2309173" y="3554632"/>
            <a:ext cx="2940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2528374" y="3615544"/>
            <a:ext cx="1434375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97.3125 cm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1" name="Rounded Rectangle 220"/>
          <p:cNvSpPr/>
          <p:nvPr/>
        </p:nvSpPr>
        <p:spPr bwMode="auto">
          <a:xfrm rot="10800000" flipH="1" flipV="1">
            <a:off x="4039607" y="2032127"/>
            <a:ext cx="2256513" cy="535779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4081516" y="2037972"/>
            <a:ext cx="2141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What is formula to find area of circle?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223" name="Group 222"/>
          <p:cNvGrpSpPr/>
          <p:nvPr/>
        </p:nvGrpSpPr>
        <p:grpSpPr>
          <a:xfrm>
            <a:off x="4775909" y="2041968"/>
            <a:ext cx="893743" cy="371159"/>
            <a:chOff x="5104573" y="1413460"/>
            <a:chExt cx="432299" cy="371159"/>
          </a:xfrm>
        </p:grpSpPr>
        <p:sp>
          <p:nvSpPr>
            <p:cNvPr id="224" name="Rectangle 223"/>
            <p:cNvSpPr/>
            <p:nvPr/>
          </p:nvSpPr>
          <p:spPr>
            <a:xfrm>
              <a:off x="5205220" y="1446065"/>
              <a:ext cx="2927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srgbClr val="FFFF00"/>
                  </a:solidFill>
                  <a:latin typeface="Bookman Old Style" pitchFamily="18" charset="0"/>
                  <a:cs typeface="Calibri" pitchFamily="34" charset="0"/>
                  <a:sym typeface="Symbol"/>
                </a:rPr>
                <a:t>r</a:t>
              </a:r>
              <a:r>
                <a:rPr lang="en-US" sz="1600" b="1" baseline="30000" dirty="0" smtClean="0">
                  <a:solidFill>
                    <a:srgbClr val="FFFF00"/>
                  </a:solidFill>
                  <a:latin typeface="Bookman Old Style" pitchFamily="18" charset="0"/>
                  <a:cs typeface="Calibri" pitchFamily="34" charset="0"/>
                  <a:sym typeface="Symbol"/>
                </a:rPr>
                <a:t>2</a:t>
              </a:r>
              <a:endParaRPr lang="en-IN" sz="1600" b="1" baseline="30000" dirty="0">
                <a:solidFill>
                  <a:srgbClr val="FFFF00"/>
                </a:solidFill>
              </a:endParaRPr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5104573" y="1413460"/>
              <a:ext cx="43229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IN" sz="1400" b="1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230" name="Rectangle 229"/>
          <p:cNvSpPr/>
          <p:nvPr/>
        </p:nvSpPr>
        <p:spPr>
          <a:xfrm>
            <a:off x="1607820" y="3441678"/>
            <a:ext cx="2219724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 Area of circle  =</a:t>
            </a:r>
          </a:p>
        </p:txBody>
      </p:sp>
      <p:sp>
        <p:nvSpPr>
          <p:cNvPr id="232" name="Rectangle 231"/>
          <p:cNvSpPr/>
          <p:nvPr/>
        </p:nvSpPr>
        <p:spPr>
          <a:xfrm>
            <a:off x="522454" y="3441678"/>
            <a:ext cx="387795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244" name="Rounded Rectangle 243"/>
          <p:cNvSpPr/>
          <p:nvPr/>
        </p:nvSpPr>
        <p:spPr bwMode="auto">
          <a:xfrm>
            <a:off x="998215" y="1356841"/>
            <a:ext cx="5698232" cy="294691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4" name="Arc 143"/>
          <p:cNvSpPr/>
          <p:nvPr/>
        </p:nvSpPr>
        <p:spPr>
          <a:xfrm rot="7718096">
            <a:off x="7483655" y="1438074"/>
            <a:ext cx="381000" cy="457200"/>
          </a:xfrm>
          <a:prstGeom prst="arc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6" name="Rounded Rectangle 95"/>
          <p:cNvSpPr/>
          <p:nvPr/>
        </p:nvSpPr>
        <p:spPr bwMode="auto">
          <a:xfrm>
            <a:off x="4762996" y="1372489"/>
            <a:ext cx="1883319" cy="263036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rgbClr val="0000E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7" name="Rounded Rectangle 96"/>
          <p:cNvSpPr/>
          <p:nvPr/>
        </p:nvSpPr>
        <p:spPr bwMode="auto">
          <a:xfrm>
            <a:off x="1302720" y="2596736"/>
            <a:ext cx="3781265" cy="2553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rgbClr val="0000E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638800" y="971550"/>
            <a:ext cx="539836" cy="485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  <a:sym typeface="Wingdings"/>
              </a:rPr>
              <a:t></a:t>
            </a:r>
            <a:endParaRPr lang="en-US" sz="2400" dirty="0">
              <a:solidFill>
                <a:srgbClr val="FF0000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99" name="Rounded Rectangle 98"/>
          <p:cNvSpPr/>
          <p:nvPr/>
        </p:nvSpPr>
        <p:spPr bwMode="auto">
          <a:xfrm>
            <a:off x="3620243" y="1377091"/>
            <a:ext cx="947398" cy="263036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rgbClr val="0000E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038600" y="1069738"/>
            <a:ext cx="316845" cy="400110"/>
          </a:xfrm>
          <a:prstGeom prst="rect">
            <a:avLst/>
          </a:prstGeom>
          <a:effectLst>
            <a:glow rad="63500">
              <a:schemeClr val="accent1"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ookman Old Style" panose="02050604050505020204" pitchFamily="18" charset="0"/>
                <a:sym typeface="Symbol"/>
              </a:rPr>
              <a:t>?</a:t>
            </a:r>
            <a:endParaRPr lang="en-US" sz="20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998105" y="933450"/>
            <a:ext cx="539836" cy="485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  <a:sym typeface="Wingdings"/>
              </a:rPr>
              <a:t></a:t>
            </a:r>
            <a:endParaRPr lang="en-US" sz="2400" dirty="0">
              <a:solidFill>
                <a:srgbClr val="FF0000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111" name="Chord 110"/>
          <p:cNvSpPr/>
          <p:nvPr/>
        </p:nvSpPr>
        <p:spPr>
          <a:xfrm>
            <a:off x="6645089" y="600331"/>
            <a:ext cx="2133600" cy="2133600"/>
          </a:xfrm>
          <a:prstGeom prst="chord">
            <a:avLst>
              <a:gd name="adj1" fmla="val 2666436"/>
              <a:gd name="adj2" fmla="val 8152885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49" name="Oval 248"/>
          <p:cNvSpPr/>
          <p:nvPr/>
        </p:nvSpPr>
        <p:spPr>
          <a:xfrm>
            <a:off x="6649641" y="598170"/>
            <a:ext cx="2133600" cy="2133600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7568110" y="2751951"/>
            <a:ext cx="304892" cy="276999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7562496" y="1393106"/>
            <a:ext cx="308098" cy="276999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O</a:t>
            </a:r>
            <a:endParaRPr lang="en-US" sz="1200" dirty="0">
              <a:solidFill>
                <a:prstClr val="black"/>
              </a:solidFill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 flipV="1">
            <a:off x="6939280" y="2401634"/>
            <a:ext cx="1516341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7710805" y="1678245"/>
            <a:ext cx="758825" cy="7366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6936105" y="1661100"/>
            <a:ext cx="772795" cy="75374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6730002" y="2332272"/>
            <a:ext cx="295274" cy="276999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8406402" y="2358940"/>
            <a:ext cx="295274" cy="276999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 rot="2606708">
            <a:off x="7855832" y="1833674"/>
            <a:ext cx="683200" cy="276999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15 cm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31" name="Oval 130"/>
          <p:cNvSpPr/>
          <p:nvPr/>
        </p:nvSpPr>
        <p:spPr>
          <a:xfrm flipH="1">
            <a:off x="7676183" y="2701693"/>
            <a:ext cx="73810" cy="7381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37" name="Oval 136"/>
          <p:cNvSpPr/>
          <p:nvPr/>
        </p:nvSpPr>
        <p:spPr>
          <a:xfrm flipH="1">
            <a:off x="7668435" y="1638483"/>
            <a:ext cx="89310" cy="858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40" name="Arc 139"/>
          <p:cNvSpPr/>
          <p:nvPr/>
        </p:nvSpPr>
        <p:spPr>
          <a:xfrm rot="1800000">
            <a:off x="6945957" y="2217469"/>
            <a:ext cx="247732" cy="247732"/>
          </a:xfrm>
          <a:prstGeom prst="arc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41" name="Arc 140"/>
          <p:cNvSpPr/>
          <p:nvPr/>
        </p:nvSpPr>
        <p:spPr>
          <a:xfrm rot="19800000" flipH="1">
            <a:off x="8209055" y="2211426"/>
            <a:ext cx="247732" cy="247732"/>
          </a:xfrm>
          <a:prstGeom prst="arc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7496881" y="1865546"/>
            <a:ext cx="447558" cy="276999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60°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7134020" y="2170346"/>
            <a:ext cx="447558" cy="276999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60°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7851682" y="2164791"/>
            <a:ext cx="447558" cy="276999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60°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29" name="Rounded Rectangle 228"/>
          <p:cNvSpPr/>
          <p:nvPr/>
        </p:nvSpPr>
        <p:spPr bwMode="auto">
          <a:xfrm rot="18960000">
            <a:off x="6924190" y="1888477"/>
            <a:ext cx="564792" cy="199073"/>
          </a:xfrm>
          <a:prstGeom prst="roundRect">
            <a:avLst/>
          </a:prstGeom>
          <a:solidFill>
            <a:srgbClr val="66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32" name="Rectangle 131"/>
          <p:cNvSpPr/>
          <p:nvPr/>
        </p:nvSpPr>
        <p:spPr>
          <a:xfrm rot="18993292" flipH="1">
            <a:off x="6862764" y="1855328"/>
            <a:ext cx="683200" cy="276999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15 cm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09" name="Chord 108"/>
          <p:cNvSpPr/>
          <p:nvPr/>
        </p:nvSpPr>
        <p:spPr>
          <a:xfrm>
            <a:off x="6638925" y="591567"/>
            <a:ext cx="2133600" cy="2133600"/>
          </a:xfrm>
          <a:prstGeom prst="chord">
            <a:avLst>
              <a:gd name="adj1" fmla="val 2666436"/>
              <a:gd name="adj2" fmla="val 8152885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 bwMode="auto">
          <a:xfrm>
            <a:off x="5333231" y="3735349"/>
            <a:ext cx="2222525" cy="264965"/>
          </a:xfrm>
          <a:prstGeom prst="roundRect">
            <a:avLst/>
          </a:prstGeom>
          <a:solidFill>
            <a:srgbClr val="66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12" name="Rounded Rectangle 111"/>
          <p:cNvSpPr/>
          <p:nvPr/>
        </p:nvSpPr>
        <p:spPr bwMode="auto">
          <a:xfrm>
            <a:off x="3830835" y="3731539"/>
            <a:ext cx="1331738" cy="264965"/>
          </a:xfrm>
          <a:prstGeom prst="roundRect">
            <a:avLst/>
          </a:prstGeom>
          <a:solidFill>
            <a:srgbClr val="66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315060" y="3714262"/>
            <a:ext cx="2318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00" indent="-63500">
              <a:buClr>
                <a:prstClr val="white"/>
              </a:buClr>
            </a:pP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Area of minor segment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1293543" y="4613141"/>
            <a:ext cx="4019676" cy="256975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152938" y="3738153"/>
            <a:ext cx="2650512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Area of major Segment  = 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3809446" y="3764112"/>
            <a:ext cx="1693008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500" indent="-63500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Area of circle – </a:t>
            </a:r>
            <a:endParaRPr lang="en-US" sz="14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469156" y="4076871"/>
            <a:ext cx="347907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3809447" y="4073499"/>
            <a:ext cx="921058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706.5  </a:t>
            </a:r>
            <a:r>
              <a:rPr lang="en-US" sz="14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612778" y="4328361"/>
            <a:ext cx="3213033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Area of major Segment  =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510772" y="4328361"/>
            <a:ext cx="352541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3799055" y="4319084"/>
            <a:ext cx="1921569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686.0625 cm</a:t>
            </a:r>
            <a:r>
              <a:rPr lang="en-US" sz="14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4613721" y="4039685"/>
            <a:ext cx="9573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20.4375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432367" y="4039684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–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38" name="Group 137"/>
          <p:cNvGrpSpPr/>
          <p:nvPr/>
        </p:nvGrpSpPr>
        <p:grpSpPr>
          <a:xfrm>
            <a:off x="517606" y="4627763"/>
            <a:ext cx="5209852" cy="224721"/>
            <a:chOff x="525780" y="4785429"/>
            <a:chExt cx="5209852" cy="224721"/>
          </a:xfrm>
        </p:grpSpPr>
        <p:sp>
          <p:nvSpPr>
            <p:cNvPr id="139" name="Rectangle 138"/>
            <p:cNvSpPr/>
            <p:nvPr/>
          </p:nvSpPr>
          <p:spPr>
            <a:xfrm>
              <a:off x="627786" y="4794706"/>
              <a:ext cx="3213033" cy="215444"/>
            </a:xfrm>
            <a:prstGeom prst="rect">
              <a:avLst/>
            </a:prstGeom>
          </p:spPr>
          <p:txBody>
            <a:bodyPr wrap="square" lIns="91440" tIns="0" rIns="91440" bIns="0">
              <a:spAutoFit/>
            </a:bodyPr>
            <a:lstStyle/>
            <a:p>
              <a:pPr marL="633413" indent="-633413" algn="r">
                <a:buClr>
                  <a:prstClr val="white"/>
                </a:buClr>
              </a:pPr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Area of major Segment  is</a:t>
              </a: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525780" y="4785429"/>
              <a:ext cx="352541" cy="215444"/>
            </a:xfrm>
            <a:prstGeom prst="rect">
              <a:avLst/>
            </a:prstGeom>
          </p:spPr>
          <p:txBody>
            <a:bodyPr wrap="square" lIns="91440" tIns="0" rIns="91440" bIns="0">
              <a:spAutoFit/>
            </a:bodyPr>
            <a:lstStyle/>
            <a:p>
              <a:pPr marL="633413" indent="-633413" algn="just">
                <a:buClr>
                  <a:prstClr val="white"/>
                </a:buClr>
              </a:pPr>
              <a:r>
                <a:rPr lang="en-US" sz="1400" b="1" dirty="0" smtClean="0">
                  <a:solidFill>
                    <a:prstClr val="black"/>
                  </a:solidFill>
                  <a:latin typeface="Symbol" pitchFamily="18" charset="2"/>
                </a:rPr>
                <a:t>\</a:t>
              </a: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3814063" y="4785429"/>
              <a:ext cx="1921569" cy="215444"/>
            </a:xfrm>
            <a:prstGeom prst="rect">
              <a:avLst/>
            </a:prstGeom>
          </p:spPr>
          <p:txBody>
            <a:bodyPr wrap="square" lIns="91440" tIns="0" rIns="91440" bIns="0">
              <a:spAutoFit/>
            </a:bodyPr>
            <a:lstStyle/>
            <a:p>
              <a:pPr marL="633413" indent="-633413">
                <a:buClr>
                  <a:prstClr val="white"/>
                </a:buClr>
              </a:pPr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686.0625 cm</a:t>
              </a:r>
              <a:r>
                <a:rPr lang="en-US" sz="1400" b="1" baseline="30000" dirty="0" smtClean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</a:p>
          </p:txBody>
        </p:sp>
      </p:grpSp>
      <p:sp>
        <p:nvSpPr>
          <p:cNvPr id="167" name="Rounded Rectangle 166"/>
          <p:cNvSpPr/>
          <p:nvPr/>
        </p:nvSpPr>
        <p:spPr>
          <a:xfrm>
            <a:off x="1040647" y="1397239"/>
            <a:ext cx="5573794" cy="234117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73" name="Rounded Rectangle 172"/>
          <p:cNvSpPr/>
          <p:nvPr/>
        </p:nvSpPr>
        <p:spPr bwMode="auto">
          <a:xfrm>
            <a:off x="1329337" y="2584534"/>
            <a:ext cx="3715150" cy="281266"/>
          </a:xfrm>
          <a:prstGeom prst="roundRect">
            <a:avLst/>
          </a:prstGeom>
          <a:solidFill>
            <a:srgbClr val="66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20700" y="2621893"/>
            <a:ext cx="4982269" cy="215444"/>
            <a:chOff x="520700" y="2661106"/>
            <a:chExt cx="4982269" cy="215444"/>
          </a:xfrm>
        </p:grpSpPr>
        <p:sp>
          <p:nvSpPr>
            <p:cNvPr id="217" name="Rectangle 216"/>
            <p:cNvSpPr/>
            <p:nvPr/>
          </p:nvSpPr>
          <p:spPr>
            <a:xfrm>
              <a:off x="575275" y="2661106"/>
              <a:ext cx="3251719" cy="215444"/>
            </a:xfrm>
            <a:prstGeom prst="rect">
              <a:avLst/>
            </a:prstGeom>
          </p:spPr>
          <p:txBody>
            <a:bodyPr wrap="square" lIns="91440" tIns="0" rIns="91440" bIns="0">
              <a:spAutoFit/>
            </a:bodyPr>
            <a:lstStyle/>
            <a:p>
              <a:pPr marL="633413" indent="-633413" algn="r">
                <a:buClr>
                  <a:prstClr val="white"/>
                </a:buClr>
              </a:pPr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Area of Minor Segment is</a:t>
              </a: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520700" y="2661106"/>
              <a:ext cx="387795" cy="215444"/>
            </a:xfrm>
            <a:prstGeom prst="rect">
              <a:avLst/>
            </a:prstGeom>
          </p:spPr>
          <p:txBody>
            <a:bodyPr wrap="square" lIns="91440" tIns="0" rIns="91440" bIns="0">
              <a:spAutoFit/>
            </a:bodyPr>
            <a:lstStyle/>
            <a:p>
              <a:pPr marL="633413" indent="-633413" algn="just">
                <a:buClr>
                  <a:prstClr val="white"/>
                </a:buClr>
              </a:pPr>
              <a:r>
                <a:rPr lang="en-US" sz="1400" b="1" dirty="0" smtClean="0">
                  <a:solidFill>
                    <a:prstClr val="black"/>
                  </a:solidFill>
                  <a:latin typeface="Symbol" pitchFamily="18" charset="2"/>
                </a:rPr>
                <a:t>\</a:t>
              </a: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3733800" y="2661106"/>
              <a:ext cx="1769169" cy="215444"/>
            </a:xfrm>
            <a:prstGeom prst="rect">
              <a:avLst/>
            </a:prstGeom>
            <a:effectLst/>
          </p:spPr>
          <p:txBody>
            <a:bodyPr wrap="square" lIns="91440" tIns="0" rIns="91440" bIns="0">
              <a:spAutoFit/>
            </a:bodyPr>
            <a:lstStyle/>
            <a:p>
              <a:pPr marL="633413" indent="-633413">
                <a:buClr>
                  <a:prstClr val="white"/>
                </a:buClr>
              </a:pPr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20.4375 cm</a:t>
              </a:r>
              <a:r>
                <a:rPr lang="en-US" sz="1400" b="1" baseline="30000" dirty="0" smtClean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</a:p>
          </p:txBody>
        </p:sp>
      </p:grpSp>
      <p:sp>
        <p:nvSpPr>
          <p:cNvPr id="246" name="TextBox 245"/>
          <p:cNvSpPr txBox="1"/>
          <p:nvPr/>
        </p:nvSpPr>
        <p:spPr>
          <a:xfrm>
            <a:off x="838200" y="1342604"/>
            <a:ext cx="2980870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Area of major segment =</a:t>
            </a:r>
            <a:endParaRPr lang="en-US" sz="15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4521199" y="1342604"/>
            <a:ext cx="2214021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>
                <a:solidFill>
                  <a:srgbClr val="C00000"/>
                </a:solidFill>
                <a:latin typeface="Bookman Old Style" pitchFamily="18" charset="0"/>
              </a:rPr>
              <a:t>– </a:t>
            </a:r>
            <a:r>
              <a:rPr lang="en-US" sz="1500" b="1" dirty="0" err="1" smtClean="0">
                <a:solidFill>
                  <a:srgbClr val="C00000"/>
                </a:solidFill>
                <a:latin typeface="Bookman Old Style" pitchFamily="18" charset="0"/>
              </a:rPr>
              <a:t>ar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(</a:t>
            </a:r>
            <a:r>
              <a:rPr lang="en-US" sz="1500" b="1" dirty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minor segment)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3454400" y="1342604"/>
            <a:ext cx="1284714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err="1" smtClean="0">
                <a:solidFill>
                  <a:srgbClr val="C00000"/>
                </a:solidFill>
                <a:latin typeface="Bookman Old Style" pitchFamily="18" charset="0"/>
              </a:rPr>
              <a:t>ar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(circle) 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96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4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2" dur="4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00"/>
                            </p:stCondLst>
                            <p:childTnLst>
                              <p:par>
                                <p:cTn id="2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500"/>
                            </p:stCondLst>
                            <p:childTnLst>
                              <p:par>
                                <p:cTn id="25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500"/>
                            </p:stCondLst>
                            <p:childTnLst>
                              <p:par>
                                <p:cTn id="28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6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500"/>
                            </p:stCondLst>
                            <p:childTnLst>
                              <p:par>
                                <p:cTn id="32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3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4" dur="4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6" fill="hold">
                            <p:stCondLst>
                              <p:cond delay="500"/>
                            </p:stCondLst>
                            <p:childTnLst>
                              <p:par>
                                <p:cTn id="4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0" fill="hold">
                            <p:stCondLst>
                              <p:cond delay="500"/>
                            </p:stCondLst>
                            <p:childTnLst>
                              <p:par>
                                <p:cTn id="4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animBg="1"/>
      <p:bldP spid="168" grpId="1" animBg="1"/>
      <p:bldP spid="107" grpId="0" animBg="1"/>
      <p:bldP spid="107" grpId="1" animBg="1"/>
      <p:bldP spid="228" grpId="0" animBg="1"/>
      <p:bldP spid="228" grpId="1" animBg="1"/>
      <p:bldP spid="227" grpId="0" animBg="1"/>
      <p:bldP spid="227" grpId="1" animBg="1"/>
      <p:bldP spid="226" grpId="0" animBg="1"/>
      <p:bldP spid="226" grpId="1" animBg="1"/>
      <p:bldP spid="220" grpId="0" animBg="1"/>
      <p:bldP spid="212" grpId="0" animBg="1"/>
      <p:bldP spid="212" grpId="1" animBg="1"/>
      <p:bldP spid="211" grpId="0" animBg="1"/>
      <p:bldP spid="211" grpId="1" animBg="1"/>
      <p:bldP spid="108" grpId="0" animBg="1"/>
      <p:bldP spid="52" grpId="0"/>
      <p:bldP spid="54" grpId="0"/>
      <p:bldP spid="55" grpId="0"/>
      <p:bldP spid="56" grpId="0"/>
      <p:bldP spid="57" grpId="0"/>
      <p:bldP spid="64" grpId="0"/>
      <p:bldP spid="66" grpId="0"/>
      <p:bldP spid="69" grpId="0"/>
      <p:bldP spid="70" grpId="0"/>
      <p:bldP spid="73" grpId="0"/>
      <p:bldP spid="74" grpId="0"/>
      <p:bldP spid="146" grpId="0"/>
      <p:bldP spid="82" grpId="0"/>
      <p:bldP spid="3" grpId="0"/>
      <p:bldP spid="4" grpId="0"/>
      <p:bldP spid="100" grpId="0"/>
      <p:bldP spid="101" grpId="0"/>
      <p:bldP spid="102" grpId="0"/>
      <p:bldP spid="103" grpId="0"/>
      <p:bldP spid="104" grpId="0"/>
      <p:bldP spid="150" grpId="0" animBg="1"/>
      <p:bldP spid="151" grpId="0" animBg="1"/>
      <p:bldP spid="152" grpId="0" animBg="1"/>
      <p:bldP spid="152" grpId="1" animBg="1"/>
      <p:bldP spid="157" grpId="0" animBg="1"/>
      <p:bldP spid="162" grpId="0"/>
      <p:bldP spid="163" grpId="0"/>
      <p:bldP spid="164" grpId="0" animBg="1"/>
      <p:bldP spid="164" grpId="1" animBg="1"/>
      <p:bldP spid="164" grpId="2" animBg="1"/>
      <p:bldP spid="158" grpId="0"/>
      <p:bldP spid="160" grpId="0"/>
      <p:bldP spid="161" grpId="0"/>
      <p:bldP spid="165" grpId="0" animBg="1"/>
      <p:bldP spid="166" grpId="0" animBg="1"/>
      <p:bldP spid="166" grpId="1" animBg="1"/>
      <p:bldP spid="199" grpId="0"/>
      <p:bldP spid="200" grpId="0"/>
      <p:bldP spid="201" grpId="0"/>
      <p:bldP spid="202" grpId="0" animBg="1"/>
      <p:bldP spid="203" grpId="0" animBg="1"/>
      <p:bldP spid="203" grpId="1" animBg="1"/>
      <p:bldP spid="204" grpId="0"/>
      <p:bldP spid="205" grpId="0"/>
      <p:bldP spid="210" grpId="0"/>
      <p:bldP spid="221" grpId="0" animBg="1"/>
      <p:bldP spid="221" grpId="1" animBg="1"/>
      <p:bldP spid="222" grpId="0"/>
      <p:bldP spid="222" grpId="1"/>
      <p:bldP spid="230" grpId="0"/>
      <p:bldP spid="232" grpId="0"/>
      <p:bldP spid="244" grpId="0" animBg="1"/>
      <p:bldP spid="244" grpId="1" animBg="1"/>
      <p:bldP spid="96" grpId="0" animBg="1"/>
      <p:bldP spid="96" grpId="1" animBg="1"/>
      <p:bldP spid="97" grpId="0" animBg="1"/>
      <p:bldP spid="97" grpId="1" animBg="1"/>
      <p:bldP spid="98" grpId="0"/>
      <p:bldP spid="98" grpId="1"/>
      <p:bldP spid="99" grpId="0" animBg="1"/>
      <p:bldP spid="99" grpId="1" animBg="1"/>
      <p:bldP spid="105" grpId="0"/>
      <p:bldP spid="105" grpId="1"/>
      <p:bldP spid="106" grpId="0"/>
      <p:bldP spid="106" grpId="1"/>
      <p:bldP spid="249" grpId="0" animBg="1"/>
      <p:bldP spid="229" grpId="0" animBg="1"/>
      <p:bldP spid="229" grpId="1" animBg="1"/>
      <p:bldP spid="109" grpId="0" animBg="1"/>
      <p:bldP spid="110" grpId="0" animBg="1"/>
      <p:bldP spid="110" grpId="1" animBg="1"/>
      <p:bldP spid="112" grpId="0" animBg="1"/>
      <p:bldP spid="112" grpId="1" animBg="1"/>
      <p:bldP spid="113" grpId="0"/>
      <p:bldP spid="114" grpId="0" animBg="1"/>
      <p:bldP spid="115" grpId="0"/>
      <p:bldP spid="116" grpId="0"/>
      <p:bldP spid="117" grpId="0"/>
      <p:bldP spid="118" grpId="0"/>
      <p:bldP spid="120" grpId="0"/>
      <p:bldP spid="121" grpId="0"/>
      <p:bldP spid="133" grpId="0"/>
      <p:bldP spid="134" grpId="0"/>
      <p:bldP spid="136" grpId="0"/>
      <p:bldP spid="167" grpId="0" animBg="1"/>
      <p:bldP spid="167" grpId="1" animBg="1"/>
      <p:bldP spid="167" grpId="2" animBg="1"/>
      <p:bldP spid="173" grpId="0" animBg="1"/>
      <p:bldP spid="173" grpId="1" animBg="1"/>
      <p:bldP spid="246" grpId="0"/>
      <p:bldP spid="246" grpId="1"/>
      <p:bldP spid="248" grpId="0"/>
      <p:bldP spid="248" grpId="1"/>
      <p:bldP spid="247" grpId="0"/>
      <p:bldP spid="24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4"/>
          <p:cNvSpPr txBox="1">
            <a:spLocks noChangeArrowheads="1"/>
          </p:cNvSpPr>
          <p:nvPr/>
        </p:nvSpPr>
        <p:spPr bwMode="auto">
          <a:xfrm>
            <a:off x="2286000" y="971550"/>
            <a:ext cx="52578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000" b="1">
                <a:latin typeface="Bookman Old Style" pitchFamily="18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Module </a:t>
            </a:r>
            <a:r>
              <a:rPr lang="en-US" sz="20000" dirty="0" smtClean="0">
                <a:solidFill>
                  <a:prstClr val="black"/>
                </a:solidFill>
              </a:rPr>
              <a:t>32</a:t>
            </a:r>
            <a:endParaRPr lang="en-US" sz="3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51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3" y="1885950"/>
            <a:ext cx="4714877" cy="125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AREAS RELATED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TO CIRCLE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381000" y="3165476"/>
            <a:ext cx="45720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 based on Segment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12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ounded Rectangle 134"/>
          <p:cNvSpPr/>
          <p:nvPr/>
        </p:nvSpPr>
        <p:spPr bwMode="auto">
          <a:xfrm>
            <a:off x="3623079" y="2122802"/>
            <a:ext cx="124801" cy="165054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34" name="Rounded Rectangle 133"/>
          <p:cNvSpPr/>
          <p:nvPr/>
        </p:nvSpPr>
        <p:spPr bwMode="auto">
          <a:xfrm>
            <a:off x="1693015" y="1156786"/>
            <a:ext cx="1015912" cy="241656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33" name="Rounded Rectangle 132"/>
          <p:cNvSpPr/>
          <p:nvPr/>
        </p:nvSpPr>
        <p:spPr bwMode="auto">
          <a:xfrm>
            <a:off x="3486839" y="2112093"/>
            <a:ext cx="151009" cy="181559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31" name="Rounded Rectangle 130"/>
          <p:cNvSpPr/>
          <p:nvPr/>
        </p:nvSpPr>
        <p:spPr bwMode="auto">
          <a:xfrm>
            <a:off x="2906920" y="1945514"/>
            <a:ext cx="151009" cy="187061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128351" y="861487"/>
            <a:ext cx="4388529" cy="24993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9" name="Rounded Rectangle 58"/>
          <p:cNvSpPr/>
          <p:nvPr/>
        </p:nvSpPr>
        <p:spPr>
          <a:xfrm>
            <a:off x="4487641" y="576947"/>
            <a:ext cx="2414458" cy="24501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1" name="Rounded Rectangle 50"/>
          <p:cNvSpPr/>
          <p:nvPr/>
        </p:nvSpPr>
        <p:spPr>
          <a:xfrm>
            <a:off x="1116817" y="585246"/>
            <a:ext cx="3297167" cy="24993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0" name="Rounded Rectangle 49"/>
          <p:cNvSpPr/>
          <p:nvPr/>
        </p:nvSpPr>
        <p:spPr>
          <a:xfrm>
            <a:off x="5361302" y="311445"/>
            <a:ext cx="1507845" cy="24258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4" name="Rounded Rectangle 33"/>
          <p:cNvSpPr/>
          <p:nvPr/>
        </p:nvSpPr>
        <p:spPr>
          <a:xfrm>
            <a:off x="3716446" y="307035"/>
            <a:ext cx="1625948" cy="24258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7" name="Rounded Rectangle 96"/>
          <p:cNvSpPr/>
          <p:nvPr/>
        </p:nvSpPr>
        <p:spPr>
          <a:xfrm>
            <a:off x="2442964" y="307035"/>
            <a:ext cx="955071" cy="24258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1" name="Rectangle 60"/>
          <p:cNvSpPr/>
          <p:nvPr/>
        </p:nvSpPr>
        <p:spPr>
          <a:xfrm>
            <a:off x="524549" y="234899"/>
            <a:ext cx="75526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6225" indent="-276225"/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Q.    A chord of a circle of radius 12 cm subtends an</a:t>
            </a:r>
          </a:p>
          <a:p>
            <a:pPr marL="276225" indent="-276225"/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      angle of 120° at the </a:t>
            </a:r>
            <a:r>
              <a:rPr lang="en-US" b="1" dirty="0" err="1" smtClean="0">
                <a:solidFill>
                  <a:srgbClr val="0000FF"/>
                </a:solidFill>
                <a:latin typeface="Bookman Old Style" pitchFamily="18" charset="0"/>
              </a:rPr>
              <a:t>centre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. Find the area of the  </a:t>
            </a:r>
          </a:p>
          <a:p>
            <a:pPr marL="276225" indent="-276225"/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     corresponding segment of the circle.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/>
              <p:cNvSpPr/>
              <p:nvPr/>
            </p:nvSpPr>
            <p:spPr>
              <a:xfrm>
                <a:off x="1066800" y="1070377"/>
                <a:ext cx="3533204" cy="3954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66738" indent="-566738" algn="just"/>
                <a:r>
                  <a:rPr lang="en-US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(Use </a:t>
                </a:r>
                <a:r>
                  <a:rPr lang="en-US" b="1" dirty="0" smtClean="0">
                    <a:solidFill>
                      <a:srgbClr val="0000FF"/>
                    </a:solidFill>
                    <a:latin typeface="Symbol" pitchFamily="18" charset="2"/>
                  </a:rPr>
                  <a:t>p</a:t>
                </a:r>
                <a:r>
                  <a:rPr lang="en-US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 = 3.14 and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b="1" dirty="0">
                    <a:solidFill>
                      <a:srgbClr val="0000FF"/>
                    </a:solidFill>
                    <a:latin typeface="Bookman Old Style" pitchFamily="18" charset="0"/>
                  </a:rPr>
                  <a:t> = </a:t>
                </a:r>
                <a:r>
                  <a:rPr lang="en-US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1.73)</a:t>
                </a:r>
                <a:endParaRPr lang="en-US" dirty="0">
                  <a:solidFill>
                    <a:srgbClr val="0000FF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070377"/>
                <a:ext cx="3533204" cy="395429"/>
              </a:xfrm>
              <a:prstGeom prst="rect">
                <a:avLst/>
              </a:prstGeom>
              <a:blipFill rotWithShape="1">
                <a:blip r:embed="rId3"/>
                <a:stretch>
                  <a:fillRect l="-1379" t="-312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TextBox 101"/>
          <p:cNvSpPr txBox="1"/>
          <p:nvPr/>
        </p:nvSpPr>
        <p:spPr>
          <a:xfrm>
            <a:off x="464224" y="196215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Sol.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6461559" y="674685"/>
            <a:ext cx="2133600" cy="2133600"/>
          </a:xfrm>
          <a:prstGeom prst="ellipse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7523325" y="1748674"/>
            <a:ext cx="877725" cy="58733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6646069" y="1731530"/>
            <a:ext cx="875351" cy="60685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417469" y="2259807"/>
            <a:ext cx="295274" cy="276999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latin typeface="Bookman Old Style" pitchFamily="18" charset="0"/>
              </a:rPr>
              <a:t>A</a:t>
            </a:r>
            <a:endParaRPr lang="en-US" sz="1200" dirty="0"/>
          </a:p>
        </p:txBody>
      </p:sp>
      <p:sp>
        <p:nvSpPr>
          <p:cNvPr id="44" name="Rectangle 43"/>
          <p:cNvSpPr/>
          <p:nvPr/>
        </p:nvSpPr>
        <p:spPr>
          <a:xfrm>
            <a:off x="8340725" y="2286000"/>
            <a:ext cx="295274" cy="276999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latin typeface="Bookman Old Style" pitchFamily="18" charset="0"/>
              </a:rPr>
              <a:t>B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>
          <a:xfrm rot="2066708">
            <a:off x="7741596" y="1822561"/>
            <a:ext cx="683200" cy="276999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latin typeface="Bookman Old Style" pitchFamily="18" charset="0"/>
              </a:rPr>
              <a:t>12 cm</a:t>
            </a:r>
            <a:endParaRPr lang="en-US" sz="1200" dirty="0"/>
          </a:p>
        </p:txBody>
      </p:sp>
      <p:sp>
        <p:nvSpPr>
          <p:cNvPr id="60" name="Chord 59"/>
          <p:cNvSpPr/>
          <p:nvPr/>
        </p:nvSpPr>
        <p:spPr>
          <a:xfrm rot="17520000">
            <a:off x="7073414" y="1601324"/>
            <a:ext cx="841416" cy="1644636"/>
          </a:xfrm>
          <a:custGeom>
            <a:avLst/>
            <a:gdLst>
              <a:gd name="connsiteX0" fmla="*/ 772083 w 2446664"/>
              <a:gd name="connsiteY0" fmla="*/ 2360396 h 2446664"/>
              <a:gd name="connsiteX1" fmla="*/ 88441 w 2446664"/>
              <a:gd name="connsiteY1" fmla="*/ 1680021 h 2446664"/>
              <a:gd name="connsiteX2" fmla="*/ 110267 w 2446664"/>
              <a:gd name="connsiteY2" fmla="*/ 715760 h 2446664"/>
              <a:gd name="connsiteX3" fmla="*/ 772083 w 2446664"/>
              <a:gd name="connsiteY3" fmla="*/ 2360396 h 2446664"/>
              <a:gd name="connsiteX0" fmla="*/ 825527 w 825527"/>
              <a:gd name="connsiteY0" fmla="*/ 1644636 h 1644636"/>
              <a:gd name="connsiteX1" fmla="*/ 59459 w 825527"/>
              <a:gd name="connsiteY1" fmla="*/ 997564 h 1644636"/>
              <a:gd name="connsiteX2" fmla="*/ 163711 w 825527"/>
              <a:gd name="connsiteY2" fmla="*/ 0 h 1644636"/>
              <a:gd name="connsiteX3" fmla="*/ 825527 w 825527"/>
              <a:gd name="connsiteY3" fmla="*/ 1644636 h 1644636"/>
              <a:gd name="connsiteX0" fmla="*/ 825527 w 825527"/>
              <a:gd name="connsiteY0" fmla="*/ 1644636 h 1644636"/>
              <a:gd name="connsiteX1" fmla="*/ 59459 w 825527"/>
              <a:gd name="connsiteY1" fmla="*/ 997564 h 1644636"/>
              <a:gd name="connsiteX2" fmla="*/ 163711 w 825527"/>
              <a:gd name="connsiteY2" fmla="*/ 0 h 1644636"/>
              <a:gd name="connsiteX3" fmla="*/ 825527 w 825527"/>
              <a:gd name="connsiteY3" fmla="*/ 1644636 h 1644636"/>
              <a:gd name="connsiteX0" fmla="*/ 825527 w 825527"/>
              <a:gd name="connsiteY0" fmla="*/ 1644636 h 1644636"/>
              <a:gd name="connsiteX1" fmla="*/ 59459 w 825527"/>
              <a:gd name="connsiteY1" fmla="*/ 997564 h 1644636"/>
              <a:gd name="connsiteX2" fmla="*/ 163711 w 825527"/>
              <a:gd name="connsiteY2" fmla="*/ 0 h 1644636"/>
              <a:gd name="connsiteX3" fmla="*/ 825527 w 825527"/>
              <a:gd name="connsiteY3" fmla="*/ 1644636 h 1644636"/>
              <a:gd name="connsiteX0" fmla="*/ 841416 w 841416"/>
              <a:gd name="connsiteY0" fmla="*/ 1644636 h 1644636"/>
              <a:gd name="connsiteX1" fmla="*/ 75348 w 841416"/>
              <a:gd name="connsiteY1" fmla="*/ 997564 h 1644636"/>
              <a:gd name="connsiteX2" fmla="*/ 179600 w 841416"/>
              <a:gd name="connsiteY2" fmla="*/ 0 h 1644636"/>
              <a:gd name="connsiteX3" fmla="*/ 841416 w 841416"/>
              <a:gd name="connsiteY3" fmla="*/ 1644636 h 1644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1416" h="1644636">
                <a:moveTo>
                  <a:pt x="841416" y="1644636"/>
                </a:moveTo>
                <a:cubicBezTo>
                  <a:pt x="563724" y="1562194"/>
                  <a:pt x="307689" y="1463688"/>
                  <a:pt x="75348" y="997564"/>
                </a:cubicBezTo>
                <a:cubicBezTo>
                  <a:pt x="-49739" y="686718"/>
                  <a:pt x="-21808" y="336921"/>
                  <a:pt x="179600" y="0"/>
                </a:cubicBezTo>
                <a:lnTo>
                  <a:pt x="841416" y="164463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 bwMode="auto">
          <a:xfrm>
            <a:off x="1139824" y="1500822"/>
            <a:ext cx="5202104" cy="294691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26281" y="1486585"/>
            <a:ext cx="2980870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Area of minor segment =</a:t>
            </a:r>
            <a:endParaRPr lang="en-US" sz="15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297214" y="1486585"/>
            <a:ext cx="1044714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err="1" smtClean="0">
                <a:solidFill>
                  <a:srgbClr val="C00000"/>
                </a:solidFill>
                <a:latin typeface="Bookman Old Style" pitchFamily="18" charset="0"/>
              </a:rPr>
              <a:t>ar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(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OAB)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66" name="Pie 65"/>
          <p:cNvSpPr/>
          <p:nvPr/>
        </p:nvSpPr>
        <p:spPr>
          <a:xfrm>
            <a:off x="6639955" y="1737878"/>
            <a:ext cx="1772478" cy="1072423"/>
          </a:xfrm>
          <a:custGeom>
            <a:avLst/>
            <a:gdLst>
              <a:gd name="connsiteX0" fmla="*/ 1947828 w 2130552"/>
              <a:gd name="connsiteY0" fmla="*/ 1661862 h 2130552"/>
              <a:gd name="connsiteX1" fmla="*/ 1069299 w 2130552"/>
              <a:gd name="connsiteY1" fmla="*/ 2130545 h 2130552"/>
              <a:gd name="connsiteX2" fmla="*/ 187255 w 2130552"/>
              <a:gd name="connsiteY2" fmla="*/ 1668512 h 2130552"/>
              <a:gd name="connsiteX3" fmla="*/ 1065276 w 2130552"/>
              <a:gd name="connsiteY3" fmla="*/ 1065276 h 2130552"/>
              <a:gd name="connsiteX4" fmla="*/ 1947828 w 2130552"/>
              <a:gd name="connsiteY4" fmla="*/ 1661862 h 2130552"/>
              <a:gd name="connsiteX0" fmla="*/ 1774860 w 1774860"/>
              <a:gd name="connsiteY0" fmla="*/ 606111 h 1065270"/>
              <a:gd name="connsiteX1" fmla="*/ 882044 w 1774860"/>
              <a:gd name="connsiteY1" fmla="*/ 1065269 h 1065270"/>
              <a:gd name="connsiteX2" fmla="*/ 0 w 1774860"/>
              <a:gd name="connsiteY2" fmla="*/ 603236 h 1065270"/>
              <a:gd name="connsiteX3" fmla="*/ 878021 w 1774860"/>
              <a:gd name="connsiteY3" fmla="*/ 0 h 1065270"/>
              <a:gd name="connsiteX4" fmla="*/ 1774860 w 1774860"/>
              <a:gd name="connsiteY4" fmla="*/ 606111 h 1065270"/>
              <a:gd name="connsiteX0" fmla="*/ 1774860 w 1774860"/>
              <a:gd name="connsiteY0" fmla="*/ 606111 h 1065270"/>
              <a:gd name="connsiteX1" fmla="*/ 882044 w 1774860"/>
              <a:gd name="connsiteY1" fmla="*/ 1065269 h 1065270"/>
              <a:gd name="connsiteX2" fmla="*/ 0 w 1774860"/>
              <a:gd name="connsiteY2" fmla="*/ 603236 h 1065270"/>
              <a:gd name="connsiteX3" fmla="*/ 878021 w 1774860"/>
              <a:gd name="connsiteY3" fmla="*/ 0 h 1065270"/>
              <a:gd name="connsiteX4" fmla="*/ 1774860 w 1774860"/>
              <a:gd name="connsiteY4" fmla="*/ 606111 h 1065270"/>
              <a:gd name="connsiteX0" fmla="*/ 1774860 w 1774860"/>
              <a:gd name="connsiteY0" fmla="*/ 606111 h 1072414"/>
              <a:gd name="connsiteX1" fmla="*/ 879663 w 1774860"/>
              <a:gd name="connsiteY1" fmla="*/ 1072413 h 1072414"/>
              <a:gd name="connsiteX2" fmla="*/ 0 w 1774860"/>
              <a:gd name="connsiteY2" fmla="*/ 603236 h 1072414"/>
              <a:gd name="connsiteX3" fmla="*/ 878021 w 1774860"/>
              <a:gd name="connsiteY3" fmla="*/ 0 h 1072414"/>
              <a:gd name="connsiteX4" fmla="*/ 1774860 w 1774860"/>
              <a:gd name="connsiteY4" fmla="*/ 606111 h 1072414"/>
              <a:gd name="connsiteX0" fmla="*/ 1774860 w 1774860"/>
              <a:gd name="connsiteY0" fmla="*/ 606111 h 1072586"/>
              <a:gd name="connsiteX1" fmla="*/ 879663 w 1774860"/>
              <a:gd name="connsiteY1" fmla="*/ 1072413 h 1072586"/>
              <a:gd name="connsiteX2" fmla="*/ 0 w 1774860"/>
              <a:gd name="connsiteY2" fmla="*/ 603236 h 1072586"/>
              <a:gd name="connsiteX3" fmla="*/ 878021 w 1774860"/>
              <a:gd name="connsiteY3" fmla="*/ 0 h 1072586"/>
              <a:gd name="connsiteX4" fmla="*/ 1774860 w 1774860"/>
              <a:gd name="connsiteY4" fmla="*/ 606111 h 1072586"/>
              <a:gd name="connsiteX0" fmla="*/ 1772478 w 1772478"/>
              <a:gd name="connsiteY0" fmla="*/ 606111 h 1072423"/>
              <a:gd name="connsiteX1" fmla="*/ 877281 w 1772478"/>
              <a:gd name="connsiteY1" fmla="*/ 1072413 h 1072423"/>
              <a:gd name="connsiteX2" fmla="*/ 0 w 1772478"/>
              <a:gd name="connsiteY2" fmla="*/ 598474 h 1072423"/>
              <a:gd name="connsiteX3" fmla="*/ 875639 w 1772478"/>
              <a:gd name="connsiteY3" fmla="*/ 0 h 1072423"/>
              <a:gd name="connsiteX4" fmla="*/ 1772478 w 1772478"/>
              <a:gd name="connsiteY4" fmla="*/ 606111 h 1072423"/>
              <a:gd name="connsiteX0" fmla="*/ 1772478 w 1772478"/>
              <a:gd name="connsiteY0" fmla="*/ 606111 h 1072423"/>
              <a:gd name="connsiteX1" fmla="*/ 877281 w 1772478"/>
              <a:gd name="connsiteY1" fmla="*/ 1072413 h 1072423"/>
              <a:gd name="connsiteX2" fmla="*/ 0 w 1772478"/>
              <a:gd name="connsiteY2" fmla="*/ 598474 h 1072423"/>
              <a:gd name="connsiteX3" fmla="*/ 875639 w 1772478"/>
              <a:gd name="connsiteY3" fmla="*/ 0 h 1072423"/>
              <a:gd name="connsiteX4" fmla="*/ 1772478 w 1772478"/>
              <a:gd name="connsiteY4" fmla="*/ 606111 h 107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2478" h="1072423">
                <a:moveTo>
                  <a:pt x="1772478" y="606111"/>
                </a:moveTo>
                <a:cubicBezTo>
                  <a:pt x="1539442" y="955159"/>
                  <a:pt x="1172694" y="1073686"/>
                  <a:pt x="877281" y="1072413"/>
                </a:cubicBezTo>
                <a:cubicBezTo>
                  <a:pt x="581868" y="1071140"/>
                  <a:pt x="247141" y="948405"/>
                  <a:pt x="0" y="598474"/>
                </a:cubicBezTo>
                <a:lnTo>
                  <a:pt x="875639" y="0"/>
                </a:lnTo>
                <a:lnTo>
                  <a:pt x="1772478" y="606111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380630" y="2822380"/>
            <a:ext cx="304892" cy="276999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latin typeface="Bookman Old Style" pitchFamily="18" charset="0"/>
              </a:rPr>
              <a:t>X</a:t>
            </a:r>
            <a:endParaRPr lang="en-US" sz="1200" dirty="0"/>
          </a:p>
        </p:txBody>
      </p:sp>
      <p:sp>
        <p:nvSpPr>
          <p:cNvPr id="57" name="Oval 56"/>
          <p:cNvSpPr/>
          <p:nvPr/>
        </p:nvSpPr>
        <p:spPr>
          <a:xfrm flipH="1">
            <a:off x="7488703" y="2772122"/>
            <a:ext cx="73810" cy="7381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6656158" y="2343150"/>
            <a:ext cx="174572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" name="Isosceles Triangle 3"/>
          <p:cNvSpPr/>
          <p:nvPr/>
        </p:nvSpPr>
        <p:spPr>
          <a:xfrm>
            <a:off x="6645914" y="1739104"/>
            <a:ext cx="1760037" cy="602700"/>
          </a:xfrm>
          <a:prstGeom prst="triangle">
            <a:avLst>
              <a:gd name="adj" fmla="val 49324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7375016" y="1463535"/>
            <a:ext cx="308098" cy="276999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latin typeface="Bookman Old Style" pitchFamily="18" charset="0"/>
              </a:rPr>
              <a:t>O</a:t>
            </a:r>
            <a:endParaRPr lang="en-US" sz="1200" dirty="0"/>
          </a:p>
        </p:txBody>
      </p:sp>
      <p:sp>
        <p:nvSpPr>
          <p:cNvPr id="68" name="Rounded Rectangle 67"/>
          <p:cNvSpPr/>
          <p:nvPr/>
        </p:nvSpPr>
        <p:spPr bwMode="auto">
          <a:xfrm>
            <a:off x="3787220" y="1537788"/>
            <a:ext cx="1204827" cy="239124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rgbClr val="0000E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255155" y="1257240"/>
            <a:ext cx="316845" cy="400110"/>
          </a:xfrm>
          <a:prstGeom prst="rect">
            <a:avLst/>
          </a:prstGeom>
          <a:effectLst>
            <a:glow rad="63500">
              <a:schemeClr val="accent1"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effectLst/>
                <a:latin typeface="Bookman Old Style" panose="02050604050505020204" pitchFamily="18" charset="0"/>
                <a:sym typeface="Symbol"/>
              </a:rPr>
              <a:t>?</a:t>
            </a:r>
            <a:endParaRPr lang="en-US" sz="2000" b="1" dirty="0">
              <a:solidFill>
                <a:srgbClr val="FF0000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10101" y="1486585"/>
            <a:ext cx="1594844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err="1" smtClean="0">
                <a:solidFill>
                  <a:srgbClr val="C00000"/>
                </a:solidFill>
                <a:latin typeface="Bookman Old Style" pitchFamily="18" charset="0"/>
              </a:rPr>
              <a:t>ar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(O – AXB)  – 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692769" y="2495550"/>
            <a:ext cx="596253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120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2" name="Line 28"/>
          <p:cNvSpPr>
            <a:spLocks noChangeShapeType="1"/>
          </p:cNvSpPr>
          <p:nvPr/>
        </p:nvSpPr>
        <p:spPr bwMode="auto">
          <a:xfrm>
            <a:off x="2743200" y="2743200"/>
            <a:ext cx="45027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600" b="1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707007" y="2750307"/>
            <a:ext cx="604236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360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204000" y="2629349"/>
            <a:ext cx="302118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×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390492" y="2629349"/>
            <a:ext cx="674345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3.14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919625" y="2629349"/>
            <a:ext cx="302118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×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116965" y="2629349"/>
            <a:ext cx="460586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12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450343" y="2629349"/>
            <a:ext cx="302118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×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622532" y="2629349"/>
            <a:ext cx="508134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12</a:t>
            </a:r>
            <a:endParaRPr lang="en-US" sz="16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82581" y="2023706"/>
            <a:ext cx="1880324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schemeClr val="bg1"/>
              </a:buClr>
            </a:pPr>
            <a:r>
              <a:rPr lang="en-US" sz="1600" b="1" dirty="0" smtClean="0">
                <a:latin typeface="Bookman Old Style" pitchFamily="18" charset="0"/>
              </a:rPr>
              <a:t>  </a:t>
            </a:r>
            <a:r>
              <a:rPr lang="en-US" sz="1600" b="1" dirty="0" err="1" smtClean="0">
                <a:latin typeface="Bookman Old Style" pitchFamily="18" charset="0"/>
              </a:rPr>
              <a:t>ar</a:t>
            </a:r>
            <a:r>
              <a:rPr lang="en-US" sz="1600" b="1" dirty="0" smtClean="0">
                <a:latin typeface="Bookman Old Style" pitchFamily="18" charset="0"/>
              </a:rPr>
              <a:t> (O – AXB) =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286000" y="2629349"/>
            <a:ext cx="370931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schemeClr val="bg1"/>
              </a:buClr>
            </a:pPr>
            <a:r>
              <a:rPr lang="en-US" sz="1600" b="1" dirty="0" smtClean="0">
                <a:latin typeface="Bookman Old Style" pitchFamily="18" charset="0"/>
              </a:rPr>
              <a:t>=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288903" y="3629740"/>
            <a:ext cx="365125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schemeClr val="bg1"/>
              </a:buClr>
            </a:pPr>
            <a:r>
              <a:rPr lang="en-US" sz="1600" b="1" dirty="0" smtClean="0">
                <a:latin typeface="Bookman Old Style" pitchFamily="18" charset="0"/>
              </a:rPr>
              <a:t>=</a:t>
            </a:r>
          </a:p>
        </p:txBody>
      </p:sp>
      <p:sp>
        <p:nvSpPr>
          <p:cNvPr id="83" name="Rectangle 82"/>
          <p:cNvSpPr/>
          <p:nvPr/>
        </p:nvSpPr>
        <p:spPr>
          <a:xfrm>
            <a:off x="2621280" y="3629740"/>
            <a:ext cx="1449404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schemeClr val="bg1"/>
              </a:buClr>
            </a:pPr>
            <a:r>
              <a:rPr lang="en-US" sz="1600" b="1" dirty="0" smtClean="0">
                <a:latin typeface="Bookman Old Style" pitchFamily="18" charset="0"/>
              </a:rPr>
              <a:t>150.72 cm</a:t>
            </a:r>
            <a:r>
              <a:rPr lang="en-US" sz="1600" b="1" baseline="30000" dirty="0" smtClean="0">
                <a:latin typeface="Bookman Old Style" pitchFamily="18" charset="0"/>
              </a:rPr>
              <a:t>2</a:t>
            </a: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2792345" y="2527971"/>
            <a:ext cx="329404" cy="1479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2790079" y="2794453"/>
            <a:ext cx="370684" cy="1244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2524125" y="2889523"/>
            <a:ext cx="381000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schemeClr val="bg1"/>
              </a:buClr>
            </a:pPr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3</a:t>
            </a:r>
            <a:endParaRPr lang="en-US" sz="1600" b="1" baseline="30000" dirty="0" smtClean="0">
              <a:solidFill>
                <a:srgbClr val="FF0000"/>
              </a:solidFill>
              <a:latin typeface="Bookman Old Style" pitchFamily="18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V="1">
            <a:off x="2574597" y="2954573"/>
            <a:ext cx="194039" cy="1147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221744" y="2638063"/>
            <a:ext cx="247862" cy="1451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4298950" y="2381459"/>
            <a:ext cx="381000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schemeClr val="bg1"/>
              </a:buClr>
            </a:pPr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4</a:t>
            </a:r>
            <a:endParaRPr lang="en-US" sz="1600" b="1" baseline="30000" dirty="0" smtClean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2836957" y="1916048"/>
            <a:ext cx="336864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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5" name="Line 28"/>
          <p:cNvSpPr>
            <a:spLocks noChangeShapeType="1"/>
          </p:cNvSpPr>
          <p:nvPr/>
        </p:nvSpPr>
        <p:spPr bwMode="auto">
          <a:xfrm>
            <a:off x="2771793" y="2174970"/>
            <a:ext cx="47199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600" b="1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2713934" y="2193205"/>
            <a:ext cx="777428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360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3257845" y="2052563"/>
            <a:ext cx="302118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×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3416139" y="2052563"/>
            <a:ext cx="514911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/>
                <a:sym typeface="Symbol"/>
              </a:rPr>
              <a:t>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548628" y="2057600"/>
            <a:ext cx="381561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/>
                <a:sym typeface="Symbol"/>
              </a:rPr>
              <a:t>r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/>
                <a:sym typeface="Symbol"/>
              </a:rPr>
              <a:t>2</a:t>
            </a:r>
            <a:endParaRPr lang="en-US" sz="16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4" name="Rounded Rectangle 123"/>
          <p:cNvSpPr/>
          <p:nvPr/>
        </p:nvSpPr>
        <p:spPr bwMode="auto">
          <a:xfrm rot="10800000" flipH="1" flipV="1">
            <a:off x="4449087" y="3026570"/>
            <a:ext cx="2256513" cy="535779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490996" y="3032415"/>
            <a:ext cx="2141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What is formula to find area of sector?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4982487" y="3036411"/>
            <a:ext cx="1427291" cy="449739"/>
            <a:chOff x="5006427" y="1413460"/>
            <a:chExt cx="690373" cy="4497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Rectangle 128"/>
                <p:cNvSpPr/>
                <p:nvPr/>
              </p:nvSpPr>
              <p:spPr>
                <a:xfrm>
                  <a:off x="5006427" y="1413460"/>
                  <a:ext cx="690373" cy="44973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sz="16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Calibri" pitchFamily="34" charset="0"/>
                              <a:sym typeface="Symbol"/>
                            </a:rPr>
                          </m:ctrlPr>
                        </m:fPr>
                        <m:num>
                          <m:r>
                            <a:rPr lang="en-US" sz="1600" b="1" i="0" smtClean="0">
                              <a:solidFill>
                                <a:srgbClr val="FFFF00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  <a:sym typeface="Symbol"/>
                            </a:rPr>
                            <m:t>𝛉</m:t>
                          </m:r>
                        </m:num>
                        <m:den>
                          <m:r>
                            <a:rPr lang="en-US" sz="1600" b="1" i="0" smtClean="0">
                              <a:solidFill>
                                <a:srgbClr val="FFFF00"/>
                              </a:solidFill>
                              <a:latin typeface="Cambria Math"/>
                              <a:cs typeface="Calibri" pitchFamily="34" charset="0"/>
                              <a:sym typeface="Symbol"/>
                            </a:rPr>
                            <m:t>𝟑𝟔𝟎</m:t>
                          </m:r>
                        </m:den>
                      </m:f>
                    </m:oMath>
                  </a14:m>
                  <a:r>
                    <a:rPr lang="en-US" sz="1400" b="1" dirty="0" smtClean="0">
                      <a:solidFill>
                        <a:srgbClr val="FFFF00"/>
                      </a:solidFill>
                      <a:latin typeface="Bookman Old Style" pitchFamily="18" charset="0"/>
                      <a:cs typeface="Calibri" pitchFamily="34" charset="0"/>
                      <a:sym typeface="Symbol"/>
                    </a:rPr>
                    <a:t>  </a:t>
                  </a:r>
                  <a:r>
                    <a:rPr lang="en-US" sz="1600" b="1" dirty="0">
                      <a:solidFill>
                        <a:srgbClr val="FFFF00"/>
                      </a:solidFill>
                      <a:latin typeface="Bookman Old Style" pitchFamily="18" charset="0"/>
                      <a:cs typeface="Calibri" pitchFamily="34" charset="0"/>
                      <a:sym typeface="Symbol"/>
                    </a:rPr>
                    <a:t></a:t>
                  </a:r>
                  <a:r>
                    <a:rPr lang="en-US" sz="1600" b="1" dirty="0" smtClean="0">
                      <a:solidFill>
                        <a:srgbClr val="FFFF00"/>
                      </a:solidFill>
                      <a:latin typeface="Bookman Old Style" pitchFamily="18" charset="0"/>
                      <a:cs typeface="Calibri" pitchFamily="34" charset="0"/>
                      <a:sym typeface="Symbol"/>
                    </a:rPr>
                    <a:t>r</a:t>
                  </a:r>
                  <a:r>
                    <a:rPr lang="en-US" sz="1600" b="1" baseline="30000" dirty="0" smtClean="0">
                      <a:solidFill>
                        <a:srgbClr val="FFFF00"/>
                      </a:solidFill>
                      <a:latin typeface="Bookman Old Style" pitchFamily="18" charset="0"/>
                      <a:cs typeface="Calibri" pitchFamily="34" charset="0"/>
                      <a:sym typeface="Symbol"/>
                    </a:rPr>
                    <a:t>2</a:t>
                  </a:r>
                  <a:endParaRPr lang="en-IN" sz="1600" b="1" baseline="30000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129" name="Rectangle 1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6427" y="1413460"/>
                  <a:ext cx="690373" cy="44973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40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0" name="Rectangle 129"/>
            <p:cNvSpPr/>
            <p:nvPr/>
          </p:nvSpPr>
          <p:spPr>
            <a:xfrm>
              <a:off x="5104573" y="1413460"/>
              <a:ext cx="43229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/>
              <a:endParaRPr lang="en-IN" sz="1400" b="1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32" name="Rounded Rectangle 131"/>
          <p:cNvSpPr/>
          <p:nvPr/>
        </p:nvSpPr>
        <p:spPr bwMode="auto">
          <a:xfrm>
            <a:off x="7342002" y="1968500"/>
            <a:ext cx="437667" cy="187061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290528" y="1935975"/>
            <a:ext cx="548548" cy="276999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latin typeface="Bookman Old Style" pitchFamily="18" charset="0"/>
              </a:rPr>
              <a:t>120°</a:t>
            </a:r>
            <a:endParaRPr lang="en-US" sz="1200" dirty="0"/>
          </a:p>
        </p:txBody>
      </p:sp>
      <p:sp>
        <p:nvSpPr>
          <p:cNvPr id="136" name="Rounded Rectangle 135"/>
          <p:cNvSpPr/>
          <p:nvPr/>
        </p:nvSpPr>
        <p:spPr bwMode="auto">
          <a:xfrm rot="19560000">
            <a:off x="6727535" y="1862952"/>
            <a:ext cx="521323" cy="165054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 rot="19533292" flipH="1">
            <a:off x="6642251" y="1802514"/>
            <a:ext cx="683200" cy="276999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latin typeface="Bookman Old Style" pitchFamily="18" charset="0"/>
              </a:rPr>
              <a:t>12 cm</a:t>
            </a:r>
            <a:endParaRPr lang="en-US" sz="1200" dirty="0"/>
          </a:p>
        </p:txBody>
      </p:sp>
      <p:sp>
        <p:nvSpPr>
          <p:cNvPr id="137" name="Rectangle 136"/>
          <p:cNvSpPr/>
          <p:nvPr/>
        </p:nvSpPr>
        <p:spPr>
          <a:xfrm>
            <a:off x="2667000" y="3212962"/>
            <a:ext cx="674345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3.14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3196133" y="3212962"/>
            <a:ext cx="302118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×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3393473" y="3212962"/>
            <a:ext cx="460586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4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3596403" y="3212962"/>
            <a:ext cx="302118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×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3768592" y="3212962"/>
            <a:ext cx="508134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12</a:t>
            </a:r>
            <a:endParaRPr lang="en-US" sz="16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2286000" y="3212962"/>
            <a:ext cx="370931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schemeClr val="bg1"/>
              </a:buClr>
            </a:pPr>
            <a:r>
              <a:rPr lang="en-US" sz="1600" b="1" dirty="0" smtClean="0">
                <a:latin typeface="Bookman Old Style" pitchFamily="18" charset="0"/>
              </a:rPr>
              <a:t>=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539749" y="3645128"/>
            <a:ext cx="381000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just">
              <a:buClr>
                <a:schemeClr val="bg1"/>
              </a:buClr>
            </a:pPr>
            <a:r>
              <a:rPr lang="en-US" sz="1400" dirty="0" smtClean="0">
                <a:latin typeface="Symbol" pitchFamily="18" charset="2"/>
              </a:rPr>
              <a:t>\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782580" y="3629740"/>
            <a:ext cx="1694475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schemeClr val="bg1"/>
              </a:buClr>
            </a:pPr>
            <a:r>
              <a:rPr lang="en-US" sz="1600" b="1" dirty="0" smtClean="0">
                <a:latin typeface="Bookman Old Style" pitchFamily="18" charset="0"/>
              </a:rPr>
              <a:t>  </a:t>
            </a:r>
            <a:r>
              <a:rPr lang="en-US" sz="1600" b="1" dirty="0" err="1" smtClean="0">
                <a:latin typeface="Bookman Old Style" pitchFamily="18" charset="0"/>
              </a:rPr>
              <a:t>ar</a:t>
            </a:r>
            <a:r>
              <a:rPr lang="en-US" sz="1600" b="1" dirty="0" smtClean="0">
                <a:latin typeface="Bookman Old Style" pitchFamily="18" charset="0"/>
              </a:rPr>
              <a:t> (O – AXB)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4222664" y="1086664"/>
            <a:ext cx="539836" cy="485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sym typeface="Wingdings"/>
              </a:rPr>
              <a:t></a:t>
            </a:r>
            <a:endParaRPr lang="en-US" sz="2400" dirty="0">
              <a:solidFill>
                <a:srgbClr val="FF0000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88" name="Arc 87"/>
          <p:cNvSpPr/>
          <p:nvPr/>
        </p:nvSpPr>
        <p:spPr>
          <a:xfrm rot="7718096">
            <a:off x="7406763" y="1728692"/>
            <a:ext cx="224605" cy="267567"/>
          </a:xfrm>
          <a:custGeom>
            <a:avLst/>
            <a:gdLst>
              <a:gd name="connsiteX0" fmla="*/ 156396 w 381000"/>
              <a:gd name="connsiteY0" fmla="*/ 3693 h 457200"/>
              <a:gd name="connsiteX1" fmla="*/ 340027 w 381000"/>
              <a:gd name="connsiteY1" fmla="*/ 86960 h 457200"/>
              <a:gd name="connsiteX2" fmla="*/ 378213 w 381000"/>
              <a:gd name="connsiteY2" fmla="*/ 267561 h 457200"/>
              <a:gd name="connsiteX3" fmla="*/ 190500 w 381000"/>
              <a:gd name="connsiteY3" fmla="*/ 228600 h 457200"/>
              <a:gd name="connsiteX4" fmla="*/ 156396 w 381000"/>
              <a:gd name="connsiteY4" fmla="*/ 3693 h 457200"/>
              <a:gd name="connsiteX0" fmla="*/ 156396 w 381000"/>
              <a:gd name="connsiteY0" fmla="*/ 3693 h 457200"/>
              <a:gd name="connsiteX1" fmla="*/ 340027 w 381000"/>
              <a:gd name="connsiteY1" fmla="*/ 86960 h 457200"/>
              <a:gd name="connsiteX2" fmla="*/ 378213 w 381000"/>
              <a:gd name="connsiteY2" fmla="*/ 267561 h 457200"/>
              <a:gd name="connsiteX0" fmla="*/ 0 w 224605"/>
              <a:gd name="connsiteY0" fmla="*/ 3699 h 267567"/>
              <a:gd name="connsiteX1" fmla="*/ 183631 w 224605"/>
              <a:gd name="connsiteY1" fmla="*/ 86966 h 267567"/>
              <a:gd name="connsiteX2" fmla="*/ 221817 w 224605"/>
              <a:gd name="connsiteY2" fmla="*/ 267567 h 267567"/>
              <a:gd name="connsiteX3" fmla="*/ 18496 w 224605"/>
              <a:gd name="connsiteY3" fmla="*/ 201451 h 267567"/>
              <a:gd name="connsiteX4" fmla="*/ 0 w 224605"/>
              <a:gd name="connsiteY4" fmla="*/ 3699 h 267567"/>
              <a:gd name="connsiteX0" fmla="*/ 0 w 224605"/>
              <a:gd name="connsiteY0" fmla="*/ 3699 h 267567"/>
              <a:gd name="connsiteX1" fmla="*/ 183631 w 224605"/>
              <a:gd name="connsiteY1" fmla="*/ 86966 h 267567"/>
              <a:gd name="connsiteX2" fmla="*/ 221817 w 224605"/>
              <a:gd name="connsiteY2" fmla="*/ 267567 h 267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605" h="267567" stroke="0" extrusionOk="0">
                <a:moveTo>
                  <a:pt x="0" y="3699"/>
                </a:moveTo>
                <a:cubicBezTo>
                  <a:pt x="69333" y="-11440"/>
                  <a:pt x="139967" y="20588"/>
                  <a:pt x="183631" y="86966"/>
                </a:cubicBezTo>
                <a:cubicBezTo>
                  <a:pt x="217154" y="137928"/>
                  <a:pt x="231038" y="203591"/>
                  <a:pt x="221817" y="267567"/>
                </a:cubicBezTo>
                <a:lnTo>
                  <a:pt x="18496" y="201451"/>
                </a:lnTo>
                <a:cubicBezTo>
                  <a:pt x="7128" y="126482"/>
                  <a:pt x="11368" y="78668"/>
                  <a:pt x="0" y="3699"/>
                </a:cubicBezTo>
                <a:close/>
              </a:path>
              <a:path w="224605" h="267567" fill="none">
                <a:moveTo>
                  <a:pt x="0" y="3699"/>
                </a:moveTo>
                <a:cubicBezTo>
                  <a:pt x="69333" y="-11440"/>
                  <a:pt x="139967" y="20588"/>
                  <a:pt x="183631" y="86966"/>
                </a:cubicBezTo>
                <a:cubicBezTo>
                  <a:pt x="217154" y="137928"/>
                  <a:pt x="231038" y="203591"/>
                  <a:pt x="221817" y="267567"/>
                </a:cubicBezTo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c 51"/>
          <p:cNvSpPr/>
          <p:nvPr/>
        </p:nvSpPr>
        <p:spPr>
          <a:xfrm rot="7718096">
            <a:off x="7296175" y="1508503"/>
            <a:ext cx="381000" cy="457200"/>
          </a:xfrm>
          <a:prstGeom prst="arc">
            <a:avLst>
              <a:gd name="adj1" fmla="val 15682657"/>
              <a:gd name="adj2" fmla="val 703537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 flipH="1">
            <a:off x="7480955" y="1708912"/>
            <a:ext cx="89310" cy="858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32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2" dur="4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60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65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1" dur="4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500"/>
                            </p:stCondLst>
                            <p:childTnLst>
                              <p:par>
                                <p:cTn id="2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500"/>
                            </p:stCondLst>
                            <p:childTnLst>
                              <p:par>
                                <p:cTn id="25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500"/>
                            </p:stCondLst>
                            <p:childTnLst>
                              <p:par>
                                <p:cTn id="29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500"/>
                            </p:stCondLst>
                            <p:childTnLst>
                              <p:par>
                                <p:cTn id="33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500"/>
                            </p:stCondLst>
                            <p:childTnLst>
                              <p:par>
                                <p:cTn id="3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1000"/>
                            </p:stCondLst>
                            <p:childTnLst>
                              <p:par>
                                <p:cTn id="3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500"/>
                            </p:stCondLst>
                            <p:childTnLst>
                              <p:par>
                                <p:cTn id="3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1000"/>
                            </p:stCondLst>
                            <p:childTnLst>
                              <p:par>
                                <p:cTn id="3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500"/>
                            </p:stCondLst>
                            <p:childTnLst>
                              <p:par>
                                <p:cTn id="4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  <p:bldP spid="135" grpId="1" animBg="1"/>
      <p:bldP spid="134" grpId="0" animBg="1"/>
      <p:bldP spid="134" grpId="1" animBg="1"/>
      <p:bldP spid="133" grpId="0" animBg="1"/>
      <p:bldP spid="133" grpId="1" animBg="1"/>
      <p:bldP spid="131" grpId="0" animBg="1"/>
      <p:bldP spid="131" grpId="1" animBg="1"/>
      <p:bldP spid="58" grpId="0" animBg="1"/>
      <p:bldP spid="59" grpId="0" animBg="1"/>
      <p:bldP spid="51" grpId="0" animBg="1"/>
      <p:bldP spid="51" grpId="1" animBg="1"/>
      <p:bldP spid="50" grpId="0" animBg="1"/>
      <p:bldP spid="50" grpId="1" animBg="1"/>
      <p:bldP spid="34" grpId="0" animBg="1"/>
      <p:bldP spid="34" grpId="1" animBg="1"/>
      <p:bldP spid="97" grpId="0" animBg="1"/>
      <p:bldP spid="97" grpId="1" animBg="1"/>
      <p:bldP spid="85" grpId="0"/>
      <p:bldP spid="102" grpId="0"/>
      <p:bldP spid="122" grpId="0" animBg="1"/>
      <p:bldP spid="43" grpId="0"/>
      <p:bldP spid="44" grpId="0"/>
      <p:bldP spid="45" grpId="0"/>
      <p:bldP spid="60" grpId="0" animBg="1"/>
      <p:bldP spid="60" grpId="1" animBg="1"/>
      <p:bldP spid="62" grpId="0" animBg="1"/>
      <p:bldP spid="63" grpId="0"/>
      <p:bldP spid="65" grpId="0"/>
      <p:bldP spid="66" grpId="0" animBg="1"/>
      <p:bldP spid="56" grpId="0"/>
      <p:bldP spid="57" grpId="0" animBg="1"/>
      <p:bldP spid="4" grpId="0" animBg="1"/>
      <p:bldP spid="128" grpId="0"/>
      <p:bldP spid="68" grpId="0" animBg="1"/>
      <p:bldP spid="68" grpId="1" animBg="1"/>
      <p:bldP spid="69" grpId="0"/>
      <p:bldP spid="69" grpId="1"/>
      <p:bldP spid="64" grpId="0"/>
      <p:bldP spid="71" grpId="0"/>
      <p:bldP spid="72" grpId="0" animBg="1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7" grpId="0"/>
      <p:bldP spid="103" grpId="0"/>
      <p:bldP spid="104" grpId="0"/>
      <p:bldP spid="105" grpId="0" animBg="1"/>
      <p:bldP spid="106" grpId="0"/>
      <p:bldP spid="117" grpId="0"/>
      <p:bldP spid="121" grpId="0"/>
      <p:bldP spid="123" grpId="0"/>
      <p:bldP spid="124" grpId="0" animBg="1"/>
      <p:bldP spid="124" grpId="1" animBg="1"/>
      <p:bldP spid="125" grpId="0"/>
      <p:bldP spid="125" grpId="1"/>
      <p:bldP spid="132" grpId="0" animBg="1"/>
      <p:bldP spid="132" grpId="1" animBg="1"/>
      <p:bldP spid="53" grpId="0"/>
      <p:bldP spid="136" grpId="0" animBg="1"/>
      <p:bldP spid="136" grpId="1" animBg="1"/>
      <p:bldP spid="46" grpId="0"/>
      <p:bldP spid="137" grpId="0"/>
      <p:bldP spid="138" grpId="0"/>
      <p:bldP spid="139" grpId="0"/>
      <p:bldP spid="140" grpId="0"/>
      <p:bldP spid="141" grpId="0"/>
      <p:bldP spid="142" grpId="0"/>
      <p:bldP spid="145" grpId="0"/>
      <p:bldP spid="146" grpId="0"/>
      <p:bldP spid="147" grpId="0"/>
      <p:bldP spid="88" grpId="0" animBg="1"/>
      <p:bldP spid="88" grpId="1" animBg="1"/>
      <p:bldP spid="88" grpId="2" animBg="1"/>
      <p:bldP spid="52" grpId="0" animBg="1"/>
      <p:bldP spid="1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ounded Rectangle 57"/>
          <p:cNvSpPr/>
          <p:nvPr/>
        </p:nvSpPr>
        <p:spPr>
          <a:xfrm>
            <a:off x="1128351" y="861487"/>
            <a:ext cx="4388529" cy="24993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9" name="Rounded Rectangle 58"/>
          <p:cNvSpPr/>
          <p:nvPr/>
        </p:nvSpPr>
        <p:spPr>
          <a:xfrm>
            <a:off x="4487641" y="576947"/>
            <a:ext cx="2414458" cy="24501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1" name="Rectangle 60"/>
          <p:cNvSpPr/>
          <p:nvPr/>
        </p:nvSpPr>
        <p:spPr>
          <a:xfrm>
            <a:off x="524549" y="234899"/>
            <a:ext cx="75526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6225" indent="-276225"/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Q.    A chord of a circle of radius 12 cm subtends an</a:t>
            </a:r>
          </a:p>
          <a:p>
            <a:pPr marL="276225" indent="-276225"/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      angle of 120° at the </a:t>
            </a:r>
            <a:r>
              <a:rPr lang="en-US" b="1" dirty="0" err="1" smtClean="0">
                <a:solidFill>
                  <a:srgbClr val="0000FF"/>
                </a:solidFill>
                <a:latin typeface="Bookman Old Style" pitchFamily="18" charset="0"/>
              </a:rPr>
              <a:t>centre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. Find the area of the  </a:t>
            </a:r>
          </a:p>
          <a:p>
            <a:pPr marL="276225" indent="-276225"/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     corresponding segment of the circle.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/>
              <p:cNvSpPr/>
              <p:nvPr/>
            </p:nvSpPr>
            <p:spPr>
              <a:xfrm>
                <a:off x="1066800" y="1070377"/>
                <a:ext cx="3533204" cy="3954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66738" indent="-566738" algn="just"/>
                <a:r>
                  <a:rPr lang="en-US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(Use </a:t>
                </a:r>
                <a:r>
                  <a:rPr lang="en-US" b="1" dirty="0" smtClean="0">
                    <a:solidFill>
                      <a:srgbClr val="0000FF"/>
                    </a:solidFill>
                    <a:latin typeface="Symbol" pitchFamily="18" charset="2"/>
                  </a:rPr>
                  <a:t>p</a:t>
                </a:r>
                <a:r>
                  <a:rPr lang="en-US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 = 3.14 and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b="1" dirty="0">
                    <a:solidFill>
                      <a:srgbClr val="0000FF"/>
                    </a:solidFill>
                    <a:latin typeface="Bookman Old Style" pitchFamily="18" charset="0"/>
                  </a:rPr>
                  <a:t> = </a:t>
                </a:r>
                <a:r>
                  <a:rPr lang="en-US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1.73)</a:t>
                </a:r>
                <a:endParaRPr lang="en-US" dirty="0">
                  <a:solidFill>
                    <a:srgbClr val="0000FF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070377"/>
                <a:ext cx="3533204" cy="395429"/>
              </a:xfrm>
              <a:prstGeom prst="rect">
                <a:avLst/>
              </a:prstGeom>
              <a:blipFill rotWithShape="1">
                <a:blip r:embed="rId3"/>
                <a:stretch>
                  <a:fillRect l="-1379" t="-312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 87"/>
          <p:cNvSpPr/>
          <p:nvPr/>
        </p:nvSpPr>
        <p:spPr>
          <a:xfrm>
            <a:off x="1219200" y="2038350"/>
            <a:ext cx="2848638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lvl="0" algn="just">
              <a:buClr>
                <a:schemeClr val="bg1"/>
              </a:buClr>
            </a:pPr>
            <a:r>
              <a:rPr lang="en-US" sz="1600" b="1" dirty="0" smtClean="0">
                <a:latin typeface="Bookman Old Style" pitchFamily="18" charset="0"/>
              </a:rPr>
              <a:t>In  </a:t>
            </a:r>
            <a:r>
              <a:rPr lang="en-US" sz="1600" b="1" dirty="0" smtClean="0">
                <a:latin typeface="Symbol" pitchFamily="18" charset="2"/>
              </a:rPr>
              <a:t>D</a:t>
            </a:r>
            <a:r>
              <a:rPr lang="en-US" sz="1600" b="1" dirty="0" smtClean="0">
                <a:latin typeface="Bookman Old Style" pitchFamily="18" charset="0"/>
              </a:rPr>
              <a:t>OLA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and </a:t>
            </a: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OLB</a:t>
            </a:r>
            <a:r>
              <a:rPr lang="en-US" sz="1600" b="1" dirty="0" smtClean="0">
                <a:latin typeface="Bookman Old Style" pitchFamily="18" charset="0"/>
              </a:rPr>
              <a:t>  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967162" y="3384263"/>
            <a:ext cx="1458345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algn="just">
              <a:buClr>
                <a:schemeClr val="bg1"/>
              </a:buClr>
            </a:pPr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[RHS rule]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00200" y="3384263"/>
            <a:ext cx="879083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schemeClr val="bg1"/>
              </a:buClr>
            </a:pPr>
            <a:r>
              <a:rPr lang="en-US" sz="1600" b="1" dirty="0" smtClean="0">
                <a:latin typeface="Symbol" pitchFamily="18" charset="2"/>
              </a:rPr>
              <a:t>D </a:t>
            </a:r>
            <a:r>
              <a:rPr lang="en-US" sz="1600" b="1" dirty="0" smtClean="0">
                <a:latin typeface="Bookman Old Style" pitchFamily="18" charset="0"/>
              </a:rPr>
              <a:t>AOL  </a:t>
            </a:r>
            <a:endParaRPr lang="en-US" sz="1600" b="1" dirty="0" smtClean="0">
              <a:latin typeface="Symbol" pitchFamily="18" charset="2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048000" y="3384263"/>
            <a:ext cx="914400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schemeClr val="bg1"/>
              </a:buClr>
            </a:pPr>
            <a:r>
              <a:rPr lang="en-US" sz="1600" b="1" dirty="0" smtClean="0">
                <a:latin typeface="Symbol" pitchFamily="18" charset="2"/>
              </a:rPr>
              <a:t>D </a:t>
            </a:r>
            <a:r>
              <a:rPr lang="en-US" sz="1600" b="1" dirty="0" smtClean="0">
                <a:latin typeface="Bookman Old Style" pitchFamily="18" charset="0"/>
              </a:rPr>
              <a:t>BOL</a:t>
            </a:r>
            <a:endParaRPr lang="en-US" sz="1600" b="1" baseline="30000" dirty="0" smtClean="0">
              <a:latin typeface="Bookman Old Style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64224" y="196215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Sol.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6461559" y="674685"/>
            <a:ext cx="2133600" cy="2133600"/>
          </a:xfrm>
          <a:prstGeom prst="ellipse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417469" y="2259807"/>
            <a:ext cx="295274" cy="276999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latin typeface="Bookman Old Style" pitchFamily="18" charset="0"/>
              </a:rPr>
              <a:t>A</a:t>
            </a:r>
            <a:endParaRPr lang="en-US" sz="1200" dirty="0"/>
          </a:p>
        </p:txBody>
      </p:sp>
      <p:sp>
        <p:nvSpPr>
          <p:cNvPr id="44" name="Rectangle 43"/>
          <p:cNvSpPr/>
          <p:nvPr/>
        </p:nvSpPr>
        <p:spPr>
          <a:xfrm>
            <a:off x="8340725" y="2286000"/>
            <a:ext cx="295274" cy="276999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latin typeface="Bookman Old Style" pitchFamily="18" charset="0"/>
              </a:rPr>
              <a:t>B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>
          <a:xfrm rot="2066708">
            <a:off x="7741596" y="1822561"/>
            <a:ext cx="683200" cy="276999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latin typeface="Bookman Old Style" pitchFamily="18" charset="0"/>
              </a:rPr>
              <a:t>12 cm</a:t>
            </a:r>
            <a:endParaRPr lang="en-US" sz="1200" dirty="0"/>
          </a:p>
        </p:txBody>
      </p:sp>
      <p:sp>
        <p:nvSpPr>
          <p:cNvPr id="60" name="Chord 59"/>
          <p:cNvSpPr/>
          <p:nvPr/>
        </p:nvSpPr>
        <p:spPr>
          <a:xfrm rot="17520000">
            <a:off x="7073414" y="1601324"/>
            <a:ext cx="841416" cy="1644636"/>
          </a:xfrm>
          <a:custGeom>
            <a:avLst/>
            <a:gdLst>
              <a:gd name="connsiteX0" fmla="*/ 772083 w 2446664"/>
              <a:gd name="connsiteY0" fmla="*/ 2360396 h 2446664"/>
              <a:gd name="connsiteX1" fmla="*/ 88441 w 2446664"/>
              <a:gd name="connsiteY1" fmla="*/ 1680021 h 2446664"/>
              <a:gd name="connsiteX2" fmla="*/ 110267 w 2446664"/>
              <a:gd name="connsiteY2" fmla="*/ 715760 h 2446664"/>
              <a:gd name="connsiteX3" fmla="*/ 772083 w 2446664"/>
              <a:gd name="connsiteY3" fmla="*/ 2360396 h 2446664"/>
              <a:gd name="connsiteX0" fmla="*/ 825527 w 825527"/>
              <a:gd name="connsiteY0" fmla="*/ 1644636 h 1644636"/>
              <a:gd name="connsiteX1" fmla="*/ 59459 w 825527"/>
              <a:gd name="connsiteY1" fmla="*/ 997564 h 1644636"/>
              <a:gd name="connsiteX2" fmla="*/ 163711 w 825527"/>
              <a:gd name="connsiteY2" fmla="*/ 0 h 1644636"/>
              <a:gd name="connsiteX3" fmla="*/ 825527 w 825527"/>
              <a:gd name="connsiteY3" fmla="*/ 1644636 h 1644636"/>
              <a:gd name="connsiteX0" fmla="*/ 825527 w 825527"/>
              <a:gd name="connsiteY0" fmla="*/ 1644636 h 1644636"/>
              <a:gd name="connsiteX1" fmla="*/ 59459 w 825527"/>
              <a:gd name="connsiteY1" fmla="*/ 997564 h 1644636"/>
              <a:gd name="connsiteX2" fmla="*/ 163711 w 825527"/>
              <a:gd name="connsiteY2" fmla="*/ 0 h 1644636"/>
              <a:gd name="connsiteX3" fmla="*/ 825527 w 825527"/>
              <a:gd name="connsiteY3" fmla="*/ 1644636 h 1644636"/>
              <a:gd name="connsiteX0" fmla="*/ 825527 w 825527"/>
              <a:gd name="connsiteY0" fmla="*/ 1644636 h 1644636"/>
              <a:gd name="connsiteX1" fmla="*/ 59459 w 825527"/>
              <a:gd name="connsiteY1" fmla="*/ 997564 h 1644636"/>
              <a:gd name="connsiteX2" fmla="*/ 163711 w 825527"/>
              <a:gd name="connsiteY2" fmla="*/ 0 h 1644636"/>
              <a:gd name="connsiteX3" fmla="*/ 825527 w 825527"/>
              <a:gd name="connsiteY3" fmla="*/ 1644636 h 1644636"/>
              <a:gd name="connsiteX0" fmla="*/ 841416 w 841416"/>
              <a:gd name="connsiteY0" fmla="*/ 1644636 h 1644636"/>
              <a:gd name="connsiteX1" fmla="*/ 75348 w 841416"/>
              <a:gd name="connsiteY1" fmla="*/ 997564 h 1644636"/>
              <a:gd name="connsiteX2" fmla="*/ 179600 w 841416"/>
              <a:gd name="connsiteY2" fmla="*/ 0 h 1644636"/>
              <a:gd name="connsiteX3" fmla="*/ 841416 w 841416"/>
              <a:gd name="connsiteY3" fmla="*/ 1644636 h 1644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1416" h="1644636">
                <a:moveTo>
                  <a:pt x="841416" y="1644636"/>
                </a:moveTo>
                <a:cubicBezTo>
                  <a:pt x="563724" y="1562194"/>
                  <a:pt x="307689" y="1463688"/>
                  <a:pt x="75348" y="997564"/>
                </a:cubicBezTo>
                <a:cubicBezTo>
                  <a:pt x="-49739" y="686718"/>
                  <a:pt x="-21808" y="336921"/>
                  <a:pt x="179600" y="0"/>
                </a:cubicBezTo>
                <a:lnTo>
                  <a:pt x="841416" y="164463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 bwMode="auto">
          <a:xfrm>
            <a:off x="1139824" y="1500822"/>
            <a:ext cx="5202104" cy="294691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26281" y="1486585"/>
            <a:ext cx="2980870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Area of minor segment =</a:t>
            </a:r>
            <a:endParaRPr lang="en-US" sz="15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66" name="Pie 65"/>
          <p:cNvSpPr/>
          <p:nvPr/>
        </p:nvSpPr>
        <p:spPr>
          <a:xfrm>
            <a:off x="6639955" y="1737878"/>
            <a:ext cx="1772478" cy="1072423"/>
          </a:xfrm>
          <a:custGeom>
            <a:avLst/>
            <a:gdLst>
              <a:gd name="connsiteX0" fmla="*/ 1947828 w 2130552"/>
              <a:gd name="connsiteY0" fmla="*/ 1661862 h 2130552"/>
              <a:gd name="connsiteX1" fmla="*/ 1069299 w 2130552"/>
              <a:gd name="connsiteY1" fmla="*/ 2130545 h 2130552"/>
              <a:gd name="connsiteX2" fmla="*/ 187255 w 2130552"/>
              <a:gd name="connsiteY2" fmla="*/ 1668512 h 2130552"/>
              <a:gd name="connsiteX3" fmla="*/ 1065276 w 2130552"/>
              <a:gd name="connsiteY3" fmla="*/ 1065276 h 2130552"/>
              <a:gd name="connsiteX4" fmla="*/ 1947828 w 2130552"/>
              <a:gd name="connsiteY4" fmla="*/ 1661862 h 2130552"/>
              <a:gd name="connsiteX0" fmla="*/ 1774860 w 1774860"/>
              <a:gd name="connsiteY0" fmla="*/ 606111 h 1065270"/>
              <a:gd name="connsiteX1" fmla="*/ 882044 w 1774860"/>
              <a:gd name="connsiteY1" fmla="*/ 1065269 h 1065270"/>
              <a:gd name="connsiteX2" fmla="*/ 0 w 1774860"/>
              <a:gd name="connsiteY2" fmla="*/ 603236 h 1065270"/>
              <a:gd name="connsiteX3" fmla="*/ 878021 w 1774860"/>
              <a:gd name="connsiteY3" fmla="*/ 0 h 1065270"/>
              <a:gd name="connsiteX4" fmla="*/ 1774860 w 1774860"/>
              <a:gd name="connsiteY4" fmla="*/ 606111 h 1065270"/>
              <a:gd name="connsiteX0" fmla="*/ 1774860 w 1774860"/>
              <a:gd name="connsiteY0" fmla="*/ 606111 h 1065270"/>
              <a:gd name="connsiteX1" fmla="*/ 882044 w 1774860"/>
              <a:gd name="connsiteY1" fmla="*/ 1065269 h 1065270"/>
              <a:gd name="connsiteX2" fmla="*/ 0 w 1774860"/>
              <a:gd name="connsiteY2" fmla="*/ 603236 h 1065270"/>
              <a:gd name="connsiteX3" fmla="*/ 878021 w 1774860"/>
              <a:gd name="connsiteY3" fmla="*/ 0 h 1065270"/>
              <a:gd name="connsiteX4" fmla="*/ 1774860 w 1774860"/>
              <a:gd name="connsiteY4" fmla="*/ 606111 h 1065270"/>
              <a:gd name="connsiteX0" fmla="*/ 1774860 w 1774860"/>
              <a:gd name="connsiteY0" fmla="*/ 606111 h 1072414"/>
              <a:gd name="connsiteX1" fmla="*/ 879663 w 1774860"/>
              <a:gd name="connsiteY1" fmla="*/ 1072413 h 1072414"/>
              <a:gd name="connsiteX2" fmla="*/ 0 w 1774860"/>
              <a:gd name="connsiteY2" fmla="*/ 603236 h 1072414"/>
              <a:gd name="connsiteX3" fmla="*/ 878021 w 1774860"/>
              <a:gd name="connsiteY3" fmla="*/ 0 h 1072414"/>
              <a:gd name="connsiteX4" fmla="*/ 1774860 w 1774860"/>
              <a:gd name="connsiteY4" fmla="*/ 606111 h 1072414"/>
              <a:gd name="connsiteX0" fmla="*/ 1774860 w 1774860"/>
              <a:gd name="connsiteY0" fmla="*/ 606111 h 1072586"/>
              <a:gd name="connsiteX1" fmla="*/ 879663 w 1774860"/>
              <a:gd name="connsiteY1" fmla="*/ 1072413 h 1072586"/>
              <a:gd name="connsiteX2" fmla="*/ 0 w 1774860"/>
              <a:gd name="connsiteY2" fmla="*/ 603236 h 1072586"/>
              <a:gd name="connsiteX3" fmla="*/ 878021 w 1774860"/>
              <a:gd name="connsiteY3" fmla="*/ 0 h 1072586"/>
              <a:gd name="connsiteX4" fmla="*/ 1774860 w 1774860"/>
              <a:gd name="connsiteY4" fmla="*/ 606111 h 1072586"/>
              <a:gd name="connsiteX0" fmla="*/ 1772478 w 1772478"/>
              <a:gd name="connsiteY0" fmla="*/ 606111 h 1072423"/>
              <a:gd name="connsiteX1" fmla="*/ 877281 w 1772478"/>
              <a:gd name="connsiteY1" fmla="*/ 1072413 h 1072423"/>
              <a:gd name="connsiteX2" fmla="*/ 0 w 1772478"/>
              <a:gd name="connsiteY2" fmla="*/ 598474 h 1072423"/>
              <a:gd name="connsiteX3" fmla="*/ 875639 w 1772478"/>
              <a:gd name="connsiteY3" fmla="*/ 0 h 1072423"/>
              <a:gd name="connsiteX4" fmla="*/ 1772478 w 1772478"/>
              <a:gd name="connsiteY4" fmla="*/ 606111 h 1072423"/>
              <a:gd name="connsiteX0" fmla="*/ 1772478 w 1772478"/>
              <a:gd name="connsiteY0" fmla="*/ 606111 h 1072423"/>
              <a:gd name="connsiteX1" fmla="*/ 877281 w 1772478"/>
              <a:gd name="connsiteY1" fmla="*/ 1072413 h 1072423"/>
              <a:gd name="connsiteX2" fmla="*/ 0 w 1772478"/>
              <a:gd name="connsiteY2" fmla="*/ 598474 h 1072423"/>
              <a:gd name="connsiteX3" fmla="*/ 875639 w 1772478"/>
              <a:gd name="connsiteY3" fmla="*/ 0 h 1072423"/>
              <a:gd name="connsiteX4" fmla="*/ 1772478 w 1772478"/>
              <a:gd name="connsiteY4" fmla="*/ 606111 h 107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2478" h="1072423">
                <a:moveTo>
                  <a:pt x="1772478" y="606111"/>
                </a:moveTo>
                <a:cubicBezTo>
                  <a:pt x="1539442" y="955159"/>
                  <a:pt x="1172694" y="1073686"/>
                  <a:pt x="877281" y="1072413"/>
                </a:cubicBezTo>
                <a:cubicBezTo>
                  <a:pt x="581868" y="1071140"/>
                  <a:pt x="247141" y="948405"/>
                  <a:pt x="0" y="598474"/>
                </a:cubicBezTo>
                <a:lnTo>
                  <a:pt x="875639" y="0"/>
                </a:lnTo>
                <a:lnTo>
                  <a:pt x="1772478" y="606111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380630" y="2822380"/>
            <a:ext cx="304892" cy="276999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latin typeface="Bookman Old Style" pitchFamily="18" charset="0"/>
              </a:rPr>
              <a:t>X</a:t>
            </a:r>
            <a:endParaRPr lang="en-US" sz="1200" dirty="0"/>
          </a:p>
        </p:txBody>
      </p:sp>
      <p:sp>
        <p:nvSpPr>
          <p:cNvPr id="57" name="Oval 56"/>
          <p:cNvSpPr/>
          <p:nvPr/>
        </p:nvSpPr>
        <p:spPr>
          <a:xfrm flipH="1">
            <a:off x="7488703" y="2772122"/>
            <a:ext cx="73810" cy="7381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6656158" y="2343150"/>
            <a:ext cx="174572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" name="Isosceles Triangle 3"/>
          <p:cNvSpPr/>
          <p:nvPr/>
        </p:nvSpPr>
        <p:spPr>
          <a:xfrm>
            <a:off x="6645914" y="1739104"/>
            <a:ext cx="1760037" cy="602700"/>
          </a:xfrm>
          <a:prstGeom prst="triangle">
            <a:avLst>
              <a:gd name="adj" fmla="val 49324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7375016" y="1463535"/>
            <a:ext cx="308098" cy="276999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latin typeface="Bookman Old Style" pitchFamily="18" charset="0"/>
              </a:rPr>
              <a:t>O</a:t>
            </a:r>
            <a:endParaRPr lang="en-US" sz="1200" dirty="0"/>
          </a:p>
        </p:txBody>
      </p:sp>
      <p:sp>
        <p:nvSpPr>
          <p:cNvPr id="52" name="Arc 51"/>
          <p:cNvSpPr/>
          <p:nvPr/>
        </p:nvSpPr>
        <p:spPr>
          <a:xfrm rot="7718096">
            <a:off x="7296175" y="1508503"/>
            <a:ext cx="381000" cy="457200"/>
          </a:xfrm>
          <a:prstGeom prst="arc">
            <a:avLst>
              <a:gd name="adj1" fmla="val 15682657"/>
              <a:gd name="adj2" fmla="val 703537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 bwMode="auto">
          <a:xfrm>
            <a:off x="5363019" y="1537788"/>
            <a:ext cx="923400" cy="239124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rgbClr val="0000E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725735" y="1257240"/>
            <a:ext cx="316845" cy="400110"/>
          </a:xfrm>
          <a:prstGeom prst="rect">
            <a:avLst/>
          </a:prstGeom>
          <a:effectLst>
            <a:glow rad="63500">
              <a:schemeClr val="accent1"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effectLst/>
                <a:latin typeface="Bookman Old Style" panose="02050604050505020204" pitchFamily="18" charset="0"/>
                <a:sym typeface="Symbol"/>
              </a:rPr>
              <a:t>?</a:t>
            </a:r>
            <a:endParaRPr lang="en-US" sz="2000" b="1" dirty="0">
              <a:solidFill>
                <a:srgbClr val="FF0000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10101" y="1486585"/>
            <a:ext cx="1594844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err="1" smtClean="0">
                <a:solidFill>
                  <a:srgbClr val="C00000"/>
                </a:solidFill>
                <a:latin typeface="Bookman Old Style" pitchFamily="18" charset="0"/>
              </a:rPr>
              <a:t>ar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(O – AXB)  – 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290528" y="1935975"/>
            <a:ext cx="548548" cy="276999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latin typeface="Bookman Old Style" pitchFamily="18" charset="0"/>
              </a:rPr>
              <a:t>120°</a:t>
            </a:r>
            <a:endParaRPr lang="en-US" sz="1200" dirty="0"/>
          </a:p>
        </p:txBody>
      </p:sp>
      <p:sp>
        <p:nvSpPr>
          <p:cNvPr id="46" name="Rectangle 45"/>
          <p:cNvSpPr/>
          <p:nvPr/>
        </p:nvSpPr>
        <p:spPr>
          <a:xfrm rot="19533292" flipH="1">
            <a:off x="6642251" y="1802514"/>
            <a:ext cx="683200" cy="276999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latin typeface="Bookman Old Style" pitchFamily="18" charset="0"/>
              </a:rPr>
              <a:t>12 cm</a:t>
            </a:r>
            <a:endParaRPr lang="en-US" sz="1200" dirty="0"/>
          </a:p>
        </p:txBody>
      </p:sp>
      <p:sp>
        <p:nvSpPr>
          <p:cNvPr id="147" name="TextBox 146"/>
          <p:cNvSpPr txBox="1"/>
          <p:nvPr/>
        </p:nvSpPr>
        <p:spPr>
          <a:xfrm>
            <a:off x="4222664" y="1086664"/>
            <a:ext cx="539836" cy="485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sym typeface="Wingdings"/>
              </a:rPr>
              <a:t></a:t>
            </a:r>
            <a:endParaRPr lang="en-US" sz="2400" dirty="0">
              <a:solidFill>
                <a:srgbClr val="FF0000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297214" y="1486585"/>
            <a:ext cx="1044714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err="1" smtClean="0">
                <a:solidFill>
                  <a:srgbClr val="C00000"/>
                </a:solidFill>
                <a:latin typeface="Bookman Old Style" pitchFamily="18" charset="0"/>
              </a:rPr>
              <a:t>ar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(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OAB)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cxnSp>
        <p:nvCxnSpPr>
          <p:cNvPr id="156" name="Straight Connector 155"/>
          <p:cNvCxnSpPr/>
          <p:nvPr/>
        </p:nvCxnSpPr>
        <p:spPr>
          <a:xfrm flipV="1">
            <a:off x="6655595" y="2340770"/>
            <a:ext cx="1745724" cy="0"/>
          </a:xfrm>
          <a:prstGeom prst="line">
            <a:avLst/>
          </a:prstGeom>
          <a:ln>
            <a:solidFill>
              <a:srgbClr val="00FF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0" name="Rounded Rectangle 159"/>
          <p:cNvSpPr/>
          <p:nvPr/>
        </p:nvSpPr>
        <p:spPr bwMode="auto">
          <a:xfrm>
            <a:off x="4265450" y="1898650"/>
            <a:ext cx="2071850" cy="326889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kern="0" dirty="0" smtClean="0">
                <a:latin typeface="Bookman Old Style" pitchFamily="18" charset="0"/>
              </a:rPr>
              <a:t>To find:   </a:t>
            </a:r>
            <a:endParaRPr lang="en-US" sz="1400" b="1" kern="0" dirty="0">
              <a:latin typeface="Bookman Old Style" pitchFamily="18" charset="0"/>
            </a:endParaRPr>
          </a:p>
        </p:txBody>
      </p:sp>
      <p:sp>
        <p:nvSpPr>
          <p:cNvPr id="7" name="Right Triangle 6"/>
          <p:cNvSpPr/>
          <p:nvPr/>
        </p:nvSpPr>
        <p:spPr>
          <a:xfrm flipH="1">
            <a:off x="6646289" y="1718327"/>
            <a:ext cx="878721" cy="624548"/>
          </a:xfrm>
          <a:prstGeom prst="rtTriangl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ight Triangle 161"/>
          <p:cNvSpPr/>
          <p:nvPr/>
        </p:nvSpPr>
        <p:spPr>
          <a:xfrm>
            <a:off x="7523954" y="1740034"/>
            <a:ext cx="888247" cy="605497"/>
          </a:xfrm>
          <a:custGeom>
            <a:avLst/>
            <a:gdLst>
              <a:gd name="connsiteX0" fmla="*/ 0 w 878721"/>
              <a:gd name="connsiteY0" fmla="*/ 624548 h 624548"/>
              <a:gd name="connsiteX1" fmla="*/ 0 w 878721"/>
              <a:gd name="connsiteY1" fmla="*/ 0 h 624548"/>
              <a:gd name="connsiteX2" fmla="*/ 878721 w 878721"/>
              <a:gd name="connsiteY2" fmla="*/ 624548 h 624548"/>
              <a:gd name="connsiteX3" fmla="*/ 0 w 878721"/>
              <a:gd name="connsiteY3" fmla="*/ 624548 h 624548"/>
              <a:gd name="connsiteX0" fmla="*/ 9525 w 888246"/>
              <a:gd name="connsiteY0" fmla="*/ 624548 h 624548"/>
              <a:gd name="connsiteX1" fmla="*/ 0 w 888246"/>
              <a:gd name="connsiteY1" fmla="*/ 0 h 624548"/>
              <a:gd name="connsiteX2" fmla="*/ 888246 w 888246"/>
              <a:gd name="connsiteY2" fmla="*/ 624548 h 624548"/>
              <a:gd name="connsiteX3" fmla="*/ 9525 w 888246"/>
              <a:gd name="connsiteY3" fmla="*/ 624548 h 624548"/>
              <a:gd name="connsiteX0" fmla="*/ 9525 w 885865"/>
              <a:gd name="connsiteY0" fmla="*/ 624548 h 624548"/>
              <a:gd name="connsiteX1" fmla="*/ 0 w 885865"/>
              <a:gd name="connsiteY1" fmla="*/ 0 h 624548"/>
              <a:gd name="connsiteX2" fmla="*/ 885865 w 885865"/>
              <a:gd name="connsiteY2" fmla="*/ 619786 h 624548"/>
              <a:gd name="connsiteX3" fmla="*/ 9525 w 885865"/>
              <a:gd name="connsiteY3" fmla="*/ 624548 h 624548"/>
              <a:gd name="connsiteX0" fmla="*/ 4763 w 881103"/>
              <a:gd name="connsiteY0" fmla="*/ 610260 h 610260"/>
              <a:gd name="connsiteX1" fmla="*/ 0 w 881103"/>
              <a:gd name="connsiteY1" fmla="*/ 0 h 610260"/>
              <a:gd name="connsiteX2" fmla="*/ 881103 w 881103"/>
              <a:gd name="connsiteY2" fmla="*/ 605498 h 610260"/>
              <a:gd name="connsiteX3" fmla="*/ 4763 w 881103"/>
              <a:gd name="connsiteY3" fmla="*/ 610260 h 610260"/>
              <a:gd name="connsiteX0" fmla="*/ 11907 w 888247"/>
              <a:gd name="connsiteY0" fmla="*/ 610260 h 610260"/>
              <a:gd name="connsiteX1" fmla="*/ 0 w 888247"/>
              <a:gd name="connsiteY1" fmla="*/ 0 h 610260"/>
              <a:gd name="connsiteX2" fmla="*/ 888247 w 888247"/>
              <a:gd name="connsiteY2" fmla="*/ 605498 h 610260"/>
              <a:gd name="connsiteX3" fmla="*/ 11907 w 888247"/>
              <a:gd name="connsiteY3" fmla="*/ 610260 h 610260"/>
              <a:gd name="connsiteX0" fmla="*/ 11907 w 888247"/>
              <a:gd name="connsiteY0" fmla="*/ 605497 h 605497"/>
              <a:gd name="connsiteX1" fmla="*/ 0 w 888247"/>
              <a:gd name="connsiteY1" fmla="*/ 0 h 605497"/>
              <a:gd name="connsiteX2" fmla="*/ 888247 w 888247"/>
              <a:gd name="connsiteY2" fmla="*/ 600735 h 605497"/>
              <a:gd name="connsiteX3" fmla="*/ 11907 w 888247"/>
              <a:gd name="connsiteY3" fmla="*/ 605497 h 605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8247" h="605497">
                <a:moveTo>
                  <a:pt x="11907" y="605497"/>
                </a:moveTo>
                <a:cubicBezTo>
                  <a:pt x="10319" y="402077"/>
                  <a:pt x="1588" y="203420"/>
                  <a:pt x="0" y="0"/>
                </a:cubicBezTo>
                <a:lnTo>
                  <a:pt x="888247" y="600735"/>
                </a:lnTo>
                <a:lnTo>
                  <a:pt x="11907" y="60549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alf Frame 4"/>
          <p:cNvSpPr/>
          <p:nvPr/>
        </p:nvSpPr>
        <p:spPr>
          <a:xfrm flipH="1">
            <a:off x="7543412" y="2249773"/>
            <a:ext cx="84395" cy="84395"/>
          </a:xfrm>
          <a:prstGeom prst="halfFrame">
            <a:avLst>
              <a:gd name="adj1" fmla="val 0"/>
              <a:gd name="adj2" fmla="val 0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7425684" y="2241701"/>
            <a:ext cx="96687" cy="96687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533429" y="2241629"/>
            <a:ext cx="96687" cy="9668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1682015" y="2385968"/>
            <a:ext cx="984985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algn="just">
              <a:buClr>
                <a:schemeClr val="bg1"/>
              </a:buClr>
            </a:pPr>
            <a:r>
              <a:rPr lang="en-US" sz="1600" b="1" dirty="0" smtClean="0">
                <a:latin typeface="Symbol" pitchFamily="18" charset="2"/>
                <a:sym typeface="Symbol"/>
              </a:rPr>
              <a:t></a:t>
            </a:r>
            <a:r>
              <a:rPr lang="en-US" sz="1600" b="1" dirty="0" smtClean="0">
                <a:latin typeface="Bookman Old Style" pitchFamily="18" charset="0"/>
              </a:rPr>
              <a:t>OLA 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2997448" y="2339801"/>
            <a:ext cx="8547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latin typeface="Symbol" pitchFamily="18" charset="2"/>
                <a:sym typeface="Symbol"/>
              </a:rPr>
              <a:t>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OLB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90800" y="2356589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dirty="0"/>
          </a:p>
        </p:txBody>
      </p:sp>
      <p:sp>
        <p:nvSpPr>
          <p:cNvPr id="167" name="Rectangle 166"/>
          <p:cNvSpPr/>
          <p:nvPr/>
        </p:nvSpPr>
        <p:spPr>
          <a:xfrm>
            <a:off x="3977707" y="2381250"/>
            <a:ext cx="1461802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lvl="0" algn="just">
              <a:buClr>
                <a:schemeClr val="bg1"/>
              </a:buClr>
            </a:pPr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[Each 90</a:t>
            </a:r>
            <a:r>
              <a:rPr lang="en-US" sz="1600" b="1" baseline="30000" dirty="0" smtClean="0">
                <a:solidFill>
                  <a:srgbClr val="FF0000"/>
                </a:solidFill>
                <a:latin typeface="Bookman Old Style" pitchFamily="18" charset="0"/>
              </a:rPr>
              <a:t>o</a:t>
            </a:r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]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1844040" y="2757875"/>
            <a:ext cx="611598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algn="just">
              <a:buClr>
                <a:schemeClr val="bg1"/>
              </a:buClr>
            </a:pPr>
            <a:r>
              <a:rPr lang="en-US" sz="1600" b="1" dirty="0" smtClean="0">
                <a:latin typeface="Bookman Old Style" pitchFamily="18" charset="0"/>
              </a:rPr>
              <a:t>OA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3167619" y="2711708"/>
            <a:ext cx="5661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buClr>
                <a:prstClr val="white"/>
              </a:buClr>
            </a:pPr>
            <a:r>
              <a:rPr lang="en-US" sz="1600" b="1" smtClean="0">
                <a:solidFill>
                  <a:prstClr val="black"/>
                </a:solidFill>
                <a:latin typeface="Bookman Old Style" pitchFamily="18" charset="0"/>
              </a:rPr>
              <a:t> OB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2589948" y="272849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dirty="0"/>
          </a:p>
        </p:txBody>
      </p:sp>
      <p:sp>
        <p:nvSpPr>
          <p:cNvPr id="173" name="Rectangle 172"/>
          <p:cNvSpPr/>
          <p:nvPr/>
        </p:nvSpPr>
        <p:spPr>
          <a:xfrm>
            <a:off x="3976854" y="2753157"/>
            <a:ext cx="2555745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lvl="0" algn="just">
              <a:buClr>
                <a:schemeClr val="bg1"/>
              </a:buClr>
            </a:pPr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[Radii of same circle]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7391400" y="2323309"/>
            <a:ext cx="282450" cy="276999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FF00"/>
                </a:solidFill>
                <a:latin typeface="Bookman Old Style" pitchFamily="18" charset="0"/>
              </a:rPr>
              <a:t>L</a:t>
            </a:r>
            <a:endParaRPr lang="en-US" sz="1200" dirty="0">
              <a:solidFill>
                <a:srgbClr val="FFFF00"/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1842370" y="3062675"/>
            <a:ext cx="611598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algn="just">
              <a:buClr>
                <a:schemeClr val="bg1"/>
              </a:buClr>
            </a:pPr>
            <a:r>
              <a:rPr lang="en-US" sz="1600" b="1" dirty="0" smtClean="0">
                <a:latin typeface="Bookman Old Style" pitchFamily="18" charset="0"/>
              </a:rPr>
              <a:t>OL</a:t>
            </a:r>
          </a:p>
        </p:txBody>
      </p:sp>
      <p:sp>
        <p:nvSpPr>
          <p:cNvPr id="177" name="Rectangle 176"/>
          <p:cNvSpPr/>
          <p:nvPr/>
        </p:nvSpPr>
        <p:spPr>
          <a:xfrm>
            <a:off x="3165949" y="3016508"/>
            <a:ext cx="5661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OL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2588278" y="303329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dirty="0"/>
          </a:p>
        </p:txBody>
      </p:sp>
      <p:sp>
        <p:nvSpPr>
          <p:cNvPr id="179" name="Rectangle 178"/>
          <p:cNvSpPr/>
          <p:nvPr/>
        </p:nvSpPr>
        <p:spPr>
          <a:xfrm>
            <a:off x="3975184" y="3057957"/>
            <a:ext cx="2555745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lvl="0" algn="just">
              <a:buClr>
                <a:schemeClr val="bg1"/>
              </a:buClr>
            </a:pPr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[Common side]</a:t>
            </a:r>
          </a:p>
        </p:txBody>
      </p:sp>
      <p:sp>
        <p:nvSpPr>
          <p:cNvPr id="180" name="Half Frame 179"/>
          <p:cNvSpPr/>
          <p:nvPr/>
        </p:nvSpPr>
        <p:spPr>
          <a:xfrm>
            <a:off x="7423690" y="2253067"/>
            <a:ext cx="84395" cy="76723"/>
          </a:xfrm>
          <a:prstGeom prst="halfFrame">
            <a:avLst>
              <a:gd name="adj1" fmla="val 0"/>
              <a:gd name="adj2" fmla="val 0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524750" y="1769695"/>
            <a:ext cx="0" cy="575028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7527133" y="1762553"/>
            <a:ext cx="0" cy="575028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601170" y="333809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Symbol" pitchFamily="18" charset="2"/>
              </a:rPr>
              <a:t>@</a:t>
            </a:r>
            <a:endParaRPr lang="en-US" dirty="0"/>
          </a:p>
        </p:txBody>
      </p:sp>
      <p:sp>
        <p:nvSpPr>
          <p:cNvPr id="185" name="Arc 184"/>
          <p:cNvSpPr/>
          <p:nvPr/>
        </p:nvSpPr>
        <p:spPr>
          <a:xfrm rot="9600000">
            <a:off x="7334702" y="1550539"/>
            <a:ext cx="373266" cy="373266"/>
          </a:xfrm>
          <a:prstGeom prst="arc">
            <a:avLst>
              <a:gd name="adj1" fmla="val 17470082"/>
              <a:gd name="adj2" fmla="val 20648783"/>
            </a:avLst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Arc 185"/>
          <p:cNvSpPr/>
          <p:nvPr/>
        </p:nvSpPr>
        <p:spPr>
          <a:xfrm rot="8640000">
            <a:off x="7332897" y="1549486"/>
            <a:ext cx="373538" cy="373538"/>
          </a:xfrm>
          <a:prstGeom prst="arc">
            <a:avLst>
              <a:gd name="adj1" fmla="val 18244954"/>
              <a:gd name="adj2" fmla="val 0"/>
            </a:avLst>
          </a:prstGeom>
          <a:solidFill>
            <a:srgbClr val="FF0000"/>
          </a:solidFill>
          <a:ln w="19050">
            <a:solidFill>
              <a:schemeClr val="tx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Arc 186"/>
          <p:cNvSpPr/>
          <p:nvPr/>
        </p:nvSpPr>
        <p:spPr>
          <a:xfrm rot="6000000">
            <a:off x="7335250" y="1551199"/>
            <a:ext cx="373266" cy="373266"/>
          </a:xfrm>
          <a:prstGeom prst="arc">
            <a:avLst>
              <a:gd name="adj1" fmla="val 17819220"/>
              <a:gd name="adj2" fmla="val 20648783"/>
            </a:avLst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Arc 187"/>
          <p:cNvSpPr/>
          <p:nvPr/>
        </p:nvSpPr>
        <p:spPr>
          <a:xfrm rot="5040000">
            <a:off x="7333445" y="1550146"/>
            <a:ext cx="373538" cy="373538"/>
          </a:xfrm>
          <a:prstGeom prst="arc">
            <a:avLst>
              <a:gd name="adj1" fmla="val 18647893"/>
              <a:gd name="adj2" fmla="val 0"/>
            </a:avLst>
          </a:prstGeom>
          <a:solidFill>
            <a:srgbClr val="FF0000"/>
          </a:solidFill>
          <a:ln w="19050">
            <a:solidFill>
              <a:schemeClr val="tx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/>
          <p:cNvSpPr/>
          <p:nvPr/>
        </p:nvSpPr>
        <p:spPr>
          <a:xfrm>
            <a:off x="3962400" y="3765263"/>
            <a:ext cx="1458345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algn="just">
              <a:buClr>
                <a:schemeClr val="bg1"/>
              </a:buClr>
            </a:pPr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[c.p.c.t]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1595438" y="3765263"/>
            <a:ext cx="879083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schemeClr val="bg1"/>
              </a:buClr>
            </a:pPr>
            <a:r>
              <a:rPr lang="en-US" sz="1600" b="1" dirty="0" smtClean="0">
                <a:latin typeface="Symbol" pitchFamily="18" charset="2"/>
                <a:sym typeface="Symbol"/>
              </a:rPr>
              <a:t></a:t>
            </a:r>
            <a:r>
              <a:rPr lang="en-US" sz="1600" b="1" dirty="0" smtClean="0">
                <a:latin typeface="Bookman Old Style" pitchFamily="18" charset="0"/>
              </a:rPr>
              <a:t>AOL  </a:t>
            </a:r>
            <a:endParaRPr lang="en-US" sz="1600" b="1" dirty="0" smtClean="0">
              <a:latin typeface="Symbol" pitchFamily="18" charset="2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3043238" y="3765263"/>
            <a:ext cx="914400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schemeClr val="bg1"/>
              </a:buClr>
            </a:pPr>
            <a:r>
              <a:rPr lang="en-US" sz="1600" b="1" dirty="0" smtClean="0">
                <a:latin typeface="Symbol" pitchFamily="18" charset="2"/>
                <a:sym typeface="Symbol"/>
              </a:rPr>
              <a:t></a:t>
            </a:r>
            <a:r>
              <a:rPr lang="en-US" sz="1600" b="1" dirty="0" smtClean="0">
                <a:latin typeface="Bookman Old Style" pitchFamily="18" charset="0"/>
              </a:rPr>
              <a:t>BOL</a:t>
            </a:r>
            <a:endParaRPr lang="en-US" sz="1600" b="1" baseline="30000" dirty="0" smtClean="0">
              <a:latin typeface="Bookman Old Style" pitchFamily="18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2596408" y="371909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dirty="0"/>
          </a:p>
        </p:txBody>
      </p:sp>
      <p:sp>
        <p:nvSpPr>
          <p:cNvPr id="193" name="Rectangle 192"/>
          <p:cNvSpPr/>
          <p:nvPr/>
        </p:nvSpPr>
        <p:spPr>
          <a:xfrm>
            <a:off x="533400" y="3766006"/>
            <a:ext cx="381000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just">
              <a:buClr>
                <a:schemeClr val="bg1"/>
              </a:buClr>
            </a:pPr>
            <a:r>
              <a:rPr lang="en-US" sz="1400" dirty="0" smtClean="0">
                <a:latin typeface="Symbol" pitchFamily="18" charset="2"/>
              </a:rPr>
              <a:t>\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76148" y="4386081"/>
            <a:ext cx="3166646" cy="326889"/>
            <a:chOff x="769804" y="1906270"/>
            <a:chExt cx="3166646" cy="326889"/>
          </a:xfrm>
        </p:grpSpPr>
        <p:sp>
          <p:nvSpPr>
            <p:cNvPr id="86" name="Rounded Rectangle 85"/>
            <p:cNvSpPr/>
            <p:nvPr/>
          </p:nvSpPr>
          <p:spPr bwMode="auto">
            <a:xfrm>
              <a:off x="1038150" y="1906270"/>
              <a:ext cx="2898300" cy="326889"/>
            </a:xfrm>
            <a:prstGeom prst="round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kern="0" dirty="0">
                <a:latin typeface="Bookman Old Style" pitchFamily="18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769804" y="1954530"/>
              <a:ext cx="3165641" cy="253841"/>
              <a:chOff x="769804" y="3622120"/>
              <a:chExt cx="3165641" cy="253841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2288903" y="3629740"/>
                <a:ext cx="365125" cy="246221"/>
              </a:xfrm>
              <a:prstGeom prst="rect">
                <a:avLst/>
              </a:prstGeom>
            </p:spPr>
            <p:txBody>
              <a:bodyPr wrap="square" lIns="91440" tIns="0" rIns="91440" bIns="0">
                <a:spAutoFit/>
              </a:bodyPr>
              <a:lstStyle/>
              <a:p>
                <a:pPr marL="633413" indent="-633413" algn="r">
                  <a:buClr>
                    <a:schemeClr val="bg1"/>
                  </a:buClr>
                </a:pPr>
                <a:r>
                  <a:rPr lang="en-US" sz="1600" b="1" dirty="0" smtClean="0">
                    <a:latin typeface="Bookman Old Style" pitchFamily="18" charset="0"/>
                  </a:rPr>
                  <a:t>=</a:t>
                </a: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2514600" y="3629740"/>
                <a:ext cx="1420845" cy="246221"/>
              </a:xfrm>
              <a:prstGeom prst="rect">
                <a:avLst/>
              </a:prstGeom>
            </p:spPr>
            <p:txBody>
              <a:bodyPr wrap="square" lIns="91440" tIns="0" rIns="91440" bIns="0">
                <a:spAutoFit/>
              </a:bodyPr>
              <a:lstStyle/>
              <a:p>
                <a:pPr marL="633413" indent="-633413">
                  <a:buClr>
                    <a:schemeClr val="bg1"/>
                  </a:buClr>
                </a:pPr>
                <a:r>
                  <a:rPr lang="en-US" sz="1600" b="1" dirty="0" smtClean="0">
                    <a:latin typeface="Bookman Old Style" pitchFamily="18" charset="0"/>
                  </a:rPr>
                  <a:t>150.72 cm</a:t>
                </a:r>
                <a:r>
                  <a:rPr lang="en-US" sz="1600" b="1" baseline="30000" dirty="0" smtClean="0">
                    <a:latin typeface="Bookman Old Style" pitchFamily="18" charset="0"/>
                  </a:rPr>
                  <a:t>2</a:t>
                </a: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769804" y="3622120"/>
                <a:ext cx="1726972" cy="246221"/>
              </a:xfrm>
              <a:prstGeom prst="rect">
                <a:avLst/>
              </a:prstGeom>
            </p:spPr>
            <p:txBody>
              <a:bodyPr wrap="square" lIns="91440" tIns="0" rIns="91440" bIns="0">
                <a:spAutoFit/>
              </a:bodyPr>
              <a:lstStyle/>
              <a:p>
                <a:pPr marL="633413" indent="-633413" algn="r">
                  <a:buClr>
                    <a:schemeClr val="bg1"/>
                  </a:buClr>
                </a:pPr>
                <a:r>
                  <a:rPr lang="en-US" sz="1600" b="1" dirty="0" smtClean="0">
                    <a:latin typeface="Bookman Old Style" pitchFamily="18" charset="0"/>
                  </a:rPr>
                  <a:t>  </a:t>
                </a:r>
                <a:r>
                  <a:rPr lang="en-US" sz="1600" b="1" dirty="0" err="1" smtClean="0">
                    <a:latin typeface="Bookman Old Style" pitchFamily="18" charset="0"/>
                  </a:rPr>
                  <a:t>ar</a:t>
                </a:r>
                <a:r>
                  <a:rPr lang="en-US" sz="1600" b="1" dirty="0" smtClean="0">
                    <a:latin typeface="Bookman Old Style" pitchFamily="18" charset="0"/>
                  </a:rPr>
                  <a:t> (O – AXB)</a:t>
                </a:r>
              </a:p>
            </p:txBody>
          </p:sp>
        </p:grpSp>
      </p:grpSp>
      <p:sp>
        <p:nvSpPr>
          <p:cNvPr id="11" name="Rectangle 10"/>
          <p:cNvSpPr/>
          <p:nvPr/>
        </p:nvSpPr>
        <p:spPr>
          <a:xfrm>
            <a:off x="5070150" y="1919284"/>
            <a:ext cx="4443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kern="0" dirty="0">
                <a:solidFill>
                  <a:prstClr val="black"/>
                </a:solidFill>
                <a:latin typeface="Bookman Old Style" pitchFamily="18" charset="0"/>
              </a:rPr>
              <a:t>AB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321215" y="1919284"/>
            <a:ext cx="9525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kern="0" dirty="0" smtClean="0">
                <a:solidFill>
                  <a:prstClr val="black"/>
                </a:solidFill>
                <a:latin typeface="Bookman Old Style" pitchFamily="18" charset="0"/>
              </a:rPr>
              <a:t>and OL</a:t>
            </a:r>
            <a:endParaRPr lang="en-US" sz="14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7523325" y="1748674"/>
            <a:ext cx="877725" cy="58733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6646069" y="1731530"/>
            <a:ext cx="875351" cy="60685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7537062" y="1742139"/>
            <a:ext cx="870338" cy="594661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stCxn id="127" idx="6"/>
          </p:cNvCxnSpPr>
          <p:nvPr/>
        </p:nvCxnSpPr>
        <p:spPr>
          <a:xfrm flipH="1">
            <a:off x="6636544" y="1751850"/>
            <a:ext cx="844411" cy="588919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 flipH="1">
            <a:off x="7480955" y="1708912"/>
            <a:ext cx="89310" cy="858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8" name="Rounded Rectangle 147"/>
          <p:cNvSpPr/>
          <p:nvPr/>
        </p:nvSpPr>
        <p:spPr bwMode="auto">
          <a:xfrm rot="10800000" flipH="1" flipV="1">
            <a:off x="3608011" y="2381250"/>
            <a:ext cx="2256513" cy="535779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649920" y="2387095"/>
            <a:ext cx="2141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What is formula to find area of triangle?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50" name="Rounded Rectangle 149"/>
          <p:cNvSpPr/>
          <p:nvPr/>
        </p:nvSpPr>
        <p:spPr bwMode="auto">
          <a:xfrm>
            <a:off x="4368837" y="2520592"/>
            <a:ext cx="443826" cy="233066"/>
          </a:xfrm>
          <a:prstGeom prst="roundRect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7" name="Rounded Rectangle 156"/>
          <p:cNvSpPr/>
          <p:nvPr/>
        </p:nvSpPr>
        <p:spPr bwMode="auto">
          <a:xfrm>
            <a:off x="4906832" y="2527300"/>
            <a:ext cx="590733" cy="233066"/>
          </a:xfrm>
          <a:prstGeom prst="roundRect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151" name="Group 150"/>
          <p:cNvGrpSpPr/>
          <p:nvPr/>
        </p:nvGrpSpPr>
        <p:grpSpPr>
          <a:xfrm>
            <a:off x="3957231" y="2381250"/>
            <a:ext cx="1686035" cy="510361"/>
            <a:chOff x="6386377" y="4593007"/>
            <a:chExt cx="1686035" cy="510361"/>
          </a:xfrm>
        </p:grpSpPr>
        <p:sp>
          <p:nvSpPr>
            <p:cNvPr id="152" name="Rectangle 151"/>
            <p:cNvSpPr/>
            <p:nvPr/>
          </p:nvSpPr>
          <p:spPr>
            <a:xfrm>
              <a:off x="6614977" y="4706532"/>
              <a:ext cx="145743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 smtClean="0">
                  <a:solidFill>
                    <a:srgbClr val="FFFF00"/>
                  </a:solidFill>
                  <a:latin typeface="Bookman Old Style" pitchFamily="18" charset="0"/>
                  <a:cs typeface="Calibri" pitchFamily="34" charset="0"/>
                  <a:sym typeface="Symbol"/>
                </a:rPr>
                <a:t> </a:t>
              </a:r>
              <a:r>
                <a:rPr lang="en-US" sz="1200" b="1" dirty="0">
                  <a:solidFill>
                    <a:srgbClr val="FFFF00"/>
                  </a:solidFill>
                  <a:latin typeface="Bookman Old Style" pitchFamily="18" charset="0"/>
                  <a:cs typeface="Calibri" pitchFamily="34" charset="0"/>
                  <a:sym typeface="Symbol"/>
                </a:rPr>
                <a:t>base </a:t>
              </a:r>
              <a:r>
                <a:rPr lang="en-US" sz="1200" b="1" dirty="0" smtClean="0">
                  <a:solidFill>
                    <a:srgbClr val="FFFF00"/>
                  </a:solidFill>
                  <a:latin typeface="Bookman Old Style" pitchFamily="18" charset="0"/>
                  <a:cs typeface="Calibri" pitchFamily="34" charset="0"/>
                  <a:sym typeface="Symbol"/>
                </a:rPr>
                <a:t> height </a:t>
              </a:r>
              <a:endParaRPr lang="en-IN" sz="1200" b="1" baseline="30000" dirty="0">
                <a:solidFill>
                  <a:srgbClr val="FFFF00"/>
                </a:solidFill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6386377" y="4593007"/>
              <a:ext cx="38338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 smtClean="0">
                  <a:solidFill>
                    <a:srgbClr val="FFFF00"/>
                  </a:solidFill>
                  <a:latin typeface="Bookman Old Style" panose="02050604050505020204" pitchFamily="18" charset="0"/>
                  <a:sym typeface="Symbol"/>
                </a:rPr>
                <a:t>1</a:t>
              </a:r>
              <a:endParaRPr lang="en-US" sz="1200" b="1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54" name="Straight Connector 153"/>
            <p:cNvCxnSpPr/>
            <p:nvPr/>
          </p:nvCxnSpPr>
          <p:spPr>
            <a:xfrm>
              <a:off x="6417456" y="4862092"/>
              <a:ext cx="249382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Rectangle 154"/>
            <p:cNvSpPr/>
            <p:nvPr/>
          </p:nvSpPr>
          <p:spPr>
            <a:xfrm>
              <a:off x="6386817" y="4826369"/>
              <a:ext cx="45263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2</a:t>
              </a:r>
              <a:endParaRPr lang="en-US" sz="1200" b="1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58" name="Rectangle 157"/>
          <p:cNvSpPr/>
          <p:nvPr/>
        </p:nvSpPr>
        <p:spPr>
          <a:xfrm>
            <a:off x="5208866" y="2276415"/>
            <a:ext cx="316845" cy="400110"/>
          </a:xfrm>
          <a:prstGeom prst="rect">
            <a:avLst/>
          </a:prstGeom>
          <a:effectLst>
            <a:glow rad="63500">
              <a:schemeClr val="accent1"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effectLst/>
                <a:latin typeface="Bookman Old Style" panose="02050604050505020204" pitchFamily="18" charset="0"/>
                <a:sym typeface="Symbol"/>
              </a:rPr>
              <a:t>?</a:t>
            </a:r>
            <a:endParaRPr lang="en-US" sz="2000" b="1" dirty="0">
              <a:solidFill>
                <a:srgbClr val="FFFF00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569124" y="2297907"/>
            <a:ext cx="316845" cy="400110"/>
          </a:xfrm>
          <a:prstGeom prst="rect">
            <a:avLst/>
          </a:prstGeom>
          <a:effectLst>
            <a:glow rad="63500">
              <a:schemeClr val="accent1"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effectLst/>
                <a:latin typeface="Bookman Old Style" panose="02050604050505020204" pitchFamily="18" charset="0"/>
                <a:sym typeface="Symbol"/>
              </a:rPr>
              <a:t>?</a:t>
            </a:r>
            <a:endParaRPr lang="en-US" sz="2000" b="1" dirty="0">
              <a:solidFill>
                <a:srgbClr val="FFFF00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95" name="Rounded Rectangle 94"/>
          <p:cNvSpPr/>
          <p:nvPr/>
        </p:nvSpPr>
        <p:spPr bwMode="auto">
          <a:xfrm rot="10800000" flipH="1" flipV="1">
            <a:off x="3344496" y="2981617"/>
            <a:ext cx="2181215" cy="604676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Draw perpendicular </a:t>
            </a:r>
            <a:r>
              <a:rPr lang="en-US" sz="1400" b="1" kern="0" dirty="0" err="1" smtClean="0">
                <a:solidFill>
                  <a:prstClr val="white"/>
                </a:solidFill>
                <a:latin typeface="Bookman Old Style" panose="02050604050505020204" pitchFamily="18" charset="0"/>
              </a:rPr>
              <a:t>seg</a:t>
            </a:r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OL</a:t>
            </a:r>
            <a:endParaRPr lang="en-US" sz="1400" b="1" kern="0" baseline="30000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6" name="Rounded Rectangle 95"/>
          <p:cNvSpPr/>
          <p:nvPr/>
        </p:nvSpPr>
        <p:spPr bwMode="auto">
          <a:xfrm rot="10800000" flipH="1" flipV="1">
            <a:off x="3312669" y="2973400"/>
            <a:ext cx="1982923" cy="604676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baseline="30000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3317045" y="2995344"/>
            <a:ext cx="2111404" cy="492443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algn="just">
              <a:buClr>
                <a:schemeClr val="bg1"/>
              </a:buClr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     Consider </a:t>
            </a:r>
          </a:p>
          <a:p>
            <a:pPr algn="just">
              <a:buClr>
                <a:schemeClr val="bg1"/>
              </a:buClr>
            </a:pPr>
            <a:r>
              <a:rPr lang="en-US" sz="1600" b="1" dirty="0" smtClean="0">
                <a:solidFill>
                  <a:srgbClr val="FFFF00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OLA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3980649" y="3200880"/>
            <a:ext cx="1212191" cy="3419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buClr>
                <a:prstClr val="white"/>
              </a:buClr>
            </a:pPr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and </a:t>
            </a:r>
            <a:r>
              <a:rPr lang="en-US" sz="1600" b="1" dirty="0">
                <a:solidFill>
                  <a:srgbClr val="FFFF00"/>
                </a:solidFill>
                <a:latin typeface="Symbol" pitchFamily="18" charset="2"/>
              </a:rPr>
              <a:t>D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OLB</a:t>
            </a:r>
          </a:p>
        </p:txBody>
      </p:sp>
    </p:spTree>
    <p:extLst>
      <p:ext uri="{BB962C8B-B14F-4D97-AF65-F5344CB8AC3E}">
        <p14:creationId xmlns:p14="http://schemas.microsoft.com/office/powerpoint/2010/main" val="34181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4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3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0"/>
                            </p:stCondLst>
                            <p:childTnLst>
                              <p:par>
                                <p:cTn id="8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3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3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3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5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7" dur="4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4" dur="4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6" dur="4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00"/>
                            </p:stCondLst>
                            <p:childTnLst>
                              <p:par>
                                <p:cTn id="22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0" dur="4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500"/>
                            </p:stCondLst>
                            <p:childTnLst>
                              <p:par>
                                <p:cTn id="26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0" dur="4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1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2" dur="4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500"/>
                            </p:stCondLst>
                            <p:childTnLst>
                              <p:par>
                                <p:cTn id="32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90" grpId="0"/>
      <p:bldP spid="91" grpId="0"/>
      <p:bldP spid="68" grpId="0" animBg="1"/>
      <p:bldP spid="69" grpId="0"/>
      <p:bldP spid="160" grpId="0" animBg="1"/>
      <p:bldP spid="7" grpId="0" animBg="1"/>
      <p:bldP spid="162" grpId="0" animBg="1"/>
      <p:bldP spid="5" grpId="0" animBg="1"/>
      <p:bldP spid="164" grpId="0" animBg="1"/>
      <p:bldP spid="164" grpId="1" animBg="1"/>
      <p:bldP spid="164" grpId="2" animBg="1"/>
      <p:bldP spid="8" grpId="0" animBg="1"/>
      <p:bldP spid="8" grpId="1" animBg="1"/>
      <p:bldP spid="8" grpId="2" animBg="1"/>
      <p:bldP spid="165" grpId="0"/>
      <p:bldP spid="166" grpId="0"/>
      <p:bldP spid="9" grpId="0"/>
      <p:bldP spid="167" grpId="0"/>
      <p:bldP spid="170" grpId="0"/>
      <p:bldP spid="171" grpId="0"/>
      <p:bldP spid="172" grpId="0"/>
      <p:bldP spid="173" grpId="0"/>
      <p:bldP spid="174" grpId="0"/>
      <p:bldP spid="176" grpId="0"/>
      <p:bldP spid="177" grpId="0"/>
      <p:bldP spid="178" grpId="0"/>
      <p:bldP spid="179" grpId="0"/>
      <p:bldP spid="180" grpId="0" animBg="1"/>
      <p:bldP spid="14" grpId="0"/>
      <p:bldP spid="185" grpId="0" animBg="1"/>
      <p:bldP spid="186" grpId="0" animBg="1"/>
      <p:bldP spid="186" grpId="1" animBg="1"/>
      <p:bldP spid="186" grpId="2" animBg="1"/>
      <p:bldP spid="187" grpId="0" animBg="1"/>
      <p:bldP spid="188" grpId="0" animBg="1"/>
      <p:bldP spid="188" grpId="1" animBg="1"/>
      <p:bldP spid="188" grpId="2" animBg="1"/>
      <p:bldP spid="189" grpId="0"/>
      <p:bldP spid="190" grpId="0"/>
      <p:bldP spid="191" grpId="0"/>
      <p:bldP spid="192" grpId="0"/>
      <p:bldP spid="193" grpId="0"/>
      <p:bldP spid="11" grpId="0"/>
      <p:bldP spid="12" grpId="0"/>
      <p:bldP spid="148" grpId="0" animBg="1"/>
      <p:bldP spid="148" grpId="1" animBg="1"/>
      <p:bldP spid="149" grpId="0"/>
      <p:bldP spid="149" grpId="1"/>
      <p:bldP spid="150" grpId="0" animBg="1"/>
      <p:bldP spid="150" grpId="1" animBg="1"/>
      <p:bldP spid="157" grpId="0" animBg="1"/>
      <p:bldP spid="157" grpId="1" animBg="1"/>
      <p:bldP spid="158" grpId="0"/>
      <p:bldP spid="158" grpId="1"/>
      <p:bldP spid="94" grpId="0"/>
      <p:bldP spid="94" grpId="1"/>
      <p:bldP spid="95" grpId="0" animBg="1"/>
      <p:bldP spid="95" grpId="1" animBg="1"/>
      <p:bldP spid="96" grpId="0" animBg="1"/>
      <p:bldP spid="96" grpId="1" animBg="1"/>
      <p:bldP spid="161" grpId="0"/>
      <p:bldP spid="161" grpId="1"/>
      <p:bldP spid="6" grpId="0"/>
      <p:bldP spid="6" grpId="1"/>
    </p:bldLst>
  </p:timing>
</p:sld>
</file>

<file path=ppt/theme/theme1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19567</TotalTime>
  <Words>3265</Words>
  <Application>Microsoft Office PowerPoint</Application>
  <PresentationFormat>On-screen Show (16:9)</PresentationFormat>
  <Paragraphs>1171</Paragraphs>
  <Slides>33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6" baseType="lpstr">
      <vt:lpstr>Arial</vt:lpstr>
      <vt:lpstr>Arial Rounded MT Bold</vt:lpstr>
      <vt:lpstr>Bookman Old Style</vt:lpstr>
      <vt:lpstr>Calibri</vt:lpstr>
      <vt:lpstr>Cambria Math</vt:lpstr>
      <vt:lpstr>Symbol</vt:lpstr>
      <vt:lpstr>Wingdings</vt:lpstr>
      <vt:lpstr>6_Office Theme</vt:lpstr>
      <vt:lpstr>Custom Design</vt:lpstr>
      <vt:lpstr>2_Office Theme</vt:lpstr>
      <vt:lpstr>1_Custom Design</vt:lpstr>
      <vt:lpstr>14_Office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2962</cp:revision>
  <dcterms:created xsi:type="dcterms:W3CDTF">2013-07-31T12:47:49Z</dcterms:created>
  <dcterms:modified xsi:type="dcterms:W3CDTF">2022-04-23T05:15:16Z</dcterms:modified>
</cp:coreProperties>
</file>