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  <p:sldMasterId id="2147483817" r:id="rId3"/>
  </p:sldMasterIdLst>
  <p:notesMasterIdLst>
    <p:notesMasterId r:id="rId43"/>
  </p:notesMasterIdLst>
  <p:sldIdLst>
    <p:sldId id="525" r:id="rId4"/>
    <p:sldId id="526" r:id="rId5"/>
    <p:sldId id="643" r:id="rId6"/>
    <p:sldId id="644" r:id="rId7"/>
    <p:sldId id="645" r:id="rId8"/>
    <p:sldId id="646" r:id="rId9"/>
    <p:sldId id="647" r:id="rId10"/>
    <p:sldId id="534" r:id="rId11"/>
    <p:sldId id="535" r:id="rId12"/>
    <p:sldId id="658" r:id="rId13"/>
    <p:sldId id="659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660" r:id="rId35"/>
    <p:sldId id="661" r:id="rId36"/>
    <p:sldId id="560" r:id="rId37"/>
    <p:sldId id="561" r:id="rId38"/>
    <p:sldId id="662" r:id="rId39"/>
    <p:sldId id="663" r:id="rId40"/>
    <p:sldId id="664" r:id="rId41"/>
    <p:sldId id="665" r:id="rId42"/>
  </p:sldIdLst>
  <p:sldSz cx="9144000" cy="5143500" type="screen16x9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EF8EB"/>
    <a:srgbClr val="66FFFF"/>
    <a:srgbClr val="0066FF"/>
    <a:srgbClr val="800000"/>
    <a:srgbClr val="9D3232"/>
    <a:srgbClr val="33CCFF"/>
    <a:srgbClr val="4F81BD"/>
    <a:srgbClr val="752B29"/>
    <a:srgbClr val="6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1" autoAdjust="0"/>
    <p:restoredTop sz="99112" autoAdjust="0"/>
  </p:normalViewPr>
  <p:slideViewPr>
    <p:cSldViewPr>
      <p:cViewPr varScale="1">
        <p:scale>
          <a:sx n="150" d="100"/>
          <a:sy n="150" d="100"/>
        </p:scale>
        <p:origin x="13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982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70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2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1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9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95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9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3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9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1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6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27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2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3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4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4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3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0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55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09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19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57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88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9E68678-2451-48B3-8F3E-ECD0FDB8459B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6CF633A7-4BB1-41ED-A81E-B5D2B70CE12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8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9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9E68678-2451-48B3-8F3E-ECD0FDB8459B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6CF633A7-4BB1-41ED-A81E-B5D2B70CE12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2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803" r:id="rId6"/>
    <p:sldLayoutId id="214748380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5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56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916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688868" y="266773"/>
            <a:ext cx="4302008" cy="2732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048000" y="4095750"/>
            <a:ext cx="144475" cy="196379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52288" y="3476467"/>
            <a:ext cx="2855748" cy="2706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13907" y="2736311"/>
            <a:ext cx="3524713" cy="451031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2088" y="3440866"/>
            <a:ext cx="2662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CSA of hemisphere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4032" y="228732"/>
            <a:ext cx="5841065" cy="40402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088" y="843281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0425" y="1228395"/>
            <a:ext cx="2341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CSA of hemisphere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21268" y="592727"/>
            <a:ext cx="2240957" cy="24938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150622" y="1139190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6336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745878" y="1139190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7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435680" y="1459230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× 22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65094" y="1210534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65840" y="1434055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125117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56714" y="1754095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144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105508" y="211881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 = 12 cm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5500443" y="1527810"/>
            <a:ext cx="182880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22006" y="97156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3168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5226800" y="1227045"/>
            <a:ext cx="547680" cy="137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911395" y="1538195"/>
            <a:ext cx="274320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3288" y="1051562"/>
            <a:ext cx="401632" cy="124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37286" y="770118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144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7412" y="1707378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(905 × 7)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7677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20370" y="1707378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+ 1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00330" y="198169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888850" y="1977877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06768" y="2218264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6335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28482" y="22842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72515" y="246718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902802" y="2467173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55395" y="2218264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+ 1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87305" y="2694514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6336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42685" y="27838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69327" y="294978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2978723" y="2949773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73310" y="4535322"/>
            <a:ext cx="585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7133" y="4555418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56134" y="3440866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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56326" y="2343150"/>
            <a:ext cx="2430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[Taking square roots]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61087" y="1454051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 ×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120120" y="1504950"/>
            <a:ext cx="182880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988800" y="1200150"/>
            <a:ext cx="182880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04820" y="133350"/>
            <a:ext cx="6470041" cy="591048"/>
            <a:chOff x="304800" y="133350"/>
            <a:chExt cx="6470041" cy="591048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241552"/>
              <a:ext cx="6470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Q. The curved surface area of a hemisphere is 905     cm</a:t>
              </a:r>
              <a:r>
                <a:rPr lang="en-US" sz="1600" b="1" baseline="30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, 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725722" y="133350"/>
              <a:ext cx="526268" cy="591048"/>
              <a:chOff x="1351498" y="3066514"/>
              <a:chExt cx="526268" cy="591048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351498" y="3066514"/>
                <a:ext cx="526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1</a:t>
                </a:r>
                <a:endParaRPr lang="en-IN" sz="1600" b="1" dirty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378394" y="3319008"/>
                <a:ext cx="31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7</a:t>
                </a:r>
                <a:endParaRPr lang="en-IN" sz="1600" b="1" dirty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1408546" y="3363082"/>
                <a:ext cx="234968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593263" y="1138559"/>
            <a:ext cx="1140603" cy="530491"/>
            <a:chOff x="4236720" y="1232426"/>
            <a:chExt cx="1140603" cy="530491"/>
          </a:xfrm>
        </p:grpSpPr>
        <p:sp>
          <p:nvSpPr>
            <p:cNvPr id="4" name="Rectangle 3"/>
            <p:cNvSpPr/>
            <p:nvPr/>
          </p:nvSpPr>
          <p:spPr>
            <a:xfrm>
              <a:off x="4236720" y="1352790"/>
              <a:ext cx="7248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905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4764592" y="1232426"/>
              <a:ext cx="612731" cy="530491"/>
              <a:chOff x="1172166" y="3117314"/>
              <a:chExt cx="612731" cy="530491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258629" y="3117314"/>
                <a:ext cx="526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</a:t>
                </a:r>
                <a:endParaRPr lang="en-IN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172166" y="3340028"/>
                <a:ext cx="512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7</a:t>
                </a:r>
                <a:endParaRPr lang="en-IN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1317918" y="3373130"/>
                <a:ext cx="2349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/>
          <p:cNvGrpSpPr/>
          <p:nvPr/>
        </p:nvGrpSpPr>
        <p:grpSpPr>
          <a:xfrm>
            <a:off x="3094916" y="4414762"/>
            <a:ext cx="771789" cy="612068"/>
            <a:chOff x="1013108" y="3066514"/>
            <a:chExt cx="771789" cy="612068"/>
          </a:xfrm>
        </p:grpSpPr>
        <p:sp>
          <p:nvSpPr>
            <p:cNvPr id="118" name="TextBox 117"/>
            <p:cNvSpPr txBox="1"/>
            <p:nvPr/>
          </p:nvSpPr>
          <p:spPr>
            <a:xfrm>
              <a:off x="1258629" y="3066514"/>
              <a:ext cx="526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97566" y="3340028"/>
              <a:ext cx="512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311542" y="3373130"/>
              <a:ext cx="3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013108" y="3193948"/>
              <a:ext cx="289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967233" y="4400551"/>
            <a:ext cx="860285" cy="612068"/>
            <a:chOff x="1148100" y="3066514"/>
            <a:chExt cx="860285" cy="612068"/>
          </a:xfrm>
        </p:grpSpPr>
        <p:sp>
          <p:nvSpPr>
            <p:cNvPr id="123" name="TextBox 122"/>
            <p:cNvSpPr txBox="1"/>
            <p:nvPr/>
          </p:nvSpPr>
          <p:spPr>
            <a:xfrm>
              <a:off x="1148100" y="3066514"/>
              <a:ext cx="860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6336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97566" y="3340028"/>
              <a:ext cx="512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231713" y="3373130"/>
              <a:ext cx="5036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/>
          <p:cNvSpPr/>
          <p:nvPr/>
        </p:nvSpPr>
        <p:spPr>
          <a:xfrm>
            <a:off x="4343400" y="175409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3400" y="211881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96592" y="450478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936714" y="3904459"/>
            <a:ext cx="860285" cy="612068"/>
            <a:chOff x="1148100" y="3066514"/>
            <a:chExt cx="860285" cy="612068"/>
          </a:xfrm>
        </p:grpSpPr>
        <p:sp>
          <p:nvSpPr>
            <p:cNvPr id="131" name="TextBox 130"/>
            <p:cNvSpPr txBox="1"/>
            <p:nvPr/>
          </p:nvSpPr>
          <p:spPr>
            <a:xfrm>
              <a:off x="1148100" y="3066514"/>
              <a:ext cx="860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6336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97566" y="3340028"/>
              <a:ext cx="512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231713" y="3373130"/>
              <a:ext cx="5036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609600" y="400869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67022" y="4028543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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4231941" y="1002030"/>
            <a:ext cx="0" cy="3017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 bwMode="auto">
          <a:xfrm>
            <a:off x="2253127" y="886138"/>
            <a:ext cx="1731609" cy="286024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31267" y="859871"/>
            <a:ext cx="184683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317500" algn="l"/>
                <a:tab pos="62865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Hint :To find: r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52091" y="2783806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CSA of hemisphere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16849" y="4091466"/>
            <a:ext cx="2772000" cy="54000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volume of Hemisphere 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604579" y="4106275"/>
                <a:ext cx="748923" cy="537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rgbClr val="FFFF00"/>
                            </a:solidFill>
                            <a:latin typeface="Bookman Old Style" pitchFamily="18" charset="0"/>
                            <a:sym typeface="Symbol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srgbClr val="FFFF00"/>
                            </a:solidFill>
                            <a:latin typeface="Bookman Old Style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 r</a:t>
                </a:r>
                <a:r>
                  <a:rPr lang="en-IN" b="1" baseline="30000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3</a:t>
                </a:r>
                <a:endParaRPr lang="en-IN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79" y="4106275"/>
                <a:ext cx="748923" cy="537840"/>
              </a:xfrm>
              <a:prstGeom prst="rect">
                <a:avLst/>
              </a:prstGeom>
              <a:blipFill rotWithShape="1">
                <a:blip r:embed="rId2"/>
                <a:stretch>
                  <a:fillRect r="-1626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/>
          <p:cNvSpPr/>
          <p:nvPr/>
        </p:nvSpPr>
        <p:spPr>
          <a:xfrm>
            <a:off x="527309" y="4097097"/>
            <a:ext cx="2974545" cy="54000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surface area of Hemisphere 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22911" y="419296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</a:t>
            </a:r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IN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endParaRPr lang="en-IN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8403" y="548269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What is its volume?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40359" y="2774950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451974" y="1228395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39670" y="4295639"/>
            <a:ext cx="124255" cy="231106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928551" y="3902254"/>
            <a:ext cx="388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5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5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99" grpId="0" animBg="1"/>
      <p:bldP spid="99" grpId="1" animBg="1"/>
      <p:bldP spid="78" grpId="0" animBg="1"/>
      <p:bldP spid="78" grpId="1" animBg="1"/>
      <p:bldP spid="97" grpId="0" animBg="1"/>
      <p:bldP spid="97" grpId="1" animBg="1"/>
      <p:bldP spid="10" grpId="0" animBg="1"/>
      <p:bldP spid="10" grpId="1" animBg="1"/>
      <p:bldP spid="37" grpId="0"/>
      <p:bldP spid="81" grpId="0" animBg="1"/>
      <p:bldP spid="81" grpId="1" animBg="1"/>
      <p:bldP spid="84" grpId="0"/>
      <p:bldP spid="85" grpId="0"/>
      <p:bldP spid="86" grpId="0"/>
      <p:bldP spid="87" grpId="0"/>
      <p:bldP spid="18" grpId="0"/>
      <p:bldP spid="88" grpId="0"/>
      <p:bldP spid="89" grpId="0"/>
      <p:bldP spid="56" grpId="0"/>
      <p:bldP spid="60" grpId="0"/>
      <p:bldP spid="5" grpId="0"/>
      <p:bldP spid="8" grpId="0"/>
      <p:bldP spid="63" grpId="0"/>
      <p:bldP spid="68" grpId="0"/>
      <p:bldP spid="73" grpId="0"/>
      <p:bldP spid="74" grpId="0"/>
      <p:bldP spid="75" grpId="0"/>
      <p:bldP spid="77" grpId="0"/>
      <p:bldP spid="80" grpId="0"/>
      <p:bldP spid="83" grpId="0"/>
      <p:bldP spid="90" grpId="0"/>
      <p:bldP spid="9" grpId="0"/>
      <p:bldP spid="12" grpId="0"/>
      <p:bldP spid="14" grpId="0"/>
      <p:bldP spid="72" grpId="0"/>
      <p:bldP spid="127" grpId="0"/>
      <p:bldP spid="128" grpId="0"/>
      <p:bldP spid="129" grpId="0"/>
      <p:bldP spid="134" grpId="0"/>
      <p:bldP spid="135" grpId="0"/>
      <p:bldP spid="137" grpId="0" animBg="1"/>
      <p:bldP spid="137" grpId="1" animBg="1"/>
      <p:bldP spid="138" grpId="0"/>
      <p:bldP spid="138" grpId="1"/>
      <p:bldP spid="108" grpId="0" animBg="1"/>
      <p:bldP spid="108" grpId="1" build="allAtOnce" animBg="1"/>
      <p:bldP spid="110" grpId="0"/>
      <p:bldP spid="110" grpId="1"/>
      <p:bldP spid="114" grpId="0" animBg="1"/>
      <p:bldP spid="114" grpId="1" animBg="1"/>
      <p:bldP spid="115" grpId="0"/>
      <p:bldP spid="115" grpId="1"/>
      <p:bldP spid="112" grpId="0"/>
      <p:bldP spid="2" grpId="0"/>
      <p:bldP spid="94" grpId="0"/>
      <p:bldP spid="6" grpId="0" animBg="1"/>
      <p:bldP spid="6" grpId="1" animBg="1"/>
      <p:bldP spid="95" grpId="0"/>
      <p:bldP spid="9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656211" y="594312"/>
            <a:ext cx="2153515" cy="24938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9" name="Picture 108" descr="education-blackboard-backgrounds-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2" y="1263650"/>
            <a:ext cx="2743199" cy="33877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61726" y="3972955"/>
            <a:ext cx="482167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628151" y="1254684"/>
            <a:ext cx="137401" cy="168467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725701" y="1252738"/>
            <a:ext cx="148417" cy="171854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952" y="1131672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hemisphere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4800" y="3993518"/>
            <a:ext cx="491609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Volume of the hemisphere is 3620.57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35942" y="170560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12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42672" y="1705600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12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34532" y="170560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12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39435" y="2174990"/>
            <a:ext cx="2332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× 22 ×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× 12 × 12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84315" y="248995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330875" y="2489950"/>
            <a:ext cx="2148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010835" y="230707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39452" y="2849624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25344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98515" y="31400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330875" y="3140078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10835" y="29571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10835" y="3493872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3620.57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441107" y="1777990"/>
            <a:ext cx="243414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33216" y="155321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648203" y="895361"/>
            <a:ext cx="1232997" cy="36782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733084" y="945503"/>
            <a:ext cx="1062041" cy="26751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679401" y="93479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 = 12 cm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197896" y="1014253"/>
            <a:ext cx="829798" cy="591048"/>
            <a:chOff x="2343524" y="3981621"/>
            <a:chExt cx="829798" cy="591048"/>
          </a:xfrm>
        </p:grpSpPr>
        <p:sp>
          <p:nvSpPr>
            <p:cNvPr id="115" name="Rectangle 114"/>
            <p:cNvSpPr/>
            <p:nvPr/>
          </p:nvSpPr>
          <p:spPr>
            <a:xfrm>
              <a:off x="2692100" y="4111686"/>
              <a:ext cx="4812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r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/>
                </a:rPr>
                <a:t>3</a:t>
              </a:r>
              <a:endParaRPr lang="en-US" sz="1600" baseline="30000" dirty="0">
                <a:solidFill>
                  <a:prstClr val="black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2343524" y="3981621"/>
              <a:ext cx="618861" cy="591048"/>
              <a:chOff x="1197566" y="3066514"/>
              <a:chExt cx="618861" cy="591048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290159" y="3066514"/>
                <a:ext cx="526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</a:t>
                </a:r>
                <a:endPara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197566" y="3319008"/>
                <a:ext cx="512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  <a:endPara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1333298" y="3373130"/>
                <a:ext cx="25846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Rectangle 119"/>
          <p:cNvSpPr/>
          <p:nvPr/>
        </p:nvSpPr>
        <p:spPr>
          <a:xfrm>
            <a:off x="3008399" y="114052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006915" y="170731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3159330" y="1568764"/>
            <a:ext cx="618861" cy="591048"/>
            <a:chOff x="1197566" y="3066514"/>
            <a:chExt cx="618861" cy="591048"/>
          </a:xfrm>
        </p:grpSpPr>
        <p:sp>
          <p:nvSpPr>
            <p:cNvPr id="123" name="TextBox 122"/>
            <p:cNvSpPr txBox="1"/>
            <p:nvPr/>
          </p:nvSpPr>
          <p:spPr>
            <a:xfrm>
              <a:off x="1290159" y="3066514"/>
              <a:ext cx="526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97566" y="3319008"/>
              <a:ext cx="512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33298" y="3373130"/>
              <a:ext cx="2584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525112" y="1571083"/>
            <a:ext cx="771789" cy="612068"/>
            <a:chOff x="1013108" y="3066514"/>
            <a:chExt cx="771789" cy="612068"/>
          </a:xfrm>
        </p:grpSpPr>
        <p:sp>
          <p:nvSpPr>
            <p:cNvPr id="127" name="TextBox 126"/>
            <p:cNvSpPr txBox="1"/>
            <p:nvPr/>
          </p:nvSpPr>
          <p:spPr>
            <a:xfrm>
              <a:off x="1258629" y="3066514"/>
              <a:ext cx="526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197566" y="3340028"/>
              <a:ext cx="512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311542" y="3373130"/>
              <a:ext cx="3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1013108" y="3193948"/>
              <a:ext cx="289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</a:t>
              </a:r>
              <a:endPara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V="1">
            <a:off x="3324010" y="1885342"/>
            <a:ext cx="182881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5088" y="843281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04820" y="133350"/>
            <a:ext cx="6470041" cy="591048"/>
            <a:chOff x="304800" y="133350"/>
            <a:chExt cx="6470041" cy="591048"/>
          </a:xfrm>
        </p:grpSpPr>
        <p:sp>
          <p:nvSpPr>
            <p:cNvPr id="73" name="TextBox 72"/>
            <p:cNvSpPr txBox="1"/>
            <p:nvPr/>
          </p:nvSpPr>
          <p:spPr>
            <a:xfrm>
              <a:off x="304800" y="241552"/>
              <a:ext cx="6470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Q. The curved surface area of a hemisphere is 905     cm</a:t>
              </a:r>
              <a:r>
                <a:rPr lang="en-US" sz="1600" b="1" baseline="30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, 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725722" y="133350"/>
              <a:ext cx="526268" cy="591048"/>
              <a:chOff x="1351498" y="3066514"/>
              <a:chExt cx="526268" cy="59104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1351498" y="3066514"/>
                <a:ext cx="526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1</a:t>
                </a:r>
                <a:endParaRPr lang="en-IN" sz="1600" b="1" dirty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378394" y="3319008"/>
                <a:ext cx="31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7</a:t>
                </a:r>
                <a:endParaRPr lang="en-IN" sz="1600" b="1" dirty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1408546" y="3363082"/>
                <a:ext cx="234968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588403" y="548269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What is its volume?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252002" y="1701256"/>
            <a:ext cx="1629737" cy="366968"/>
          </a:xfrm>
          <a:custGeom>
            <a:avLst/>
            <a:gdLst>
              <a:gd name="connsiteX0" fmla="*/ 0 w 1422400"/>
              <a:gd name="connsiteY0" fmla="*/ 342900 h 342900"/>
              <a:gd name="connsiteX1" fmla="*/ 317500 w 1422400"/>
              <a:gd name="connsiteY1" fmla="*/ 342900 h 342900"/>
              <a:gd name="connsiteX2" fmla="*/ 317500 w 1422400"/>
              <a:gd name="connsiteY2" fmla="*/ 0 h 342900"/>
              <a:gd name="connsiteX3" fmla="*/ 1422400 w 1422400"/>
              <a:gd name="connsiteY3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342900">
                <a:moveTo>
                  <a:pt x="0" y="342900"/>
                </a:moveTo>
                <a:lnTo>
                  <a:pt x="317500" y="342900"/>
                </a:lnTo>
                <a:lnTo>
                  <a:pt x="317500" y="0"/>
                </a:lnTo>
                <a:lnTo>
                  <a:pt x="1422400" y="0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78332" y="170125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7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96130" y="1716065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25344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83301" y="14123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18300" y="196649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73854" y="196514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438793" y="2293467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837441" y="226097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4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2460" y="226695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33557" y="14123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847804" y="246508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42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11954" y="243734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471920" y="2787650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012940" y="276659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2480" y="276225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4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997724" y="14123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15444" y="296979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14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685042" y="293423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6502400" y="3257550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157684" y="320765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50100" y="14123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307544" y="320765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4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02500" y="1412393"/>
            <a:ext cx="255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453594" y="320765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378700" y="14123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340624" y="341429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35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726260" y="339905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6545580" y="3714750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489578" y="368099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641978" y="367859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31100" y="14123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7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518400" y="388419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49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781800" y="387657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6598920" y="4184650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658100" y="415089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69" grpId="0" animBg="1"/>
      <p:bldP spid="65" grpId="0" animBg="1"/>
      <p:bldP spid="65" grpId="1" animBg="1"/>
      <p:bldP spid="66" grpId="0" animBg="1"/>
      <p:bldP spid="66" grpId="1" animBg="1"/>
      <p:bldP spid="2" grpId="0"/>
      <p:bldP spid="64" grpId="0"/>
      <p:bldP spid="39" grpId="0"/>
      <p:bldP spid="42" grpId="0"/>
      <p:bldP spid="43" grpId="0"/>
      <p:bldP spid="45" grpId="0"/>
      <p:bldP spid="46" grpId="0"/>
      <p:bldP spid="48" grpId="0"/>
      <p:bldP spid="49" grpId="0"/>
      <p:bldP spid="50" grpId="0"/>
      <p:bldP spid="52" grpId="0"/>
      <p:bldP spid="53" grpId="0"/>
      <p:bldP spid="96" grpId="0"/>
      <p:bldP spid="113" grpId="0" animBg="1"/>
      <p:bldP spid="67" grpId="0" animBg="1"/>
      <p:bldP spid="67" grpId="1" animBg="1"/>
      <p:bldP spid="112" grpId="0"/>
      <p:bldP spid="120" grpId="0"/>
      <p:bldP spid="121" grpId="0"/>
      <p:bldP spid="11" grpId="0" animBg="1"/>
      <p:bldP spid="11" grpId="1" animBg="1"/>
      <p:bldP spid="59" grpId="0"/>
      <p:bldP spid="59" grpId="1"/>
      <p:bldP spid="63" grpId="0"/>
      <p:bldP spid="63" grpId="1"/>
      <p:bldP spid="68" grpId="0"/>
      <p:bldP spid="68" grpId="1"/>
      <p:bldP spid="70" grpId="0"/>
      <p:bldP spid="70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8" grpId="0"/>
      <p:bldP spid="10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5599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01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9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and Hemisphere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828141" y="3048221"/>
            <a:ext cx="2393095" cy="27429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23464" y="2800763"/>
            <a:ext cx="1797968" cy="27429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27753" y="2477385"/>
            <a:ext cx="2094897" cy="2164444"/>
            <a:chOff x="2981105" y="2226908"/>
            <a:chExt cx="2094897" cy="2164444"/>
          </a:xfrm>
          <a:effectLst/>
        </p:grpSpPr>
        <p:grpSp>
          <p:nvGrpSpPr>
            <p:cNvPr id="8" name="Group 7"/>
            <p:cNvGrpSpPr/>
            <p:nvPr/>
          </p:nvGrpSpPr>
          <p:grpSpPr>
            <a:xfrm>
              <a:off x="2983866" y="2226908"/>
              <a:ext cx="2092136" cy="2164444"/>
              <a:chOff x="4419600" y="971550"/>
              <a:chExt cx="1481005" cy="1516099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4421055" y="1710332"/>
                <a:ext cx="1479550" cy="777317"/>
              </a:xfrm>
              <a:custGeom>
                <a:avLst/>
                <a:gdLst>
                  <a:gd name="connsiteX0" fmla="*/ 0 w 1479550"/>
                  <a:gd name="connsiteY0" fmla="*/ 3175 h 762000"/>
                  <a:gd name="connsiteX1" fmla="*/ 22225 w 1479550"/>
                  <a:gd name="connsiteY1" fmla="*/ 180975 h 762000"/>
                  <a:gd name="connsiteX2" fmla="*/ 88900 w 1479550"/>
                  <a:gd name="connsiteY2" fmla="*/ 358775 h 762000"/>
                  <a:gd name="connsiteX3" fmla="*/ 203200 w 1479550"/>
                  <a:gd name="connsiteY3" fmla="*/ 514350 h 762000"/>
                  <a:gd name="connsiteX4" fmla="*/ 333375 w 1479550"/>
                  <a:gd name="connsiteY4" fmla="*/ 628650 h 762000"/>
                  <a:gd name="connsiteX5" fmla="*/ 488950 w 1479550"/>
                  <a:gd name="connsiteY5" fmla="*/ 711200 h 762000"/>
                  <a:gd name="connsiteX6" fmla="*/ 720725 w 1479550"/>
                  <a:gd name="connsiteY6" fmla="*/ 762000 h 762000"/>
                  <a:gd name="connsiteX7" fmla="*/ 927100 w 1479550"/>
                  <a:gd name="connsiteY7" fmla="*/ 733425 h 762000"/>
                  <a:gd name="connsiteX8" fmla="*/ 1162050 w 1479550"/>
                  <a:gd name="connsiteY8" fmla="*/ 619125 h 762000"/>
                  <a:gd name="connsiteX9" fmla="*/ 1304925 w 1479550"/>
                  <a:gd name="connsiteY9" fmla="*/ 479425 h 762000"/>
                  <a:gd name="connsiteX10" fmla="*/ 1400175 w 1479550"/>
                  <a:gd name="connsiteY10" fmla="*/ 330200 h 762000"/>
                  <a:gd name="connsiteX11" fmla="*/ 1460500 w 1479550"/>
                  <a:gd name="connsiteY11" fmla="*/ 168275 h 762000"/>
                  <a:gd name="connsiteX12" fmla="*/ 1479550 w 1479550"/>
                  <a:gd name="connsiteY12" fmla="*/ 0 h 762000"/>
                  <a:gd name="connsiteX13" fmla="*/ 1428750 w 1479550"/>
                  <a:gd name="connsiteY13" fmla="*/ 22225 h 762000"/>
                  <a:gd name="connsiteX14" fmla="*/ 1304925 w 1479550"/>
                  <a:gd name="connsiteY14" fmla="*/ 44450 h 762000"/>
                  <a:gd name="connsiteX15" fmla="*/ 1111250 w 1479550"/>
                  <a:gd name="connsiteY15" fmla="*/ 76200 h 762000"/>
                  <a:gd name="connsiteX16" fmla="*/ 974725 w 1479550"/>
                  <a:gd name="connsiteY16" fmla="*/ 79375 h 762000"/>
                  <a:gd name="connsiteX17" fmla="*/ 787400 w 1479550"/>
                  <a:gd name="connsiteY17" fmla="*/ 85725 h 762000"/>
                  <a:gd name="connsiteX18" fmla="*/ 635000 w 1479550"/>
                  <a:gd name="connsiteY18" fmla="*/ 85725 h 762000"/>
                  <a:gd name="connsiteX19" fmla="*/ 400050 w 1479550"/>
                  <a:gd name="connsiteY19" fmla="*/ 73025 h 762000"/>
                  <a:gd name="connsiteX20" fmla="*/ 196850 w 1479550"/>
                  <a:gd name="connsiteY20" fmla="*/ 57150 h 762000"/>
                  <a:gd name="connsiteX21" fmla="*/ 63500 w 1479550"/>
                  <a:gd name="connsiteY21" fmla="*/ 34925 h 762000"/>
                  <a:gd name="connsiteX22" fmla="*/ 0 w 1479550"/>
                  <a:gd name="connsiteY22" fmla="*/ 3175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79550" h="762000">
                    <a:moveTo>
                      <a:pt x="0" y="3175"/>
                    </a:moveTo>
                    <a:lnTo>
                      <a:pt x="22225" y="180975"/>
                    </a:lnTo>
                    <a:cubicBezTo>
                      <a:pt x="44107" y="240369"/>
                      <a:pt x="88900" y="422072"/>
                      <a:pt x="88900" y="358775"/>
                    </a:cubicBezTo>
                    <a:cubicBezTo>
                      <a:pt x="126303" y="411139"/>
                      <a:pt x="138850" y="514350"/>
                      <a:pt x="203200" y="514350"/>
                    </a:cubicBezTo>
                    <a:lnTo>
                      <a:pt x="333375" y="628650"/>
                    </a:lnTo>
                    <a:lnTo>
                      <a:pt x="488950" y="711200"/>
                    </a:lnTo>
                    <a:lnTo>
                      <a:pt x="720725" y="762000"/>
                    </a:lnTo>
                    <a:lnTo>
                      <a:pt x="927100" y="733425"/>
                    </a:lnTo>
                    <a:lnTo>
                      <a:pt x="1162050" y="619125"/>
                    </a:lnTo>
                    <a:lnTo>
                      <a:pt x="1304925" y="479425"/>
                    </a:lnTo>
                    <a:lnTo>
                      <a:pt x="1400175" y="330200"/>
                    </a:lnTo>
                    <a:lnTo>
                      <a:pt x="1460500" y="168275"/>
                    </a:lnTo>
                    <a:lnTo>
                      <a:pt x="1479550" y="0"/>
                    </a:lnTo>
                    <a:lnTo>
                      <a:pt x="1428750" y="22225"/>
                    </a:lnTo>
                    <a:cubicBezTo>
                      <a:pt x="1303888" y="47838"/>
                      <a:pt x="1304925" y="89759"/>
                      <a:pt x="1304925" y="44450"/>
                    </a:cubicBezTo>
                    <a:lnTo>
                      <a:pt x="1111250" y="76200"/>
                    </a:lnTo>
                    <a:lnTo>
                      <a:pt x="974725" y="79375"/>
                    </a:lnTo>
                    <a:lnTo>
                      <a:pt x="787400" y="85725"/>
                    </a:lnTo>
                    <a:lnTo>
                      <a:pt x="635000" y="85725"/>
                    </a:lnTo>
                    <a:cubicBezTo>
                      <a:pt x="556686" y="81434"/>
                      <a:pt x="478481" y="73025"/>
                      <a:pt x="400050" y="73025"/>
                    </a:cubicBezTo>
                    <a:lnTo>
                      <a:pt x="196850" y="57150"/>
                    </a:lnTo>
                    <a:lnTo>
                      <a:pt x="63500" y="34925"/>
                    </a:lnTo>
                    <a:lnTo>
                      <a:pt x="0" y="317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59"/>
              <p:cNvGrpSpPr/>
              <p:nvPr/>
            </p:nvGrpSpPr>
            <p:grpSpPr>
              <a:xfrm>
                <a:off x="4419600" y="971550"/>
                <a:ext cx="1470842" cy="1501351"/>
                <a:chOff x="9968866" y="3367275"/>
                <a:chExt cx="2057400" cy="2100076"/>
              </a:xfrm>
            </p:grpSpPr>
            <p:sp>
              <p:nvSpPr>
                <p:cNvPr id="11" name="Arc 10"/>
                <p:cNvSpPr/>
                <p:nvPr/>
              </p:nvSpPr>
              <p:spPr>
                <a:xfrm rot="5400000" flipV="1">
                  <a:off x="9947529" y="3388613"/>
                  <a:ext cx="2100076" cy="2057399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 flipV="1">
                  <a:off x="9968866" y="4271182"/>
                  <a:ext cx="2048037" cy="26251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 flipV="1">
                  <a:off x="9968866" y="4271182"/>
                  <a:ext cx="2048037" cy="26251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6" name="Oval 45"/>
            <p:cNvSpPr/>
            <p:nvPr/>
          </p:nvSpPr>
          <p:spPr>
            <a:xfrm flipV="1">
              <a:off x="2981105" y="3154121"/>
              <a:ext cx="2068329" cy="267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8925" y="2491595"/>
            <a:ext cx="2090080" cy="2143389"/>
            <a:chOff x="2986314" y="2247898"/>
            <a:chExt cx="2090080" cy="2143389"/>
          </a:xfrm>
          <a:effectLst/>
        </p:grpSpPr>
        <p:sp>
          <p:nvSpPr>
            <p:cNvPr id="57" name="Freeform 56"/>
            <p:cNvSpPr/>
            <p:nvPr/>
          </p:nvSpPr>
          <p:spPr>
            <a:xfrm>
              <a:off x="2986314" y="3302524"/>
              <a:ext cx="2090080" cy="1087862"/>
            </a:xfrm>
            <a:custGeom>
              <a:avLst/>
              <a:gdLst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4925 w 1479550"/>
                <a:gd name="connsiteY14" fmla="*/ 44450 h 762000"/>
                <a:gd name="connsiteX15" fmla="*/ 1111250 w 1479550"/>
                <a:gd name="connsiteY15" fmla="*/ 76200 h 762000"/>
                <a:gd name="connsiteX16" fmla="*/ 974725 w 1479550"/>
                <a:gd name="connsiteY16" fmla="*/ 79375 h 762000"/>
                <a:gd name="connsiteX17" fmla="*/ 787400 w 1479550"/>
                <a:gd name="connsiteY17" fmla="*/ 85725 h 762000"/>
                <a:gd name="connsiteX18" fmla="*/ 635000 w 1479550"/>
                <a:gd name="connsiteY18" fmla="*/ 85725 h 762000"/>
                <a:gd name="connsiteX19" fmla="*/ 400050 w 1479550"/>
                <a:gd name="connsiteY19" fmla="*/ 73025 h 762000"/>
                <a:gd name="connsiteX20" fmla="*/ 196850 w 1479550"/>
                <a:gd name="connsiteY20" fmla="*/ 57150 h 762000"/>
                <a:gd name="connsiteX21" fmla="*/ 63500 w 1479550"/>
                <a:gd name="connsiteY21" fmla="*/ 34925 h 762000"/>
                <a:gd name="connsiteX22" fmla="*/ 0 w 1479550"/>
                <a:gd name="connsiteY22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6931 w 1479550"/>
                <a:gd name="connsiteY14" fmla="*/ 45327 h 762000"/>
                <a:gd name="connsiteX15" fmla="*/ 1304925 w 1479550"/>
                <a:gd name="connsiteY15" fmla="*/ 44450 h 762000"/>
                <a:gd name="connsiteX16" fmla="*/ 1111250 w 1479550"/>
                <a:gd name="connsiteY16" fmla="*/ 76200 h 762000"/>
                <a:gd name="connsiteX17" fmla="*/ 974725 w 1479550"/>
                <a:gd name="connsiteY17" fmla="*/ 79375 h 762000"/>
                <a:gd name="connsiteX18" fmla="*/ 787400 w 1479550"/>
                <a:gd name="connsiteY18" fmla="*/ 85725 h 762000"/>
                <a:gd name="connsiteX19" fmla="*/ 635000 w 1479550"/>
                <a:gd name="connsiteY19" fmla="*/ 85725 h 762000"/>
                <a:gd name="connsiteX20" fmla="*/ 400050 w 1479550"/>
                <a:gd name="connsiteY20" fmla="*/ 73025 h 762000"/>
                <a:gd name="connsiteX21" fmla="*/ 196850 w 1479550"/>
                <a:gd name="connsiteY21" fmla="*/ 57150 h 762000"/>
                <a:gd name="connsiteX22" fmla="*/ 63500 w 1479550"/>
                <a:gd name="connsiteY22" fmla="*/ 34925 h 762000"/>
                <a:gd name="connsiteX23" fmla="*/ 0 w 1479550"/>
                <a:gd name="connsiteY23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6931 w 1479550"/>
                <a:gd name="connsiteY14" fmla="*/ 45327 h 762000"/>
                <a:gd name="connsiteX15" fmla="*/ 1304925 w 1479550"/>
                <a:gd name="connsiteY15" fmla="*/ 44450 h 762000"/>
                <a:gd name="connsiteX16" fmla="*/ 1111250 w 1479550"/>
                <a:gd name="connsiteY16" fmla="*/ 76200 h 762000"/>
                <a:gd name="connsiteX17" fmla="*/ 974725 w 1479550"/>
                <a:gd name="connsiteY17" fmla="*/ 79375 h 762000"/>
                <a:gd name="connsiteX18" fmla="*/ 787400 w 1479550"/>
                <a:gd name="connsiteY18" fmla="*/ 85725 h 762000"/>
                <a:gd name="connsiteX19" fmla="*/ 635000 w 1479550"/>
                <a:gd name="connsiteY19" fmla="*/ 85725 h 762000"/>
                <a:gd name="connsiteX20" fmla="*/ 400050 w 1479550"/>
                <a:gd name="connsiteY20" fmla="*/ 84144 h 762000"/>
                <a:gd name="connsiteX21" fmla="*/ 196850 w 1479550"/>
                <a:gd name="connsiteY21" fmla="*/ 57150 h 762000"/>
                <a:gd name="connsiteX22" fmla="*/ 63500 w 1479550"/>
                <a:gd name="connsiteY22" fmla="*/ 34925 h 762000"/>
                <a:gd name="connsiteX23" fmla="*/ 0 w 1479550"/>
                <a:gd name="connsiteY23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6931 w 1479550"/>
                <a:gd name="connsiteY14" fmla="*/ 45327 h 762000"/>
                <a:gd name="connsiteX15" fmla="*/ 1304925 w 1479550"/>
                <a:gd name="connsiteY15" fmla="*/ 44450 h 762000"/>
                <a:gd name="connsiteX16" fmla="*/ 1111250 w 1479550"/>
                <a:gd name="connsiteY16" fmla="*/ 76200 h 762000"/>
                <a:gd name="connsiteX17" fmla="*/ 974725 w 1479550"/>
                <a:gd name="connsiteY17" fmla="*/ 79375 h 762000"/>
                <a:gd name="connsiteX18" fmla="*/ 787400 w 1479550"/>
                <a:gd name="connsiteY18" fmla="*/ 85725 h 762000"/>
                <a:gd name="connsiteX19" fmla="*/ 635000 w 1479550"/>
                <a:gd name="connsiteY19" fmla="*/ 96844 h 762000"/>
                <a:gd name="connsiteX20" fmla="*/ 400050 w 1479550"/>
                <a:gd name="connsiteY20" fmla="*/ 84144 h 762000"/>
                <a:gd name="connsiteX21" fmla="*/ 196850 w 1479550"/>
                <a:gd name="connsiteY21" fmla="*/ 57150 h 762000"/>
                <a:gd name="connsiteX22" fmla="*/ 63500 w 1479550"/>
                <a:gd name="connsiteY22" fmla="*/ 34925 h 762000"/>
                <a:gd name="connsiteX23" fmla="*/ 0 w 1479550"/>
                <a:gd name="connsiteY23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6931 w 1479550"/>
                <a:gd name="connsiteY14" fmla="*/ 45327 h 762000"/>
                <a:gd name="connsiteX15" fmla="*/ 1304925 w 1479550"/>
                <a:gd name="connsiteY15" fmla="*/ 44450 h 762000"/>
                <a:gd name="connsiteX16" fmla="*/ 1111250 w 1479550"/>
                <a:gd name="connsiteY16" fmla="*/ 76200 h 762000"/>
                <a:gd name="connsiteX17" fmla="*/ 974725 w 1479550"/>
                <a:gd name="connsiteY17" fmla="*/ 79375 h 762000"/>
                <a:gd name="connsiteX18" fmla="*/ 791895 w 1479550"/>
                <a:gd name="connsiteY18" fmla="*/ 96844 h 762000"/>
                <a:gd name="connsiteX19" fmla="*/ 635000 w 1479550"/>
                <a:gd name="connsiteY19" fmla="*/ 96844 h 762000"/>
                <a:gd name="connsiteX20" fmla="*/ 400050 w 1479550"/>
                <a:gd name="connsiteY20" fmla="*/ 84144 h 762000"/>
                <a:gd name="connsiteX21" fmla="*/ 196850 w 1479550"/>
                <a:gd name="connsiteY21" fmla="*/ 57150 h 762000"/>
                <a:gd name="connsiteX22" fmla="*/ 63500 w 1479550"/>
                <a:gd name="connsiteY22" fmla="*/ 34925 h 762000"/>
                <a:gd name="connsiteX23" fmla="*/ 0 w 1479550"/>
                <a:gd name="connsiteY23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6931 w 1479550"/>
                <a:gd name="connsiteY14" fmla="*/ 45327 h 762000"/>
                <a:gd name="connsiteX15" fmla="*/ 1304925 w 1479550"/>
                <a:gd name="connsiteY15" fmla="*/ 44450 h 762000"/>
                <a:gd name="connsiteX16" fmla="*/ 1111250 w 1479550"/>
                <a:gd name="connsiteY16" fmla="*/ 76200 h 762000"/>
                <a:gd name="connsiteX17" fmla="*/ 974725 w 1479550"/>
                <a:gd name="connsiteY17" fmla="*/ 92719 h 762000"/>
                <a:gd name="connsiteX18" fmla="*/ 791895 w 1479550"/>
                <a:gd name="connsiteY18" fmla="*/ 96844 h 762000"/>
                <a:gd name="connsiteX19" fmla="*/ 635000 w 1479550"/>
                <a:gd name="connsiteY19" fmla="*/ 96844 h 762000"/>
                <a:gd name="connsiteX20" fmla="*/ 400050 w 1479550"/>
                <a:gd name="connsiteY20" fmla="*/ 84144 h 762000"/>
                <a:gd name="connsiteX21" fmla="*/ 196850 w 1479550"/>
                <a:gd name="connsiteY21" fmla="*/ 57150 h 762000"/>
                <a:gd name="connsiteX22" fmla="*/ 63500 w 1479550"/>
                <a:gd name="connsiteY22" fmla="*/ 34925 h 762000"/>
                <a:gd name="connsiteX23" fmla="*/ 0 w 1479550"/>
                <a:gd name="connsiteY23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6931 w 1479550"/>
                <a:gd name="connsiteY14" fmla="*/ 45327 h 762000"/>
                <a:gd name="connsiteX15" fmla="*/ 1304925 w 1479550"/>
                <a:gd name="connsiteY15" fmla="*/ 44450 h 762000"/>
                <a:gd name="connsiteX16" fmla="*/ 1129537 w 1479550"/>
                <a:gd name="connsiteY16" fmla="*/ 83695 h 762000"/>
                <a:gd name="connsiteX17" fmla="*/ 1111250 w 1479550"/>
                <a:gd name="connsiteY17" fmla="*/ 76200 h 762000"/>
                <a:gd name="connsiteX18" fmla="*/ 974725 w 1479550"/>
                <a:gd name="connsiteY18" fmla="*/ 92719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6931 w 1479550"/>
                <a:gd name="connsiteY14" fmla="*/ 45327 h 762000"/>
                <a:gd name="connsiteX15" fmla="*/ 1304925 w 1479550"/>
                <a:gd name="connsiteY15" fmla="*/ 44450 h 762000"/>
                <a:gd name="connsiteX16" fmla="*/ 1129537 w 1479550"/>
                <a:gd name="connsiteY16" fmla="*/ 83695 h 762000"/>
                <a:gd name="connsiteX17" fmla="*/ 1111250 w 1479550"/>
                <a:gd name="connsiteY17" fmla="*/ 87320 h 762000"/>
                <a:gd name="connsiteX18" fmla="*/ 974725 w 1479550"/>
                <a:gd name="connsiteY18" fmla="*/ 92719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6931 w 1479550"/>
                <a:gd name="connsiteY14" fmla="*/ 45327 h 762000"/>
                <a:gd name="connsiteX15" fmla="*/ 1311668 w 1479550"/>
                <a:gd name="connsiteY15" fmla="*/ 55570 h 762000"/>
                <a:gd name="connsiteX16" fmla="*/ 1129537 w 1479550"/>
                <a:gd name="connsiteY16" fmla="*/ 83695 h 762000"/>
                <a:gd name="connsiteX17" fmla="*/ 1111250 w 1479550"/>
                <a:gd name="connsiteY17" fmla="*/ 87320 h 762000"/>
                <a:gd name="connsiteX18" fmla="*/ 974725 w 1479550"/>
                <a:gd name="connsiteY18" fmla="*/ 92719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6931 w 1479550"/>
                <a:gd name="connsiteY14" fmla="*/ 45327 h 762000"/>
                <a:gd name="connsiteX15" fmla="*/ 1311668 w 1479550"/>
                <a:gd name="connsiteY15" fmla="*/ 55570 h 762000"/>
                <a:gd name="connsiteX16" fmla="*/ 1129537 w 1479550"/>
                <a:gd name="connsiteY16" fmla="*/ 83695 h 762000"/>
                <a:gd name="connsiteX17" fmla="*/ 1111250 w 1479550"/>
                <a:gd name="connsiteY17" fmla="*/ 87320 h 762000"/>
                <a:gd name="connsiteX18" fmla="*/ 974725 w 1479550"/>
                <a:gd name="connsiteY18" fmla="*/ 92719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15922 w 1479550"/>
                <a:gd name="connsiteY14" fmla="*/ 56447 h 762000"/>
                <a:gd name="connsiteX15" fmla="*/ 1311668 w 1479550"/>
                <a:gd name="connsiteY15" fmla="*/ 55570 h 762000"/>
                <a:gd name="connsiteX16" fmla="*/ 1129537 w 1479550"/>
                <a:gd name="connsiteY16" fmla="*/ 83695 h 762000"/>
                <a:gd name="connsiteX17" fmla="*/ 1111250 w 1479550"/>
                <a:gd name="connsiteY17" fmla="*/ 87320 h 762000"/>
                <a:gd name="connsiteX18" fmla="*/ 974725 w 1479550"/>
                <a:gd name="connsiteY18" fmla="*/ 92719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15922 w 1479550"/>
                <a:gd name="connsiteY14" fmla="*/ 56447 h 762000"/>
                <a:gd name="connsiteX15" fmla="*/ 1311668 w 1479550"/>
                <a:gd name="connsiteY15" fmla="*/ 55570 h 762000"/>
                <a:gd name="connsiteX16" fmla="*/ 1129537 w 1479550"/>
                <a:gd name="connsiteY16" fmla="*/ 83695 h 762000"/>
                <a:gd name="connsiteX17" fmla="*/ 1111250 w 1479550"/>
                <a:gd name="connsiteY17" fmla="*/ 87320 h 762000"/>
                <a:gd name="connsiteX18" fmla="*/ 974725 w 1479550"/>
                <a:gd name="connsiteY18" fmla="*/ 92719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15922 w 1479550"/>
                <a:gd name="connsiteY14" fmla="*/ 56447 h 762000"/>
                <a:gd name="connsiteX15" fmla="*/ 1311668 w 1479550"/>
                <a:gd name="connsiteY15" fmla="*/ 55570 h 762000"/>
                <a:gd name="connsiteX16" fmla="*/ 1129537 w 1479550"/>
                <a:gd name="connsiteY16" fmla="*/ 83695 h 762000"/>
                <a:gd name="connsiteX17" fmla="*/ 1113498 w 1479550"/>
                <a:gd name="connsiteY17" fmla="*/ 85096 h 762000"/>
                <a:gd name="connsiteX18" fmla="*/ 974725 w 1479550"/>
                <a:gd name="connsiteY18" fmla="*/ 92719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15922 w 1479550"/>
                <a:gd name="connsiteY14" fmla="*/ 56447 h 762000"/>
                <a:gd name="connsiteX15" fmla="*/ 1311668 w 1479550"/>
                <a:gd name="connsiteY15" fmla="*/ 55570 h 762000"/>
                <a:gd name="connsiteX16" fmla="*/ 1129537 w 1479550"/>
                <a:gd name="connsiteY16" fmla="*/ 83695 h 762000"/>
                <a:gd name="connsiteX17" fmla="*/ 1113498 w 1479550"/>
                <a:gd name="connsiteY17" fmla="*/ 85096 h 762000"/>
                <a:gd name="connsiteX18" fmla="*/ 967982 w 1479550"/>
                <a:gd name="connsiteY18" fmla="*/ 88271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15922 w 1479550"/>
                <a:gd name="connsiteY14" fmla="*/ 56447 h 762000"/>
                <a:gd name="connsiteX15" fmla="*/ 1311668 w 1479550"/>
                <a:gd name="connsiteY15" fmla="*/ 55570 h 762000"/>
                <a:gd name="connsiteX16" fmla="*/ 1125042 w 1479550"/>
                <a:gd name="connsiteY16" fmla="*/ 83695 h 762000"/>
                <a:gd name="connsiteX17" fmla="*/ 1113498 w 1479550"/>
                <a:gd name="connsiteY17" fmla="*/ 85096 h 762000"/>
                <a:gd name="connsiteX18" fmla="*/ 967982 w 1479550"/>
                <a:gd name="connsiteY18" fmla="*/ 88271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15922 w 1479550"/>
                <a:gd name="connsiteY14" fmla="*/ 56447 h 762000"/>
                <a:gd name="connsiteX15" fmla="*/ 1311668 w 1479550"/>
                <a:gd name="connsiteY15" fmla="*/ 55570 h 762000"/>
                <a:gd name="connsiteX16" fmla="*/ 1108185 w 1479550"/>
                <a:gd name="connsiteY16" fmla="*/ 80359 h 762000"/>
                <a:gd name="connsiteX17" fmla="*/ 1113498 w 1479550"/>
                <a:gd name="connsiteY17" fmla="*/ 85096 h 762000"/>
                <a:gd name="connsiteX18" fmla="*/ 967982 w 1479550"/>
                <a:gd name="connsiteY18" fmla="*/ 88271 h 762000"/>
                <a:gd name="connsiteX19" fmla="*/ 791895 w 1479550"/>
                <a:gd name="connsiteY19" fmla="*/ 96844 h 762000"/>
                <a:gd name="connsiteX20" fmla="*/ 635000 w 1479550"/>
                <a:gd name="connsiteY20" fmla="*/ 96844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15922 w 1479550"/>
                <a:gd name="connsiteY14" fmla="*/ 56447 h 762000"/>
                <a:gd name="connsiteX15" fmla="*/ 1311668 w 1479550"/>
                <a:gd name="connsiteY15" fmla="*/ 55570 h 762000"/>
                <a:gd name="connsiteX16" fmla="*/ 1108185 w 1479550"/>
                <a:gd name="connsiteY16" fmla="*/ 80359 h 762000"/>
                <a:gd name="connsiteX17" fmla="*/ 1113498 w 1479550"/>
                <a:gd name="connsiteY17" fmla="*/ 85096 h 762000"/>
                <a:gd name="connsiteX18" fmla="*/ 967982 w 1479550"/>
                <a:gd name="connsiteY18" fmla="*/ 88271 h 762000"/>
                <a:gd name="connsiteX19" fmla="*/ 791895 w 1479550"/>
                <a:gd name="connsiteY19" fmla="*/ 96844 h 762000"/>
                <a:gd name="connsiteX20" fmla="*/ 629943 w 1479550"/>
                <a:gd name="connsiteY20" fmla="*/ 91840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15922 w 1479550"/>
                <a:gd name="connsiteY14" fmla="*/ 56447 h 762000"/>
                <a:gd name="connsiteX15" fmla="*/ 1311668 w 1479550"/>
                <a:gd name="connsiteY15" fmla="*/ 55570 h 762000"/>
                <a:gd name="connsiteX16" fmla="*/ 1108185 w 1479550"/>
                <a:gd name="connsiteY16" fmla="*/ 80359 h 762000"/>
                <a:gd name="connsiteX17" fmla="*/ 1113498 w 1479550"/>
                <a:gd name="connsiteY17" fmla="*/ 85096 h 762000"/>
                <a:gd name="connsiteX18" fmla="*/ 967982 w 1479550"/>
                <a:gd name="connsiteY18" fmla="*/ 88271 h 762000"/>
                <a:gd name="connsiteX19" fmla="*/ 790209 w 1479550"/>
                <a:gd name="connsiteY19" fmla="*/ 91840 h 762000"/>
                <a:gd name="connsiteX20" fmla="*/ 629943 w 1479550"/>
                <a:gd name="connsiteY20" fmla="*/ 91840 h 762000"/>
                <a:gd name="connsiteX21" fmla="*/ 400050 w 1479550"/>
                <a:gd name="connsiteY21" fmla="*/ 84144 h 762000"/>
                <a:gd name="connsiteX22" fmla="*/ 196850 w 1479550"/>
                <a:gd name="connsiteY22" fmla="*/ 57150 h 762000"/>
                <a:gd name="connsiteX23" fmla="*/ 63500 w 1479550"/>
                <a:gd name="connsiteY23" fmla="*/ 34925 h 762000"/>
                <a:gd name="connsiteX24" fmla="*/ 0 w 1479550"/>
                <a:gd name="connsiteY24" fmla="*/ 317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79550" h="762000">
                  <a:moveTo>
                    <a:pt x="0" y="3175"/>
                  </a:moveTo>
                  <a:lnTo>
                    <a:pt x="22225" y="180975"/>
                  </a:lnTo>
                  <a:cubicBezTo>
                    <a:pt x="44107" y="240369"/>
                    <a:pt x="88900" y="422072"/>
                    <a:pt x="88900" y="358775"/>
                  </a:cubicBezTo>
                  <a:cubicBezTo>
                    <a:pt x="126303" y="411139"/>
                    <a:pt x="138850" y="514350"/>
                    <a:pt x="203200" y="514350"/>
                  </a:cubicBezTo>
                  <a:lnTo>
                    <a:pt x="333375" y="628650"/>
                  </a:lnTo>
                  <a:lnTo>
                    <a:pt x="488950" y="711200"/>
                  </a:lnTo>
                  <a:lnTo>
                    <a:pt x="720725" y="762000"/>
                  </a:lnTo>
                  <a:lnTo>
                    <a:pt x="927100" y="733425"/>
                  </a:lnTo>
                  <a:lnTo>
                    <a:pt x="1162050" y="619125"/>
                  </a:lnTo>
                  <a:lnTo>
                    <a:pt x="1304925" y="479425"/>
                  </a:lnTo>
                  <a:lnTo>
                    <a:pt x="1400175" y="330200"/>
                  </a:lnTo>
                  <a:lnTo>
                    <a:pt x="1460500" y="168275"/>
                  </a:lnTo>
                  <a:lnTo>
                    <a:pt x="1479550" y="0"/>
                  </a:lnTo>
                  <a:lnTo>
                    <a:pt x="1428750" y="22225"/>
                  </a:lnTo>
                  <a:cubicBezTo>
                    <a:pt x="1400823" y="32838"/>
                    <a:pt x="1336560" y="52743"/>
                    <a:pt x="1315922" y="56447"/>
                  </a:cubicBezTo>
                  <a:cubicBezTo>
                    <a:pt x="1295284" y="60151"/>
                    <a:pt x="1338237" y="39909"/>
                    <a:pt x="1311668" y="55570"/>
                  </a:cubicBezTo>
                  <a:lnTo>
                    <a:pt x="1108185" y="80359"/>
                  </a:lnTo>
                  <a:lnTo>
                    <a:pt x="1113498" y="85096"/>
                  </a:lnTo>
                  <a:cubicBezTo>
                    <a:pt x="1059000" y="80224"/>
                    <a:pt x="1013490" y="86471"/>
                    <a:pt x="967982" y="88271"/>
                  </a:cubicBezTo>
                  <a:lnTo>
                    <a:pt x="790209" y="91840"/>
                  </a:lnTo>
                  <a:lnTo>
                    <a:pt x="629943" y="91840"/>
                  </a:lnTo>
                  <a:cubicBezTo>
                    <a:pt x="551629" y="87549"/>
                    <a:pt x="478481" y="84144"/>
                    <a:pt x="400050" y="84144"/>
                  </a:cubicBezTo>
                  <a:lnTo>
                    <a:pt x="196850" y="57150"/>
                  </a:lnTo>
                  <a:lnTo>
                    <a:pt x="63500" y="3492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Arc 58"/>
            <p:cNvSpPr/>
            <p:nvPr/>
          </p:nvSpPr>
          <p:spPr>
            <a:xfrm rot="5400000" flipV="1">
              <a:off x="2954656" y="2280701"/>
              <a:ext cx="2143389" cy="2077784"/>
            </a:xfrm>
            <a:prstGeom prst="arc">
              <a:avLst>
                <a:gd name="adj1" fmla="val 16179716"/>
                <a:gd name="adj2" fmla="val 546056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7825650" y="652561"/>
            <a:ext cx="590970" cy="2349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60803" y="908772"/>
            <a:ext cx="4402423" cy="2419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0358" y="899245"/>
            <a:ext cx="306878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944108" y="656167"/>
            <a:ext cx="4002024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6405" y="662726"/>
            <a:ext cx="173990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2149" y="420656"/>
            <a:ext cx="6540501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354923"/>
            <a:ext cx="838200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	   A vessel is in the form of a hollow hemisphere mounted by a </a:t>
            </a:r>
          </a:p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hollow cylinder. The diameter of the hemisphere is 14 cm and the total </a:t>
            </a:r>
          </a:p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height of the vessel is 13cm. Find the inner surface area of the vessel.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" name="Group 65"/>
          <p:cNvGrpSpPr/>
          <p:nvPr/>
        </p:nvGrpSpPr>
        <p:grpSpPr>
          <a:xfrm>
            <a:off x="3825872" y="1655625"/>
            <a:ext cx="2087764" cy="2109101"/>
            <a:chOff x="9964584" y="2598466"/>
            <a:chExt cx="2063113" cy="2033860"/>
          </a:xfrm>
          <a:effectLst/>
        </p:grpSpPr>
        <p:sp>
          <p:nvSpPr>
            <p:cNvPr id="16" name="Freeform 15"/>
            <p:cNvSpPr/>
            <p:nvPr/>
          </p:nvSpPr>
          <p:spPr>
            <a:xfrm>
              <a:off x="9964584" y="2758661"/>
              <a:ext cx="2063113" cy="1873665"/>
            </a:xfrm>
            <a:custGeom>
              <a:avLst/>
              <a:gdLst>
                <a:gd name="connsiteX0" fmla="*/ 0 w 1933575"/>
                <a:gd name="connsiteY0" fmla="*/ 57150 h 1704975"/>
                <a:gd name="connsiteX1" fmla="*/ 9525 w 1933575"/>
                <a:gd name="connsiteY1" fmla="*/ 1685925 h 1704975"/>
                <a:gd name="connsiteX2" fmla="*/ 1924050 w 1933575"/>
                <a:gd name="connsiteY2" fmla="*/ 1704975 h 1704975"/>
                <a:gd name="connsiteX3" fmla="*/ 1933575 w 1933575"/>
                <a:gd name="connsiteY3" fmla="*/ 0 h 1704975"/>
                <a:gd name="connsiteX4" fmla="*/ 0 w 1933575"/>
                <a:gd name="connsiteY4" fmla="*/ 57150 h 1704975"/>
                <a:gd name="connsiteX0" fmla="*/ 0 w 1933575"/>
                <a:gd name="connsiteY0" fmla="*/ 57150 h 1704975"/>
                <a:gd name="connsiteX1" fmla="*/ 9525 w 1933575"/>
                <a:gd name="connsiteY1" fmla="*/ 1685925 h 1704975"/>
                <a:gd name="connsiteX2" fmla="*/ 923925 w 1933575"/>
                <a:gd name="connsiteY2" fmla="*/ 1685925 h 1704975"/>
                <a:gd name="connsiteX3" fmla="*/ 1924050 w 1933575"/>
                <a:gd name="connsiteY3" fmla="*/ 1704975 h 1704975"/>
                <a:gd name="connsiteX4" fmla="*/ 1933575 w 1933575"/>
                <a:gd name="connsiteY4" fmla="*/ 0 h 1704975"/>
                <a:gd name="connsiteX5" fmla="*/ 0 w 1933575"/>
                <a:gd name="connsiteY5" fmla="*/ 57150 h 1704975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6859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9145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9145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993775 w 1933575"/>
                <a:gd name="connsiteY5" fmla="*/ 25400 h 1985963"/>
                <a:gd name="connsiteX6" fmla="*/ 0 w 1933575"/>
                <a:gd name="connsiteY6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26458 w 1960033"/>
                <a:gd name="connsiteY0" fmla="*/ 373062 h 2301875"/>
                <a:gd name="connsiteX1" fmla="*/ 35983 w 1960033"/>
                <a:gd name="connsiteY1" fmla="*/ 2001837 h 2301875"/>
                <a:gd name="connsiteX2" fmla="*/ 982133 w 1960033"/>
                <a:gd name="connsiteY2" fmla="*/ 2236787 h 2301875"/>
                <a:gd name="connsiteX3" fmla="*/ 1950508 w 1960033"/>
                <a:gd name="connsiteY3" fmla="*/ 2020887 h 2301875"/>
                <a:gd name="connsiteX4" fmla="*/ 1960033 w 1960033"/>
                <a:gd name="connsiteY4" fmla="*/ 315912 h 2301875"/>
                <a:gd name="connsiteX5" fmla="*/ 982133 w 1960033"/>
                <a:gd name="connsiteY5" fmla="*/ 582612 h 2301875"/>
                <a:gd name="connsiteX6" fmla="*/ 26458 w 1960033"/>
                <a:gd name="connsiteY6" fmla="*/ 373062 h 2301875"/>
                <a:gd name="connsiteX0" fmla="*/ 26458 w 1960033"/>
                <a:gd name="connsiteY0" fmla="*/ 57150 h 1985963"/>
                <a:gd name="connsiteX1" fmla="*/ 35983 w 1960033"/>
                <a:gd name="connsiteY1" fmla="*/ 1685925 h 1985963"/>
                <a:gd name="connsiteX2" fmla="*/ 982133 w 1960033"/>
                <a:gd name="connsiteY2" fmla="*/ 1920875 h 1985963"/>
                <a:gd name="connsiteX3" fmla="*/ 1950508 w 1960033"/>
                <a:gd name="connsiteY3" fmla="*/ 1704975 h 1985963"/>
                <a:gd name="connsiteX4" fmla="*/ 1960033 w 1960033"/>
                <a:gd name="connsiteY4" fmla="*/ 0 h 1985963"/>
                <a:gd name="connsiteX5" fmla="*/ 982133 w 1960033"/>
                <a:gd name="connsiteY5" fmla="*/ 266700 h 1985963"/>
                <a:gd name="connsiteX6" fmla="*/ 26458 w 1960033"/>
                <a:gd name="connsiteY6" fmla="*/ 57150 h 1985963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6750"/>
                <a:gd name="connsiteY0" fmla="*/ 57150 h 1985963"/>
                <a:gd name="connsiteX1" fmla="*/ 9525 w 1936750"/>
                <a:gd name="connsiteY1" fmla="*/ 1685925 h 1985963"/>
                <a:gd name="connsiteX2" fmla="*/ 955675 w 1936750"/>
                <a:gd name="connsiteY2" fmla="*/ 1920875 h 1985963"/>
                <a:gd name="connsiteX3" fmla="*/ 1924050 w 1936750"/>
                <a:gd name="connsiteY3" fmla="*/ 1704975 h 1985963"/>
                <a:gd name="connsiteX4" fmla="*/ 1933575 w 1936750"/>
                <a:gd name="connsiteY4" fmla="*/ 0 h 1985963"/>
                <a:gd name="connsiteX5" fmla="*/ 0 w 1936750"/>
                <a:gd name="connsiteY5" fmla="*/ 57150 h 1985963"/>
                <a:gd name="connsiteX0" fmla="*/ 0 w 1936750"/>
                <a:gd name="connsiteY0" fmla="*/ 57150 h 1985962"/>
                <a:gd name="connsiteX1" fmla="*/ 9525 w 1936750"/>
                <a:gd name="connsiteY1" fmla="*/ 1685925 h 1985962"/>
                <a:gd name="connsiteX2" fmla="*/ 1924050 w 1936750"/>
                <a:gd name="connsiteY2" fmla="*/ 1704975 h 1985962"/>
                <a:gd name="connsiteX3" fmla="*/ 1933575 w 1936750"/>
                <a:gd name="connsiteY3" fmla="*/ 0 h 1985962"/>
                <a:gd name="connsiteX4" fmla="*/ 0 w 1936750"/>
                <a:gd name="connsiteY4" fmla="*/ 57150 h 1985962"/>
                <a:gd name="connsiteX0" fmla="*/ 0 w 1924050"/>
                <a:gd name="connsiteY0" fmla="*/ 25400 h 1954212"/>
                <a:gd name="connsiteX1" fmla="*/ 9525 w 1924050"/>
                <a:gd name="connsiteY1" fmla="*/ 1654175 h 1954212"/>
                <a:gd name="connsiteX2" fmla="*/ 1924050 w 1924050"/>
                <a:gd name="connsiteY2" fmla="*/ 1673225 h 1954212"/>
                <a:gd name="connsiteX3" fmla="*/ 1908175 w 1924050"/>
                <a:gd name="connsiteY3" fmla="*/ 0 h 1954212"/>
                <a:gd name="connsiteX4" fmla="*/ 0 w 1924050"/>
                <a:gd name="connsiteY4" fmla="*/ 25400 h 19542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16112"/>
                <a:gd name="connsiteX1" fmla="*/ 9525 w 1924050"/>
                <a:gd name="connsiteY1" fmla="*/ 1641475 h 1916112"/>
                <a:gd name="connsiteX2" fmla="*/ 1924050 w 1924050"/>
                <a:gd name="connsiteY2" fmla="*/ 1660525 h 1916112"/>
                <a:gd name="connsiteX3" fmla="*/ 1914525 w 1924050"/>
                <a:gd name="connsiteY3" fmla="*/ 0 h 1916112"/>
                <a:gd name="connsiteX4" fmla="*/ 0 w 1924050"/>
                <a:gd name="connsiteY4" fmla="*/ 12700 h 1916112"/>
                <a:gd name="connsiteX0" fmla="*/ 12719 w 1936769"/>
                <a:gd name="connsiteY0" fmla="*/ 12700 h 1954741"/>
                <a:gd name="connsiteX1" fmla="*/ 0 w 1936769"/>
                <a:gd name="connsiteY1" fmla="*/ 1680104 h 1954741"/>
                <a:gd name="connsiteX2" fmla="*/ 1936769 w 1936769"/>
                <a:gd name="connsiteY2" fmla="*/ 1660525 h 1954741"/>
                <a:gd name="connsiteX3" fmla="*/ 1927244 w 1936769"/>
                <a:gd name="connsiteY3" fmla="*/ 0 h 1954741"/>
                <a:gd name="connsiteX4" fmla="*/ 12719 w 1936769"/>
                <a:gd name="connsiteY4" fmla="*/ 12700 h 1954741"/>
                <a:gd name="connsiteX0" fmla="*/ 12719 w 1936769"/>
                <a:gd name="connsiteY0" fmla="*/ 12700 h 1870693"/>
                <a:gd name="connsiteX1" fmla="*/ 0 w 1936769"/>
                <a:gd name="connsiteY1" fmla="*/ 1680104 h 1870693"/>
                <a:gd name="connsiteX2" fmla="*/ 1936769 w 1936769"/>
                <a:gd name="connsiteY2" fmla="*/ 1660525 h 1870693"/>
                <a:gd name="connsiteX3" fmla="*/ 1927244 w 1936769"/>
                <a:gd name="connsiteY3" fmla="*/ 0 h 1870693"/>
                <a:gd name="connsiteX4" fmla="*/ 12719 w 1936769"/>
                <a:gd name="connsiteY4" fmla="*/ 12700 h 1870693"/>
                <a:gd name="connsiteX0" fmla="*/ 12719 w 1936769"/>
                <a:gd name="connsiteY0" fmla="*/ 12700 h 1875522"/>
                <a:gd name="connsiteX1" fmla="*/ 0 w 1936769"/>
                <a:gd name="connsiteY1" fmla="*/ 1680104 h 1875522"/>
                <a:gd name="connsiteX2" fmla="*/ 1936769 w 1936769"/>
                <a:gd name="connsiteY2" fmla="*/ 1660525 h 1875522"/>
                <a:gd name="connsiteX3" fmla="*/ 1927244 w 1936769"/>
                <a:gd name="connsiteY3" fmla="*/ 0 h 1875522"/>
                <a:gd name="connsiteX4" fmla="*/ 12719 w 1936769"/>
                <a:gd name="connsiteY4" fmla="*/ 12700 h 1875522"/>
                <a:gd name="connsiteX0" fmla="*/ 12719 w 1936769"/>
                <a:gd name="connsiteY0" fmla="*/ 12700 h 1875522"/>
                <a:gd name="connsiteX1" fmla="*/ 0 w 1936769"/>
                <a:gd name="connsiteY1" fmla="*/ 1680104 h 1875522"/>
                <a:gd name="connsiteX2" fmla="*/ 1936769 w 1936769"/>
                <a:gd name="connsiteY2" fmla="*/ 1660525 h 1875522"/>
                <a:gd name="connsiteX3" fmla="*/ 1927244 w 1936769"/>
                <a:gd name="connsiteY3" fmla="*/ 0 h 1875522"/>
                <a:gd name="connsiteX4" fmla="*/ 12719 w 1936769"/>
                <a:gd name="connsiteY4" fmla="*/ 12700 h 1875522"/>
                <a:gd name="connsiteX0" fmla="*/ 12719 w 1936769"/>
                <a:gd name="connsiteY0" fmla="*/ 12700 h 1899665"/>
                <a:gd name="connsiteX1" fmla="*/ 0 w 1936769"/>
                <a:gd name="connsiteY1" fmla="*/ 1680104 h 1899665"/>
                <a:gd name="connsiteX2" fmla="*/ 1936769 w 1936769"/>
                <a:gd name="connsiteY2" fmla="*/ 1660525 h 1899665"/>
                <a:gd name="connsiteX3" fmla="*/ 1927244 w 1936769"/>
                <a:gd name="connsiteY3" fmla="*/ 0 h 1899665"/>
                <a:gd name="connsiteX4" fmla="*/ 12719 w 1936769"/>
                <a:gd name="connsiteY4" fmla="*/ 12700 h 1899665"/>
                <a:gd name="connsiteX0" fmla="*/ 12719 w 1936769"/>
                <a:gd name="connsiteY0" fmla="*/ 12700 h 1899665"/>
                <a:gd name="connsiteX1" fmla="*/ 0 w 1936769"/>
                <a:gd name="connsiteY1" fmla="*/ 1680104 h 1899665"/>
                <a:gd name="connsiteX2" fmla="*/ 1936769 w 1936769"/>
                <a:gd name="connsiteY2" fmla="*/ 1660525 h 1899665"/>
                <a:gd name="connsiteX3" fmla="*/ 1927244 w 1936769"/>
                <a:gd name="connsiteY3" fmla="*/ 0 h 1899665"/>
                <a:gd name="connsiteX4" fmla="*/ 12719 w 1936769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7244" h="1899665">
                  <a:moveTo>
                    <a:pt x="12719" y="12700"/>
                  </a:moveTo>
                  <a:cubicBezTo>
                    <a:pt x="8479" y="568501"/>
                    <a:pt x="4240" y="1124303"/>
                    <a:pt x="0" y="1680104"/>
                  </a:cubicBezTo>
                  <a:cubicBezTo>
                    <a:pt x="80437" y="1780914"/>
                    <a:pt x="1613130" y="1899665"/>
                    <a:pt x="1918974" y="1660525"/>
                  </a:cubicBezTo>
                  <a:cubicBezTo>
                    <a:pt x="1921731" y="1107017"/>
                    <a:pt x="1924487" y="553508"/>
                    <a:pt x="1927244" y="0"/>
                  </a:cubicBezTo>
                  <a:cubicBezTo>
                    <a:pt x="1831518" y="127560"/>
                    <a:pt x="469128" y="239747"/>
                    <a:pt x="12719" y="127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9982202" y="2598466"/>
              <a:ext cx="2037381" cy="298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Freeform 42"/>
          <p:cNvSpPr/>
          <p:nvPr/>
        </p:nvSpPr>
        <p:spPr>
          <a:xfrm>
            <a:off x="3826238" y="1824233"/>
            <a:ext cx="2087764" cy="1942980"/>
          </a:xfrm>
          <a:custGeom>
            <a:avLst/>
            <a:gdLst>
              <a:gd name="connsiteX0" fmla="*/ 0 w 1933575"/>
              <a:gd name="connsiteY0" fmla="*/ 57150 h 1704975"/>
              <a:gd name="connsiteX1" fmla="*/ 9525 w 1933575"/>
              <a:gd name="connsiteY1" fmla="*/ 1685925 h 1704975"/>
              <a:gd name="connsiteX2" fmla="*/ 1924050 w 1933575"/>
              <a:gd name="connsiteY2" fmla="*/ 1704975 h 1704975"/>
              <a:gd name="connsiteX3" fmla="*/ 1933575 w 1933575"/>
              <a:gd name="connsiteY3" fmla="*/ 0 h 1704975"/>
              <a:gd name="connsiteX4" fmla="*/ 0 w 1933575"/>
              <a:gd name="connsiteY4" fmla="*/ 57150 h 1704975"/>
              <a:gd name="connsiteX0" fmla="*/ 0 w 1933575"/>
              <a:gd name="connsiteY0" fmla="*/ 57150 h 1704975"/>
              <a:gd name="connsiteX1" fmla="*/ 9525 w 1933575"/>
              <a:gd name="connsiteY1" fmla="*/ 1685925 h 1704975"/>
              <a:gd name="connsiteX2" fmla="*/ 923925 w 1933575"/>
              <a:gd name="connsiteY2" fmla="*/ 1685925 h 1704975"/>
              <a:gd name="connsiteX3" fmla="*/ 1924050 w 1933575"/>
              <a:gd name="connsiteY3" fmla="*/ 1704975 h 1704975"/>
              <a:gd name="connsiteX4" fmla="*/ 1933575 w 1933575"/>
              <a:gd name="connsiteY4" fmla="*/ 0 h 1704975"/>
              <a:gd name="connsiteX5" fmla="*/ 0 w 1933575"/>
              <a:gd name="connsiteY5" fmla="*/ 57150 h 1704975"/>
              <a:gd name="connsiteX0" fmla="*/ 0 w 1933575"/>
              <a:gd name="connsiteY0" fmla="*/ 57150 h 1985963"/>
              <a:gd name="connsiteX1" fmla="*/ 9525 w 1933575"/>
              <a:gd name="connsiteY1" fmla="*/ 1685925 h 1985963"/>
              <a:gd name="connsiteX2" fmla="*/ 923925 w 1933575"/>
              <a:gd name="connsiteY2" fmla="*/ 1685925 h 1985963"/>
              <a:gd name="connsiteX3" fmla="*/ 1924050 w 1933575"/>
              <a:gd name="connsiteY3" fmla="*/ 1704975 h 1985963"/>
              <a:gd name="connsiteX4" fmla="*/ 1933575 w 1933575"/>
              <a:gd name="connsiteY4" fmla="*/ 0 h 1985963"/>
              <a:gd name="connsiteX5" fmla="*/ 0 w 1933575"/>
              <a:gd name="connsiteY5" fmla="*/ 57150 h 1985963"/>
              <a:gd name="connsiteX0" fmla="*/ 0 w 1933575"/>
              <a:gd name="connsiteY0" fmla="*/ 57150 h 1985963"/>
              <a:gd name="connsiteX1" fmla="*/ 9525 w 1933575"/>
              <a:gd name="connsiteY1" fmla="*/ 1685925 h 1985963"/>
              <a:gd name="connsiteX2" fmla="*/ 923925 w 1933575"/>
              <a:gd name="connsiteY2" fmla="*/ 1914525 h 1985963"/>
              <a:gd name="connsiteX3" fmla="*/ 1924050 w 1933575"/>
              <a:gd name="connsiteY3" fmla="*/ 1704975 h 1985963"/>
              <a:gd name="connsiteX4" fmla="*/ 1933575 w 1933575"/>
              <a:gd name="connsiteY4" fmla="*/ 0 h 1985963"/>
              <a:gd name="connsiteX5" fmla="*/ 0 w 1933575"/>
              <a:gd name="connsiteY5" fmla="*/ 57150 h 1985963"/>
              <a:gd name="connsiteX0" fmla="*/ 0 w 1933575"/>
              <a:gd name="connsiteY0" fmla="*/ 57150 h 1985963"/>
              <a:gd name="connsiteX1" fmla="*/ 9525 w 1933575"/>
              <a:gd name="connsiteY1" fmla="*/ 1685925 h 1985963"/>
              <a:gd name="connsiteX2" fmla="*/ 923925 w 1933575"/>
              <a:gd name="connsiteY2" fmla="*/ 1914525 h 1985963"/>
              <a:gd name="connsiteX3" fmla="*/ 1924050 w 1933575"/>
              <a:gd name="connsiteY3" fmla="*/ 1704975 h 1985963"/>
              <a:gd name="connsiteX4" fmla="*/ 1933575 w 1933575"/>
              <a:gd name="connsiteY4" fmla="*/ 0 h 1985963"/>
              <a:gd name="connsiteX5" fmla="*/ 0 w 1933575"/>
              <a:gd name="connsiteY5" fmla="*/ 57150 h 1985963"/>
              <a:gd name="connsiteX0" fmla="*/ 0 w 1933575"/>
              <a:gd name="connsiteY0" fmla="*/ 57150 h 1985963"/>
              <a:gd name="connsiteX1" fmla="*/ 9525 w 1933575"/>
              <a:gd name="connsiteY1" fmla="*/ 1685925 h 1985963"/>
              <a:gd name="connsiteX2" fmla="*/ 955675 w 1933575"/>
              <a:gd name="connsiteY2" fmla="*/ 1920875 h 1985963"/>
              <a:gd name="connsiteX3" fmla="*/ 1924050 w 1933575"/>
              <a:gd name="connsiteY3" fmla="*/ 1704975 h 1985963"/>
              <a:gd name="connsiteX4" fmla="*/ 1933575 w 1933575"/>
              <a:gd name="connsiteY4" fmla="*/ 0 h 1985963"/>
              <a:gd name="connsiteX5" fmla="*/ 0 w 1933575"/>
              <a:gd name="connsiteY5" fmla="*/ 57150 h 1985963"/>
              <a:gd name="connsiteX0" fmla="*/ 0 w 1933575"/>
              <a:gd name="connsiteY0" fmla="*/ 57150 h 1985963"/>
              <a:gd name="connsiteX1" fmla="*/ 9525 w 1933575"/>
              <a:gd name="connsiteY1" fmla="*/ 1685925 h 1985963"/>
              <a:gd name="connsiteX2" fmla="*/ 955675 w 1933575"/>
              <a:gd name="connsiteY2" fmla="*/ 1920875 h 1985963"/>
              <a:gd name="connsiteX3" fmla="*/ 1924050 w 1933575"/>
              <a:gd name="connsiteY3" fmla="*/ 1704975 h 1985963"/>
              <a:gd name="connsiteX4" fmla="*/ 1933575 w 1933575"/>
              <a:gd name="connsiteY4" fmla="*/ 0 h 1985963"/>
              <a:gd name="connsiteX5" fmla="*/ 993775 w 1933575"/>
              <a:gd name="connsiteY5" fmla="*/ 25400 h 1985963"/>
              <a:gd name="connsiteX6" fmla="*/ 0 w 1933575"/>
              <a:gd name="connsiteY6" fmla="*/ 57150 h 1985963"/>
              <a:gd name="connsiteX0" fmla="*/ 0 w 1933575"/>
              <a:gd name="connsiteY0" fmla="*/ 57150 h 1985963"/>
              <a:gd name="connsiteX1" fmla="*/ 9525 w 1933575"/>
              <a:gd name="connsiteY1" fmla="*/ 1685925 h 1985963"/>
              <a:gd name="connsiteX2" fmla="*/ 955675 w 1933575"/>
              <a:gd name="connsiteY2" fmla="*/ 1920875 h 1985963"/>
              <a:gd name="connsiteX3" fmla="*/ 1924050 w 1933575"/>
              <a:gd name="connsiteY3" fmla="*/ 1704975 h 1985963"/>
              <a:gd name="connsiteX4" fmla="*/ 1933575 w 1933575"/>
              <a:gd name="connsiteY4" fmla="*/ 0 h 1985963"/>
              <a:gd name="connsiteX5" fmla="*/ 0 w 1933575"/>
              <a:gd name="connsiteY5" fmla="*/ 57150 h 1985963"/>
              <a:gd name="connsiteX0" fmla="*/ 0 w 1933575"/>
              <a:gd name="connsiteY0" fmla="*/ 331787 h 2260600"/>
              <a:gd name="connsiteX1" fmla="*/ 9525 w 1933575"/>
              <a:gd name="connsiteY1" fmla="*/ 1960562 h 2260600"/>
              <a:gd name="connsiteX2" fmla="*/ 955675 w 1933575"/>
              <a:gd name="connsiteY2" fmla="*/ 2195512 h 2260600"/>
              <a:gd name="connsiteX3" fmla="*/ 1924050 w 1933575"/>
              <a:gd name="connsiteY3" fmla="*/ 1979612 h 2260600"/>
              <a:gd name="connsiteX4" fmla="*/ 1933575 w 1933575"/>
              <a:gd name="connsiteY4" fmla="*/ 274637 h 2260600"/>
              <a:gd name="connsiteX5" fmla="*/ 0 w 1933575"/>
              <a:gd name="connsiteY5" fmla="*/ 331787 h 2260600"/>
              <a:gd name="connsiteX0" fmla="*/ 0 w 1933575"/>
              <a:gd name="connsiteY0" fmla="*/ 373062 h 2301875"/>
              <a:gd name="connsiteX1" fmla="*/ 9525 w 1933575"/>
              <a:gd name="connsiteY1" fmla="*/ 2001837 h 2301875"/>
              <a:gd name="connsiteX2" fmla="*/ 955675 w 1933575"/>
              <a:gd name="connsiteY2" fmla="*/ 2236787 h 2301875"/>
              <a:gd name="connsiteX3" fmla="*/ 1924050 w 1933575"/>
              <a:gd name="connsiteY3" fmla="*/ 2020887 h 2301875"/>
              <a:gd name="connsiteX4" fmla="*/ 1933575 w 1933575"/>
              <a:gd name="connsiteY4" fmla="*/ 315912 h 2301875"/>
              <a:gd name="connsiteX5" fmla="*/ 955675 w 1933575"/>
              <a:gd name="connsiteY5" fmla="*/ 582612 h 2301875"/>
              <a:gd name="connsiteX6" fmla="*/ 0 w 1933575"/>
              <a:gd name="connsiteY6" fmla="*/ 373062 h 2301875"/>
              <a:gd name="connsiteX0" fmla="*/ 0 w 1933575"/>
              <a:gd name="connsiteY0" fmla="*/ 373062 h 2301875"/>
              <a:gd name="connsiteX1" fmla="*/ 9525 w 1933575"/>
              <a:gd name="connsiteY1" fmla="*/ 2001837 h 2301875"/>
              <a:gd name="connsiteX2" fmla="*/ 955675 w 1933575"/>
              <a:gd name="connsiteY2" fmla="*/ 2236787 h 2301875"/>
              <a:gd name="connsiteX3" fmla="*/ 1924050 w 1933575"/>
              <a:gd name="connsiteY3" fmla="*/ 2020887 h 2301875"/>
              <a:gd name="connsiteX4" fmla="*/ 1933575 w 1933575"/>
              <a:gd name="connsiteY4" fmla="*/ 315912 h 2301875"/>
              <a:gd name="connsiteX5" fmla="*/ 955675 w 1933575"/>
              <a:gd name="connsiteY5" fmla="*/ 582612 h 2301875"/>
              <a:gd name="connsiteX6" fmla="*/ 0 w 1933575"/>
              <a:gd name="connsiteY6" fmla="*/ 373062 h 2301875"/>
              <a:gd name="connsiteX0" fmla="*/ 0 w 1933575"/>
              <a:gd name="connsiteY0" fmla="*/ 373062 h 2301875"/>
              <a:gd name="connsiteX1" fmla="*/ 9525 w 1933575"/>
              <a:gd name="connsiteY1" fmla="*/ 2001837 h 2301875"/>
              <a:gd name="connsiteX2" fmla="*/ 955675 w 1933575"/>
              <a:gd name="connsiteY2" fmla="*/ 2236787 h 2301875"/>
              <a:gd name="connsiteX3" fmla="*/ 1924050 w 1933575"/>
              <a:gd name="connsiteY3" fmla="*/ 2020887 h 2301875"/>
              <a:gd name="connsiteX4" fmla="*/ 1933575 w 1933575"/>
              <a:gd name="connsiteY4" fmla="*/ 315912 h 2301875"/>
              <a:gd name="connsiteX5" fmla="*/ 955675 w 1933575"/>
              <a:gd name="connsiteY5" fmla="*/ 582612 h 2301875"/>
              <a:gd name="connsiteX6" fmla="*/ 0 w 1933575"/>
              <a:gd name="connsiteY6" fmla="*/ 373062 h 2301875"/>
              <a:gd name="connsiteX0" fmla="*/ 26458 w 1960033"/>
              <a:gd name="connsiteY0" fmla="*/ 373062 h 2301875"/>
              <a:gd name="connsiteX1" fmla="*/ 35983 w 1960033"/>
              <a:gd name="connsiteY1" fmla="*/ 2001837 h 2301875"/>
              <a:gd name="connsiteX2" fmla="*/ 982133 w 1960033"/>
              <a:gd name="connsiteY2" fmla="*/ 2236787 h 2301875"/>
              <a:gd name="connsiteX3" fmla="*/ 1950508 w 1960033"/>
              <a:gd name="connsiteY3" fmla="*/ 2020887 h 2301875"/>
              <a:gd name="connsiteX4" fmla="*/ 1960033 w 1960033"/>
              <a:gd name="connsiteY4" fmla="*/ 315912 h 2301875"/>
              <a:gd name="connsiteX5" fmla="*/ 982133 w 1960033"/>
              <a:gd name="connsiteY5" fmla="*/ 582612 h 2301875"/>
              <a:gd name="connsiteX6" fmla="*/ 26458 w 1960033"/>
              <a:gd name="connsiteY6" fmla="*/ 373062 h 2301875"/>
              <a:gd name="connsiteX0" fmla="*/ 26458 w 1960033"/>
              <a:gd name="connsiteY0" fmla="*/ 57150 h 1985963"/>
              <a:gd name="connsiteX1" fmla="*/ 35983 w 1960033"/>
              <a:gd name="connsiteY1" fmla="*/ 1685925 h 1985963"/>
              <a:gd name="connsiteX2" fmla="*/ 982133 w 1960033"/>
              <a:gd name="connsiteY2" fmla="*/ 1920875 h 1985963"/>
              <a:gd name="connsiteX3" fmla="*/ 1950508 w 1960033"/>
              <a:gd name="connsiteY3" fmla="*/ 1704975 h 1985963"/>
              <a:gd name="connsiteX4" fmla="*/ 1960033 w 1960033"/>
              <a:gd name="connsiteY4" fmla="*/ 0 h 1985963"/>
              <a:gd name="connsiteX5" fmla="*/ 982133 w 1960033"/>
              <a:gd name="connsiteY5" fmla="*/ 266700 h 1985963"/>
              <a:gd name="connsiteX6" fmla="*/ 26458 w 1960033"/>
              <a:gd name="connsiteY6" fmla="*/ 57150 h 1985963"/>
              <a:gd name="connsiteX0" fmla="*/ 0 w 1933575"/>
              <a:gd name="connsiteY0" fmla="*/ 331787 h 2260600"/>
              <a:gd name="connsiteX1" fmla="*/ 9525 w 1933575"/>
              <a:gd name="connsiteY1" fmla="*/ 1960562 h 2260600"/>
              <a:gd name="connsiteX2" fmla="*/ 955675 w 1933575"/>
              <a:gd name="connsiteY2" fmla="*/ 2195512 h 2260600"/>
              <a:gd name="connsiteX3" fmla="*/ 1924050 w 1933575"/>
              <a:gd name="connsiteY3" fmla="*/ 1979612 h 2260600"/>
              <a:gd name="connsiteX4" fmla="*/ 1933575 w 1933575"/>
              <a:gd name="connsiteY4" fmla="*/ 274637 h 2260600"/>
              <a:gd name="connsiteX5" fmla="*/ 0 w 1933575"/>
              <a:gd name="connsiteY5" fmla="*/ 331787 h 2260600"/>
              <a:gd name="connsiteX0" fmla="*/ 0 w 1933575"/>
              <a:gd name="connsiteY0" fmla="*/ 331787 h 2260600"/>
              <a:gd name="connsiteX1" fmla="*/ 9525 w 1933575"/>
              <a:gd name="connsiteY1" fmla="*/ 1960562 h 2260600"/>
              <a:gd name="connsiteX2" fmla="*/ 955675 w 1933575"/>
              <a:gd name="connsiteY2" fmla="*/ 2195512 h 2260600"/>
              <a:gd name="connsiteX3" fmla="*/ 1924050 w 1933575"/>
              <a:gd name="connsiteY3" fmla="*/ 1979612 h 2260600"/>
              <a:gd name="connsiteX4" fmla="*/ 1933575 w 1933575"/>
              <a:gd name="connsiteY4" fmla="*/ 274637 h 2260600"/>
              <a:gd name="connsiteX5" fmla="*/ 0 w 1933575"/>
              <a:gd name="connsiteY5" fmla="*/ 331787 h 2260600"/>
              <a:gd name="connsiteX0" fmla="*/ 0 w 1933575"/>
              <a:gd name="connsiteY0" fmla="*/ 57150 h 1985963"/>
              <a:gd name="connsiteX1" fmla="*/ 9525 w 1933575"/>
              <a:gd name="connsiteY1" fmla="*/ 1685925 h 1985963"/>
              <a:gd name="connsiteX2" fmla="*/ 955675 w 1933575"/>
              <a:gd name="connsiteY2" fmla="*/ 1920875 h 1985963"/>
              <a:gd name="connsiteX3" fmla="*/ 1924050 w 1933575"/>
              <a:gd name="connsiteY3" fmla="*/ 1704975 h 1985963"/>
              <a:gd name="connsiteX4" fmla="*/ 1933575 w 1933575"/>
              <a:gd name="connsiteY4" fmla="*/ 0 h 1985963"/>
              <a:gd name="connsiteX5" fmla="*/ 0 w 1933575"/>
              <a:gd name="connsiteY5" fmla="*/ 57150 h 1985963"/>
              <a:gd name="connsiteX0" fmla="*/ 0 w 1933575"/>
              <a:gd name="connsiteY0" fmla="*/ 57150 h 1985963"/>
              <a:gd name="connsiteX1" fmla="*/ 9525 w 1933575"/>
              <a:gd name="connsiteY1" fmla="*/ 1685925 h 1985963"/>
              <a:gd name="connsiteX2" fmla="*/ 955675 w 1933575"/>
              <a:gd name="connsiteY2" fmla="*/ 1920875 h 1985963"/>
              <a:gd name="connsiteX3" fmla="*/ 1924050 w 1933575"/>
              <a:gd name="connsiteY3" fmla="*/ 1704975 h 1985963"/>
              <a:gd name="connsiteX4" fmla="*/ 1933575 w 1933575"/>
              <a:gd name="connsiteY4" fmla="*/ 0 h 1985963"/>
              <a:gd name="connsiteX5" fmla="*/ 0 w 1933575"/>
              <a:gd name="connsiteY5" fmla="*/ 57150 h 1985963"/>
              <a:gd name="connsiteX0" fmla="*/ 0 w 1936750"/>
              <a:gd name="connsiteY0" fmla="*/ 57150 h 1985963"/>
              <a:gd name="connsiteX1" fmla="*/ 9525 w 1936750"/>
              <a:gd name="connsiteY1" fmla="*/ 1685925 h 1985963"/>
              <a:gd name="connsiteX2" fmla="*/ 955675 w 1936750"/>
              <a:gd name="connsiteY2" fmla="*/ 1920875 h 1985963"/>
              <a:gd name="connsiteX3" fmla="*/ 1924050 w 1936750"/>
              <a:gd name="connsiteY3" fmla="*/ 1704975 h 1985963"/>
              <a:gd name="connsiteX4" fmla="*/ 1933575 w 1936750"/>
              <a:gd name="connsiteY4" fmla="*/ 0 h 1985963"/>
              <a:gd name="connsiteX5" fmla="*/ 0 w 1936750"/>
              <a:gd name="connsiteY5" fmla="*/ 57150 h 1985963"/>
              <a:gd name="connsiteX0" fmla="*/ 0 w 1936750"/>
              <a:gd name="connsiteY0" fmla="*/ 57150 h 1985962"/>
              <a:gd name="connsiteX1" fmla="*/ 9525 w 1936750"/>
              <a:gd name="connsiteY1" fmla="*/ 1685925 h 1985962"/>
              <a:gd name="connsiteX2" fmla="*/ 1924050 w 1936750"/>
              <a:gd name="connsiteY2" fmla="*/ 1704975 h 1985962"/>
              <a:gd name="connsiteX3" fmla="*/ 1933575 w 1936750"/>
              <a:gd name="connsiteY3" fmla="*/ 0 h 1985962"/>
              <a:gd name="connsiteX4" fmla="*/ 0 w 1936750"/>
              <a:gd name="connsiteY4" fmla="*/ 57150 h 1985962"/>
              <a:gd name="connsiteX0" fmla="*/ 0 w 1924050"/>
              <a:gd name="connsiteY0" fmla="*/ 25400 h 1954212"/>
              <a:gd name="connsiteX1" fmla="*/ 9525 w 1924050"/>
              <a:gd name="connsiteY1" fmla="*/ 1654175 h 1954212"/>
              <a:gd name="connsiteX2" fmla="*/ 1924050 w 1924050"/>
              <a:gd name="connsiteY2" fmla="*/ 1673225 h 1954212"/>
              <a:gd name="connsiteX3" fmla="*/ 1908175 w 1924050"/>
              <a:gd name="connsiteY3" fmla="*/ 0 h 1954212"/>
              <a:gd name="connsiteX4" fmla="*/ 0 w 1924050"/>
              <a:gd name="connsiteY4" fmla="*/ 25400 h 1954212"/>
              <a:gd name="connsiteX0" fmla="*/ 0 w 1924050"/>
              <a:gd name="connsiteY0" fmla="*/ 12700 h 1941512"/>
              <a:gd name="connsiteX1" fmla="*/ 9525 w 1924050"/>
              <a:gd name="connsiteY1" fmla="*/ 1641475 h 1941512"/>
              <a:gd name="connsiteX2" fmla="*/ 1924050 w 1924050"/>
              <a:gd name="connsiteY2" fmla="*/ 1660525 h 1941512"/>
              <a:gd name="connsiteX3" fmla="*/ 1914525 w 1924050"/>
              <a:gd name="connsiteY3" fmla="*/ 0 h 1941512"/>
              <a:gd name="connsiteX4" fmla="*/ 0 w 1924050"/>
              <a:gd name="connsiteY4" fmla="*/ 12700 h 1941512"/>
              <a:gd name="connsiteX0" fmla="*/ 0 w 1924050"/>
              <a:gd name="connsiteY0" fmla="*/ 12700 h 1941512"/>
              <a:gd name="connsiteX1" fmla="*/ 9525 w 1924050"/>
              <a:gd name="connsiteY1" fmla="*/ 1641475 h 1941512"/>
              <a:gd name="connsiteX2" fmla="*/ 1924050 w 1924050"/>
              <a:gd name="connsiteY2" fmla="*/ 1660525 h 1941512"/>
              <a:gd name="connsiteX3" fmla="*/ 1914525 w 1924050"/>
              <a:gd name="connsiteY3" fmla="*/ 0 h 1941512"/>
              <a:gd name="connsiteX4" fmla="*/ 0 w 1924050"/>
              <a:gd name="connsiteY4" fmla="*/ 12700 h 1941512"/>
              <a:gd name="connsiteX0" fmla="*/ 0 w 1924050"/>
              <a:gd name="connsiteY0" fmla="*/ 12700 h 1941512"/>
              <a:gd name="connsiteX1" fmla="*/ 9525 w 1924050"/>
              <a:gd name="connsiteY1" fmla="*/ 1641475 h 1941512"/>
              <a:gd name="connsiteX2" fmla="*/ 1924050 w 1924050"/>
              <a:gd name="connsiteY2" fmla="*/ 1660525 h 1941512"/>
              <a:gd name="connsiteX3" fmla="*/ 1914525 w 1924050"/>
              <a:gd name="connsiteY3" fmla="*/ 0 h 1941512"/>
              <a:gd name="connsiteX4" fmla="*/ 0 w 1924050"/>
              <a:gd name="connsiteY4" fmla="*/ 12700 h 1941512"/>
              <a:gd name="connsiteX0" fmla="*/ 0 w 1924050"/>
              <a:gd name="connsiteY0" fmla="*/ 12700 h 1941512"/>
              <a:gd name="connsiteX1" fmla="*/ 9525 w 1924050"/>
              <a:gd name="connsiteY1" fmla="*/ 1641475 h 1941512"/>
              <a:gd name="connsiteX2" fmla="*/ 1924050 w 1924050"/>
              <a:gd name="connsiteY2" fmla="*/ 1660525 h 1941512"/>
              <a:gd name="connsiteX3" fmla="*/ 1914525 w 1924050"/>
              <a:gd name="connsiteY3" fmla="*/ 0 h 1941512"/>
              <a:gd name="connsiteX4" fmla="*/ 0 w 1924050"/>
              <a:gd name="connsiteY4" fmla="*/ 12700 h 1941512"/>
              <a:gd name="connsiteX0" fmla="*/ 0 w 1924050"/>
              <a:gd name="connsiteY0" fmla="*/ 12700 h 1916112"/>
              <a:gd name="connsiteX1" fmla="*/ 9525 w 1924050"/>
              <a:gd name="connsiteY1" fmla="*/ 1641475 h 1916112"/>
              <a:gd name="connsiteX2" fmla="*/ 1924050 w 1924050"/>
              <a:gd name="connsiteY2" fmla="*/ 1660525 h 1916112"/>
              <a:gd name="connsiteX3" fmla="*/ 1914525 w 1924050"/>
              <a:gd name="connsiteY3" fmla="*/ 0 h 1916112"/>
              <a:gd name="connsiteX4" fmla="*/ 0 w 1924050"/>
              <a:gd name="connsiteY4" fmla="*/ 12700 h 1916112"/>
              <a:gd name="connsiteX0" fmla="*/ 12719 w 1936769"/>
              <a:gd name="connsiteY0" fmla="*/ 12700 h 1954741"/>
              <a:gd name="connsiteX1" fmla="*/ 0 w 1936769"/>
              <a:gd name="connsiteY1" fmla="*/ 1680104 h 1954741"/>
              <a:gd name="connsiteX2" fmla="*/ 1936769 w 1936769"/>
              <a:gd name="connsiteY2" fmla="*/ 1660525 h 1954741"/>
              <a:gd name="connsiteX3" fmla="*/ 1927244 w 1936769"/>
              <a:gd name="connsiteY3" fmla="*/ 0 h 1954741"/>
              <a:gd name="connsiteX4" fmla="*/ 12719 w 1936769"/>
              <a:gd name="connsiteY4" fmla="*/ 12700 h 1954741"/>
              <a:gd name="connsiteX0" fmla="*/ 12719 w 1936769"/>
              <a:gd name="connsiteY0" fmla="*/ 12700 h 1870693"/>
              <a:gd name="connsiteX1" fmla="*/ 0 w 1936769"/>
              <a:gd name="connsiteY1" fmla="*/ 1680104 h 1870693"/>
              <a:gd name="connsiteX2" fmla="*/ 1936769 w 1936769"/>
              <a:gd name="connsiteY2" fmla="*/ 1660525 h 1870693"/>
              <a:gd name="connsiteX3" fmla="*/ 1927244 w 1936769"/>
              <a:gd name="connsiteY3" fmla="*/ 0 h 1870693"/>
              <a:gd name="connsiteX4" fmla="*/ 12719 w 1936769"/>
              <a:gd name="connsiteY4" fmla="*/ 12700 h 1870693"/>
              <a:gd name="connsiteX0" fmla="*/ 12719 w 1936769"/>
              <a:gd name="connsiteY0" fmla="*/ 12700 h 1875522"/>
              <a:gd name="connsiteX1" fmla="*/ 0 w 1936769"/>
              <a:gd name="connsiteY1" fmla="*/ 1680104 h 1875522"/>
              <a:gd name="connsiteX2" fmla="*/ 1936769 w 1936769"/>
              <a:gd name="connsiteY2" fmla="*/ 1660525 h 1875522"/>
              <a:gd name="connsiteX3" fmla="*/ 1927244 w 1936769"/>
              <a:gd name="connsiteY3" fmla="*/ 0 h 1875522"/>
              <a:gd name="connsiteX4" fmla="*/ 12719 w 1936769"/>
              <a:gd name="connsiteY4" fmla="*/ 12700 h 1875522"/>
              <a:gd name="connsiteX0" fmla="*/ 12719 w 1936769"/>
              <a:gd name="connsiteY0" fmla="*/ 12700 h 1875522"/>
              <a:gd name="connsiteX1" fmla="*/ 0 w 1936769"/>
              <a:gd name="connsiteY1" fmla="*/ 1680104 h 1875522"/>
              <a:gd name="connsiteX2" fmla="*/ 1936769 w 1936769"/>
              <a:gd name="connsiteY2" fmla="*/ 1660525 h 1875522"/>
              <a:gd name="connsiteX3" fmla="*/ 1927244 w 1936769"/>
              <a:gd name="connsiteY3" fmla="*/ 0 h 1875522"/>
              <a:gd name="connsiteX4" fmla="*/ 12719 w 1936769"/>
              <a:gd name="connsiteY4" fmla="*/ 12700 h 1875522"/>
              <a:gd name="connsiteX0" fmla="*/ 12719 w 1936769"/>
              <a:gd name="connsiteY0" fmla="*/ 12700 h 1899665"/>
              <a:gd name="connsiteX1" fmla="*/ 0 w 1936769"/>
              <a:gd name="connsiteY1" fmla="*/ 1680104 h 1899665"/>
              <a:gd name="connsiteX2" fmla="*/ 1936769 w 1936769"/>
              <a:gd name="connsiteY2" fmla="*/ 1660525 h 1899665"/>
              <a:gd name="connsiteX3" fmla="*/ 1927244 w 1936769"/>
              <a:gd name="connsiteY3" fmla="*/ 0 h 1899665"/>
              <a:gd name="connsiteX4" fmla="*/ 12719 w 1936769"/>
              <a:gd name="connsiteY4" fmla="*/ 12700 h 1899665"/>
              <a:gd name="connsiteX0" fmla="*/ 12719 w 1936769"/>
              <a:gd name="connsiteY0" fmla="*/ 12700 h 1899665"/>
              <a:gd name="connsiteX1" fmla="*/ 0 w 1936769"/>
              <a:gd name="connsiteY1" fmla="*/ 1680104 h 1899665"/>
              <a:gd name="connsiteX2" fmla="*/ 1936769 w 1936769"/>
              <a:gd name="connsiteY2" fmla="*/ 1660525 h 1899665"/>
              <a:gd name="connsiteX3" fmla="*/ 1927244 w 1936769"/>
              <a:gd name="connsiteY3" fmla="*/ 0 h 1899665"/>
              <a:gd name="connsiteX4" fmla="*/ 12719 w 1936769"/>
              <a:gd name="connsiteY4" fmla="*/ 12700 h 1899665"/>
              <a:gd name="connsiteX0" fmla="*/ 12719 w 1927244"/>
              <a:gd name="connsiteY0" fmla="*/ 12700 h 1899665"/>
              <a:gd name="connsiteX1" fmla="*/ 0 w 1927244"/>
              <a:gd name="connsiteY1" fmla="*/ 1680104 h 1899665"/>
              <a:gd name="connsiteX2" fmla="*/ 1918974 w 1927244"/>
              <a:gd name="connsiteY2" fmla="*/ 1660525 h 1899665"/>
              <a:gd name="connsiteX3" fmla="*/ 1927244 w 1927244"/>
              <a:gd name="connsiteY3" fmla="*/ 0 h 1899665"/>
              <a:gd name="connsiteX4" fmla="*/ 12719 w 1927244"/>
              <a:gd name="connsiteY4" fmla="*/ 12700 h 1899665"/>
              <a:gd name="connsiteX0" fmla="*/ 12719 w 1927244"/>
              <a:gd name="connsiteY0" fmla="*/ 12700 h 1899665"/>
              <a:gd name="connsiteX1" fmla="*/ 0 w 1927244"/>
              <a:gd name="connsiteY1" fmla="*/ 1680104 h 1899665"/>
              <a:gd name="connsiteX2" fmla="*/ 1918974 w 1927244"/>
              <a:gd name="connsiteY2" fmla="*/ 1660525 h 1899665"/>
              <a:gd name="connsiteX3" fmla="*/ 1927244 w 1927244"/>
              <a:gd name="connsiteY3" fmla="*/ 0 h 1899665"/>
              <a:gd name="connsiteX4" fmla="*/ 12719 w 1927244"/>
              <a:gd name="connsiteY4" fmla="*/ 12700 h 1899665"/>
              <a:gd name="connsiteX0" fmla="*/ 12719 w 1927244"/>
              <a:gd name="connsiteY0" fmla="*/ 12700 h 1899665"/>
              <a:gd name="connsiteX1" fmla="*/ 0 w 1927244"/>
              <a:gd name="connsiteY1" fmla="*/ 1680104 h 1899665"/>
              <a:gd name="connsiteX2" fmla="*/ 1918974 w 1927244"/>
              <a:gd name="connsiteY2" fmla="*/ 1660525 h 1899665"/>
              <a:gd name="connsiteX3" fmla="*/ 1927244 w 1927244"/>
              <a:gd name="connsiteY3" fmla="*/ 0 h 1899665"/>
              <a:gd name="connsiteX4" fmla="*/ 12719 w 1927244"/>
              <a:gd name="connsiteY4" fmla="*/ 12700 h 189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7244" h="1899665">
                <a:moveTo>
                  <a:pt x="12719" y="12700"/>
                </a:moveTo>
                <a:cubicBezTo>
                  <a:pt x="8479" y="568501"/>
                  <a:pt x="4240" y="1124303"/>
                  <a:pt x="0" y="1680104"/>
                </a:cubicBezTo>
                <a:cubicBezTo>
                  <a:pt x="80437" y="1780914"/>
                  <a:pt x="1613130" y="1899665"/>
                  <a:pt x="1918974" y="1660525"/>
                </a:cubicBezTo>
                <a:cubicBezTo>
                  <a:pt x="1921731" y="1107017"/>
                  <a:pt x="1924487" y="553508"/>
                  <a:pt x="1927244" y="0"/>
                </a:cubicBezTo>
                <a:cubicBezTo>
                  <a:pt x="1831518" y="127560"/>
                  <a:pt x="469128" y="239747"/>
                  <a:pt x="12719" y="127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6" name="Group 77"/>
          <p:cNvGrpSpPr/>
          <p:nvPr/>
        </p:nvGrpSpPr>
        <p:grpSpPr>
          <a:xfrm>
            <a:off x="3158442" y="1654995"/>
            <a:ext cx="673962" cy="2957356"/>
            <a:chOff x="8214035" y="1744921"/>
            <a:chExt cx="972121" cy="4220885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rot="5400000">
              <a:off x="6575899" y="3853724"/>
              <a:ext cx="4220885" cy="327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307337" y="3702587"/>
              <a:ext cx="775770" cy="346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14035" y="3670418"/>
              <a:ext cx="972121" cy="3953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Bookman Old Style"/>
                </a:rPr>
                <a:t>13cm</a:t>
              </a:r>
            </a:p>
          </p:txBody>
        </p:sp>
      </p:grpSp>
      <p:grpSp>
        <p:nvGrpSpPr>
          <p:cNvPr id="25" name="Group 56"/>
          <p:cNvGrpSpPr>
            <a:grpSpLocks/>
          </p:cNvGrpSpPr>
          <p:nvPr/>
        </p:nvGrpSpPr>
        <p:grpSpPr bwMode="auto">
          <a:xfrm>
            <a:off x="6059651" y="1549245"/>
            <a:ext cx="2802223" cy="870115"/>
            <a:chOff x="5165968" y="3254822"/>
            <a:chExt cx="2113349" cy="107879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6" name="Rounded Rectangle 25"/>
            <p:cNvSpPr/>
            <p:nvPr/>
          </p:nvSpPr>
          <p:spPr bwMode="auto">
            <a:xfrm>
              <a:off x="5178923" y="3254822"/>
              <a:ext cx="1990788" cy="107879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7" name="TextBox 58"/>
            <p:cNvSpPr txBox="1">
              <a:spLocks noChangeArrowheads="1"/>
            </p:cNvSpPr>
            <p:nvPr/>
          </p:nvSpPr>
          <p:spPr bwMode="auto">
            <a:xfrm>
              <a:off x="5165968" y="3279073"/>
              <a:ext cx="2113349" cy="103029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The vessel is made up</a:t>
              </a:r>
            </a:p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of cylinder and a </a:t>
              </a:r>
            </a:p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hemisphere     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49" name="Rounded Rectangle 48"/>
          <p:cNvSpPr/>
          <p:nvPr/>
        </p:nvSpPr>
        <p:spPr bwMode="auto">
          <a:xfrm>
            <a:off x="465895" y="1254748"/>
            <a:ext cx="8091907" cy="2710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3215" y="1217825"/>
            <a:ext cx="3429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Inner surface area of vessel =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 flipV="1">
            <a:off x="3836448" y="1658114"/>
            <a:ext cx="2061725" cy="3092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23537" y="1219540"/>
            <a:ext cx="24564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79615" y="1217825"/>
            <a:ext cx="28476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hemisphere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21268" y="1620890"/>
            <a:ext cx="486030" cy="253916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ysClr val="windowText" lastClr="000000"/>
                </a:solidFill>
                <a:latin typeface="Bookman Old Style"/>
              </a:rPr>
              <a:t>7cm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5380709" y="1296565"/>
            <a:ext cx="0" cy="102110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040279" y="3474531"/>
            <a:ext cx="486030" cy="253916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ysClr val="windowText" lastClr="000000"/>
                </a:solidFill>
                <a:latin typeface="Bookman Old Style"/>
              </a:rPr>
              <a:t>7cm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844660" y="3525289"/>
            <a:ext cx="104680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4025170" y="2655366"/>
            <a:ext cx="1697670" cy="2743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294297" y="4069817"/>
            <a:ext cx="1111555" cy="323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808733" y="3960005"/>
            <a:ext cx="486030" cy="253916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ysClr val="windowText" lastClr="000000"/>
                </a:solidFill>
                <a:latin typeface="Bookman Old Style"/>
              </a:rPr>
              <a:t>7cm</a:t>
            </a:r>
          </a:p>
        </p:txBody>
      </p:sp>
      <p:sp>
        <p:nvSpPr>
          <p:cNvPr id="58" name="Oval 57"/>
          <p:cNvSpPr/>
          <p:nvPr/>
        </p:nvSpPr>
        <p:spPr>
          <a:xfrm flipV="1">
            <a:off x="4870408" y="1787142"/>
            <a:ext cx="41669" cy="488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 flipV="1">
            <a:off x="4834809" y="3498702"/>
            <a:ext cx="41669" cy="488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09609" y="3008465"/>
            <a:ext cx="530189" cy="250797"/>
          </a:xfrm>
          <a:prstGeom prst="round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855654" y="3993974"/>
            <a:ext cx="430211" cy="207594"/>
          </a:xfrm>
          <a:prstGeom prst="round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75408" y="2673486"/>
            <a:ext cx="644728" cy="338554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Bookman Old Style"/>
              </a:rPr>
              <a:t>6</a:t>
            </a:r>
            <a:r>
              <a:rPr lang="en-US" sz="1600" b="1" dirty="0" smtClean="0">
                <a:solidFill>
                  <a:sysClr val="windowText" lastClr="000000"/>
                </a:solidFill>
                <a:latin typeface="Bookman Old Style"/>
              </a:rPr>
              <a:t>cm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2107" y="1582758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2394" y="1592283"/>
            <a:ext cx="1421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58"/>
          <p:cNvSpPr txBox="1">
            <a:spLocks noChangeArrowheads="1"/>
          </p:cNvSpPr>
          <p:nvPr/>
        </p:nvSpPr>
        <p:spPr bwMode="auto">
          <a:xfrm>
            <a:off x="1761554" y="1591229"/>
            <a:ext cx="118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14 cm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8497" y="1974358"/>
            <a:ext cx="11068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54013" y="1851358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920786" y="2141805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45916" y="1964832"/>
            <a:ext cx="9667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7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51058" y="2084435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98349" y="1855030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1397395" y="2145477"/>
            <a:ext cx="31536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400131" y="2088107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72088" y="1976092"/>
            <a:ext cx="36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10800000" flipV="1">
            <a:off x="1998500" y="2175116"/>
            <a:ext cx="22860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69339" y="1818562"/>
            <a:ext cx="26165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10800000" flipV="1">
            <a:off x="1976038" y="1935707"/>
            <a:ext cx="22860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50055" y="1963089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97" name="Group 56"/>
          <p:cNvGrpSpPr>
            <a:grpSpLocks/>
          </p:cNvGrpSpPr>
          <p:nvPr/>
        </p:nvGrpSpPr>
        <p:grpSpPr bwMode="auto">
          <a:xfrm>
            <a:off x="457200" y="2548258"/>
            <a:ext cx="2802224" cy="678488"/>
            <a:chOff x="5165968" y="3243715"/>
            <a:chExt cx="2113349" cy="84121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8" name="Rounded Rectangle 97"/>
            <p:cNvSpPr/>
            <p:nvPr/>
          </p:nvSpPr>
          <p:spPr bwMode="auto">
            <a:xfrm>
              <a:off x="5184678" y="3243715"/>
              <a:ext cx="2051111" cy="84121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99" name="TextBox 58"/>
            <p:cNvSpPr txBox="1">
              <a:spLocks noChangeArrowheads="1"/>
            </p:cNvSpPr>
            <p:nvPr/>
          </p:nvSpPr>
          <p:spPr bwMode="auto">
            <a:xfrm>
              <a:off x="5165968" y="3279073"/>
              <a:ext cx="2113349" cy="72502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Let us find the height of the cylinder 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08" name="TextBox 58"/>
          <p:cNvSpPr txBox="1">
            <a:spLocks noChangeArrowheads="1"/>
          </p:cNvSpPr>
          <p:nvPr/>
        </p:nvSpPr>
        <p:spPr bwMode="auto">
          <a:xfrm>
            <a:off x="-131004" y="2454672"/>
            <a:ext cx="272180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Height of cylinder</a:t>
            </a:r>
            <a:endParaRPr lang="en-US" altLang="en-US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9" name="TextBox 58"/>
          <p:cNvSpPr txBox="1">
            <a:spLocks noChangeArrowheads="1"/>
          </p:cNvSpPr>
          <p:nvPr/>
        </p:nvSpPr>
        <p:spPr bwMode="auto">
          <a:xfrm>
            <a:off x="152400" y="2776968"/>
            <a:ext cx="272180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Height of vessel </a:t>
            </a:r>
          </a:p>
        </p:txBody>
      </p:sp>
      <p:sp>
        <p:nvSpPr>
          <p:cNvPr id="110" name="TextBox 58"/>
          <p:cNvSpPr txBox="1">
            <a:spLocks noChangeArrowheads="1"/>
          </p:cNvSpPr>
          <p:nvPr/>
        </p:nvSpPr>
        <p:spPr bwMode="auto">
          <a:xfrm>
            <a:off x="584200" y="3028950"/>
            <a:ext cx="272180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Height of Hemisphere</a:t>
            </a:r>
          </a:p>
        </p:txBody>
      </p:sp>
      <p:sp>
        <p:nvSpPr>
          <p:cNvPr id="111" name="TextBox 58"/>
          <p:cNvSpPr txBox="1">
            <a:spLocks noChangeArrowheads="1"/>
          </p:cNvSpPr>
          <p:nvPr/>
        </p:nvSpPr>
        <p:spPr bwMode="auto">
          <a:xfrm>
            <a:off x="754510" y="3430356"/>
            <a:ext cx="652572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 –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altLang="en-US" sz="1600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2" name="TextBox 58"/>
          <p:cNvSpPr txBox="1">
            <a:spLocks noChangeArrowheads="1"/>
          </p:cNvSpPr>
          <p:nvPr/>
        </p:nvSpPr>
        <p:spPr bwMode="auto">
          <a:xfrm>
            <a:off x="445114" y="3430356"/>
            <a:ext cx="525736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13" name="TextBox 58"/>
          <p:cNvSpPr txBox="1">
            <a:spLocks noChangeArrowheads="1"/>
          </p:cNvSpPr>
          <p:nvPr/>
        </p:nvSpPr>
        <p:spPr bwMode="auto">
          <a:xfrm>
            <a:off x="1155606" y="3430356"/>
            <a:ext cx="6003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</a:p>
        </p:txBody>
      </p:sp>
      <p:sp>
        <p:nvSpPr>
          <p:cNvPr id="114" name="TextBox 58"/>
          <p:cNvSpPr txBox="1">
            <a:spLocks noChangeArrowheads="1"/>
          </p:cNvSpPr>
          <p:nvPr/>
        </p:nvSpPr>
        <p:spPr bwMode="auto">
          <a:xfrm>
            <a:off x="476250" y="3741284"/>
            <a:ext cx="1348420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 cm </a:t>
            </a:r>
          </a:p>
        </p:txBody>
      </p:sp>
      <p:sp>
        <p:nvSpPr>
          <p:cNvPr id="115" name="TextBox 58"/>
          <p:cNvSpPr txBox="1">
            <a:spLocks noChangeArrowheads="1"/>
          </p:cNvSpPr>
          <p:nvPr/>
        </p:nvSpPr>
        <p:spPr bwMode="auto">
          <a:xfrm>
            <a:off x="438150" y="3741284"/>
            <a:ext cx="525736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856704" y="2652134"/>
            <a:ext cx="421910" cy="523220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ookman Old Style"/>
              </a:rPr>
              <a:t>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27751" y="3498064"/>
            <a:ext cx="2077675" cy="51023"/>
            <a:chOff x="6080003" y="3862356"/>
            <a:chExt cx="1904142" cy="4883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6080003" y="3888943"/>
              <a:ext cx="190414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 flipV="1">
              <a:off x="6999964" y="3862356"/>
              <a:ext cx="41669" cy="4883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4495809" y="3286435"/>
            <a:ext cx="630301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/>
              </a:rPr>
              <a:t>14cm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04245" y="641535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Rectangular Callout 121"/>
          <p:cNvSpPr/>
          <p:nvPr/>
        </p:nvSpPr>
        <p:spPr>
          <a:xfrm>
            <a:off x="6403302" y="650340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62929" y="506501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50353" y="42966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781160" y="50567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17658" y="52805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30878" y="2141082"/>
            <a:ext cx="3738570" cy="9513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73754" y="2158903"/>
            <a:ext cx="345281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area of hemisphere?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 bwMode="auto">
          <a:xfrm>
            <a:off x="11041" y="2131589"/>
            <a:ext cx="3824294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3917" y="2111891"/>
            <a:ext cx="345281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curved surface area of cylinder?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744885" y="434114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992275" y="45222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6083972" y="1657352"/>
            <a:ext cx="2131280" cy="101942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90" name="TextBox 58"/>
          <p:cNvSpPr txBox="1">
            <a:spLocks noChangeArrowheads="1"/>
          </p:cNvSpPr>
          <p:nvPr/>
        </p:nvSpPr>
        <p:spPr bwMode="auto">
          <a:xfrm>
            <a:off x="6154562" y="1679809"/>
            <a:ext cx="280222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We know that,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1" name="TextBox 58"/>
          <p:cNvSpPr txBox="1">
            <a:spLocks noChangeArrowheads="1"/>
          </p:cNvSpPr>
          <p:nvPr/>
        </p:nvSpPr>
        <p:spPr bwMode="auto">
          <a:xfrm>
            <a:off x="6154549" y="2262018"/>
            <a:ext cx="161131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Radius =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2" name="TextBox 58"/>
          <p:cNvSpPr txBox="1">
            <a:spLocks noChangeArrowheads="1"/>
          </p:cNvSpPr>
          <p:nvPr/>
        </p:nvSpPr>
        <p:spPr bwMode="auto">
          <a:xfrm>
            <a:off x="7231298" y="2262018"/>
            <a:ext cx="160310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Height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3" name="TextBox 58"/>
          <p:cNvSpPr txBox="1">
            <a:spLocks noChangeArrowheads="1"/>
          </p:cNvSpPr>
          <p:nvPr/>
        </p:nvSpPr>
        <p:spPr bwMode="auto">
          <a:xfrm>
            <a:off x="6154569" y="1957218"/>
            <a:ext cx="209074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In Hemisphere,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89434" y="1806886"/>
            <a:ext cx="117626" cy="1257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864100" y="3398555"/>
            <a:ext cx="117626" cy="1257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047" y="34338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Q.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0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"/>
                            </p:stCondLst>
                            <p:childTnLst>
                              <p:par>
                                <p:cTn id="2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5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7" grpId="0" animBg="1"/>
      <p:bldP spid="117" grpId="1" animBg="1"/>
      <p:bldP spid="41" grpId="0" animBg="1"/>
      <p:bldP spid="41" grpId="1" animBg="1"/>
      <p:bldP spid="40" grpId="0" animBg="1"/>
      <p:bldP spid="35" grpId="0" animBg="1"/>
      <p:bldP spid="35" grpId="1" animBg="1"/>
      <p:bldP spid="30" grpId="0" animBg="1"/>
      <p:bldP spid="30" grpId="1" animBg="1"/>
      <p:bldP spid="29" grpId="0" animBg="1"/>
      <p:bldP spid="29" grpId="1" animBg="1"/>
      <p:bldP spid="28" grpId="0" animBg="1"/>
      <p:bldP spid="28" grpId="1" animBg="1"/>
      <p:bldP spid="43" grpId="0" animBg="1"/>
      <p:bldP spid="43" grpId="1" animBg="1"/>
      <p:bldP spid="43" grpId="2" animBg="1"/>
      <p:bldP spid="49" grpId="0" animBg="1"/>
      <p:bldP spid="50" grpId="0"/>
      <p:bldP spid="44" grpId="0" animBg="1"/>
      <p:bldP spid="51" grpId="0"/>
      <p:bldP spid="52" grpId="0"/>
      <p:bldP spid="45" grpId="0"/>
      <p:bldP spid="48" grpId="0"/>
      <p:bldP spid="56" grpId="0"/>
      <p:bldP spid="58" grpId="0" animBg="1"/>
      <p:bldP spid="61" grpId="0" animBg="1"/>
      <p:bldP spid="66" grpId="0" animBg="1"/>
      <p:bldP spid="66" grpId="1" animBg="1"/>
      <p:bldP spid="67" grpId="0" animBg="1"/>
      <p:bldP spid="67" grpId="1" animBg="1"/>
      <p:bldP spid="75" grpId="0"/>
      <p:bldP spid="60" grpId="0"/>
      <p:bldP spid="62" grpId="0"/>
      <p:bldP spid="68" grpId="0"/>
      <p:bldP spid="69" grpId="0"/>
      <p:bldP spid="76" grpId="0"/>
      <p:bldP spid="78" grpId="0"/>
      <p:bldP spid="79" grpId="0"/>
      <p:bldP spid="80" grpId="0"/>
      <p:bldP spid="82" grpId="0"/>
      <p:bldP spid="83" grpId="0"/>
      <p:bldP spid="85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6" grpId="1"/>
      <p:bldP spid="121" grpId="0"/>
      <p:bldP spid="121" grpId="1"/>
      <p:bldP spid="21" grpId="0" animBg="1"/>
      <p:bldP spid="122" grpId="0" animBg="1"/>
      <p:bldP spid="123" grpId="0"/>
      <p:bldP spid="123" grpId="1"/>
      <p:bldP spid="124" grpId="0"/>
      <p:bldP spid="125" grpId="0"/>
      <p:bldP spid="125" grpId="1"/>
      <p:bldP spid="126" grpId="0"/>
      <p:bldP spid="126" grpId="1"/>
      <p:bldP spid="127" grpId="0" animBg="1"/>
      <p:bldP spid="127" grpId="1" animBg="1"/>
      <p:bldP spid="128" grpId="0"/>
      <p:bldP spid="128" grpId="1"/>
      <p:bldP spid="129" grpId="0" animBg="1"/>
      <p:bldP spid="129" grpId="1" animBg="1"/>
      <p:bldP spid="130" grpId="0"/>
      <p:bldP spid="130" grpId="1"/>
      <p:bldP spid="131" grpId="0"/>
      <p:bldP spid="132" grpId="0"/>
      <p:bldP spid="89" grpId="0" animBg="1"/>
      <p:bldP spid="89" grpId="1" animBg="1"/>
      <p:bldP spid="90" grpId="0"/>
      <p:bldP spid="90" grpId="1"/>
      <p:bldP spid="91" grpId="0"/>
      <p:bldP spid="91" grpId="1"/>
      <p:bldP spid="92" grpId="0"/>
      <p:bldP spid="92" grpId="1"/>
      <p:bldP spid="133" grpId="0"/>
      <p:bldP spid="133" grpId="1"/>
      <p:bldP spid="22" grpId="0" animBg="1"/>
      <p:bldP spid="134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/>
          <p:cNvSpPr/>
          <p:nvPr/>
        </p:nvSpPr>
        <p:spPr>
          <a:xfrm>
            <a:off x="3598282" y="3157879"/>
            <a:ext cx="165508" cy="23626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763221" y="2026792"/>
            <a:ext cx="216521" cy="25839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589645" y="2036396"/>
            <a:ext cx="182823" cy="2507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95544" y="1781038"/>
            <a:ext cx="2059127" cy="2215214"/>
            <a:chOff x="6501891" y="1264352"/>
            <a:chExt cx="2059127" cy="2073774"/>
          </a:xfrm>
          <a:effectLst/>
        </p:grpSpPr>
        <p:grpSp>
          <p:nvGrpSpPr>
            <p:cNvPr id="4" name="Group 77"/>
            <p:cNvGrpSpPr/>
            <p:nvPr/>
          </p:nvGrpSpPr>
          <p:grpSpPr>
            <a:xfrm>
              <a:off x="6501891" y="1280726"/>
              <a:ext cx="802160" cy="2057400"/>
              <a:chOff x="8151147" y="2151326"/>
              <a:chExt cx="1122054" cy="287787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7091523" y="3589173"/>
                <a:ext cx="2877873" cy="217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8378053" y="3323563"/>
                <a:ext cx="304799" cy="5333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151147" y="3377825"/>
                <a:ext cx="1122054" cy="3627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  <a:latin typeface="Bookman Old Style"/>
                  </a:rPr>
                  <a:t>13cm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66672" y="1814761"/>
              <a:ext cx="1494346" cy="1517531"/>
              <a:chOff x="4419075" y="971550"/>
              <a:chExt cx="1494346" cy="1517531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4419075" y="1727081"/>
                <a:ext cx="1494346" cy="762000"/>
              </a:xfrm>
              <a:custGeom>
                <a:avLst/>
                <a:gdLst>
                  <a:gd name="connsiteX0" fmla="*/ 0 w 1479550"/>
                  <a:gd name="connsiteY0" fmla="*/ 3175 h 762000"/>
                  <a:gd name="connsiteX1" fmla="*/ 22225 w 1479550"/>
                  <a:gd name="connsiteY1" fmla="*/ 180975 h 762000"/>
                  <a:gd name="connsiteX2" fmla="*/ 88900 w 1479550"/>
                  <a:gd name="connsiteY2" fmla="*/ 358775 h 762000"/>
                  <a:gd name="connsiteX3" fmla="*/ 203200 w 1479550"/>
                  <a:gd name="connsiteY3" fmla="*/ 514350 h 762000"/>
                  <a:gd name="connsiteX4" fmla="*/ 333375 w 1479550"/>
                  <a:gd name="connsiteY4" fmla="*/ 628650 h 762000"/>
                  <a:gd name="connsiteX5" fmla="*/ 488950 w 1479550"/>
                  <a:gd name="connsiteY5" fmla="*/ 711200 h 762000"/>
                  <a:gd name="connsiteX6" fmla="*/ 720725 w 1479550"/>
                  <a:gd name="connsiteY6" fmla="*/ 762000 h 762000"/>
                  <a:gd name="connsiteX7" fmla="*/ 927100 w 1479550"/>
                  <a:gd name="connsiteY7" fmla="*/ 733425 h 762000"/>
                  <a:gd name="connsiteX8" fmla="*/ 1162050 w 1479550"/>
                  <a:gd name="connsiteY8" fmla="*/ 619125 h 762000"/>
                  <a:gd name="connsiteX9" fmla="*/ 1304925 w 1479550"/>
                  <a:gd name="connsiteY9" fmla="*/ 479425 h 762000"/>
                  <a:gd name="connsiteX10" fmla="*/ 1400175 w 1479550"/>
                  <a:gd name="connsiteY10" fmla="*/ 330200 h 762000"/>
                  <a:gd name="connsiteX11" fmla="*/ 1460500 w 1479550"/>
                  <a:gd name="connsiteY11" fmla="*/ 168275 h 762000"/>
                  <a:gd name="connsiteX12" fmla="*/ 1479550 w 1479550"/>
                  <a:gd name="connsiteY12" fmla="*/ 0 h 762000"/>
                  <a:gd name="connsiteX13" fmla="*/ 1428750 w 1479550"/>
                  <a:gd name="connsiteY13" fmla="*/ 22225 h 762000"/>
                  <a:gd name="connsiteX14" fmla="*/ 1304925 w 1479550"/>
                  <a:gd name="connsiteY14" fmla="*/ 44450 h 762000"/>
                  <a:gd name="connsiteX15" fmla="*/ 1111250 w 1479550"/>
                  <a:gd name="connsiteY15" fmla="*/ 76200 h 762000"/>
                  <a:gd name="connsiteX16" fmla="*/ 974725 w 1479550"/>
                  <a:gd name="connsiteY16" fmla="*/ 79375 h 762000"/>
                  <a:gd name="connsiteX17" fmla="*/ 787400 w 1479550"/>
                  <a:gd name="connsiteY17" fmla="*/ 85725 h 762000"/>
                  <a:gd name="connsiteX18" fmla="*/ 635000 w 1479550"/>
                  <a:gd name="connsiteY18" fmla="*/ 85725 h 762000"/>
                  <a:gd name="connsiteX19" fmla="*/ 400050 w 1479550"/>
                  <a:gd name="connsiteY19" fmla="*/ 73025 h 762000"/>
                  <a:gd name="connsiteX20" fmla="*/ 196850 w 1479550"/>
                  <a:gd name="connsiteY20" fmla="*/ 57150 h 762000"/>
                  <a:gd name="connsiteX21" fmla="*/ 63500 w 1479550"/>
                  <a:gd name="connsiteY21" fmla="*/ 34925 h 762000"/>
                  <a:gd name="connsiteX22" fmla="*/ 0 w 1479550"/>
                  <a:gd name="connsiteY22" fmla="*/ 3175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79550" h="762000">
                    <a:moveTo>
                      <a:pt x="0" y="3175"/>
                    </a:moveTo>
                    <a:lnTo>
                      <a:pt x="22225" y="180975"/>
                    </a:lnTo>
                    <a:cubicBezTo>
                      <a:pt x="44107" y="240369"/>
                      <a:pt x="88900" y="422072"/>
                      <a:pt x="88900" y="358775"/>
                    </a:cubicBezTo>
                    <a:cubicBezTo>
                      <a:pt x="126303" y="411139"/>
                      <a:pt x="138850" y="514350"/>
                      <a:pt x="203200" y="514350"/>
                    </a:cubicBezTo>
                    <a:lnTo>
                      <a:pt x="333375" y="628650"/>
                    </a:lnTo>
                    <a:lnTo>
                      <a:pt x="488950" y="711200"/>
                    </a:lnTo>
                    <a:lnTo>
                      <a:pt x="720725" y="762000"/>
                    </a:lnTo>
                    <a:lnTo>
                      <a:pt x="927100" y="733425"/>
                    </a:lnTo>
                    <a:lnTo>
                      <a:pt x="1162050" y="619125"/>
                    </a:lnTo>
                    <a:lnTo>
                      <a:pt x="1304925" y="479425"/>
                    </a:lnTo>
                    <a:lnTo>
                      <a:pt x="1400175" y="330200"/>
                    </a:lnTo>
                    <a:lnTo>
                      <a:pt x="1460500" y="168275"/>
                    </a:lnTo>
                    <a:lnTo>
                      <a:pt x="1479550" y="0"/>
                    </a:lnTo>
                    <a:lnTo>
                      <a:pt x="1428750" y="22225"/>
                    </a:lnTo>
                    <a:cubicBezTo>
                      <a:pt x="1303888" y="47838"/>
                      <a:pt x="1304925" y="89759"/>
                      <a:pt x="1304925" y="44450"/>
                    </a:cubicBezTo>
                    <a:lnTo>
                      <a:pt x="1111250" y="76200"/>
                    </a:lnTo>
                    <a:lnTo>
                      <a:pt x="974725" y="79375"/>
                    </a:lnTo>
                    <a:lnTo>
                      <a:pt x="787400" y="85725"/>
                    </a:lnTo>
                    <a:lnTo>
                      <a:pt x="635000" y="85725"/>
                    </a:lnTo>
                    <a:cubicBezTo>
                      <a:pt x="556686" y="81434"/>
                      <a:pt x="478481" y="73025"/>
                      <a:pt x="400050" y="73025"/>
                    </a:cubicBezTo>
                    <a:lnTo>
                      <a:pt x="196850" y="57150"/>
                    </a:lnTo>
                    <a:lnTo>
                      <a:pt x="63500" y="34925"/>
                    </a:lnTo>
                    <a:lnTo>
                      <a:pt x="0" y="317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Group 59"/>
              <p:cNvGrpSpPr/>
              <p:nvPr/>
            </p:nvGrpSpPr>
            <p:grpSpPr>
              <a:xfrm>
                <a:off x="4419600" y="971550"/>
                <a:ext cx="1470842" cy="1501351"/>
                <a:chOff x="9968866" y="3367275"/>
                <a:chExt cx="2057400" cy="2100076"/>
              </a:xfrm>
            </p:grpSpPr>
            <p:sp>
              <p:nvSpPr>
                <p:cNvPr id="9" name="Arc 8"/>
                <p:cNvSpPr/>
                <p:nvPr/>
              </p:nvSpPr>
              <p:spPr>
                <a:xfrm rot="5400000" flipV="1">
                  <a:off x="9947529" y="3388613"/>
                  <a:ext cx="2100076" cy="2057399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 flipV="1">
                  <a:off x="9968866" y="4271182"/>
                  <a:ext cx="2048037" cy="26251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 flipV="1">
                  <a:off x="9968866" y="4271182"/>
                  <a:ext cx="2048037" cy="26251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 flipV="1">
                  <a:off x="10963627" y="4380561"/>
                  <a:ext cx="58515" cy="4375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4" name="Group 65"/>
            <p:cNvGrpSpPr/>
            <p:nvPr/>
          </p:nvGrpSpPr>
          <p:grpSpPr>
            <a:xfrm>
              <a:off x="7074449" y="1264352"/>
              <a:ext cx="1469124" cy="1457242"/>
              <a:chOff x="9964584" y="2593948"/>
              <a:chExt cx="2063113" cy="2038379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9964584" y="2758662"/>
                <a:ext cx="2063113" cy="1873665"/>
              </a:xfrm>
              <a:custGeom>
                <a:avLst/>
                <a:gdLst>
                  <a:gd name="connsiteX0" fmla="*/ 0 w 1933575"/>
                  <a:gd name="connsiteY0" fmla="*/ 57150 h 1704975"/>
                  <a:gd name="connsiteX1" fmla="*/ 9525 w 1933575"/>
                  <a:gd name="connsiteY1" fmla="*/ 1685925 h 1704975"/>
                  <a:gd name="connsiteX2" fmla="*/ 1924050 w 1933575"/>
                  <a:gd name="connsiteY2" fmla="*/ 1704975 h 1704975"/>
                  <a:gd name="connsiteX3" fmla="*/ 1933575 w 1933575"/>
                  <a:gd name="connsiteY3" fmla="*/ 0 h 1704975"/>
                  <a:gd name="connsiteX4" fmla="*/ 0 w 1933575"/>
                  <a:gd name="connsiteY4" fmla="*/ 57150 h 1704975"/>
                  <a:gd name="connsiteX0" fmla="*/ 0 w 1933575"/>
                  <a:gd name="connsiteY0" fmla="*/ 57150 h 1704975"/>
                  <a:gd name="connsiteX1" fmla="*/ 9525 w 1933575"/>
                  <a:gd name="connsiteY1" fmla="*/ 1685925 h 1704975"/>
                  <a:gd name="connsiteX2" fmla="*/ 923925 w 1933575"/>
                  <a:gd name="connsiteY2" fmla="*/ 1685925 h 1704975"/>
                  <a:gd name="connsiteX3" fmla="*/ 1924050 w 1933575"/>
                  <a:gd name="connsiteY3" fmla="*/ 1704975 h 1704975"/>
                  <a:gd name="connsiteX4" fmla="*/ 1933575 w 1933575"/>
                  <a:gd name="connsiteY4" fmla="*/ 0 h 1704975"/>
                  <a:gd name="connsiteX5" fmla="*/ 0 w 1933575"/>
                  <a:gd name="connsiteY5" fmla="*/ 57150 h 1704975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23925 w 1933575"/>
                  <a:gd name="connsiteY2" fmla="*/ 168592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23925 w 1933575"/>
                  <a:gd name="connsiteY2" fmla="*/ 191452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23925 w 1933575"/>
                  <a:gd name="connsiteY2" fmla="*/ 191452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993775 w 1933575"/>
                  <a:gd name="connsiteY5" fmla="*/ 25400 h 1985963"/>
                  <a:gd name="connsiteX6" fmla="*/ 0 w 1933575"/>
                  <a:gd name="connsiteY6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331787 h 2260600"/>
                  <a:gd name="connsiteX1" fmla="*/ 9525 w 1933575"/>
                  <a:gd name="connsiteY1" fmla="*/ 1960562 h 2260600"/>
                  <a:gd name="connsiteX2" fmla="*/ 955675 w 1933575"/>
                  <a:gd name="connsiteY2" fmla="*/ 2195512 h 2260600"/>
                  <a:gd name="connsiteX3" fmla="*/ 1924050 w 1933575"/>
                  <a:gd name="connsiteY3" fmla="*/ 1979612 h 2260600"/>
                  <a:gd name="connsiteX4" fmla="*/ 1933575 w 1933575"/>
                  <a:gd name="connsiteY4" fmla="*/ 274637 h 2260600"/>
                  <a:gd name="connsiteX5" fmla="*/ 0 w 1933575"/>
                  <a:gd name="connsiteY5" fmla="*/ 331787 h 2260600"/>
                  <a:gd name="connsiteX0" fmla="*/ 0 w 1933575"/>
                  <a:gd name="connsiteY0" fmla="*/ 373062 h 2301875"/>
                  <a:gd name="connsiteX1" fmla="*/ 9525 w 1933575"/>
                  <a:gd name="connsiteY1" fmla="*/ 2001837 h 2301875"/>
                  <a:gd name="connsiteX2" fmla="*/ 955675 w 1933575"/>
                  <a:gd name="connsiteY2" fmla="*/ 2236787 h 2301875"/>
                  <a:gd name="connsiteX3" fmla="*/ 1924050 w 1933575"/>
                  <a:gd name="connsiteY3" fmla="*/ 2020887 h 2301875"/>
                  <a:gd name="connsiteX4" fmla="*/ 1933575 w 1933575"/>
                  <a:gd name="connsiteY4" fmla="*/ 315912 h 2301875"/>
                  <a:gd name="connsiteX5" fmla="*/ 955675 w 1933575"/>
                  <a:gd name="connsiteY5" fmla="*/ 582612 h 2301875"/>
                  <a:gd name="connsiteX6" fmla="*/ 0 w 1933575"/>
                  <a:gd name="connsiteY6" fmla="*/ 373062 h 2301875"/>
                  <a:gd name="connsiteX0" fmla="*/ 0 w 1933575"/>
                  <a:gd name="connsiteY0" fmla="*/ 373062 h 2301875"/>
                  <a:gd name="connsiteX1" fmla="*/ 9525 w 1933575"/>
                  <a:gd name="connsiteY1" fmla="*/ 2001837 h 2301875"/>
                  <a:gd name="connsiteX2" fmla="*/ 955675 w 1933575"/>
                  <a:gd name="connsiteY2" fmla="*/ 2236787 h 2301875"/>
                  <a:gd name="connsiteX3" fmla="*/ 1924050 w 1933575"/>
                  <a:gd name="connsiteY3" fmla="*/ 2020887 h 2301875"/>
                  <a:gd name="connsiteX4" fmla="*/ 1933575 w 1933575"/>
                  <a:gd name="connsiteY4" fmla="*/ 315912 h 2301875"/>
                  <a:gd name="connsiteX5" fmla="*/ 955675 w 1933575"/>
                  <a:gd name="connsiteY5" fmla="*/ 582612 h 2301875"/>
                  <a:gd name="connsiteX6" fmla="*/ 0 w 1933575"/>
                  <a:gd name="connsiteY6" fmla="*/ 373062 h 2301875"/>
                  <a:gd name="connsiteX0" fmla="*/ 0 w 1933575"/>
                  <a:gd name="connsiteY0" fmla="*/ 373062 h 2301875"/>
                  <a:gd name="connsiteX1" fmla="*/ 9525 w 1933575"/>
                  <a:gd name="connsiteY1" fmla="*/ 2001837 h 2301875"/>
                  <a:gd name="connsiteX2" fmla="*/ 955675 w 1933575"/>
                  <a:gd name="connsiteY2" fmla="*/ 2236787 h 2301875"/>
                  <a:gd name="connsiteX3" fmla="*/ 1924050 w 1933575"/>
                  <a:gd name="connsiteY3" fmla="*/ 2020887 h 2301875"/>
                  <a:gd name="connsiteX4" fmla="*/ 1933575 w 1933575"/>
                  <a:gd name="connsiteY4" fmla="*/ 315912 h 2301875"/>
                  <a:gd name="connsiteX5" fmla="*/ 955675 w 1933575"/>
                  <a:gd name="connsiteY5" fmla="*/ 582612 h 2301875"/>
                  <a:gd name="connsiteX6" fmla="*/ 0 w 1933575"/>
                  <a:gd name="connsiteY6" fmla="*/ 373062 h 2301875"/>
                  <a:gd name="connsiteX0" fmla="*/ 26458 w 1960033"/>
                  <a:gd name="connsiteY0" fmla="*/ 373062 h 2301875"/>
                  <a:gd name="connsiteX1" fmla="*/ 35983 w 1960033"/>
                  <a:gd name="connsiteY1" fmla="*/ 2001837 h 2301875"/>
                  <a:gd name="connsiteX2" fmla="*/ 982133 w 1960033"/>
                  <a:gd name="connsiteY2" fmla="*/ 2236787 h 2301875"/>
                  <a:gd name="connsiteX3" fmla="*/ 1950508 w 1960033"/>
                  <a:gd name="connsiteY3" fmla="*/ 2020887 h 2301875"/>
                  <a:gd name="connsiteX4" fmla="*/ 1960033 w 1960033"/>
                  <a:gd name="connsiteY4" fmla="*/ 315912 h 2301875"/>
                  <a:gd name="connsiteX5" fmla="*/ 982133 w 1960033"/>
                  <a:gd name="connsiteY5" fmla="*/ 582612 h 2301875"/>
                  <a:gd name="connsiteX6" fmla="*/ 26458 w 1960033"/>
                  <a:gd name="connsiteY6" fmla="*/ 373062 h 2301875"/>
                  <a:gd name="connsiteX0" fmla="*/ 26458 w 1960033"/>
                  <a:gd name="connsiteY0" fmla="*/ 57150 h 1985963"/>
                  <a:gd name="connsiteX1" fmla="*/ 35983 w 1960033"/>
                  <a:gd name="connsiteY1" fmla="*/ 1685925 h 1985963"/>
                  <a:gd name="connsiteX2" fmla="*/ 982133 w 1960033"/>
                  <a:gd name="connsiteY2" fmla="*/ 1920875 h 1985963"/>
                  <a:gd name="connsiteX3" fmla="*/ 1950508 w 1960033"/>
                  <a:gd name="connsiteY3" fmla="*/ 1704975 h 1985963"/>
                  <a:gd name="connsiteX4" fmla="*/ 1960033 w 1960033"/>
                  <a:gd name="connsiteY4" fmla="*/ 0 h 1985963"/>
                  <a:gd name="connsiteX5" fmla="*/ 982133 w 1960033"/>
                  <a:gd name="connsiteY5" fmla="*/ 266700 h 1985963"/>
                  <a:gd name="connsiteX6" fmla="*/ 26458 w 1960033"/>
                  <a:gd name="connsiteY6" fmla="*/ 57150 h 1985963"/>
                  <a:gd name="connsiteX0" fmla="*/ 0 w 1933575"/>
                  <a:gd name="connsiteY0" fmla="*/ 331787 h 2260600"/>
                  <a:gd name="connsiteX1" fmla="*/ 9525 w 1933575"/>
                  <a:gd name="connsiteY1" fmla="*/ 1960562 h 2260600"/>
                  <a:gd name="connsiteX2" fmla="*/ 955675 w 1933575"/>
                  <a:gd name="connsiteY2" fmla="*/ 2195512 h 2260600"/>
                  <a:gd name="connsiteX3" fmla="*/ 1924050 w 1933575"/>
                  <a:gd name="connsiteY3" fmla="*/ 1979612 h 2260600"/>
                  <a:gd name="connsiteX4" fmla="*/ 1933575 w 1933575"/>
                  <a:gd name="connsiteY4" fmla="*/ 274637 h 2260600"/>
                  <a:gd name="connsiteX5" fmla="*/ 0 w 1933575"/>
                  <a:gd name="connsiteY5" fmla="*/ 331787 h 2260600"/>
                  <a:gd name="connsiteX0" fmla="*/ 0 w 1933575"/>
                  <a:gd name="connsiteY0" fmla="*/ 331787 h 2260600"/>
                  <a:gd name="connsiteX1" fmla="*/ 9525 w 1933575"/>
                  <a:gd name="connsiteY1" fmla="*/ 1960562 h 2260600"/>
                  <a:gd name="connsiteX2" fmla="*/ 955675 w 1933575"/>
                  <a:gd name="connsiteY2" fmla="*/ 2195512 h 2260600"/>
                  <a:gd name="connsiteX3" fmla="*/ 1924050 w 1933575"/>
                  <a:gd name="connsiteY3" fmla="*/ 1979612 h 2260600"/>
                  <a:gd name="connsiteX4" fmla="*/ 1933575 w 1933575"/>
                  <a:gd name="connsiteY4" fmla="*/ 274637 h 2260600"/>
                  <a:gd name="connsiteX5" fmla="*/ 0 w 1933575"/>
                  <a:gd name="connsiteY5" fmla="*/ 331787 h 2260600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6750"/>
                  <a:gd name="connsiteY0" fmla="*/ 57150 h 1985963"/>
                  <a:gd name="connsiteX1" fmla="*/ 9525 w 1936750"/>
                  <a:gd name="connsiteY1" fmla="*/ 1685925 h 1985963"/>
                  <a:gd name="connsiteX2" fmla="*/ 955675 w 1936750"/>
                  <a:gd name="connsiteY2" fmla="*/ 1920875 h 1985963"/>
                  <a:gd name="connsiteX3" fmla="*/ 1924050 w 1936750"/>
                  <a:gd name="connsiteY3" fmla="*/ 1704975 h 1985963"/>
                  <a:gd name="connsiteX4" fmla="*/ 1933575 w 1936750"/>
                  <a:gd name="connsiteY4" fmla="*/ 0 h 1985963"/>
                  <a:gd name="connsiteX5" fmla="*/ 0 w 1936750"/>
                  <a:gd name="connsiteY5" fmla="*/ 57150 h 1985963"/>
                  <a:gd name="connsiteX0" fmla="*/ 0 w 1936750"/>
                  <a:gd name="connsiteY0" fmla="*/ 57150 h 1985962"/>
                  <a:gd name="connsiteX1" fmla="*/ 9525 w 1936750"/>
                  <a:gd name="connsiteY1" fmla="*/ 1685925 h 1985962"/>
                  <a:gd name="connsiteX2" fmla="*/ 1924050 w 1936750"/>
                  <a:gd name="connsiteY2" fmla="*/ 1704975 h 1985962"/>
                  <a:gd name="connsiteX3" fmla="*/ 1933575 w 1936750"/>
                  <a:gd name="connsiteY3" fmla="*/ 0 h 1985962"/>
                  <a:gd name="connsiteX4" fmla="*/ 0 w 1936750"/>
                  <a:gd name="connsiteY4" fmla="*/ 57150 h 1985962"/>
                  <a:gd name="connsiteX0" fmla="*/ 0 w 1924050"/>
                  <a:gd name="connsiteY0" fmla="*/ 25400 h 1954212"/>
                  <a:gd name="connsiteX1" fmla="*/ 9525 w 1924050"/>
                  <a:gd name="connsiteY1" fmla="*/ 1654175 h 1954212"/>
                  <a:gd name="connsiteX2" fmla="*/ 1924050 w 1924050"/>
                  <a:gd name="connsiteY2" fmla="*/ 1673225 h 1954212"/>
                  <a:gd name="connsiteX3" fmla="*/ 1908175 w 1924050"/>
                  <a:gd name="connsiteY3" fmla="*/ 0 h 1954212"/>
                  <a:gd name="connsiteX4" fmla="*/ 0 w 1924050"/>
                  <a:gd name="connsiteY4" fmla="*/ 25400 h 19542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16112"/>
                  <a:gd name="connsiteX1" fmla="*/ 9525 w 1924050"/>
                  <a:gd name="connsiteY1" fmla="*/ 1641475 h 1916112"/>
                  <a:gd name="connsiteX2" fmla="*/ 1924050 w 1924050"/>
                  <a:gd name="connsiteY2" fmla="*/ 1660525 h 1916112"/>
                  <a:gd name="connsiteX3" fmla="*/ 1914525 w 1924050"/>
                  <a:gd name="connsiteY3" fmla="*/ 0 h 1916112"/>
                  <a:gd name="connsiteX4" fmla="*/ 0 w 1924050"/>
                  <a:gd name="connsiteY4" fmla="*/ 12700 h 1916112"/>
                  <a:gd name="connsiteX0" fmla="*/ 12719 w 1936769"/>
                  <a:gd name="connsiteY0" fmla="*/ 12700 h 1954741"/>
                  <a:gd name="connsiteX1" fmla="*/ 0 w 1936769"/>
                  <a:gd name="connsiteY1" fmla="*/ 1680104 h 1954741"/>
                  <a:gd name="connsiteX2" fmla="*/ 1936769 w 1936769"/>
                  <a:gd name="connsiteY2" fmla="*/ 1660525 h 1954741"/>
                  <a:gd name="connsiteX3" fmla="*/ 1927244 w 1936769"/>
                  <a:gd name="connsiteY3" fmla="*/ 0 h 1954741"/>
                  <a:gd name="connsiteX4" fmla="*/ 12719 w 1936769"/>
                  <a:gd name="connsiteY4" fmla="*/ 12700 h 1954741"/>
                  <a:gd name="connsiteX0" fmla="*/ 12719 w 1936769"/>
                  <a:gd name="connsiteY0" fmla="*/ 12700 h 1870693"/>
                  <a:gd name="connsiteX1" fmla="*/ 0 w 1936769"/>
                  <a:gd name="connsiteY1" fmla="*/ 1680104 h 1870693"/>
                  <a:gd name="connsiteX2" fmla="*/ 1936769 w 1936769"/>
                  <a:gd name="connsiteY2" fmla="*/ 1660525 h 1870693"/>
                  <a:gd name="connsiteX3" fmla="*/ 1927244 w 1936769"/>
                  <a:gd name="connsiteY3" fmla="*/ 0 h 1870693"/>
                  <a:gd name="connsiteX4" fmla="*/ 12719 w 1936769"/>
                  <a:gd name="connsiteY4" fmla="*/ 12700 h 1870693"/>
                  <a:gd name="connsiteX0" fmla="*/ 12719 w 1936769"/>
                  <a:gd name="connsiteY0" fmla="*/ 12700 h 1875522"/>
                  <a:gd name="connsiteX1" fmla="*/ 0 w 1936769"/>
                  <a:gd name="connsiteY1" fmla="*/ 1680104 h 1875522"/>
                  <a:gd name="connsiteX2" fmla="*/ 1936769 w 1936769"/>
                  <a:gd name="connsiteY2" fmla="*/ 1660525 h 1875522"/>
                  <a:gd name="connsiteX3" fmla="*/ 1927244 w 1936769"/>
                  <a:gd name="connsiteY3" fmla="*/ 0 h 1875522"/>
                  <a:gd name="connsiteX4" fmla="*/ 12719 w 1936769"/>
                  <a:gd name="connsiteY4" fmla="*/ 12700 h 1875522"/>
                  <a:gd name="connsiteX0" fmla="*/ 12719 w 1936769"/>
                  <a:gd name="connsiteY0" fmla="*/ 12700 h 1875522"/>
                  <a:gd name="connsiteX1" fmla="*/ 0 w 1936769"/>
                  <a:gd name="connsiteY1" fmla="*/ 1680104 h 1875522"/>
                  <a:gd name="connsiteX2" fmla="*/ 1936769 w 1936769"/>
                  <a:gd name="connsiteY2" fmla="*/ 1660525 h 1875522"/>
                  <a:gd name="connsiteX3" fmla="*/ 1927244 w 1936769"/>
                  <a:gd name="connsiteY3" fmla="*/ 0 h 1875522"/>
                  <a:gd name="connsiteX4" fmla="*/ 12719 w 1936769"/>
                  <a:gd name="connsiteY4" fmla="*/ 12700 h 1875522"/>
                  <a:gd name="connsiteX0" fmla="*/ 12719 w 1936769"/>
                  <a:gd name="connsiteY0" fmla="*/ 12700 h 1899665"/>
                  <a:gd name="connsiteX1" fmla="*/ 0 w 1936769"/>
                  <a:gd name="connsiteY1" fmla="*/ 1680104 h 1899665"/>
                  <a:gd name="connsiteX2" fmla="*/ 1936769 w 1936769"/>
                  <a:gd name="connsiteY2" fmla="*/ 1660525 h 1899665"/>
                  <a:gd name="connsiteX3" fmla="*/ 1927244 w 1936769"/>
                  <a:gd name="connsiteY3" fmla="*/ 0 h 1899665"/>
                  <a:gd name="connsiteX4" fmla="*/ 12719 w 1936769"/>
                  <a:gd name="connsiteY4" fmla="*/ 12700 h 1899665"/>
                  <a:gd name="connsiteX0" fmla="*/ 12719 w 1936769"/>
                  <a:gd name="connsiteY0" fmla="*/ 12700 h 1899665"/>
                  <a:gd name="connsiteX1" fmla="*/ 0 w 1936769"/>
                  <a:gd name="connsiteY1" fmla="*/ 1680104 h 1899665"/>
                  <a:gd name="connsiteX2" fmla="*/ 1936769 w 1936769"/>
                  <a:gd name="connsiteY2" fmla="*/ 1660525 h 1899665"/>
                  <a:gd name="connsiteX3" fmla="*/ 1927244 w 1936769"/>
                  <a:gd name="connsiteY3" fmla="*/ 0 h 1899665"/>
                  <a:gd name="connsiteX4" fmla="*/ 12719 w 1936769"/>
                  <a:gd name="connsiteY4" fmla="*/ 12700 h 1899665"/>
                  <a:gd name="connsiteX0" fmla="*/ 12719 w 1927244"/>
                  <a:gd name="connsiteY0" fmla="*/ 12700 h 1899665"/>
                  <a:gd name="connsiteX1" fmla="*/ 0 w 1927244"/>
                  <a:gd name="connsiteY1" fmla="*/ 1680104 h 1899665"/>
                  <a:gd name="connsiteX2" fmla="*/ 1918974 w 1927244"/>
                  <a:gd name="connsiteY2" fmla="*/ 1660525 h 1899665"/>
                  <a:gd name="connsiteX3" fmla="*/ 1927244 w 1927244"/>
                  <a:gd name="connsiteY3" fmla="*/ 0 h 1899665"/>
                  <a:gd name="connsiteX4" fmla="*/ 12719 w 1927244"/>
                  <a:gd name="connsiteY4" fmla="*/ 12700 h 1899665"/>
                  <a:gd name="connsiteX0" fmla="*/ 12719 w 1927244"/>
                  <a:gd name="connsiteY0" fmla="*/ 12700 h 1899665"/>
                  <a:gd name="connsiteX1" fmla="*/ 0 w 1927244"/>
                  <a:gd name="connsiteY1" fmla="*/ 1680104 h 1899665"/>
                  <a:gd name="connsiteX2" fmla="*/ 1918974 w 1927244"/>
                  <a:gd name="connsiteY2" fmla="*/ 1660525 h 1899665"/>
                  <a:gd name="connsiteX3" fmla="*/ 1927244 w 1927244"/>
                  <a:gd name="connsiteY3" fmla="*/ 0 h 1899665"/>
                  <a:gd name="connsiteX4" fmla="*/ 12719 w 1927244"/>
                  <a:gd name="connsiteY4" fmla="*/ 12700 h 1899665"/>
                  <a:gd name="connsiteX0" fmla="*/ 12719 w 1927244"/>
                  <a:gd name="connsiteY0" fmla="*/ 12700 h 1899665"/>
                  <a:gd name="connsiteX1" fmla="*/ 0 w 1927244"/>
                  <a:gd name="connsiteY1" fmla="*/ 1680104 h 1899665"/>
                  <a:gd name="connsiteX2" fmla="*/ 1918974 w 1927244"/>
                  <a:gd name="connsiteY2" fmla="*/ 1660525 h 1899665"/>
                  <a:gd name="connsiteX3" fmla="*/ 1927244 w 1927244"/>
                  <a:gd name="connsiteY3" fmla="*/ 0 h 1899665"/>
                  <a:gd name="connsiteX4" fmla="*/ 12719 w 1927244"/>
                  <a:gd name="connsiteY4" fmla="*/ 12700 h 189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7244" h="1899665">
                    <a:moveTo>
                      <a:pt x="12719" y="12700"/>
                    </a:moveTo>
                    <a:cubicBezTo>
                      <a:pt x="8479" y="568501"/>
                      <a:pt x="4240" y="1124303"/>
                      <a:pt x="0" y="1680104"/>
                    </a:cubicBezTo>
                    <a:cubicBezTo>
                      <a:pt x="80437" y="1780914"/>
                      <a:pt x="1613130" y="1899665"/>
                      <a:pt x="1918974" y="1660525"/>
                    </a:cubicBezTo>
                    <a:cubicBezTo>
                      <a:pt x="1921731" y="1107017"/>
                      <a:pt x="1924487" y="553508"/>
                      <a:pt x="1927244" y="0"/>
                    </a:cubicBezTo>
                    <a:cubicBezTo>
                      <a:pt x="1831518" y="127560"/>
                      <a:pt x="469128" y="239747"/>
                      <a:pt x="12719" y="1270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prstMaterial="translucentPowder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 flipV="1">
                <a:off x="9982203" y="2593948"/>
                <a:ext cx="2037380" cy="3072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 flipV="1">
                <a:off x="10954894" y="2711178"/>
                <a:ext cx="58516" cy="63953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rot="5400000" flipH="1" flipV="1">
              <a:off x="8166530" y="1008605"/>
              <a:ext cx="0" cy="73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920025" y="2347526"/>
              <a:ext cx="486030" cy="23770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sysClr val="windowText" lastClr="000000"/>
                  </a:solidFill>
                  <a:latin typeface="Bookman Old Style"/>
                </a:rPr>
                <a:t>7cm</a:t>
              </a:r>
              <a:endParaRPr lang="en-US" sz="105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800624" y="2552971"/>
              <a:ext cx="736645" cy="28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7206832" y="1978168"/>
              <a:ext cx="1182222" cy="4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11241" y="2936935"/>
              <a:ext cx="762001" cy="22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98307" y="1680891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3194" y="1971843"/>
            <a:ext cx="23812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CSA of Cylinder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39974" y="1971843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69863" y="1971843"/>
            <a:ext cx="9271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2 </a:t>
            </a:r>
            <a:r>
              <a:rPr lang="en-US" sz="1600" b="1" dirty="0">
                <a:solidFill>
                  <a:prstClr val="black"/>
                </a:solidFill>
                <a:latin typeface="Symbol"/>
              </a:rPr>
              <a:t>p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r h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9974" y="2315317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69855" y="2315317"/>
            <a:ext cx="6985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 × 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82688" y="2315317"/>
            <a:ext cx="5397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7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54094" y="2315317"/>
            <a:ext cx="5397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39974" y="2692588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69853" y="2692588"/>
            <a:ext cx="10731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84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7746" y="3076872"/>
            <a:ext cx="28282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CSA of Hemisphere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52674" y="3076872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82563" y="3076872"/>
            <a:ext cx="9271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2 </a:t>
            </a:r>
            <a:r>
              <a:rPr lang="en-US" sz="1600" b="1" dirty="0">
                <a:solidFill>
                  <a:prstClr val="black"/>
                </a:solidFill>
                <a:latin typeface="Symbol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52674" y="3519204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69855" y="3519204"/>
            <a:ext cx="6985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 × 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5589" y="3519204"/>
            <a:ext cx="5607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7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49365" y="3519204"/>
            <a:ext cx="5219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7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54769" y="3909596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01149" y="3909596"/>
            <a:ext cx="10731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98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006497" y="2527875"/>
            <a:ext cx="359661" cy="17013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009753" y="3511728"/>
            <a:ext cx="370560" cy="165131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951039" y="2489931"/>
            <a:ext cx="48603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ysClr val="windowText" lastClr="000000"/>
                </a:solidFill>
                <a:latin typeface="Bookman Old Style"/>
              </a:rPr>
              <a:t>6</a:t>
            </a:r>
            <a:r>
              <a:rPr lang="en-US" sz="1050" b="1" dirty="0" smtClean="0">
                <a:solidFill>
                  <a:sysClr val="windowText" lastClr="000000"/>
                </a:solidFill>
                <a:latin typeface="Bookman Old Style"/>
              </a:rPr>
              <a:t>cm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951506" y="3474095"/>
            <a:ext cx="48603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ysClr val="windowText" lastClr="000000"/>
                </a:solidFill>
                <a:latin typeface="Bookman Old Style"/>
              </a:rPr>
              <a:t>7cm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088201" y="1864162"/>
            <a:ext cx="338817" cy="163496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020827" y="1827437"/>
            <a:ext cx="48603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ysClr val="windowText" lastClr="000000"/>
                </a:solidFill>
                <a:latin typeface="Bookman Old Style"/>
              </a:rPr>
              <a:t>7cm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8274" y="2692588"/>
            <a:ext cx="23812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CSA of Cylinder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1662" y="3909596"/>
            <a:ext cx="28282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CSA of Hemisphere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46100" y="2692588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1157" y="3861471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7200" y="354923"/>
            <a:ext cx="838200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	   A vessel is in the form of a hollow hemisphere mounted by a </a:t>
            </a:r>
          </a:p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hollow cylinder. The diameter of the hemisphere is 14 cm and the total </a:t>
            </a:r>
          </a:p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height of the vessel is 13cm. Find the inner surface area of the vessel.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465895" y="1235690"/>
            <a:ext cx="8091907" cy="2710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3215" y="1217825"/>
            <a:ext cx="3429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Inner surface area of vessel =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23537" y="1219540"/>
            <a:ext cx="24564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79615" y="1217825"/>
            <a:ext cx="28476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hemisphere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11047" y="34338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Q.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4004245" y="641535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ular Callout 87"/>
          <p:cNvSpPr/>
          <p:nvPr/>
        </p:nvSpPr>
        <p:spPr>
          <a:xfrm>
            <a:off x="6403302" y="650340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0" grpId="0" animBg="1"/>
      <p:bldP spid="100" grpId="1" animBg="1"/>
      <p:bldP spid="99" grpId="0" animBg="1"/>
      <p:bldP spid="99" grpId="1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95" grpId="0" animBg="1"/>
      <p:bldP spid="95" grpId="1" animBg="1"/>
      <p:bldP spid="107" grpId="0" animBg="1"/>
      <p:bldP spid="107" grpId="1" animBg="1"/>
      <p:bldP spid="94" grpId="0" animBg="1"/>
      <p:bldP spid="94" grpId="1" animBg="1"/>
      <p:bldP spid="82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55600" y="4581783"/>
            <a:ext cx="5067140" cy="3114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609933" y="2037632"/>
            <a:ext cx="352574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000896" y="2037632"/>
            <a:ext cx="352574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1460" y="3251932"/>
            <a:ext cx="59343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182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0990" y="3384109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6033" y="4563967"/>
            <a:ext cx="4784725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Inner surface area of the vessel is 572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10800000" flipV="1">
            <a:off x="3924300" y="3464486"/>
            <a:ext cx="22860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3073284" y="3339404"/>
            <a:ext cx="45720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1811" y="3082296"/>
            <a:ext cx="60960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26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7463" y="1657350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1885960"/>
            <a:ext cx="35814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Inner surface area </a:t>
            </a:r>
            <a:endParaRPr lang="en-US" sz="1600" b="1" dirty="0" smtClean="0">
              <a:solidFill>
                <a:prstClr val="black"/>
              </a:solidFill>
              <a:latin typeface="Bookman Old Style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of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the vessel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33688" y="2023645"/>
            <a:ext cx="3689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04349" y="2008256"/>
            <a:ext cx="99418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 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+  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33688" y="2419464"/>
            <a:ext cx="36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01467" y="2419464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84</a:t>
            </a:r>
            <a:r>
              <a:rPr lang="en-US" sz="1600" b="1" dirty="0">
                <a:solidFill>
                  <a:prstClr val="black"/>
                </a:solidFill>
                <a:latin typeface="Symbol"/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86159" y="2419464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+ 98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33688" y="2827849"/>
            <a:ext cx="36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01460" y="2827849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182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86157" y="2827849"/>
            <a:ext cx="490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33688" y="3251932"/>
            <a:ext cx="3689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30484" y="3249759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0000" y="3128523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862390" y="3415604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33688" y="3607629"/>
            <a:ext cx="3689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01460" y="3607629"/>
            <a:ext cx="4571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25557" y="3605456"/>
            <a:ext cx="65114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22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33682" y="3988629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41665" y="3988629"/>
            <a:ext cx="10731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572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grpSp>
        <p:nvGrpSpPr>
          <p:cNvPr id="60" name="Group 77"/>
          <p:cNvGrpSpPr/>
          <p:nvPr/>
        </p:nvGrpSpPr>
        <p:grpSpPr>
          <a:xfrm>
            <a:off x="4114800" y="1876132"/>
            <a:ext cx="774700" cy="2057400"/>
            <a:chOff x="8316676" y="2151326"/>
            <a:chExt cx="1083644" cy="2877873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7247404" y="3589173"/>
              <a:ext cx="2877873" cy="218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8533940" y="3323563"/>
              <a:ext cx="3048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16676" y="3377825"/>
              <a:ext cx="1083644" cy="3874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Bookman Old Style"/>
                </a:rPr>
                <a:t>13cm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64469" y="2410177"/>
            <a:ext cx="1479550" cy="1508125"/>
            <a:chOff x="4416425" y="971550"/>
            <a:chExt cx="1479550" cy="1508125"/>
          </a:xfrm>
        </p:grpSpPr>
        <p:sp>
          <p:nvSpPr>
            <p:cNvPr id="65" name="Freeform 64"/>
            <p:cNvSpPr/>
            <p:nvPr/>
          </p:nvSpPr>
          <p:spPr>
            <a:xfrm>
              <a:off x="4416425" y="1717675"/>
              <a:ext cx="1479550" cy="762000"/>
            </a:xfrm>
            <a:custGeom>
              <a:avLst/>
              <a:gdLst>
                <a:gd name="connsiteX0" fmla="*/ 0 w 1479550"/>
                <a:gd name="connsiteY0" fmla="*/ 3175 h 762000"/>
                <a:gd name="connsiteX1" fmla="*/ 22225 w 1479550"/>
                <a:gd name="connsiteY1" fmla="*/ 180975 h 762000"/>
                <a:gd name="connsiteX2" fmla="*/ 88900 w 1479550"/>
                <a:gd name="connsiteY2" fmla="*/ 358775 h 762000"/>
                <a:gd name="connsiteX3" fmla="*/ 203200 w 1479550"/>
                <a:gd name="connsiteY3" fmla="*/ 514350 h 762000"/>
                <a:gd name="connsiteX4" fmla="*/ 333375 w 1479550"/>
                <a:gd name="connsiteY4" fmla="*/ 628650 h 762000"/>
                <a:gd name="connsiteX5" fmla="*/ 488950 w 1479550"/>
                <a:gd name="connsiteY5" fmla="*/ 711200 h 762000"/>
                <a:gd name="connsiteX6" fmla="*/ 720725 w 1479550"/>
                <a:gd name="connsiteY6" fmla="*/ 762000 h 762000"/>
                <a:gd name="connsiteX7" fmla="*/ 927100 w 1479550"/>
                <a:gd name="connsiteY7" fmla="*/ 733425 h 762000"/>
                <a:gd name="connsiteX8" fmla="*/ 1162050 w 1479550"/>
                <a:gd name="connsiteY8" fmla="*/ 619125 h 762000"/>
                <a:gd name="connsiteX9" fmla="*/ 1304925 w 1479550"/>
                <a:gd name="connsiteY9" fmla="*/ 479425 h 762000"/>
                <a:gd name="connsiteX10" fmla="*/ 1400175 w 1479550"/>
                <a:gd name="connsiteY10" fmla="*/ 330200 h 762000"/>
                <a:gd name="connsiteX11" fmla="*/ 1460500 w 1479550"/>
                <a:gd name="connsiteY11" fmla="*/ 168275 h 762000"/>
                <a:gd name="connsiteX12" fmla="*/ 1479550 w 1479550"/>
                <a:gd name="connsiteY12" fmla="*/ 0 h 762000"/>
                <a:gd name="connsiteX13" fmla="*/ 1428750 w 1479550"/>
                <a:gd name="connsiteY13" fmla="*/ 22225 h 762000"/>
                <a:gd name="connsiteX14" fmla="*/ 1304925 w 1479550"/>
                <a:gd name="connsiteY14" fmla="*/ 44450 h 762000"/>
                <a:gd name="connsiteX15" fmla="*/ 1111250 w 1479550"/>
                <a:gd name="connsiteY15" fmla="*/ 76200 h 762000"/>
                <a:gd name="connsiteX16" fmla="*/ 974725 w 1479550"/>
                <a:gd name="connsiteY16" fmla="*/ 79375 h 762000"/>
                <a:gd name="connsiteX17" fmla="*/ 787400 w 1479550"/>
                <a:gd name="connsiteY17" fmla="*/ 85725 h 762000"/>
                <a:gd name="connsiteX18" fmla="*/ 635000 w 1479550"/>
                <a:gd name="connsiteY18" fmla="*/ 85725 h 762000"/>
                <a:gd name="connsiteX19" fmla="*/ 400050 w 1479550"/>
                <a:gd name="connsiteY19" fmla="*/ 73025 h 762000"/>
                <a:gd name="connsiteX20" fmla="*/ 196850 w 1479550"/>
                <a:gd name="connsiteY20" fmla="*/ 57150 h 762000"/>
                <a:gd name="connsiteX21" fmla="*/ 63500 w 1479550"/>
                <a:gd name="connsiteY21" fmla="*/ 34925 h 762000"/>
                <a:gd name="connsiteX22" fmla="*/ 0 w 1479550"/>
                <a:gd name="connsiteY22" fmla="*/ 317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79550" h="762000">
                  <a:moveTo>
                    <a:pt x="0" y="3175"/>
                  </a:moveTo>
                  <a:lnTo>
                    <a:pt x="22225" y="180975"/>
                  </a:lnTo>
                  <a:cubicBezTo>
                    <a:pt x="44107" y="240369"/>
                    <a:pt x="88900" y="422072"/>
                    <a:pt x="88900" y="358775"/>
                  </a:cubicBezTo>
                  <a:cubicBezTo>
                    <a:pt x="126303" y="411139"/>
                    <a:pt x="138850" y="514350"/>
                    <a:pt x="203200" y="514350"/>
                  </a:cubicBezTo>
                  <a:lnTo>
                    <a:pt x="333375" y="628650"/>
                  </a:lnTo>
                  <a:lnTo>
                    <a:pt x="488950" y="711200"/>
                  </a:lnTo>
                  <a:lnTo>
                    <a:pt x="720725" y="762000"/>
                  </a:lnTo>
                  <a:lnTo>
                    <a:pt x="927100" y="733425"/>
                  </a:lnTo>
                  <a:lnTo>
                    <a:pt x="1162050" y="619125"/>
                  </a:lnTo>
                  <a:lnTo>
                    <a:pt x="1304925" y="479425"/>
                  </a:lnTo>
                  <a:lnTo>
                    <a:pt x="1400175" y="330200"/>
                  </a:lnTo>
                  <a:lnTo>
                    <a:pt x="1460500" y="168275"/>
                  </a:lnTo>
                  <a:lnTo>
                    <a:pt x="1479550" y="0"/>
                  </a:lnTo>
                  <a:lnTo>
                    <a:pt x="1428750" y="22225"/>
                  </a:lnTo>
                  <a:cubicBezTo>
                    <a:pt x="1303888" y="47838"/>
                    <a:pt x="1304925" y="89759"/>
                    <a:pt x="1304925" y="44450"/>
                  </a:cubicBezTo>
                  <a:lnTo>
                    <a:pt x="1111250" y="76200"/>
                  </a:lnTo>
                  <a:lnTo>
                    <a:pt x="974725" y="79375"/>
                  </a:lnTo>
                  <a:lnTo>
                    <a:pt x="787400" y="85725"/>
                  </a:lnTo>
                  <a:lnTo>
                    <a:pt x="635000" y="85725"/>
                  </a:lnTo>
                  <a:cubicBezTo>
                    <a:pt x="556686" y="81434"/>
                    <a:pt x="478481" y="73025"/>
                    <a:pt x="400050" y="73025"/>
                  </a:cubicBezTo>
                  <a:lnTo>
                    <a:pt x="196850" y="57150"/>
                  </a:lnTo>
                  <a:lnTo>
                    <a:pt x="63500" y="34925"/>
                  </a:lnTo>
                  <a:lnTo>
                    <a:pt x="0" y="31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6" name="Group 59"/>
            <p:cNvGrpSpPr/>
            <p:nvPr/>
          </p:nvGrpSpPr>
          <p:grpSpPr>
            <a:xfrm>
              <a:off x="4419600" y="971550"/>
              <a:ext cx="1470842" cy="1501351"/>
              <a:chOff x="9968866" y="3367275"/>
              <a:chExt cx="2057400" cy="2100076"/>
            </a:xfrm>
          </p:grpSpPr>
          <p:sp>
            <p:nvSpPr>
              <p:cNvPr id="67" name="Arc 8"/>
              <p:cNvSpPr/>
              <p:nvPr/>
            </p:nvSpPr>
            <p:spPr>
              <a:xfrm rot="5400000" flipV="1">
                <a:off x="9947529" y="3388613"/>
                <a:ext cx="2100076" cy="2057399"/>
              </a:xfrm>
              <a:prstGeom prst="arc">
                <a:avLst>
                  <a:gd name="adj1" fmla="val 16179716"/>
                  <a:gd name="adj2" fmla="val 5460561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flipV="1">
                <a:off x="10963627" y="4380561"/>
                <a:ext cx="58515" cy="4375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Group 65"/>
          <p:cNvGrpSpPr/>
          <p:nvPr/>
        </p:nvGrpSpPr>
        <p:grpSpPr>
          <a:xfrm>
            <a:off x="4674896" y="1862988"/>
            <a:ext cx="1469124" cy="1454012"/>
            <a:chOff x="9964584" y="2598466"/>
            <a:chExt cx="2063113" cy="2033861"/>
          </a:xfrm>
        </p:grpSpPr>
        <p:sp>
          <p:nvSpPr>
            <p:cNvPr id="72" name="Freeform 71"/>
            <p:cNvSpPr/>
            <p:nvPr/>
          </p:nvSpPr>
          <p:spPr>
            <a:xfrm>
              <a:off x="9964584" y="2758662"/>
              <a:ext cx="2063113" cy="1873665"/>
            </a:xfrm>
            <a:custGeom>
              <a:avLst/>
              <a:gdLst>
                <a:gd name="connsiteX0" fmla="*/ 0 w 1933575"/>
                <a:gd name="connsiteY0" fmla="*/ 57150 h 1704975"/>
                <a:gd name="connsiteX1" fmla="*/ 9525 w 1933575"/>
                <a:gd name="connsiteY1" fmla="*/ 1685925 h 1704975"/>
                <a:gd name="connsiteX2" fmla="*/ 1924050 w 1933575"/>
                <a:gd name="connsiteY2" fmla="*/ 1704975 h 1704975"/>
                <a:gd name="connsiteX3" fmla="*/ 1933575 w 1933575"/>
                <a:gd name="connsiteY3" fmla="*/ 0 h 1704975"/>
                <a:gd name="connsiteX4" fmla="*/ 0 w 1933575"/>
                <a:gd name="connsiteY4" fmla="*/ 57150 h 1704975"/>
                <a:gd name="connsiteX0" fmla="*/ 0 w 1933575"/>
                <a:gd name="connsiteY0" fmla="*/ 57150 h 1704975"/>
                <a:gd name="connsiteX1" fmla="*/ 9525 w 1933575"/>
                <a:gd name="connsiteY1" fmla="*/ 1685925 h 1704975"/>
                <a:gd name="connsiteX2" fmla="*/ 923925 w 1933575"/>
                <a:gd name="connsiteY2" fmla="*/ 1685925 h 1704975"/>
                <a:gd name="connsiteX3" fmla="*/ 1924050 w 1933575"/>
                <a:gd name="connsiteY3" fmla="*/ 1704975 h 1704975"/>
                <a:gd name="connsiteX4" fmla="*/ 1933575 w 1933575"/>
                <a:gd name="connsiteY4" fmla="*/ 0 h 1704975"/>
                <a:gd name="connsiteX5" fmla="*/ 0 w 1933575"/>
                <a:gd name="connsiteY5" fmla="*/ 57150 h 1704975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6859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9145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9145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993775 w 1933575"/>
                <a:gd name="connsiteY5" fmla="*/ 25400 h 1985963"/>
                <a:gd name="connsiteX6" fmla="*/ 0 w 1933575"/>
                <a:gd name="connsiteY6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26458 w 1960033"/>
                <a:gd name="connsiteY0" fmla="*/ 373062 h 2301875"/>
                <a:gd name="connsiteX1" fmla="*/ 35983 w 1960033"/>
                <a:gd name="connsiteY1" fmla="*/ 2001837 h 2301875"/>
                <a:gd name="connsiteX2" fmla="*/ 982133 w 1960033"/>
                <a:gd name="connsiteY2" fmla="*/ 2236787 h 2301875"/>
                <a:gd name="connsiteX3" fmla="*/ 1950508 w 1960033"/>
                <a:gd name="connsiteY3" fmla="*/ 2020887 h 2301875"/>
                <a:gd name="connsiteX4" fmla="*/ 1960033 w 1960033"/>
                <a:gd name="connsiteY4" fmla="*/ 315912 h 2301875"/>
                <a:gd name="connsiteX5" fmla="*/ 982133 w 1960033"/>
                <a:gd name="connsiteY5" fmla="*/ 582612 h 2301875"/>
                <a:gd name="connsiteX6" fmla="*/ 26458 w 1960033"/>
                <a:gd name="connsiteY6" fmla="*/ 373062 h 2301875"/>
                <a:gd name="connsiteX0" fmla="*/ 26458 w 1960033"/>
                <a:gd name="connsiteY0" fmla="*/ 57150 h 1985963"/>
                <a:gd name="connsiteX1" fmla="*/ 35983 w 1960033"/>
                <a:gd name="connsiteY1" fmla="*/ 1685925 h 1985963"/>
                <a:gd name="connsiteX2" fmla="*/ 982133 w 1960033"/>
                <a:gd name="connsiteY2" fmla="*/ 1920875 h 1985963"/>
                <a:gd name="connsiteX3" fmla="*/ 1950508 w 1960033"/>
                <a:gd name="connsiteY3" fmla="*/ 1704975 h 1985963"/>
                <a:gd name="connsiteX4" fmla="*/ 1960033 w 1960033"/>
                <a:gd name="connsiteY4" fmla="*/ 0 h 1985963"/>
                <a:gd name="connsiteX5" fmla="*/ 982133 w 1960033"/>
                <a:gd name="connsiteY5" fmla="*/ 266700 h 1985963"/>
                <a:gd name="connsiteX6" fmla="*/ 26458 w 1960033"/>
                <a:gd name="connsiteY6" fmla="*/ 57150 h 1985963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6750"/>
                <a:gd name="connsiteY0" fmla="*/ 57150 h 1985963"/>
                <a:gd name="connsiteX1" fmla="*/ 9525 w 1936750"/>
                <a:gd name="connsiteY1" fmla="*/ 1685925 h 1985963"/>
                <a:gd name="connsiteX2" fmla="*/ 955675 w 1936750"/>
                <a:gd name="connsiteY2" fmla="*/ 1920875 h 1985963"/>
                <a:gd name="connsiteX3" fmla="*/ 1924050 w 1936750"/>
                <a:gd name="connsiteY3" fmla="*/ 1704975 h 1985963"/>
                <a:gd name="connsiteX4" fmla="*/ 1933575 w 1936750"/>
                <a:gd name="connsiteY4" fmla="*/ 0 h 1985963"/>
                <a:gd name="connsiteX5" fmla="*/ 0 w 1936750"/>
                <a:gd name="connsiteY5" fmla="*/ 57150 h 1985963"/>
                <a:gd name="connsiteX0" fmla="*/ 0 w 1936750"/>
                <a:gd name="connsiteY0" fmla="*/ 57150 h 1985962"/>
                <a:gd name="connsiteX1" fmla="*/ 9525 w 1936750"/>
                <a:gd name="connsiteY1" fmla="*/ 1685925 h 1985962"/>
                <a:gd name="connsiteX2" fmla="*/ 1924050 w 1936750"/>
                <a:gd name="connsiteY2" fmla="*/ 1704975 h 1985962"/>
                <a:gd name="connsiteX3" fmla="*/ 1933575 w 1936750"/>
                <a:gd name="connsiteY3" fmla="*/ 0 h 1985962"/>
                <a:gd name="connsiteX4" fmla="*/ 0 w 1936750"/>
                <a:gd name="connsiteY4" fmla="*/ 57150 h 1985962"/>
                <a:gd name="connsiteX0" fmla="*/ 0 w 1924050"/>
                <a:gd name="connsiteY0" fmla="*/ 25400 h 1954212"/>
                <a:gd name="connsiteX1" fmla="*/ 9525 w 1924050"/>
                <a:gd name="connsiteY1" fmla="*/ 1654175 h 1954212"/>
                <a:gd name="connsiteX2" fmla="*/ 1924050 w 1924050"/>
                <a:gd name="connsiteY2" fmla="*/ 1673225 h 1954212"/>
                <a:gd name="connsiteX3" fmla="*/ 1908175 w 1924050"/>
                <a:gd name="connsiteY3" fmla="*/ 0 h 1954212"/>
                <a:gd name="connsiteX4" fmla="*/ 0 w 1924050"/>
                <a:gd name="connsiteY4" fmla="*/ 25400 h 19542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16112"/>
                <a:gd name="connsiteX1" fmla="*/ 9525 w 1924050"/>
                <a:gd name="connsiteY1" fmla="*/ 1641475 h 1916112"/>
                <a:gd name="connsiteX2" fmla="*/ 1924050 w 1924050"/>
                <a:gd name="connsiteY2" fmla="*/ 1660525 h 1916112"/>
                <a:gd name="connsiteX3" fmla="*/ 1914525 w 1924050"/>
                <a:gd name="connsiteY3" fmla="*/ 0 h 1916112"/>
                <a:gd name="connsiteX4" fmla="*/ 0 w 1924050"/>
                <a:gd name="connsiteY4" fmla="*/ 12700 h 1916112"/>
                <a:gd name="connsiteX0" fmla="*/ 12719 w 1936769"/>
                <a:gd name="connsiteY0" fmla="*/ 12700 h 1954741"/>
                <a:gd name="connsiteX1" fmla="*/ 0 w 1936769"/>
                <a:gd name="connsiteY1" fmla="*/ 1680104 h 1954741"/>
                <a:gd name="connsiteX2" fmla="*/ 1936769 w 1936769"/>
                <a:gd name="connsiteY2" fmla="*/ 1660525 h 1954741"/>
                <a:gd name="connsiteX3" fmla="*/ 1927244 w 1936769"/>
                <a:gd name="connsiteY3" fmla="*/ 0 h 1954741"/>
                <a:gd name="connsiteX4" fmla="*/ 12719 w 1936769"/>
                <a:gd name="connsiteY4" fmla="*/ 12700 h 1954741"/>
                <a:gd name="connsiteX0" fmla="*/ 12719 w 1936769"/>
                <a:gd name="connsiteY0" fmla="*/ 12700 h 1870693"/>
                <a:gd name="connsiteX1" fmla="*/ 0 w 1936769"/>
                <a:gd name="connsiteY1" fmla="*/ 1680104 h 1870693"/>
                <a:gd name="connsiteX2" fmla="*/ 1936769 w 1936769"/>
                <a:gd name="connsiteY2" fmla="*/ 1660525 h 1870693"/>
                <a:gd name="connsiteX3" fmla="*/ 1927244 w 1936769"/>
                <a:gd name="connsiteY3" fmla="*/ 0 h 1870693"/>
                <a:gd name="connsiteX4" fmla="*/ 12719 w 1936769"/>
                <a:gd name="connsiteY4" fmla="*/ 12700 h 1870693"/>
                <a:gd name="connsiteX0" fmla="*/ 12719 w 1936769"/>
                <a:gd name="connsiteY0" fmla="*/ 12700 h 1875522"/>
                <a:gd name="connsiteX1" fmla="*/ 0 w 1936769"/>
                <a:gd name="connsiteY1" fmla="*/ 1680104 h 1875522"/>
                <a:gd name="connsiteX2" fmla="*/ 1936769 w 1936769"/>
                <a:gd name="connsiteY2" fmla="*/ 1660525 h 1875522"/>
                <a:gd name="connsiteX3" fmla="*/ 1927244 w 1936769"/>
                <a:gd name="connsiteY3" fmla="*/ 0 h 1875522"/>
                <a:gd name="connsiteX4" fmla="*/ 12719 w 1936769"/>
                <a:gd name="connsiteY4" fmla="*/ 12700 h 1875522"/>
                <a:gd name="connsiteX0" fmla="*/ 12719 w 1936769"/>
                <a:gd name="connsiteY0" fmla="*/ 12700 h 1875522"/>
                <a:gd name="connsiteX1" fmla="*/ 0 w 1936769"/>
                <a:gd name="connsiteY1" fmla="*/ 1680104 h 1875522"/>
                <a:gd name="connsiteX2" fmla="*/ 1936769 w 1936769"/>
                <a:gd name="connsiteY2" fmla="*/ 1660525 h 1875522"/>
                <a:gd name="connsiteX3" fmla="*/ 1927244 w 1936769"/>
                <a:gd name="connsiteY3" fmla="*/ 0 h 1875522"/>
                <a:gd name="connsiteX4" fmla="*/ 12719 w 1936769"/>
                <a:gd name="connsiteY4" fmla="*/ 12700 h 1875522"/>
                <a:gd name="connsiteX0" fmla="*/ 12719 w 1936769"/>
                <a:gd name="connsiteY0" fmla="*/ 12700 h 1899665"/>
                <a:gd name="connsiteX1" fmla="*/ 0 w 1936769"/>
                <a:gd name="connsiteY1" fmla="*/ 1680104 h 1899665"/>
                <a:gd name="connsiteX2" fmla="*/ 1936769 w 1936769"/>
                <a:gd name="connsiteY2" fmla="*/ 1660525 h 1899665"/>
                <a:gd name="connsiteX3" fmla="*/ 1927244 w 1936769"/>
                <a:gd name="connsiteY3" fmla="*/ 0 h 1899665"/>
                <a:gd name="connsiteX4" fmla="*/ 12719 w 1936769"/>
                <a:gd name="connsiteY4" fmla="*/ 12700 h 1899665"/>
                <a:gd name="connsiteX0" fmla="*/ 12719 w 1936769"/>
                <a:gd name="connsiteY0" fmla="*/ 12700 h 1899665"/>
                <a:gd name="connsiteX1" fmla="*/ 0 w 1936769"/>
                <a:gd name="connsiteY1" fmla="*/ 1680104 h 1899665"/>
                <a:gd name="connsiteX2" fmla="*/ 1936769 w 1936769"/>
                <a:gd name="connsiteY2" fmla="*/ 1660525 h 1899665"/>
                <a:gd name="connsiteX3" fmla="*/ 1927244 w 1936769"/>
                <a:gd name="connsiteY3" fmla="*/ 0 h 1899665"/>
                <a:gd name="connsiteX4" fmla="*/ 12719 w 1936769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7244" h="1899665">
                  <a:moveTo>
                    <a:pt x="12719" y="12700"/>
                  </a:moveTo>
                  <a:cubicBezTo>
                    <a:pt x="8479" y="568501"/>
                    <a:pt x="4240" y="1124303"/>
                    <a:pt x="0" y="1680104"/>
                  </a:cubicBezTo>
                  <a:cubicBezTo>
                    <a:pt x="80437" y="1780914"/>
                    <a:pt x="1613130" y="1899665"/>
                    <a:pt x="1918974" y="1660525"/>
                  </a:cubicBezTo>
                  <a:cubicBezTo>
                    <a:pt x="1921731" y="1107017"/>
                    <a:pt x="1924487" y="553508"/>
                    <a:pt x="1927244" y="0"/>
                  </a:cubicBezTo>
                  <a:cubicBezTo>
                    <a:pt x="1831518" y="127560"/>
                    <a:pt x="469128" y="239747"/>
                    <a:pt x="12719" y="127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9982202" y="2598466"/>
              <a:ext cx="2037381" cy="298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10954895" y="2737822"/>
              <a:ext cx="58516" cy="4375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5416244" y="1809750"/>
            <a:ext cx="444352" cy="2308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ysClr val="windowText" lastClr="000000"/>
                </a:solidFill>
                <a:latin typeface="Bookman Old Style"/>
              </a:rPr>
              <a:t>7cm</a:t>
            </a:r>
            <a:endParaRPr lang="en-US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5400000" flipH="1" flipV="1">
            <a:off x="5752356" y="1597074"/>
            <a:ext cx="19738" cy="752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520472" y="3090569"/>
            <a:ext cx="48603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ysClr val="windowText" lastClr="000000"/>
                </a:solidFill>
                <a:latin typeface="Bookman Old Style"/>
              </a:rPr>
              <a:t>7cm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Straight Connector 77"/>
          <p:cNvCxnSpPr>
            <a:endCxn id="72" idx="2"/>
          </p:cNvCxnSpPr>
          <p:nvPr/>
        </p:nvCxnSpPr>
        <p:spPr>
          <a:xfrm flipV="1">
            <a:off x="5401082" y="3148377"/>
            <a:ext cx="736645" cy="2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4807279" y="2573574"/>
            <a:ext cx="1182222" cy="4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5011705" y="3532351"/>
            <a:ext cx="762001" cy="2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312962" y="3451016"/>
            <a:ext cx="486030" cy="253916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ysClr val="windowText" lastClr="000000"/>
                </a:solidFill>
                <a:latin typeface="Bookman Old Style"/>
              </a:rPr>
              <a:t>7cm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34139" y="2460416"/>
            <a:ext cx="48603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ysClr val="windowText" lastClr="000000"/>
                </a:solidFill>
                <a:latin typeface="Bookman Old Style"/>
              </a:rPr>
              <a:t>6cm</a:t>
            </a:r>
            <a:endParaRPr 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6282235" y="1581160"/>
            <a:ext cx="1213860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6280107" y="2068358"/>
            <a:ext cx="1225999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340273" y="1633757"/>
            <a:ext cx="1089215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40263" y="1582731"/>
            <a:ext cx="10731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= 84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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351292" y="2122022"/>
            <a:ext cx="1089215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01919" y="2073795"/>
            <a:ext cx="10731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 98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4800" y="4552950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" y="354923"/>
            <a:ext cx="838200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	   A vessel is in the form of a hollow hemisphere mounted by a </a:t>
            </a:r>
          </a:p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hollow cylinder. The diameter of the hemisphere is 14 cm and the total </a:t>
            </a:r>
          </a:p>
          <a:p>
            <a:pPr marL="685800" indent="-685800">
              <a:tabLst>
                <a:tab pos="285750" algn="ctr"/>
                <a:tab pos="1028700" algn="l"/>
                <a:tab pos="1311275" algn="l"/>
                <a:tab pos="1722438" algn="l"/>
                <a:tab pos="5257800" algn="r"/>
                <a:tab pos="5486400" algn="ctr"/>
                <a:tab pos="57753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height of the vessel is 13cm. Find the inner surface area of the vessel.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465895" y="1226737"/>
            <a:ext cx="8091907" cy="32740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89987" y="1271466"/>
            <a:ext cx="8032326" cy="236458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3215" y="1217825"/>
            <a:ext cx="3429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Inner surface area of vessel =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3537" y="1219540"/>
            <a:ext cx="24564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79615" y="1217825"/>
            <a:ext cx="28476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hemisphere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1047" y="34338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Q.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" name="Rectangular Callout 102"/>
          <p:cNvSpPr/>
          <p:nvPr/>
        </p:nvSpPr>
        <p:spPr>
          <a:xfrm>
            <a:off x="4004245" y="641535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ular Callout 103"/>
          <p:cNvSpPr/>
          <p:nvPr/>
        </p:nvSpPr>
        <p:spPr>
          <a:xfrm>
            <a:off x="6403302" y="650340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9" grpId="0" animBg="1"/>
      <p:bldP spid="99" grpId="1" animBg="1"/>
      <p:bldP spid="96" grpId="0" animBg="1"/>
      <p:bldP spid="96" grpId="1" animBg="1"/>
      <p:bldP spid="50" grpId="0"/>
      <p:bldP spid="54" grpId="0"/>
      <p:bldP spid="41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5" grpId="0"/>
      <p:bldP spid="56" grpId="0"/>
      <p:bldP spid="57" grpId="0"/>
      <p:bldP spid="58" grpId="0"/>
      <p:bldP spid="59" grpId="0"/>
      <p:bldP spid="94" grpId="0" animBg="1"/>
      <p:bldP spid="95" grpId="0" animBg="1"/>
      <p:bldP spid="97" grpId="0" animBg="1"/>
      <p:bldP spid="97" grpId="1" animBg="1"/>
      <p:bldP spid="98" grpId="0"/>
      <p:bldP spid="101" grpId="0" animBg="1"/>
      <p:bldP spid="101" grpId="1" animBg="1"/>
      <p:bldP spid="100" grpId="0"/>
      <p:bldP spid="92" grpId="0" animBg="1"/>
      <p:bldP spid="9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56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446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Cone and Hemisphere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01646" y="2116539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Bookman Old Style"/>
                <a:sym typeface="MT Extra"/>
              </a:rPr>
              <a:t>l 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413268" y="426212"/>
            <a:ext cx="1504753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rot="10800000" flipH="1" flipV="1">
            <a:off x="3508955" y="3346341"/>
            <a:ext cx="2629457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 flipV="1">
            <a:off x="3508948" y="3179602"/>
            <a:ext cx="2629457" cy="33348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23937" y="915167"/>
            <a:ext cx="4089747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946103" y="661737"/>
            <a:ext cx="4130644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27297" y="671220"/>
            <a:ext cx="3001963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22534" y="424332"/>
            <a:ext cx="654050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3521" y="2008170"/>
            <a:ext cx="2641478" cy="2667852"/>
            <a:chOff x="9968866" y="3367274"/>
            <a:chExt cx="2057401" cy="2100076"/>
          </a:xfrm>
          <a:solidFill>
            <a:schemeClr val="accent4">
              <a:lumMod val="60000"/>
              <a:lumOff val="40000"/>
            </a:schemeClr>
          </a:solidFill>
          <a:effectLst/>
        </p:grpSpPr>
        <p:sp>
          <p:nvSpPr>
            <p:cNvPr id="9" name="Arc 8"/>
            <p:cNvSpPr/>
            <p:nvPr/>
          </p:nvSpPr>
          <p:spPr>
            <a:xfrm rot="5400000" flipV="1">
              <a:off x="9947530" y="3388612"/>
              <a:ext cx="2100076" cy="2057399"/>
            </a:xfrm>
            <a:prstGeom prst="arc">
              <a:avLst>
                <a:gd name="adj1" fmla="val 16179716"/>
                <a:gd name="adj2" fmla="val 5460561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flipV="1">
              <a:off x="9968866" y="4271182"/>
              <a:ext cx="2048037" cy="2625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9968866" y="4271182"/>
              <a:ext cx="2048037" cy="2625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0800000" flipH="1" flipV="1">
              <a:off x="9968867" y="4402436"/>
              <a:ext cx="204803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V="1">
              <a:off x="10963627" y="4380561"/>
              <a:ext cx="58515" cy="4375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99230" y="1594124"/>
            <a:ext cx="2639542" cy="1899657"/>
            <a:chOff x="2578518" y="1313805"/>
            <a:chExt cx="2896172" cy="2085696"/>
          </a:xfrm>
          <a:solidFill>
            <a:schemeClr val="accent6">
              <a:lumMod val="60000"/>
              <a:lumOff val="40000"/>
            </a:schemeClr>
          </a:solidFill>
          <a:effectLst/>
        </p:grpSpPr>
        <p:sp>
          <p:nvSpPr>
            <p:cNvPr id="15" name="Isosceles Triangle 14"/>
            <p:cNvSpPr/>
            <p:nvPr/>
          </p:nvSpPr>
          <p:spPr>
            <a:xfrm>
              <a:off x="2578518" y="1313805"/>
              <a:ext cx="2896172" cy="1899783"/>
            </a:xfrm>
            <a:custGeom>
              <a:avLst/>
              <a:gdLst>
                <a:gd name="connsiteX0" fmla="*/ 0 w 2896172"/>
                <a:gd name="connsiteY0" fmla="*/ 1899783 h 1899783"/>
                <a:gd name="connsiteX1" fmla="*/ 1448086 w 2896172"/>
                <a:gd name="connsiteY1" fmla="*/ 0 h 1899783"/>
                <a:gd name="connsiteX2" fmla="*/ 2896172 w 2896172"/>
                <a:gd name="connsiteY2" fmla="*/ 1899783 h 1899783"/>
                <a:gd name="connsiteX3" fmla="*/ 0 w 2896172"/>
                <a:gd name="connsiteY3" fmla="*/ 1899783 h 1899783"/>
                <a:gd name="connsiteX0" fmla="*/ 0 w 2896172"/>
                <a:gd name="connsiteY0" fmla="*/ 1899783 h 1899783"/>
                <a:gd name="connsiteX1" fmla="*/ 1448086 w 2896172"/>
                <a:gd name="connsiteY1" fmla="*/ 0 h 1899783"/>
                <a:gd name="connsiteX2" fmla="*/ 2896172 w 2896172"/>
                <a:gd name="connsiteY2" fmla="*/ 1899783 h 1899783"/>
                <a:gd name="connsiteX3" fmla="*/ 0 w 2896172"/>
                <a:gd name="connsiteY3" fmla="*/ 1899783 h 1899783"/>
                <a:gd name="connsiteX0" fmla="*/ 0 w 2896172"/>
                <a:gd name="connsiteY0" fmla="*/ 1899783 h 1899783"/>
                <a:gd name="connsiteX1" fmla="*/ 1448086 w 2896172"/>
                <a:gd name="connsiteY1" fmla="*/ 0 h 1899783"/>
                <a:gd name="connsiteX2" fmla="*/ 2896172 w 2896172"/>
                <a:gd name="connsiteY2" fmla="*/ 1899783 h 1899783"/>
                <a:gd name="connsiteX3" fmla="*/ 0 w 2896172"/>
                <a:gd name="connsiteY3" fmla="*/ 1899783 h 1899783"/>
                <a:gd name="connsiteX0" fmla="*/ 0 w 2896172"/>
                <a:gd name="connsiteY0" fmla="*/ 1899783 h 1899783"/>
                <a:gd name="connsiteX1" fmla="*/ 1448086 w 2896172"/>
                <a:gd name="connsiteY1" fmla="*/ 0 h 1899783"/>
                <a:gd name="connsiteX2" fmla="*/ 2896172 w 2896172"/>
                <a:gd name="connsiteY2" fmla="*/ 1899783 h 1899783"/>
                <a:gd name="connsiteX3" fmla="*/ 0 w 2896172"/>
                <a:gd name="connsiteY3" fmla="*/ 1899783 h 189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6172" h="1899783">
                  <a:moveTo>
                    <a:pt x="0" y="1899783"/>
                  </a:moveTo>
                  <a:lnTo>
                    <a:pt x="1448086" y="0"/>
                  </a:lnTo>
                  <a:lnTo>
                    <a:pt x="2896172" y="1899783"/>
                  </a:lnTo>
                  <a:cubicBezTo>
                    <a:pt x="2873756" y="1704520"/>
                    <a:pt x="342076" y="1620383"/>
                    <a:pt x="0" y="1899783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2588361" y="3033360"/>
              <a:ext cx="2885106" cy="3661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548260" y="426888"/>
            <a:ext cx="60960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Arc 54"/>
          <p:cNvSpPr/>
          <p:nvPr/>
        </p:nvSpPr>
        <p:spPr>
          <a:xfrm rot="5400000" flipV="1">
            <a:off x="3495761" y="2006403"/>
            <a:ext cx="2667852" cy="2641475"/>
          </a:xfrm>
          <a:prstGeom prst="arc">
            <a:avLst>
              <a:gd name="adj1" fmla="val 16179716"/>
              <a:gd name="adj2" fmla="val 5460561"/>
            </a:avLst>
          </a:prstGeom>
          <a:solidFill>
            <a:srgbClr val="7CBF33"/>
          </a:solidFill>
          <a:ln w="285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 flipV="1">
            <a:off x="3508948" y="3155188"/>
            <a:ext cx="2629457" cy="3334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501798" y="1596329"/>
            <a:ext cx="2639542" cy="1899657"/>
            <a:chOff x="2578518" y="1313805"/>
            <a:chExt cx="2896172" cy="2085696"/>
          </a:xfrm>
          <a:solidFill>
            <a:srgbClr val="00B0F0"/>
          </a:solidFill>
          <a:effectLst/>
        </p:grpSpPr>
        <p:sp>
          <p:nvSpPr>
            <p:cNvPr id="51" name="Isosceles Triangle 14"/>
            <p:cNvSpPr/>
            <p:nvPr/>
          </p:nvSpPr>
          <p:spPr>
            <a:xfrm>
              <a:off x="2578518" y="1313805"/>
              <a:ext cx="2896172" cy="1899783"/>
            </a:xfrm>
            <a:custGeom>
              <a:avLst/>
              <a:gdLst>
                <a:gd name="connsiteX0" fmla="*/ 0 w 2896172"/>
                <a:gd name="connsiteY0" fmla="*/ 1899783 h 1899783"/>
                <a:gd name="connsiteX1" fmla="*/ 1448086 w 2896172"/>
                <a:gd name="connsiteY1" fmla="*/ 0 h 1899783"/>
                <a:gd name="connsiteX2" fmla="*/ 2896172 w 2896172"/>
                <a:gd name="connsiteY2" fmla="*/ 1899783 h 1899783"/>
                <a:gd name="connsiteX3" fmla="*/ 0 w 2896172"/>
                <a:gd name="connsiteY3" fmla="*/ 1899783 h 1899783"/>
                <a:gd name="connsiteX0" fmla="*/ 0 w 2896172"/>
                <a:gd name="connsiteY0" fmla="*/ 1899783 h 1899783"/>
                <a:gd name="connsiteX1" fmla="*/ 1448086 w 2896172"/>
                <a:gd name="connsiteY1" fmla="*/ 0 h 1899783"/>
                <a:gd name="connsiteX2" fmla="*/ 2896172 w 2896172"/>
                <a:gd name="connsiteY2" fmla="*/ 1899783 h 1899783"/>
                <a:gd name="connsiteX3" fmla="*/ 0 w 2896172"/>
                <a:gd name="connsiteY3" fmla="*/ 1899783 h 1899783"/>
                <a:gd name="connsiteX0" fmla="*/ 0 w 2896172"/>
                <a:gd name="connsiteY0" fmla="*/ 1899783 h 1899783"/>
                <a:gd name="connsiteX1" fmla="*/ 1448086 w 2896172"/>
                <a:gd name="connsiteY1" fmla="*/ 0 h 1899783"/>
                <a:gd name="connsiteX2" fmla="*/ 2896172 w 2896172"/>
                <a:gd name="connsiteY2" fmla="*/ 1899783 h 1899783"/>
                <a:gd name="connsiteX3" fmla="*/ 0 w 2896172"/>
                <a:gd name="connsiteY3" fmla="*/ 1899783 h 1899783"/>
                <a:gd name="connsiteX0" fmla="*/ 0 w 2896172"/>
                <a:gd name="connsiteY0" fmla="*/ 1899783 h 1899783"/>
                <a:gd name="connsiteX1" fmla="*/ 1448086 w 2896172"/>
                <a:gd name="connsiteY1" fmla="*/ 0 h 1899783"/>
                <a:gd name="connsiteX2" fmla="*/ 2896172 w 2896172"/>
                <a:gd name="connsiteY2" fmla="*/ 1899783 h 1899783"/>
                <a:gd name="connsiteX3" fmla="*/ 0 w 2896172"/>
                <a:gd name="connsiteY3" fmla="*/ 1899783 h 189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6172" h="1899783">
                  <a:moveTo>
                    <a:pt x="0" y="1899783"/>
                  </a:moveTo>
                  <a:lnTo>
                    <a:pt x="1448086" y="0"/>
                  </a:lnTo>
                  <a:lnTo>
                    <a:pt x="2896172" y="1899783"/>
                  </a:lnTo>
                  <a:cubicBezTo>
                    <a:pt x="2873756" y="1704520"/>
                    <a:pt x="342076" y="1620383"/>
                    <a:pt x="0" y="1899783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 flipV="1">
              <a:off x="2588361" y="3033360"/>
              <a:ext cx="2885106" cy="3661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4413235" y="430682"/>
            <a:ext cx="1504753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7425" y="3266313"/>
            <a:ext cx="752154" cy="27699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3.5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792983" y="3307178"/>
            <a:ext cx="4617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832429" y="3331494"/>
            <a:ext cx="131382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952746" y="430089"/>
            <a:ext cx="1504753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7297" y="679982"/>
            <a:ext cx="3001963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5429" y="361952"/>
            <a:ext cx="769417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736600" indent="-666750">
              <a:tabLst>
                <a:tab pos="173038" algn="ctr"/>
                <a:tab pos="3551238" algn="r"/>
                <a:tab pos="3886200" algn="ctr"/>
                <a:tab pos="41751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 A toy is in the form of a cone of radius 3.5 cm mounted on a </a:t>
            </a:r>
          </a:p>
          <a:p>
            <a:pPr marL="736600" indent="-666750">
              <a:tabLst>
                <a:tab pos="173038" algn="ctr"/>
                <a:tab pos="3551238" algn="r"/>
                <a:tab pos="3886200" algn="ctr"/>
                <a:tab pos="41751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hemisphere of same radius. 	The total height of the toy is 15.5 cm. </a:t>
            </a:r>
          </a:p>
          <a:p>
            <a:pPr marL="736600" indent="-666750">
              <a:tabLst>
                <a:tab pos="173038" algn="ctr"/>
                <a:tab pos="3551238" algn="r"/>
                <a:tab pos="3886200" algn="ctr"/>
                <a:tab pos="41751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total surface area of the toy.</a:t>
            </a:r>
            <a:endParaRPr lang="en-US" sz="1600" b="1" dirty="0" smtClean="0">
              <a:solidFill>
                <a:prstClr val="black"/>
              </a:solidFill>
              <a:latin typeface="Bookman Old Style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08153" y="1556668"/>
            <a:ext cx="885179" cy="3073401"/>
            <a:chOff x="7557551" y="1369530"/>
            <a:chExt cx="1047171" cy="3374390"/>
          </a:xfrm>
          <a:effectLst/>
        </p:grpSpPr>
        <p:cxnSp>
          <p:nvCxnSpPr>
            <p:cNvPr id="40" name="Straight Connector 39"/>
            <p:cNvCxnSpPr/>
            <p:nvPr/>
          </p:nvCxnSpPr>
          <p:spPr>
            <a:xfrm rot="5400000" flipH="1" flipV="1">
              <a:off x="7177975" y="2191696"/>
              <a:ext cx="1645920" cy="1588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557551" y="2987548"/>
              <a:ext cx="1047171" cy="33791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15.5cm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 flipH="1" flipV="1">
              <a:off x="7269414" y="4011523"/>
              <a:ext cx="1463040" cy="1754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/>
          <p:cNvSpPr/>
          <p:nvPr/>
        </p:nvSpPr>
        <p:spPr bwMode="auto">
          <a:xfrm>
            <a:off x="997997" y="1237618"/>
            <a:ext cx="7723685" cy="27761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227" y="1212053"/>
            <a:ext cx="40386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Total surface area of toy 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18558" y="1205603"/>
            <a:ext cx="27602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cone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91536" y="1206974"/>
            <a:ext cx="28811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hemisphere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5555535" y="1586993"/>
            <a:ext cx="2674067" cy="870114"/>
            <a:chOff x="5178155" y="3254822"/>
            <a:chExt cx="2016698" cy="1078798"/>
          </a:xfrm>
          <a:effectLst/>
        </p:grpSpPr>
        <p:sp>
          <p:nvSpPr>
            <p:cNvPr id="48" name="Rounded Rectangle 47"/>
            <p:cNvSpPr/>
            <p:nvPr/>
          </p:nvSpPr>
          <p:spPr bwMode="auto">
            <a:xfrm>
              <a:off x="5178923" y="3254822"/>
              <a:ext cx="1990788" cy="107879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49" name="TextBox 58"/>
            <p:cNvSpPr txBox="1">
              <a:spLocks noChangeArrowheads="1"/>
            </p:cNvSpPr>
            <p:nvPr/>
          </p:nvSpPr>
          <p:spPr bwMode="auto">
            <a:xfrm>
              <a:off x="5178155" y="3254826"/>
              <a:ext cx="2016698" cy="1030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The entire toy is made up of a cone and a hemisphere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H="1">
            <a:off x="4816335" y="3335501"/>
            <a:ext cx="1424" cy="133215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37379" y="3846479"/>
            <a:ext cx="752154" cy="27699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3.5 cm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4820371" y="1586875"/>
            <a:ext cx="1424" cy="17254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62478" y="2368550"/>
            <a:ext cx="336952" cy="369332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/>
              </a:rPr>
              <a:t>?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26854" y="2378333"/>
            <a:ext cx="2322715" cy="27429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49370" y="2111825"/>
            <a:ext cx="1815948" cy="27429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TextBox 58"/>
          <p:cNvSpPr txBox="1">
            <a:spLocks noChangeArrowheads="1"/>
          </p:cNvSpPr>
          <p:nvPr/>
        </p:nvSpPr>
        <p:spPr bwMode="auto">
          <a:xfrm>
            <a:off x="142352" y="1784784"/>
            <a:ext cx="21569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Height of cone</a:t>
            </a:r>
            <a:endParaRPr lang="en-US" altLang="en-US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3" name="TextBox 58"/>
          <p:cNvSpPr txBox="1">
            <a:spLocks noChangeArrowheads="1"/>
          </p:cNvSpPr>
          <p:nvPr/>
        </p:nvSpPr>
        <p:spPr bwMode="auto">
          <a:xfrm>
            <a:off x="-829" y="2088030"/>
            <a:ext cx="272180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Height of vessel </a:t>
            </a:r>
          </a:p>
        </p:txBody>
      </p:sp>
      <p:sp>
        <p:nvSpPr>
          <p:cNvPr id="74" name="TextBox 58"/>
          <p:cNvSpPr txBox="1">
            <a:spLocks noChangeArrowheads="1"/>
          </p:cNvSpPr>
          <p:nvPr/>
        </p:nvSpPr>
        <p:spPr bwMode="auto">
          <a:xfrm>
            <a:off x="354771" y="2359062"/>
            <a:ext cx="272180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Height of Hemisphere</a:t>
            </a:r>
          </a:p>
        </p:txBody>
      </p:sp>
      <p:sp>
        <p:nvSpPr>
          <p:cNvPr id="75" name="TextBox 58"/>
          <p:cNvSpPr txBox="1">
            <a:spLocks noChangeArrowheads="1"/>
          </p:cNvSpPr>
          <p:nvPr/>
        </p:nvSpPr>
        <p:spPr bwMode="auto">
          <a:xfrm>
            <a:off x="602110" y="2760468"/>
            <a:ext cx="852876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15.5 –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altLang="en-US" sz="1600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6" name="TextBox 58"/>
          <p:cNvSpPr txBox="1">
            <a:spLocks noChangeArrowheads="1"/>
          </p:cNvSpPr>
          <p:nvPr/>
        </p:nvSpPr>
        <p:spPr bwMode="auto">
          <a:xfrm>
            <a:off x="292714" y="2760468"/>
            <a:ext cx="525736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77" name="TextBox 58"/>
          <p:cNvSpPr txBox="1">
            <a:spLocks noChangeArrowheads="1"/>
          </p:cNvSpPr>
          <p:nvPr/>
        </p:nvSpPr>
        <p:spPr bwMode="auto">
          <a:xfrm>
            <a:off x="1308006" y="2760468"/>
            <a:ext cx="6003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3.5</a:t>
            </a:r>
          </a:p>
        </p:txBody>
      </p:sp>
      <p:sp>
        <p:nvSpPr>
          <p:cNvPr id="78" name="TextBox 58"/>
          <p:cNvSpPr txBox="1">
            <a:spLocks noChangeArrowheads="1"/>
          </p:cNvSpPr>
          <p:nvPr/>
        </p:nvSpPr>
        <p:spPr bwMode="auto">
          <a:xfrm>
            <a:off x="323850" y="3071396"/>
            <a:ext cx="1348420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 cm </a:t>
            </a:r>
          </a:p>
        </p:txBody>
      </p:sp>
      <p:sp>
        <p:nvSpPr>
          <p:cNvPr id="79" name="TextBox 58"/>
          <p:cNvSpPr txBox="1">
            <a:spLocks noChangeArrowheads="1"/>
          </p:cNvSpPr>
          <p:nvPr/>
        </p:nvSpPr>
        <p:spPr bwMode="auto">
          <a:xfrm>
            <a:off x="285750" y="3071396"/>
            <a:ext cx="525736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2461" y="1556667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72134" y="3056372"/>
            <a:ext cx="776250" cy="250797"/>
          </a:xfrm>
          <a:prstGeom prst="round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808278" y="3881702"/>
            <a:ext cx="593368" cy="20064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47568" y="2425450"/>
            <a:ext cx="752154" cy="27699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12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5927326" y="1572029"/>
            <a:ext cx="2131280" cy="101942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9" name="TextBox 58"/>
          <p:cNvSpPr txBox="1">
            <a:spLocks noChangeArrowheads="1"/>
          </p:cNvSpPr>
          <p:nvPr/>
        </p:nvSpPr>
        <p:spPr bwMode="auto">
          <a:xfrm>
            <a:off x="5997904" y="1594487"/>
            <a:ext cx="215549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We know that,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0" name="TextBox 58"/>
          <p:cNvSpPr txBox="1">
            <a:spLocks noChangeArrowheads="1"/>
          </p:cNvSpPr>
          <p:nvPr/>
        </p:nvSpPr>
        <p:spPr bwMode="auto">
          <a:xfrm>
            <a:off x="5997903" y="2176696"/>
            <a:ext cx="161131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Radius =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1" name="TextBox 58"/>
          <p:cNvSpPr txBox="1">
            <a:spLocks noChangeArrowheads="1"/>
          </p:cNvSpPr>
          <p:nvPr/>
        </p:nvSpPr>
        <p:spPr bwMode="auto">
          <a:xfrm>
            <a:off x="7018006" y="2177610"/>
            <a:ext cx="160310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Height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2" name="TextBox 58"/>
          <p:cNvSpPr txBox="1">
            <a:spLocks noChangeArrowheads="1"/>
          </p:cNvSpPr>
          <p:nvPr/>
        </p:nvSpPr>
        <p:spPr bwMode="auto">
          <a:xfrm>
            <a:off x="5997904" y="1871896"/>
            <a:ext cx="209074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In Hemisphere,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65" name="Group 56"/>
          <p:cNvGrpSpPr>
            <a:grpSpLocks/>
          </p:cNvGrpSpPr>
          <p:nvPr/>
        </p:nvGrpSpPr>
        <p:grpSpPr bwMode="auto">
          <a:xfrm>
            <a:off x="269910" y="2110375"/>
            <a:ext cx="2802224" cy="678488"/>
            <a:chOff x="5165968" y="3243715"/>
            <a:chExt cx="2113349" cy="84121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6" name="Rounded Rectangle 65"/>
            <p:cNvSpPr/>
            <p:nvPr/>
          </p:nvSpPr>
          <p:spPr bwMode="auto">
            <a:xfrm>
              <a:off x="5184678" y="3243715"/>
              <a:ext cx="2051111" cy="84121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67" name="TextBox 58"/>
            <p:cNvSpPr txBox="1">
              <a:spLocks noChangeArrowheads="1"/>
            </p:cNvSpPr>
            <p:nvPr/>
          </p:nvSpPr>
          <p:spPr bwMode="auto">
            <a:xfrm>
              <a:off x="5165968" y="3279073"/>
              <a:ext cx="2113349" cy="72502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Let us find the slant height (</a:t>
              </a:r>
              <a:r>
                <a:rPr lang="en-US" altLang="en-US" sz="1600" i="1" dirty="0" smtClean="0">
                  <a:solidFill>
                    <a:srgbClr val="FFFFFF"/>
                  </a:solidFill>
                  <a:latin typeface="Bookman Old Style" pitchFamily="18" charset="0"/>
                </a:rPr>
                <a:t>l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)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93" name="Rectangular Callout 92"/>
          <p:cNvSpPr/>
          <p:nvPr/>
        </p:nvSpPr>
        <p:spPr>
          <a:xfrm>
            <a:off x="4343400" y="682470"/>
            <a:ext cx="902880" cy="392128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ular Callout 93"/>
          <p:cNvSpPr/>
          <p:nvPr/>
        </p:nvSpPr>
        <p:spPr>
          <a:xfrm>
            <a:off x="6629400" y="650340"/>
            <a:ext cx="94201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74008" y="496336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63826" y="525586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62463" y="45222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123375" y="2187059"/>
            <a:ext cx="3381185" cy="7147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3214" y="2215982"/>
            <a:ext cx="345281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curved surface area of cone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193739" y="2075907"/>
            <a:ext cx="3311768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73419" y="2127919"/>
            <a:ext cx="3233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 curved surface area of the hemisphere?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73209" y="2332144"/>
            <a:ext cx="3214369" cy="6948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4190" y="2338889"/>
            <a:ext cx="323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slant height (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)?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2699" y="2439794"/>
                <a:ext cx="2400304" cy="43896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l</a:t>
                </a:r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sym typeface="Symbol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+ 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sym typeface="Symbol"/>
                              </a:rPr>
                              <m:t>𝒉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b="1" i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99" y="2439794"/>
                <a:ext cx="2400304" cy="438966"/>
              </a:xfrm>
              <a:prstGeom prst="rect">
                <a:avLst/>
              </a:prstGeom>
              <a:blipFill rotWithShape="1">
                <a:blip r:embed="rId2"/>
                <a:stretch>
                  <a:fillRect b="-2222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ounded Rectangle 94"/>
          <p:cNvSpPr/>
          <p:nvPr/>
        </p:nvSpPr>
        <p:spPr bwMode="auto">
          <a:xfrm>
            <a:off x="116992" y="3163402"/>
            <a:ext cx="3431819" cy="74498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10" y="3195199"/>
            <a:ext cx="368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getting the slant height (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),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410" y="3471540"/>
            <a:ext cx="368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first find height (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6" grpId="0" animBg="1"/>
      <p:bldP spid="106" grpId="1" animBg="1"/>
      <p:bldP spid="57" grpId="0" animBg="1"/>
      <p:bldP spid="57" grpId="1" animBg="1"/>
      <p:bldP spid="43" grpId="0" animBg="1"/>
      <p:bldP spid="43" grpId="1" animBg="1"/>
      <p:bldP spid="38" grpId="0" animBg="1"/>
      <p:bldP spid="38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55" grpId="0" animBg="1"/>
      <p:bldP spid="55" grpId="1" animBg="1"/>
      <p:bldP spid="55" grpId="2" animBg="1"/>
      <p:bldP spid="56" grpId="0" animBg="1"/>
      <p:bldP spid="56" grpId="1" animBg="1"/>
      <p:bldP spid="29" grpId="0" animBg="1"/>
      <p:bldP spid="29" grpId="1" animBg="1"/>
      <p:bldP spid="32" grpId="0"/>
      <p:bldP spid="33" grpId="0" animBg="1"/>
      <p:bldP spid="36" grpId="0" animBg="1"/>
      <p:bldP spid="36" grpId="1" animBg="1"/>
      <p:bldP spid="37" grpId="0" animBg="1"/>
      <p:bldP spid="37" grpId="1" animBg="1"/>
      <p:bldP spid="30" grpId="0" animBg="1"/>
      <p:bldP spid="34" grpId="0"/>
      <p:bldP spid="45" grpId="0"/>
      <p:bldP spid="46" grpId="0"/>
      <p:bldP spid="64" grpId="0"/>
      <p:bldP spid="69" grpId="0"/>
      <p:bldP spid="69" grpId="1"/>
      <p:bldP spid="70" grpId="0" animBg="1"/>
      <p:bldP spid="70" grpId="1" animBg="1"/>
      <p:bldP spid="71" grpId="0" animBg="1"/>
      <p:bldP spid="71" grpId="1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1" grpId="1" animBg="1"/>
      <p:bldP spid="82" grpId="0" animBg="1"/>
      <p:bldP spid="82" grpId="1" animBg="1"/>
      <p:bldP spid="84" grpId="0"/>
      <p:bldP spid="88" grpId="0" animBg="1"/>
      <p:bldP spid="88" grpId="1" animBg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 animBg="1"/>
      <p:bldP spid="94" grpId="0" animBg="1"/>
      <p:bldP spid="96" grpId="0"/>
      <p:bldP spid="97" grpId="0"/>
      <p:bldP spid="100" grpId="0"/>
      <p:bldP spid="101" grpId="0" animBg="1"/>
      <p:bldP spid="101" grpId="1" animBg="1"/>
      <p:bldP spid="102" grpId="0"/>
      <p:bldP spid="102" grpId="1"/>
      <p:bldP spid="103" grpId="0" animBg="1"/>
      <p:bldP spid="103" grpId="1" animBg="1"/>
      <p:bldP spid="104" grpId="0"/>
      <p:bldP spid="104" grpId="1"/>
      <p:bldP spid="83" grpId="0" animBg="1"/>
      <p:bldP spid="83" grpId="1" animBg="1"/>
      <p:bldP spid="85" grpId="0"/>
      <p:bldP spid="85" grpId="1"/>
      <p:bldP spid="87" grpId="0"/>
      <p:bldP spid="87" grpId="1"/>
      <p:bldP spid="95" grpId="0" animBg="1"/>
      <p:bldP spid="95" grpId="1" animBg="1"/>
      <p:bldP spid="98" grpId="0"/>
      <p:bldP spid="98" grpId="1"/>
      <p:bldP spid="99" grpId="0"/>
      <p:bldP spid="9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HEMISPHERE- Introduction	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1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3978082" y="3831979"/>
            <a:ext cx="134357" cy="18784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133856" y="3820799"/>
            <a:ext cx="157543" cy="19939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933988" y="3480208"/>
            <a:ext cx="1492966" cy="30284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567" y="1654238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444" y="1834791"/>
            <a:ext cx="192844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Slant height 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  <a:sym typeface="MT Extra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2500" y="1839086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4275" y="1719179"/>
                <a:ext cx="1219200" cy="4078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   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275" y="1719169"/>
                <a:ext cx="1219200" cy="4078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51125" y="1864048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1864048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1864048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h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4089" y="2233537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55864" y="2164430"/>
                <a:ext cx="1219200" cy="4078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              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864" y="2164420"/>
                <a:ext cx="1219200" cy="407869"/>
              </a:xfrm>
              <a:prstGeom prst="rect">
                <a:avLst/>
              </a:prstGeom>
              <a:blipFill rotWithShape="1">
                <a:blip r:embed="rId3"/>
                <a:stretch>
                  <a:fillRect r="-28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652714" y="2258499"/>
            <a:ext cx="8524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(3.5)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1363" y="2258499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5200" y="2258499"/>
            <a:ext cx="685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4089" y="2630394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55864" y="2559719"/>
                <a:ext cx="1219200" cy="4078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                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864" y="2559709"/>
                <a:ext cx="1219200" cy="407869"/>
              </a:xfrm>
              <a:prstGeom prst="rect">
                <a:avLst/>
              </a:prstGeom>
              <a:blipFill rotWithShape="1">
                <a:blip r:embed="rId4"/>
                <a:stretch>
                  <a:fillRect r="-37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652714" y="2653788"/>
            <a:ext cx="8524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12.25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511" y="2639908"/>
            <a:ext cx="3172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1708" y="2653788"/>
            <a:ext cx="6286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144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52372" y="1671068"/>
            <a:ext cx="885179" cy="2447925"/>
            <a:chOff x="7610916" y="1943896"/>
            <a:chExt cx="963925" cy="2447925"/>
          </a:xfrm>
          <a:effectLst/>
        </p:grpSpPr>
        <p:cxnSp>
          <p:nvCxnSpPr>
            <p:cNvPr id="22" name="Straight Connector 21"/>
            <p:cNvCxnSpPr/>
            <p:nvPr/>
          </p:nvCxnSpPr>
          <p:spPr>
            <a:xfrm rot="5400000" flipH="1" flipV="1">
              <a:off x="7515160" y="2428877"/>
              <a:ext cx="971550" cy="1588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610916" y="2961528"/>
              <a:ext cx="96392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15.5cm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 flipH="1" flipV="1">
              <a:off x="7515160" y="3905252"/>
              <a:ext cx="971550" cy="1588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829365" y="2029843"/>
            <a:ext cx="2057399" cy="2100076"/>
            <a:chOff x="9968866" y="3367274"/>
            <a:chExt cx="2057399" cy="2100076"/>
          </a:xfrm>
          <a:effectLst/>
        </p:grpSpPr>
        <p:sp>
          <p:nvSpPr>
            <p:cNvPr id="26" name="Arc 25"/>
            <p:cNvSpPr/>
            <p:nvPr/>
          </p:nvSpPr>
          <p:spPr>
            <a:xfrm rot="5400000" flipV="1">
              <a:off x="9947528" y="3388612"/>
              <a:ext cx="2100076" cy="2057399"/>
            </a:xfrm>
            <a:prstGeom prst="arc">
              <a:avLst>
                <a:gd name="adj1" fmla="val 16179716"/>
                <a:gd name="adj2" fmla="val 5460561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9968866" y="4271182"/>
              <a:ext cx="2048037" cy="26251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9968866" y="4271182"/>
              <a:ext cx="2048037" cy="26251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10800000" flipH="1" flipV="1">
              <a:off x="9968867" y="4402436"/>
              <a:ext cx="20480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 flipV="1">
              <a:off x="10963627" y="4380561"/>
              <a:ext cx="58515" cy="4375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6171" y="1705995"/>
            <a:ext cx="2076450" cy="1481710"/>
            <a:chOff x="9283700" y="2724150"/>
            <a:chExt cx="2076450" cy="1481710"/>
          </a:xfrm>
          <a:effectLst/>
        </p:grpSpPr>
        <p:sp>
          <p:nvSpPr>
            <p:cNvPr id="32" name="Freeform 31"/>
            <p:cNvSpPr/>
            <p:nvPr/>
          </p:nvSpPr>
          <p:spPr>
            <a:xfrm>
              <a:off x="9283700" y="2724150"/>
              <a:ext cx="2076450" cy="1362075"/>
            </a:xfrm>
            <a:custGeom>
              <a:avLst/>
              <a:gdLst>
                <a:gd name="connsiteX0" fmla="*/ 0 w 1952625"/>
                <a:gd name="connsiteY0" fmla="*/ 1362075 h 1362075"/>
                <a:gd name="connsiteX1" fmla="*/ 1000125 w 1952625"/>
                <a:gd name="connsiteY1" fmla="*/ 0 h 1362075"/>
                <a:gd name="connsiteX2" fmla="*/ 1952625 w 1952625"/>
                <a:gd name="connsiteY2" fmla="*/ 1343025 h 1362075"/>
                <a:gd name="connsiteX3" fmla="*/ 1685925 w 1952625"/>
                <a:gd name="connsiteY3" fmla="*/ 1362075 h 1362075"/>
                <a:gd name="connsiteX0" fmla="*/ 0 w 1952625"/>
                <a:gd name="connsiteY0" fmla="*/ 1362075 h 1362075"/>
                <a:gd name="connsiteX1" fmla="*/ 1000125 w 1952625"/>
                <a:gd name="connsiteY1" fmla="*/ 0 h 1362075"/>
                <a:gd name="connsiteX2" fmla="*/ 1952625 w 1952625"/>
                <a:gd name="connsiteY2" fmla="*/ 1343025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625" h="1362075">
                  <a:moveTo>
                    <a:pt x="0" y="1362075"/>
                  </a:moveTo>
                  <a:lnTo>
                    <a:pt x="1000125" y="0"/>
                  </a:lnTo>
                  <a:lnTo>
                    <a:pt x="1952625" y="1343025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3" name="Group 29"/>
            <p:cNvGrpSpPr/>
            <p:nvPr/>
          </p:nvGrpSpPr>
          <p:grpSpPr>
            <a:xfrm>
              <a:off x="9296400" y="3943350"/>
              <a:ext cx="2048038" cy="262510"/>
              <a:chOff x="9448800" y="4104308"/>
              <a:chExt cx="2048038" cy="262510"/>
            </a:xfrm>
          </p:grpSpPr>
          <p:sp>
            <p:nvSpPr>
              <p:cNvPr id="34" name="Oval 33"/>
              <p:cNvSpPr/>
              <p:nvPr/>
            </p:nvSpPr>
            <p:spPr>
              <a:xfrm flipV="1">
                <a:off x="9448800" y="4104308"/>
                <a:ext cx="2048037" cy="26251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16200000" flipH="1">
                <a:off x="10992941" y="3736427"/>
                <a:ext cx="5944" cy="1001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 flipV="1">
                <a:off x="10486419" y="4211306"/>
                <a:ext cx="58515" cy="4375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38" name="Straight Connector 37"/>
          <p:cNvCxnSpPr>
            <a:stCxn id="32" idx="1"/>
            <a:endCxn id="36" idx="0"/>
          </p:cNvCxnSpPr>
          <p:nvPr/>
        </p:nvCxnSpPr>
        <p:spPr>
          <a:xfrm>
            <a:off x="5889729" y="1705993"/>
            <a:ext cx="16029" cy="13699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5379568" y="3584515"/>
            <a:ext cx="1066802" cy="11686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837851" y="3499878"/>
            <a:ext cx="699514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3.5cm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24089" y="3082079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455864" y="3011404"/>
                <a:ext cx="1219200" cy="4078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     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864" y="3011394"/>
                <a:ext cx="1219200" cy="4078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2652714" y="3125793"/>
            <a:ext cx="94747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156.25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24089" y="3462343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38400" y="3462343"/>
            <a:ext cx="10810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12.5 cm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6622" y="3760745"/>
            <a:ext cx="283559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Surface area of cone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3620" y="3765040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33800" y="3748728"/>
            <a:ext cx="8382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r l  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64082" y="4045710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72362" y="4029398"/>
            <a:ext cx="29889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91112" y="4045710"/>
            <a:ext cx="7205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3.5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4122" y="4052060"/>
            <a:ext cx="88106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12.5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61266" y="4362742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66478" y="4362742"/>
            <a:ext cx="14825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43.75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090412" y="3013948"/>
            <a:ext cx="545308" cy="1948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19800" y="2986728"/>
            <a:ext cx="722755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3.5cm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417124" y="2375924"/>
            <a:ext cx="469701" cy="20684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34000" y="2339028"/>
            <a:ext cx="660806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12cm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7137" y="3462343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87555" y="3462343"/>
            <a:ext cx="4889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/>
                <a:sym typeface="MT Extra"/>
              </a:rPr>
              <a:t>l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6784" y="4362742"/>
            <a:ext cx="283559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Surface area of cone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37302" y="4362742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24600" y="2145192"/>
            <a:ext cx="10810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12.5 cm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23358" y="22026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man Old Style"/>
                <a:sym typeface="MT Extra"/>
              </a:rPr>
              <a:t>l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5429" y="361952"/>
            <a:ext cx="769417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736600" indent="-666750">
              <a:tabLst>
                <a:tab pos="173038" algn="ctr"/>
                <a:tab pos="3551238" algn="r"/>
                <a:tab pos="3886200" algn="ctr"/>
                <a:tab pos="41751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 A toy is in the form of a cone of radius 3.5 cm mounted on a </a:t>
            </a:r>
          </a:p>
          <a:p>
            <a:pPr marL="736600" indent="-666750">
              <a:tabLst>
                <a:tab pos="173038" algn="ctr"/>
                <a:tab pos="3551238" algn="r"/>
                <a:tab pos="3886200" algn="ctr"/>
                <a:tab pos="41751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hemisphere of same radius. 	The total height of the toy is 15.5 cm. </a:t>
            </a:r>
          </a:p>
          <a:p>
            <a:pPr marL="736600" indent="-666750">
              <a:tabLst>
                <a:tab pos="173038" algn="ctr"/>
                <a:tab pos="3551238" algn="r"/>
                <a:tab pos="3886200" algn="ctr"/>
                <a:tab pos="41751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total surface area of the toy.</a:t>
            </a:r>
            <a:endParaRPr lang="en-US" sz="1600" b="1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997997" y="1237618"/>
            <a:ext cx="7723685" cy="27761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0227" y="1212053"/>
            <a:ext cx="40386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Total surface area of toy 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18558" y="1205603"/>
            <a:ext cx="27602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cone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6" name="Rectangular Callout 85"/>
          <p:cNvSpPr/>
          <p:nvPr/>
        </p:nvSpPr>
        <p:spPr>
          <a:xfrm>
            <a:off x="4343400" y="682470"/>
            <a:ext cx="902880" cy="392128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6629400" y="650340"/>
            <a:ext cx="94201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91536" y="1206974"/>
            <a:ext cx="28811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hemisphere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88846" y="479976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78672" y="509226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086620" y="46357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41252" y="46941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7" grpId="0" animBg="1"/>
      <p:bldP spid="97" grpId="1" animBg="1"/>
      <p:bldP spid="81" grpId="0" animBg="1"/>
      <p:bldP spid="81" grpId="1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51" grpId="0" animBg="1"/>
      <p:bldP spid="51" grpId="1" animBg="1"/>
      <p:bldP spid="51" grpId="2" animBg="1"/>
      <p:bldP spid="51" grpId="3" animBg="1"/>
      <p:bldP spid="80" grpId="0" animBg="1"/>
      <p:bldP spid="80" grpId="1" animBg="1"/>
      <p:bldP spid="96" grpId="0"/>
      <p:bldP spid="102" grpId="0"/>
      <p:bldP spid="74" grpId="0"/>
      <p:bldP spid="75" grpId="0"/>
      <p:bldP spid="105" grpId="0"/>
      <p:bldP spid="106" grpId="0"/>
      <p:bldP spid="107" grpId="0"/>
      <p:bldP spid="108" grpId="0"/>
      <p:bldP spid="10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228746" y="2626738"/>
            <a:ext cx="4789795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224516" y="1813543"/>
            <a:ext cx="155983" cy="2582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7183" y="4667694"/>
            <a:ext cx="4842495" cy="2529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021492" y="2931541"/>
            <a:ext cx="352574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29885" y="2930866"/>
            <a:ext cx="352574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51" y="1570990"/>
            <a:ext cx="585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554" y="1748841"/>
            <a:ext cx="361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Surface area of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hemisphere(S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0242" y="175313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0280" y="1736824"/>
            <a:ext cx="824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0242" y="204450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1040" y="2028190"/>
            <a:ext cx="4425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2648" y="2049680"/>
            <a:ext cx="102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(3.5)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9767" y="256533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613" y="2565338"/>
            <a:ext cx="148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24.5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227" y="2873478"/>
            <a:ext cx="3235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Total surface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area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of the toy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6950" y="287346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9491" y="2873468"/>
            <a:ext cx="88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9438" indent="-579438" algn="just">
              <a:spcAft>
                <a:spcPts val="500"/>
              </a:spcAft>
              <a:tabLst>
                <a:tab pos="60325" algn="ctr"/>
                <a:tab pos="168275" algn="l"/>
                <a:tab pos="625475" algn="l"/>
                <a:tab pos="2346325" algn="l"/>
                <a:tab pos="2803525" algn="l"/>
                <a:tab pos="3368675" algn="l"/>
                <a:tab pos="5197475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+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2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6950" y="321728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3142" y="3217288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43.75</a:t>
            </a:r>
            <a:r>
              <a:rPr lang="en-US" sz="1600" b="1" dirty="0">
                <a:solidFill>
                  <a:prstClr val="black"/>
                </a:solidFill>
                <a:latin typeface="Symbol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8802" y="321728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2802" y="3217288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24.5</a:t>
            </a:r>
            <a:r>
              <a:rPr lang="en-US" sz="1600" b="1" dirty="0">
                <a:solidFill>
                  <a:prstClr val="black"/>
                </a:solidFill>
                <a:latin typeface="Symbol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6950" y="3569981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35682" y="356563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68.25</a:t>
            </a:r>
            <a:r>
              <a:rPr lang="en-US" sz="1600" b="1" dirty="0">
                <a:solidFill>
                  <a:prstClr val="black"/>
                </a:solidFill>
                <a:latin typeface="Symbol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6950" y="396575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5690" y="3961411"/>
            <a:ext cx="856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68.25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6456" y="4079787"/>
            <a:ext cx="278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35964" y="39581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5480" y="383690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567870" y="4123982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6950" y="4319121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6190" y="4319121"/>
            <a:ext cx="148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214.25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10800000" flipV="1">
            <a:off x="3650103" y="4163609"/>
            <a:ext cx="2286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619816" y="4044484"/>
            <a:ext cx="619896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36204" y="382875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9.75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29200" y="1647175"/>
            <a:ext cx="2811982" cy="2463965"/>
            <a:chOff x="5760596" y="-974725"/>
            <a:chExt cx="2811982" cy="2463965"/>
          </a:xfrm>
        </p:grpSpPr>
        <p:grpSp>
          <p:nvGrpSpPr>
            <p:cNvPr id="36" name="Group 35"/>
            <p:cNvGrpSpPr/>
            <p:nvPr/>
          </p:nvGrpSpPr>
          <p:grpSpPr>
            <a:xfrm>
              <a:off x="7687399" y="-918399"/>
              <a:ext cx="885179" cy="2407639"/>
              <a:chOff x="7612281" y="2035147"/>
              <a:chExt cx="963925" cy="2407639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7513812" y="2534848"/>
                <a:ext cx="10009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7612281" y="3030148"/>
                <a:ext cx="963925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/>
                  </a:rPr>
                  <a:t>15.5cm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7498647" y="3926257"/>
                <a:ext cx="1031321" cy="173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763771" y="-650875"/>
              <a:ext cx="2057399" cy="2100076"/>
              <a:chOff x="9968866" y="3367274"/>
              <a:chExt cx="2057399" cy="2100076"/>
            </a:xfrm>
          </p:grpSpPr>
          <p:sp>
            <p:nvSpPr>
              <p:cNvPr id="49" name="Arc 48"/>
              <p:cNvSpPr/>
              <p:nvPr/>
            </p:nvSpPr>
            <p:spPr>
              <a:xfrm rot="5400000" flipV="1">
                <a:off x="9947528" y="3388612"/>
                <a:ext cx="2100076" cy="2057399"/>
              </a:xfrm>
              <a:prstGeom prst="arc">
                <a:avLst>
                  <a:gd name="adj1" fmla="val 16179716"/>
                  <a:gd name="adj2" fmla="val 546056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10800000" flipH="1" flipV="1">
                <a:off x="9968867" y="4402436"/>
                <a:ext cx="20480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 flipV="1">
                <a:off x="10963627" y="4380561"/>
                <a:ext cx="58515" cy="4375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760596" y="-974725"/>
              <a:ext cx="2076450" cy="1481710"/>
              <a:chOff x="9283700" y="2724150"/>
              <a:chExt cx="2076450" cy="1481710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9283700" y="2724150"/>
                <a:ext cx="2076450" cy="1362075"/>
              </a:xfrm>
              <a:custGeom>
                <a:avLst/>
                <a:gdLst>
                  <a:gd name="connsiteX0" fmla="*/ 0 w 1952625"/>
                  <a:gd name="connsiteY0" fmla="*/ 1362075 h 1362075"/>
                  <a:gd name="connsiteX1" fmla="*/ 1000125 w 1952625"/>
                  <a:gd name="connsiteY1" fmla="*/ 0 h 1362075"/>
                  <a:gd name="connsiteX2" fmla="*/ 1952625 w 1952625"/>
                  <a:gd name="connsiteY2" fmla="*/ 1343025 h 1362075"/>
                  <a:gd name="connsiteX3" fmla="*/ 1685925 w 1952625"/>
                  <a:gd name="connsiteY3" fmla="*/ 1362075 h 1362075"/>
                  <a:gd name="connsiteX0" fmla="*/ 0 w 1952625"/>
                  <a:gd name="connsiteY0" fmla="*/ 1362075 h 1362075"/>
                  <a:gd name="connsiteX1" fmla="*/ 1000125 w 1952625"/>
                  <a:gd name="connsiteY1" fmla="*/ 0 h 1362075"/>
                  <a:gd name="connsiteX2" fmla="*/ 1952625 w 1952625"/>
                  <a:gd name="connsiteY2" fmla="*/ 1343025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52625" h="1362075">
                    <a:moveTo>
                      <a:pt x="0" y="1362075"/>
                    </a:moveTo>
                    <a:lnTo>
                      <a:pt x="1000125" y="0"/>
                    </a:lnTo>
                    <a:lnTo>
                      <a:pt x="1952625" y="1343025"/>
                    </a:ln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" name="Group 29"/>
              <p:cNvGrpSpPr/>
              <p:nvPr/>
            </p:nvGrpSpPr>
            <p:grpSpPr>
              <a:xfrm>
                <a:off x="9296400" y="3943350"/>
                <a:ext cx="2048038" cy="262510"/>
                <a:chOff x="9448800" y="4104308"/>
                <a:chExt cx="2048038" cy="262510"/>
              </a:xfrm>
            </p:grpSpPr>
            <p:sp>
              <p:nvSpPr>
                <p:cNvPr id="46" name="Oval 45"/>
                <p:cNvSpPr/>
                <p:nvPr/>
              </p:nvSpPr>
              <p:spPr>
                <a:xfrm flipV="1">
                  <a:off x="9448800" y="4104308"/>
                  <a:ext cx="2048037" cy="26251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16200000" flipH="1">
                  <a:off x="10992941" y="3736427"/>
                  <a:ext cx="5944" cy="1001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 flipV="1">
                  <a:off x="10486419" y="4211306"/>
                  <a:ext cx="58515" cy="4375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40" name="Straight Connector 39"/>
            <p:cNvCxnSpPr/>
            <p:nvPr/>
          </p:nvCxnSpPr>
          <p:spPr>
            <a:xfrm>
              <a:off x="6824144" y="-974725"/>
              <a:ext cx="16029" cy="1369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6313993" y="903797"/>
              <a:ext cx="1066802" cy="116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772275" y="819150"/>
              <a:ext cx="13990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3.5cm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81800" y="-323850"/>
              <a:ext cx="13990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/>
                </a:rPr>
                <a:t>12cm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9078" y="4628515"/>
            <a:ext cx="48191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Total surface area of the toy is 214.25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48353" y="2837947"/>
            <a:ext cx="561832" cy="18912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94140" y="2798291"/>
            <a:ext cx="868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3.5cm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5292238" y="4171960"/>
            <a:ext cx="1434845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352862" y="4219585"/>
            <a:ext cx="1303208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42786" y="4183281"/>
            <a:ext cx="171523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43.75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446" y="4629150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8927" y="2565338"/>
            <a:ext cx="361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Surface area of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hemisphere(S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4300" y="2565338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5429" y="361952"/>
            <a:ext cx="769417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736600" indent="-666750">
              <a:tabLst>
                <a:tab pos="173038" algn="ctr"/>
                <a:tab pos="3551238" algn="r"/>
                <a:tab pos="3886200" algn="ctr"/>
                <a:tab pos="41751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 A toy is in the form of a cone of radius 3.5 cm mounted on a </a:t>
            </a:r>
          </a:p>
          <a:p>
            <a:pPr marL="736600" indent="-666750">
              <a:tabLst>
                <a:tab pos="173038" algn="ctr"/>
                <a:tab pos="3551238" algn="r"/>
                <a:tab pos="3886200" algn="ctr"/>
                <a:tab pos="41751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hemisphere of same radius. 	The total height of the toy is 15.5 cm. </a:t>
            </a:r>
          </a:p>
          <a:p>
            <a:pPr marL="736600" indent="-666750">
              <a:tabLst>
                <a:tab pos="173038" algn="ctr"/>
                <a:tab pos="3551238" algn="r"/>
                <a:tab pos="3886200" algn="ctr"/>
                <a:tab pos="41751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total surface area of the toy.</a:t>
            </a:r>
            <a:endParaRPr lang="en-US" sz="1600" b="1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959378" y="1231982"/>
            <a:ext cx="7800922" cy="28888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66524" y="1266354"/>
            <a:ext cx="7622802" cy="222754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0227" y="1212053"/>
            <a:ext cx="40386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Total surface area of toy 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04757" y="1198730"/>
            <a:ext cx="27878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cone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8" name="Rectangular Callout 87"/>
          <p:cNvSpPr/>
          <p:nvPr/>
        </p:nvSpPr>
        <p:spPr>
          <a:xfrm>
            <a:off x="4343400" y="682470"/>
            <a:ext cx="902880" cy="392128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ular Callout 88"/>
          <p:cNvSpPr/>
          <p:nvPr/>
        </p:nvSpPr>
        <p:spPr>
          <a:xfrm>
            <a:off x="6629400" y="650340"/>
            <a:ext cx="94201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91536" y="1206974"/>
            <a:ext cx="28811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hemisphere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19500" y="229738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00316" y="2297380"/>
            <a:ext cx="4425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31906" y="2297380"/>
            <a:ext cx="102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3.5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93881" y="2297380"/>
            <a:ext cx="102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3.5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87" grpId="0" animBg="1"/>
      <p:bldP spid="87" grpId="1" animBg="1"/>
      <p:bldP spid="66" grpId="0" animBg="1"/>
      <p:bldP spid="83" grpId="0" animBg="1"/>
      <p:bldP spid="83" grpId="1" animBg="1"/>
      <p:bldP spid="81" grpId="0" animBg="1"/>
      <p:bldP spid="81" grpId="1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0" grpId="0"/>
      <p:bldP spid="33" grpId="0"/>
      <p:bldP spid="57" grpId="0"/>
      <p:bldP spid="70" grpId="0" animBg="1"/>
      <p:bldP spid="70" grpId="1" animBg="1"/>
      <p:bldP spid="75" grpId="0" animBg="1"/>
      <p:bldP spid="82" grpId="0" animBg="1"/>
      <p:bldP spid="82" grpId="1" animBg="1"/>
      <p:bldP spid="77" grpId="0"/>
      <p:bldP spid="90" grpId="0"/>
      <p:bldP spid="78" grpId="0" animBg="1"/>
      <p:bldP spid="78" grpId="1" animBg="1"/>
      <p:bldP spid="98" grpId="0"/>
      <p:bldP spid="99" grpId="0"/>
      <p:bldP spid="100" grpId="0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56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151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Cube and Hemisphere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940039" y="1458518"/>
            <a:ext cx="4886070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18471" y="176857"/>
            <a:ext cx="2873950" cy="2715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7771" y="663557"/>
            <a:ext cx="3655767" cy="2710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84200" y="1038604"/>
            <a:ext cx="7972022" cy="30665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0198" y="451006"/>
            <a:ext cx="6140413" cy="2715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6737" y="179429"/>
            <a:ext cx="6434430" cy="2715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600" y="150166"/>
            <a:ext cx="704850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33413" indent="-633413">
              <a:tabLst>
                <a:tab pos="0" algn="l"/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 	A cubical block of side 7 cm is surmounted 	by a hemisphere. </a:t>
            </a:r>
          </a:p>
          <a:p>
            <a:pPr marL="633413" indent="-633413">
              <a:tabLst>
                <a:tab pos="0" algn="l"/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What is the greatest diameter 	the hemisphere can have ? </a:t>
            </a:r>
          </a:p>
          <a:p>
            <a:pPr marL="633413" indent="-633413">
              <a:tabLst>
                <a:tab pos="0" algn="l"/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	Find the surface area of the solid.  </a:t>
            </a:r>
          </a:p>
        </p:txBody>
      </p:sp>
      <p:sp>
        <p:nvSpPr>
          <p:cNvPr id="5" name="Cube 4"/>
          <p:cNvSpPr/>
          <p:nvPr/>
        </p:nvSpPr>
        <p:spPr>
          <a:xfrm>
            <a:off x="4575543" y="2188408"/>
            <a:ext cx="2455366" cy="22073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4576642" y="2185999"/>
            <a:ext cx="2455366" cy="220736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13066" y="2197925"/>
            <a:ext cx="1789854" cy="527997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Chord 7"/>
          <p:cNvSpPr/>
          <p:nvPr/>
        </p:nvSpPr>
        <p:spPr>
          <a:xfrm>
            <a:off x="4909705" y="1722532"/>
            <a:ext cx="1789535" cy="746828"/>
          </a:xfrm>
          <a:custGeom>
            <a:avLst/>
            <a:gdLst>
              <a:gd name="connsiteX0" fmla="*/ 242 w 1789535"/>
              <a:gd name="connsiteY0" fmla="*/ 746828 h 1459738"/>
              <a:gd name="connsiteX1" fmla="*/ 506082 w 1789535"/>
              <a:gd name="connsiteY1" fmla="*/ 72461 h 1459738"/>
              <a:gd name="connsiteX2" fmla="*/ 1274733 w 1789535"/>
              <a:gd name="connsiteY2" fmla="*/ 69077 h 1459738"/>
              <a:gd name="connsiteX3" fmla="*/ 1789504 w 1789535"/>
              <a:gd name="connsiteY3" fmla="*/ 735996 h 1459738"/>
              <a:gd name="connsiteX4" fmla="*/ 242 w 1789535"/>
              <a:gd name="connsiteY4" fmla="*/ 746828 h 1459738"/>
              <a:gd name="connsiteX0" fmla="*/ 242 w 1789535"/>
              <a:gd name="connsiteY0" fmla="*/ 746828 h 838268"/>
              <a:gd name="connsiteX1" fmla="*/ 506082 w 1789535"/>
              <a:gd name="connsiteY1" fmla="*/ 72461 h 838268"/>
              <a:gd name="connsiteX2" fmla="*/ 1274733 w 1789535"/>
              <a:gd name="connsiteY2" fmla="*/ 69077 h 838268"/>
              <a:gd name="connsiteX3" fmla="*/ 1789504 w 1789535"/>
              <a:gd name="connsiteY3" fmla="*/ 735996 h 838268"/>
              <a:gd name="connsiteX4" fmla="*/ 91682 w 1789535"/>
              <a:gd name="connsiteY4" fmla="*/ 838268 h 838268"/>
              <a:gd name="connsiteX0" fmla="*/ 242 w 1789535"/>
              <a:gd name="connsiteY0" fmla="*/ 746828 h 746828"/>
              <a:gd name="connsiteX1" fmla="*/ 506082 w 1789535"/>
              <a:gd name="connsiteY1" fmla="*/ 72461 h 746828"/>
              <a:gd name="connsiteX2" fmla="*/ 1274733 w 1789535"/>
              <a:gd name="connsiteY2" fmla="*/ 69077 h 746828"/>
              <a:gd name="connsiteX3" fmla="*/ 1789504 w 1789535"/>
              <a:gd name="connsiteY3" fmla="*/ 735996 h 74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535" h="746828">
                <a:moveTo>
                  <a:pt x="242" y="746828"/>
                </a:moveTo>
                <a:cubicBezTo>
                  <a:pt x="-7915" y="460561"/>
                  <a:pt x="189895" y="196848"/>
                  <a:pt x="506082" y="72461"/>
                </a:cubicBezTo>
                <a:cubicBezTo>
                  <a:pt x="748622" y="-22954"/>
                  <a:pt x="1030945" y="-24197"/>
                  <a:pt x="1274733" y="69077"/>
                </a:cubicBezTo>
                <a:cubicBezTo>
                  <a:pt x="1591360" y="190219"/>
                  <a:pt x="1792440" y="450732"/>
                  <a:pt x="1789504" y="735996"/>
                </a:cubicBezTo>
              </a:path>
            </a:pathLst>
          </a:cu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Chord 7"/>
          <p:cNvSpPr/>
          <p:nvPr/>
        </p:nvSpPr>
        <p:spPr>
          <a:xfrm>
            <a:off x="4906364" y="1706686"/>
            <a:ext cx="1789535" cy="746828"/>
          </a:xfrm>
          <a:custGeom>
            <a:avLst/>
            <a:gdLst>
              <a:gd name="connsiteX0" fmla="*/ 242 w 1789535"/>
              <a:gd name="connsiteY0" fmla="*/ 746828 h 1459738"/>
              <a:gd name="connsiteX1" fmla="*/ 506082 w 1789535"/>
              <a:gd name="connsiteY1" fmla="*/ 72461 h 1459738"/>
              <a:gd name="connsiteX2" fmla="*/ 1274733 w 1789535"/>
              <a:gd name="connsiteY2" fmla="*/ 69077 h 1459738"/>
              <a:gd name="connsiteX3" fmla="*/ 1789504 w 1789535"/>
              <a:gd name="connsiteY3" fmla="*/ 735996 h 1459738"/>
              <a:gd name="connsiteX4" fmla="*/ 242 w 1789535"/>
              <a:gd name="connsiteY4" fmla="*/ 746828 h 1459738"/>
              <a:gd name="connsiteX0" fmla="*/ 242 w 1789535"/>
              <a:gd name="connsiteY0" fmla="*/ 746828 h 838268"/>
              <a:gd name="connsiteX1" fmla="*/ 506082 w 1789535"/>
              <a:gd name="connsiteY1" fmla="*/ 72461 h 838268"/>
              <a:gd name="connsiteX2" fmla="*/ 1274733 w 1789535"/>
              <a:gd name="connsiteY2" fmla="*/ 69077 h 838268"/>
              <a:gd name="connsiteX3" fmla="*/ 1789504 w 1789535"/>
              <a:gd name="connsiteY3" fmla="*/ 735996 h 838268"/>
              <a:gd name="connsiteX4" fmla="*/ 91682 w 1789535"/>
              <a:gd name="connsiteY4" fmla="*/ 838268 h 838268"/>
              <a:gd name="connsiteX0" fmla="*/ 242 w 1789535"/>
              <a:gd name="connsiteY0" fmla="*/ 746828 h 746828"/>
              <a:gd name="connsiteX1" fmla="*/ 506082 w 1789535"/>
              <a:gd name="connsiteY1" fmla="*/ 72461 h 746828"/>
              <a:gd name="connsiteX2" fmla="*/ 1274733 w 1789535"/>
              <a:gd name="connsiteY2" fmla="*/ 69077 h 746828"/>
              <a:gd name="connsiteX3" fmla="*/ 1789504 w 1789535"/>
              <a:gd name="connsiteY3" fmla="*/ 735996 h 74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535" h="746828">
                <a:moveTo>
                  <a:pt x="242" y="746828"/>
                </a:moveTo>
                <a:cubicBezTo>
                  <a:pt x="-7915" y="460561"/>
                  <a:pt x="189895" y="196848"/>
                  <a:pt x="506082" y="72461"/>
                </a:cubicBezTo>
                <a:cubicBezTo>
                  <a:pt x="748622" y="-22954"/>
                  <a:pt x="1030945" y="-24197"/>
                  <a:pt x="1274733" y="69077"/>
                </a:cubicBezTo>
                <a:cubicBezTo>
                  <a:pt x="1591360" y="190219"/>
                  <a:pt x="1792440" y="450732"/>
                  <a:pt x="1789504" y="735996"/>
                </a:cubicBezTo>
              </a:path>
            </a:pathLst>
          </a:cu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23658" y="2202707"/>
            <a:ext cx="1789854" cy="263999"/>
          </a:xfrm>
          <a:custGeom>
            <a:avLst/>
            <a:gdLst>
              <a:gd name="connsiteX0" fmla="*/ 0 w 1789854"/>
              <a:gd name="connsiteY0" fmla="*/ 263999 h 527997"/>
              <a:gd name="connsiteX1" fmla="*/ 894927 w 1789854"/>
              <a:gd name="connsiteY1" fmla="*/ 0 h 527997"/>
              <a:gd name="connsiteX2" fmla="*/ 1789854 w 1789854"/>
              <a:gd name="connsiteY2" fmla="*/ 263999 h 527997"/>
              <a:gd name="connsiteX3" fmla="*/ 894927 w 1789854"/>
              <a:gd name="connsiteY3" fmla="*/ 527998 h 527997"/>
              <a:gd name="connsiteX4" fmla="*/ 0 w 1789854"/>
              <a:gd name="connsiteY4" fmla="*/ 263999 h 527997"/>
              <a:gd name="connsiteX0" fmla="*/ 0 w 1789854"/>
              <a:gd name="connsiteY0" fmla="*/ 263999 h 263999"/>
              <a:gd name="connsiteX1" fmla="*/ 894927 w 1789854"/>
              <a:gd name="connsiteY1" fmla="*/ 0 h 263999"/>
              <a:gd name="connsiteX2" fmla="*/ 1789854 w 1789854"/>
              <a:gd name="connsiteY2" fmla="*/ 263999 h 263999"/>
              <a:gd name="connsiteX3" fmla="*/ 0 w 1789854"/>
              <a:gd name="connsiteY3" fmla="*/ 263999 h 263999"/>
              <a:gd name="connsiteX0" fmla="*/ 0 w 1789854"/>
              <a:gd name="connsiteY0" fmla="*/ 263999 h 355439"/>
              <a:gd name="connsiteX1" fmla="*/ 894927 w 1789854"/>
              <a:gd name="connsiteY1" fmla="*/ 0 h 355439"/>
              <a:gd name="connsiteX2" fmla="*/ 1789854 w 1789854"/>
              <a:gd name="connsiteY2" fmla="*/ 263999 h 355439"/>
              <a:gd name="connsiteX3" fmla="*/ 91440 w 1789854"/>
              <a:gd name="connsiteY3" fmla="*/ 355439 h 355439"/>
              <a:gd name="connsiteX0" fmla="*/ 0 w 1789854"/>
              <a:gd name="connsiteY0" fmla="*/ 263999 h 263999"/>
              <a:gd name="connsiteX1" fmla="*/ 894927 w 1789854"/>
              <a:gd name="connsiteY1" fmla="*/ 0 h 263999"/>
              <a:gd name="connsiteX2" fmla="*/ 1789854 w 1789854"/>
              <a:gd name="connsiteY2" fmla="*/ 263999 h 26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854" h="263999">
                <a:moveTo>
                  <a:pt x="0" y="263999"/>
                </a:moveTo>
                <a:cubicBezTo>
                  <a:pt x="0" y="118196"/>
                  <a:pt x="400672" y="0"/>
                  <a:pt x="894927" y="0"/>
                </a:cubicBezTo>
                <a:cubicBezTo>
                  <a:pt x="1389182" y="0"/>
                  <a:pt x="1789854" y="118196"/>
                  <a:pt x="1789854" y="263999"/>
                </a:cubicBezTo>
              </a:path>
            </a:pathLst>
          </a:custGeom>
          <a:solidFill>
            <a:srgbClr val="00B0F0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20" y="3584731"/>
            <a:ext cx="191872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0286" y="3415172"/>
            <a:ext cx="734060" cy="307777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7 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41295" y="2207025"/>
            <a:ext cx="1754587" cy="507394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13107" y="2468959"/>
            <a:ext cx="1797149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1903" y="2309133"/>
            <a:ext cx="315240" cy="307777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?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1027930"/>
            <a:ext cx="25908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Surface area of the solid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9400" y="1019870"/>
            <a:ext cx="3048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68096" y="1029918"/>
            <a:ext cx="116891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TSA (cube)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32778" y="1029917"/>
            <a:ext cx="2366353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Base Area (hemisphere)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71549" y="1039966"/>
            <a:ext cx="1834156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CSA (hemisphere)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49350" y="1017616"/>
            <a:ext cx="27443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3190" y="1039966"/>
            <a:ext cx="29206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89724" y="1814871"/>
            <a:ext cx="4731078" cy="39677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324" y="1846011"/>
            <a:ext cx="259415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Greatest Diameter 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3006" y="1846011"/>
            <a:ext cx="259415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 of Square =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585366" y="2737005"/>
            <a:ext cx="1881249" cy="1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89251" y="1846011"/>
            <a:ext cx="1295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34081" y="2287578"/>
            <a:ext cx="734060" cy="307777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7 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8502" y="1413073"/>
            <a:ext cx="21095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Greatest diameter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05579" y="1413073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4027" y="1413073"/>
            <a:ext cx="19050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Side of a square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38961" y="1413073"/>
            <a:ext cx="928459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7 cm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4" y="1413073"/>
            <a:ext cx="5855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9251" y="1870356"/>
            <a:ext cx="2455907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53" y="1892789"/>
            <a:ext cx="259415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to find TSA of cube?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3288120" y="503222"/>
            <a:ext cx="902880" cy="392128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ular Callout 45"/>
          <p:cNvSpPr/>
          <p:nvPr/>
        </p:nvSpPr>
        <p:spPr>
          <a:xfrm>
            <a:off x="4916469" y="471355"/>
            <a:ext cx="756812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9849" y="275874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6922" y="27324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441496" y="1785605"/>
            <a:ext cx="3268813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3308" y="1830610"/>
            <a:ext cx="345281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curved surface area of hemisphere?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82459" y="1879683"/>
            <a:ext cx="3268813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4270" y="1982599"/>
            <a:ext cx="345281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area of a circle?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ular Callout 55"/>
          <p:cNvSpPr/>
          <p:nvPr/>
        </p:nvSpPr>
        <p:spPr>
          <a:xfrm>
            <a:off x="6982786" y="510948"/>
            <a:ext cx="94201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15859" y="312833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4400" y="2080100"/>
            <a:ext cx="57013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35942" y="2196162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31167" y="1962150"/>
            <a:ext cx="3278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52228" y="2240357"/>
            <a:ext cx="29123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72041" y="2056702"/>
            <a:ext cx="54173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0143" y="1962151"/>
            <a:ext cx="327863" cy="572566"/>
            <a:chOff x="6774602" y="1886787"/>
            <a:chExt cx="327863" cy="572566"/>
          </a:xfrm>
        </p:grpSpPr>
        <p:sp>
          <p:nvSpPr>
            <p:cNvPr id="76" name="TextBox 75"/>
            <p:cNvSpPr txBox="1"/>
            <p:nvPr/>
          </p:nvSpPr>
          <p:spPr>
            <a:xfrm>
              <a:off x="6779372" y="2120799"/>
              <a:ext cx="27860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74602" y="1886787"/>
              <a:ext cx="3278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795673" y="2164994"/>
              <a:ext cx="2912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1576740" y="2076822"/>
            <a:ext cx="2486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238750" y="33655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51357" y="36559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2855" y="1718032"/>
            <a:ext cx="1421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TextBox 58"/>
          <p:cNvSpPr txBox="1">
            <a:spLocks noChangeArrowheads="1"/>
          </p:cNvSpPr>
          <p:nvPr/>
        </p:nvSpPr>
        <p:spPr bwMode="auto">
          <a:xfrm>
            <a:off x="1892012" y="1716978"/>
            <a:ext cx="118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cm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7137" y="2091510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8" grpId="0" animBg="1"/>
      <p:bldP spid="58" grpId="1" animBg="1"/>
      <p:bldP spid="35" grpId="0" animBg="1"/>
      <p:bldP spid="35" grpId="1" animBg="1"/>
      <p:bldP spid="26" grpId="0" animBg="1"/>
      <p:bldP spid="13" grpId="0" animBg="1"/>
      <p:bldP spid="13" grpId="1" animBg="1"/>
      <p:bldP spid="10" grpId="0" animBg="1"/>
      <p:bldP spid="10" grpId="1" animBg="1"/>
      <p:bldP spid="5" grpId="0" animBg="1"/>
      <p:bldP spid="28" grpId="0" animBg="1"/>
      <p:bldP spid="28" grpId="1" animBg="1"/>
      <p:bldP spid="28" grpId="2" animBg="1"/>
      <p:bldP spid="9" grpId="0" animBg="1"/>
      <p:bldP spid="8" grpId="0" animBg="1"/>
      <p:bldP spid="30" grpId="0" animBg="1"/>
      <p:bldP spid="30" grpId="1" animBg="1"/>
      <p:bldP spid="30" grpId="2" animBg="1"/>
      <p:bldP spid="14" grpId="0" animBg="1"/>
      <p:bldP spid="11" grpId="0" animBg="1"/>
      <p:bldP spid="29" grpId="0" animBg="1"/>
      <p:bldP spid="29" grpId="1" animBg="1"/>
      <p:bldP spid="29" grpId="2" animBg="1"/>
      <p:bldP spid="29" grpId="3" animBg="1"/>
      <p:bldP spid="29" grpId="4" animBg="1"/>
      <p:bldP spid="16" grpId="0" animBg="1"/>
      <p:bldP spid="16" grpId="1" animBg="1"/>
      <p:bldP spid="16" grpId="2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 animBg="1"/>
      <p:bldP spid="27" grpId="1" animBg="1"/>
      <p:bldP spid="31" grpId="0"/>
      <p:bldP spid="31" grpId="1"/>
      <p:bldP spid="32" grpId="0"/>
      <p:bldP spid="32" grpId="1"/>
      <p:bldP spid="34" grpId="0"/>
      <p:bldP spid="34" grpId="1"/>
      <p:bldP spid="36" grpId="0" animBg="1"/>
      <p:bldP spid="37" grpId="0"/>
      <p:bldP spid="38" grpId="0"/>
      <p:bldP spid="39" grpId="0"/>
      <p:bldP spid="40" grpId="0"/>
      <p:bldP spid="41" grpId="0"/>
      <p:bldP spid="42" grpId="0" animBg="1"/>
      <p:bldP spid="42" grpId="1" animBg="1"/>
      <p:bldP spid="43" grpId="0"/>
      <p:bldP spid="43" grpId="1"/>
      <p:bldP spid="45" grpId="0" animBg="1"/>
      <p:bldP spid="46" grpId="0" animBg="1"/>
      <p:bldP spid="47" grpId="0"/>
      <p:bldP spid="49" grpId="0"/>
      <p:bldP spid="50" grpId="0" animBg="1"/>
      <p:bldP spid="50" grpId="1" animBg="1"/>
      <p:bldP spid="51" grpId="0"/>
      <p:bldP spid="51" grpId="1"/>
      <p:bldP spid="53" grpId="0" animBg="1"/>
      <p:bldP spid="53" grpId="1" animBg="1"/>
      <p:bldP spid="54" grpId="0"/>
      <p:bldP spid="54" grpId="1"/>
      <p:bldP spid="56" grpId="0" animBg="1"/>
      <p:bldP spid="57" grpId="0"/>
      <p:bldP spid="71" grpId="0"/>
      <p:bldP spid="72" grpId="0"/>
      <p:bldP spid="73" grpId="0"/>
      <p:bldP spid="75" grpId="0"/>
      <p:bldP spid="82" grpId="0"/>
      <p:bldP spid="83" grpId="0"/>
      <p:bldP spid="83" grpId="1"/>
      <p:bldP spid="84" grpId="0"/>
      <p:bldP spid="84" grpId="1"/>
      <p:bldP spid="64" grpId="0"/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02109" y="1390917"/>
            <a:ext cx="155983" cy="2385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794000" y="194320"/>
            <a:ext cx="1108304" cy="2528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964" y="1352560"/>
            <a:ext cx="5855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6245" y="1295848"/>
            <a:ext cx="1743075" cy="438582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TSA of cube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0275" y="1295848"/>
            <a:ext cx="523945" cy="438582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</a:bodyPr>
          <a:lstStyle/>
          <a:p>
            <a:pPr marL="738188" indent="-738188">
              <a:lnSpc>
                <a:spcPct val="150000"/>
              </a:lnSpc>
              <a:tabLst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500" b="1" i="1" kern="0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500" b="1" kern="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94484" y="1627863"/>
            <a:ext cx="304800" cy="438582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49752" y="1627863"/>
            <a:ext cx="492443" cy="438582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6 ×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6706" y="1934796"/>
            <a:ext cx="304800" cy="438582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7018" y="1934796"/>
            <a:ext cx="811441" cy="438582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6 × 49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00451" y="2261212"/>
            <a:ext cx="1266693" cy="438582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294 cm</a:t>
            </a:r>
            <a:r>
              <a:rPr lang="en-US" sz="15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aseline="30000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93339" y="1646339"/>
            <a:ext cx="1813680" cy="1974613"/>
            <a:chOff x="6553200" y="885060"/>
            <a:chExt cx="2455366" cy="2673238"/>
          </a:xfrm>
          <a:effectLst/>
        </p:grpSpPr>
        <p:sp>
          <p:nvSpPr>
            <p:cNvPr id="68" name="Cube 67"/>
            <p:cNvSpPr/>
            <p:nvPr/>
          </p:nvSpPr>
          <p:spPr>
            <a:xfrm>
              <a:off x="6553200" y="1350938"/>
              <a:ext cx="2455366" cy="2207360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890723" y="1360455"/>
              <a:ext cx="1789854" cy="527997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3" name="Chord 7"/>
            <p:cNvSpPr/>
            <p:nvPr/>
          </p:nvSpPr>
          <p:spPr>
            <a:xfrm>
              <a:off x="6887347" y="885060"/>
              <a:ext cx="1789535" cy="746828"/>
            </a:xfrm>
            <a:custGeom>
              <a:avLst/>
              <a:gdLst>
                <a:gd name="connsiteX0" fmla="*/ 242 w 1789535"/>
                <a:gd name="connsiteY0" fmla="*/ 746828 h 1459738"/>
                <a:gd name="connsiteX1" fmla="*/ 506082 w 1789535"/>
                <a:gd name="connsiteY1" fmla="*/ 72461 h 1459738"/>
                <a:gd name="connsiteX2" fmla="*/ 1274733 w 1789535"/>
                <a:gd name="connsiteY2" fmla="*/ 69077 h 1459738"/>
                <a:gd name="connsiteX3" fmla="*/ 1789504 w 1789535"/>
                <a:gd name="connsiteY3" fmla="*/ 735996 h 1459738"/>
                <a:gd name="connsiteX4" fmla="*/ 242 w 1789535"/>
                <a:gd name="connsiteY4" fmla="*/ 746828 h 1459738"/>
                <a:gd name="connsiteX0" fmla="*/ 242 w 1789535"/>
                <a:gd name="connsiteY0" fmla="*/ 746828 h 838268"/>
                <a:gd name="connsiteX1" fmla="*/ 506082 w 1789535"/>
                <a:gd name="connsiteY1" fmla="*/ 72461 h 838268"/>
                <a:gd name="connsiteX2" fmla="*/ 1274733 w 1789535"/>
                <a:gd name="connsiteY2" fmla="*/ 69077 h 838268"/>
                <a:gd name="connsiteX3" fmla="*/ 1789504 w 1789535"/>
                <a:gd name="connsiteY3" fmla="*/ 735996 h 838268"/>
                <a:gd name="connsiteX4" fmla="*/ 91682 w 1789535"/>
                <a:gd name="connsiteY4" fmla="*/ 838268 h 838268"/>
                <a:gd name="connsiteX0" fmla="*/ 242 w 1789535"/>
                <a:gd name="connsiteY0" fmla="*/ 746828 h 746828"/>
                <a:gd name="connsiteX1" fmla="*/ 506082 w 1789535"/>
                <a:gd name="connsiteY1" fmla="*/ 72461 h 746828"/>
                <a:gd name="connsiteX2" fmla="*/ 1274733 w 1789535"/>
                <a:gd name="connsiteY2" fmla="*/ 69077 h 746828"/>
                <a:gd name="connsiteX3" fmla="*/ 1789504 w 1789535"/>
                <a:gd name="connsiteY3" fmla="*/ 735996 h 74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35" h="746828">
                  <a:moveTo>
                    <a:pt x="242" y="746828"/>
                  </a:moveTo>
                  <a:cubicBezTo>
                    <a:pt x="-7915" y="460561"/>
                    <a:pt x="189895" y="196848"/>
                    <a:pt x="506082" y="72461"/>
                  </a:cubicBezTo>
                  <a:cubicBezTo>
                    <a:pt x="748622" y="-22954"/>
                    <a:pt x="1030945" y="-24197"/>
                    <a:pt x="1274733" y="69077"/>
                  </a:cubicBezTo>
                  <a:cubicBezTo>
                    <a:pt x="1591360" y="190219"/>
                    <a:pt x="1792440" y="450732"/>
                    <a:pt x="1789504" y="735996"/>
                  </a:cubicBezTo>
                </a:path>
              </a:pathLst>
            </a:cu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4" name="Oval 13"/>
            <p:cNvSpPr/>
            <p:nvPr/>
          </p:nvSpPr>
          <p:spPr>
            <a:xfrm>
              <a:off x="6901315" y="1365227"/>
              <a:ext cx="1789854" cy="263999"/>
            </a:xfrm>
            <a:custGeom>
              <a:avLst/>
              <a:gdLst>
                <a:gd name="connsiteX0" fmla="*/ 0 w 1789854"/>
                <a:gd name="connsiteY0" fmla="*/ 263999 h 527997"/>
                <a:gd name="connsiteX1" fmla="*/ 894927 w 1789854"/>
                <a:gd name="connsiteY1" fmla="*/ 0 h 527997"/>
                <a:gd name="connsiteX2" fmla="*/ 1789854 w 1789854"/>
                <a:gd name="connsiteY2" fmla="*/ 263999 h 527997"/>
                <a:gd name="connsiteX3" fmla="*/ 894927 w 1789854"/>
                <a:gd name="connsiteY3" fmla="*/ 527998 h 527997"/>
                <a:gd name="connsiteX4" fmla="*/ 0 w 1789854"/>
                <a:gd name="connsiteY4" fmla="*/ 263999 h 527997"/>
                <a:gd name="connsiteX0" fmla="*/ 0 w 1789854"/>
                <a:gd name="connsiteY0" fmla="*/ 263999 h 263999"/>
                <a:gd name="connsiteX1" fmla="*/ 894927 w 1789854"/>
                <a:gd name="connsiteY1" fmla="*/ 0 h 263999"/>
                <a:gd name="connsiteX2" fmla="*/ 1789854 w 1789854"/>
                <a:gd name="connsiteY2" fmla="*/ 263999 h 263999"/>
                <a:gd name="connsiteX3" fmla="*/ 0 w 1789854"/>
                <a:gd name="connsiteY3" fmla="*/ 263999 h 263999"/>
                <a:gd name="connsiteX0" fmla="*/ 0 w 1789854"/>
                <a:gd name="connsiteY0" fmla="*/ 263999 h 355439"/>
                <a:gd name="connsiteX1" fmla="*/ 894927 w 1789854"/>
                <a:gd name="connsiteY1" fmla="*/ 0 h 355439"/>
                <a:gd name="connsiteX2" fmla="*/ 1789854 w 1789854"/>
                <a:gd name="connsiteY2" fmla="*/ 263999 h 355439"/>
                <a:gd name="connsiteX3" fmla="*/ 91440 w 1789854"/>
                <a:gd name="connsiteY3" fmla="*/ 355439 h 355439"/>
                <a:gd name="connsiteX0" fmla="*/ 0 w 1789854"/>
                <a:gd name="connsiteY0" fmla="*/ 263999 h 263999"/>
                <a:gd name="connsiteX1" fmla="*/ 894927 w 1789854"/>
                <a:gd name="connsiteY1" fmla="*/ 0 h 263999"/>
                <a:gd name="connsiteX2" fmla="*/ 1789854 w 1789854"/>
                <a:gd name="connsiteY2" fmla="*/ 263999 h 26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854" h="263999">
                  <a:moveTo>
                    <a:pt x="0" y="263999"/>
                  </a:moveTo>
                  <a:cubicBezTo>
                    <a:pt x="0" y="118196"/>
                    <a:pt x="400672" y="0"/>
                    <a:pt x="894927" y="0"/>
                  </a:cubicBezTo>
                  <a:cubicBezTo>
                    <a:pt x="1389182" y="0"/>
                    <a:pt x="1789854" y="118196"/>
                    <a:pt x="1789854" y="263999"/>
                  </a:cubicBezTo>
                </a:path>
              </a:pathLst>
            </a:cu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50539" y="2456505"/>
            <a:ext cx="734060" cy="30777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7 cm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4436444" y="2179730"/>
            <a:ext cx="1333348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820262" y="2045066"/>
            <a:ext cx="544617" cy="246221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/>
              </a:rPr>
              <a:t>7 cm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930076" y="1609397"/>
            <a:ext cx="388248" cy="438582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7²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584200" y="1038604"/>
            <a:ext cx="7972022" cy="30665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2600" y="150166"/>
            <a:ext cx="704850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33413" indent="-633413">
              <a:tabLst>
                <a:tab pos="0" algn="l"/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 	A cubical block of side 7 cm is surmounted 	by a hemisphere. </a:t>
            </a:r>
          </a:p>
          <a:p>
            <a:pPr marL="633413" indent="-633413">
              <a:tabLst>
                <a:tab pos="0" algn="l"/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What is the greatest diameter 	the hemisphere can have ? </a:t>
            </a:r>
          </a:p>
          <a:p>
            <a:pPr marL="633413" indent="-633413">
              <a:tabLst>
                <a:tab pos="0" algn="l"/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	Find the surface area of the solid.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3400" y="1027930"/>
            <a:ext cx="25908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Surface area of the solid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19400" y="1019870"/>
            <a:ext cx="3048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68096" y="1029918"/>
            <a:ext cx="116891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TSA (cube)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32778" y="1029917"/>
            <a:ext cx="2366353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Base Area (hemisphere)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71549" y="1039966"/>
            <a:ext cx="1834156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CSA (hemisphere)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49350" y="1017616"/>
            <a:ext cx="27443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73190" y="1039966"/>
            <a:ext cx="29206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3288120" y="503222"/>
            <a:ext cx="902880" cy="392128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ular Callout 65"/>
          <p:cNvSpPr/>
          <p:nvPr/>
        </p:nvSpPr>
        <p:spPr>
          <a:xfrm>
            <a:off x="4916469" y="471355"/>
            <a:ext cx="756812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ular Callout 66"/>
          <p:cNvSpPr/>
          <p:nvPr/>
        </p:nvSpPr>
        <p:spPr>
          <a:xfrm>
            <a:off x="6982786" y="510948"/>
            <a:ext cx="94201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119" grpId="0" animBg="1"/>
      <p:bldP spid="119" grpId="1" animBg="1"/>
      <p:bldP spid="36" grpId="0"/>
      <p:bldP spid="39" grpId="0"/>
      <p:bldP spid="40" grpId="0"/>
      <p:bldP spid="41" grpId="0"/>
      <p:bldP spid="42" grpId="0"/>
      <p:bldP spid="43" grpId="0"/>
      <p:bldP spid="44" grpId="0"/>
      <p:bldP spid="1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 bwMode="auto">
          <a:xfrm>
            <a:off x="6810189" y="1815579"/>
            <a:ext cx="2052931" cy="50301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915861" y="1881331"/>
            <a:ext cx="1846127" cy="40731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07003" y="4567083"/>
            <a:ext cx="4156523" cy="2807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78195" y="3020055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19589" y="2777171"/>
            <a:ext cx="47957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555211" y="3064248"/>
            <a:ext cx="36979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533" y="1339851"/>
            <a:ext cx="5855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294" y="1586273"/>
            <a:ext cx="296227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Surface area of the solid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968" y="1834335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669" y="1834335"/>
            <a:ext cx="1237839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TSA (cube)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52063" y="1834335"/>
            <a:ext cx="252184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Base Area (hemisphere)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61851" y="1834335"/>
            <a:ext cx="195117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CSA (hemisphere)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32988" y="1834335"/>
            <a:ext cx="28084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23295" y="1834335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2971" y="2142329"/>
            <a:ext cx="811441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294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0019" y="2142329"/>
            <a:ext cx="68320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–  </a:t>
            </a:r>
            <a:r>
              <a:rPr lang="en-US" sz="15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r²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20316" y="2142329"/>
            <a:ext cx="829073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  2</a:t>
            </a:r>
            <a:r>
              <a:rPr lang="en-US" sz="15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r²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5099" y="2468970"/>
            <a:ext cx="139493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294 + </a:t>
            </a:r>
            <a:r>
              <a:rPr lang="en-US" sz="15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r² 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4465" y="2895273"/>
            <a:ext cx="992579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294 +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595544" y="3115935"/>
            <a:ext cx="289169" cy="11039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2" name="Straight Connector 81"/>
          <p:cNvCxnSpPr/>
          <p:nvPr/>
        </p:nvCxnSpPr>
        <p:spPr>
          <a:xfrm flipV="1">
            <a:off x="1578209" y="2869940"/>
            <a:ext cx="345831" cy="161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581794" y="2629015"/>
            <a:ext cx="370614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kern="0" dirty="0" smtClean="0">
                <a:solidFill>
                  <a:srgbClr val="C00000"/>
                </a:solidFill>
                <a:latin typeface="Bookman Old Style" pitchFamily="18" charset="0"/>
              </a:rPr>
              <a:t>11</a:t>
            </a:r>
            <a:endParaRPr lang="en-US" sz="1100" b="1" kern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98340" y="2878662"/>
            <a:ext cx="33396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10947" y="3018741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06172" y="2775857"/>
            <a:ext cx="327863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227236" y="3062929"/>
            <a:ext cx="29123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494299" y="2878677"/>
            <a:ext cx="33396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90290" y="3018741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85520" y="2775857"/>
            <a:ext cx="327863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2806571" y="3062929"/>
            <a:ext cx="29123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243048" y="2845337"/>
            <a:ext cx="236008" cy="14160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 flipV="1">
            <a:off x="2243048" y="3150127"/>
            <a:ext cx="228600" cy="1371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09522" y="4534595"/>
            <a:ext cx="441815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738188" indent="-738188" algn="just">
              <a:tabLst>
                <a:tab pos="457200" algn="ctr"/>
                <a:tab pos="5545138" algn="r"/>
                <a:tab pos="5826125" algn="ctr"/>
                <a:tab pos="6119813" algn="l"/>
              </a:tabLst>
              <a:defRPr/>
            </a:pPr>
            <a:r>
              <a:rPr lang="en-US" sz="1500" kern="0" dirty="0" smtClean="0">
                <a:solidFill>
                  <a:prstClr val="black"/>
                </a:solidFill>
                <a:latin typeface="Bookman Old Style"/>
              </a:rPr>
              <a:t>	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/>
              </a:rPr>
              <a:t> Surface area of the solid is  332.5 cm</a:t>
            </a:r>
            <a:r>
              <a:rPr lang="en-US" sz="1500" b="1" kern="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500" b="1" kern="0" dirty="0" smtClean="0">
                <a:solidFill>
                  <a:prstClr val="black"/>
                </a:solidFill>
                <a:latin typeface="Symbol"/>
              </a:rPr>
              <a:t>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85716" y="3370341"/>
            <a:ext cx="112402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/>
              </a:rPr>
              <a:t>=   294  +</a:t>
            </a:r>
            <a:endParaRPr lang="en-US" sz="1500" b="1" kern="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7789" y="3777251"/>
            <a:ext cx="156966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/>
              </a:rPr>
              <a:t>=   294 + 38.5</a:t>
            </a:r>
            <a:endParaRPr lang="en-US" sz="1500" b="1" kern="0" dirty="0" smtClean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88849" y="4110626"/>
            <a:ext cx="151676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/>
              </a:rPr>
              <a:t>=   332.5 cm²</a:t>
            </a:r>
            <a:endParaRPr lang="en-US" sz="1500" b="1" kern="0" dirty="0" smtClean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81121" y="3490815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27520" y="3247928"/>
            <a:ext cx="45839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77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673362" y="3535000"/>
            <a:ext cx="34150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953000" y="2117143"/>
            <a:ext cx="1813680" cy="1974613"/>
            <a:chOff x="6553200" y="885060"/>
            <a:chExt cx="2455366" cy="2673238"/>
          </a:xfrm>
          <a:effectLst/>
        </p:grpSpPr>
        <p:sp>
          <p:nvSpPr>
            <p:cNvPr id="68" name="Cube 67"/>
            <p:cNvSpPr/>
            <p:nvPr/>
          </p:nvSpPr>
          <p:spPr>
            <a:xfrm>
              <a:off x="6553200" y="1350938"/>
              <a:ext cx="2455366" cy="2207360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890723" y="1360455"/>
              <a:ext cx="1789854" cy="527997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3" name="Chord 7"/>
            <p:cNvSpPr/>
            <p:nvPr/>
          </p:nvSpPr>
          <p:spPr>
            <a:xfrm>
              <a:off x="6887347" y="885060"/>
              <a:ext cx="1789535" cy="746828"/>
            </a:xfrm>
            <a:custGeom>
              <a:avLst/>
              <a:gdLst>
                <a:gd name="connsiteX0" fmla="*/ 242 w 1789535"/>
                <a:gd name="connsiteY0" fmla="*/ 746828 h 1459738"/>
                <a:gd name="connsiteX1" fmla="*/ 506082 w 1789535"/>
                <a:gd name="connsiteY1" fmla="*/ 72461 h 1459738"/>
                <a:gd name="connsiteX2" fmla="*/ 1274733 w 1789535"/>
                <a:gd name="connsiteY2" fmla="*/ 69077 h 1459738"/>
                <a:gd name="connsiteX3" fmla="*/ 1789504 w 1789535"/>
                <a:gd name="connsiteY3" fmla="*/ 735996 h 1459738"/>
                <a:gd name="connsiteX4" fmla="*/ 242 w 1789535"/>
                <a:gd name="connsiteY4" fmla="*/ 746828 h 1459738"/>
                <a:gd name="connsiteX0" fmla="*/ 242 w 1789535"/>
                <a:gd name="connsiteY0" fmla="*/ 746828 h 838268"/>
                <a:gd name="connsiteX1" fmla="*/ 506082 w 1789535"/>
                <a:gd name="connsiteY1" fmla="*/ 72461 h 838268"/>
                <a:gd name="connsiteX2" fmla="*/ 1274733 w 1789535"/>
                <a:gd name="connsiteY2" fmla="*/ 69077 h 838268"/>
                <a:gd name="connsiteX3" fmla="*/ 1789504 w 1789535"/>
                <a:gd name="connsiteY3" fmla="*/ 735996 h 838268"/>
                <a:gd name="connsiteX4" fmla="*/ 91682 w 1789535"/>
                <a:gd name="connsiteY4" fmla="*/ 838268 h 838268"/>
                <a:gd name="connsiteX0" fmla="*/ 242 w 1789535"/>
                <a:gd name="connsiteY0" fmla="*/ 746828 h 746828"/>
                <a:gd name="connsiteX1" fmla="*/ 506082 w 1789535"/>
                <a:gd name="connsiteY1" fmla="*/ 72461 h 746828"/>
                <a:gd name="connsiteX2" fmla="*/ 1274733 w 1789535"/>
                <a:gd name="connsiteY2" fmla="*/ 69077 h 746828"/>
                <a:gd name="connsiteX3" fmla="*/ 1789504 w 1789535"/>
                <a:gd name="connsiteY3" fmla="*/ 735996 h 74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35" h="746828">
                  <a:moveTo>
                    <a:pt x="242" y="746828"/>
                  </a:moveTo>
                  <a:cubicBezTo>
                    <a:pt x="-7915" y="460561"/>
                    <a:pt x="189895" y="196848"/>
                    <a:pt x="506082" y="72461"/>
                  </a:cubicBezTo>
                  <a:cubicBezTo>
                    <a:pt x="748622" y="-22954"/>
                    <a:pt x="1030945" y="-24197"/>
                    <a:pt x="1274733" y="69077"/>
                  </a:cubicBezTo>
                  <a:cubicBezTo>
                    <a:pt x="1591360" y="190219"/>
                    <a:pt x="1792440" y="450732"/>
                    <a:pt x="1789504" y="735996"/>
                  </a:cubicBezTo>
                </a:path>
              </a:pathLst>
            </a:cu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4" name="Oval 13"/>
            <p:cNvSpPr/>
            <p:nvPr/>
          </p:nvSpPr>
          <p:spPr>
            <a:xfrm>
              <a:off x="6901315" y="1365227"/>
              <a:ext cx="1789854" cy="263999"/>
            </a:xfrm>
            <a:custGeom>
              <a:avLst/>
              <a:gdLst>
                <a:gd name="connsiteX0" fmla="*/ 0 w 1789854"/>
                <a:gd name="connsiteY0" fmla="*/ 263999 h 527997"/>
                <a:gd name="connsiteX1" fmla="*/ 894927 w 1789854"/>
                <a:gd name="connsiteY1" fmla="*/ 0 h 527997"/>
                <a:gd name="connsiteX2" fmla="*/ 1789854 w 1789854"/>
                <a:gd name="connsiteY2" fmla="*/ 263999 h 527997"/>
                <a:gd name="connsiteX3" fmla="*/ 894927 w 1789854"/>
                <a:gd name="connsiteY3" fmla="*/ 527998 h 527997"/>
                <a:gd name="connsiteX4" fmla="*/ 0 w 1789854"/>
                <a:gd name="connsiteY4" fmla="*/ 263999 h 527997"/>
                <a:gd name="connsiteX0" fmla="*/ 0 w 1789854"/>
                <a:gd name="connsiteY0" fmla="*/ 263999 h 263999"/>
                <a:gd name="connsiteX1" fmla="*/ 894927 w 1789854"/>
                <a:gd name="connsiteY1" fmla="*/ 0 h 263999"/>
                <a:gd name="connsiteX2" fmla="*/ 1789854 w 1789854"/>
                <a:gd name="connsiteY2" fmla="*/ 263999 h 263999"/>
                <a:gd name="connsiteX3" fmla="*/ 0 w 1789854"/>
                <a:gd name="connsiteY3" fmla="*/ 263999 h 263999"/>
                <a:gd name="connsiteX0" fmla="*/ 0 w 1789854"/>
                <a:gd name="connsiteY0" fmla="*/ 263999 h 355439"/>
                <a:gd name="connsiteX1" fmla="*/ 894927 w 1789854"/>
                <a:gd name="connsiteY1" fmla="*/ 0 h 355439"/>
                <a:gd name="connsiteX2" fmla="*/ 1789854 w 1789854"/>
                <a:gd name="connsiteY2" fmla="*/ 263999 h 355439"/>
                <a:gd name="connsiteX3" fmla="*/ 91440 w 1789854"/>
                <a:gd name="connsiteY3" fmla="*/ 355439 h 355439"/>
                <a:gd name="connsiteX0" fmla="*/ 0 w 1789854"/>
                <a:gd name="connsiteY0" fmla="*/ 263999 h 263999"/>
                <a:gd name="connsiteX1" fmla="*/ 894927 w 1789854"/>
                <a:gd name="connsiteY1" fmla="*/ 0 h 263999"/>
                <a:gd name="connsiteX2" fmla="*/ 1789854 w 1789854"/>
                <a:gd name="connsiteY2" fmla="*/ 263999 h 26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854" h="263999">
                  <a:moveTo>
                    <a:pt x="0" y="263999"/>
                  </a:moveTo>
                  <a:cubicBezTo>
                    <a:pt x="0" y="118196"/>
                    <a:pt x="400672" y="0"/>
                    <a:pt x="894927" y="0"/>
                  </a:cubicBezTo>
                  <a:cubicBezTo>
                    <a:pt x="1389182" y="0"/>
                    <a:pt x="1789854" y="118196"/>
                    <a:pt x="1789854" y="263999"/>
                  </a:cubicBezTo>
                </a:path>
              </a:pathLst>
            </a:cu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410200" y="2927308"/>
            <a:ext cx="734060" cy="30777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7 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2940" y="4507257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196105" y="2650533"/>
            <a:ext cx="1333348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579918" y="2515863"/>
            <a:ext cx="544617" cy="246221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/>
              </a:rPr>
              <a:t>7 cm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6871089" y="1389826"/>
            <a:ext cx="1992554" cy="3893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960018" y="1448113"/>
            <a:ext cx="1809751" cy="2882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72940" y="1440209"/>
            <a:ext cx="1237839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TSA (cube)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69889" y="1437246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152702" y="1430180"/>
            <a:ext cx="69602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294 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97211" y="1915668"/>
            <a:ext cx="12144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Radius 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054509" y="2044013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049724" y="1810001"/>
            <a:ext cx="327863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070790" y="2080355"/>
            <a:ext cx="29123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338230" y="1892270"/>
            <a:ext cx="54173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544340" y="1038604"/>
            <a:ext cx="8051742" cy="30665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2600" y="150166"/>
            <a:ext cx="704850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33413" indent="-633413">
              <a:tabLst>
                <a:tab pos="0" algn="l"/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 	A cubical block of side 7 cm is surmounted 	by a hemisphere. </a:t>
            </a:r>
          </a:p>
          <a:p>
            <a:pPr marL="633413" indent="-633413">
              <a:tabLst>
                <a:tab pos="0" algn="l"/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What is the greatest diameter 	the hemisphere can have ? </a:t>
            </a:r>
          </a:p>
          <a:p>
            <a:pPr marL="633413" indent="-633413">
              <a:tabLst>
                <a:tab pos="0" algn="l"/>
                <a:tab pos="457200" algn="ctr"/>
                <a:tab pos="5486400" algn="r"/>
                <a:tab pos="5765800" algn="ctr"/>
                <a:tab pos="605948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	Find the surface area of the solid.  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596304" y="1081752"/>
            <a:ext cx="7932318" cy="23179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3400" y="1027930"/>
            <a:ext cx="25908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Surface area of the solid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19400" y="1019870"/>
            <a:ext cx="3048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8096" y="1029918"/>
            <a:ext cx="116891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TSA (cube)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32778" y="1029917"/>
            <a:ext cx="2366353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Base Area (hemisphere)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71549" y="1039966"/>
            <a:ext cx="1834156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CSA (hemisphere)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149350" y="1017616"/>
            <a:ext cx="27443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73190" y="1039966"/>
            <a:ext cx="29206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ular Callout 134"/>
          <p:cNvSpPr/>
          <p:nvPr/>
        </p:nvSpPr>
        <p:spPr>
          <a:xfrm>
            <a:off x="3288120" y="503222"/>
            <a:ext cx="902880" cy="392128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Rectangular Callout 135"/>
          <p:cNvSpPr/>
          <p:nvPr/>
        </p:nvSpPr>
        <p:spPr>
          <a:xfrm>
            <a:off x="4916469" y="471355"/>
            <a:ext cx="756812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Rectangular Callout 136"/>
          <p:cNvSpPr/>
          <p:nvPr/>
        </p:nvSpPr>
        <p:spPr>
          <a:xfrm>
            <a:off x="6982786" y="510948"/>
            <a:ext cx="94201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29" grpId="1" animBg="1"/>
      <p:bldP spid="96" grpId="0" animBg="1"/>
      <p:bldP spid="85" grpId="0"/>
      <p:bldP spid="8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71" grpId="0"/>
      <p:bldP spid="83" grpId="0"/>
      <p:bldP spid="84" grpId="0"/>
      <p:bldP spid="88" grpId="0"/>
      <p:bldP spid="89" grpId="0"/>
      <p:bldP spid="91" grpId="0"/>
      <p:bldP spid="92" grpId="0"/>
      <p:bldP spid="93" grpId="0"/>
      <p:bldP spid="95" grpId="0"/>
      <p:bldP spid="97" grpId="0"/>
      <p:bldP spid="98" grpId="0"/>
      <p:bldP spid="99" grpId="0"/>
      <p:bldP spid="101" grpId="0"/>
      <p:bldP spid="102" grpId="0"/>
      <p:bldP spid="104" grpId="0" animBg="1"/>
      <p:bldP spid="119" grpId="0" animBg="1"/>
      <p:bldP spid="119" grpId="1" animBg="1"/>
      <p:bldP spid="100" grpId="0"/>
      <p:bldP spid="121" grpId="0"/>
      <p:bldP spid="122" grpId="0"/>
      <p:bldP spid="123" grpId="0"/>
      <p:bldP spid="124" grpId="0"/>
      <p:bldP spid="125" grpId="0"/>
      <p:bldP spid="127" grpId="0"/>
      <p:bldP spid="113" grpId="0" animBg="1"/>
      <p:bldP spid="113" grpId="1" animBg="1"/>
      <p:bldP spid="113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56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554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Cube and Hemisphere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0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1139484" y="2627034"/>
            <a:ext cx="1535995" cy="25033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569873" y="3057016"/>
            <a:ext cx="228225" cy="2243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816928" y="1168154"/>
            <a:ext cx="3065669" cy="2710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7896" y="4188331"/>
            <a:ext cx="6426304" cy="545828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78185" y="1475174"/>
            <a:ext cx="3223332" cy="40486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363062" y="2213228"/>
            <a:ext cx="1884692" cy="2710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857456" y="2215439"/>
            <a:ext cx="2297782" cy="2710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34667" y="2196900"/>
            <a:ext cx="1009634" cy="27652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06388" y="613233"/>
            <a:ext cx="3276751" cy="2528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3650202" y="357875"/>
            <a:ext cx="3692325" cy="2528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41788" y="136160"/>
            <a:ext cx="5645194" cy="2710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738614" y="127952"/>
            <a:ext cx="827443" cy="2358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98412" y="362038"/>
            <a:ext cx="1584834" cy="2710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04541" y="849656"/>
            <a:ext cx="2032439" cy="2710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881940" y="605384"/>
            <a:ext cx="3692325" cy="2710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594" y="66775"/>
            <a:ext cx="7353300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>
              <a:tabLst>
                <a:tab pos="284163" algn="ctr"/>
                <a:tab pos="1379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Q. A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hemispherical depression is cut out from one face of a cubical </a:t>
            </a:r>
          </a:p>
          <a:p>
            <a:pPr marL="898525" indent="-898525">
              <a:tabLst>
                <a:tab pos="284163" algn="ctr"/>
                <a:tab pos="1379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   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wooden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block such that the diameter ‘</a:t>
            </a:r>
            <a:r>
              <a:rPr lang="en-US" sz="1600" b="1" i="1" kern="0" dirty="0" smtClean="0">
                <a:solidFill>
                  <a:srgbClr val="0000FF"/>
                </a:solidFill>
                <a:latin typeface="Bookman Old Style"/>
              </a:rPr>
              <a:t>l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’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of the hemisphere is </a:t>
            </a:r>
          </a:p>
          <a:p>
            <a:pPr marL="898525" indent="-898525">
              <a:tabLst>
                <a:tab pos="284163" algn="ctr"/>
                <a:tab pos="1379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   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equal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to the edge of the cube. Determine the surface area of the </a:t>
            </a:r>
          </a:p>
          <a:p>
            <a:pPr marL="898525" indent="-898525">
              <a:tabLst>
                <a:tab pos="284163" algn="ctr"/>
                <a:tab pos="1379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   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remaining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solid.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024" y="1150983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691" y="1150983"/>
            <a:ext cx="2362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Edge of the cube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4103" y="1150983"/>
            <a:ext cx="276229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Diameter of hemisphere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95956" y="1150983"/>
            <a:ext cx="59824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 =  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l</a:t>
            </a:r>
            <a:endParaRPr lang="en-US" sz="1600" b="1" i="1" kern="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391" y="1500692"/>
            <a:ext cx="3048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Radius of hemisphere (r)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3205" y="1622590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2170" y="1388776"/>
            <a:ext cx="3278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75277" y="1666785"/>
            <a:ext cx="26476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391" y="1857837"/>
            <a:ext cx="3962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Surface area of the remaining solid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570" y="2167522"/>
            <a:ext cx="126829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SA (cube)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4150" y="2167522"/>
            <a:ext cx="255752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A (hemispherical top)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5080" y="2129422"/>
            <a:ext cx="312906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2000" b="1" kern="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76246" y="2167522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1680" y="2582925"/>
            <a:ext cx="71686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–  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r²</a:t>
            </a:r>
            <a:endParaRPr lang="en-US" sz="1600" b="1" kern="0" dirty="0" smtClean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89239" y="2582925"/>
            <a:ext cx="99578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898525" indent="-898525" algn="just">
              <a:tabLst>
                <a:tab pos="465138" algn="ctr"/>
                <a:tab pos="1204913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+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r²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86835" y="2980048"/>
            <a:ext cx="78899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898525" indent="-898525" algn="just">
              <a:tabLst>
                <a:tab pos="465138" algn="ctr"/>
                <a:tab pos="1204913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+  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r²</a:t>
            </a:r>
            <a:endParaRPr lang="en-US" sz="1600" b="1" kern="0" dirty="0" smtClean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5881" y="2167522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898525" indent="-898525" algn="just">
              <a:tabLst>
                <a:tab pos="465138" algn="ctr"/>
                <a:tab pos="120491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9850" y="2621508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898525" indent="-898525" algn="just">
              <a:tabLst>
                <a:tab pos="465138" algn="ctr"/>
                <a:tab pos="120491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2910" y="2582925"/>
            <a:ext cx="4812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6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²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1455" y="2980048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898525" indent="-898525" algn="just">
              <a:tabLst>
                <a:tab pos="465138" algn="ctr"/>
                <a:tab pos="120491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9310" y="2980048"/>
            <a:ext cx="4812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6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²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6275681" y="1127639"/>
            <a:ext cx="2096391" cy="1526466"/>
          </a:xfrm>
          <a:prstGeom prst="cube">
            <a:avLst>
              <a:gd name="adj" fmla="val 25000"/>
            </a:avLst>
          </a:prstGeom>
          <a:solidFill>
            <a:srgbClr val="C0504D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>
              <a:solidFill>
                <a:sysClr val="window" lastClr="FFFFFF"/>
              </a:solidFill>
            </a:endParaRPr>
          </a:p>
        </p:txBody>
      </p:sp>
      <p:sp>
        <p:nvSpPr>
          <p:cNvPr id="90" name="Cube 89"/>
          <p:cNvSpPr/>
          <p:nvPr/>
        </p:nvSpPr>
        <p:spPr>
          <a:xfrm>
            <a:off x="6282444" y="1136777"/>
            <a:ext cx="2096391" cy="1526466"/>
          </a:xfrm>
          <a:prstGeom prst="cube">
            <a:avLst>
              <a:gd name="adj" fmla="val 25000"/>
            </a:avLst>
          </a:prstGeom>
          <a:solidFill>
            <a:schemeClr val="accent4">
              <a:lumMod val="50000"/>
            </a:schemeClr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>
              <a:solidFill>
                <a:sysClr val="window" lastClr="FFFFF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47113" y="1136452"/>
            <a:ext cx="1988174" cy="2114552"/>
            <a:chOff x="6477002" y="2457448"/>
            <a:chExt cx="1907210" cy="2368149"/>
          </a:xfrm>
          <a:effectLst/>
        </p:grpSpPr>
        <p:sp>
          <p:nvSpPr>
            <p:cNvPr id="29" name="Oval 28"/>
            <p:cNvSpPr/>
            <p:nvPr/>
          </p:nvSpPr>
          <p:spPr>
            <a:xfrm flipV="1">
              <a:off x="6641306" y="2457448"/>
              <a:ext cx="1540668" cy="398133"/>
            </a:xfrm>
            <a:prstGeom prst="ellipse">
              <a:avLst/>
            </a:prstGeom>
            <a:solidFill>
              <a:srgbClr val="FFC000">
                <a:alpha val="49000"/>
              </a:srgbClr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47"/>
            <p:cNvSpPr>
              <a:spLocks/>
            </p:cNvSpPr>
            <p:nvPr/>
          </p:nvSpPr>
          <p:spPr bwMode="auto">
            <a:xfrm>
              <a:off x="6477002" y="2644140"/>
              <a:ext cx="1907210" cy="2181457"/>
            </a:xfrm>
            <a:custGeom>
              <a:avLst/>
              <a:gdLst>
                <a:gd name="connsiteX0" fmla="*/ 92 w 102"/>
                <a:gd name="connsiteY0" fmla="*/ 0 h 91"/>
                <a:gd name="connsiteX1" fmla="*/ 9 w 102"/>
                <a:gd name="connsiteY1" fmla="*/ 0 h 91"/>
                <a:gd name="connsiteX2" fmla="*/ 92 w 102"/>
                <a:gd name="connsiteY2" fmla="*/ 0 h 91"/>
                <a:gd name="connsiteX0" fmla="*/ 93 w 103"/>
                <a:gd name="connsiteY0" fmla="*/ 0 h 91"/>
                <a:gd name="connsiteX1" fmla="*/ 9 w 103"/>
                <a:gd name="connsiteY1" fmla="*/ 0 h 91"/>
                <a:gd name="connsiteX2" fmla="*/ 93 w 103"/>
                <a:gd name="connsiteY2" fmla="*/ 0 h 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" h="91">
                  <a:moveTo>
                    <a:pt x="93" y="0"/>
                  </a:moveTo>
                  <a:lnTo>
                    <a:pt x="9" y="0"/>
                  </a:lnTo>
                  <a:cubicBezTo>
                    <a:pt x="0" y="91"/>
                    <a:pt x="103" y="74"/>
                    <a:pt x="93" y="0"/>
                  </a:cubicBezTo>
                  <a:close/>
                </a:path>
              </a:pathLst>
            </a:custGeom>
            <a:solidFill>
              <a:srgbClr val="FFC000">
                <a:alpha val="49000"/>
              </a:srgbClr>
            </a:solidFill>
            <a:ln w="19050" cap="flat">
              <a:solidFill>
                <a:sysClr val="window" lastClr="FFFF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1" name="Oval 90"/>
          <p:cNvSpPr/>
          <p:nvPr/>
        </p:nvSpPr>
        <p:spPr>
          <a:xfrm flipV="1">
            <a:off x="6516392" y="1125403"/>
            <a:ext cx="1606072" cy="355498"/>
          </a:xfrm>
          <a:prstGeom prst="ellipse">
            <a:avLst/>
          </a:prstGeom>
          <a:solidFill>
            <a:srgbClr val="7030A0">
              <a:alpha val="87059"/>
            </a:srgbClr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26143" y="990924"/>
            <a:ext cx="272832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kern="0" dirty="0" smtClean="0">
                <a:solidFill>
                  <a:srgbClr val="0000FF"/>
                </a:solidFill>
                <a:latin typeface="Bookman Old Style"/>
              </a:rPr>
              <a:t>l</a:t>
            </a:r>
            <a:endParaRPr lang="en-US" b="1" i="1" kern="0" dirty="0">
              <a:solidFill>
                <a:srgbClr val="0000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1457" y="3490535"/>
            <a:ext cx="100871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6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²  +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38261" y="2610508"/>
            <a:ext cx="94468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6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² +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55921" y="3139046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65649" y="3638218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47732" y="3466327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898525" indent="-898525" algn="just">
              <a:tabLst>
                <a:tab pos="465138" algn="ctr"/>
                <a:tab pos="1204913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</a:t>
            </a:r>
            <a:endParaRPr lang="en-US" sz="1600" b="1" kern="0" dirty="0" smtClean="0">
              <a:solidFill>
                <a:prstClr val="black"/>
              </a:solidFill>
            </a:endParaRPr>
          </a:p>
        </p:txBody>
      </p:sp>
      <p:sp>
        <p:nvSpPr>
          <p:cNvPr id="41" name="Double Bracket 40"/>
          <p:cNvSpPr/>
          <p:nvPr/>
        </p:nvSpPr>
        <p:spPr>
          <a:xfrm>
            <a:off x="1631905" y="3416370"/>
            <a:ext cx="394358" cy="476568"/>
          </a:xfrm>
          <a:prstGeom prst="bracketPair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66680" y="3612108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74610" y="3369222"/>
            <a:ext cx="3278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82961" y="3656303"/>
            <a:ext cx="29123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89765" y="3388272"/>
            <a:ext cx="278601" cy="2564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94892" y="2731159"/>
            <a:ext cx="3109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34340" y="2475302"/>
            <a:ext cx="4898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i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873220" y="2775354"/>
            <a:ext cx="37349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46053" y="3265719"/>
            <a:ext cx="3109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99771" y="3004691"/>
            <a:ext cx="6563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err="1" smtClean="0">
                <a:solidFill>
                  <a:prstClr val="black"/>
                </a:solidFill>
                <a:latin typeface="Symbol"/>
              </a:rPr>
              <a:t>p</a:t>
            </a:r>
            <a:r>
              <a:rPr lang="en-US" sz="1600" b="1" i="1" dirty="0" err="1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341948" y="3306739"/>
            <a:ext cx="109393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95110" y="3004691"/>
            <a:ext cx="68629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81215" y="3004691"/>
            <a:ext cx="26385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85" y="3764492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62426" y="3521606"/>
            <a:ext cx="3278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370777" y="3808687"/>
            <a:ext cx="29123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94981" y="3643110"/>
            <a:ext cx="40908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02201" y="3643110"/>
            <a:ext cx="10796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(24 + 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5810" y="3643110"/>
            <a:ext cx="158194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sq.units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745908" y="2579061"/>
            <a:ext cx="0" cy="142186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684884" y="2927237"/>
            <a:ext cx="2674067" cy="594300"/>
            <a:chOff x="5165969" y="3227314"/>
            <a:chExt cx="2016698" cy="736834"/>
          </a:xfrm>
          <a:effectLst/>
        </p:grpSpPr>
        <p:sp>
          <p:nvSpPr>
            <p:cNvPr id="62" name="Rounded Rectangle 61"/>
            <p:cNvSpPr/>
            <p:nvPr/>
          </p:nvSpPr>
          <p:spPr bwMode="auto">
            <a:xfrm>
              <a:off x="5286655" y="3227314"/>
              <a:ext cx="1809807" cy="73683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58"/>
                <p:cNvSpPr txBox="1">
                  <a:spLocks noChangeArrowheads="1"/>
                </p:cNvSpPr>
                <p:nvPr/>
              </p:nvSpPr>
              <p:spPr bwMode="auto">
                <a:xfrm>
                  <a:off x="5165969" y="3279073"/>
                  <a:ext cx="2016698" cy="6177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1600" dirty="0" smtClean="0">
                      <a:solidFill>
                        <a:srgbClr val="FFFFFF"/>
                      </a:solidFill>
                      <a:latin typeface="Bookman Old Style" pitchFamily="18" charset="0"/>
                    </a:rPr>
                    <a:t>Radius (r)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1600" smtClean="0">
                              <a:solidFill>
                                <a:srgbClr val="FFFFFF"/>
                              </a:solidFill>
                              <a:latin typeface="Bookman Old Style" pitchFamily="18" charset="0"/>
                            </a:rPr>
                            <m:t>Diameter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en-US" sz="1600" smtClean="0">
                              <a:solidFill>
                                <a:srgbClr val="FFFFFF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altLang="en-US" sz="16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65969" y="3279073"/>
                  <a:ext cx="2016698" cy="61770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487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Rounded Rectangle 63"/>
          <p:cNvSpPr/>
          <p:nvPr/>
        </p:nvSpPr>
        <p:spPr bwMode="auto">
          <a:xfrm>
            <a:off x="890070" y="3418631"/>
            <a:ext cx="3440831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96732" y="3509433"/>
            <a:ext cx="345281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total surface area of cube?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15970" y="3670365"/>
            <a:ext cx="76079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 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908719" y="3494829"/>
            <a:ext cx="3268813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0532" y="3632958"/>
            <a:ext cx="345281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area of a circle?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29392" y="3800322"/>
            <a:ext cx="76079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399137" y="3313210"/>
            <a:ext cx="3595694" cy="104653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4391" y="3384377"/>
            <a:ext cx="345281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curved surface area of hemisphere?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83246" y="3632265"/>
            <a:ext cx="76079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2r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6558" y="2167522"/>
            <a:ext cx="21336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CSA (hemisphere)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92" name="Freeform 47"/>
          <p:cNvSpPr>
            <a:spLocks/>
          </p:cNvSpPr>
          <p:nvPr/>
        </p:nvSpPr>
        <p:spPr bwMode="auto">
          <a:xfrm>
            <a:off x="6347109" y="1309698"/>
            <a:ext cx="1988174" cy="1947852"/>
          </a:xfrm>
          <a:custGeom>
            <a:avLst/>
            <a:gdLst>
              <a:gd name="connsiteX0" fmla="*/ 92 w 102"/>
              <a:gd name="connsiteY0" fmla="*/ 0 h 91"/>
              <a:gd name="connsiteX1" fmla="*/ 9 w 102"/>
              <a:gd name="connsiteY1" fmla="*/ 0 h 91"/>
              <a:gd name="connsiteX2" fmla="*/ 92 w 102"/>
              <a:gd name="connsiteY2" fmla="*/ 0 h 91"/>
              <a:gd name="connsiteX0" fmla="*/ 93 w 103"/>
              <a:gd name="connsiteY0" fmla="*/ 0 h 91"/>
              <a:gd name="connsiteX1" fmla="*/ 9 w 103"/>
              <a:gd name="connsiteY1" fmla="*/ 0 h 91"/>
              <a:gd name="connsiteX2" fmla="*/ 93 w 103"/>
              <a:gd name="connsiteY2" fmla="*/ 0 h 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" h="91">
                <a:moveTo>
                  <a:pt x="93" y="0"/>
                </a:moveTo>
                <a:lnTo>
                  <a:pt x="9" y="0"/>
                </a:lnTo>
                <a:cubicBezTo>
                  <a:pt x="0" y="91"/>
                  <a:pt x="103" y="74"/>
                  <a:pt x="93" y="0"/>
                </a:cubicBezTo>
                <a:close/>
              </a:path>
            </a:pathLst>
          </a:custGeom>
          <a:solidFill>
            <a:srgbClr val="17E0DB">
              <a:alpha val="47843"/>
            </a:srgbClr>
          </a:solidFill>
          <a:ln w="19050" cap="flat">
            <a:solidFill>
              <a:sysClr val="window" lastClr="FFFFFF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kern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298981" y="1511000"/>
            <a:ext cx="1684020" cy="84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99190" y="1310307"/>
            <a:ext cx="1684020" cy="84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 flipV="1">
            <a:off x="6515979" y="1125891"/>
            <a:ext cx="1606072" cy="355498"/>
          </a:xfrm>
          <a:prstGeom prst="ellipse">
            <a:avLst/>
          </a:prstGeom>
          <a:solidFill>
            <a:srgbClr val="FFC000">
              <a:alpha val="49020"/>
            </a:srgbClr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7200" y="4295655"/>
            <a:ext cx="39624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Surface area of the remaining solid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241800" y="4295655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01047" y="4414921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08977" y="4172035"/>
            <a:ext cx="3278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17328" y="4459116"/>
            <a:ext cx="29123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741546" y="4295655"/>
            <a:ext cx="40908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948752" y="4295655"/>
            <a:ext cx="10796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(24 + 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2381" y="4295655"/>
            <a:ext cx="14266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sq.units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70792" y="4295655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858000" y="1504950"/>
            <a:ext cx="272832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kern="0" dirty="0" smtClean="0">
                <a:solidFill>
                  <a:srgbClr val="0000FF"/>
                </a:solidFill>
                <a:latin typeface="Bookman Old Style"/>
              </a:rPr>
              <a:t>l</a:t>
            </a:r>
            <a:endParaRPr lang="en-US" b="1" i="1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4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3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2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50"/>
                            </p:stCondLst>
                            <p:childTnLst>
                              <p:par>
                                <p:cTn id="5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750"/>
                            </p:stCondLst>
                            <p:childTnLst>
                              <p:par>
                                <p:cTn id="5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1000"/>
                            </p:stCondLst>
                            <p:childTnLst>
                              <p:par>
                                <p:cTn id="5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1750"/>
                            </p:stCondLst>
                            <p:childTnLst>
                              <p:par>
                                <p:cTn id="5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000"/>
                            </p:stCondLst>
                            <p:childTnLst>
                              <p:par>
                                <p:cTn id="5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250"/>
                            </p:stCondLst>
                            <p:childTnLst>
                              <p:par>
                                <p:cTn id="5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5" grpId="0" animBg="1"/>
      <p:bldP spid="115" grpId="1" animBg="1"/>
      <p:bldP spid="114" grpId="0" animBg="1"/>
      <p:bldP spid="114" grpId="1" animBg="1"/>
      <p:bldP spid="113" grpId="0" animBg="1"/>
      <p:bldP spid="103" grpId="0" animBg="1"/>
      <p:bldP spid="103" grpId="1" animBg="1"/>
      <p:bldP spid="102" grpId="0" animBg="1"/>
      <p:bldP spid="102" grpId="1" animBg="1"/>
      <p:bldP spid="102" grpId="2" animBg="1"/>
      <p:bldP spid="101" grpId="0" animBg="1"/>
      <p:bldP spid="101" grpId="1" animBg="1"/>
      <p:bldP spid="101" grpId="2" animBg="1"/>
      <p:bldP spid="100" grpId="0" animBg="1"/>
      <p:bldP spid="100" grpId="1" animBg="1"/>
      <p:bldP spid="100" grpId="2" animBg="1"/>
      <p:bldP spid="99" grpId="0" animBg="1"/>
      <p:bldP spid="99" grpId="1" animBg="1"/>
      <p:bldP spid="98" grpId="0" animBg="1"/>
      <p:bldP spid="98" grpId="1" animBg="1"/>
      <p:bldP spid="97" grpId="0" animBg="1"/>
      <p:bldP spid="97" grpId="1" animBg="1"/>
      <p:bldP spid="93" grpId="0" animBg="1"/>
      <p:bldP spid="93" grpId="1" animBg="1"/>
      <p:bldP spid="94" grpId="0" animBg="1"/>
      <p:bldP spid="94" grpId="1" animBg="1"/>
      <p:bldP spid="88" grpId="0" animBg="1"/>
      <p:bldP spid="87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31" grpId="0"/>
      <p:bldP spid="33" grpId="0"/>
      <p:bldP spid="34" grpId="0"/>
      <p:bldP spid="37" grpId="0"/>
      <p:bldP spid="39" grpId="0"/>
      <p:bldP spid="40" grpId="0"/>
      <p:bldP spid="41" grpId="0" animBg="1"/>
      <p:bldP spid="42" grpId="0"/>
      <p:bldP spid="43" grpId="0"/>
      <p:bldP spid="45" grpId="0"/>
      <p:bldP spid="46" grpId="0"/>
      <p:bldP spid="47" grpId="0"/>
      <p:bldP spid="49" grpId="0"/>
      <p:bldP spid="50" grpId="0"/>
      <p:bldP spid="52" grpId="0"/>
      <p:bldP spid="53" grpId="0"/>
      <p:bldP spid="54" grpId="0"/>
      <p:bldP spid="55" grpId="0"/>
      <p:bldP spid="57" grpId="0"/>
      <p:bldP spid="58" grpId="0"/>
      <p:bldP spid="59" grpId="0"/>
      <p:bldP spid="64" grpId="0" animBg="1"/>
      <p:bldP spid="64" grpId="1" animBg="1"/>
      <p:bldP spid="65" grpId="0"/>
      <p:bldP spid="65" grpId="1"/>
      <p:bldP spid="66" grpId="0"/>
      <p:bldP spid="66" grpId="1"/>
      <p:bldP spid="67" grpId="0" animBg="1"/>
      <p:bldP spid="67" grpId="1" animBg="1"/>
      <p:bldP spid="68" grpId="0"/>
      <p:bldP spid="68" grpId="1"/>
      <p:bldP spid="69" grpId="0"/>
      <p:bldP spid="69" grpId="1"/>
      <p:bldP spid="70" grpId="0" animBg="1"/>
      <p:bldP spid="70" grpId="1" animBg="1"/>
      <p:bldP spid="71" grpId="0"/>
      <p:bldP spid="71" grpId="1"/>
      <p:bldP spid="72" grpId="0"/>
      <p:bldP spid="72" grpId="1"/>
      <p:bldP spid="17" grpId="0"/>
      <p:bldP spid="92" grpId="0" animBg="1"/>
      <p:bldP spid="92" grpId="1" animBg="1"/>
      <p:bldP spid="92" grpId="2" animBg="1"/>
      <p:bldP spid="95" grpId="0" animBg="1"/>
      <p:bldP spid="95" grpId="1" animBg="1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56512" y="323552"/>
            <a:ext cx="2830977" cy="570971"/>
            <a:chOff x="2934093" y="323552"/>
            <a:chExt cx="2830977" cy="570971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934093" y="323552"/>
              <a:ext cx="2514600" cy="570971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2" name="Rectangle 34"/>
            <p:cNvSpPr>
              <a:spLocks noChangeArrowheads="1"/>
            </p:cNvSpPr>
            <p:nvPr/>
          </p:nvSpPr>
          <p:spPr bwMode="auto">
            <a:xfrm>
              <a:off x="3000888" y="344827"/>
              <a:ext cx="27641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Bookman Old Style" pitchFamily="18" charset="0"/>
                </a:rPr>
                <a:t>Hemisphere</a:t>
              </a:r>
              <a:r>
                <a:rPr lang="en-US" sz="2800" b="1" dirty="0">
                  <a:solidFill>
                    <a:prstClr val="black"/>
                  </a:solidFill>
                </a:rPr>
                <a:t> </a:t>
              </a:r>
            </a:p>
          </p:txBody>
        </p:sp>
      </p:grp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38808" y="1281944"/>
            <a:ext cx="2054225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Bookman Old Style" pitchFamily="18" charset="0"/>
              </a:rPr>
              <a:t>Examples : </a:t>
            </a:r>
          </a:p>
        </p:txBody>
      </p:sp>
      <p:pic>
        <p:nvPicPr>
          <p:cNvPr id="5" name="Picture 8" descr="images (4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902" y="2251397"/>
            <a:ext cx="2616577" cy="1916241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51028" y="4206355"/>
            <a:ext cx="2515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FF0000"/>
                </a:solidFill>
                <a:latin typeface="Bookman Old Style" pitchFamily="18" charset="0"/>
              </a:rPr>
              <a:t>Half-cut sweet lime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460701" y="1004478"/>
            <a:ext cx="3331998" cy="7810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4103" y="1034295"/>
            <a:ext cx="3391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Let us consider examples of hemisphere</a:t>
            </a:r>
            <a:endParaRPr lang="en-IN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904867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Hemisphere is half of a sphere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29698" name="Picture 2" descr="http://www.pastrychef.com/assets/images/large/hemisphere_molds_large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3" b="8138"/>
          <a:stretch/>
        </p:blipFill>
        <p:spPr bwMode="auto">
          <a:xfrm>
            <a:off x="3734534" y="2238833"/>
            <a:ext cx="2616576" cy="19288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3239660" y="448510"/>
            <a:ext cx="1066877" cy="33678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48545" y="317194"/>
            <a:ext cx="897207" cy="446977"/>
            <a:chOff x="3724973" y="1997568"/>
            <a:chExt cx="897207" cy="446977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737453" y="1997568"/>
              <a:ext cx="716195" cy="446977"/>
            </a:xfrm>
            <a:prstGeom prst="wedgeRoundRectCallout">
              <a:avLst>
                <a:gd name="adj1" fmla="val 90714"/>
                <a:gd name="adj2" fmla="val 36659"/>
                <a:gd name="adj3" fmla="val 16667"/>
              </a:avLst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724973" y="2022904"/>
              <a:ext cx="8972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  <a:latin typeface="Bookman Old Style" pitchFamily="18" charset="0"/>
                </a:rPr>
                <a:t>Half</a:t>
              </a:r>
              <a:endParaRPr lang="en-US" sz="20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734534" y="4257090"/>
            <a:ext cx="26613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FF0000"/>
                </a:solidFill>
                <a:latin typeface="Bookman Old Style" pitchFamily="18" charset="0"/>
              </a:rPr>
              <a:t>Hemispherical bowls</a:t>
            </a:r>
          </a:p>
        </p:txBody>
      </p:sp>
    </p:spTree>
    <p:extLst>
      <p:ext uri="{BB962C8B-B14F-4D97-AF65-F5344CB8AC3E}">
        <p14:creationId xmlns:p14="http://schemas.microsoft.com/office/powerpoint/2010/main" val="223697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uild="allAtOnce" animBg="1"/>
      <p:bldP spid="7" grpId="1" build="allAtOnce" animBg="1"/>
      <p:bldP spid="8" grpId="0"/>
      <p:bldP spid="8" grpId="1"/>
      <p:bldP spid="11" grpId="0"/>
      <p:bldP spid="13" grpId="0" animBg="1"/>
      <p:bldP spid="13" grpId="1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56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125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Hemisphere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>
          <a:xfrm>
            <a:off x="3323462" y="2652108"/>
            <a:ext cx="1219771" cy="2704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468243" y="3897891"/>
            <a:ext cx="155983" cy="20544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410800" y="2981688"/>
            <a:ext cx="155983" cy="2202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231012" y="3011192"/>
            <a:ext cx="155983" cy="18598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182918" y="1884354"/>
            <a:ext cx="3448049" cy="41962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80971" y="784595"/>
            <a:ext cx="4419599" cy="2388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947921" y="522954"/>
            <a:ext cx="2658110" cy="2388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53262" y="772880"/>
            <a:ext cx="1899808" cy="2483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86096" y="543863"/>
            <a:ext cx="4105152" cy="2221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60402" y="288388"/>
            <a:ext cx="6207623" cy="2364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787" y="1595259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4750" y="1901615"/>
            <a:ext cx="1524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Radius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r)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8000" y="2044308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5930" y="1809750"/>
            <a:ext cx="3278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14279" y="2088503"/>
            <a:ext cx="29123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3771" y="1915904"/>
            <a:ext cx="1219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 2.5 mm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4907" y="2302023"/>
            <a:ext cx="31203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Length of the cylinder (h)	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3857" y="2302023"/>
            <a:ext cx="4571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9413" y="2302023"/>
            <a:ext cx="70083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– 2.5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2075" y="2302023"/>
            <a:ext cx="70083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– 2.5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8082" y="2621624"/>
            <a:ext cx="99578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9mm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1272" y="2914650"/>
            <a:ext cx="29565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CSA of the cylinder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)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0973" y="2914650"/>
            <a:ext cx="85953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600" b="1" kern="0" dirty="0">
                <a:solidFill>
                  <a:prstClr val="black"/>
                </a:solidFill>
                <a:latin typeface="Symbol" pitchFamily="18" charset="2"/>
              </a:rPr>
              <a:t>p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r 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399" y="3203272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7476" y="3203272"/>
            <a:ext cx="6985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 × 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0303" y="3203272"/>
            <a:ext cx="80362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2.5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850" y="3203272"/>
            <a:ext cx="5397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1399" y="3503414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79243" y="3503414"/>
            <a:ext cx="12914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45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mm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546" y="3808449"/>
            <a:ext cx="3245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CSA of 2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hemispheres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65572" y="3808449"/>
            <a:ext cx="102143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 × 2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i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67429" y="4102298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99838" y="4102298"/>
            <a:ext cx="109837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 × 2 ×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71412" y="4102298"/>
            <a:ext cx="9428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2.5)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5206" y="4390624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97717" y="4390624"/>
            <a:ext cx="12914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25</a:t>
            </a: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mm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21658" y="1765831"/>
            <a:ext cx="2327258" cy="1105132"/>
            <a:chOff x="5793058" y="707595"/>
            <a:chExt cx="2327258" cy="1105132"/>
          </a:xfrm>
          <a:effectLst/>
        </p:grpSpPr>
        <p:grpSp>
          <p:nvGrpSpPr>
            <p:cNvPr id="40" name="Group 39"/>
            <p:cNvGrpSpPr/>
            <p:nvPr/>
          </p:nvGrpSpPr>
          <p:grpSpPr>
            <a:xfrm>
              <a:off x="6230051" y="707596"/>
              <a:ext cx="1513148" cy="1104510"/>
              <a:chOff x="5486401" y="762003"/>
              <a:chExt cx="1993897" cy="1128077"/>
            </a:xfrm>
          </p:grpSpPr>
          <p:sp>
            <p:nvSpPr>
              <p:cNvPr id="53" name="Freeform 52"/>
              <p:cNvSpPr/>
              <p:nvPr/>
            </p:nvSpPr>
            <p:spPr>
              <a:xfrm rot="16200000">
                <a:off x="5980120" y="389902"/>
                <a:ext cx="1126691" cy="1873665"/>
              </a:xfrm>
              <a:custGeom>
                <a:avLst/>
                <a:gdLst>
                  <a:gd name="connsiteX0" fmla="*/ 0 w 1933575"/>
                  <a:gd name="connsiteY0" fmla="*/ 57150 h 1704975"/>
                  <a:gd name="connsiteX1" fmla="*/ 9525 w 1933575"/>
                  <a:gd name="connsiteY1" fmla="*/ 1685925 h 1704975"/>
                  <a:gd name="connsiteX2" fmla="*/ 1924050 w 1933575"/>
                  <a:gd name="connsiteY2" fmla="*/ 1704975 h 1704975"/>
                  <a:gd name="connsiteX3" fmla="*/ 1933575 w 1933575"/>
                  <a:gd name="connsiteY3" fmla="*/ 0 h 1704975"/>
                  <a:gd name="connsiteX4" fmla="*/ 0 w 1933575"/>
                  <a:gd name="connsiteY4" fmla="*/ 57150 h 1704975"/>
                  <a:gd name="connsiteX0" fmla="*/ 0 w 1933575"/>
                  <a:gd name="connsiteY0" fmla="*/ 57150 h 1704975"/>
                  <a:gd name="connsiteX1" fmla="*/ 9525 w 1933575"/>
                  <a:gd name="connsiteY1" fmla="*/ 1685925 h 1704975"/>
                  <a:gd name="connsiteX2" fmla="*/ 923925 w 1933575"/>
                  <a:gd name="connsiteY2" fmla="*/ 1685925 h 1704975"/>
                  <a:gd name="connsiteX3" fmla="*/ 1924050 w 1933575"/>
                  <a:gd name="connsiteY3" fmla="*/ 1704975 h 1704975"/>
                  <a:gd name="connsiteX4" fmla="*/ 1933575 w 1933575"/>
                  <a:gd name="connsiteY4" fmla="*/ 0 h 1704975"/>
                  <a:gd name="connsiteX5" fmla="*/ 0 w 1933575"/>
                  <a:gd name="connsiteY5" fmla="*/ 57150 h 1704975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23925 w 1933575"/>
                  <a:gd name="connsiteY2" fmla="*/ 168592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23925 w 1933575"/>
                  <a:gd name="connsiteY2" fmla="*/ 191452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23925 w 1933575"/>
                  <a:gd name="connsiteY2" fmla="*/ 191452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993775 w 1933575"/>
                  <a:gd name="connsiteY5" fmla="*/ 25400 h 1985963"/>
                  <a:gd name="connsiteX6" fmla="*/ 0 w 1933575"/>
                  <a:gd name="connsiteY6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331787 h 2260600"/>
                  <a:gd name="connsiteX1" fmla="*/ 9525 w 1933575"/>
                  <a:gd name="connsiteY1" fmla="*/ 1960562 h 2260600"/>
                  <a:gd name="connsiteX2" fmla="*/ 955675 w 1933575"/>
                  <a:gd name="connsiteY2" fmla="*/ 2195512 h 2260600"/>
                  <a:gd name="connsiteX3" fmla="*/ 1924050 w 1933575"/>
                  <a:gd name="connsiteY3" fmla="*/ 1979612 h 2260600"/>
                  <a:gd name="connsiteX4" fmla="*/ 1933575 w 1933575"/>
                  <a:gd name="connsiteY4" fmla="*/ 274637 h 2260600"/>
                  <a:gd name="connsiteX5" fmla="*/ 0 w 1933575"/>
                  <a:gd name="connsiteY5" fmla="*/ 331787 h 2260600"/>
                  <a:gd name="connsiteX0" fmla="*/ 0 w 1933575"/>
                  <a:gd name="connsiteY0" fmla="*/ 373062 h 2301875"/>
                  <a:gd name="connsiteX1" fmla="*/ 9525 w 1933575"/>
                  <a:gd name="connsiteY1" fmla="*/ 2001837 h 2301875"/>
                  <a:gd name="connsiteX2" fmla="*/ 955675 w 1933575"/>
                  <a:gd name="connsiteY2" fmla="*/ 2236787 h 2301875"/>
                  <a:gd name="connsiteX3" fmla="*/ 1924050 w 1933575"/>
                  <a:gd name="connsiteY3" fmla="*/ 2020887 h 2301875"/>
                  <a:gd name="connsiteX4" fmla="*/ 1933575 w 1933575"/>
                  <a:gd name="connsiteY4" fmla="*/ 315912 h 2301875"/>
                  <a:gd name="connsiteX5" fmla="*/ 955675 w 1933575"/>
                  <a:gd name="connsiteY5" fmla="*/ 582612 h 2301875"/>
                  <a:gd name="connsiteX6" fmla="*/ 0 w 1933575"/>
                  <a:gd name="connsiteY6" fmla="*/ 373062 h 2301875"/>
                  <a:gd name="connsiteX0" fmla="*/ 0 w 1933575"/>
                  <a:gd name="connsiteY0" fmla="*/ 373062 h 2301875"/>
                  <a:gd name="connsiteX1" fmla="*/ 9525 w 1933575"/>
                  <a:gd name="connsiteY1" fmla="*/ 2001837 h 2301875"/>
                  <a:gd name="connsiteX2" fmla="*/ 955675 w 1933575"/>
                  <a:gd name="connsiteY2" fmla="*/ 2236787 h 2301875"/>
                  <a:gd name="connsiteX3" fmla="*/ 1924050 w 1933575"/>
                  <a:gd name="connsiteY3" fmla="*/ 2020887 h 2301875"/>
                  <a:gd name="connsiteX4" fmla="*/ 1933575 w 1933575"/>
                  <a:gd name="connsiteY4" fmla="*/ 315912 h 2301875"/>
                  <a:gd name="connsiteX5" fmla="*/ 955675 w 1933575"/>
                  <a:gd name="connsiteY5" fmla="*/ 582612 h 2301875"/>
                  <a:gd name="connsiteX6" fmla="*/ 0 w 1933575"/>
                  <a:gd name="connsiteY6" fmla="*/ 373062 h 2301875"/>
                  <a:gd name="connsiteX0" fmla="*/ 0 w 1933575"/>
                  <a:gd name="connsiteY0" fmla="*/ 373062 h 2301875"/>
                  <a:gd name="connsiteX1" fmla="*/ 9525 w 1933575"/>
                  <a:gd name="connsiteY1" fmla="*/ 2001837 h 2301875"/>
                  <a:gd name="connsiteX2" fmla="*/ 955675 w 1933575"/>
                  <a:gd name="connsiteY2" fmla="*/ 2236787 h 2301875"/>
                  <a:gd name="connsiteX3" fmla="*/ 1924050 w 1933575"/>
                  <a:gd name="connsiteY3" fmla="*/ 2020887 h 2301875"/>
                  <a:gd name="connsiteX4" fmla="*/ 1933575 w 1933575"/>
                  <a:gd name="connsiteY4" fmla="*/ 315912 h 2301875"/>
                  <a:gd name="connsiteX5" fmla="*/ 955675 w 1933575"/>
                  <a:gd name="connsiteY5" fmla="*/ 582612 h 2301875"/>
                  <a:gd name="connsiteX6" fmla="*/ 0 w 1933575"/>
                  <a:gd name="connsiteY6" fmla="*/ 373062 h 2301875"/>
                  <a:gd name="connsiteX0" fmla="*/ 26458 w 1960033"/>
                  <a:gd name="connsiteY0" fmla="*/ 373062 h 2301875"/>
                  <a:gd name="connsiteX1" fmla="*/ 35983 w 1960033"/>
                  <a:gd name="connsiteY1" fmla="*/ 2001837 h 2301875"/>
                  <a:gd name="connsiteX2" fmla="*/ 982133 w 1960033"/>
                  <a:gd name="connsiteY2" fmla="*/ 2236787 h 2301875"/>
                  <a:gd name="connsiteX3" fmla="*/ 1950508 w 1960033"/>
                  <a:gd name="connsiteY3" fmla="*/ 2020887 h 2301875"/>
                  <a:gd name="connsiteX4" fmla="*/ 1960033 w 1960033"/>
                  <a:gd name="connsiteY4" fmla="*/ 315912 h 2301875"/>
                  <a:gd name="connsiteX5" fmla="*/ 982133 w 1960033"/>
                  <a:gd name="connsiteY5" fmla="*/ 582612 h 2301875"/>
                  <a:gd name="connsiteX6" fmla="*/ 26458 w 1960033"/>
                  <a:gd name="connsiteY6" fmla="*/ 373062 h 2301875"/>
                  <a:gd name="connsiteX0" fmla="*/ 26458 w 1960033"/>
                  <a:gd name="connsiteY0" fmla="*/ 57150 h 1985963"/>
                  <a:gd name="connsiteX1" fmla="*/ 35983 w 1960033"/>
                  <a:gd name="connsiteY1" fmla="*/ 1685925 h 1985963"/>
                  <a:gd name="connsiteX2" fmla="*/ 982133 w 1960033"/>
                  <a:gd name="connsiteY2" fmla="*/ 1920875 h 1985963"/>
                  <a:gd name="connsiteX3" fmla="*/ 1950508 w 1960033"/>
                  <a:gd name="connsiteY3" fmla="*/ 1704975 h 1985963"/>
                  <a:gd name="connsiteX4" fmla="*/ 1960033 w 1960033"/>
                  <a:gd name="connsiteY4" fmla="*/ 0 h 1985963"/>
                  <a:gd name="connsiteX5" fmla="*/ 982133 w 1960033"/>
                  <a:gd name="connsiteY5" fmla="*/ 266700 h 1985963"/>
                  <a:gd name="connsiteX6" fmla="*/ 26458 w 1960033"/>
                  <a:gd name="connsiteY6" fmla="*/ 57150 h 1985963"/>
                  <a:gd name="connsiteX0" fmla="*/ 0 w 1933575"/>
                  <a:gd name="connsiteY0" fmla="*/ 331787 h 2260600"/>
                  <a:gd name="connsiteX1" fmla="*/ 9525 w 1933575"/>
                  <a:gd name="connsiteY1" fmla="*/ 1960562 h 2260600"/>
                  <a:gd name="connsiteX2" fmla="*/ 955675 w 1933575"/>
                  <a:gd name="connsiteY2" fmla="*/ 2195512 h 2260600"/>
                  <a:gd name="connsiteX3" fmla="*/ 1924050 w 1933575"/>
                  <a:gd name="connsiteY3" fmla="*/ 1979612 h 2260600"/>
                  <a:gd name="connsiteX4" fmla="*/ 1933575 w 1933575"/>
                  <a:gd name="connsiteY4" fmla="*/ 274637 h 2260600"/>
                  <a:gd name="connsiteX5" fmla="*/ 0 w 1933575"/>
                  <a:gd name="connsiteY5" fmla="*/ 331787 h 2260600"/>
                  <a:gd name="connsiteX0" fmla="*/ 0 w 1933575"/>
                  <a:gd name="connsiteY0" fmla="*/ 331787 h 2260600"/>
                  <a:gd name="connsiteX1" fmla="*/ 9525 w 1933575"/>
                  <a:gd name="connsiteY1" fmla="*/ 1960562 h 2260600"/>
                  <a:gd name="connsiteX2" fmla="*/ 955675 w 1933575"/>
                  <a:gd name="connsiteY2" fmla="*/ 2195512 h 2260600"/>
                  <a:gd name="connsiteX3" fmla="*/ 1924050 w 1933575"/>
                  <a:gd name="connsiteY3" fmla="*/ 1979612 h 2260600"/>
                  <a:gd name="connsiteX4" fmla="*/ 1933575 w 1933575"/>
                  <a:gd name="connsiteY4" fmla="*/ 274637 h 2260600"/>
                  <a:gd name="connsiteX5" fmla="*/ 0 w 1933575"/>
                  <a:gd name="connsiteY5" fmla="*/ 331787 h 2260600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6750"/>
                  <a:gd name="connsiteY0" fmla="*/ 57150 h 1985963"/>
                  <a:gd name="connsiteX1" fmla="*/ 9525 w 1936750"/>
                  <a:gd name="connsiteY1" fmla="*/ 1685925 h 1985963"/>
                  <a:gd name="connsiteX2" fmla="*/ 955675 w 1936750"/>
                  <a:gd name="connsiteY2" fmla="*/ 1920875 h 1985963"/>
                  <a:gd name="connsiteX3" fmla="*/ 1924050 w 1936750"/>
                  <a:gd name="connsiteY3" fmla="*/ 1704975 h 1985963"/>
                  <a:gd name="connsiteX4" fmla="*/ 1933575 w 1936750"/>
                  <a:gd name="connsiteY4" fmla="*/ 0 h 1985963"/>
                  <a:gd name="connsiteX5" fmla="*/ 0 w 1936750"/>
                  <a:gd name="connsiteY5" fmla="*/ 57150 h 1985963"/>
                  <a:gd name="connsiteX0" fmla="*/ 0 w 1936750"/>
                  <a:gd name="connsiteY0" fmla="*/ 57150 h 1985962"/>
                  <a:gd name="connsiteX1" fmla="*/ 9525 w 1936750"/>
                  <a:gd name="connsiteY1" fmla="*/ 1685925 h 1985962"/>
                  <a:gd name="connsiteX2" fmla="*/ 1924050 w 1936750"/>
                  <a:gd name="connsiteY2" fmla="*/ 1704975 h 1985962"/>
                  <a:gd name="connsiteX3" fmla="*/ 1933575 w 1936750"/>
                  <a:gd name="connsiteY3" fmla="*/ 0 h 1985962"/>
                  <a:gd name="connsiteX4" fmla="*/ 0 w 1936750"/>
                  <a:gd name="connsiteY4" fmla="*/ 57150 h 1985962"/>
                  <a:gd name="connsiteX0" fmla="*/ 0 w 1924050"/>
                  <a:gd name="connsiteY0" fmla="*/ 25400 h 1954212"/>
                  <a:gd name="connsiteX1" fmla="*/ 9525 w 1924050"/>
                  <a:gd name="connsiteY1" fmla="*/ 1654175 h 1954212"/>
                  <a:gd name="connsiteX2" fmla="*/ 1924050 w 1924050"/>
                  <a:gd name="connsiteY2" fmla="*/ 1673225 h 1954212"/>
                  <a:gd name="connsiteX3" fmla="*/ 1908175 w 1924050"/>
                  <a:gd name="connsiteY3" fmla="*/ 0 h 1954212"/>
                  <a:gd name="connsiteX4" fmla="*/ 0 w 1924050"/>
                  <a:gd name="connsiteY4" fmla="*/ 25400 h 19542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16112"/>
                  <a:gd name="connsiteX1" fmla="*/ 9525 w 1924050"/>
                  <a:gd name="connsiteY1" fmla="*/ 1641475 h 1916112"/>
                  <a:gd name="connsiteX2" fmla="*/ 1924050 w 1924050"/>
                  <a:gd name="connsiteY2" fmla="*/ 1660525 h 1916112"/>
                  <a:gd name="connsiteX3" fmla="*/ 1914525 w 1924050"/>
                  <a:gd name="connsiteY3" fmla="*/ 0 h 1916112"/>
                  <a:gd name="connsiteX4" fmla="*/ 0 w 1924050"/>
                  <a:gd name="connsiteY4" fmla="*/ 12700 h 1916112"/>
                  <a:gd name="connsiteX0" fmla="*/ 12719 w 1936769"/>
                  <a:gd name="connsiteY0" fmla="*/ 12700 h 1954741"/>
                  <a:gd name="connsiteX1" fmla="*/ 0 w 1936769"/>
                  <a:gd name="connsiteY1" fmla="*/ 1680104 h 1954741"/>
                  <a:gd name="connsiteX2" fmla="*/ 1936769 w 1936769"/>
                  <a:gd name="connsiteY2" fmla="*/ 1660525 h 1954741"/>
                  <a:gd name="connsiteX3" fmla="*/ 1927244 w 1936769"/>
                  <a:gd name="connsiteY3" fmla="*/ 0 h 1954741"/>
                  <a:gd name="connsiteX4" fmla="*/ 12719 w 1936769"/>
                  <a:gd name="connsiteY4" fmla="*/ 12700 h 1954741"/>
                  <a:gd name="connsiteX0" fmla="*/ 12719 w 1936769"/>
                  <a:gd name="connsiteY0" fmla="*/ 12700 h 1870693"/>
                  <a:gd name="connsiteX1" fmla="*/ 0 w 1936769"/>
                  <a:gd name="connsiteY1" fmla="*/ 1680104 h 1870693"/>
                  <a:gd name="connsiteX2" fmla="*/ 1936769 w 1936769"/>
                  <a:gd name="connsiteY2" fmla="*/ 1660525 h 1870693"/>
                  <a:gd name="connsiteX3" fmla="*/ 1927244 w 1936769"/>
                  <a:gd name="connsiteY3" fmla="*/ 0 h 1870693"/>
                  <a:gd name="connsiteX4" fmla="*/ 12719 w 1936769"/>
                  <a:gd name="connsiteY4" fmla="*/ 12700 h 1870693"/>
                  <a:gd name="connsiteX0" fmla="*/ 12719 w 1936769"/>
                  <a:gd name="connsiteY0" fmla="*/ 12700 h 1875522"/>
                  <a:gd name="connsiteX1" fmla="*/ 0 w 1936769"/>
                  <a:gd name="connsiteY1" fmla="*/ 1680104 h 1875522"/>
                  <a:gd name="connsiteX2" fmla="*/ 1936769 w 1936769"/>
                  <a:gd name="connsiteY2" fmla="*/ 1660525 h 1875522"/>
                  <a:gd name="connsiteX3" fmla="*/ 1927244 w 1936769"/>
                  <a:gd name="connsiteY3" fmla="*/ 0 h 1875522"/>
                  <a:gd name="connsiteX4" fmla="*/ 12719 w 1936769"/>
                  <a:gd name="connsiteY4" fmla="*/ 12700 h 1875522"/>
                  <a:gd name="connsiteX0" fmla="*/ 12719 w 1936769"/>
                  <a:gd name="connsiteY0" fmla="*/ 12700 h 1875522"/>
                  <a:gd name="connsiteX1" fmla="*/ 0 w 1936769"/>
                  <a:gd name="connsiteY1" fmla="*/ 1680104 h 1875522"/>
                  <a:gd name="connsiteX2" fmla="*/ 1936769 w 1936769"/>
                  <a:gd name="connsiteY2" fmla="*/ 1660525 h 1875522"/>
                  <a:gd name="connsiteX3" fmla="*/ 1927244 w 1936769"/>
                  <a:gd name="connsiteY3" fmla="*/ 0 h 1875522"/>
                  <a:gd name="connsiteX4" fmla="*/ 12719 w 1936769"/>
                  <a:gd name="connsiteY4" fmla="*/ 12700 h 1875522"/>
                  <a:gd name="connsiteX0" fmla="*/ 12719 w 1936769"/>
                  <a:gd name="connsiteY0" fmla="*/ 12700 h 1899665"/>
                  <a:gd name="connsiteX1" fmla="*/ 0 w 1936769"/>
                  <a:gd name="connsiteY1" fmla="*/ 1680104 h 1899665"/>
                  <a:gd name="connsiteX2" fmla="*/ 1936769 w 1936769"/>
                  <a:gd name="connsiteY2" fmla="*/ 1660525 h 1899665"/>
                  <a:gd name="connsiteX3" fmla="*/ 1927244 w 1936769"/>
                  <a:gd name="connsiteY3" fmla="*/ 0 h 1899665"/>
                  <a:gd name="connsiteX4" fmla="*/ 12719 w 1936769"/>
                  <a:gd name="connsiteY4" fmla="*/ 12700 h 1899665"/>
                  <a:gd name="connsiteX0" fmla="*/ 12719 w 1936769"/>
                  <a:gd name="connsiteY0" fmla="*/ 12700 h 1899665"/>
                  <a:gd name="connsiteX1" fmla="*/ 0 w 1936769"/>
                  <a:gd name="connsiteY1" fmla="*/ 1680104 h 1899665"/>
                  <a:gd name="connsiteX2" fmla="*/ 1936769 w 1936769"/>
                  <a:gd name="connsiteY2" fmla="*/ 1660525 h 1899665"/>
                  <a:gd name="connsiteX3" fmla="*/ 1927244 w 1936769"/>
                  <a:gd name="connsiteY3" fmla="*/ 0 h 1899665"/>
                  <a:gd name="connsiteX4" fmla="*/ 12719 w 1936769"/>
                  <a:gd name="connsiteY4" fmla="*/ 12700 h 1899665"/>
                  <a:gd name="connsiteX0" fmla="*/ 12719 w 1927244"/>
                  <a:gd name="connsiteY0" fmla="*/ 12700 h 1899665"/>
                  <a:gd name="connsiteX1" fmla="*/ 0 w 1927244"/>
                  <a:gd name="connsiteY1" fmla="*/ 1680104 h 1899665"/>
                  <a:gd name="connsiteX2" fmla="*/ 1918974 w 1927244"/>
                  <a:gd name="connsiteY2" fmla="*/ 1660525 h 1899665"/>
                  <a:gd name="connsiteX3" fmla="*/ 1927244 w 1927244"/>
                  <a:gd name="connsiteY3" fmla="*/ 0 h 1899665"/>
                  <a:gd name="connsiteX4" fmla="*/ 12719 w 1927244"/>
                  <a:gd name="connsiteY4" fmla="*/ 12700 h 1899665"/>
                  <a:gd name="connsiteX0" fmla="*/ 12719 w 1927244"/>
                  <a:gd name="connsiteY0" fmla="*/ 12700 h 1899665"/>
                  <a:gd name="connsiteX1" fmla="*/ 0 w 1927244"/>
                  <a:gd name="connsiteY1" fmla="*/ 1680104 h 1899665"/>
                  <a:gd name="connsiteX2" fmla="*/ 1918974 w 1927244"/>
                  <a:gd name="connsiteY2" fmla="*/ 1660525 h 1899665"/>
                  <a:gd name="connsiteX3" fmla="*/ 1927244 w 1927244"/>
                  <a:gd name="connsiteY3" fmla="*/ 0 h 1899665"/>
                  <a:gd name="connsiteX4" fmla="*/ 12719 w 1927244"/>
                  <a:gd name="connsiteY4" fmla="*/ 12700 h 1899665"/>
                  <a:gd name="connsiteX0" fmla="*/ 12719 w 1927244"/>
                  <a:gd name="connsiteY0" fmla="*/ 12700 h 1899665"/>
                  <a:gd name="connsiteX1" fmla="*/ 0 w 1927244"/>
                  <a:gd name="connsiteY1" fmla="*/ 1680104 h 1899665"/>
                  <a:gd name="connsiteX2" fmla="*/ 1918974 w 1927244"/>
                  <a:gd name="connsiteY2" fmla="*/ 1660525 h 1899665"/>
                  <a:gd name="connsiteX3" fmla="*/ 1927244 w 1927244"/>
                  <a:gd name="connsiteY3" fmla="*/ 0 h 1899665"/>
                  <a:gd name="connsiteX4" fmla="*/ 12719 w 1927244"/>
                  <a:gd name="connsiteY4" fmla="*/ 12700 h 189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7244" h="1899665">
                    <a:moveTo>
                      <a:pt x="12719" y="12700"/>
                    </a:moveTo>
                    <a:cubicBezTo>
                      <a:pt x="8479" y="568501"/>
                      <a:pt x="4240" y="1124303"/>
                      <a:pt x="0" y="1680104"/>
                    </a:cubicBezTo>
                    <a:cubicBezTo>
                      <a:pt x="80437" y="1780914"/>
                      <a:pt x="1613130" y="1899665"/>
                      <a:pt x="1918974" y="1660525"/>
                    </a:cubicBezTo>
                    <a:cubicBezTo>
                      <a:pt x="1921731" y="1107017"/>
                      <a:pt x="1924487" y="553508"/>
                      <a:pt x="1927244" y="0"/>
                    </a:cubicBezTo>
                    <a:cubicBezTo>
                      <a:pt x="1831518" y="127560"/>
                      <a:pt x="469128" y="239747"/>
                      <a:pt x="12719" y="12700"/>
                    </a:cubicBezTo>
                    <a:close/>
                  </a:path>
                </a:pathLst>
              </a:custGeom>
              <a:solidFill>
                <a:srgbClr val="E46D0A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prstMaterial="translucentPowder"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 rot="16200000" flipV="1">
                <a:off x="5058427" y="1189977"/>
                <a:ext cx="1118457" cy="262510"/>
              </a:xfrm>
              <a:prstGeom prst="ellipse">
                <a:avLst/>
              </a:prstGeom>
              <a:solidFill>
                <a:srgbClr val="EEECE1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 rot="16200000" flipV="1">
                <a:off x="6696727" y="1189978"/>
                <a:ext cx="1118457" cy="262510"/>
              </a:xfrm>
              <a:prstGeom prst="ellipse">
                <a:avLst/>
              </a:prstGeom>
              <a:solidFill>
                <a:srgbClr val="EEECE1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6200000">
              <a:off x="7025619" y="718029"/>
              <a:ext cx="1105132" cy="1084263"/>
              <a:chOff x="9968865" y="3367268"/>
              <a:chExt cx="2057398" cy="2100076"/>
            </a:xfrm>
          </p:grpSpPr>
          <p:sp>
            <p:nvSpPr>
              <p:cNvPr id="48" name="Arc 47"/>
              <p:cNvSpPr/>
              <p:nvPr/>
            </p:nvSpPr>
            <p:spPr>
              <a:xfrm rot="5400000" flipV="1">
                <a:off x="9947526" y="3388607"/>
                <a:ext cx="2100076" cy="2057398"/>
              </a:xfrm>
              <a:prstGeom prst="arc">
                <a:avLst>
                  <a:gd name="adj1" fmla="val 16179716"/>
                  <a:gd name="adj2" fmla="val 5460561"/>
                </a:avLst>
              </a:prstGeom>
              <a:solidFill>
                <a:srgbClr val="8064A2">
                  <a:lumMod val="50000"/>
                </a:srgbClr>
              </a:solidFill>
              <a:ln w="28575" cap="flat" cmpd="sng" algn="ctr">
                <a:noFill/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 flipV="1">
                <a:off x="10963627" y="4380561"/>
                <a:ext cx="58515" cy="43752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10800000" flipH="1" flipV="1">
                <a:off x="9968867" y="4402436"/>
                <a:ext cx="204803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</p:grpSp>
        <p:grpSp>
          <p:nvGrpSpPr>
            <p:cNvPr id="42" name="Group 41"/>
            <p:cNvGrpSpPr/>
            <p:nvPr/>
          </p:nvGrpSpPr>
          <p:grpSpPr>
            <a:xfrm rot="5400000" flipH="1">
              <a:off x="5786511" y="714143"/>
              <a:ext cx="1097359" cy="1084265"/>
              <a:chOff x="9968866" y="3367274"/>
              <a:chExt cx="2057399" cy="2100076"/>
            </a:xfrm>
          </p:grpSpPr>
          <p:sp>
            <p:nvSpPr>
              <p:cNvPr id="43" name="Arc 42"/>
              <p:cNvSpPr/>
              <p:nvPr/>
            </p:nvSpPr>
            <p:spPr>
              <a:xfrm rot="5400000" flipV="1">
                <a:off x="9947528" y="3388612"/>
                <a:ext cx="2100076" cy="2057399"/>
              </a:xfrm>
              <a:prstGeom prst="arc">
                <a:avLst>
                  <a:gd name="adj1" fmla="val 16179716"/>
                  <a:gd name="adj2" fmla="val 5460561"/>
                </a:avLst>
              </a:prstGeom>
              <a:solidFill>
                <a:srgbClr val="8064A2">
                  <a:lumMod val="50000"/>
                </a:srgbClr>
              </a:solidFill>
              <a:ln w="28575" cap="flat" cmpd="sng" algn="ctr">
                <a:noFill/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rot="10800000" flipH="1" flipV="1">
                <a:off x="9968867" y="4402436"/>
                <a:ext cx="204803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sp>
            <p:nvSpPr>
              <p:cNvPr id="47" name="Oval 46"/>
              <p:cNvSpPr/>
              <p:nvPr/>
            </p:nvSpPr>
            <p:spPr>
              <a:xfrm flipV="1">
                <a:off x="10963627" y="4380561"/>
                <a:ext cx="58515" cy="43752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60" name="Group 56"/>
          <p:cNvGrpSpPr>
            <a:grpSpLocks/>
          </p:cNvGrpSpPr>
          <p:nvPr/>
        </p:nvGrpSpPr>
        <p:grpSpPr bwMode="auto">
          <a:xfrm>
            <a:off x="1050813" y="3071290"/>
            <a:ext cx="2789166" cy="870114"/>
            <a:chOff x="5148763" y="3568145"/>
            <a:chExt cx="2103502" cy="1078800"/>
          </a:xfrm>
          <a:effectLst/>
        </p:grpSpPr>
        <p:sp>
          <p:nvSpPr>
            <p:cNvPr id="61" name="Rounded Rectangle 60"/>
            <p:cNvSpPr/>
            <p:nvPr/>
          </p:nvSpPr>
          <p:spPr bwMode="auto">
            <a:xfrm>
              <a:off x="5148763" y="3568145"/>
              <a:ext cx="2103502" cy="107880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62" name="TextBox 58"/>
            <p:cNvSpPr txBox="1">
              <a:spLocks noChangeArrowheads="1"/>
            </p:cNvSpPr>
            <p:nvPr/>
          </p:nvSpPr>
          <p:spPr bwMode="auto">
            <a:xfrm>
              <a:off x="5183682" y="3595731"/>
              <a:ext cx="2016698" cy="1030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The entire capsule is made up of a cylinder and two hemispheres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82001" y="1763143"/>
            <a:ext cx="338554" cy="1074355"/>
            <a:chOff x="8371840" y="1238296"/>
            <a:chExt cx="338554" cy="1074355"/>
          </a:xfrm>
          <a:effectLst/>
        </p:grpSpPr>
        <p:cxnSp>
          <p:nvCxnSpPr>
            <p:cNvPr id="63" name="Straight Connector 62"/>
            <p:cNvCxnSpPr/>
            <p:nvPr/>
          </p:nvCxnSpPr>
          <p:spPr>
            <a:xfrm rot="16200000" flipH="1">
              <a:off x="7846710" y="1774899"/>
              <a:ext cx="1074355" cy="115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64" name="Rectangle 63"/>
            <p:cNvSpPr/>
            <p:nvPr/>
          </p:nvSpPr>
          <p:spPr>
            <a:xfrm rot="16200000">
              <a:off x="8140205" y="1549711"/>
              <a:ext cx="8018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5 mm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4" name="Rounded Rectangle 73"/>
          <p:cNvSpPr/>
          <p:nvPr/>
        </p:nvSpPr>
        <p:spPr bwMode="auto">
          <a:xfrm>
            <a:off x="1047580" y="3324237"/>
            <a:ext cx="3268813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05608" y="3345784"/>
            <a:ext cx="315705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area of cylinder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798049" y="3219145"/>
            <a:ext cx="3268813" cy="78627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63924" y="3225227"/>
            <a:ext cx="3242050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curved surface area of hemisphere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525074" y="1295845"/>
            <a:ext cx="8054876" cy="30665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0117" y="1286278"/>
            <a:ext cx="345286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Total surface area of capsule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8834" y="2918996"/>
            <a:ext cx="2204132" cy="338554"/>
            <a:chOff x="6098834" y="2395000"/>
            <a:chExt cx="2204132" cy="338553"/>
          </a:xfrm>
          <a:effectLst/>
        </p:grpSpPr>
        <p:cxnSp>
          <p:nvCxnSpPr>
            <p:cNvPr id="65" name="Straight Connector 64"/>
            <p:cNvCxnSpPr/>
            <p:nvPr/>
          </p:nvCxnSpPr>
          <p:spPr>
            <a:xfrm rot="10800000" flipH="1">
              <a:off x="6098834" y="2396192"/>
              <a:ext cx="2204132" cy="147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6589713" y="2395000"/>
              <a:ext cx="938077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14 mm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47771" y="1010765"/>
            <a:ext cx="2342622" cy="2365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 rot="5400000" flipH="1">
            <a:off x="6013271" y="1764885"/>
            <a:ext cx="1097359" cy="1084265"/>
            <a:chOff x="9968866" y="3367274"/>
            <a:chExt cx="2057399" cy="2100076"/>
          </a:xfrm>
          <a:solidFill>
            <a:srgbClr val="FF0000"/>
          </a:solidFill>
          <a:effectLst/>
        </p:grpSpPr>
        <p:sp>
          <p:nvSpPr>
            <p:cNvPr id="117" name="Arc 116"/>
            <p:cNvSpPr/>
            <p:nvPr/>
          </p:nvSpPr>
          <p:spPr>
            <a:xfrm rot="5400000" flipV="1">
              <a:off x="9947528" y="3388612"/>
              <a:ext cx="2100076" cy="2057399"/>
            </a:xfrm>
            <a:prstGeom prst="arc">
              <a:avLst>
                <a:gd name="adj1" fmla="val 16179716"/>
                <a:gd name="adj2" fmla="val 5460561"/>
              </a:avLst>
            </a:prstGeom>
            <a:grpFill/>
            <a:ln w="2857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 flipV="1">
              <a:off x="9968866" y="4271182"/>
              <a:ext cx="2048037" cy="26251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flipV="1">
              <a:off x="9968866" y="4271182"/>
              <a:ext cx="2048037" cy="26251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10800000" flipH="1" flipV="1">
              <a:off x="9968867" y="4402436"/>
              <a:ext cx="2048037" cy="0"/>
            </a:xfrm>
            <a:prstGeom prst="line">
              <a:avLst/>
            </a:prstGeom>
            <a:grpFill/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sp>
          <p:nvSpPr>
            <p:cNvPr id="121" name="Oval 120"/>
            <p:cNvSpPr/>
            <p:nvPr/>
          </p:nvSpPr>
          <p:spPr>
            <a:xfrm flipV="1">
              <a:off x="10963627" y="4380561"/>
              <a:ext cx="58515" cy="43752"/>
            </a:xfrm>
            <a:prstGeom prst="ellipse">
              <a:avLst/>
            </a:prstGeom>
            <a:grpFill/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0032" y="228561"/>
            <a:ext cx="7379677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76263" marR="40820" indent="-576263">
              <a:tabLst>
                <a:tab pos="179388" algn="ctr"/>
                <a:tab pos="5424488" algn="r"/>
                <a:tab pos="5718175" algn="ctr"/>
                <a:tab pos="5951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 A medicine capsule is in the shape of a cylinder with two</a:t>
            </a:r>
          </a:p>
          <a:p>
            <a:pPr marL="576263" marR="40820" indent="-576263">
              <a:tabLst>
                <a:tab pos="179388" algn="ctr"/>
                <a:tab pos="5424488" algn="r"/>
                <a:tab pos="5718175" algn="ctr"/>
                <a:tab pos="5951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hemispheres stuck to each of its ends. The length of the entire </a:t>
            </a:r>
          </a:p>
          <a:p>
            <a:pPr marL="576263" marR="40820" indent="-576263">
              <a:tabLst>
                <a:tab pos="179388" algn="ctr"/>
                <a:tab pos="5424488" algn="r"/>
                <a:tab pos="5718175" algn="ctr"/>
                <a:tab pos="5951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capsule is 14mm and the diameter of the capsule is 5 mm. </a:t>
            </a:r>
          </a:p>
          <a:p>
            <a:pPr marL="576263" marR="40820" indent="-576263">
              <a:tabLst>
                <a:tab pos="179388" algn="ctr"/>
                <a:tab pos="5424488" algn="r"/>
                <a:tab pos="5718175" algn="ctr"/>
                <a:tab pos="5951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Find its surface area.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 rot="16200000">
            <a:off x="7257785" y="1774851"/>
            <a:ext cx="1105132" cy="1084263"/>
            <a:chOff x="9968865" y="3367268"/>
            <a:chExt cx="2057398" cy="2100076"/>
          </a:xfrm>
          <a:solidFill>
            <a:srgbClr val="FF0000"/>
          </a:solidFill>
          <a:effectLst/>
        </p:grpSpPr>
        <p:sp>
          <p:nvSpPr>
            <p:cNvPr id="122" name="Arc 121"/>
            <p:cNvSpPr/>
            <p:nvPr/>
          </p:nvSpPr>
          <p:spPr>
            <a:xfrm rot="5400000" flipV="1">
              <a:off x="9947526" y="3388607"/>
              <a:ext cx="2100076" cy="2057398"/>
            </a:xfrm>
            <a:prstGeom prst="arc">
              <a:avLst>
                <a:gd name="adj1" fmla="val 16179716"/>
                <a:gd name="adj2" fmla="val 5460561"/>
              </a:avLst>
            </a:prstGeom>
            <a:grpFill/>
            <a:ln w="2857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 flipV="1">
              <a:off x="9968866" y="4271182"/>
              <a:ext cx="2048037" cy="26251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 flipV="1">
              <a:off x="10963627" y="4380561"/>
              <a:ext cx="58515" cy="43752"/>
            </a:xfrm>
            <a:prstGeom prst="ellipse">
              <a:avLst/>
            </a:prstGeom>
            <a:grpFill/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 flipV="1">
              <a:off x="9968866" y="4271182"/>
              <a:ext cx="2048037" cy="26251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 rot="10800000" flipH="1" flipV="1">
              <a:off x="9968867" y="4402436"/>
              <a:ext cx="2048037" cy="0"/>
            </a:xfrm>
            <a:prstGeom prst="line">
              <a:avLst/>
            </a:prstGeom>
            <a:grpFill/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grpSp>
        <p:nvGrpSpPr>
          <p:cNvPr id="4" name="Group 3"/>
          <p:cNvGrpSpPr/>
          <p:nvPr/>
        </p:nvGrpSpPr>
        <p:grpSpPr>
          <a:xfrm>
            <a:off x="7729563" y="1770498"/>
            <a:ext cx="135533" cy="1078428"/>
            <a:chOff x="8116104" y="1815574"/>
            <a:chExt cx="135533" cy="1078428"/>
          </a:xfrm>
          <a:effectLst/>
        </p:grpSpPr>
        <p:sp>
          <p:nvSpPr>
            <p:cNvPr id="111" name="Oval 110"/>
            <p:cNvSpPr/>
            <p:nvPr/>
          </p:nvSpPr>
          <p:spPr>
            <a:xfrm rot="16200000" flipV="1">
              <a:off x="7644657" y="2287022"/>
              <a:ext cx="1078427" cy="135533"/>
            </a:xfrm>
            <a:prstGeom prst="ellipse">
              <a:avLst/>
            </a:prstGeom>
            <a:solidFill>
              <a:srgbClr val="8064A2">
                <a:lumMod val="50000"/>
              </a:srgb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7644657" y="2354788"/>
              <a:ext cx="1078427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grpSp>
        <p:nvGrpSpPr>
          <p:cNvPr id="113" name="Group 112"/>
          <p:cNvGrpSpPr/>
          <p:nvPr/>
        </p:nvGrpSpPr>
        <p:grpSpPr>
          <a:xfrm>
            <a:off x="6506398" y="1761035"/>
            <a:ext cx="135533" cy="1078428"/>
            <a:chOff x="8116104" y="1815574"/>
            <a:chExt cx="135533" cy="1078428"/>
          </a:xfrm>
          <a:effectLst/>
        </p:grpSpPr>
        <p:sp>
          <p:nvSpPr>
            <p:cNvPr id="114" name="Oval 113"/>
            <p:cNvSpPr/>
            <p:nvPr/>
          </p:nvSpPr>
          <p:spPr>
            <a:xfrm rot="16200000" flipV="1">
              <a:off x="7644657" y="2287022"/>
              <a:ext cx="1078427" cy="135533"/>
            </a:xfrm>
            <a:prstGeom prst="ellipse">
              <a:avLst/>
            </a:prstGeom>
            <a:solidFill>
              <a:srgbClr val="8064A2">
                <a:lumMod val="50000"/>
              </a:srgb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7644657" y="2354788"/>
              <a:ext cx="1078427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grpSp>
        <p:nvGrpSpPr>
          <p:cNvPr id="130" name="Group 129"/>
          <p:cNvGrpSpPr/>
          <p:nvPr/>
        </p:nvGrpSpPr>
        <p:grpSpPr>
          <a:xfrm>
            <a:off x="6504572" y="1776562"/>
            <a:ext cx="1439510" cy="1082026"/>
            <a:chOff x="6275111" y="708954"/>
            <a:chExt cx="1439509" cy="1103774"/>
          </a:xfrm>
          <a:effectLst/>
        </p:grpSpPr>
        <p:sp>
          <p:nvSpPr>
            <p:cNvPr id="144" name="Freeform 143"/>
            <p:cNvSpPr/>
            <p:nvPr/>
          </p:nvSpPr>
          <p:spPr>
            <a:xfrm rot="16200000">
              <a:off x="6452091" y="549578"/>
              <a:ext cx="1103153" cy="1421905"/>
            </a:xfrm>
            <a:custGeom>
              <a:avLst/>
              <a:gdLst>
                <a:gd name="connsiteX0" fmla="*/ 0 w 1933575"/>
                <a:gd name="connsiteY0" fmla="*/ 57150 h 1704975"/>
                <a:gd name="connsiteX1" fmla="*/ 9525 w 1933575"/>
                <a:gd name="connsiteY1" fmla="*/ 1685925 h 1704975"/>
                <a:gd name="connsiteX2" fmla="*/ 1924050 w 1933575"/>
                <a:gd name="connsiteY2" fmla="*/ 1704975 h 1704975"/>
                <a:gd name="connsiteX3" fmla="*/ 1933575 w 1933575"/>
                <a:gd name="connsiteY3" fmla="*/ 0 h 1704975"/>
                <a:gd name="connsiteX4" fmla="*/ 0 w 1933575"/>
                <a:gd name="connsiteY4" fmla="*/ 57150 h 1704975"/>
                <a:gd name="connsiteX0" fmla="*/ 0 w 1933575"/>
                <a:gd name="connsiteY0" fmla="*/ 57150 h 1704975"/>
                <a:gd name="connsiteX1" fmla="*/ 9525 w 1933575"/>
                <a:gd name="connsiteY1" fmla="*/ 1685925 h 1704975"/>
                <a:gd name="connsiteX2" fmla="*/ 923925 w 1933575"/>
                <a:gd name="connsiteY2" fmla="*/ 1685925 h 1704975"/>
                <a:gd name="connsiteX3" fmla="*/ 1924050 w 1933575"/>
                <a:gd name="connsiteY3" fmla="*/ 1704975 h 1704975"/>
                <a:gd name="connsiteX4" fmla="*/ 1933575 w 1933575"/>
                <a:gd name="connsiteY4" fmla="*/ 0 h 1704975"/>
                <a:gd name="connsiteX5" fmla="*/ 0 w 1933575"/>
                <a:gd name="connsiteY5" fmla="*/ 57150 h 1704975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6859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9145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9145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993775 w 1933575"/>
                <a:gd name="connsiteY5" fmla="*/ 25400 h 1985963"/>
                <a:gd name="connsiteX6" fmla="*/ 0 w 1933575"/>
                <a:gd name="connsiteY6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26458 w 1960033"/>
                <a:gd name="connsiteY0" fmla="*/ 373062 h 2301875"/>
                <a:gd name="connsiteX1" fmla="*/ 35983 w 1960033"/>
                <a:gd name="connsiteY1" fmla="*/ 2001837 h 2301875"/>
                <a:gd name="connsiteX2" fmla="*/ 982133 w 1960033"/>
                <a:gd name="connsiteY2" fmla="*/ 2236787 h 2301875"/>
                <a:gd name="connsiteX3" fmla="*/ 1950508 w 1960033"/>
                <a:gd name="connsiteY3" fmla="*/ 2020887 h 2301875"/>
                <a:gd name="connsiteX4" fmla="*/ 1960033 w 1960033"/>
                <a:gd name="connsiteY4" fmla="*/ 315912 h 2301875"/>
                <a:gd name="connsiteX5" fmla="*/ 982133 w 1960033"/>
                <a:gd name="connsiteY5" fmla="*/ 582612 h 2301875"/>
                <a:gd name="connsiteX6" fmla="*/ 26458 w 1960033"/>
                <a:gd name="connsiteY6" fmla="*/ 373062 h 2301875"/>
                <a:gd name="connsiteX0" fmla="*/ 26458 w 1960033"/>
                <a:gd name="connsiteY0" fmla="*/ 57150 h 1985963"/>
                <a:gd name="connsiteX1" fmla="*/ 35983 w 1960033"/>
                <a:gd name="connsiteY1" fmla="*/ 1685925 h 1985963"/>
                <a:gd name="connsiteX2" fmla="*/ 982133 w 1960033"/>
                <a:gd name="connsiteY2" fmla="*/ 1920875 h 1985963"/>
                <a:gd name="connsiteX3" fmla="*/ 1950508 w 1960033"/>
                <a:gd name="connsiteY3" fmla="*/ 1704975 h 1985963"/>
                <a:gd name="connsiteX4" fmla="*/ 1960033 w 1960033"/>
                <a:gd name="connsiteY4" fmla="*/ 0 h 1985963"/>
                <a:gd name="connsiteX5" fmla="*/ 982133 w 1960033"/>
                <a:gd name="connsiteY5" fmla="*/ 266700 h 1985963"/>
                <a:gd name="connsiteX6" fmla="*/ 26458 w 1960033"/>
                <a:gd name="connsiteY6" fmla="*/ 57150 h 1985963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6750"/>
                <a:gd name="connsiteY0" fmla="*/ 57150 h 1985963"/>
                <a:gd name="connsiteX1" fmla="*/ 9525 w 1936750"/>
                <a:gd name="connsiteY1" fmla="*/ 1685925 h 1985963"/>
                <a:gd name="connsiteX2" fmla="*/ 955675 w 1936750"/>
                <a:gd name="connsiteY2" fmla="*/ 1920875 h 1985963"/>
                <a:gd name="connsiteX3" fmla="*/ 1924050 w 1936750"/>
                <a:gd name="connsiteY3" fmla="*/ 1704975 h 1985963"/>
                <a:gd name="connsiteX4" fmla="*/ 1933575 w 1936750"/>
                <a:gd name="connsiteY4" fmla="*/ 0 h 1985963"/>
                <a:gd name="connsiteX5" fmla="*/ 0 w 1936750"/>
                <a:gd name="connsiteY5" fmla="*/ 57150 h 1985963"/>
                <a:gd name="connsiteX0" fmla="*/ 0 w 1936750"/>
                <a:gd name="connsiteY0" fmla="*/ 57150 h 1985962"/>
                <a:gd name="connsiteX1" fmla="*/ 9525 w 1936750"/>
                <a:gd name="connsiteY1" fmla="*/ 1685925 h 1985962"/>
                <a:gd name="connsiteX2" fmla="*/ 1924050 w 1936750"/>
                <a:gd name="connsiteY2" fmla="*/ 1704975 h 1985962"/>
                <a:gd name="connsiteX3" fmla="*/ 1933575 w 1936750"/>
                <a:gd name="connsiteY3" fmla="*/ 0 h 1985962"/>
                <a:gd name="connsiteX4" fmla="*/ 0 w 1936750"/>
                <a:gd name="connsiteY4" fmla="*/ 57150 h 1985962"/>
                <a:gd name="connsiteX0" fmla="*/ 0 w 1924050"/>
                <a:gd name="connsiteY0" fmla="*/ 25400 h 1954212"/>
                <a:gd name="connsiteX1" fmla="*/ 9525 w 1924050"/>
                <a:gd name="connsiteY1" fmla="*/ 1654175 h 1954212"/>
                <a:gd name="connsiteX2" fmla="*/ 1924050 w 1924050"/>
                <a:gd name="connsiteY2" fmla="*/ 1673225 h 1954212"/>
                <a:gd name="connsiteX3" fmla="*/ 1908175 w 1924050"/>
                <a:gd name="connsiteY3" fmla="*/ 0 h 1954212"/>
                <a:gd name="connsiteX4" fmla="*/ 0 w 1924050"/>
                <a:gd name="connsiteY4" fmla="*/ 25400 h 19542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16112"/>
                <a:gd name="connsiteX1" fmla="*/ 9525 w 1924050"/>
                <a:gd name="connsiteY1" fmla="*/ 1641475 h 1916112"/>
                <a:gd name="connsiteX2" fmla="*/ 1924050 w 1924050"/>
                <a:gd name="connsiteY2" fmla="*/ 1660525 h 1916112"/>
                <a:gd name="connsiteX3" fmla="*/ 1914525 w 1924050"/>
                <a:gd name="connsiteY3" fmla="*/ 0 h 1916112"/>
                <a:gd name="connsiteX4" fmla="*/ 0 w 1924050"/>
                <a:gd name="connsiteY4" fmla="*/ 12700 h 1916112"/>
                <a:gd name="connsiteX0" fmla="*/ 12719 w 1936769"/>
                <a:gd name="connsiteY0" fmla="*/ 12700 h 1954741"/>
                <a:gd name="connsiteX1" fmla="*/ 0 w 1936769"/>
                <a:gd name="connsiteY1" fmla="*/ 1680104 h 1954741"/>
                <a:gd name="connsiteX2" fmla="*/ 1936769 w 1936769"/>
                <a:gd name="connsiteY2" fmla="*/ 1660525 h 1954741"/>
                <a:gd name="connsiteX3" fmla="*/ 1927244 w 1936769"/>
                <a:gd name="connsiteY3" fmla="*/ 0 h 1954741"/>
                <a:gd name="connsiteX4" fmla="*/ 12719 w 1936769"/>
                <a:gd name="connsiteY4" fmla="*/ 12700 h 1954741"/>
                <a:gd name="connsiteX0" fmla="*/ 12719 w 1936769"/>
                <a:gd name="connsiteY0" fmla="*/ 12700 h 1870693"/>
                <a:gd name="connsiteX1" fmla="*/ 0 w 1936769"/>
                <a:gd name="connsiteY1" fmla="*/ 1680104 h 1870693"/>
                <a:gd name="connsiteX2" fmla="*/ 1936769 w 1936769"/>
                <a:gd name="connsiteY2" fmla="*/ 1660525 h 1870693"/>
                <a:gd name="connsiteX3" fmla="*/ 1927244 w 1936769"/>
                <a:gd name="connsiteY3" fmla="*/ 0 h 1870693"/>
                <a:gd name="connsiteX4" fmla="*/ 12719 w 1936769"/>
                <a:gd name="connsiteY4" fmla="*/ 12700 h 1870693"/>
                <a:gd name="connsiteX0" fmla="*/ 12719 w 1936769"/>
                <a:gd name="connsiteY0" fmla="*/ 12700 h 1875522"/>
                <a:gd name="connsiteX1" fmla="*/ 0 w 1936769"/>
                <a:gd name="connsiteY1" fmla="*/ 1680104 h 1875522"/>
                <a:gd name="connsiteX2" fmla="*/ 1936769 w 1936769"/>
                <a:gd name="connsiteY2" fmla="*/ 1660525 h 1875522"/>
                <a:gd name="connsiteX3" fmla="*/ 1927244 w 1936769"/>
                <a:gd name="connsiteY3" fmla="*/ 0 h 1875522"/>
                <a:gd name="connsiteX4" fmla="*/ 12719 w 1936769"/>
                <a:gd name="connsiteY4" fmla="*/ 12700 h 1875522"/>
                <a:gd name="connsiteX0" fmla="*/ 12719 w 1936769"/>
                <a:gd name="connsiteY0" fmla="*/ 12700 h 1875522"/>
                <a:gd name="connsiteX1" fmla="*/ 0 w 1936769"/>
                <a:gd name="connsiteY1" fmla="*/ 1680104 h 1875522"/>
                <a:gd name="connsiteX2" fmla="*/ 1936769 w 1936769"/>
                <a:gd name="connsiteY2" fmla="*/ 1660525 h 1875522"/>
                <a:gd name="connsiteX3" fmla="*/ 1927244 w 1936769"/>
                <a:gd name="connsiteY3" fmla="*/ 0 h 1875522"/>
                <a:gd name="connsiteX4" fmla="*/ 12719 w 1936769"/>
                <a:gd name="connsiteY4" fmla="*/ 12700 h 1875522"/>
                <a:gd name="connsiteX0" fmla="*/ 12719 w 1936769"/>
                <a:gd name="connsiteY0" fmla="*/ 12700 h 1899665"/>
                <a:gd name="connsiteX1" fmla="*/ 0 w 1936769"/>
                <a:gd name="connsiteY1" fmla="*/ 1680104 h 1899665"/>
                <a:gd name="connsiteX2" fmla="*/ 1936769 w 1936769"/>
                <a:gd name="connsiteY2" fmla="*/ 1660525 h 1899665"/>
                <a:gd name="connsiteX3" fmla="*/ 1927244 w 1936769"/>
                <a:gd name="connsiteY3" fmla="*/ 0 h 1899665"/>
                <a:gd name="connsiteX4" fmla="*/ 12719 w 1936769"/>
                <a:gd name="connsiteY4" fmla="*/ 12700 h 1899665"/>
                <a:gd name="connsiteX0" fmla="*/ 12719 w 1936769"/>
                <a:gd name="connsiteY0" fmla="*/ 12700 h 1899665"/>
                <a:gd name="connsiteX1" fmla="*/ 0 w 1936769"/>
                <a:gd name="connsiteY1" fmla="*/ 1680104 h 1899665"/>
                <a:gd name="connsiteX2" fmla="*/ 1936769 w 1936769"/>
                <a:gd name="connsiteY2" fmla="*/ 1660525 h 1899665"/>
                <a:gd name="connsiteX3" fmla="*/ 1927244 w 1936769"/>
                <a:gd name="connsiteY3" fmla="*/ 0 h 1899665"/>
                <a:gd name="connsiteX4" fmla="*/ 12719 w 1936769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7244" h="1899665">
                  <a:moveTo>
                    <a:pt x="12719" y="12700"/>
                  </a:moveTo>
                  <a:cubicBezTo>
                    <a:pt x="8479" y="568501"/>
                    <a:pt x="4240" y="1124303"/>
                    <a:pt x="0" y="1680104"/>
                  </a:cubicBezTo>
                  <a:cubicBezTo>
                    <a:pt x="80437" y="1780914"/>
                    <a:pt x="1613130" y="1899665"/>
                    <a:pt x="1918974" y="1660525"/>
                  </a:cubicBezTo>
                  <a:cubicBezTo>
                    <a:pt x="1921731" y="1107017"/>
                    <a:pt x="1924487" y="553508"/>
                    <a:pt x="1927244" y="0"/>
                  </a:cubicBezTo>
                  <a:cubicBezTo>
                    <a:pt x="1831518" y="127560"/>
                    <a:pt x="469128" y="239747"/>
                    <a:pt x="12719" y="12700"/>
                  </a:cubicBezTo>
                  <a:close/>
                </a:path>
              </a:pathLst>
            </a:cu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translucentPowder"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 rot="16200000">
              <a:off x="7020454" y="1194909"/>
              <a:ext cx="1100104" cy="135533"/>
              <a:chOff x="9968866" y="4271182"/>
              <a:chExt cx="2048038" cy="262510"/>
            </a:xfrm>
          </p:grpSpPr>
          <p:sp>
            <p:nvSpPr>
              <p:cNvPr id="140" name="Oval 139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 flipV="1">
                <a:off x="10963627" y="4380561"/>
                <a:ext cx="58515" cy="43752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 rot="10800000" flipH="1" flipV="1">
                <a:off x="9968867" y="4402436"/>
                <a:ext cx="204803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</p:grpSp>
        <p:grpSp>
          <p:nvGrpSpPr>
            <p:cNvPr id="133" name="Group 132"/>
            <p:cNvGrpSpPr/>
            <p:nvPr/>
          </p:nvGrpSpPr>
          <p:grpSpPr>
            <a:xfrm rot="5400000" flipH="1">
              <a:off x="5796695" y="1191006"/>
              <a:ext cx="1092366" cy="135533"/>
              <a:chOff x="9968866" y="4271182"/>
              <a:chExt cx="2048038" cy="262510"/>
            </a:xfrm>
          </p:grpSpPr>
          <p:sp>
            <p:nvSpPr>
              <p:cNvPr id="135" name="Oval 134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 rot="10800000" flipH="1" flipV="1">
                <a:off x="9968867" y="4402436"/>
                <a:ext cx="204803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sp>
            <p:nvSpPr>
              <p:cNvPr id="138" name="Oval 137"/>
              <p:cNvSpPr/>
              <p:nvPr/>
            </p:nvSpPr>
            <p:spPr>
              <a:xfrm flipV="1">
                <a:off x="10963627" y="4380561"/>
                <a:ext cx="58515" cy="43752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5987355" y="2309796"/>
            <a:ext cx="595035" cy="215444"/>
            <a:chOff x="6831553" y="2476915"/>
            <a:chExt cx="595035" cy="215444"/>
          </a:xfrm>
          <a:effectLst/>
        </p:grpSpPr>
        <p:cxnSp>
          <p:nvCxnSpPr>
            <p:cNvPr id="86" name="Straight Connector 85"/>
            <p:cNvCxnSpPr/>
            <p:nvPr/>
          </p:nvCxnSpPr>
          <p:spPr>
            <a:xfrm>
              <a:off x="6866115" y="2483391"/>
              <a:ext cx="552254" cy="4954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87" name="Rectangle 86"/>
            <p:cNvSpPr/>
            <p:nvPr/>
          </p:nvSpPr>
          <p:spPr>
            <a:xfrm>
              <a:off x="6831553" y="2476915"/>
              <a:ext cx="595035" cy="21544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kern="0" dirty="0" smtClean="0">
                  <a:solidFill>
                    <a:srgbClr val="FFFF00"/>
                  </a:solidFill>
                  <a:latin typeface="Bookman Old Style" pitchFamily="18" charset="0"/>
                </a:rPr>
                <a:t>2.5 mm</a:t>
              </a:r>
              <a:endParaRPr lang="en-US" sz="800" b="1" kern="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799683" y="2295096"/>
            <a:ext cx="603317" cy="215444"/>
            <a:chOff x="6963479" y="2475938"/>
            <a:chExt cx="603317" cy="215444"/>
          </a:xfrm>
          <a:effectLst/>
        </p:grpSpPr>
        <p:cxnSp>
          <p:nvCxnSpPr>
            <p:cNvPr id="89" name="Straight Connector 88"/>
            <p:cNvCxnSpPr/>
            <p:nvPr/>
          </p:nvCxnSpPr>
          <p:spPr>
            <a:xfrm flipV="1">
              <a:off x="6963479" y="2502060"/>
              <a:ext cx="548032" cy="2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90" name="Rectangle 89"/>
            <p:cNvSpPr/>
            <p:nvPr/>
          </p:nvSpPr>
          <p:spPr>
            <a:xfrm>
              <a:off x="6971761" y="2475938"/>
              <a:ext cx="595035" cy="21544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kern="0" dirty="0" smtClean="0">
                  <a:solidFill>
                    <a:srgbClr val="FFFF00"/>
                  </a:solidFill>
                  <a:latin typeface="Bookman Old Style" pitchFamily="18" charset="0"/>
                </a:rPr>
                <a:t>2.5 mm</a:t>
              </a:r>
              <a:endParaRPr lang="en-US" sz="800" b="1" kern="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6571471" y="2319357"/>
            <a:ext cx="1229504" cy="347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6870722" y="2288866"/>
            <a:ext cx="607859" cy="2616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kern="0" dirty="0" smtClean="0">
                <a:solidFill>
                  <a:srgbClr val="C00000"/>
                </a:solidFill>
                <a:latin typeface="Bookman Old Style" pitchFamily="18" charset="0"/>
              </a:rPr>
              <a:t>9 mm</a:t>
            </a:r>
            <a:endParaRPr lang="en-US" sz="1100" b="1" kern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8" name="Oval 127"/>
          <p:cNvSpPr/>
          <p:nvPr/>
        </p:nvSpPr>
        <p:spPr>
          <a:xfrm rot="5400000" flipH="1" flipV="1">
            <a:off x="6556486" y="2301038"/>
            <a:ext cx="30595" cy="22589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81000" y="3503414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14937" y="3503414"/>
            <a:ext cx="29565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CSA of the cylinder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)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55161" y="4390624"/>
            <a:ext cx="315614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CSA of 2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hemispheres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81000" y="4390624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57" name="Group 56"/>
          <p:cNvGrpSpPr>
            <a:grpSpLocks/>
          </p:cNvGrpSpPr>
          <p:nvPr/>
        </p:nvGrpSpPr>
        <p:grpSpPr bwMode="auto">
          <a:xfrm>
            <a:off x="1105608" y="3383537"/>
            <a:ext cx="2802224" cy="678488"/>
            <a:chOff x="5165968" y="3243715"/>
            <a:chExt cx="2113349" cy="84121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8" name="Rounded Rectangle 157"/>
            <p:cNvSpPr/>
            <p:nvPr/>
          </p:nvSpPr>
          <p:spPr bwMode="auto">
            <a:xfrm>
              <a:off x="5184678" y="3243715"/>
              <a:ext cx="2051111" cy="84121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9" name="TextBox 58"/>
            <p:cNvSpPr txBox="1">
              <a:spLocks noChangeArrowheads="1"/>
            </p:cNvSpPr>
            <p:nvPr/>
          </p:nvSpPr>
          <p:spPr bwMode="auto">
            <a:xfrm>
              <a:off x="5165968" y="3279073"/>
              <a:ext cx="2113349" cy="72502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Let us find the height of the cylinder 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60" name="Rounded Rectangle 159"/>
          <p:cNvSpPr/>
          <p:nvPr/>
        </p:nvSpPr>
        <p:spPr bwMode="auto">
          <a:xfrm>
            <a:off x="1045049" y="3189867"/>
            <a:ext cx="2131280" cy="101942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61" name="TextBox 58"/>
          <p:cNvSpPr txBox="1">
            <a:spLocks noChangeArrowheads="1"/>
          </p:cNvSpPr>
          <p:nvPr/>
        </p:nvSpPr>
        <p:spPr bwMode="auto">
          <a:xfrm>
            <a:off x="1115282" y="3248019"/>
            <a:ext cx="280222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We know that,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2" name="TextBox 58"/>
          <p:cNvSpPr txBox="1">
            <a:spLocks noChangeArrowheads="1"/>
          </p:cNvSpPr>
          <p:nvPr/>
        </p:nvSpPr>
        <p:spPr bwMode="auto">
          <a:xfrm>
            <a:off x="1115626" y="3794535"/>
            <a:ext cx="161131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Radius =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" name="TextBox 58"/>
          <p:cNvSpPr txBox="1">
            <a:spLocks noChangeArrowheads="1"/>
          </p:cNvSpPr>
          <p:nvPr/>
        </p:nvSpPr>
        <p:spPr bwMode="auto">
          <a:xfrm>
            <a:off x="1115648" y="3489735"/>
            <a:ext cx="209074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In Hemisphere,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" name="TextBox 58"/>
          <p:cNvSpPr txBox="1">
            <a:spLocks noChangeArrowheads="1"/>
          </p:cNvSpPr>
          <p:nvPr/>
        </p:nvSpPr>
        <p:spPr bwMode="auto">
          <a:xfrm>
            <a:off x="2071039" y="3794535"/>
            <a:ext cx="160310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Height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00889" y="1590878"/>
            <a:ext cx="1421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TextBox 58"/>
          <p:cNvSpPr txBox="1">
            <a:spLocks noChangeArrowheads="1"/>
          </p:cNvSpPr>
          <p:nvPr/>
        </p:nvSpPr>
        <p:spPr bwMode="auto">
          <a:xfrm>
            <a:off x="2050971" y="1589824"/>
            <a:ext cx="118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 mm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526745" y="2037185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34687" y="1809750"/>
            <a:ext cx="3278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2543036" y="2081380"/>
            <a:ext cx="29123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819162" y="1911406"/>
            <a:ext cx="4026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81000" y="1899801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967230" y="2268449"/>
            <a:ext cx="336952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Bookman Old Style" pitchFamily="18" charset="0"/>
              </a:rPr>
              <a:t>?</a:t>
            </a:r>
            <a:endParaRPr lang="en-US" b="1" kern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278589" y="2621624"/>
            <a:ext cx="3389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h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3671695" y="1329611"/>
            <a:ext cx="1990811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38910" y="1286278"/>
            <a:ext cx="251988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5982577" y="1333292"/>
            <a:ext cx="2457300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95064" y="1286278"/>
            <a:ext cx="282222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2 CSA of hemisphere(S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9" name="Rectangular Callout 148"/>
          <p:cNvSpPr/>
          <p:nvPr/>
        </p:nvSpPr>
        <p:spPr>
          <a:xfrm>
            <a:off x="4004245" y="764105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Rectangular Callout 149"/>
          <p:cNvSpPr/>
          <p:nvPr/>
        </p:nvSpPr>
        <p:spPr>
          <a:xfrm>
            <a:off x="6403302" y="772910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562929" y="629071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50353" y="55223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781160" y="62824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017658" y="65062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744885" y="556684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992275" y="57479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81000" y="2608868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6497909" y="1737811"/>
            <a:ext cx="1455546" cy="1144065"/>
            <a:chOff x="6259076" y="701688"/>
            <a:chExt cx="1455545" cy="1110418"/>
          </a:xfrm>
          <a:solidFill>
            <a:srgbClr val="00B050"/>
          </a:solidFill>
          <a:effectLst/>
        </p:grpSpPr>
        <p:sp>
          <p:nvSpPr>
            <p:cNvPr id="173" name="Freeform 172"/>
            <p:cNvSpPr/>
            <p:nvPr/>
          </p:nvSpPr>
          <p:spPr>
            <a:xfrm rot="16200000">
              <a:off x="6452092" y="549577"/>
              <a:ext cx="1103153" cy="1421905"/>
            </a:xfrm>
            <a:custGeom>
              <a:avLst/>
              <a:gdLst>
                <a:gd name="connsiteX0" fmla="*/ 0 w 1933575"/>
                <a:gd name="connsiteY0" fmla="*/ 57150 h 1704975"/>
                <a:gd name="connsiteX1" fmla="*/ 9525 w 1933575"/>
                <a:gd name="connsiteY1" fmla="*/ 1685925 h 1704975"/>
                <a:gd name="connsiteX2" fmla="*/ 1924050 w 1933575"/>
                <a:gd name="connsiteY2" fmla="*/ 1704975 h 1704975"/>
                <a:gd name="connsiteX3" fmla="*/ 1933575 w 1933575"/>
                <a:gd name="connsiteY3" fmla="*/ 0 h 1704975"/>
                <a:gd name="connsiteX4" fmla="*/ 0 w 1933575"/>
                <a:gd name="connsiteY4" fmla="*/ 57150 h 1704975"/>
                <a:gd name="connsiteX0" fmla="*/ 0 w 1933575"/>
                <a:gd name="connsiteY0" fmla="*/ 57150 h 1704975"/>
                <a:gd name="connsiteX1" fmla="*/ 9525 w 1933575"/>
                <a:gd name="connsiteY1" fmla="*/ 1685925 h 1704975"/>
                <a:gd name="connsiteX2" fmla="*/ 923925 w 1933575"/>
                <a:gd name="connsiteY2" fmla="*/ 1685925 h 1704975"/>
                <a:gd name="connsiteX3" fmla="*/ 1924050 w 1933575"/>
                <a:gd name="connsiteY3" fmla="*/ 1704975 h 1704975"/>
                <a:gd name="connsiteX4" fmla="*/ 1933575 w 1933575"/>
                <a:gd name="connsiteY4" fmla="*/ 0 h 1704975"/>
                <a:gd name="connsiteX5" fmla="*/ 0 w 1933575"/>
                <a:gd name="connsiteY5" fmla="*/ 57150 h 1704975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6859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9145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23925 w 1933575"/>
                <a:gd name="connsiteY2" fmla="*/ 191452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993775 w 1933575"/>
                <a:gd name="connsiteY5" fmla="*/ 25400 h 1985963"/>
                <a:gd name="connsiteX6" fmla="*/ 0 w 1933575"/>
                <a:gd name="connsiteY6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0 w 1933575"/>
                <a:gd name="connsiteY0" fmla="*/ 373062 h 2301875"/>
                <a:gd name="connsiteX1" fmla="*/ 9525 w 1933575"/>
                <a:gd name="connsiteY1" fmla="*/ 2001837 h 2301875"/>
                <a:gd name="connsiteX2" fmla="*/ 955675 w 1933575"/>
                <a:gd name="connsiteY2" fmla="*/ 2236787 h 2301875"/>
                <a:gd name="connsiteX3" fmla="*/ 1924050 w 1933575"/>
                <a:gd name="connsiteY3" fmla="*/ 2020887 h 2301875"/>
                <a:gd name="connsiteX4" fmla="*/ 1933575 w 1933575"/>
                <a:gd name="connsiteY4" fmla="*/ 315912 h 2301875"/>
                <a:gd name="connsiteX5" fmla="*/ 955675 w 1933575"/>
                <a:gd name="connsiteY5" fmla="*/ 582612 h 2301875"/>
                <a:gd name="connsiteX6" fmla="*/ 0 w 1933575"/>
                <a:gd name="connsiteY6" fmla="*/ 373062 h 2301875"/>
                <a:gd name="connsiteX0" fmla="*/ 26458 w 1960033"/>
                <a:gd name="connsiteY0" fmla="*/ 373062 h 2301875"/>
                <a:gd name="connsiteX1" fmla="*/ 35983 w 1960033"/>
                <a:gd name="connsiteY1" fmla="*/ 2001837 h 2301875"/>
                <a:gd name="connsiteX2" fmla="*/ 982133 w 1960033"/>
                <a:gd name="connsiteY2" fmla="*/ 2236787 h 2301875"/>
                <a:gd name="connsiteX3" fmla="*/ 1950508 w 1960033"/>
                <a:gd name="connsiteY3" fmla="*/ 2020887 h 2301875"/>
                <a:gd name="connsiteX4" fmla="*/ 1960033 w 1960033"/>
                <a:gd name="connsiteY4" fmla="*/ 315912 h 2301875"/>
                <a:gd name="connsiteX5" fmla="*/ 982133 w 1960033"/>
                <a:gd name="connsiteY5" fmla="*/ 582612 h 2301875"/>
                <a:gd name="connsiteX6" fmla="*/ 26458 w 1960033"/>
                <a:gd name="connsiteY6" fmla="*/ 373062 h 2301875"/>
                <a:gd name="connsiteX0" fmla="*/ 26458 w 1960033"/>
                <a:gd name="connsiteY0" fmla="*/ 57150 h 1985963"/>
                <a:gd name="connsiteX1" fmla="*/ 35983 w 1960033"/>
                <a:gd name="connsiteY1" fmla="*/ 1685925 h 1985963"/>
                <a:gd name="connsiteX2" fmla="*/ 982133 w 1960033"/>
                <a:gd name="connsiteY2" fmla="*/ 1920875 h 1985963"/>
                <a:gd name="connsiteX3" fmla="*/ 1950508 w 1960033"/>
                <a:gd name="connsiteY3" fmla="*/ 1704975 h 1985963"/>
                <a:gd name="connsiteX4" fmla="*/ 1960033 w 1960033"/>
                <a:gd name="connsiteY4" fmla="*/ 0 h 1985963"/>
                <a:gd name="connsiteX5" fmla="*/ 982133 w 1960033"/>
                <a:gd name="connsiteY5" fmla="*/ 266700 h 1985963"/>
                <a:gd name="connsiteX6" fmla="*/ 26458 w 1960033"/>
                <a:gd name="connsiteY6" fmla="*/ 57150 h 1985963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331787 h 2260600"/>
                <a:gd name="connsiteX1" fmla="*/ 9525 w 1933575"/>
                <a:gd name="connsiteY1" fmla="*/ 1960562 h 2260600"/>
                <a:gd name="connsiteX2" fmla="*/ 955675 w 1933575"/>
                <a:gd name="connsiteY2" fmla="*/ 2195512 h 2260600"/>
                <a:gd name="connsiteX3" fmla="*/ 1924050 w 1933575"/>
                <a:gd name="connsiteY3" fmla="*/ 1979612 h 2260600"/>
                <a:gd name="connsiteX4" fmla="*/ 1933575 w 1933575"/>
                <a:gd name="connsiteY4" fmla="*/ 274637 h 2260600"/>
                <a:gd name="connsiteX5" fmla="*/ 0 w 1933575"/>
                <a:gd name="connsiteY5" fmla="*/ 331787 h 2260600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3575"/>
                <a:gd name="connsiteY0" fmla="*/ 57150 h 1985963"/>
                <a:gd name="connsiteX1" fmla="*/ 9525 w 1933575"/>
                <a:gd name="connsiteY1" fmla="*/ 1685925 h 1985963"/>
                <a:gd name="connsiteX2" fmla="*/ 955675 w 1933575"/>
                <a:gd name="connsiteY2" fmla="*/ 1920875 h 1985963"/>
                <a:gd name="connsiteX3" fmla="*/ 1924050 w 1933575"/>
                <a:gd name="connsiteY3" fmla="*/ 1704975 h 1985963"/>
                <a:gd name="connsiteX4" fmla="*/ 1933575 w 1933575"/>
                <a:gd name="connsiteY4" fmla="*/ 0 h 1985963"/>
                <a:gd name="connsiteX5" fmla="*/ 0 w 1933575"/>
                <a:gd name="connsiteY5" fmla="*/ 57150 h 1985963"/>
                <a:gd name="connsiteX0" fmla="*/ 0 w 1936750"/>
                <a:gd name="connsiteY0" fmla="*/ 57150 h 1985963"/>
                <a:gd name="connsiteX1" fmla="*/ 9525 w 1936750"/>
                <a:gd name="connsiteY1" fmla="*/ 1685925 h 1985963"/>
                <a:gd name="connsiteX2" fmla="*/ 955675 w 1936750"/>
                <a:gd name="connsiteY2" fmla="*/ 1920875 h 1985963"/>
                <a:gd name="connsiteX3" fmla="*/ 1924050 w 1936750"/>
                <a:gd name="connsiteY3" fmla="*/ 1704975 h 1985963"/>
                <a:gd name="connsiteX4" fmla="*/ 1933575 w 1936750"/>
                <a:gd name="connsiteY4" fmla="*/ 0 h 1985963"/>
                <a:gd name="connsiteX5" fmla="*/ 0 w 1936750"/>
                <a:gd name="connsiteY5" fmla="*/ 57150 h 1985963"/>
                <a:gd name="connsiteX0" fmla="*/ 0 w 1936750"/>
                <a:gd name="connsiteY0" fmla="*/ 57150 h 1985962"/>
                <a:gd name="connsiteX1" fmla="*/ 9525 w 1936750"/>
                <a:gd name="connsiteY1" fmla="*/ 1685925 h 1985962"/>
                <a:gd name="connsiteX2" fmla="*/ 1924050 w 1936750"/>
                <a:gd name="connsiteY2" fmla="*/ 1704975 h 1985962"/>
                <a:gd name="connsiteX3" fmla="*/ 1933575 w 1936750"/>
                <a:gd name="connsiteY3" fmla="*/ 0 h 1985962"/>
                <a:gd name="connsiteX4" fmla="*/ 0 w 1936750"/>
                <a:gd name="connsiteY4" fmla="*/ 57150 h 1985962"/>
                <a:gd name="connsiteX0" fmla="*/ 0 w 1924050"/>
                <a:gd name="connsiteY0" fmla="*/ 25400 h 1954212"/>
                <a:gd name="connsiteX1" fmla="*/ 9525 w 1924050"/>
                <a:gd name="connsiteY1" fmla="*/ 1654175 h 1954212"/>
                <a:gd name="connsiteX2" fmla="*/ 1924050 w 1924050"/>
                <a:gd name="connsiteY2" fmla="*/ 1673225 h 1954212"/>
                <a:gd name="connsiteX3" fmla="*/ 1908175 w 1924050"/>
                <a:gd name="connsiteY3" fmla="*/ 0 h 1954212"/>
                <a:gd name="connsiteX4" fmla="*/ 0 w 1924050"/>
                <a:gd name="connsiteY4" fmla="*/ 25400 h 19542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41512"/>
                <a:gd name="connsiteX1" fmla="*/ 9525 w 1924050"/>
                <a:gd name="connsiteY1" fmla="*/ 1641475 h 1941512"/>
                <a:gd name="connsiteX2" fmla="*/ 1924050 w 1924050"/>
                <a:gd name="connsiteY2" fmla="*/ 1660525 h 1941512"/>
                <a:gd name="connsiteX3" fmla="*/ 1914525 w 1924050"/>
                <a:gd name="connsiteY3" fmla="*/ 0 h 1941512"/>
                <a:gd name="connsiteX4" fmla="*/ 0 w 1924050"/>
                <a:gd name="connsiteY4" fmla="*/ 12700 h 1941512"/>
                <a:gd name="connsiteX0" fmla="*/ 0 w 1924050"/>
                <a:gd name="connsiteY0" fmla="*/ 12700 h 1916112"/>
                <a:gd name="connsiteX1" fmla="*/ 9525 w 1924050"/>
                <a:gd name="connsiteY1" fmla="*/ 1641475 h 1916112"/>
                <a:gd name="connsiteX2" fmla="*/ 1924050 w 1924050"/>
                <a:gd name="connsiteY2" fmla="*/ 1660525 h 1916112"/>
                <a:gd name="connsiteX3" fmla="*/ 1914525 w 1924050"/>
                <a:gd name="connsiteY3" fmla="*/ 0 h 1916112"/>
                <a:gd name="connsiteX4" fmla="*/ 0 w 1924050"/>
                <a:gd name="connsiteY4" fmla="*/ 12700 h 1916112"/>
                <a:gd name="connsiteX0" fmla="*/ 12719 w 1936769"/>
                <a:gd name="connsiteY0" fmla="*/ 12700 h 1954741"/>
                <a:gd name="connsiteX1" fmla="*/ 0 w 1936769"/>
                <a:gd name="connsiteY1" fmla="*/ 1680104 h 1954741"/>
                <a:gd name="connsiteX2" fmla="*/ 1936769 w 1936769"/>
                <a:gd name="connsiteY2" fmla="*/ 1660525 h 1954741"/>
                <a:gd name="connsiteX3" fmla="*/ 1927244 w 1936769"/>
                <a:gd name="connsiteY3" fmla="*/ 0 h 1954741"/>
                <a:gd name="connsiteX4" fmla="*/ 12719 w 1936769"/>
                <a:gd name="connsiteY4" fmla="*/ 12700 h 1954741"/>
                <a:gd name="connsiteX0" fmla="*/ 12719 w 1936769"/>
                <a:gd name="connsiteY0" fmla="*/ 12700 h 1870693"/>
                <a:gd name="connsiteX1" fmla="*/ 0 w 1936769"/>
                <a:gd name="connsiteY1" fmla="*/ 1680104 h 1870693"/>
                <a:gd name="connsiteX2" fmla="*/ 1936769 w 1936769"/>
                <a:gd name="connsiteY2" fmla="*/ 1660525 h 1870693"/>
                <a:gd name="connsiteX3" fmla="*/ 1927244 w 1936769"/>
                <a:gd name="connsiteY3" fmla="*/ 0 h 1870693"/>
                <a:gd name="connsiteX4" fmla="*/ 12719 w 1936769"/>
                <a:gd name="connsiteY4" fmla="*/ 12700 h 1870693"/>
                <a:gd name="connsiteX0" fmla="*/ 12719 w 1936769"/>
                <a:gd name="connsiteY0" fmla="*/ 12700 h 1875522"/>
                <a:gd name="connsiteX1" fmla="*/ 0 w 1936769"/>
                <a:gd name="connsiteY1" fmla="*/ 1680104 h 1875522"/>
                <a:gd name="connsiteX2" fmla="*/ 1936769 w 1936769"/>
                <a:gd name="connsiteY2" fmla="*/ 1660525 h 1875522"/>
                <a:gd name="connsiteX3" fmla="*/ 1927244 w 1936769"/>
                <a:gd name="connsiteY3" fmla="*/ 0 h 1875522"/>
                <a:gd name="connsiteX4" fmla="*/ 12719 w 1936769"/>
                <a:gd name="connsiteY4" fmla="*/ 12700 h 1875522"/>
                <a:gd name="connsiteX0" fmla="*/ 12719 w 1936769"/>
                <a:gd name="connsiteY0" fmla="*/ 12700 h 1875522"/>
                <a:gd name="connsiteX1" fmla="*/ 0 w 1936769"/>
                <a:gd name="connsiteY1" fmla="*/ 1680104 h 1875522"/>
                <a:gd name="connsiteX2" fmla="*/ 1936769 w 1936769"/>
                <a:gd name="connsiteY2" fmla="*/ 1660525 h 1875522"/>
                <a:gd name="connsiteX3" fmla="*/ 1927244 w 1936769"/>
                <a:gd name="connsiteY3" fmla="*/ 0 h 1875522"/>
                <a:gd name="connsiteX4" fmla="*/ 12719 w 1936769"/>
                <a:gd name="connsiteY4" fmla="*/ 12700 h 1875522"/>
                <a:gd name="connsiteX0" fmla="*/ 12719 w 1936769"/>
                <a:gd name="connsiteY0" fmla="*/ 12700 h 1899665"/>
                <a:gd name="connsiteX1" fmla="*/ 0 w 1936769"/>
                <a:gd name="connsiteY1" fmla="*/ 1680104 h 1899665"/>
                <a:gd name="connsiteX2" fmla="*/ 1936769 w 1936769"/>
                <a:gd name="connsiteY2" fmla="*/ 1660525 h 1899665"/>
                <a:gd name="connsiteX3" fmla="*/ 1927244 w 1936769"/>
                <a:gd name="connsiteY3" fmla="*/ 0 h 1899665"/>
                <a:gd name="connsiteX4" fmla="*/ 12719 w 1936769"/>
                <a:gd name="connsiteY4" fmla="*/ 12700 h 1899665"/>
                <a:gd name="connsiteX0" fmla="*/ 12719 w 1936769"/>
                <a:gd name="connsiteY0" fmla="*/ 12700 h 1899665"/>
                <a:gd name="connsiteX1" fmla="*/ 0 w 1936769"/>
                <a:gd name="connsiteY1" fmla="*/ 1680104 h 1899665"/>
                <a:gd name="connsiteX2" fmla="*/ 1936769 w 1936769"/>
                <a:gd name="connsiteY2" fmla="*/ 1660525 h 1899665"/>
                <a:gd name="connsiteX3" fmla="*/ 1927244 w 1936769"/>
                <a:gd name="connsiteY3" fmla="*/ 0 h 1899665"/>
                <a:gd name="connsiteX4" fmla="*/ 12719 w 1936769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  <a:gd name="connsiteX0" fmla="*/ 12719 w 1927244"/>
                <a:gd name="connsiteY0" fmla="*/ 12700 h 1899665"/>
                <a:gd name="connsiteX1" fmla="*/ 0 w 1927244"/>
                <a:gd name="connsiteY1" fmla="*/ 1680104 h 1899665"/>
                <a:gd name="connsiteX2" fmla="*/ 1918974 w 1927244"/>
                <a:gd name="connsiteY2" fmla="*/ 1660525 h 1899665"/>
                <a:gd name="connsiteX3" fmla="*/ 1927244 w 1927244"/>
                <a:gd name="connsiteY3" fmla="*/ 0 h 1899665"/>
                <a:gd name="connsiteX4" fmla="*/ 12719 w 1927244"/>
                <a:gd name="connsiteY4" fmla="*/ 12700 h 1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7244" h="1899665">
                  <a:moveTo>
                    <a:pt x="12719" y="12700"/>
                  </a:moveTo>
                  <a:cubicBezTo>
                    <a:pt x="8479" y="568501"/>
                    <a:pt x="4240" y="1124303"/>
                    <a:pt x="0" y="1680104"/>
                  </a:cubicBezTo>
                  <a:cubicBezTo>
                    <a:pt x="80437" y="1780914"/>
                    <a:pt x="1613130" y="1899665"/>
                    <a:pt x="1918974" y="1660525"/>
                  </a:cubicBezTo>
                  <a:cubicBezTo>
                    <a:pt x="1921731" y="1107017"/>
                    <a:pt x="1924487" y="553508"/>
                    <a:pt x="1927244" y="0"/>
                  </a:cubicBezTo>
                  <a:cubicBezTo>
                    <a:pt x="1831518" y="127560"/>
                    <a:pt x="469128" y="239747"/>
                    <a:pt x="12719" y="127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prstMaterial="translucentPowder"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 rot="16200000" flipV="1">
              <a:off x="7015114" y="1189522"/>
              <a:ext cx="1100091" cy="135533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prstMaterial="translucentPowder"/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 rot="5400000" flipH="1">
              <a:off x="5783226" y="1177538"/>
              <a:ext cx="1103274" cy="151573"/>
              <a:chOff x="9968866" y="4271182"/>
              <a:chExt cx="2068491" cy="293578"/>
            </a:xfrm>
            <a:grpFill/>
          </p:grpSpPr>
          <p:sp>
            <p:nvSpPr>
              <p:cNvPr id="176" name="Oval 175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 prstMaterial="translucentPowder"/>
            </p:spPr>
            <p:txBody>
              <a:bodyPr rtlCol="0" anchor="ctr"/>
              <a:lstStyle/>
              <a:p>
                <a:pPr algn="ctr"/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 flipV="1">
                <a:off x="9989322" y="4302250"/>
                <a:ext cx="2048035" cy="262510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 prstMaterial="translucentPowder"/>
            </p:spPr>
            <p:txBody>
              <a:bodyPr rtlCol="0" anchor="ctr"/>
              <a:lstStyle/>
              <a:p>
                <a:pPr algn="ctr"/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90" name="Arc 189"/>
          <p:cNvSpPr/>
          <p:nvPr/>
        </p:nvSpPr>
        <p:spPr>
          <a:xfrm flipV="1">
            <a:off x="7270103" y="1762989"/>
            <a:ext cx="1084263" cy="1105132"/>
          </a:xfrm>
          <a:prstGeom prst="arc">
            <a:avLst>
              <a:gd name="adj1" fmla="val 16179716"/>
              <a:gd name="adj2" fmla="val 5460561"/>
            </a:avLst>
          </a:prstGeom>
          <a:solidFill>
            <a:srgbClr val="00B050"/>
          </a:solidFill>
          <a:ln w="285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Arc 190"/>
          <p:cNvSpPr/>
          <p:nvPr/>
        </p:nvSpPr>
        <p:spPr>
          <a:xfrm flipH="1" flipV="1">
            <a:off x="6014443" y="1754869"/>
            <a:ext cx="1084265" cy="1108333"/>
          </a:xfrm>
          <a:prstGeom prst="arc">
            <a:avLst>
              <a:gd name="adj1" fmla="val 16179716"/>
              <a:gd name="adj2" fmla="val 5460561"/>
            </a:avLst>
          </a:prstGeom>
          <a:solidFill>
            <a:srgbClr val="00B050"/>
          </a:solidFill>
          <a:ln w="285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4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4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00"/>
                            </p:stCondLst>
                            <p:childTnLst>
                              <p:par>
                                <p:cTn id="3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35" presetClass="emph" presetSubtype="0" repeatCount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35" presetClass="emph" presetSubtype="0" repeatCount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2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35" presetClass="emph" presetSubtype="0" repeatCount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1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8" grpId="1" animBg="1"/>
      <p:bldP spid="146" grpId="0" animBg="1"/>
      <p:bldP spid="146" grpId="1" animBg="1"/>
      <p:bldP spid="134" grpId="0" animBg="1"/>
      <p:bldP spid="134" grpId="1" animBg="1"/>
      <p:bldP spid="131" grpId="0" animBg="1"/>
      <p:bldP spid="131" grpId="1" animBg="1"/>
      <p:bldP spid="129" grpId="0" animBg="1"/>
      <p:bldP spid="129" grpId="1" animBg="1"/>
      <p:bldP spid="129" grpId="2" animBg="1"/>
      <p:bldP spid="129" grpId="3" animBg="1"/>
      <p:bldP spid="71" grpId="0" animBg="1"/>
      <p:bldP spid="71" grpId="1" animBg="1"/>
      <p:bldP spid="69" grpId="0" animBg="1"/>
      <p:bldP spid="69" grpId="1" animBg="1"/>
      <p:bldP spid="70" grpId="0" animBg="1"/>
      <p:bldP spid="70" grpId="1" animBg="1"/>
      <p:bldP spid="68" grpId="0" animBg="1"/>
      <p:bldP spid="68" grpId="1" animBg="1"/>
      <p:bldP spid="67" grpId="0" animBg="1"/>
      <p:bldP spid="67" grpId="1" animBg="1"/>
      <p:bldP spid="5" grpId="0"/>
      <p:bldP spid="6" grpId="0"/>
      <p:bldP spid="7" grpId="0"/>
      <p:bldP spid="8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74" grpId="0" animBg="1"/>
      <p:bldP spid="74" grpId="1" animBg="1"/>
      <p:bldP spid="75" grpId="0"/>
      <p:bldP spid="75" grpId="1"/>
      <p:bldP spid="77" grpId="0" animBg="1"/>
      <p:bldP spid="77" grpId="1" animBg="1"/>
      <p:bldP spid="78" grpId="0"/>
      <p:bldP spid="78" grpId="1"/>
      <p:bldP spid="80" grpId="0" animBg="1"/>
      <p:bldP spid="81" grpId="0"/>
      <p:bldP spid="73" grpId="0" animBg="1"/>
      <p:bldP spid="73" grpId="1" animBg="1"/>
      <p:bldP spid="93" grpId="0"/>
      <p:bldP spid="128" grpId="0" animBg="1"/>
      <p:bldP spid="128" grpId="1" animBg="1"/>
      <p:bldP spid="145" grpId="0"/>
      <p:bldP spid="147" grpId="0"/>
      <p:bldP spid="160" grpId="0" animBg="1"/>
      <p:bldP spid="160" grpId="1" animBg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6" grpId="0"/>
      <p:bldP spid="167" grpId="0"/>
      <p:bldP spid="181" grpId="0"/>
      <p:bldP spid="182" grpId="0"/>
      <p:bldP spid="184" grpId="0"/>
      <p:bldP spid="188" grpId="0"/>
      <p:bldP spid="188" grpId="1"/>
      <p:bldP spid="165" grpId="0"/>
      <p:bldP spid="169" grpId="0" animBg="1"/>
      <p:bldP spid="169" grpId="1" animBg="1"/>
      <p:bldP spid="82" grpId="0"/>
      <p:bldP spid="170" grpId="0" animBg="1"/>
      <p:bldP spid="170" grpId="1" animBg="1"/>
      <p:bldP spid="83" grpId="0"/>
      <p:bldP spid="149" grpId="0" animBg="1"/>
      <p:bldP spid="150" grpId="0" animBg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55" grpId="0"/>
      <p:bldP spid="155" grpId="1"/>
      <p:bldP spid="156" grpId="0"/>
      <p:bldP spid="156" grpId="1"/>
      <p:bldP spid="190" grpId="0" animBg="1"/>
      <p:bldP spid="190" grpId="1" animBg="1"/>
      <p:bldP spid="190" grpId="2" animBg="1"/>
      <p:bldP spid="191" grpId="0" animBg="1"/>
      <p:bldP spid="191" grpId="1" animBg="1"/>
      <p:bldP spid="191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751966" y="2056692"/>
            <a:ext cx="337726" cy="27108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249573" y="2051250"/>
            <a:ext cx="337726" cy="27108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1984" y="4230165"/>
            <a:ext cx="4315079" cy="338554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334396" y="3638335"/>
            <a:ext cx="1120980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378976" y="3695463"/>
            <a:ext cx="1026362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059" y="1755808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373" y="2007992"/>
            <a:ext cx="24193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TSA of the capsule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2032" y="2011802"/>
            <a:ext cx="9334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 + 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4398" y="2398517"/>
            <a:ext cx="3143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3467" y="2398517"/>
            <a:ext cx="6191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45</a:t>
            </a:r>
            <a:r>
              <a:rPr lang="en-US" sz="1600" b="1" kern="0" dirty="0">
                <a:solidFill>
                  <a:prstClr val="black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6062" y="2398517"/>
            <a:ext cx="3095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5136" y="2398517"/>
            <a:ext cx="6191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25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4398" y="2769992"/>
            <a:ext cx="3143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3467" y="2771996"/>
            <a:ext cx="6191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70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4398" y="3302559"/>
            <a:ext cx="3143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59813" y="3304563"/>
            <a:ext cx="4699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70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4517" y="3428803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025" y="330715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3541" y="3185917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455931" y="3472998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842361" y="3390640"/>
            <a:ext cx="304800" cy="1524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2794337" y="3141479"/>
            <a:ext cx="386644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rgbClr val="FF0000"/>
                </a:solidFill>
                <a:latin typeface="Bookman Old Style"/>
              </a:rPr>
              <a:t>10</a:t>
            </a:r>
            <a:endParaRPr lang="en-US" sz="1200" b="1" kern="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514568" y="3543040"/>
            <a:ext cx="263769" cy="8792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454398" y="3724834"/>
            <a:ext cx="3143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7450" y="3726838"/>
            <a:ext cx="12467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220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mm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6472" y="4236654"/>
            <a:ext cx="440871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Surface area of the capsule is 220 mm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921577" y="1827437"/>
            <a:ext cx="2841423" cy="1495259"/>
            <a:chOff x="5638800" y="704896"/>
            <a:chExt cx="2841423" cy="1495258"/>
          </a:xfrm>
          <a:effectLst/>
        </p:grpSpPr>
        <p:grpSp>
          <p:nvGrpSpPr>
            <p:cNvPr id="27" name="Group 26"/>
            <p:cNvGrpSpPr/>
            <p:nvPr/>
          </p:nvGrpSpPr>
          <p:grpSpPr>
            <a:xfrm>
              <a:off x="8141669" y="704896"/>
              <a:ext cx="338554" cy="1074355"/>
              <a:chOff x="8432983" y="962804"/>
              <a:chExt cx="338554" cy="1074355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rot="16200000" flipH="1">
                <a:off x="7909424" y="1499407"/>
                <a:ext cx="1074355" cy="115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 rot="16200000">
                <a:off x="8201349" y="1274219"/>
                <a:ext cx="8018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 mm</a:t>
                </a:r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638800" y="1861600"/>
              <a:ext cx="2667000" cy="338554"/>
              <a:chOff x="5320514" y="2242600"/>
              <a:chExt cx="2667000" cy="3385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0800000" flipH="1">
                <a:off x="5320514" y="2243792"/>
                <a:ext cx="2667000" cy="1473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6042827" y="2242600"/>
                <a:ext cx="9380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14 mm</a:t>
                </a:r>
                <a:endParaRPr lang="en-US" sz="1600" b="1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230051" y="707596"/>
              <a:ext cx="1513148" cy="1104510"/>
              <a:chOff x="5486401" y="762003"/>
              <a:chExt cx="1993897" cy="1128077"/>
            </a:xfrm>
          </p:grpSpPr>
          <p:sp>
            <p:nvSpPr>
              <p:cNvPr id="42" name="Freeform 41"/>
              <p:cNvSpPr/>
              <p:nvPr/>
            </p:nvSpPr>
            <p:spPr>
              <a:xfrm rot="16200000">
                <a:off x="5980120" y="389902"/>
                <a:ext cx="1126691" cy="1873665"/>
              </a:xfrm>
              <a:custGeom>
                <a:avLst/>
                <a:gdLst>
                  <a:gd name="connsiteX0" fmla="*/ 0 w 1933575"/>
                  <a:gd name="connsiteY0" fmla="*/ 57150 h 1704975"/>
                  <a:gd name="connsiteX1" fmla="*/ 9525 w 1933575"/>
                  <a:gd name="connsiteY1" fmla="*/ 1685925 h 1704975"/>
                  <a:gd name="connsiteX2" fmla="*/ 1924050 w 1933575"/>
                  <a:gd name="connsiteY2" fmla="*/ 1704975 h 1704975"/>
                  <a:gd name="connsiteX3" fmla="*/ 1933575 w 1933575"/>
                  <a:gd name="connsiteY3" fmla="*/ 0 h 1704975"/>
                  <a:gd name="connsiteX4" fmla="*/ 0 w 1933575"/>
                  <a:gd name="connsiteY4" fmla="*/ 57150 h 1704975"/>
                  <a:gd name="connsiteX0" fmla="*/ 0 w 1933575"/>
                  <a:gd name="connsiteY0" fmla="*/ 57150 h 1704975"/>
                  <a:gd name="connsiteX1" fmla="*/ 9525 w 1933575"/>
                  <a:gd name="connsiteY1" fmla="*/ 1685925 h 1704975"/>
                  <a:gd name="connsiteX2" fmla="*/ 923925 w 1933575"/>
                  <a:gd name="connsiteY2" fmla="*/ 1685925 h 1704975"/>
                  <a:gd name="connsiteX3" fmla="*/ 1924050 w 1933575"/>
                  <a:gd name="connsiteY3" fmla="*/ 1704975 h 1704975"/>
                  <a:gd name="connsiteX4" fmla="*/ 1933575 w 1933575"/>
                  <a:gd name="connsiteY4" fmla="*/ 0 h 1704975"/>
                  <a:gd name="connsiteX5" fmla="*/ 0 w 1933575"/>
                  <a:gd name="connsiteY5" fmla="*/ 57150 h 1704975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23925 w 1933575"/>
                  <a:gd name="connsiteY2" fmla="*/ 168592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23925 w 1933575"/>
                  <a:gd name="connsiteY2" fmla="*/ 191452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23925 w 1933575"/>
                  <a:gd name="connsiteY2" fmla="*/ 191452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993775 w 1933575"/>
                  <a:gd name="connsiteY5" fmla="*/ 25400 h 1985963"/>
                  <a:gd name="connsiteX6" fmla="*/ 0 w 1933575"/>
                  <a:gd name="connsiteY6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331787 h 2260600"/>
                  <a:gd name="connsiteX1" fmla="*/ 9525 w 1933575"/>
                  <a:gd name="connsiteY1" fmla="*/ 1960562 h 2260600"/>
                  <a:gd name="connsiteX2" fmla="*/ 955675 w 1933575"/>
                  <a:gd name="connsiteY2" fmla="*/ 2195512 h 2260600"/>
                  <a:gd name="connsiteX3" fmla="*/ 1924050 w 1933575"/>
                  <a:gd name="connsiteY3" fmla="*/ 1979612 h 2260600"/>
                  <a:gd name="connsiteX4" fmla="*/ 1933575 w 1933575"/>
                  <a:gd name="connsiteY4" fmla="*/ 274637 h 2260600"/>
                  <a:gd name="connsiteX5" fmla="*/ 0 w 1933575"/>
                  <a:gd name="connsiteY5" fmla="*/ 331787 h 2260600"/>
                  <a:gd name="connsiteX0" fmla="*/ 0 w 1933575"/>
                  <a:gd name="connsiteY0" fmla="*/ 373062 h 2301875"/>
                  <a:gd name="connsiteX1" fmla="*/ 9525 w 1933575"/>
                  <a:gd name="connsiteY1" fmla="*/ 2001837 h 2301875"/>
                  <a:gd name="connsiteX2" fmla="*/ 955675 w 1933575"/>
                  <a:gd name="connsiteY2" fmla="*/ 2236787 h 2301875"/>
                  <a:gd name="connsiteX3" fmla="*/ 1924050 w 1933575"/>
                  <a:gd name="connsiteY3" fmla="*/ 2020887 h 2301875"/>
                  <a:gd name="connsiteX4" fmla="*/ 1933575 w 1933575"/>
                  <a:gd name="connsiteY4" fmla="*/ 315912 h 2301875"/>
                  <a:gd name="connsiteX5" fmla="*/ 955675 w 1933575"/>
                  <a:gd name="connsiteY5" fmla="*/ 582612 h 2301875"/>
                  <a:gd name="connsiteX6" fmla="*/ 0 w 1933575"/>
                  <a:gd name="connsiteY6" fmla="*/ 373062 h 2301875"/>
                  <a:gd name="connsiteX0" fmla="*/ 0 w 1933575"/>
                  <a:gd name="connsiteY0" fmla="*/ 373062 h 2301875"/>
                  <a:gd name="connsiteX1" fmla="*/ 9525 w 1933575"/>
                  <a:gd name="connsiteY1" fmla="*/ 2001837 h 2301875"/>
                  <a:gd name="connsiteX2" fmla="*/ 955675 w 1933575"/>
                  <a:gd name="connsiteY2" fmla="*/ 2236787 h 2301875"/>
                  <a:gd name="connsiteX3" fmla="*/ 1924050 w 1933575"/>
                  <a:gd name="connsiteY3" fmla="*/ 2020887 h 2301875"/>
                  <a:gd name="connsiteX4" fmla="*/ 1933575 w 1933575"/>
                  <a:gd name="connsiteY4" fmla="*/ 315912 h 2301875"/>
                  <a:gd name="connsiteX5" fmla="*/ 955675 w 1933575"/>
                  <a:gd name="connsiteY5" fmla="*/ 582612 h 2301875"/>
                  <a:gd name="connsiteX6" fmla="*/ 0 w 1933575"/>
                  <a:gd name="connsiteY6" fmla="*/ 373062 h 2301875"/>
                  <a:gd name="connsiteX0" fmla="*/ 0 w 1933575"/>
                  <a:gd name="connsiteY0" fmla="*/ 373062 h 2301875"/>
                  <a:gd name="connsiteX1" fmla="*/ 9525 w 1933575"/>
                  <a:gd name="connsiteY1" fmla="*/ 2001837 h 2301875"/>
                  <a:gd name="connsiteX2" fmla="*/ 955675 w 1933575"/>
                  <a:gd name="connsiteY2" fmla="*/ 2236787 h 2301875"/>
                  <a:gd name="connsiteX3" fmla="*/ 1924050 w 1933575"/>
                  <a:gd name="connsiteY3" fmla="*/ 2020887 h 2301875"/>
                  <a:gd name="connsiteX4" fmla="*/ 1933575 w 1933575"/>
                  <a:gd name="connsiteY4" fmla="*/ 315912 h 2301875"/>
                  <a:gd name="connsiteX5" fmla="*/ 955675 w 1933575"/>
                  <a:gd name="connsiteY5" fmla="*/ 582612 h 2301875"/>
                  <a:gd name="connsiteX6" fmla="*/ 0 w 1933575"/>
                  <a:gd name="connsiteY6" fmla="*/ 373062 h 2301875"/>
                  <a:gd name="connsiteX0" fmla="*/ 26458 w 1960033"/>
                  <a:gd name="connsiteY0" fmla="*/ 373062 h 2301875"/>
                  <a:gd name="connsiteX1" fmla="*/ 35983 w 1960033"/>
                  <a:gd name="connsiteY1" fmla="*/ 2001837 h 2301875"/>
                  <a:gd name="connsiteX2" fmla="*/ 982133 w 1960033"/>
                  <a:gd name="connsiteY2" fmla="*/ 2236787 h 2301875"/>
                  <a:gd name="connsiteX3" fmla="*/ 1950508 w 1960033"/>
                  <a:gd name="connsiteY3" fmla="*/ 2020887 h 2301875"/>
                  <a:gd name="connsiteX4" fmla="*/ 1960033 w 1960033"/>
                  <a:gd name="connsiteY4" fmla="*/ 315912 h 2301875"/>
                  <a:gd name="connsiteX5" fmla="*/ 982133 w 1960033"/>
                  <a:gd name="connsiteY5" fmla="*/ 582612 h 2301875"/>
                  <a:gd name="connsiteX6" fmla="*/ 26458 w 1960033"/>
                  <a:gd name="connsiteY6" fmla="*/ 373062 h 2301875"/>
                  <a:gd name="connsiteX0" fmla="*/ 26458 w 1960033"/>
                  <a:gd name="connsiteY0" fmla="*/ 57150 h 1985963"/>
                  <a:gd name="connsiteX1" fmla="*/ 35983 w 1960033"/>
                  <a:gd name="connsiteY1" fmla="*/ 1685925 h 1985963"/>
                  <a:gd name="connsiteX2" fmla="*/ 982133 w 1960033"/>
                  <a:gd name="connsiteY2" fmla="*/ 1920875 h 1985963"/>
                  <a:gd name="connsiteX3" fmla="*/ 1950508 w 1960033"/>
                  <a:gd name="connsiteY3" fmla="*/ 1704975 h 1985963"/>
                  <a:gd name="connsiteX4" fmla="*/ 1960033 w 1960033"/>
                  <a:gd name="connsiteY4" fmla="*/ 0 h 1985963"/>
                  <a:gd name="connsiteX5" fmla="*/ 982133 w 1960033"/>
                  <a:gd name="connsiteY5" fmla="*/ 266700 h 1985963"/>
                  <a:gd name="connsiteX6" fmla="*/ 26458 w 1960033"/>
                  <a:gd name="connsiteY6" fmla="*/ 57150 h 1985963"/>
                  <a:gd name="connsiteX0" fmla="*/ 0 w 1933575"/>
                  <a:gd name="connsiteY0" fmla="*/ 331787 h 2260600"/>
                  <a:gd name="connsiteX1" fmla="*/ 9525 w 1933575"/>
                  <a:gd name="connsiteY1" fmla="*/ 1960562 h 2260600"/>
                  <a:gd name="connsiteX2" fmla="*/ 955675 w 1933575"/>
                  <a:gd name="connsiteY2" fmla="*/ 2195512 h 2260600"/>
                  <a:gd name="connsiteX3" fmla="*/ 1924050 w 1933575"/>
                  <a:gd name="connsiteY3" fmla="*/ 1979612 h 2260600"/>
                  <a:gd name="connsiteX4" fmla="*/ 1933575 w 1933575"/>
                  <a:gd name="connsiteY4" fmla="*/ 274637 h 2260600"/>
                  <a:gd name="connsiteX5" fmla="*/ 0 w 1933575"/>
                  <a:gd name="connsiteY5" fmla="*/ 331787 h 2260600"/>
                  <a:gd name="connsiteX0" fmla="*/ 0 w 1933575"/>
                  <a:gd name="connsiteY0" fmla="*/ 331787 h 2260600"/>
                  <a:gd name="connsiteX1" fmla="*/ 9525 w 1933575"/>
                  <a:gd name="connsiteY1" fmla="*/ 1960562 h 2260600"/>
                  <a:gd name="connsiteX2" fmla="*/ 955675 w 1933575"/>
                  <a:gd name="connsiteY2" fmla="*/ 2195512 h 2260600"/>
                  <a:gd name="connsiteX3" fmla="*/ 1924050 w 1933575"/>
                  <a:gd name="connsiteY3" fmla="*/ 1979612 h 2260600"/>
                  <a:gd name="connsiteX4" fmla="*/ 1933575 w 1933575"/>
                  <a:gd name="connsiteY4" fmla="*/ 274637 h 2260600"/>
                  <a:gd name="connsiteX5" fmla="*/ 0 w 1933575"/>
                  <a:gd name="connsiteY5" fmla="*/ 331787 h 2260600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3575"/>
                  <a:gd name="connsiteY0" fmla="*/ 57150 h 1985963"/>
                  <a:gd name="connsiteX1" fmla="*/ 9525 w 1933575"/>
                  <a:gd name="connsiteY1" fmla="*/ 1685925 h 1985963"/>
                  <a:gd name="connsiteX2" fmla="*/ 955675 w 1933575"/>
                  <a:gd name="connsiteY2" fmla="*/ 1920875 h 1985963"/>
                  <a:gd name="connsiteX3" fmla="*/ 1924050 w 1933575"/>
                  <a:gd name="connsiteY3" fmla="*/ 1704975 h 1985963"/>
                  <a:gd name="connsiteX4" fmla="*/ 1933575 w 1933575"/>
                  <a:gd name="connsiteY4" fmla="*/ 0 h 1985963"/>
                  <a:gd name="connsiteX5" fmla="*/ 0 w 1933575"/>
                  <a:gd name="connsiteY5" fmla="*/ 57150 h 1985963"/>
                  <a:gd name="connsiteX0" fmla="*/ 0 w 1936750"/>
                  <a:gd name="connsiteY0" fmla="*/ 57150 h 1985963"/>
                  <a:gd name="connsiteX1" fmla="*/ 9525 w 1936750"/>
                  <a:gd name="connsiteY1" fmla="*/ 1685925 h 1985963"/>
                  <a:gd name="connsiteX2" fmla="*/ 955675 w 1936750"/>
                  <a:gd name="connsiteY2" fmla="*/ 1920875 h 1985963"/>
                  <a:gd name="connsiteX3" fmla="*/ 1924050 w 1936750"/>
                  <a:gd name="connsiteY3" fmla="*/ 1704975 h 1985963"/>
                  <a:gd name="connsiteX4" fmla="*/ 1933575 w 1936750"/>
                  <a:gd name="connsiteY4" fmla="*/ 0 h 1985963"/>
                  <a:gd name="connsiteX5" fmla="*/ 0 w 1936750"/>
                  <a:gd name="connsiteY5" fmla="*/ 57150 h 1985963"/>
                  <a:gd name="connsiteX0" fmla="*/ 0 w 1936750"/>
                  <a:gd name="connsiteY0" fmla="*/ 57150 h 1985962"/>
                  <a:gd name="connsiteX1" fmla="*/ 9525 w 1936750"/>
                  <a:gd name="connsiteY1" fmla="*/ 1685925 h 1985962"/>
                  <a:gd name="connsiteX2" fmla="*/ 1924050 w 1936750"/>
                  <a:gd name="connsiteY2" fmla="*/ 1704975 h 1985962"/>
                  <a:gd name="connsiteX3" fmla="*/ 1933575 w 1936750"/>
                  <a:gd name="connsiteY3" fmla="*/ 0 h 1985962"/>
                  <a:gd name="connsiteX4" fmla="*/ 0 w 1936750"/>
                  <a:gd name="connsiteY4" fmla="*/ 57150 h 1985962"/>
                  <a:gd name="connsiteX0" fmla="*/ 0 w 1924050"/>
                  <a:gd name="connsiteY0" fmla="*/ 25400 h 1954212"/>
                  <a:gd name="connsiteX1" fmla="*/ 9525 w 1924050"/>
                  <a:gd name="connsiteY1" fmla="*/ 1654175 h 1954212"/>
                  <a:gd name="connsiteX2" fmla="*/ 1924050 w 1924050"/>
                  <a:gd name="connsiteY2" fmla="*/ 1673225 h 1954212"/>
                  <a:gd name="connsiteX3" fmla="*/ 1908175 w 1924050"/>
                  <a:gd name="connsiteY3" fmla="*/ 0 h 1954212"/>
                  <a:gd name="connsiteX4" fmla="*/ 0 w 1924050"/>
                  <a:gd name="connsiteY4" fmla="*/ 25400 h 19542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41512"/>
                  <a:gd name="connsiteX1" fmla="*/ 9525 w 1924050"/>
                  <a:gd name="connsiteY1" fmla="*/ 1641475 h 1941512"/>
                  <a:gd name="connsiteX2" fmla="*/ 1924050 w 1924050"/>
                  <a:gd name="connsiteY2" fmla="*/ 1660525 h 1941512"/>
                  <a:gd name="connsiteX3" fmla="*/ 1914525 w 1924050"/>
                  <a:gd name="connsiteY3" fmla="*/ 0 h 1941512"/>
                  <a:gd name="connsiteX4" fmla="*/ 0 w 1924050"/>
                  <a:gd name="connsiteY4" fmla="*/ 12700 h 1941512"/>
                  <a:gd name="connsiteX0" fmla="*/ 0 w 1924050"/>
                  <a:gd name="connsiteY0" fmla="*/ 12700 h 1916112"/>
                  <a:gd name="connsiteX1" fmla="*/ 9525 w 1924050"/>
                  <a:gd name="connsiteY1" fmla="*/ 1641475 h 1916112"/>
                  <a:gd name="connsiteX2" fmla="*/ 1924050 w 1924050"/>
                  <a:gd name="connsiteY2" fmla="*/ 1660525 h 1916112"/>
                  <a:gd name="connsiteX3" fmla="*/ 1914525 w 1924050"/>
                  <a:gd name="connsiteY3" fmla="*/ 0 h 1916112"/>
                  <a:gd name="connsiteX4" fmla="*/ 0 w 1924050"/>
                  <a:gd name="connsiteY4" fmla="*/ 12700 h 1916112"/>
                  <a:gd name="connsiteX0" fmla="*/ 12719 w 1936769"/>
                  <a:gd name="connsiteY0" fmla="*/ 12700 h 1954741"/>
                  <a:gd name="connsiteX1" fmla="*/ 0 w 1936769"/>
                  <a:gd name="connsiteY1" fmla="*/ 1680104 h 1954741"/>
                  <a:gd name="connsiteX2" fmla="*/ 1936769 w 1936769"/>
                  <a:gd name="connsiteY2" fmla="*/ 1660525 h 1954741"/>
                  <a:gd name="connsiteX3" fmla="*/ 1927244 w 1936769"/>
                  <a:gd name="connsiteY3" fmla="*/ 0 h 1954741"/>
                  <a:gd name="connsiteX4" fmla="*/ 12719 w 1936769"/>
                  <a:gd name="connsiteY4" fmla="*/ 12700 h 1954741"/>
                  <a:gd name="connsiteX0" fmla="*/ 12719 w 1936769"/>
                  <a:gd name="connsiteY0" fmla="*/ 12700 h 1870693"/>
                  <a:gd name="connsiteX1" fmla="*/ 0 w 1936769"/>
                  <a:gd name="connsiteY1" fmla="*/ 1680104 h 1870693"/>
                  <a:gd name="connsiteX2" fmla="*/ 1936769 w 1936769"/>
                  <a:gd name="connsiteY2" fmla="*/ 1660525 h 1870693"/>
                  <a:gd name="connsiteX3" fmla="*/ 1927244 w 1936769"/>
                  <a:gd name="connsiteY3" fmla="*/ 0 h 1870693"/>
                  <a:gd name="connsiteX4" fmla="*/ 12719 w 1936769"/>
                  <a:gd name="connsiteY4" fmla="*/ 12700 h 1870693"/>
                  <a:gd name="connsiteX0" fmla="*/ 12719 w 1936769"/>
                  <a:gd name="connsiteY0" fmla="*/ 12700 h 1875522"/>
                  <a:gd name="connsiteX1" fmla="*/ 0 w 1936769"/>
                  <a:gd name="connsiteY1" fmla="*/ 1680104 h 1875522"/>
                  <a:gd name="connsiteX2" fmla="*/ 1936769 w 1936769"/>
                  <a:gd name="connsiteY2" fmla="*/ 1660525 h 1875522"/>
                  <a:gd name="connsiteX3" fmla="*/ 1927244 w 1936769"/>
                  <a:gd name="connsiteY3" fmla="*/ 0 h 1875522"/>
                  <a:gd name="connsiteX4" fmla="*/ 12719 w 1936769"/>
                  <a:gd name="connsiteY4" fmla="*/ 12700 h 1875522"/>
                  <a:gd name="connsiteX0" fmla="*/ 12719 w 1936769"/>
                  <a:gd name="connsiteY0" fmla="*/ 12700 h 1875522"/>
                  <a:gd name="connsiteX1" fmla="*/ 0 w 1936769"/>
                  <a:gd name="connsiteY1" fmla="*/ 1680104 h 1875522"/>
                  <a:gd name="connsiteX2" fmla="*/ 1936769 w 1936769"/>
                  <a:gd name="connsiteY2" fmla="*/ 1660525 h 1875522"/>
                  <a:gd name="connsiteX3" fmla="*/ 1927244 w 1936769"/>
                  <a:gd name="connsiteY3" fmla="*/ 0 h 1875522"/>
                  <a:gd name="connsiteX4" fmla="*/ 12719 w 1936769"/>
                  <a:gd name="connsiteY4" fmla="*/ 12700 h 1875522"/>
                  <a:gd name="connsiteX0" fmla="*/ 12719 w 1936769"/>
                  <a:gd name="connsiteY0" fmla="*/ 12700 h 1899665"/>
                  <a:gd name="connsiteX1" fmla="*/ 0 w 1936769"/>
                  <a:gd name="connsiteY1" fmla="*/ 1680104 h 1899665"/>
                  <a:gd name="connsiteX2" fmla="*/ 1936769 w 1936769"/>
                  <a:gd name="connsiteY2" fmla="*/ 1660525 h 1899665"/>
                  <a:gd name="connsiteX3" fmla="*/ 1927244 w 1936769"/>
                  <a:gd name="connsiteY3" fmla="*/ 0 h 1899665"/>
                  <a:gd name="connsiteX4" fmla="*/ 12719 w 1936769"/>
                  <a:gd name="connsiteY4" fmla="*/ 12700 h 1899665"/>
                  <a:gd name="connsiteX0" fmla="*/ 12719 w 1936769"/>
                  <a:gd name="connsiteY0" fmla="*/ 12700 h 1899665"/>
                  <a:gd name="connsiteX1" fmla="*/ 0 w 1936769"/>
                  <a:gd name="connsiteY1" fmla="*/ 1680104 h 1899665"/>
                  <a:gd name="connsiteX2" fmla="*/ 1936769 w 1936769"/>
                  <a:gd name="connsiteY2" fmla="*/ 1660525 h 1899665"/>
                  <a:gd name="connsiteX3" fmla="*/ 1927244 w 1936769"/>
                  <a:gd name="connsiteY3" fmla="*/ 0 h 1899665"/>
                  <a:gd name="connsiteX4" fmla="*/ 12719 w 1936769"/>
                  <a:gd name="connsiteY4" fmla="*/ 12700 h 1899665"/>
                  <a:gd name="connsiteX0" fmla="*/ 12719 w 1927244"/>
                  <a:gd name="connsiteY0" fmla="*/ 12700 h 1899665"/>
                  <a:gd name="connsiteX1" fmla="*/ 0 w 1927244"/>
                  <a:gd name="connsiteY1" fmla="*/ 1680104 h 1899665"/>
                  <a:gd name="connsiteX2" fmla="*/ 1918974 w 1927244"/>
                  <a:gd name="connsiteY2" fmla="*/ 1660525 h 1899665"/>
                  <a:gd name="connsiteX3" fmla="*/ 1927244 w 1927244"/>
                  <a:gd name="connsiteY3" fmla="*/ 0 h 1899665"/>
                  <a:gd name="connsiteX4" fmla="*/ 12719 w 1927244"/>
                  <a:gd name="connsiteY4" fmla="*/ 12700 h 1899665"/>
                  <a:gd name="connsiteX0" fmla="*/ 12719 w 1927244"/>
                  <a:gd name="connsiteY0" fmla="*/ 12700 h 1899665"/>
                  <a:gd name="connsiteX1" fmla="*/ 0 w 1927244"/>
                  <a:gd name="connsiteY1" fmla="*/ 1680104 h 1899665"/>
                  <a:gd name="connsiteX2" fmla="*/ 1918974 w 1927244"/>
                  <a:gd name="connsiteY2" fmla="*/ 1660525 h 1899665"/>
                  <a:gd name="connsiteX3" fmla="*/ 1927244 w 1927244"/>
                  <a:gd name="connsiteY3" fmla="*/ 0 h 1899665"/>
                  <a:gd name="connsiteX4" fmla="*/ 12719 w 1927244"/>
                  <a:gd name="connsiteY4" fmla="*/ 12700 h 1899665"/>
                  <a:gd name="connsiteX0" fmla="*/ 12719 w 1927244"/>
                  <a:gd name="connsiteY0" fmla="*/ 12700 h 1899665"/>
                  <a:gd name="connsiteX1" fmla="*/ 0 w 1927244"/>
                  <a:gd name="connsiteY1" fmla="*/ 1680104 h 1899665"/>
                  <a:gd name="connsiteX2" fmla="*/ 1918974 w 1927244"/>
                  <a:gd name="connsiteY2" fmla="*/ 1660525 h 1899665"/>
                  <a:gd name="connsiteX3" fmla="*/ 1927244 w 1927244"/>
                  <a:gd name="connsiteY3" fmla="*/ 0 h 1899665"/>
                  <a:gd name="connsiteX4" fmla="*/ 12719 w 1927244"/>
                  <a:gd name="connsiteY4" fmla="*/ 12700 h 189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7244" h="1899665">
                    <a:moveTo>
                      <a:pt x="12719" y="12700"/>
                    </a:moveTo>
                    <a:cubicBezTo>
                      <a:pt x="8479" y="568501"/>
                      <a:pt x="4240" y="1124303"/>
                      <a:pt x="0" y="1680104"/>
                    </a:cubicBezTo>
                    <a:cubicBezTo>
                      <a:pt x="80437" y="1780914"/>
                      <a:pt x="1613130" y="1899665"/>
                      <a:pt x="1918974" y="1660525"/>
                    </a:cubicBezTo>
                    <a:cubicBezTo>
                      <a:pt x="1921731" y="1107017"/>
                      <a:pt x="1924487" y="553508"/>
                      <a:pt x="1927244" y="0"/>
                    </a:cubicBezTo>
                    <a:cubicBezTo>
                      <a:pt x="1831518" y="127560"/>
                      <a:pt x="469128" y="239747"/>
                      <a:pt x="12719" y="12700"/>
                    </a:cubicBezTo>
                    <a:close/>
                  </a:path>
                </a:pathLst>
              </a:custGeom>
              <a:solidFill>
                <a:srgbClr val="E46D0A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prstMaterial="translucentPowder"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 rot="16200000" flipV="1">
                <a:off x="5058427" y="1189977"/>
                <a:ext cx="1118457" cy="262510"/>
              </a:xfrm>
              <a:prstGeom prst="ellipse">
                <a:avLst/>
              </a:prstGeom>
              <a:solidFill>
                <a:srgbClr val="EEECE1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 rot="16200000" flipV="1">
                <a:off x="6696727" y="1189978"/>
                <a:ext cx="1118457" cy="262510"/>
              </a:xfrm>
              <a:prstGeom prst="ellipse">
                <a:avLst/>
              </a:prstGeom>
              <a:solidFill>
                <a:srgbClr val="EEECE1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6200000">
              <a:off x="7025619" y="718030"/>
              <a:ext cx="1105132" cy="1084263"/>
              <a:chOff x="9968866" y="3367274"/>
              <a:chExt cx="2057399" cy="2100076"/>
            </a:xfrm>
          </p:grpSpPr>
          <p:sp>
            <p:nvSpPr>
              <p:cNvPr id="37" name="Arc 36"/>
              <p:cNvSpPr/>
              <p:nvPr/>
            </p:nvSpPr>
            <p:spPr>
              <a:xfrm rot="5400000" flipV="1">
                <a:off x="9947528" y="3388612"/>
                <a:ext cx="2100076" cy="2057399"/>
              </a:xfrm>
              <a:prstGeom prst="arc">
                <a:avLst>
                  <a:gd name="adj1" fmla="val 16179716"/>
                  <a:gd name="adj2" fmla="val 5460561"/>
                </a:avLst>
              </a:prstGeom>
              <a:solidFill>
                <a:srgbClr val="8064A2">
                  <a:lumMod val="50000"/>
                </a:srgbClr>
              </a:solidFill>
              <a:ln w="28575" cap="flat" cmpd="sng" algn="ctr">
                <a:noFill/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rot="10800000" flipH="1" flipV="1">
                <a:off x="9968867" y="4402436"/>
                <a:ext cx="204803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sp>
            <p:nvSpPr>
              <p:cNvPr id="41" name="Oval 40"/>
              <p:cNvSpPr/>
              <p:nvPr/>
            </p:nvSpPr>
            <p:spPr>
              <a:xfrm flipV="1">
                <a:off x="10963627" y="4380561"/>
                <a:ext cx="58515" cy="43752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5400000" flipH="1">
              <a:off x="5786511" y="714143"/>
              <a:ext cx="1097359" cy="1084265"/>
              <a:chOff x="9968866" y="3367274"/>
              <a:chExt cx="2057399" cy="2100076"/>
            </a:xfrm>
          </p:grpSpPr>
          <p:sp>
            <p:nvSpPr>
              <p:cNvPr id="32" name="Arc 31"/>
              <p:cNvSpPr/>
              <p:nvPr/>
            </p:nvSpPr>
            <p:spPr>
              <a:xfrm rot="5400000" flipV="1">
                <a:off x="9947528" y="3388612"/>
                <a:ext cx="2100076" cy="2057399"/>
              </a:xfrm>
              <a:prstGeom prst="arc">
                <a:avLst>
                  <a:gd name="adj1" fmla="val 16179716"/>
                  <a:gd name="adj2" fmla="val 5460561"/>
                </a:avLst>
              </a:prstGeom>
              <a:solidFill>
                <a:srgbClr val="8064A2">
                  <a:lumMod val="50000"/>
                </a:srgbClr>
              </a:solidFill>
              <a:ln w="28575" cap="flat" cmpd="sng" algn="ctr">
                <a:noFill/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flipV="1">
                <a:off x="9968866" y="4271182"/>
                <a:ext cx="2048037" cy="262510"/>
              </a:xfrm>
              <a:prstGeom prst="ellipse">
                <a:avLst/>
              </a:prstGeom>
              <a:solidFill>
                <a:srgbClr val="8064A2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10800000" flipH="1" flipV="1">
                <a:off x="9968867" y="4402436"/>
                <a:ext cx="204803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sp>
            <p:nvSpPr>
              <p:cNvPr id="36" name="Oval 35"/>
              <p:cNvSpPr/>
              <p:nvPr/>
            </p:nvSpPr>
            <p:spPr>
              <a:xfrm flipV="1">
                <a:off x="10963627" y="4380561"/>
                <a:ext cx="58515" cy="43752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6019801" y="2367556"/>
            <a:ext cx="607416" cy="215444"/>
            <a:chOff x="6810953" y="2476915"/>
            <a:chExt cx="607416" cy="215444"/>
          </a:xfrm>
          <a:effectLst/>
        </p:grpSpPr>
        <p:cxnSp>
          <p:nvCxnSpPr>
            <p:cNvPr id="64" name="Straight Connector 63"/>
            <p:cNvCxnSpPr/>
            <p:nvPr/>
          </p:nvCxnSpPr>
          <p:spPr>
            <a:xfrm>
              <a:off x="6866115" y="2483391"/>
              <a:ext cx="552254" cy="4954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6810953" y="2476915"/>
              <a:ext cx="595035" cy="21544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kern="0" dirty="0" smtClean="0">
                  <a:solidFill>
                    <a:srgbClr val="FFFF00"/>
                  </a:solidFill>
                  <a:latin typeface="Bookman Old Style" pitchFamily="18" charset="0"/>
                </a:rPr>
                <a:t>2.5 mm</a:t>
              </a:r>
              <a:endParaRPr lang="en-US" sz="800" b="1" kern="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855917" y="2352856"/>
            <a:ext cx="603317" cy="215444"/>
            <a:chOff x="6963479" y="2475938"/>
            <a:chExt cx="603317" cy="215444"/>
          </a:xfrm>
          <a:effectLst/>
        </p:grpSpPr>
        <p:cxnSp>
          <p:nvCxnSpPr>
            <p:cNvPr id="72" name="Straight Connector 71"/>
            <p:cNvCxnSpPr/>
            <p:nvPr/>
          </p:nvCxnSpPr>
          <p:spPr>
            <a:xfrm flipV="1">
              <a:off x="6963479" y="2502060"/>
              <a:ext cx="548032" cy="2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73" name="Rectangle 72"/>
            <p:cNvSpPr/>
            <p:nvPr/>
          </p:nvSpPr>
          <p:spPr>
            <a:xfrm>
              <a:off x="6971761" y="2475938"/>
              <a:ext cx="595035" cy="21544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kern="0" dirty="0" smtClean="0">
                  <a:solidFill>
                    <a:srgbClr val="FFFF00"/>
                  </a:solidFill>
                  <a:latin typeface="Bookman Old Style" pitchFamily="18" charset="0"/>
                </a:rPr>
                <a:t>2.5 mm</a:t>
              </a:r>
              <a:endParaRPr lang="en-US" sz="800" b="1" kern="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7" name="Rounded Rectangle 56"/>
          <p:cNvSpPr/>
          <p:nvPr/>
        </p:nvSpPr>
        <p:spPr bwMode="auto">
          <a:xfrm>
            <a:off x="4339786" y="3173515"/>
            <a:ext cx="1120980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51210" y="3643771"/>
            <a:ext cx="10731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25</a:t>
            </a:r>
            <a:r>
              <a:rPr lang="en-US" sz="1600" b="1" kern="0" dirty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387309" y="3219416"/>
            <a:ext cx="1026362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80053" y="3175085"/>
            <a:ext cx="10731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=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45</a:t>
            </a:r>
            <a:r>
              <a:rPr lang="en-US" sz="1600" b="1" kern="0" dirty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1000" y="4236654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525074" y="1331892"/>
            <a:ext cx="8054876" cy="33873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79735" y="1363481"/>
            <a:ext cx="7960402" cy="274520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0117" y="1338366"/>
            <a:ext cx="345286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Total surface area of capsule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0032" y="259383"/>
            <a:ext cx="7379677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76263" marR="40820" indent="-576263">
              <a:tabLst>
                <a:tab pos="179388" algn="ctr"/>
                <a:tab pos="5424488" algn="r"/>
                <a:tab pos="5718175" algn="ctr"/>
                <a:tab pos="5951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 A medicine capsule is in the shape of a cylinder with two</a:t>
            </a:r>
          </a:p>
          <a:p>
            <a:pPr marL="576263" marR="40820" indent="-576263">
              <a:tabLst>
                <a:tab pos="179388" algn="ctr"/>
                <a:tab pos="5424488" algn="r"/>
                <a:tab pos="5718175" algn="ctr"/>
                <a:tab pos="5951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hemispheres stuck to each of its ends. The length of the entire </a:t>
            </a:r>
          </a:p>
          <a:p>
            <a:pPr marL="576263" marR="40820" indent="-576263">
              <a:tabLst>
                <a:tab pos="179388" algn="ctr"/>
                <a:tab pos="5424488" algn="r"/>
                <a:tab pos="5718175" algn="ctr"/>
                <a:tab pos="59515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capsule is 14mm and the diameter of the capsule is 5 mm. </a:t>
            </a:r>
          </a:p>
          <a:p>
            <a:pPr marL="576263" marR="40820" indent="-576263">
              <a:tabLst>
                <a:tab pos="179388" algn="ctr"/>
                <a:tab pos="5424488" algn="r"/>
                <a:tab pos="5718175" algn="ctr"/>
                <a:tab pos="59515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Find its surface area.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38910" y="1338366"/>
            <a:ext cx="251988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95064" y="1338366"/>
            <a:ext cx="282222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2 CSA of hemisphere(S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4004245" y="816193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ular Callout 79"/>
          <p:cNvSpPr/>
          <p:nvPr/>
        </p:nvSpPr>
        <p:spPr>
          <a:xfrm>
            <a:off x="6403302" y="824998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0" grpId="0" animBg="1"/>
      <p:bldP spid="70" grpId="1" animBg="1"/>
      <p:bldP spid="68" grpId="0" animBg="1"/>
      <p:bldP spid="58" grpId="0" animBg="1"/>
      <p:bldP spid="65" grpId="0" animBg="1"/>
      <p:bldP spid="65" grpId="1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2" grpId="0"/>
      <p:bldP spid="23" grpId="0"/>
      <p:bldP spid="25" grpId="0"/>
      <p:bldP spid="57" grpId="0" animBg="1"/>
      <p:bldP spid="60" grpId="0"/>
      <p:bldP spid="63" grpId="0" animBg="1"/>
      <p:bldP spid="63" grpId="1" animBg="1"/>
      <p:bldP spid="59" grpId="0"/>
      <p:bldP spid="61" grpId="0" animBg="1"/>
      <p:bldP spid="6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56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506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785459" y="512555"/>
            <a:ext cx="115891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421749" y="508173"/>
            <a:ext cx="319134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914650" y="751332"/>
            <a:ext cx="383738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4059" y="990682"/>
            <a:ext cx="5731395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8" y="748936"/>
            <a:ext cx="6270589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4650" y="505587"/>
            <a:ext cx="688710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77779" y="262238"/>
            <a:ext cx="688710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7218" name="Picture 2" descr="C:\Users\ADMIN\Desktop\Images\tent1.jpg825f7045-5a54-4e67-ba7a-71ed2a1cbc9bLa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45" y="1657350"/>
            <a:ext cx="3124200" cy="3124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15939" y="508745"/>
            <a:ext cx="1158912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52229" y="504363"/>
            <a:ext cx="3191346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37119" y="3164491"/>
            <a:ext cx="662361" cy="1239773"/>
            <a:chOff x="5921907" y="2708161"/>
            <a:chExt cx="715281" cy="1355062"/>
          </a:xfrm>
          <a:effectLst/>
        </p:grpSpPr>
        <p:cxnSp>
          <p:nvCxnSpPr>
            <p:cNvPr id="9" name="Straight Arrow Connector 8"/>
            <p:cNvCxnSpPr/>
            <p:nvPr/>
          </p:nvCxnSpPr>
          <p:spPr>
            <a:xfrm rot="16200000">
              <a:off x="5547331" y="3385692"/>
              <a:ext cx="13550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921907" y="3217465"/>
              <a:ext cx="715281" cy="33639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2.1m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428839" y="502776"/>
            <a:ext cx="342265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7790" y="748490"/>
            <a:ext cx="473111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2" descr="C:\Users\ADMIN\Desktop\Images\tent1.jpg825f7045-5a54-4e67-ba7a-71ed2a1cbc9bLarger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43780" r="14390" b="6952"/>
          <a:stretch/>
        </p:blipFill>
        <p:spPr bwMode="auto">
          <a:xfrm>
            <a:off x="6141426" y="3300170"/>
            <a:ext cx="2247901" cy="15392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342253" y="3638550"/>
            <a:ext cx="2023032" cy="338554"/>
            <a:chOff x="6615097" y="2716685"/>
            <a:chExt cx="2184667" cy="370035"/>
          </a:xfrm>
          <a:effectLst/>
        </p:grpSpPr>
        <p:cxnSp>
          <p:nvCxnSpPr>
            <p:cNvPr id="14" name="Straight Arrow Connector 13"/>
            <p:cNvCxnSpPr/>
            <p:nvPr/>
          </p:nvCxnSpPr>
          <p:spPr>
            <a:xfrm>
              <a:off x="6615097" y="2884912"/>
              <a:ext cx="218466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455276" y="2716685"/>
              <a:ext cx="568141" cy="370035"/>
            </a:xfrm>
            <a:prstGeom prst="rect">
              <a:avLst/>
            </a:prstGeom>
            <a:solidFill>
              <a:srgbClr val="0000FF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4m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936123" y="756110"/>
            <a:ext cx="3837386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04332" y="1957454"/>
            <a:ext cx="774909" cy="1052218"/>
            <a:chOff x="4145969" y="2076290"/>
            <a:chExt cx="836822" cy="1150066"/>
          </a:xfrm>
          <a:effectLst/>
        </p:grpSpPr>
        <p:cxnSp>
          <p:nvCxnSpPr>
            <p:cNvPr id="18" name="Straight Arrow Connector 17"/>
            <p:cNvCxnSpPr/>
            <p:nvPr/>
          </p:nvCxnSpPr>
          <p:spPr>
            <a:xfrm rot="20880000" flipH="1" flipV="1">
              <a:off x="4145969" y="2076290"/>
              <a:ext cx="836822" cy="11500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67200" y="2482046"/>
              <a:ext cx="715281" cy="33639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2.8m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4" name="Rounded Rectangle 23"/>
          <p:cNvSpPr/>
          <p:nvPr/>
        </p:nvSpPr>
        <p:spPr bwMode="auto">
          <a:xfrm>
            <a:off x="918271" y="1713205"/>
            <a:ext cx="6001208" cy="30794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7720" y="1693572"/>
            <a:ext cx="20326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of tent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15093" y="2964161"/>
            <a:ext cx="2678938" cy="67055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0287" y="2976373"/>
            <a:ext cx="271932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 tent is made up of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cone and a cylinder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00025"/>
            <a:ext cx="8915400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tent is in the shape of a cylinder surmounted by a conical top.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height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diameter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cylindrical part are 2.1 m and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4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 respectively, and the slant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top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2.8 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area of the canvas used for making the tent. Also, find 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cost of the canvas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tent at the rate of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500 per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Note that the base of the tent will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not be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covered with canvas.)</a:t>
            </a:r>
          </a:p>
        </p:txBody>
      </p:sp>
      <p:pic>
        <p:nvPicPr>
          <p:cNvPr id="38" name="Picture 2" descr="C:\Users\ADMIN\Desktop\Images\tent1.jpg825f7045-5a54-4e67-ba7a-71ed2a1cbc9bLarger.jp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4FF6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33" r="99500">
                        <a14:foregroundMark x1="49000" y1="24667" x2="48333" y2="46167"/>
                        <a14:foregroundMark x1="48833" y1="4833" x2="49333" y2="4833"/>
                        <a14:foregroundMark x1="49167" y1="5500" x2="49500" y2="6500"/>
                        <a14:foregroundMark x1="49667" y1="10167" x2="49667" y2="1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51" t="15941" r="17080" b="54099"/>
          <a:stretch/>
        </p:blipFill>
        <p:spPr bwMode="auto">
          <a:xfrm>
            <a:off x="6241849" y="2428483"/>
            <a:ext cx="2064133" cy="9359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 bwMode="auto">
          <a:xfrm>
            <a:off x="130782" y="2867318"/>
            <a:ext cx="3048880" cy="78627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29" y="2962217"/>
            <a:ext cx="309484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37829" y="2984927"/>
            <a:ext cx="3018693" cy="7147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294" y="3049939"/>
            <a:ext cx="306420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of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6463" y="2056208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5522" y="2056208"/>
            <a:ext cx="1421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58"/>
          <p:cNvSpPr txBox="1">
            <a:spLocks noChangeArrowheads="1"/>
          </p:cNvSpPr>
          <p:nvPr/>
        </p:nvSpPr>
        <p:spPr bwMode="auto">
          <a:xfrm>
            <a:off x="1844685" y="2056208"/>
            <a:ext cx="118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642" y="2444176"/>
            <a:ext cx="11068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22764" y="2321176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003914" y="2611623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29044" y="2434650"/>
            <a:ext cx="9667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 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34188" y="2554253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81477" y="2324848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480525" y="2615295"/>
            <a:ext cx="31536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83261" y="2557925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55218" y="2445910"/>
            <a:ext cx="36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10800000" flipV="1">
            <a:off x="2081628" y="2644934"/>
            <a:ext cx="22860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96011" y="2288381"/>
            <a:ext cx="26165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61" name="Straight Connector 60"/>
          <p:cNvCxnSpPr/>
          <p:nvPr/>
        </p:nvCxnSpPr>
        <p:spPr>
          <a:xfrm rot="10800000" flipV="1">
            <a:off x="2059166" y="2405525"/>
            <a:ext cx="22860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33183" y="2432907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568160" y="1755383"/>
            <a:ext cx="1791909" cy="2415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62200" y="1693572"/>
            <a:ext cx="2489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cone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4687978" y="1758011"/>
            <a:ext cx="2125488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7956" y="1693572"/>
            <a:ext cx="23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391539" y="3017827"/>
            <a:ext cx="2678938" cy="7481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0236" y="3068821"/>
            <a:ext cx="293231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 we need to total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surface area of the tent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3352800" y="1187943"/>
            <a:ext cx="93954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92807" y="105290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6907" y="976069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1432" y="980522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5181600" y="1196748"/>
            <a:ext cx="1181155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30000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38665" y="1047375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3287" y="9715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5667" y="94790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343630" y="3142797"/>
            <a:ext cx="10400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356100" y="3114873"/>
            <a:ext cx="793285" cy="307777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2 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 rot="5400000" flipH="1" flipV="1">
            <a:off x="4334333" y="3116817"/>
            <a:ext cx="40723" cy="48422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307181" y="2203125"/>
            <a:ext cx="2089154" cy="2339420"/>
            <a:chOff x="6430069" y="2456612"/>
            <a:chExt cx="2068469" cy="2339420"/>
          </a:xfrm>
        </p:grpSpPr>
        <p:sp>
          <p:nvSpPr>
            <p:cNvPr id="90" name="Freeform 89"/>
            <p:cNvSpPr/>
            <p:nvPr/>
          </p:nvSpPr>
          <p:spPr>
            <a:xfrm>
              <a:off x="6430069" y="2456612"/>
              <a:ext cx="2066121" cy="920781"/>
            </a:xfrm>
            <a:custGeom>
              <a:avLst/>
              <a:gdLst>
                <a:gd name="connsiteX0" fmla="*/ 0 w 1236345"/>
                <a:gd name="connsiteY0" fmla="*/ 767715 h 767715"/>
                <a:gd name="connsiteX1" fmla="*/ 622935 w 1236345"/>
                <a:gd name="connsiteY1" fmla="*/ 0 h 767715"/>
                <a:gd name="connsiteX2" fmla="*/ 1236345 w 1236345"/>
                <a:gd name="connsiteY2" fmla="*/ 765810 h 767715"/>
                <a:gd name="connsiteX0" fmla="*/ 0 w 1224990"/>
                <a:gd name="connsiteY0" fmla="*/ 767715 h 767800"/>
                <a:gd name="connsiteX1" fmla="*/ 622935 w 1224990"/>
                <a:gd name="connsiteY1" fmla="*/ 0 h 767800"/>
                <a:gd name="connsiteX2" fmla="*/ 1224990 w 1224990"/>
                <a:gd name="connsiteY2" fmla="*/ 767800 h 767800"/>
                <a:gd name="connsiteX0" fmla="*/ 0 w 1220732"/>
                <a:gd name="connsiteY0" fmla="*/ 753779 h 767800"/>
                <a:gd name="connsiteX1" fmla="*/ 618677 w 1220732"/>
                <a:gd name="connsiteY1" fmla="*/ 0 h 767800"/>
                <a:gd name="connsiteX2" fmla="*/ 1220732 w 1220732"/>
                <a:gd name="connsiteY2" fmla="*/ 767800 h 767800"/>
                <a:gd name="connsiteX0" fmla="*/ 0 w 1212216"/>
                <a:gd name="connsiteY0" fmla="*/ 757760 h 767800"/>
                <a:gd name="connsiteX1" fmla="*/ 610161 w 1212216"/>
                <a:gd name="connsiteY1" fmla="*/ 0 h 767800"/>
                <a:gd name="connsiteX2" fmla="*/ 1212216 w 1212216"/>
                <a:gd name="connsiteY2" fmla="*/ 767800 h 767800"/>
                <a:gd name="connsiteX0" fmla="*/ 0 w 1213636"/>
                <a:gd name="connsiteY0" fmla="*/ 745815 h 767800"/>
                <a:gd name="connsiteX1" fmla="*/ 611581 w 1213636"/>
                <a:gd name="connsiteY1" fmla="*/ 0 h 767800"/>
                <a:gd name="connsiteX2" fmla="*/ 1213636 w 1213636"/>
                <a:gd name="connsiteY2" fmla="*/ 767800 h 767800"/>
                <a:gd name="connsiteX0" fmla="*/ 0 w 1219313"/>
                <a:gd name="connsiteY0" fmla="*/ 751124 h 767800"/>
                <a:gd name="connsiteX1" fmla="*/ 617258 w 1219313"/>
                <a:gd name="connsiteY1" fmla="*/ 0 h 767800"/>
                <a:gd name="connsiteX2" fmla="*/ 1219313 w 1219313"/>
                <a:gd name="connsiteY2" fmla="*/ 767800 h 767800"/>
                <a:gd name="connsiteX0" fmla="*/ 0 w 1230668"/>
                <a:gd name="connsiteY0" fmla="*/ 761741 h 767800"/>
                <a:gd name="connsiteX1" fmla="*/ 628613 w 1230668"/>
                <a:gd name="connsiteY1" fmla="*/ 0 h 767800"/>
                <a:gd name="connsiteX2" fmla="*/ 1230668 w 1230668"/>
                <a:gd name="connsiteY2" fmla="*/ 767800 h 767800"/>
                <a:gd name="connsiteX0" fmla="*/ 0 w 1223098"/>
                <a:gd name="connsiteY0" fmla="*/ 764396 h 767800"/>
                <a:gd name="connsiteX1" fmla="*/ 621043 w 1223098"/>
                <a:gd name="connsiteY1" fmla="*/ 0 h 767800"/>
                <a:gd name="connsiteX2" fmla="*/ 1223098 w 1223098"/>
                <a:gd name="connsiteY2" fmla="*/ 767800 h 767800"/>
                <a:gd name="connsiteX0" fmla="*/ 0 w 1224503"/>
                <a:gd name="connsiteY0" fmla="*/ 764396 h 764396"/>
                <a:gd name="connsiteX1" fmla="*/ 621043 w 1224503"/>
                <a:gd name="connsiteY1" fmla="*/ 0 h 764396"/>
                <a:gd name="connsiteX2" fmla="*/ 1224503 w 1224503"/>
                <a:gd name="connsiteY2" fmla="*/ 761827 h 764396"/>
                <a:gd name="connsiteX0" fmla="*/ 0 w 1228718"/>
                <a:gd name="connsiteY0" fmla="*/ 764396 h 769790"/>
                <a:gd name="connsiteX1" fmla="*/ 621043 w 1228718"/>
                <a:gd name="connsiteY1" fmla="*/ 0 h 769790"/>
                <a:gd name="connsiteX2" fmla="*/ 1228718 w 1228718"/>
                <a:gd name="connsiteY2" fmla="*/ 769790 h 769790"/>
                <a:gd name="connsiteX0" fmla="*/ 0 w 1234339"/>
                <a:gd name="connsiteY0" fmla="*/ 768378 h 769790"/>
                <a:gd name="connsiteX1" fmla="*/ 626664 w 1234339"/>
                <a:gd name="connsiteY1" fmla="*/ 0 h 769790"/>
                <a:gd name="connsiteX2" fmla="*/ 1234339 w 1234339"/>
                <a:gd name="connsiteY2" fmla="*/ 769790 h 769790"/>
                <a:gd name="connsiteX0" fmla="*/ 0 w 1234339"/>
                <a:gd name="connsiteY0" fmla="*/ 766387 h 769790"/>
                <a:gd name="connsiteX1" fmla="*/ 626664 w 1234339"/>
                <a:gd name="connsiteY1" fmla="*/ 0 h 769790"/>
                <a:gd name="connsiteX2" fmla="*/ 1234339 w 1234339"/>
                <a:gd name="connsiteY2" fmla="*/ 769790 h 769790"/>
                <a:gd name="connsiteX0" fmla="*/ 0 w 1234339"/>
                <a:gd name="connsiteY0" fmla="*/ 772359 h 772359"/>
                <a:gd name="connsiteX1" fmla="*/ 626664 w 1234339"/>
                <a:gd name="connsiteY1" fmla="*/ 0 h 772359"/>
                <a:gd name="connsiteX2" fmla="*/ 1234339 w 1234339"/>
                <a:gd name="connsiteY2" fmla="*/ 769790 h 772359"/>
                <a:gd name="connsiteX0" fmla="*/ 0 w 1227313"/>
                <a:gd name="connsiteY0" fmla="*/ 760414 h 769790"/>
                <a:gd name="connsiteX1" fmla="*/ 619638 w 1227313"/>
                <a:gd name="connsiteY1" fmla="*/ 0 h 769790"/>
                <a:gd name="connsiteX2" fmla="*/ 1227313 w 1227313"/>
                <a:gd name="connsiteY2" fmla="*/ 769790 h 769790"/>
                <a:gd name="connsiteX0" fmla="*/ 0 w 1231529"/>
                <a:gd name="connsiteY0" fmla="*/ 768377 h 769790"/>
                <a:gd name="connsiteX1" fmla="*/ 623854 w 1231529"/>
                <a:gd name="connsiteY1" fmla="*/ 0 h 769790"/>
                <a:gd name="connsiteX2" fmla="*/ 1231529 w 1231529"/>
                <a:gd name="connsiteY2" fmla="*/ 769790 h 76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29" h="769790">
                  <a:moveTo>
                    <a:pt x="0" y="768377"/>
                  </a:moveTo>
                  <a:lnTo>
                    <a:pt x="623854" y="0"/>
                  </a:lnTo>
                  <a:cubicBezTo>
                    <a:pt x="828324" y="255270"/>
                    <a:pt x="1027059" y="514520"/>
                    <a:pt x="1231529" y="7697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436302" y="3369943"/>
              <a:ext cx="7353" cy="1190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6443346" y="4274824"/>
              <a:ext cx="2050268" cy="521208"/>
              <a:chOff x="3389408" y="4705350"/>
              <a:chExt cx="2050268" cy="521208"/>
            </a:xfrm>
          </p:grpSpPr>
          <p:sp>
            <p:nvSpPr>
              <p:cNvPr id="79" name="Arc 78"/>
              <p:cNvSpPr/>
              <p:nvPr/>
            </p:nvSpPr>
            <p:spPr>
              <a:xfrm>
                <a:off x="3389408" y="4705350"/>
                <a:ext cx="2050268" cy="521208"/>
              </a:xfrm>
              <a:prstGeom prst="arc">
                <a:avLst>
                  <a:gd name="adj1" fmla="val 21588213"/>
                  <a:gd name="adj2" fmla="val 109109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Arc 80"/>
              <p:cNvSpPr/>
              <p:nvPr/>
            </p:nvSpPr>
            <p:spPr>
              <a:xfrm>
                <a:off x="3401166" y="4708194"/>
                <a:ext cx="2029968" cy="516048"/>
              </a:xfrm>
              <a:prstGeom prst="arc">
                <a:avLst>
                  <a:gd name="adj1" fmla="val 10801752"/>
                  <a:gd name="adj2" fmla="val 11338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438693" y="3133616"/>
              <a:ext cx="2050268" cy="521208"/>
              <a:chOff x="3389408" y="4705350"/>
              <a:chExt cx="2050268" cy="521208"/>
            </a:xfrm>
          </p:grpSpPr>
          <p:sp>
            <p:nvSpPr>
              <p:cNvPr id="85" name="Arc 84"/>
              <p:cNvSpPr/>
              <p:nvPr/>
            </p:nvSpPr>
            <p:spPr>
              <a:xfrm>
                <a:off x="3389408" y="4705350"/>
                <a:ext cx="2050268" cy="521208"/>
              </a:xfrm>
              <a:prstGeom prst="arc">
                <a:avLst>
                  <a:gd name="adj1" fmla="val 21588213"/>
                  <a:gd name="adj2" fmla="val 109109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Arc 85"/>
              <p:cNvSpPr/>
              <p:nvPr/>
            </p:nvSpPr>
            <p:spPr>
              <a:xfrm>
                <a:off x="3401166" y="4708194"/>
                <a:ext cx="2029968" cy="516048"/>
              </a:xfrm>
              <a:prstGeom prst="arc">
                <a:avLst>
                  <a:gd name="adj1" fmla="val 10865454"/>
                  <a:gd name="adj2" fmla="val 11338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89" name="Straight Connector 88"/>
            <p:cNvCxnSpPr/>
            <p:nvPr/>
          </p:nvCxnSpPr>
          <p:spPr>
            <a:xfrm>
              <a:off x="8491233" y="3369949"/>
              <a:ext cx="7305" cy="1166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478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0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  <p:bldP spid="67" grpId="0" animBg="1"/>
      <p:bldP spid="67" grpId="1" animBg="1"/>
      <p:bldP spid="22" grpId="0" animBg="1"/>
      <p:bldP spid="22" grpId="1" animBg="1"/>
      <p:bldP spid="6" grpId="0" animBg="1"/>
      <p:bldP spid="6" grpId="1" animBg="1"/>
      <p:bldP spid="5" grpId="0" animBg="1"/>
      <p:bldP spid="5" grpId="1" animBg="1"/>
      <p:bldP spid="3" grpId="0" animBg="1"/>
      <p:bldP spid="3" grpId="1" animBg="1"/>
      <p:bldP spid="3" grpId="2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24" grpId="0" animBg="1"/>
      <p:bldP spid="25" grpId="0"/>
      <p:bldP spid="28" grpId="0" animBg="1"/>
      <p:bldP spid="28" grpId="1" animBg="1"/>
      <p:bldP spid="29" grpId="0"/>
      <p:bldP spid="29" grpId="1"/>
      <p:bldP spid="2" grpId="0" build="p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7" grpId="0"/>
      <p:bldP spid="58" grpId="0"/>
      <p:bldP spid="60" grpId="0"/>
      <p:bldP spid="63" grpId="0" animBg="1"/>
      <p:bldP spid="63" grpId="1" animBg="1"/>
      <p:bldP spid="26" grpId="0"/>
      <p:bldP spid="64" grpId="0" animBg="1"/>
      <p:bldP spid="64" grpId="1" animBg="1"/>
      <p:bldP spid="27" grpId="0"/>
      <p:bldP spid="65" grpId="0" animBg="1"/>
      <p:bldP spid="65" grpId="1" animBg="1"/>
      <p:bldP spid="66" grpId="0"/>
      <p:bldP spid="66" grpId="1"/>
      <p:bldP spid="36" grpId="0" animBg="1"/>
      <p:bldP spid="39" grpId="0"/>
      <p:bldP spid="39" grpId="1"/>
      <p:bldP spid="40" grpId="0"/>
      <p:bldP spid="43" grpId="0"/>
      <p:bldP spid="37" grpId="0" animBg="1"/>
      <p:bldP spid="42" grpId="0"/>
      <p:bldP spid="42" grpId="1"/>
      <p:bldP spid="44" grpId="0"/>
      <p:bldP spid="46" grpId="0"/>
      <p:bldP spid="74" grpId="0" animBg="1"/>
      <p:bldP spid="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402223" y="3097370"/>
            <a:ext cx="189827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cone 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79985" y="3785352"/>
            <a:ext cx="155983" cy="2202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320249" y="3818906"/>
            <a:ext cx="155983" cy="1805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832799" y="2384350"/>
            <a:ext cx="155983" cy="2202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650506" y="2423274"/>
            <a:ext cx="155983" cy="1805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6996" y="2330450"/>
            <a:ext cx="189827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cone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0922" y="233045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4351" y="2330450"/>
            <a:ext cx="59182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1722" y="2714676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44654" y="2714676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07745" y="2714676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6545" y="2714676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85847" y="2714676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66627" y="2714676"/>
            <a:ext cx="52770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2.8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01722" y="3097370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57011" y="3097370"/>
            <a:ext cx="98616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5.6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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6402" y="3726282"/>
            <a:ext cx="226857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cylinder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00735" y="3726282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60239" y="3726282"/>
            <a:ext cx="86754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98097" y="4139698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41029" y="4139698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10798" y="4139698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59973" y="4149323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31150" y="414932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11920" y="4149323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98097" y="4557296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53376" y="4557296"/>
            <a:ext cx="111071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8.4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187" y="414932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31728" y="4149323"/>
            <a:ext cx="52770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2.1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7502" y="3097370"/>
            <a:ext cx="36260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3020" y="4557296"/>
            <a:ext cx="36260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4464" y="4557296"/>
            <a:ext cx="226857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CSA of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cylinder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8600" y="200025"/>
            <a:ext cx="8915400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tent is in the shape of a cylinder surmounted by a conical top.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height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diameter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cylindrical part are 2.1 m and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4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 respectively, and the slant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top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2.8 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area of the canvas used for making the tent. Also, find 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cost of the canvas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tent at the rate of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500 per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Note that the base of the tent will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not be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covered with canvas.)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918271" y="1713205"/>
            <a:ext cx="6001208" cy="30794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7720" y="1693572"/>
            <a:ext cx="20326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of tent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62200" y="1693572"/>
            <a:ext cx="2489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cone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67956" y="1693572"/>
            <a:ext cx="23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3200400" y="1187943"/>
            <a:ext cx="93954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ular Callout 81"/>
          <p:cNvSpPr/>
          <p:nvPr/>
        </p:nvSpPr>
        <p:spPr>
          <a:xfrm>
            <a:off x="5181600" y="1196748"/>
            <a:ext cx="1181155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30000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6463" y="2056208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415361" y="3174896"/>
            <a:ext cx="662361" cy="1239773"/>
            <a:chOff x="5921907" y="2708161"/>
            <a:chExt cx="715281" cy="1355062"/>
          </a:xfrm>
          <a:effectLst/>
        </p:grpSpPr>
        <p:cxnSp>
          <p:nvCxnSpPr>
            <p:cNvPr id="110" name="Straight Arrow Connector 109"/>
            <p:cNvCxnSpPr/>
            <p:nvPr/>
          </p:nvCxnSpPr>
          <p:spPr>
            <a:xfrm rot="16200000">
              <a:off x="5547331" y="3385692"/>
              <a:ext cx="13550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5921907" y="3217465"/>
              <a:ext cx="715281" cy="33639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2.1m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5321872" y="3153202"/>
            <a:ext cx="10400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399384" y="3115753"/>
            <a:ext cx="663201" cy="307777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2 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 rot="5400000" flipH="1" flipV="1">
            <a:off x="5312575" y="3127222"/>
            <a:ext cx="40723" cy="48422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285423" y="2213530"/>
            <a:ext cx="2089154" cy="2339420"/>
            <a:chOff x="6430069" y="2456612"/>
            <a:chExt cx="2068469" cy="2339420"/>
          </a:xfrm>
        </p:grpSpPr>
        <p:sp>
          <p:nvSpPr>
            <p:cNvPr id="116" name="Freeform 115"/>
            <p:cNvSpPr/>
            <p:nvPr/>
          </p:nvSpPr>
          <p:spPr>
            <a:xfrm>
              <a:off x="6430069" y="2456612"/>
              <a:ext cx="2066121" cy="920781"/>
            </a:xfrm>
            <a:custGeom>
              <a:avLst/>
              <a:gdLst>
                <a:gd name="connsiteX0" fmla="*/ 0 w 1236345"/>
                <a:gd name="connsiteY0" fmla="*/ 767715 h 767715"/>
                <a:gd name="connsiteX1" fmla="*/ 622935 w 1236345"/>
                <a:gd name="connsiteY1" fmla="*/ 0 h 767715"/>
                <a:gd name="connsiteX2" fmla="*/ 1236345 w 1236345"/>
                <a:gd name="connsiteY2" fmla="*/ 765810 h 767715"/>
                <a:gd name="connsiteX0" fmla="*/ 0 w 1224990"/>
                <a:gd name="connsiteY0" fmla="*/ 767715 h 767800"/>
                <a:gd name="connsiteX1" fmla="*/ 622935 w 1224990"/>
                <a:gd name="connsiteY1" fmla="*/ 0 h 767800"/>
                <a:gd name="connsiteX2" fmla="*/ 1224990 w 1224990"/>
                <a:gd name="connsiteY2" fmla="*/ 767800 h 767800"/>
                <a:gd name="connsiteX0" fmla="*/ 0 w 1220732"/>
                <a:gd name="connsiteY0" fmla="*/ 753779 h 767800"/>
                <a:gd name="connsiteX1" fmla="*/ 618677 w 1220732"/>
                <a:gd name="connsiteY1" fmla="*/ 0 h 767800"/>
                <a:gd name="connsiteX2" fmla="*/ 1220732 w 1220732"/>
                <a:gd name="connsiteY2" fmla="*/ 767800 h 767800"/>
                <a:gd name="connsiteX0" fmla="*/ 0 w 1212216"/>
                <a:gd name="connsiteY0" fmla="*/ 757760 h 767800"/>
                <a:gd name="connsiteX1" fmla="*/ 610161 w 1212216"/>
                <a:gd name="connsiteY1" fmla="*/ 0 h 767800"/>
                <a:gd name="connsiteX2" fmla="*/ 1212216 w 1212216"/>
                <a:gd name="connsiteY2" fmla="*/ 767800 h 767800"/>
                <a:gd name="connsiteX0" fmla="*/ 0 w 1213636"/>
                <a:gd name="connsiteY0" fmla="*/ 745815 h 767800"/>
                <a:gd name="connsiteX1" fmla="*/ 611581 w 1213636"/>
                <a:gd name="connsiteY1" fmla="*/ 0 h 767800"/>
                <a:gd name="connsiteX2" fmla="*/ 1213636 w 1213636"/>
                <a:gd name="connsiteY2" fmla="*/ 767800 h 767800"/>
                <a:gd name="connsiteX0" fmla="*/ 0 w 1219313"/>
                <a:gd name="connsiteY0" fmla="*/ 751124 h 767800"/>
                <a:gd name="connsiteX1" fmla="*/ 617258 w 1219313"/>
                <a:gd name="connsiteY1" fmla="*/ 0 h 767800"/>
                <a:gd name="connsiteX2" fmla="*/ 1219313 w 1219313"/>
                <a:gd name="connsiteY2" fmla="*/ 767800 h 767800"/>
                <a:gd name="connsiteX0" fmla="*/ 0 w 1230668"/>
                <a:gd name="connsiteY0" fmla="*/ 761741 h 767800"/>
                <a:gd name="connsiteX1" fmla="*/ 628613 w 1230668"/>
                <a:gd name="connsiteY1" fmla="*/ 0 h 767800"/>
                <a:gd name="connsiteX2" fmla="*/ 1230668 w 1230668"/>
                <a:gd name="connsiteY2" fmla="*/ 767800 h 767800"/>
                <a:gd name="connsiteX0" fmla="*/ 0 w 1223098"/>
                <a:gd name="connsiteY0" fmla="*/ 764396 h 767800"/>
                <a:gd name="connsiteX1" fmla="*/ 621043 w 1223098"/>
                <a:gd name="connsiteY1" fmla="*/ 0 h 767800"/>
                <a:gd name="connsiteX2" fmla="*/ 1223098 w 1223098"/>
                <a:gd name="connsiteY2" fmla="*/ 767800 h 767800"/>
                <a:gd name="connsiteX0" fmla="*/ 0 w 1224503"/>
                <a:gd name="connsiteY0" fmla="*/ 764396 h 764396"/>
                <a:gd name="connsiteX1" fmla="*/ 621043 w 1224503"/>
                <a:gd name="connsiteY1" fmla="*/ 0 h 764396"/>
                <a:gd name="connsiteX2" fmla="*/ 1224503 w 1224503"/>
                <a:gd name="connsiteY2" fmla="*/ 761827 h 764396"/>
                <a:gd name="connsiteX0" fmla="*/ 0 w 1228718"/>
                <a:gd name="connsiteY0" fmla="*/ 764396 h 769790"/>
                <a:gd name="connsiteX1" fmla="*/ 621043 w 1228718"/>
                <a:gd name="connsiteY1" fmla="*/ 0 h 769790"/>
                <a:gd name="connsiteX2" fmla="*/ 1228718 w 1228718"/>
                <a:gd name="connsiteY2" fmla="*/ 769790 h 769790"/>
                <a:gd name="connsiteX0" fmla="*/ 0 w 1234339"/>
                <a:gd name="connsiteY0" fmla="*/ 768378 h 769790"/>
                <a:gd name="connsiteX1" fmla="*/ 626664 w 1234339"/>
                <a:gd name="connsiteY1" fmla="*/ 0 h 769790"/>
                <a:gd name="connsiteX2" fmla="*/ 1234339 w 1234339"/>
                <a:gd name="connsiteY2" fmla="*/ 769790 h 769790"/>
                <a:gd name="connsiteX0" fmla="*/ 0 w 1234339"/>
                <a:gd name="connsiteY0" fmla="*/ 766387 h 769790"/>
                <a:gd name="connsiteX1" fmla="*/ 626664 w 1234339"/>
                <a:gd name="connsiteY1" fmla="*/ 0 h 769790"/>
                <a:gd name="connsiteX2" fmla="*/ 1234339 w 1234339"/>
                <a:gd name="connsiteY2" fmla="*/ 769790 h 769790"/>
                <a:gd name="connsiteX0" fmla="*/ 0 w 1234339"/>
                <a:gd name="connsiteY0" fmla="*/ 772359 h 772359"/>
                <a:gd name="connsiteX1" fmla="*/ 626664 w 1234339"/>
                <a:gd name="connsiteY1" fmla="*/ 0 h 772359"/>
                <a:gd name="connsiteX2" fmla="*/ 1234339 w 1234339"/>
                <a:gd name="connsiteY2" fmla="*/ 769790 h 772359"/>
                <a:gd name="connsiteX0" fmla="*/ 0 w 1227313"/>
                <a:gd name="connsiteY0" fmla="*/ 760414 h 769790"/>
                <a:gd name="connsiteX1" fmla="*/ 619638 w 1227313"/>
                <a:gd name="connsiteY1" fmla="*/ 0 h 769790"/>
                <a:gd name="connsiteX2" fmla="*/ 1227313 w 1227313"/>
                <a:gd name="connsiteY2" fmla="*/ 769790 h 769790"/>
                <a:gd name="connsiteX0" fmla="*/ 0 w 1231529"/>
                <a:gd name="connsiteY0" fmla="*/ 768377 h 769790"/>
                <a:gd name="connsiteX1" fmla="*/ 623854 w 1231529"/>
                <a:gd name="connsiteY1" fmla="*/ 0 h 769790"/>
                <a:gd name="connsiteX2" fmla="*/ 1231529 w 1231529"/>
                <a:gd name="connsiteY2" fmla="*/ 769790 h 76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29" h="769790">
                  <a:moveTo>
                    <a:pt x="0" y="768377"/>
                  </a:moveTo>
                  <a:lnTo>
                    <a:pt x="623854" y="0"/>
                  </a:lnTo>
                  <a:cubicBezTo>
                    <a:pt x="828324" y="255270"/>
                    <a:pt x="1027059" y="514520"/>
                    <a:pt x="1231529" y="7697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6436302" y="3369943"/>
              <a:ext cx="7353" cy="1190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6443346" y="4274824"/>
              <a:ext cx="2050268" cy="521208"/>
              <a:chOff x="3389408" y="4705350"/>
              <a:chExt cx="2050268" cy="521208"/>
            </a:xfrm>
          </p:grpSpPr>
          <p:sp>
            <p:nvSpPr>
              <p:cNvPr id="123" name="Arc 122"/>
              <p:cNvSpPr/>
              <p:nvPr/>
            </p:nvSpPr>
            <p:spPr>
              <a:xfrm>
                <a:off x="3389408" y="4705350"/>
                <a:ext cx="2050268" cy="521208"/>
              </a:xfrm>
              <a:prstGeom prst="arc">
                <a:avLst>
                  <a:gd name="adj1" fmla="val 21588213"/>
                  <a:gd name="adj2" fmla="val 109109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Arc 123"/>
              <p:cNvSpPr/>
              <p:nvPr/>
            </p:nvSpPr>
            <p:spPr>
              <a:xfrm>
                <a:off x="3401166" y="4708194"/>
                <a:ext cx="2029968" cy="516048"/>
              </a:xfrm>
              <a:prstGeom prst="arc">
                <a:avLst>
                  <a:gd name="adj1" fmla="val 10801752"/>
                  <a:gd name="adj2" fmla="val 11338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6438693" y="3133616"/>
              <a:ext cx="2050268" cy="521208"/>
              <a:chOff x="3389408" y="4705350"/>
              <a:chExt cx="2050268" cy="521208"/>
            </a:xfrm>
          </p:grpSpPr>
          <p:sp>
            <p:nvSpPr>
              <p:cNvPr id="121" name="Arc 120"/>
              <p:cNvSpPr/>
              <p:nvPr/>
            </p:nvSpPr>
            <p:spPr>
              <a:xfrm>
                <a:off x="3389408" y="4705350"/>
                <a:ext cx="2050268" cy="521208"/>
              </a:xfrm>
              <a:prstGeom prst="arc">
                <a:avLst>
                  <a:gd name="adj1" fmla="val 21588213"/>
                  <a:gd name="adj2" fmla="val 109109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Arc 121"/>
              <p:cNvSpPr/>
              <p:nvPr/>
            </p:nvSpPr>
            <p:spPr>
              <a:xfrm>
                <a:off x="3401166" y="4708194"/>
                <a:ext cx="2029968" cy="516048"/>
              </a:xfrm>
              <a:prstGeom prst="arc">
                <a:avLst>
                  <a:gd name="adj1" fmla="val 10865454"/>
                  <a:gd name="adj2" fmla="val 11338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8491233" y="3369949"/>
              <a:ext cx="7305" cy="1166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686703" y="2004888"/>
            <a:ext cx="774909" cy="1052218"/>
            <a:chOff x="4145969" y="2076290"/>
            <a:chExt cx="836822" cy="1150066"/>
          </a:xfrm>
          <a:effectLst/>
        </p:grpSpPr>
        <p:cxnSp>
          <p:nvCxnSpPr>
            <p:cNvPr id="126" name="Straight Arrow Connector 125"/>
            <p:cNvCxnSpPr/>
            <p:nvPr/>
          </p:nvCxnSpPr>
          <p:spPr>
            <a:xfrm rot="20880000" flipH="1" flipV="1">
              <a:off x="4145969" y="2076290"/>
              <a:ext cx="836822" cy="11500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4267200" y="2482046"/>
              <a:ext cx="715281" cy="33639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2.8m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animBg="1"/>
      <p:bldP spid="101" grpId="1" animBg="1"/>
      <p:bldP spid="102" grpId="0" animBg="1"/>
      <p:bldP spid="102" grpId="1" animBg="1"/>
      <p:bldP spid="89" grpId="0" animBg="1"/>
      <p:bldP spid="89" grpId="1" animBg="1"/>
      <p:bldP spid="92" grpId="0" animBg="1"/>
      <p:bldP spid="92" grpId="1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69" grpId="0"/>
      <p:bldP spid="72" grpId="0"/>
      <p:bldP spid="103" grpId="0"/>
      <p:bldP spid="113" grpId="0" animBg="1"/>
      <p:bldP spid="11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 bwMode="auto">
          <a:xfrm>
            <a:off x="918271" y="1713205"/>
            <a:ext cx="6001208" cy="30794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265163" y="4159509"/>
            <a:ext cx="606649" cy="2629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89718" y="3586772"/>
            <a:ext cx="2153328" cy="26561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727101" y="4166434"/>
            <a:ext cx="1346872" cy="2629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9077" y="1214518"/>
            <a:ext cx="597728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35369" y="984855"/>
            <a:ext cx="91802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22657" y="2096259"/>
            <a:ext cx="352574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192" y="4782226"/>
            <a:ext cx="4319094" cy="252026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081994" y="2096259"/>
            <a:ext cx="352574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1211" y="2050426"/>
            <a:ext cx="147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TSA of tent 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8541" y="20504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63965" y="2050426"/>
            <a:ext cx="41069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3301" y="2431562"/>
            <a:ext cx="3080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93148" y="2431562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5.6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 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4218" y="243156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13230" y="2431562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8.4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 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03301" y="2744557"/>
            <a:ext cx="3080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62965" y="273118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68657" y="2050426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02064" y="2050426"/>
            <a:ext cx="41069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16976" y="27311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55495" y="2731183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03301" y="3121310"/>
            <a:ext cx="3080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80020" y="311311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34031" y="31187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447" y="3553125"/>
            <a:ext cx="1406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TSA of tent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70736" y="3553125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990972" y="3553125"/>
            <a:ext cx="75212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44m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7683" y="3858796"/>
            <a:ext cx="2823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Total cost of the canvas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98501" y="411627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06033" y="4116271"/>
            <a:ext cx="147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TSA of tent 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22501" y="41162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56442" y="4116271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rate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07326" y="4455003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62028" y="4455003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500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38381" y="4455003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81205" y="445500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7283" y="4747796"/>
            <a:ext cx="282320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Total cost of the canvas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942321" y="4747796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53656" y="4747796"/>
            <a:ext cx="127470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Rs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22000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513" y="4737964"/>
            <a:ext cx="41389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 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59160" y="2994303"/>
            <a:ext cx="577183" cy="609600"/>
            <a:chOff x="3716975" y="3972927"/>
            <a:chExt cx="577183" cy="609600"/>
          </a:xfrm>
        </p:grpSpPr>
        <p:sp>
          <p:nvSpPr>
            <p:cNvPr id="40" name="Rectangle 39"/>
            <p:cNvSpPr/>
            <p:nvPr/>
          </p:nvSpPr>
          <p:spPr>
            <a:xfrm>
              <a:off x="3716975" y="3972927"/>
              <a:ext cx="5771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844847" y="4277727"/>
              <a:ext cx="302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ounded Rectangle 101"/>
          <p:cNvSpPr/>
          <p:nvPr/>
        </p:nvSpPr>
        <p:spPr bwMode="auto">
          <a:xfrm>
            <a:off x="3508582" y="2876550"/>
            <a:ext cx="1142715" cy="32688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505244" y="3233918"/>
            <a:ext cx="1137240" cy="29717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572580" y="2920014"/>
            <a:ext cx="1026089" cy="2420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64703" y="2876896"/>
            <a:ext cx="12691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5.6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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554622" y="3274593"/>
            <a:ext cx="1026089" cy="22002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03501" y="3206784"/>
            <a:ext cx="13303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8.4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002922" y="1200150"/>
            <a:ext cx="2473766" cy="25273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2085" y="3553125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 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52247" y="2943383"/>
            <a:ext cx="285656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2084726" y="3208864"/>
            <a:ext cx="438150" cy="148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684219" y="3342421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016186" y="1748739"/>
            <a:ext cx="5853777" cy="24605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28600" y="200025"/>
            <a:ext cx="8915400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tent is in the shape of a cylinder surmounted by a conical top.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height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diameter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cylindrical part are 2.1 m and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4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 respectively, and the slant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top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2.8 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area of the canvas used for making the tent. Also, find 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cost of the canvas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tent at the rate of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500 per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Note that the base of the tent will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not be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covered with canvas.)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7720" y="1693572"/>
            <a:ext cx="20326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of tent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62200" y="1693572"/>
            <a:ext cx="2489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cone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67956" y="1693572"/>
            <a:ext cx="23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4063" y="2050426"/>
            <a:ext cx="5855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389652" y="2960835"/>
            <a:ext cx="4180291" cy="61215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76200" y="2975683"/>
            <a:ext cx="469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Total cost of the canvas of the tent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52619" y="3242256"/>
            <a:ext cx="1477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TSA of tent 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97604" y="3203412"/>
            <a:ext cx="64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33447" y="3242256"/>
            <a:ext cx="8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Rate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6731000" y="3174896"/>
            <a:ext cx="662361" cy="1239773"/>
            <a:chOff x="5921907" y="2708161"/>
            <a:chExt cx="715281" cy="1355062"/>
          </a:xfrm>
          <a:effectLst/>
        </p:grpSpPr>
        <p:cxnSp>
          <p:nvCxnSpPr>
            <p:cNvPr id="132" name="Straight Arrow Connector 131"/>
            <p:cNvCxnSpPr/>
            <p:nvPr/>
          </p:nvCxnSpPr>
          <p:spPr>
            <a:xfrm rot="16200000">
              <a:off x="5547331" y="3385692"/>
              <a:ext cx="13550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5921907" y="3217465"/>
              <a:ext cx="715281" cy="33639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2.1m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5737150" y="3153202"/>
            <a:ext cx="10400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814662" y="3115753"/>
            <a:ext cx="663201" cy="307777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2 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Oval 135"/>
          <p:cNvSpPr/>
          <p:nvPr/>
        </p:nvSpPr>
        <p:spPr>
          <a:xfrm rot="5400000" flipH="1" flipV="1">
            <a:off x="5727853" y="3127222"/>
            <a:ext cx="40723" cy="48422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700701" y="2213530"/>
            <a:ext cx="2089154" cy="2339420"/>
            <a:chOff x="6430069" y="2456612"/>
            <a:chExt cx="2068469" cy="2339420"/>
          </a:xfrm>
        </p:grpSpPr>
        <p:sp>
          <p:nvSpPr>
            <p:cNvPr id="138" name="Freeform 137"/>
            <p:cNvSpPr/>
            <p:nvPr/>
          </p:nvSpPr>
          <p:spPr>
            <a:xfrm>
              <a:off x="6430069" y="2456612"/>
              <a:ext cx="2066121" cy="920781"/>
            </a:xfrm>
            <a:custGeom>
              <a:avLst/>
              <a:gdLst>
                <a:gd name="connsiteX0" fmla="*/ 0 w 1236345"/>
                <a:gd name="connsiteY0" fmla="*/ 767715 h 767715"/>
                <a:gd name="connsiteX1" fmla="*/ 622935 w 1236345"/>
                <a:gd name="connsiteY1" fmla="*/ 0 h 767715"/>
                <a:gd name="connsiteX2" fmla="*/ 1236345 w 1236345"/>
                <a:gd name="connsiteY2" fmla="*/ 765810 h 767715"/>
                <a:gd name="connsiteX0" fmla="*/ 0 w 1224990"/>
                <a:gd name="connsiteY0" fmla="*/ 767715 h 767800"/>
                <a:gd name="connsiteX1" fmla="*/ 622935 w 1224990"/>
                <a:gd name="connsiteY1" fmla="*/ 0 h 767800"/>
                <a:gd name="connsiteX2" fmla="*/ 1224990 w 1224990"/>
                <a:gd name="connsiteY2" fmla="*/ 767800 h 767800"/>
                <a:gd name="connsiteX0" fmla="*/ 0 w 1220732"/>
                <a:gd name="connsiteY0" fmla="*/ 753779 h 767800"/>
                <a:gd name="connsiteX1" fmla="*/ 618677 w 1220732"/>
                <a:gd name="connsiteY1" fmla="*/ 0 h 767800"/>
                <a:gd name="connsiteX2" fmla="*/ 1220732 w 1220732"/>
                <a:gd name="connsiteY2" fmla="*/ 767800 h 767800"/>
                <a:gd name="connsiteX0" fmla="*/ 0 w 1212216"/>
                <a:gd name="connsiteY0" fmla="*/ 757760 h 767800"/>
                <a:gd name="connsiteX1" fmla="*/ 610161 w 1212216"/>
                <a:gd name="connsiteY1" fmla="*/ 0 h 767800"/>
                <a:gd name="connsiteX2" fmla="*/ 1212216 w 1212216"/>
                <a:gd name="connsiteY2" fmla="*/ 767800 h 767800"/>
                <a:gd name="connsiteX0" fmla="*/ 0 w 1213636"/>
                <a:gd name="connsiteY0" fmla="*/ 745815 h 767800"/>
                <a:gd name="connsiteX1" fmla="*/ 611581 w 1213636"/>
                <a:gd name="connsiteY1" fmla="*/ 0 h 767800"/>
                <a:gd name="connsiteX2" fmla="*/ 1213636 w 1213636"/>
                <a:gd name="connsiteY2" fmla="*/ 767800 h 767800"/>
                <a:gd name="connsiteX0" fmla="*/ 0 w 1219313"/>
                <a:gd name="connsiteY0" fmla="*/ 751124 h 767800"/>
                <a:gd name="connsiteX1" fmla="*/ 617258 w 1219313"/>
                <a:gd name="connsiteY1" fmla="*/ 0 h 767800"/>
                <a:gd name="connsiteX2" fmla="*/ 1219313 w 1219313"/>
                <a:gd name="connsiteY2" fmla="*/ 767800 h 767800"/>
                <a:gd name="connsiteX0" fmla="*/ 0 w 1230668"/>
                <a:gd name="connsiteY0" fmla="*/ 761741 h 767800"/>
                <a:gd name="connsiteX1" fmla="*/ 628613 w 1230668"/>
                <a:gd name="connsiteY1" fmla="*/ 0 h 767800"/>
                <a:gd name="connsiteX2" fmla="*/ 1230668 w 1230668"/>
                <a:gd name="connsiteY2" fmla="*/ 767800 h 767800"/>
                <a:gd name="connsiteX0" fmla="*/ 0 w 1223098"/>
                <a:gd name="connsiteY0" fmla="*/ 764396 h 767800"/>
                <a:gd name="connsiteX1" fmla="*/ 621043 w 1223098"/>
                <a:gd name="connsiteY1" fmla="*/ 0 h 767800"/>
                <a:gd name="connsiteX2" fmla="*/ 1223098 w 1223098"/>
                <a:gd name="connsiteY2" fmla="*/ 767800 h 767800"/>
                <a:gd name="connsiteX0" fmla="*/ 0 w 1224503"/>
                <a:gd name="connsiteY0" fmla="*/ 764396 h 764396"/>
                <a:gd name="connsiteX1" fmla="*/ 621043 w 1224503"/>
                <a:gd name="connsiteY1" fmla="*/ 0 h 764396"/>
                <a:gd name="connsiteX2" fmla="*/ 1224503 w 1224503"/>
                <a:gd name="connsiteY2" fmla="*/ 761827 h 764396"/>
                <a:gd name="connsiteX0" fmla="*/ 0 w 1228718"/>
                <a:gd name="connsiteY0" fmla="*/ 764396 h 769790"/>
                <a:gd name="connsiteX1" fmla="*/ 621043 w 1228718"/>
                <a:gd name="connsiteY1" fmla="*/ 0 h 769790"/>
                <a:gd name="connsiteX2" fmla="*/ 1228718 w 1228718"/>
                <a:gd name="connsiteY2" fmla="*/ 769790 h 769790"/>
                <a:gd name="connsiteX0" fmla="*/ 0 w 1234339"/>
                <a:gd name="connsiteY0" fmla="*/ 768378 h 769790"/>
                <a:gd name="connsiteX1" fmla="*/ 626664 w 1234339"/>
                <a:gd name="connsiteY1" fmla="*/ 0 h 769790"/>
                <a:gd name="connsiteX2" fmla="*/ 1234339 w 1234339"/>
                <a:gd name="connsiteY2" fmla="*/ 769790 h 769790"/>
                <a:gd name="connsiteX0" fmla="*/ 0 w 1234339"/>
                <a:gd name="connsiteY0" fmla="*/ 766387 h 769790"/>
                <a:gd name="connsiteX1" fmla="*/ 626664 w 1234339"/>
                <a:gd name="connsiteY1" fmla="*/ 0 h 769790"/>
                <a:gd name="connsiteX2" fmla="*/ 1234339 w 1234339"/>
                <a:gd name="connsiteY2" fmla="*/ 769790 h 769790"/>
                <a:gd name="connsiteX0" fmla="*/ 0 w 1234339"/>
                <a:gd name="connsiteY0" fmla="*/ 772359 h 772359"/>
                <a:gd name="connsiteX1" fmla="*/ 626664 w 1234339"/>
                <a:gd name="connsiteY1" fmla="*/ 0 h 772359"/>
                <a:gd name="connsiteX2" fmla="*/ 1234339 w 1234339"/>
                <a:gd name="connsiteY2" fmla="*/ 769790 h 772359"/>
                <a:gd name="connsiteX0" fmla="*/ 0 w 1227313"/>
                <a:gd name="connsiteY0" fmla="*/ 760414 h 769790"/>
                <a:gd name="connsiteX1" fmla="*/ 619638 w 1227313"/>
                <a:gd name="connsiteY1" fmla="*/ 0 h 769790"/>
                <a:gd name="connsiteX2" fmla="*/ 1227313 w 1227313"/>
                <a:gd name="connsiteY2" fmla="*/ 769790 h 769790"/>
                <a:gd name="connsiteX0" fmla="*/ 0 w 1231529"/>
                <a:gd name="connsiteY0" fmla="*/ 768377 h 769790"/>
                <a:gd name="connsiteX1" fmla="*/ 623854 w 1231529"/>
                <a:gd name="connsiteY1" fmla="*/ 0 h 769790"/>
                <a:gd name="connsiteX2" fmla="*/ 1231529 w 1231529"/>
                <a:gd name="connsiteY2" fmla="*/ 769790 h 76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29" h="769790">
                  <a:moveTo>
                    <a:pt x="0" y="768377"/>
                  </a:moveTo>
                  <a:lnTo>
                    <a:pt x="623854" y="0"/>
                  </a:lnTo>
                  <a:cubicBezTo>
                    <a:pt x="828324" y="255270"/>
                    <a:pt x="1027059" y="514520"/>
                    <a:pt x="1231529" y="7697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6436302" y="3369943"/>
              <a:ext cx="7353" cy="1190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6443346" y="4274824"/>
              <a:ext cx="2050268" cy="521208"/>
              <a:chOff x="3389408" y="4705350"/>
              <a:chExt cx="2050268" cy="521208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3389408" y="4705350"/>
                <a:ext cx="2050268" cy="521208"/>
              </a:xfrm>
              <a:prstGeom prst="arc">
                <a:avLst>
                  <a:gd name="adj1" fmla="val 21588213"/>
                  <a:gd name="adj2" fmla="val 109109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Arc 145"/>
              <p:cNvSpPr/>
              <p:nvPr/>
            </p:nvSpPr>
            <p:spPr>
              <a:xfrm>
                <a:off x="3401166" y="4708194"/>
                <a:ext cx="2029968" cy="516048"/>
              </a:xfrm>
              <a:prstGeom prst="arc">
                <a:avLst>
                  <a:gd name="adj1" fmla="val 10801752"/>
                  <a:gd name="adj2" fmla="val 11338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438693" y="3133616"/>
              <a:ext cx="2050268" cy="521208"/>
              <a:chOff x="3389408" y="4705350"/>
              <a:chExt cx="2050268" cy="521208"/>
            </a:xfrm>
          </p:grpSpPr>
          <p:sp>
            <p:nvSpPr>
              <p:cNvPr id="143" name="Arc 142"/>
              <p:cNvSpPr/>
              <p:nvPr/>
            </p:nvSpPr>
            <p:spPr>
              <a:xfrm>
                <a:off x="3389408" y="4705350"/>
                <a:ext cx="2050268" cy="521208"/>
              </a:xfrm>
              <a:prstGeom prst="arc">
                <a:avLst>
                  <a:gd name="adj1" fmla="val 21588213"/>
                  <a:gd name="adj2" fmla="val 109109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Arc 143"/>
              <p:cNvSpPr/>
              <p:nvPr/>
            </p:nvSpPr>
            <p:spPr>
              <a:xfrm>
                <a:off x="3401166" y="4708194"/>
                <a:ext cx="2029968" cy="516048"/>
              </a:xfrm>
              <a:prstGeom prst="arc">
                <a:avLst>
                  <a:gd name="adj1" fmla="val 10865454"/>
                  <a:gd name="adj2" fmla="val 11338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42" name="Straight Connector 141"/>
            <p:cNvCxnSpPr/>
            <p:nvPr/>
          </p:nvCxnSpPr>
          <p:spPr>
            <a:xfrm>
              <a:off x="8491233" y="3369949"/>
              <a:ext cx="7305" cy="1166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6051182" y="2030288"/>
            <a:ext cx="774909" cy="1052218"/>
            <a:chOff x="4145969" y="2076290"/>
            <a:chExt cx="836822" cy="1150066"/>
          </a:xfrm>
          <a:effectLst/>
        </p:grpSpPr>
        <p:cxnSp>
          <p:nvCxnSpPr>
            <p:cNvPr id="148" name="Straight Arrow Connector 147"/>
            <p:cNvCxnSpPr/>
            <p:nvPr/>
          </p:nvCxnSpPr>
          <p:spPr>
            <a:xfrm rot="20880000" flipH="1" flipV="1">
              <a:off x="4145969" y="2076290"/>
              <a:ext cx="836822" cy="11500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4267200" y="2482046"/>
              <a:ext cx="715281" cy="33639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2.8m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15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2" grpId="1" animBg="1"/>
      <p:bldP spid="121" grpId="0" animBg="1"/>
      <p:bldP spid="121" grpId="1" animBg="1"/>
      <p:bldP spid="120" grpId="0" animBg="1"/>
      <p:bldP spid="120" grpId="1" animBg="1"/>
      <p:bldP spid="76" grpId="0" animBg="1"/>
      <p:bldP spid="77" grpId="0" animBg="1"/>
      <p:bldP spid="109" grpId="0" animBg="1"/>
      <p:bldP spid="109" grpId="1" animBg="1"/>
      <p:bldP spid="96" grpId="0" animBg="1"/>
      <p:bldP spid="108" grpId="0" animBg="1"/>
      <p:bldP spid="108" grpId="1" animBg="1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13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5" grpId="0"/>
      <p:bldP spid="102" grpId="0" animBg="1"/>
      <p:bldP spid="103" grpId="0" animBg="1"/>
      <p:bldP spid="104" grpId="0" animBg="1"/>
      <p:bldP spid="104" grpId="1" animBg="1"/>
      <p:bldP spid="105" grpId="0"/>
      <p:bldP spid="106" grpId="0" animBg="1"/>
      <p:bldP spid="106" grpId="1" animBg="1"/>
      <p:bldP spid="107" grpId="0"/>
      <p:bldP spid="79" grpId="0" animBg="1"/>
      <p:bldP spid="79" grpId="1" animBg="1"/>
      <p:bldP spid="118" grpId="0"/>
      <p:bldP spid="123" grpId="0"/>
      <p:bldP spid="101" grpId="0" animBg="1"/>
      <p:bldP spid="101" grpId="1" animBg="1"/>
      <p:bldP spid="86" grpId="0" animBg="1"/>
      <p:bldP spid="86" grpId="1" animBg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8345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5470009" y="1220675"/>
            <a:ext cx="3105339" cy="548640"/>
          </a:xfrm>
          <a:prstGeom prst="ellipse">
            <a:avLst/>
          </a:prstGeom>
          <a:solidFill>
            <a:srgbClr val="FF66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"/>
          <p:cNvSpPr/>
          <p:nvPr/>
        </p:nvSpPr>
        <p:spPr>
          <a:xfrm>
            <a:off x="5492862" y="1534869"/>
            <a:ext cx="3076136" cy="1489026"/>
          </a:xfrm>
          <a:custGeom>
            <a:avLst/>
            <a:gdLst>
              <a:gd name="connsiteX0" fmla="*/ 0 w 3144554"/>
              <a:gd name="connsiteY0" fmla="*/ 1388705 h 2777409"/>
              <a:gd name="connsiteX1" fmla="*/ 1572277 w 3144554"/>
              <a:gd name="connsiteY1" fmla="*/ 0 h 2777409"/>
              <a:gd name="connsiteX2" fmla="*/ 3144554 w 3144554"/>
              <a:gd name="connsiteY2" fmla="*/ 1388705 h 2777409"/>
              <a:gd name="connsiteX3" fmla="*/ 1572277 w 3144554"/>
              <a:gd name="connsiteY3" fmla="*/ 2777410 h 2777409"/>
              <a:gd name="connsiteX4" fmla="*/ 0 w 3144554"/>
              <a:gd name="connsiteY4" fmla="*/ 1388705 h 2777409"/>
              <a:gd name="connsiteX0" fmla="*/ 0 w 3112186"/>
              <a:gd name="connsiteY0" fmla="*/ 1243894 h 2778917"/>
              <a:gd name="connsiteX1" fmla="*/ 1539909 w 3112186"/>
              <a:gd name="connsiteY1" fmla="*/ 845 h 2778917"/>
              <a:gd name="connsiteX2" fmla="*/ 3112186 w 3112186"/>
              <a:gd name="connsiteY2" fmla="*/ 1389550 h 2778917"/>
              <a:gd name="connsiteX3" fmla="*/ 1539909 w 3112186"/>
              <a:gd name="connsiteY3" fmla="*/ 2778255 h 2778917"/>
              <a:gd name="connsiteX4" fmla="*/ 0 w 3112186"/>
              <a:gd name="connsiteY4" fmla="*/ 1243894 h 2778917"/>
              <a:gd name="connsiteX0" fmla="*/ 1124 w 3113310"/>
              <a:gd name="connsiteY0" fmla="*/ 1246890 h 2781913"/>
              <a:gd name="connsiteX1" fmla="*/ 1541033 w 3113310"/>
              <a:gd name="connsiteY1" fmla="*/ 3841 h 2781913"/>
              <a:gd name="connsiteX2" fmla="*/ 3113310 w 3113310"/>
              <a:gd name="connsiteY2" fmla="*/ 1392546 h 2781913"/>
              <a:gd name="connsiteX3" fmla="*/ 1541033 w 3113310"/>
              <a:gd name="connsiteY3" fmla="*/ 2781251 h 2781913"/>
              <a:gd name="connsiteX4" fmla="*/ 1124 w 3113310"/>
              <a:gd name="connsiteY4" fmla="*/ 1246890 h 2781913"/>
              <a:gd name="connsiteX0" fmla="*/ 1124 w 3113310"/>
              <a:gd name="connsiteY0" fmla="*/ 1246890 h 2782430"/>
              <a:gd name="connsiteX1" fmla="*/ 1541033 w 3113310"/>
              <a:gd name="connsiteY1" fmla="*/ 3841 h 2782430"/>
              <a:gd name="connsiteX2" fmla="*/ 3113310 w 3113310"/>
              <a:gd name="connsiteY2" fmla="*/ 1392546 h 2782430"/>
              <a:gd name="connsiteX3" fmla="*/ 1541033 w 3113310"/>
              <a:gd name="connsiteY3" fmla="*/ 2781251 h 2782430"/>
              <a:gd name="connsiteX4" fmla="*/ 1124 w 3113310"/>
              <a:gd name="connsiteY4" fmla="*/ 1246890 h 2782430"/>
              <a:gd name="connsiteX0" fmla="*/ 1125 w 3121403"/>
              <a:gd name="connsiteY0" fmla="*/ 1243282 h 2777670"/>
              <a:gd name="connsiteX1" fmla="*/ 1541034 w 3121403"/>
              <a:gd name="connsiteY1" fmla="*/ 233 h 2777670"/>
              <a:gd name="connsiteX2" fmla="*/ 3121403 w 3121403"/>
              <a:gd name="connsiteY2" fmla="*/ 1267558 h 2777670"/>
              <a:gd name="connsiteX3" fmla="*/ 1541034 w 3121403"/>
              <a:gd name="connsiteY3" fmla="*/ 2777643 h 2777670"/>
              <a:gd name="connsiteX4" fmla="*/ 1125 w 3121403"/>
              <a:gd name="connsiteY4" fmla="*/ 1243282 h 2777670"/>
              <a:gd name="connsiteX0" fmla="*/ 1125 w 3121403"/>
              <a:gd name="connsiteY0" fmla="*/ 1243282 h 2777677"/>
              <a:gd name="connsiteX1" fmla="*/ 1541034 w 3121403"/>
              <a:gd name="connsiteY1" fmla="*/ 233 h 2777677"/>
              <a:gd name="connsiteX2" fmla="*/ 3121403 w 3121403"/>
              <a:gd name="connsiteY2" fmla="*/ 1267558 h 2777677"/>
              <a:gd name="connsiteX3" fmla="*/ 1541034 w 3121403"/>
              <a:gd name="connsiteY3" fmla="*/ 2777643 h 2777677"/>
              <a:gd name="connsiteX4" fmla="*/ 1125 w 3121403"/>
              <a:gd name="connsiteY4" fmla="*/ 1243282 h 2777677"/>
              <a:gd name="connsiteX0" fmla="*/ 1125 w 3121403"/>
              <a:gd name="connsiteY0" fmla="*/ 1243282 h 2777680"/>
              <a:gd name="connsiteX1" fmla="*/ 1541034 w 3121403"/>
              <a:gd name="connsiteY1" fmla="*/ 233 h 2777680"/>
              <a:gd name="connsiteX2" fmla="*/ 3121403 w 3121403"/>
              <a:gd name="connsiteY2" fmla="*/ 1267558 h 2777680"/>
              <a:gd name="connsiteX3" fmla="*/ 1541034 w 3121403"/>
              <a:gd name="connsiteY3" fmla="*/ 2777643 h 2777680"/>
              <a:gd name="connsiteX4" fmla="*/ 1125 w 3121403"/>
              <a:gd name="connsiteY4" fmla="*/ 1243282 h 277768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0 w 3120278"/>
              <a:gd name="connsiteY0" fmla="*/ 1275192 h 2809590"/>
              <a:gd name="connsiteX1" fmla="*/ 248030 w 3120278"/>
              <a:gd name="connsiteY1" fmla="*/ 454066 h 2809590"/>
              <a:gd name="connsiteX2" fmla="*/ 1539909 w 3120278"/>
              <a:gd name="connsiteY2" fmla="*/ 32143 h 2809590"/>
              <a:gd name="connsiteX3" fmla="*/ 3120278 w 3120278"/>
              <a:gd name="connsiteY3" fmla="*/ 1299468 h 2809590"/>
              <a:gd name="connsiteX4" fmla="*/ 1539909 w 3120278"/>
              <a:gd name="connsiteY4" fmla="*/ 2809553 h 2809590"/>
              <a:gd name="connsiteX5" fmla="*/ 0 w 3120278"/>
              <a:gd name="connsiteY5" fmla="*/ 1275192 h 2809590"/>
              <a:gd name="connsiteX0" fmla="*/ 0 w 3120278"/>
              <a:gd name="connsiteY0" fmla="*/ 1275192 h 2809590"/>
              <a:gd name="connsiteX1" fmla="*/ 248030 w 3120278"/>
              <a:gd name="connsiteY1" fmla="*/ 454066 h 2809590"/>
              <a:gd name="connsiteX2" fmla="*/ 1539909 w 3120278"/>
              <a:gd name="connsiteY2" fmla="*/ 32143 h 2809590"/>
              <a:gd name="connsiteX3" fmla="*/ 3120278 w 3120278"/>
              <a:gd name="connsiteY3" fmla="*/ 1299468 h 2809590"/>
              <a:gd name="connsiteX4" fmla="*/ 1539909 w 3120278"/>
              <a:gd name="connsiteY4" fmla="*/ 2809553 h 2809590"/>
              <a:gd name="connsiteX5" fmla="*/ 0 w 3120278"/>
              <a:gd name="connsiteY5" fmla="*/ 1275192 h 2809590"/>
              <a:gd name="connsiteX0" fmla="*/ 0 w 3120278"/>
              <a:gd name="connsiteY0" fmla="*/ 1245460 h 2779858"/>
              <a:gd name="connsiteX1" fmla="*/ 2691825 w 3120278"/>
              <a:gd name="connsiteY1" fmla="*/ 958408 h 2779858"/>
              <a:gd name="connsiteX2" fmla="*/ 1539909 w 3120278"/>
              <a:gd name="connsiteY2" fmla="*/ 2411 h 2779858"/>
              <a:gd name="connsiteX3" fmla="*/ 3120278 w 3120278"/>
              <a:gd name="connsiteY3" fmla="*/ 1269736 h 2779858"/>
              <a:gd name="connsiteX4" fmla="*/ 1539909 w 3120278"/>
              <a:gd name="connsiteY4" fmla="*/ 2779821 h 2779858"/>
              <a:gd name="connsiteX5" fmla="*/ 0 w 3120278"/>
              <a:gd name="connsiteY5" fmla="*/ 1245460 h 2779858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305002 h 1839400"/>
              <a:gd name="connsiteX1" fmla="*/ 2732285 w 3120278"/>
              <a:gd name="connsiteY1" fmla="*/ 479196 h 1839400"/>
              <a:gd name="connsiteX2" fmla="*/ 2923647 w 3120278"/>
              <a:gd name="connsiteY2" fmla="*/ 397139 h 1839400"/>
              <a:gd name="connsiteX3" fmla="*/ 3120278 w 3120278"/>
              <a:gd name="connsiteY3" fmla="*/ 329278 h 1839400"/>
              <a:gd name="connsiteX4" fmla="*/ 1539909 w 3120278"/>
              <a:gd name="connsiteY4" fmla="*/ 1839363 h 1839400"/>
              <a:gd name="connsiteX5" fmla="*/ 0 w 3120278"/>
              <a:gd name="connsiteY5" fmla="*/ 305002 h 1839400"/>
              <a:gd name="connsiteX0" fmla="*/ 0 w 3223578"/>
              <a:gd name="connsiteY0" fmla="*/ 47827 h 1582197"/>
              <a:gd name="connsiteX1" fmla="*/ 2732285 w 3223578"/>
              <a:gd name="connsiteY1" fmla="*/ 222021 h 1582197"/>
              <a:gd name="connsiteX2" fmla="*/ 3120278 w 3223578"/>
              <a:gd name="connsiteY2" fmla="*/ 72103 h 1582197"/>
              <a:gd name="connsiteX3" fmla="*/ 1539909 w 3223578"/>
              <a:gd name="connsiteY3" fmla="*/ 1582188 h 1582197"/>
              <a:gd name="connsiteX4" fmla="*/ 0 w 3223578"/>
              <a:gd name="connsiteY4" fmla="*/ 47827 h 1582197"/>
              <a:gd name="connsiteX0" fmla="*/ 0 w 3223578"/>
              <a:gd name="connsiteY0" fmla="*/ 47827 h 1582225"/>
              <a:gd name="connsiteX1" fmla="*/ 2732285 w 3223578"/>
              <a:gd name="connsiteY1" fmla="*/ 222021 h 1582225"/>
              <a:gd name="connsiteX2" fmla="*/ 3120278 w 3223578"/>
              <a:gd name="connsiteY2" fmla="*/ 72103 h 1582225"/>
              <a:gd name="connsiteX3" fmla="*/ 1539909 w 3223578"/>
              <a:gd name="connsiteY3" fmla="*/ 1582188 h 1582225"/>
              <a:gd name="connsiteX4" fmla="*/ 0 w 3223578"/>
              <a:gd name="connsiteY4" fmla="*/ 47827 h 1582225"/>
              <a:gd name="connsiteX0" fmla="*/ 0 w 3120278"/>
              <a:gd name="connsiteY0" fmla="*/ 186027 h 1720425"/>
              <a:gd name="connsiteX1" fmla="*/ 2732285 w 3120278"/>
              <a:gd name="connsiteY1" fmla="*/ 360221 h 1720425"/>
              <a:gd name="connsiteX2" fmla="*/ 3120278 w 3120278"/>
              <a:gd name="connsiteY2" fmla="*/ 210303 h 1720425"/>
              <a:gd name="connsiteX3" fmla="*/ 1539909 w 3120278"/>
              <a:gd name="connsiteY3" fmla="*/ 1720388 h 1720425"/>
              <a:gd name="connsiteX4" fmla="*/ 0 w 3120278"/>
              <a:gd name="connsiteY4" fmla="*/ 186027 h 1720425"/>
              <a:gd name="connsiteX0" fmla="*/ 0 w 3130074"/>
              <a:gd name="connsiteY0" fmla="*/ 28290 h 1562688"/>
              <a:gd name="connsiteX1" fmla="*/ 2732285 w 3130074"/>
              <a:gd name="connsiteY1" fmla="*/ 202484 h 1562688"/>
              <a:gd name="connsiteX2" fmla="*/ 3120278 w 3130074"/>
              <a:gd name="connsiteY2" fmla="*/ 52566 h 1562688"/>
              <a:gd name="connsiteX3" fmla="*/ 1539909 w 3130074"/>
              <a:gd name="connsiteY3" fmla="*/ 1562651 h 1562688"/>
              <a:gd name="connsiteX4" fmla="*/ 0 w 3130074"/>
              <a:gd name="connsiteY4" fmla="*/ 28290 h 1562688"/>
              <a:gd name="connsiteX0" fmla="*/ 0 w 3120278"/>
              <a:gd name="connsiteY0" fmla="*/ 89669 h 1624067"/>
              <a:gd name="connsiteX1" fmla="*/ 2732285 w 3120278"/>
              <a:gd name="connsiteY1" fmla="*/ 263863 h 1624067"/>
              <a:gd name="connsiteX2" fmla="*/ 3120278 w 3120278"/>
              <a:gd name="connsiteY2" fmla="*/ 113945 h 1624067"/>
              <a:gd name="connsiteX3" fmla="*/ 1539909 w 3120278"/>
              <a:gd name="connsiteY3" fmla="*/ 1624030 h 1624067"/>
              <a:gd name="connsiteX4" fmla="*/ 0 w 3120278"/>
              <a:gd name="connsiteY4" fmla="*/ 89669 h 162406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0 h 1534398"/>
              <a:gd name="connsiteX1" fmla="*/ 1658228 w 3120278"/>
              <a:gd name="connsiteY1" fmla="*/ 257651 h 1534398"/>
              <a:gd name="connsiteX2" fmla="*/ 3120278 w 3120278"/>
              <a:gd name="connsiteY2" fmla="*/ 24276 h 1534398"/>
              <a:gd name="connsiteX3" fmla="*/ 1539909 w 3120278"/>
              <a:gd name="connsiteY3" fmla="*/ 1534361 h 1534398"/>
              <a:gd name="connsiteX4" fmla="*/ 0 w 3120278"/>
              <a:gd name="connsiteY4" fmla="*/ 0 h 1534398"/>
              <a:gd name="connsiteX0" fmla="*/ 0 w 3106897"/>
              <a:gd name="connsiteY0" fmla="*/ 817 h 1535180"/>
              <a:gd name="connsiteX1" fmla="*/ 1658228 w 3106897"/>
              <a:gd name="connsiteY1" fmla="*/ 258468 h 1535180"/>
              <a:gd name="connsiteX2" fmla="*/ 3106897 w 3106897"/>
              <a:gd name="connsiteY2" fmla="*/ 7251 h 1535180"/>
              <a:gd name="connsiteX3" fmla="*/ 1539909 w 3106897"/>
              <a:gd name="connsiteY3" fmla="*/ 1535178 h 1535180"/>
              <a:gd name="connsiteX4" fmla="*/ 0 w 3106897"/>
              <a:gd name="connsiteY4" fmla="*/ 817 h 1535180"/>
              <a:gd name="connsiteX0" fmla="*/ 0 w 3106897"/>
              <a:gd name="connsiteY0" fmla="*/ 1203 h 1535566"/>
              <a:gd name="connsiteX1" fmla="*/ 1640386 w 3106897"/>
              <a:gd name="connsiteY1" fmla="*/ 241012 h 1535566"/>
              <a:gd name="connsiteX2" fmla="*/ 3106897 w 3106897"/>
              <a:gd name="connsiteY2" fmla="*/ 7637 h 1535566"/>
              <a:gd name="connsiteX3" fmla="*/ 1539909 w 3106897"/>
              <a:gd name="connsiteY3" fmla="*/ 1535564 h 1535566"/>
              <a:gd name="connsiteX4" fmla="*/ 0 w 3106897"/>
              <a:gd name="connsiteY4" fmla="*/ 1203 h 153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897" h="1535566">
                <a:moveTo>
                  <a:pt x="0" y="1203"/>
                </a:moveTo>
                <a:cubicBezTo>
                  <a:pt x="529154" y="288353"/>
                  <a:pt x="973609" y="200642"/>
                  <a:pt x="1640386" y="241012"/>
                </a:cubicBezTo>
                <a:cubicBezTo>
                  <a:pt x="3154660" y="245058"/>
                  <a:pt x="3077090" y="-50763"/>
                  <a:pt x="3106897" y="7637"/>
                </a:cubicBezTo>
                <a:cubicBezTo>
                  <a:pt x="3021456" y="1197284"/>
                  <a:pt x="2057725" y="1536636"/>
                  <a:pt x="1539909" y="1535564"/>
                </a:cubicBezTo>
                <a:cubicBezTo>
                  <a:pt x="1022093" y="1534492"/>
                  <a:pt x="40460" y="1213226"/>
                  <a:pt x="0" y="1203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55499" y="2131562"/>
            <a:ext cx="3297643" cy="773045"/>
            <a:chOff x="1072908" y="2572092"/>
            <a:chExt cx="3297643" cy="77304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072908" y="2572092"/>
              <a:ext cx="3206541" cy="77304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6899" y="2588521"/>
              <a:ext cx="32736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Let us see geometrical </a:t>
              </a:r>
            </a:p>
            <a:p>
              <a:pPr algn="ctr"/>
              <a:r>
                <a:rPr lang="en-US" sz="20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figure of a hemisphere</a:t>
              </a:r>
              <a:endParaRPr lang="en-IN" sz="2000" b="1" kern="0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71600" y="2211534"/>
            <a:ext cx="2665144" cy="580800"/>
            <a:chOff x="1395229" y="2635163"/>
            <a:chExt cx="2665144" cy="58080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1395229" y="2635163"/>
              <a:ext cx="2650034" cy="58080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7082" y="2709708"/>
              <a:ext cx="2653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Let the radius be r</a:t>
              </a:r>
              <a:endParaRPr lang="en-IN" sz="2000" b="1" kern="0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974840" y="1483882"/>
            <a:ext cx="112484" cy="56939"/>
          </a:xfrm>
          <a:prstGeom prst="ellipse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2967" y="12230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882915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A Hemisphere has two faces.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2800" y="1216434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One circular face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2799" y="1584394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One curved face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156512" y="323552"/>
            <a:ext cx="2830977" cy="570971"/>
            <a:chOff x="2934093" y="323552"/>
            <a:chExt cx="2830977" cy="570971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2934093" y="323552"/>
              <a:ext cx="2514600" cy="570971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3000888" y="344827"/>
              <a:ext cx="27641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Bookman Old Style" pitchFamily="18" charset="0"/>
                </a:rPr>
                <a:t>Hemisphere</a:t>
              </a:r>
              <a:r>
                <a:rPr lang="en-US" sz="2800" b="1" dirty="0">
                  <a:solidFill>
                    <a:prstClr val="black"/>
                  </a:solidFill>
                </a:rPr>
                <a:t> 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7019567" y="1512351"/>
            <a:ext cx="15494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50187" y="1225331"/>
            <a:ext cx="3140050" cy="1801081"/>
            <a:chOff x="5450187" y="1225331"/>
            <a:chExt cx="3140050" cy="1801081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5450187" y="1469217"/>
              <a:ext cx="3140050" cy="1557195"/>
            </a:xfrm>
            <a:custGeom>
              <a:avLst/>
              <a:gdLst>
                <a:gd name="T0" fmla="*/ 2031 w 222"/>
                <a:gd name="T1" fmla="*/ 36 h 113"/>
                <a:gd name="T2" fmla="*/ 2031 w 222"/>
                <a:gd name="T3" fmla="*/ 36 h 113"/>
                <a:gd name="T4" fmla="*/ 2013 w 222"/>
                <a:gd name="T5" fmla="*/ 36 h 113"/>
                <a:gd name="T6" fmla="*/ 2013 w 222"/>
                <a:gd name="T7" fmla="*/ 36 h 113"/>
                <a:gd name="T8" fmla="*/ 2031 w 222"/>
                <a:gd name="T9" fmla="*/ 36 h 113"/>
                <a:gd name="T10" fmla="*/ 2031 w 222"/>
                <a:gd name="T11" fmla="*/ 36 h 113"/>
                <a:gd name="T12" fmla="*/ 1720 w 222"/>
                <a:gd name="T13" fmla="*/ 745 h 113"/>
                <a:gd name="T14" fmla="*/ 1702 w 222"/>
                <a:gd name="T15" fmla="*/ 726 h 113"/>
                <a:gd name="T16" fmla="*/ 2013 w 222"/>
                <a:gd name="T17" fmla="*/ 36 h 113"/>
                <a:gd name="T18" fmla="*/ 2031 w 222"/>
                <a:gd name="T19" fmla="*/ 36 h 113"/>
                <a:gd name="T20" fmla="*/ 1720 w 222"/>
                <a:gd name="T21" fmla="*/ 745 h 113"/>
                <a:gd name="T22" fmla="*/ 997 w 222"/>
                <a:gd name="T23" fmla="*/ 1026 h 113"/>
                <a:gd name="T24" fmla="*/ 997 w 222"/>
                <a:gd name="T25" fmla="*/ 1008 h 113"/>
                <a:gd name="T26" fmla="*/ 1702 w 222"/>
                <a:gd name="T27" fmla="*/ 726 h 113"/>
                <a:gd name="T28" fmla="*/ 1720 w 222"/>
                <a:gd name="T29" fmla="*/ 745 h 113"/>
                <a:gd name="T30" fmla="*/ 997 w 222"/>
                <a:gd name="T31" fmla="*/ 1026 h 113"/>
                <a:gd name="T32" fmla="*/ 997 w 222"/>
                <a:gd name="T33" fmla="*/ 1026 h 113"/>
                <a:gd name="T34" fmla="*/ 997 w 222"/>
                <a:gd name="T35" fmla="*/ 1008 h 113"/>
                <a:gd name="T36" fmla="*/ 997 w 222"/>
                <a:gd name="T37" fmla="*/ 1008 h 113"/>
                <a:gd name="T38" fmla="*/ 997 w 222"/>
                <a:gd name="T39" fmla="*/ 1026 h 113"/>
                <a:gd name="T40" fmla="*/ 997 w 222"/>
                <a:gd name="T41" fmla="*/ 1026 h 113"/>
                <a:gd name="T42" fmla="*/ 997 w 222"/>
                <a:gd name="T43" fmla="*/ 1026 h 113"/>
                <a:gd name="T44" fmla="*/ 997 w 222"/>
                <a:gd name="T45" fmla="*/ 1008 h 113"/>
                <a:gd name="T46" fmla="*/ 997 w 222"/>
                <a:gd name="T47" fmla="*/ 1008 h 113"/>
                <a:gd name="T48" fmla="*/ 997 w 222"/>
                <a:gd name="T49" fmla="*/ 1026 h 113"/>
                <a:gd name="T50" fmla="*/ 997 w 222"/>
                <a:gd name="T51" fmla="*/ 1026 h 113"/>
                <a:gd name="T52" fmla="*/ 293 w 222"/>
                <a:gd name="T53" fmla="*/ 717 h 113"/>
                <a:gd name="T54" fmla="*/ 302 w 222"/>
                <a:gd name="T55" fmla="*/ 699 h 113"/>
                <a:gd name="T56" fmla="*/ 997 w 222"/>
                <a:gd name="T57" fmla="*/ 1008 h 113"/>
                <a:gd name="T58" fmla="*/ 997 w 222"/>
                <a:gd name="T59" fmla="*/ 1026 h 113"/>
                <a:gd name="T60" fmla="*/ 293 w 222"/>
                <a:gd name="T61" fmla="*/ 717 h 113"/>
                <a:gd name="T62" fmla="*/ 9 w 222"/>
                <a:gd name="T63" fmla="*/ 0 h 113"/>
                <a:gd name="T64" fmla="*/ 27 w 222"/>
                <a:gd name="T65" fmla="*/ 0 h 113"/>
                <a:gd name="T66" fmla="*/ 302 w 222"/>
                <a:gd name="T67" fmla="*/ 699 h 113"/>
                <a:gd name="T68" fmla="*/ 293 w 222"/>
                <a:gd name="T69" fmla="*/ 717 h 113"/>
                <a:gd name="T70" fmla="*/ 9 w 222"/>
                <a:gd name="T71" fmla="*/ 0 h 113"/>
                <a:gd name="T72" fmla="*/ 9 w 222"/>
                <a:gd name="T73" fmla="*/ 0 h 113"/>
                <a:gd name="T74" fmla="*/ 27 w 222"/>
                <a:gd name="T75" fmla="*/ 0 h 113"/>
                <a:gd name="T76" fmla="*/ 27 w 222"/>
                <a:gd name="T77" fmla="*/ 0 h 113"/>
                <a:gd name="T78" fmla="*/ 9 w 222"/>
                <a:gd name="T79" fmla="*/ 0 h 11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22" h="113">
                  <a:moveTo>
                    <a:pt x="222" y="4"/>
                  </a:moveTo>
                  <a:lnTo>
                    <a:pt x="222" y="4"/>
                  </a:lnTo>
                  <a:lnTo>
                    <a:pt x="220" y="4"/>
                  </a:lnTo>
                  <a:lnTo>
                    <a:pt x="222" y="4"/>
                  </a:lnTo>
                  <a:close/>
                  <a:moveTo>
                    <a:pt x="222" y="4"/>
                  </a:moveTo>
                  <a:cubicBezTo>
                    <a:pt x="221" y="35"/>
                    <a:pt x="208" y="62"/>
                    <a:pt x="188" y="82"/>
                  </a:cubicBezTo>
                  <a:lnTo>
                    <a:pt x="186" y="80"/>
                  </a:lnTo>
                  <a:cubicBezTo>
                    <a:pt x="206" y="61"/>
                    <a:pt x="219" y="34"/>
                    <a:pt x="220" y="4"/>
                  </a:cubicBezTo>
                  <a:lnTo>
                    <a:pt x="222" y="4"/>
                  </a:lnTo>
                  <a:close/>
                  <a:moveTo>
                    <a:pt x="188" y="82"/>
                  </a:moveTo>
                  <a:cubicBezTo>
                    <a:pt x="168" y="101"/>
                    <a:pt x="140" y="113"/>
                    <a:pt x="109" y="113"/>
                  </a:cubicBezTo>
                  <a:lnTo>
                    <a:pt x="109" y="111"/>
                  </a:lnTo>
                  <a:cubicBezTo>
                    <a:pt x="139" y="111"/>
                    <a:pt x="166" y="99"/>
                    <a:pt x="186" y="80"/>
                  </a:cubicBezTo>
                  <a:lnTo>
                    <a:pt x="188" y="82"/>
                  </a:lnTo>
                  <a:close/>
                  <a:moveTo>
                    <a:pt x="109" y="113"/>
                  </a:moveTo>
                  <a:lnTo>
                    <a:pt x="109" y="113"/>
                  </a:lnTo>
                  <a:lnTo>
                    <a:pt x="109" y="111"/>
                  </a:lnTo>
                  <a:lnTo>
                    <a:pt x="109" y="113"/>
                  </a:lnTo>
                  <a:close/>
                  <a:moveTo>
                    <a:pt x="109" y="113"/>
                  </a:moveTo>
                  <a:lnTo>
                    <a:pt x="109" y="113"/>
                  </a:lnTo>
                  <a:lnTo>
                    <a:pt x="109" y="111"/>
                  </a:lnTo>
                  <a:lnTo>
                    <a:pt x="109" y="113"/>
                  </a:lnTo>
                  <a:close/>
                  <a:moveTo>
                    <a:pt x="109" y="113"/>
                  </a:moveTo>
                  <a:cubicBezTo>
                    <a:pt x="79" y="112"/>
                    <a:pt x="51" y="99"/>
                    <a:pt x="32" y="79"/>
                  </a:cubicBezTo>
                  <a:lnTo>
                    <a:pt x="33" y="77"/>
                  </a:lnTo>
                  <a:cubicBezTo>
                    <a:pt x="52" y="97"/>
                    <a:pt x="79" y="110"/>
                    <a:pt x="109" y="111"/>
                  </a:cubicBezTo>
                  <a:lnTo>
                    <a:pt x="109" y="113"/>
                  </a:lnTo>
                  <a:close/>
                  <a:moveTo>
                    <a:pt x="32" y="79"/>
                  </a:moveTo>
                  <a:cubicBezTo>
                    <a:pt x="12" y="59"/>
                    <a:pt x="0" y="31"/>
                    <a:pt x="1" y="0"/>
                  </a:cubicBezTo>
                  <a:lnTo>
                    <a:pt x="3" y="0"/>
                  </a:lnTo>
                  <a:cubicBezTo>
                    <a:pt x="2" y="30"/>
                    <a:pt x="14" y="57"/>
                    <a:pt x="33" y="77"/>
                  </a:cubicBezTo>
                  <a:lnTo>
                    <a:pt x="32" y="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470602" y="1225331"/>
              <a:ext cx="3105339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07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28" grpId="0" animBg="1"/>
      <p:bldP spid="28" grpId="1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29034" y="373099"/>
            <a:ext cx="5685932" cy="471877"/>
            <a:chOff x="2934092" y="373099"/>
            <a:chExt cx="5685932" cy="47187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934092" y="373099"/>
              <a:ext cx="5413557" cy="471877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2961974" y="412923"/>
              <a:ext cx="56580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CURVED SURFACE AREA OF HEMISPHERE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714821" y="3105150"/>
            <a:ext cx="4627741" cy="14097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5452" y="3352735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CSA = 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62282" y="1874101"/>
            <a:ext cx="2734606" cy="1039002"/>
            <a:chOff x="1279691" y="2577287"/>
            <a:chExt cx="2734606" cy="1039002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1279691" y="2577287"/>
              <a:ext cx="2734606" cy="103900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38715" y="2588521"/>
              <a:ext cx="2190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We know that, 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78359" y="2224274"/>
            <a:ext cx="282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Hemisphere is half of sphere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6200000">
            <a:off x="3432988" y="1760249"/>
            <a:ext cx="0" cy="3566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8701" y="352387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85699" y="3234296"/>
            <a:ext cx="3588788" cy="274433"/>
          </a:xfrm>
          <a:prstGeom prst="round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13795" y="3173997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Curved surface area of sphere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46787" y="397044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= 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75386" y="383639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</a:t>
            </a:r>
            <a:r>
              <a:rPr lang="en-US" b="1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r</a:t>
            </a:r>
            <a:r>
              <a:rPr lang="en-US" b="1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6200000">
            <a:off x="1892095" y="3938214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36133" y="412882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797605" y="4252898"/>
            <a:ext cx="233464" cy="14063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638857" y="3950740"/>
            <a:ext cx="233464" cy="14063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533294" y="368315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0267" y="1025073"/>
            <a:ext cx="244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CSA </a:t>
            </a:r>
            <a:r>
              <a:rPr lang="en-US" sz="3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3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3200" b="1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sz="3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r</a:t>
            </a:r>
            <a:r>
              <a:rPr lang="en-US" sz="3200" b="1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3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86400" y="1322614"/>
            <a:ext cx="3140050" cy="1803319"/>
            <a:chOff x="5330482" y="3779603"/>
            <a:chExt cx="3140050" cy="1803319"/>
          </a:xfrm>
        </p:grpSpPr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6855135" y="4040392"/>
              <a:ext cx="112484" cy="56939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33262" y="377960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6899862" y="4068861"/>
              <a:ext cx="15494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330482" y="3781841"/>
              <a:ext cx="3140050" cy="1801081"/>
              <a:chOff x="5450187" y="1225331"/>
              <a:chExt cx="3140050" cy="1801081"/>
            </a:xfrm>
          </p:grpSpPr>
          <p:sp>
            <p:nvSpPr>
              <p:cNvPr id="44" name="Freeform 43"/>
              <p:cNvSpPr>
                <a:spLocks noEditPoints="1"/>
              </p:cNvSpPr>
              <p:nvPr/>
            </p:nvSpPr>
            <p:spPr bwMode="auto">
              <a:xfrm>
                <a:off x="5450187" y="1469217"/>
                <a:ext cx="3140050" cy="1557195"/>
              </a:xfrm>
              <a:custGeom>
                <a:avLst/>
                <a:gdLst>
                  <a:gd name="T0" fmla="*/ 2031 w 222"/>
                  <a:gd name="T1" fmla="*/ 36 h 113"/>
                  <a:gd name="T2" fmla="*/ 2031 w 222"/>
                  <a:gd name="T3" fmla="*/ 36 h 113"/>
                  <a:gd name="T4" fmla="*/ 2013 w 222"/>
                  <a:gd name="T5" fmla="*/ 36 h 113"/>
                  <a:gd name="T6" fmla="*/ 2013 w 222"/>
                  <a:gd name="T7" fmla="*/ 36 h 113"/>
                  <a:gd name="T8" fmla="*/ 2031 w 222"/>
                  <a:gd name="T9" fmla="*/ 36 h 113"/>
                  <a:gd name="T10" fmla="*/ 2031 w 222"/>
                  <a:gd name="T11" fmla="*/ 36 h 113"/>
                  <a:gd name="T12" fmla="*/ 1720 w 222"/>
                  <a:gd name="T13" fmla="*/ 745 h 113"/>
                  <a:gd name="T14" fmla="*/ 1702 w 222"/>
                  <a:gd name="T15" fmla="*/ 726 h 113"/>
                  <a:gd name="T16" fmla="*/ 2013 w 222"/>
                  <a:gd name="T17" fmla="*/ 36 h 113"/>
                  <a:gd name="T18" fmla="*/ 2031 w 222"/>
                  <a:gd name="T19" fmla="*/ 36 h 113"/>
                  <a:gd name="T20" fmla="*/ 1720 w 222"/>
                  <a:gd name="T21" fmla="*/ 745 h 113"/>
                  <a:gd name="T22" fmla="*/ 997 w 222"/>
                  <a:gd name="T23" fmla="*/ 1026 h 113"/>
                  <a:gd name="T24" fmla="*/ 997 w 222"/>
                  <a:gd name="T25" fmla="*/ 1008 h 113"/>
                  <a:gd name="T26" fmla="*/ 1702 w 222"/>
                  <a:gd name="T27" fmla="*/ 726 h 113"/>
                  <a:gd name="T28" fmla="*/ 1720 w 222"/>
                  <a:gd name="T29" fmla="*/ 745 h 113"/>
                  <a:gd name="T30" fmla="*/ 997 w 222"/>
                  <a:gd name="T31" fmla="*/ 1026 h 113"/>
                  <a:gd name="T32" fmla="*/ 997 w 222"/>
                  <a:gd name="T33" fmla="*/ 1026 h 113"/>
                  <a:gd name="T34" fmla="*/ 997 w 222"/>
                  <a:gd name="T35" fmla="*/ 1008 h 113"/>
                  <a:gd name="T36" fmla="*/ 997 w 222"/>
                  <a:gd name="T37" fmla="*/ 1008 h 113"/>
                  <a:gd name="T38" fmla="*/ 997 w 222"/>
                  <a:gd name="T39" fmla="*/ 1026 h 113"/>
                  <a:gd name="T40" fmla="*/ 997 w 222"/>
                  <a:gd name="T41" fmla="*/ 1026 h 113"/>
                  <a:gd name="T42" fmla="*/ 997 w 222"/>
                  <a:gd name="T43" fmla="*/ 1026 h 113"/>
                  <a:gd name="T44" fmla="*/ 997 w 222"/>
                  <a:gd name="T45" fmla="*/ 1008 h 113"/>
                  <a:gd name="T46" fmla="*/ 997 w 222"/>
                  <a:gd name="T47" fmla="*/ 1008 h 113"/>
                  <a:gd name="T48" fmla="*/ 997 w 222"/>
                  <a:gd name="T49" fmla="*/ 1026 h 113"/>
                  <a:gd name="T50" fmla="*/ 997 w 222"/>
                  <a:gd name="T51" fmla="*/ 1026 h 113"/>
                  <a:gd name="T52" fmla="*/ 293 w 222"/>
                  <a:gd name="T53" fmla="*/ 717 h 113"/>
                  <a:gd name="T54" fmla="*/ 302 w 222"/>
                  <a:gd name="T55" fmla="*/ 699 h 113"/>
                  <a:gd name="T56" fmla="*/ 997 w 222"/>
                  <a:gd name="T57" fmla="*/ 1008 h 113"/>
                  <a:gd name="T58" fmla="*/ 997 w 222"/>
                  <a:gd name="T59" fmla="*/ 1026 h 113"/>
                  <a:gd name="T60" fmla="*/ 293 w 222"/>
                  <a:gd name="T61" fmla="*/ 717 h 113"/>
                  <a:gd name="T62" fmla="*/ 9 w 222"/>
                  <a:gd name="T63" fmla="*/ 0 h 113"/>
                  <a:gd name="T64" fmla="*/ 27 w 222"/>
                  <a:gd name="T65" fmla="*/ 0 h 113"/>
                  <a:gd name="T66" fmla="*/ 302 w 222"/>
                  <a:gd name="T67" fmla="*/ 699 h 113"/>
                  <a:gd name="T68" fmla="*/ 293 w 222"/>
                  <a:gd name="T69" fmla="*/ 717 h 113"/>
                  <a:gd name="T70" fmla="*/ 9 w 222"/>
                  <a:gd name="T71" fmla="*/ 0 h 113"/>
                  <a:gd name="T72" fmla="*/ 9 w 222"/>
                  <a:gd name="T73" fmla="*/ 0 h 113"/>
                  <a:gd name="T74" fmla="*/ 27 w 222"/>
                  <a:gd name="T75" fmla="*/ 0 h 113"/>
                  <a:gd name="T76" fmla="*/ 27 w 222"/>
                  <a:gd name="T77" fmla="*/ 0 h 113"/>
                  <a:gd name="T78" fmla="*/ 9 w 222"/>
                  <a:gd name="T79" fmla="*/ 0 h 11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22" h="113">
                    <a:moveTo>
                      <a:pt x="222" y="4"/>
                    </a:moveTo>
                    <a:lnTo>
                      <a:pt x="222" y="4"/>
                    </a:lnTo>
                    <a:lnTo>
                      <a:pt x="220" y="4"/>
                    </a:lnTo>
                    <a:lnTo>
                      <a:pt x="222" y="4"/>
                    </a:lnTo>
                    <a:close/>
                    <a:moveTo>
                      <a:pt x="222" y="4"/>
                    </a:moveTo>
                    <a:cubicBezTo>
                      <a:pt x="221" y="35"/>
                      <a:pt x="208" y="62"/>
                      <a:pt x="188" y="82"/>
                    </a:cubicBezTo>
                    <a:lnTo>
                      <a:pt x="186" y="80"/>
                    </a:lnTo>
                    <a:cubicBezTo>
                      <a:pt x="206" y="61"/>
                      <a:pt x="219" y="34"/>
                      <a:pt x="220" y="4"/>
                    </a:cubicBezTo>
                    <a:lnTo>
                      <a:pt x="222" y="4"/>
                    </a:lnTo>
                    <a:close/>
                    <a:moveTo>
                      <a:pt x="188" y="82"/>
                    </a:moveTo>
                    <a:cubicBezTo>
                      <a:pt x="168" y="101"/>
                      <a:pt x="140" y="113"/>
                      <a:pt x="109" y="113"/>
                    </a:cubicBezTo>
                    <a:lnTo>
                      <a:pt x="109" y="111"/>
                    </a:lnTo>
                    <a:cubicBezTo>
                      <a:pt x="139" y="111"/>
                      <a:pt x="166" y="99"/>
                      <a:pt x="186" y="80"/>
                    </a:cubicBezTo>
                    <a:lnTo>
                      <a:pt x="188" y="82"/>
                    </a:lnTo>
                    <a:close/>
                    <a:moveTo>
                      <a:pt x="109" y="113"/>
                    </a:moveTo>
                    <a:lnTo>
                      <a:pt x="109" y="113"/>
                    </a:lnTo>
                    <a:lnTo>
                      <a:pt x="109" y="111"/>
                    </a:lnTo>
                    <a:lnTo>
                      <a:pt x="109" y="113"/>
                    </a:lnTo>
                    <a:close/>
                    <a:moveTo>
                      <a:pt x="109" y="113"/>
                    </a:moveTo>
                    <a:lnTo>
                      <a:pt x="109" y="113"/>
                    </a:lnTo>
                    <a:lnTo>
                      <a:pt x="109" y="111"/>
                    </a:lnTo>
                    <a:lnTo>
                      <a:pt x="109" y="113"/>
                    </a:lnTo>
                    <a:close/>
                    <a:moveTo>
                      <a:pt x="109" y="113"/>
                    </a:moveTo>
                    <a:cubicBezTo>
                      <a:pt x="79" y="112"/>
                      <a:pt x="51" y="99"/>
                      <a:pt x="32" y="79"/>
                    </a:cubicBezTo>
                    <a:lnTo>
                      <a:pt x="33" y="77"/>
                    </a:lnTo>
                    <a:cubicBezTo>
                      <a:pt x="52" y="97"/>
                      <a:pt x="79" y="110"/>
                      <a:pt x="109" y="111"/>
                    </a:cubicBezTo>
                    <a:lnTo>
                      <a:pt x="109" y="113"/>
                    </a:lnTo>
                    <a:close/>
                    <a:moveTo>
                      <a:pt x="32" y="79"/>
                    </a:moveTo>
                    <a:cubicBezTo>
                      <a:pt x="12" y="59"/>
                      <a:pt x="0" y="31"/>
                      <a:pt x="1" y="0"/>
                    </a:cubicBezTo>
                    <a:lnTo>
                      <a:pt x="3" y="0"/>
                    </a:lnTo>
                    <a:cubicBezTo>
                      <a:pt x="2" y="30"/>
                      <a:pt x="14" y="57"/>
                      <a:pt x="33" y="77"/>
                    </a:cubicBezTo>
                    <a:lnTo>
                      <a:pt x="32" y="79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470602" y="1225331"/>
                <a:ext cx="3105339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85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4" grpId="0"/>
      <p:bldP spid="24" grpId="1"/>
      <p:bldP spid="28" grpId="0"/>
      <p:bldP spid="28" grpId="1"/>
      <p:bldP spid="29" grpId="0" animBg="1"/>
      <p:bldP spid="29" grpId="1" animBg="1"/>
      <p:bldP spid="25" grpId="0"/>
      <p:bldP spid="25" grpId="1"/>
      <p:bldP spid="30" grpId="0"/>
      <p:bldP spid="30" grpId="1"/>
      <p:bldP spid="31" grpId="0"/>
      <p:bldP spid="31" grpId="1"/>
      <p:bldP spid="34" grpId="0"/>
      <p:bldP spid="34" grpId="1"/>
      <p:bldP spid="38" grpId="0"/>
      <p:bldP spid="38" grpId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5528065" y="1322273"/>
            <a:ext cx="3105339" cy="548640"/>
          </a:xfrm>
          <a:prstGeom prst="ellipse">
            <a:avLst/>
          </a:prstGeom>
          <a:solidFill>
            <a:srgbClr val="FF66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1"/>
          <p:cNvSpPr/>
          <p:nvPr/>
        </p:nvSpPr>
        <p:spPr>
          <a:xfrm>
            <a:off x="5536404" y="1636467"/>
            <a:ext cx="3076136" cy="1489026"/>
          </a:xfrm>
          <a:custGeom>
            <a:avLst/>
            <a:gdLst>
              <a:gd name="connsiteX0" fmla="*/ 0 w 3144554"/>
              <a:gd name="connsiteY0" fmla="*/ 1388705 h 2777409"/>
              <a:gd name="connsiteX1" fmla="*/ 1572277 w 3144554"/>
              <a:gd name="connsiteY1" fmla="*/ 0 h 2777409"/>
              <a:gd name="connsiteX2" fmla="*/ 3144554 w 3144554"/>
              <a:gd name="connsiteY2" fmla="*/ 1388705 h 2777409"/>
              <a:gd name="connsiteX3" fmla="*/ 1572277 w 3144554"/>
              <a:gd name="connsiteY3" fmla="*/ 2777410 h 2777409"/>
              <a:gd name="connsiteX4" fmla="*/ 0 w 3144554"/>
              <a:gd name="connsiteY4" fmla="*/ 1388705 h 2777409"/>
              <a:gd name="connsiteX0" fmla="*/ 0 w 3112186"/>
              <a:gd name="connsiteY0" fmla="*/ 1243894 h 2778917"/>
              <a:gd name="connsiteX1" fmla="*/ 1539909 w 3112186"/>
              <a:gd name="connsiteY1" fmla="*/ 845 h 2778917"/>
              <a:gd name="connsiteX2" fmla="*/ 3112186 w 3112186"/>
              <a:gd name="connsiteY2" fmla="*/ 1389550 h 2778917"/>
              <a:gd name="connsiteX3" fmla="*/ 1539909 w 3112186"/>
              <a:gd name="connsiteY3" fmla="*/ 2778255 h 2778917"/>
              <a:gd name="connsiteX4" fmla="*/ 0 w 3112186"/>
              <a:gd name="connsiteY4" fmla="*/ 1243894 h 2778917"/>
              <a:gd name="connsiteX0" fmla="*/ 1124 w 3113310"/>
              <a:gd name="connsiteY0" fmla="*/ 1246890 h 2781913"/>
              <a:gd name="connsiteX1" fmla="*/ 1541033 w 3113310"/>
              <a:gd name="connsiteY1" fmla="*/ 3841 h 2781913"/>
              <a:gd name="connsiteX2" fmla="*/ 3113310 w 3113310"/>
              <a:gd name="connsiteY2" fmla="*/ 1392546 h 2781913"/>
              <a:gd name="connsiteX3" fmla="*/ 1541033 w 3113310"/>
              <a:gd name="connsiteY3" fmla="*/ 2781251 h 2781913"/>
              <a:gd name="connsiteX4" fmla="*/ 1124 w 3113310"/>
              <a:gd name="connsiteY4" fmla="*/ 1246890 h 2781913"/>
              <a:gd name="connsiteX0" fmla="*/ 1124 w 3113310"/>
              <a:gd name="connsiteY0" fmla="*/ 1246890 h 2782430"/>
              <a:gd name="connsiteX1" fmla="*/ 1541033 w 3113310"/>
              <a:gd name="connsiteY1" fmla="*/ 3841 h 2782430"/>
              <a:gd name="connsiteX2" fmla="*/ 3113310 w 3113310"/>
              <a:gd name="connsiteY2" fmla="*/ 1392546 h 2782430"/>
              <a:gd name="connsiteX3" fmla="*/ 1541033 w 3113310"/>
              <a:gd name="connsiteY3" fmla="*/ 2781251 h 2782430"/>
              <a:gd name="connsiteX4" fmla="*/ 1124 w 3113310"/>
              <a:gd name="connsiteY4" fmla="*/ 1246890 h 2782430"/>
              <a:gd name="connsiteX0" fmla="*/ 1125 w 3121403"/>
              <a:gd name="connsiteY0" fmla="*/ 1243282 h 2777670"/>
              <a:gd name="connsiteX1" fmla="*/ 1541034 w 3121403"/>
              <a:gd name="connsiteY1" fmla="*/ 233 h 2777670"/>
              <a:gd name="connsiteX2" fmla="*/ 3121403 w 3121403"/>
              <a:gd name="connsiteY2" fmla="*/ 1267558 h 2777670"/>
              <a:gd name="connsiteX3" fmla="*/ 1541034 w 3121403"/>
              <a:gd name="connsiteY3" fmla="*/ 2777643 h 2777670"/>
              <a:gd name="connsiteX4" fmla="*/ 1125 w 3121403"/>
              <a:gd name="connsiteY4" fmla="*/ 1243282 h 2777670"/>
              <a:gd name="connsiteX0" fmla="*/ 1125 w 3121403"/>
              <a:gd name="connsiteY0" fmla="*/ 1243282 h 2777677"/>
              <a:gd name="connsiteX1" fmla="*/ 1541034 w 3121403"/>
              <a:gd name="connsiteY1" fmla="*/ 233 h 2777677"/>
              <a:gd name="connsiteX2" fmla="*/ 3121403 w 3121403"/>
              <a:gd name="connsiteY2" fmla="*/ 1267558 h 2777677"/>
              <a:gd name="connsiteX3" fmla="*/ 1541034 w 3121403"/>
              <a:gd name="connsiteY3" fmla="*/ 2777643 h 2777677"/>
              <a:gd name="connsiteX4" fmla="*/ 1125 w 3121403"/>
              <a:gd name="connsiteY4" fmla="*/ 1243282 h 2777677"/>
              <a:gd name="connsiteX0" fmla="*/ 1125 w 3121403"/>
              <a:gd name="connsiteY0" fmla="*/ 1243282 h 2777680"/>
              <a:gd name="connsiteX1" fmla="*/ 1541034 w 3121403"/>
              <a:gd name="connsiteY1" fmla="*/ 233 h 2777680"/>
              <a:gd name="connsiteX2" fmla="*/ 3121403 w 3121403"/>
              <a:gd name="connsiteY2" fmla="*/ 1267558 h 2777680"/>
              <a:gd name="connsiteX3" fmla="*/ 1541034 w 3121403"/>
              <a:gd name="connsiteY3" fmla="*/ 2777643 h 2777680"/>
              <a:gd name="connsiteX4" fmla="*/ 1125 w 3121403"/>
              <a:gd name="connsiteY4" fmla="*/ 1243282 h 277768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0 w 3120278"/>
              <a:gd name="connsiteY0" fmla="*/ 1275192 h 2809590"/>
              <a:gd name="connsiteX1" fmla="*/ 248030 w 3120278"/>
              <a:gd name="connsiteY1" fmla="*/ 454066 h 2809590"/>
              <a:gd name="connsiteX2" fmla="*/ 1539909 w 3120278"/>
              <a:gd name="connsiteY2" fmla="*/ 32143 h 2809590"/>
              <a:gd name="connsiteX3" fmla="*/ 3120278 w 3120278"/>
              <a:gd name="connsiteY3" fmla="*/ 1299468 h 2809590"/>
              <a:gd name="connsiteX4" fmla="*/ 1539909 w 3120278"/>
              <a:gd name="connsiteY4" fmla="*/ 2809553 h 2809590"/>
              <a:gd name="connsiteX5" fmla="*/ 0 w 3120278"/>
              <a:gd name="connsiteY5" fmla="*/ 1275192 h 2809590"/>
              <a:gd name="connsiteX0" fmla="*/ 0 w 3120278"/>
              <a:gd name="connsiteY0" fmla="*/ 1275192 h 2809590"/>
              <a:gd name="connsiteX1" fmla="*/ 248030 w 3120278"/>
              <a:gd name="connsiteY1" fmla="*/ 454066 h 2809590"/>
              <a:gd name="connsiteX2" fmla="*/ 1539909 w 3120278"/>
              <a:gd name="connsiteY2" fmla="*/ 32143 h 2809590"/>
              <a:gd name="connsiteX3" fmla="*/ 3120278 w 3120278"/>
              <a:gd name="connsiteY3" fmla="*/ 1299468 h 2809590"/>
              <a:gd name="connsiteX4" fmla="*/ 1539909 w 3120278"/>
              <a:gd name="connsiteY4" fmla="*/ 2809553 h 2809590"/>
              <a:gd name="connsiteX5" fmla="*/ 0 w 3120278"/>
              <a:gd name="connsiteY5" fmla="*/ 1275192 h 2809590"/>
              <a:gd name="connsiteX0" fmla="*/ 0 w 3120278"/>
              <a:gd name="connsiteY0" fmla="*/ 1245460 h 2779858"/>
              <a:gd name="connsiteX1" fmla="*/ 2691825 w 3120278"/>
              <a:gd name="connsiteY1" fmla="*/ 958408 h 2779858"/>
              <a:gd name="connsiteX2" fmla="*/ 1539909 w 3120278"/>
              <a:gd name="connsiteY2" fmla="*/ 2411 h 2779858"/>
              <a:gd name="connsiteX3" fmla="*/ 3120278 w 3120278"/>
              <a:gd name="connsiteY3" fmla="*/ 1269736 h 2779858"/>
              <a:gd name="connsiteX4" fmla="*/ 1539909 w 3120278"/>
              <a:gd name="connsiteY4" fmla="*/ 2779821 h 2779858"/>
              <a:gd name="connsiteX5" fmla="*/ 0 w 3120278"/>
              <a:gd name="connsiteY5" fmla="*/ 1245460 h 2779858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305002 h 1839400"/>
              <a:gd name="connsiteX1" fmla="*/ 2732285 w 3120278"/>
              <a:gd name="connsiteY1" fmla="*/ 479196 h 1839400"/>
              <a:gd name="connsiteX2" fmla="*/ 2923647 w 3120278"/>
              <a:gd name="connsiteY2" fmla="*/ 397139 h 1839400"/>
              <a:gd name="connsiteX3" fmla="*/ 3120278 w 3120278"/>
              <a:gd name="connsiteY3" fmla="*/ 329278 h 1839400"/>
              <a:gd name="connsiteX4" fmla="*/ 1539909 w 3120278"/>
              <a:gd name="connsiteY4" fmla="*/ 1839363 h 1839400"/>
              <a:gd name="connsiteX5" fmla="*/ 0 w 3120278"/>
              <a:gd name="connsiteY5" fmla="*/ 305002 h 1839400"/>
              <a:gd name="connsiteX0" fmla="*/ 0 w 3223578"/>
              <a:gd name="connsiteY0" fmla="*/ 47827 h 1582197"/>
              <a:gd name="connsiteX1" fmla="*/ 2732285 w 3223578"/>
              <a:gd name="connsiteY1" fmla="*/ 222021 h 1582197"/>
              <a:gd name="connsiteX2" fmla="*/ 3120278 w 3223578"/>
              <a:gd name="connsiteY2" fmla="*/ 72103 h 1582197"/>
              <a:gd name="connsiteX3" fmla="*/ 1539909 w 3223578"/>
              <a:gd name="connsiteY3" fmla="*/ 1582188 h 1582197"/>
              <a:gd name="connsiteX4" fmla="*/ 0 w 3223578"/>
              <a:gd name="connsiteY4" fmla="*/ 47827 h 1582197"/>
              <a:gd name="connsiteX0" fmla="*/ 0 w 3223578"/>
              <a:gd name="connsiteY0" fmla="*/ 47827 h 1582225"/>
              <a:gd name="connsiteX1" fmla="*/ 2732285 w 3223578"/>
              <a:gd name="connsiteY1" fmla="*/ 222021 h 1582225"/>
              <a:gd name="connsiteX2" fmla="*/ 3120278 w 3223578"/>
              <a:gd name="connsiteY2" fmla="*/ 72103 h 1582225"/>
              <a:gd name="connsiteX3" fmla="*/ 1539909 w 3223578"/>
              <a:gd name="connsiteY3" fmla="*/ 1582188 h 1582225"/>
              <a:gd name="connsiteX4" fmla="*/ 0 w 3223578"/>
              <a:gd name="connsiteY4" fmla="*/ 47827 h 1582225"/>
              <a:gd name="connsiteX0" fmla="*/ 0 w 3120278"/>
              <a:gd name="connsiteY0" fmla="*/ 186027 h 1720425"/>
              <a:gd name="connsiteX1" fmla="*/ 2732285 w 3120278"/>
              <a:gd name="connsiteY1" fmla="*/ 360221 h 1720425"/>
              <a:gd name="connsiteX2" fmla="*/ 3120278 w 3120278"/>
              <a:gd name="connsiteY2" fmla="*/ 210303 h 1720425"/>
              <a:gd name="connsiteX3" fmla="*/ 1539909 w 3120278"/>
              <a:gd name="connsiteY3" fmla="*/ 1720388 h 1720425"/>
              <a:gd name="connsiteX4" fmla="*/ 0 w 3120278"/>
              <a:gd name="connsiteY4" fmla="*/ 186027 h 1720425"/>
              <a:gd name="connsiteX0" fmla="*/ 0 w 3130074"/>
              <a:gd name="connsiteY0" fmla="*/ 28290 h 1562688"/>
              <a:gd name="connsiteX1" fmla="*/ 2732285 w 3130074"/>
              <a:gd name="connsiteY1" fmla="*/ 202484 h 1562688"/>
              <a:gd name="connsiteX2" fmla="*/ 3120278 w 3130074"/>
              <a:gd name="connsiteY2" fmla="*/ 52566 h 1562688"/>
              <a:gd name="connsiteX3" fmla="*/ 1539909 w 3130074"/>
              <a:gd name="connsiteY3" fmla="*/ 1562651 h 1562688"/>
              <a:gd name="connsiteX4" fmla="*/ 0 w 3130074"/>
              <a:gd name="connsiteY4" fmla="*/ 28290 h 1562688"/>
              <a:gd name="connsiteX0" fmla="*/ 0 w 3120278"/>
              <a:gd name="connsiteY0" fmla="*/ 89669 h 1624067"/>
              <a:gd name="connsiteX1" fmla="*/ 2732285 w 3120278"/>
              <a:gd name="connsiteY1" fmla="*/ 263863 h 1624067"/>
              <a:gd name="connsiteX2" fmla="*/ 3120278 w 3120278"/>
              <a:gd name="connsiteY2" fmla="*/ 113945 h 1624067"/>
              <a:gd name="connsiteX3" fmla="*/ 1539909 w 3120278"/>
              <a:gd name="connsiteY3" fmla="*/ 1624030 h 1624067"/>
              <a:gd name="connsiteX4" fmla="*/ 0 w 3120278"/>
              <a:gd name="connsiteY4" fmla="*/ 89669 h 162406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0 h 1534398"/>
              <a:gd name="connsiteX1" fmla="*/ 1658228 w 3120278"/>
              <a:gd name="connsiteY1" fmla="*/ 257651 h 1534398"/>
              <a:gd name="connsiteX2" fmla="*/ 3120278 w 3120278"/>
              <a:gd name="connsiteY2" fmla="*/ 24276 h 1534398"/>
              <a:gd name="connsiteX3" fmla="*/ 1539909 w 3120278"/>
              <a:gd name="connsiteY3" fmla="*/ 1534361 h 1534398"/>
              <a:gd name="connsiteX4" fmla="*/ 0 w 3120278"/>
              <a:gd name="connsiteY4" fmla="*/ 0 h 1534398"/>
              <a:gd name="connsiteX0" fmla="*/ 0 w 3106897"/>
              <a:gd name="connsiteY0" fmla="*/ 817 h 1535180"/>
              <a:gd name="connsiteX1" fmla="*/ 1658228 w 3106897"/>
              <a:gd name="connsiteY1" fmla="*/ 258468 h 1535180"/>
              <a:gd name="connsiteX2" fmla="*/ 3106897 w 3106897"/>
              <a:gd name="connsiteY2" fmla="*/ 7251 h 1535180"/>
              <a:gd name="connsiteX3" fmla="*/ 1539909 w 3106897"/>
              <a:gd name="connsiteY3" fmla="*/ 1535178 h 1535180"/>
              <a:gd name="connsiteX4" fmla="*/ 0 w 3106897"/>
              <a:gd name="connsiteY4" fmla="*/ 817 h 1535180"/>
              <a:gd name="connsiteX0" fmla="*/ 0 w 3106897"/>
              <a:gd name="connsiteY0" fmla="*/ 1203 h 1535566"/>
              <a:gd name="connsiteX1" fmla="*/ 1640386 w 3106897"/>
              <a:gd name="connsiteY1" fmla="*/ 241012 h 1535566"/>
              <a:gd name="connsiteX2" fmla="*/ 3106897 w 3106897"/>
              <a:gd name="connsiteY2" fmla="*/ 7637 h 1535566"/>
              <a:gd name="connsiteX3" fmla="*/ 1539909 w 3106897"/>
              <a:gd name="connsiteY3" fmla="*/ 1535564 h 1535566"/>
              <a:gd name="connsiteX4" fmla="*/ 0 w 3106897"/>
              <a:gd name="connsiteY4" fmla="*/ 1203 h 153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897" h="1535566">
                <a:moveTo>
                  <a:pt x="0" y="1203"/>
                </a:moveTo>
                <a:cubicBezTo>
                  <a:pt x="529154" y="288353"/>
                  <a:pt x="973609" y="200642"/>
                  <a:pt x="1640386" y="241012"/>
                </a:cubicBezTo>
                <a:cubicBezTo>
                  <a:pt x="3154660" y="245058"/>
                  <a:pt x="3077090" y="-50763"/>
                  <a:pt x="3106897" y="7637"/>
                </a:cubicBezTo>
                <a:cubicBezTo>
                  <a:pt x="3021456" y="1197284"/>
                  <a:pt x="2057725" y="1536636"/>
                  <a:pt x="1539909" y="1535564"/>
                </a:cubicBezTo>
                <a:cubicBezTo>
                  <a:pt x="1022093" y="1534492"/>
                  <a:pt x="40460" y="1213226"/>
                  <a:pt x="0" y="1203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29035" y="373099"/>
            <a:ext cx="5685931" cy="471877"/>
            <a:chOff x="2934093" y="373099"/>
            <a:chExt cx="5685931" cy="47187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934093" y="373099"/>
              <a:ext cx="5245806" cy="471877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2961974" y="412923"/>
              <a:ext cx="56580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TOTAL SURFACE AREA OF HEMISPHERE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772078" y="3114878"/>
            <a:ext cx="6221162" cy="12625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5452" y="3339373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T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SA = 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52707" y="3405088"/>
            <a:ext cx="2457595" cy="274433"/>
          </a:xfrm>
          <a:prstGeom prst="round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13795" y="3339373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Curved surface area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46787" y="383639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= 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75386" y="383639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b="1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r</a:t>
            </a:r>
            <a:r>
              <a:rPr lang="en-US" b="1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0267" y="1025073"/>
            <a:ext cx="244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TSA </a:t>
            </a:r>
            <a:r>
              <a:rPr lang="en-US" sz="3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3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r>
              <a:rPr lang="en-US" sz="3200" b="1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sz="3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r</a:t>
            </a:r>
            <a:r>
              <a:rPr lang="en-US" sz="3200" b="1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3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88053" y="333937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15067" y="3836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4383043" y="3406278"/>
            <a:ext cx="2506993" cy="274433"/>
          </a:xfrm>
          <a:prstGeom prst="round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60022" y="3339373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Area of circular face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902624" y="971550"/>
            <a:ext cx="3659976" cy="586489"/>
            <a:chOff x="705292" y="2852184"/>
            <a:chExt cx="3659976" cy="586489"/>
          </a:xfrm>
        </p:grpSpPr>
        <p:sp>
          <p:nvSpPr>
            <p:cNvPr id="45" name="Rounded Rectangular Callout 44"/>
            <p:cNvSpPr/>
            <p:nvPr/>
          </p:nvSpPr>
          <p:spPr bwMode="auto">
            <a:xfrm>
              <a:off x="773388" y="2852184"/>
              <a:ext cx="3521472" cy="586489"/>
            </a:xfrm>
            <a:prstGeom prst="wedgeRoundRectCallout">
              <a:avLst>
                <a:gd name="adj1" fmla="val 57238"/>
                <a:gd name="adj2" fmla="val 47146"/>
                <a:gd name="adj3" fmla="val 16667"/>
              </a:avLst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5292" y="2936843"/>
              <a:ext cx="3659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Area of circular face = </a:t>
              </a:r>
              <a:r>
                <a:rPr lang="en-US" sz="2000" b="1" kern="0" dirty="0" smtClean="0">
                  <a:solidFill>
                    <a:srgbClr val="FFFF00"/>
                  </a:solidFill>
                  <a:latin typeface="Symbol" pitchFamily="18" charset="2"/>
                </a:rPr>
                <a:t>p</a:t>
              </a:r>
              <a:r>
                <a:rPr lang="en-US" sz="2000" b="1" kern="0" dirty="0" smtClean="0">
                  <a:solidFill>
                    <a:srgbClr val="FFFF00"/>
                  </a:solidFill>
                  <a:latin typeface="Bookman Old Style" pitchFamily="18" charset="0"/>
                </a:rPr>
                <a:t>r</a:t>
              </a:r>
              <a:r>
                <a:rPr lang="en-US" sz="2000" b="1" kern="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388951" y="383639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r</a:t>
            </a:r>
            <a:r>
              <a:rPr lang="en-US" b="1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486400" y="1322614"/>
            <a:ext cx="3140050" cy="1803319"/>
            <a:chOff x="5330482" y="3779603"/>
            <a:chExt cx="3140050" cy="1803319"/>
          </a:xfrm>
        </p:grpSpPr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6855135" y="4040392"/>
              <a:ext cx="112484" cy="56939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33262" y="377960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6899862" y="4068861"/>
              <a:ext cx="15494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5330482" y="3781841"/>
              <a:ext cx="3140050" cy="1801081"/>
              <a:chOff x="5450187" y="1225331"/>
              <a:chExt cx="3140050" cy="1801081"/>
            </a:xfrm>
          </p:grpSpPr>
          <p:sp>
            <p:nvSpPr>
              <p:cNvPr id="49" name="Freeform 48"/>
              <p:cNvSpPr>
                <a:spLocks noEditPoints="1"/>
              </p:cNvSpPr>
              <p:nvPr/>
            </p:nvSpPr>
            <p:spPr bwMode="auto">
              <a:xfrm>
                <a:off x="5450187" y="1469217"/>
                <a:ext cx="3140050" cy="1557195"/>
              </a:xfrm>
              <a:custGeom>
                <a:avLst/>
                <a:gdLst>
                  <a:gd name="T0" fmla="*/ 2031 w 222"/>
                  <a:gd name="T1" fmla="*/ 36 h 113"/>
                  <a:gd name="T2" fmla="*/ 2031 w 222"/>
                  <a:gd name="T3" fmla="*/ 36 h 113"/>
                  <a:gd name="T4" fmla="*/ 2013 w 222"/>
                  <a:gd name="T5" fmla="*/ 36 h 113"/>
                  <a:gd name="T6" fmla="*/ 2013 w 222"/>
                  <a:gd name="T7" fmla="*/ 36 h 113"/>
                  <a:gd name="T8" fmla="*/ 2031 w 222"/>
                  <a:gd name="T9" fmla="*/ 36 h 113"/>
                  <a:gd name="T10" fmla="*/ 2031 w 222"/>
                  <a:gd name="T11" fmla="*/ 36 h 113"/>
                  <a:gd name="T12" fmla="*/ 1720 w 222"/>
                  <a:gd name="T13" fmla="*/ 745 h 113"/>
                  <a:gd name="T14" fmla="*/ 1702 w 222"/>
                  <a:gd name="T15" fmla="*/ 726 h 113"/>
                  <a:gd name="T16" fmla="*/ 2013 w 222"/>
                  <a:gd name="T17" fmla="*/ 36 h 113"/>
                  <a:gd name="T18" fmla="*/ 2031 w 222"/>
                  <a:gd name="T19" fmla="*/ 36 h 113"/>
                  <a:gd name="T20" fmla="*/ 1720 w 222"/>
                  <a:gd name="T21" fmla="*/ 745 h 113"/>
                  <a:gd name="T22" fmla="*/ 997 w 222"/>
                  <a:gd name="T23" fmla="*/ 1026 h 113"/>
                  <a:gd name="T24" fmla="*/ 997 w 222"/>
                  <a:gd name="T25" fmla="*/ 1008 h 113"/>
                  <a:gd name="T26" fmla="*/ 1702 w 222"/>
                  <a:gd name="T27" fmla="*/ 726 h 113"/>
                  <a:gd name="T28" fmla="*/ 1720 w 222"/>
                  <a:gd name="T29" fmla="*/ 745 h 113"/>
                  <a:gd name="T30" fmla="*/ 997 w 222"/>
                  <a:gd name="T31" fmla="*/ 1026 h 113"/>
                  <a:gd name="T32" fmla="*/ 997 w 222"/>
                  <a:gd name="T33" fmla="*/ 1026 h 113"/>
                  <a:gd name="T34" fmla="*/ 997 w 222"/>
                  <a:gd name="T35" fmla="*/ 1008 h 113"/>
                  <a:gd name="T36" fmla="*/ 997 w 222"/>
                  <a:gd name="T37" fmla="*/ 1008 h 113"/>
                  <a:gd name="T38" fmla="*/ 997 w 222"/>
                  <a:gd name="T39" fmla="*/ 1026 h 113"/>
                  <a:gd name="T40" fmla="*/ 997 w 222"/>
                  <a:gd name="T41" fmla="*/ 1026 h 113"/>
                  <a:gd name="T42" fmla="*/ 997 w 222"/>
                  <a:gd name="T43" fmla="*/ 1026 h 113"/>
                  <a:gd name="T44" fmla="*/ 997 w 222"/>
                  <a:gd name="T45" fmla="*/ 1008 h 113"/>
                  <a:gd name="T46" fmla="*/ 997 w 222"/>
                  <a:gd name="T47" fmla="*/ 1008 h 113"/>
                  <a:gd name="T48" fmla="*/ 997 w 222"/>
                  <a:gd name="T49" fmla="*/ 1026 h 113"/>
                  <a:gd name="T50" fmla="*/ 997 w 222"/>
                  <a:gd name="T51" fmla="*/ 1026 h 113"/>
                  <a:gd name="T52" fmla="*/ 293 w 222"/>
                  <a:gd name="T53" fmla="*/ 717 h 113"/>
                  <a:gd name="T54" fmla="*/ 302 w 222"/>
                  <a:gd name="T55" fmla="*/ 699 h 113"/>
                  <a:gd name="T56" fmla="*/ 997 w 222"/>
                  <a:gd name="T57" fmla="*/ 1008 h 113"/>
                  <a:gd name="T58" fmla="*/ 997 w 222"/>
                  <a:gd name="T59" fmla="*/ 1026 h 113"/>
                  <a:gd name="T60" fmla="*/ 293 w 222"/>
                  <a:gd name="T61" fmla="*/ 717 h 113"/>
                  <a:gd name="T62" fmla="*/ 9 w 222"/>
                  <a:gd name="T63" fmla="*/ 0 h 113"/>
                  <a:gd name="T64" fmla="*/ 27 w 222"/>
                  <a:gd name="T65" fmla="*/ 0 h 113"/>
                  <a:gd name="T66" fmla="*/ 302 w 222"/>
                  <a:gd name="T67" fmla="*/ 699 h 113"/>
                  <a:gd name="T68" fmla="*/ 293 w 222"/>
                  <a:gd name="T69" fmla="*/ 717 h 113"/>
                  <a:gd name="T70" fmla="*/ 9 w 222"/>
                  <a:gd name="T71" fmla="*/ 0 h 113"/>
                  <a:gd name="T72" fmla="*/ 9 w 222"/>
                  <a:gd name="T73" fmla="*/ 0 h 113"/>
                  <a:gd name="T74" fmla="*/ 27 w 222"/>
                  <a:gd name="T75" fmla="*/ 0 h 113"/>
                  <a:gd name="T76" fmla="*/ 27 w 222"/>
                  <a:gd name="T77" fmla="*/ 0 h 113"/>
                  <a:gd name="T78" fmla="*/ 9 w 222"/>
                  <a:gd name="T79" fmla="*/ 0 h 11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22" h="113">
                    <a:moveTo>
                      <a:pt x="222" y="4"/>
                    </a:moveTo>
                    <a:lnTo>
                      <a:pt x="222" y="4"/>
                    </a:lnTo>
                    <a:lnTo>
                      <a:pt x="220" y="4"/>
                    </a:lnTo>
                    <a:lnTo>
                      <a:pt x="222" y="4"/>
                    </a:lnTo>
                    <a:close/>
                    <a:moveTo>
                      <a:pt x="222" y="4"/>
                    </a:moveTo>
                    <a:cubicBezTo>
                      <a:pt x="221" y="35"/>
                      <a:pt x="208" y="62"/>
                      <a:pt x="188" y="82"/>
                    </a:cubicBezTo>
                    <a:lnTo>
                      <a:pt x="186" y="80"/>
                    </a:lnTo>
                    <a:cubicBezTo>
                      <a:pt x="206" y="61"/>
                      <a:pt x="219" y="34"/>
                      <a:pt x="220" y="4"/>
                    </a:cubicBezTo>
                    <a:lnTo>
                      <a:pt x="222" y="4"/>
                    </a:lnTo>
                    <a:close/>
                    <a:moveTo>
                      <a:pt x="188" y="82"/>
                    </a:moveTo>
                    <a:cubicBezTo>
                      <a:pt x="168" y="101"/>
                      <a:pt x="140" y="113"/>
                      <a:pt x="109" y="113"/>
                    </a:cubicBezTo>
                    <a:lnTo>
                      <a:pt x="109" y="111"/>
                    </a:lnTo>
                    <a:cubicBezTo>
                      <a:pt x="139" y="111"/>
                      <a:pt x="166" y="99"/>
                      <a:pt x="186" y="80"/>
                    </a:cubicBezTo>
                    <a:lnTo>
                      <a:pt x="188" y="82"/>
                    </a:lnTo>
                    <a:close/>
                    <a:moveTo>
                      <a:pt x="109" y="113"/>
                    </a:moveTo>
                    <a:lnTo>
                      <a:pt x="109" y="113"/>
                    </a:lnTo>
                    <a:lnTo>
                      <a:pt x="109" y="111"/>
                    </a:lnTo>
                    <a:lnTo>
                      <a:pt x="109" y="113"/>
                    </a:lnTo>
                    <a:close/>
                    <a:moveTo>
                      <a:pt x="109" y="113"/>
                    </a:moveTo>
                    <a:lnTo>
                      <a:pt x="109" y="113"/>
                    </a:lnTo>
                    <a:lnTo>
                      <a:pt x="109" y="111"/>
                    </a:lnTo>
                    <a:lnTo>
                      <a:pt x="109" y="113"/>
                    </a:lnTo>
                    <a:close/>
                    <a:moveTo>
                      <a:pt x="109" y="113"/>
                    </a:moveTo>
                    <a:cubicBezTo>
                      <a:pt x="79" y="112"/>
                      <a:pt x="51" y="99"/>
                      <a:pt x="32" y="79"/>
                    </a:cubicBezTo>
                    <a:lnTo>
                      <a:pt x="33" y="77"/>
                    </a:lnTo>
                    <a:cubicBezTo>
                      <a:pt x="52" y="97"/>
                      <a:pt x="79" y="110"/>
                      <a:pt x="109" y="111"/>
                    </a:cubicBezTo>
                    <a:lnTo>
                      <a:pt x="109" y="113"/>
                    </a:lnTo>
                    <a:close/>
                    <a:moveTo>
                      <a:pt x="32" y="79"/>
                    </a:moveTo>
                    <a:cubicBezTo>
                      <a:pt x="12" y="59"/>
                      <a:pt x="0" y="31"/>
                      <a:pt x="1" y="0"/>
                    </a:cubicBezTo>
                    <a:lnTo>
                      <a:pt x="3" y="0"/>
                    </a:lnTo>
                    <a:cubicBezTo>
                      <a:pt x="2" y="30"/>
                      <a:pt x="14" y="57"/>
                      <a:pt x="33" y="77"/>
                    </a:cubicBezTo>
                    <a:lnTo>
                      <a:pt x="32" y="79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470602" y="1225331"/>
                <a:ext cx="3105339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1783142" y="2256359"/>
            <a:ext cx="3703258" cy="586489"/>
            <a:chOff x="683655" y="2837670"/>
            <a:chExt cx="3703258" cy="586489"/>
          </a:xfrm>
        </p:grpSpPr>
        <p:sp>
          <p:nvSpPr>
            <p:cNvPr id="33" name="Rounded Rectangular Callout 32"/>
            <p:cNvSpPr/>
            <p:nvPr/>
          </p:nvSpPr>
          <p:spPr bwMode="auto">
            <a:xfrm>
              <a:off x="687381" y="2837670"/>
              <a:ext cx="3664459" cy="586489"/>
            </a:xfrm>
            <a:prstGeom prst="wedgeRoundRectCallout">
              <a:avLst>
                <a:gd name="adj1" fmla="val 62596"/>
                <a:gd name="adj2" fmla="val -59269"/>
                <a:gd name="adj3" fmla="val 16667"/>
              </a:avLst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3655" y="2936843"/>
              <a:ext cx="37032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Curved surface area =</a:t>
              </a:r>
              <a:r>
                <a:rPr lang="en-US" sz="2000" b="1" kern="0" dirty="0" smtClean="0">
                  <a:solidFill>
                    <a:srgbClr val="FFFF00"/>
                  </a:solidFill>
                  <a:latin typeface="Bookman Old Style" pitchFamily="18" charset="0"/>
                </a:rPr>
                <a:t> 2</a:t>
              </a:r>
              <a:r>
                <a:rPr lang="en-US" sz="2000" b="1" kern="0" dirty="0" smtClean="0">
                  <a:solidFill>
                    <a:srgbClr val="FFFF00"/>
                  </a:solidFill>
                  <a:latin typeface="Symbol" pitchFamily="18" charset="2"/>
                </a:rPr>
                <a:t>p</a:t>
              </a:r>
              <a:r>
                <a:rPr lang="en-US" sz="2000" b="1" kern="0" dirty="0" smtClean="0">
                  <a:solidFill>
                    <a:srgbClr val="FFFF00"/>
                  </a:solidFill>
                  <a:latin typeface="Bookman Old Style" pitchFamily="18" charset="0"/>
                </a:rPr>
                <a:t>r</a:t>
              </a:r>
              <a:r>
                <a:rPr lang="en-US" sz="2000" b="1" kern="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19" grpId="0" animBg="1"/>
      <p:bldP spid="19" grpId="1" animBg="1"/>
      <p:bldP spid="20" grpId="0"/>
      <p:bldP spid="20" grpId="1"/>
      <p:bldP spid="29" grpId="0" animBg="1"/>
      <p:bldP spid="29" grpId="1" animBg="1"/>
      <p:bldP spid="25" grpId="0"/>
      <p:bldP spid="25" grpId="1"/>
      <p:bldP spid="30" grpId="0"/>
      <p:bldP spid="30" grpId="1"/>
      <p:bldP spid="31" grpId="0"/>
      <p:bldP spid="31" grpId="1"/>
      <p:bldP spid="39" grpId="0"/>
      <p:bldP spid="32" grpId="0"/>
      <p:bldP spid="32" grpId="1"/>
      <p:bldP spid="40" grpId="0"/>
      <p:bldP spid="40" grpId="1"/>
      <p:bldP spid="41" grpId="0" animBg="1"/>
      <p:bldP spid="41" grpId="1" animBg="1"/>
      <p:bldP spid="35" grpId="0"/>
      <p:bldP spid="35" grpId="1"/>
      <p:bldP spid="47" grpId="0"/>
      <p:bldP spid="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78760" y="373099"/>
            <a:ext cx="3586480" cy="471877"/>
            <a:chOff x="2934093" y="373099"/>
            <a:chExt cx="3586480" cy="47187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934093" y="373099"/>
              <a:ext cx="3455808" cy="471877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2961974" y="412923"/>
              <a:ext cx="35585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VOLUME OF HEMISPHERE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483434" y="3188684"/>
            <a:ext cx="4672014" cy="12815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540" y="3339373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Volume = 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12643" y="321290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611254" y="3399176"/>
            <a:ext cx="2212057" cy="274433"/>
          </a:xfrm>
          <a:prstGeom prst="round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920993" y="1662843"/>
            <a:ext cx="3254122" cy="780617"/>
            <a:chOff x="900338" y="2930224"/>
            <a:chExt cx="3254122" cy="780617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933455" y="2930224"/>
              <a:ext cx="3201338" cy="78061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0338" y="2984055"/>
              <a:ext cx="3254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Volume is the capacity of the hemisphere</a:t>
              </a:r>
              <a:endParaRPr lang="en-US" sz="2000" b="1" kern="0" baseline="30000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93318" y="1633398"/>
            <a:ext cx="2734606" cy="1039002"/>
            <a:chOff x="1279691" y="2577287"/>
            <a:chExt cx="2734606" cy="1039002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1279691" y="2577287"/>
              <a:ext cx="2734606" cy="103900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38715" y="2588521"/>
              <a:ext cx="2190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We know that, 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09395" y="1983571"/>
            <a:ext cx="282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Hemisphere is half of sphere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16200000">
            <a:off x="2188715" y="3396441"/>
            <a:ext cx="0" cy="27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17185" y="348588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0855" y="333937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×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81511" y="3339373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Volume of sphere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06364" y="3812797"/>
            <a:ext cx="933767" cy="642305"/>
            <a:chOff x="1706364" y="3812797"/>
            <a:chExt cx="933767" cy="642305"/>
          </a:xfrm>
        </p:grpSpPr>
        <p:sp>
          <p:nvSpPr>
            <p:cNvPr id="49" name="Rectangle 48"/>
            <p:cNvSpPr/>
            <p:nvPr/>
          </p:nvSpPr>
          <p:spPr>
            <a:xfrm>
              <a:off x="1706364" y="3939261"/>
              <a:ext cx="401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= 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09395" y="3812797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16200000">
              <a:off x="2185467" y="3996329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013937" y="408577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17607" y="393926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×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606712" y="380229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16200000">
            <a:off x="2782784" y="3985827"/>
            <a:ext cx="0" cy="27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611254" y="40752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80110" y="391961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r</a:t>
            </a:r>
            <a:r>
              <a:rPr lang="en-US" b="1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060253" y="4189446"/>
            <a:ext cx="233464" cy="14063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59587" y="3919483"/>
            <a:ext cx="233464" cy="14063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792020" y="369150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0267" y="847557"/>
            <a:ext cx="3334567" cy="1003668"/>
            <a:chOff x="380267" y="847557"/>
            <a:chExt cx="3334567" cy="1003668"/>
          </a:xfrm>
        </p:grpSpPr>
        <p:sp>
          <p:nvSpPr>
            <p:cNvPr id="39" name="Rectangle 38"/>
            <p:cNvSpPr/>
            <p:nvPr/>
          </p:nvSpPr>
          <p:spPr>
            <a:xfrm>
              <a:off x="380267" y="1054257"/>
              <a:ext cx="3334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Volume </a:t>
              </a:r>
              <a:r>
                <a:rPr lang="en-US" sz="3200" b="1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= </a:t>
              </a:r>
              <a:r>
                <a:rPr lang="en-US" sz="32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   </a:t>
              </a:r>
              <a:r>
                <a:rPr lang="en-US" sz="3200" b="1" kern="0" dirty="0" smtClean="0">
                  <a:solidFill>
                    <a:sysClr val="windowText" lastClr="000000"/>
                  </a:solidFill>
                  <a:latin typeface="Symbol" pitchFamily="18" charset="2"/>
                </a:rPr>
                <a:t>p</a:t>
              </a:r>
              <a:r>
                <a:rPr lang="en-US" sz="32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r</a:t>
              </a:r>
              <a:r>
                <a:rPr lang="en-US" sz="3200" b="1" kern="0" baseline="3000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3</a:t>
              </a:r>
              <a:endParaRPr lang="en-US" sz="32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478362" y="847557"/>
              <a:ext cx="460116" cy="1003668"/>
              <a:chOff x="5580133" y="3491184"/>
              <a:chExt cx="460116" cy="100366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580133" y="3491184"/>
                <a:ext cx="45557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2</a:t>
                </a:r>
                <a:endParaRPr lang="en-US" sz="3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rot="16200000">
                <a:off x="5805000" y="3813381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5584675" y="3910077"/>
                <a:ext cx="45557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3</a:t>
                </a:r>
                <a:endParaRPr lang="en-US" sz="3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5486400" y="1322614"/>
            <a:ext cx="3140050" cy="1803319"/>
            <a:chOff x="5330482" y="3779603"/>
            <a:chExt cx="3140050" cy="1803319"/>
          </a:xfrm>
        </p:grpSpPr>
        <p:sp>
          <p:nvSpPr>
            <p:cNvPr id="64" name="Oval 15"/>
            <p:cNvSpPr>
              <a:spLocks noChangeArrowheads="1"/>
            </p:cNvSpPr>
            <p:nvPr/>
          </p:nvSpPr>
          <p:spPr bwMode="auto">
            <a:xfrm>
              <a:off x="6855135" y="4040392"/>
              <a:ext cx="112484" cy="56939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33262" y="377960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6899862" y="4068861"/>
              <a:ext cx="15494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330482" y="3781841"/>
              <a:ext cx="3140050" cy="1801081"/>
              <a:chOff x="5450187" y="1225331"/>
              <a:chExt cx="3140050" cy="1801081"/>
            </a:xfrm>
          </p:grpSpPr>
          <p:sp>
            <p:nvSpPr>
              <p:cNvPr id="68" name="Freeform 67"/>
              <p:cNvSpPr>
                <a:spLocks noEditPoints="1"/>
              </p:cNvSpPr>
              <p:nvPr/>
            </p:nvSpPr>
            <p:spPr bwMode="auto">
              <a:xfrm>
                <a:off x="5450187" y="1469217"/>
                <a:ext cx="3140050" cy="1557195"/>
              </a:xfrm>
              <a:custGeom>
                <a:avLst/>
                <a:gdLst>
                  <a:gd name="T0" fmla="*/ 2031 w 222"/>
                  <a:gd name="T1" fmla="*/ 36 h 113"/>
                  <a:gd name="T2" fmla="*/ 2031 w 222"/>
                  <a:gd name="T3" fmla="*/ 36 h 113"/>
                  <a:gd name="T4" fmla="*/ 2013 w 222"/>
                  <a:gd name="T5" fmla="*/ 36 h 113"/>
                  <a:gd name="T6" fmla="*/ 2013 w 222"/>
                  <a:gd name="T7" fmla="*/ 36 h 113"/>
                  <a:gd name="T8" fmla="*/ 2031 w 222"/>
                  <a:gd name="T9" fmla="*/ 36 h 113"/>
                  <a:gd name="T10" fmla="*/ 2031 w 222"/>
                  <a:gd name="T11" fmla="*/ 36 h 113"/>
                  <a:gd name="T12" fmla="*/ 1720 w 222"/>
                  <a:gd name="T13" fmla="*/ 745 h 113"/>
                  <a:gd name="T14" fmla="*/ 1702 w 222"/>
                  <a:gd name="T15" fmla="*/ 726 h 113"/>
                  <a:gd name="T16" fmla="*/ 2013 w 222"/>
                  <a:gd name="T17" fmla="*/ 36 h 113"/>
                  <a:gd name="T18" fmla="*/ 2031 w 222"/>
                  <a:gd name="T19" fmla="*/ 36 h 113"/>
                  <a:gd name="T20" fmla="*/ 1720 w 222"/>
                  <a:gd name="T21" fmla="*/ 745 h 113"/>
                  <a:gd name="T22" fmla="*/ 997 w 222"/>
                  <a:gd name="T23" fmla="*/ 1026 h 113"/>
                  <a:gd name="T24" fmla="*/ 997 w 222"/>
                  <a:gd name="T25" fmla="*/ 1008 h 113"/>
                  <a:gd name="T26" fmla="*/ 1702 w 222"/>
                  <a:gd name="T27" fmla="*/ 726 h 113"/>
                  <a:gd name="T28" fmla="*/ 1720 w 222"/>
                  <a:gd name="T29" fmla="*/ 745 h 113"/>
                  <a:gd name="T30" fmla="*/ 997 w 222"/>
                  <a:gd name="T31" fmla="*/ 1026 h 113"/>
                  <a:gd name="T32" fmla="*/ 997 w 222"/>
                  <a:gd name="T33" fmla="*/ 1026 h 113"/>
                  <a:gd name="T34" fmla="*/ 997 w 222"/>
                  <a:gd name="T35" fmla="*/ 1008 h 113"/>
                  <a:gd name="T36" fmla="*/ 997 w 222"/>
                  <a:gd name="T37" fmla="*/ 1008 h 113"/>
                  <a:gd name="T38" fmla="*/ 997 w 222"/>
                  <a:gd name="T39" fmla="*/ 1026 h 113"/>
                  <a:gd name="T40" fmla="*/ 997 w 222"/>
                  <a:gd name="T41" fmla="*/ 1026 h 113"/>
                  <a:gd name="T42" fmla="*/ 997 w 222"/>
                  <a:gd name="T43" fmla="*/ 1026 h 113"/>
                  <a:gd name="T44" fmla="*/ 997 w 222"/>
                  <a:gd name="T45" fmla="*/ 1008 h 113"/>
                  <a:gd name="T46" fmla="*/ 997 w 222"/>
                  <a:gd name="T47" fmla="*/ 1008 h 113"/>
                  <a:gd name="T48" fmla="*/ 997 w 222"/>
                  <a:gd name="T49" fmla="*/ 1026 h 113"/>
                  <a:gd name="T50" fmla="*/ 997 w 222"/>
                  <a:gd name="T51" fmla="*/ 1026 h 113"/>
                  <a:gd name="T52" fmla="*/ 293 w 222"/>
                  <a:gd name="T53" fmla="*/ 717 h 113"/>
                  <a:gd name="T54" fmla="*/ 302 w 222"/>
                  <a:gd name="T55" fmla="*/ 699 h 113"/>
                  <a:gd name="T56" fmla="*/ 997 w 222"/>
                  <a:gd name="T57" fmla="*/ 1008 h 113"/>
                  <a:gd name="T58" fmla="*/ 997 w 222"/>
                  <a:gd name="T59" fmla="*/ 1026 h 113"/>
                  <a:gd name="T60" fmla="*/ 293 w 222"/>
                  <a:gd name="T61" fmla="*/ 717 h 113"/>
                  <a:gd name="T62" fmla="*/ 9 w 222"/>
                  <a:gd name="T63" fmla="*/ 0 h 113"/>
                  <a:gd name="T64" fmla="*/ 27 w 222"/>
                  <a:gd name="T65" fmla="*/ 0 h 113"/>
                  <a:gd name="T66" fmla="*/ 302 w 222"/>
                  <a:gd name="T67" fmla="*/ 699 h 113"/>
                  <a:gd name="T68" fmla="*/ 293 w 222"/>
                  <a:gd name="T69" fmla="*/ 717 h 113"/>
                  <a:gd name="T70" fmla="*/ 9 w 222"/>
                  <a:gd name="T71" fmla="*/ 0 h 113"/>
                  <a:gd name="T72" fmla="*/ 9 w 222"/>
                  <a:gd name="T73" fmla="*/ 0 h 113"/>
                  <a:gd name="T74" fmla="*/ 27 w 222"/>
                  <a:gd name="T75" fmla="*/ 0 h 113"/>
                  <a:gd name="T76" fmla="*/ 27 w 222"/>
                  <a:gd name="T77" fmla="*/ 0 h 113"/>
                  <a:gd name="T78" fmla="*/ 9 w 222"/>
                  <a:gd name="T79" fmla="*/ 0 h 11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22" h="113">
                    <a:moveTo>
                      <a:pt x="222" y="4"/>
                    </a:moveTo>
                    <a:lnTo>
                      <a:pt x="222" y="4"/>
                    </a:lnTo>
                    <a:lnTo>
                      <a:pt x="220" y="4"/>
                    </a:lnTo>
                    <a:lnTo>
                      <a:pt x="222" y="4"/>
                    </a:lnTo>
                    <a:close/>
                    <a:moveTo>
                      <a:pt x="222" y="4"/>
                    </a:moveTo>
                    <a:cubicBezTo>
                      <a:pt x="221" y="35"/>
                      <a:pt x="208" y="62"/>
                      <a:pt x="188" y="82"/>
                    </a:cubicBezTo>
                    <a:lnTo>
                      <a:pt x="186" y="80"/>
                    </a:lnTo>
                    <a:cubicBezTo>
                      <a:pt x="206" y="61"/>
                      <a:pt x="219" y="34"/>
                      <a:pt x="220" y="4"/>
                    </a:cubicBezTo>
                    <a:lnTo>
                      <a:pt x="222" y="4"/>
                    </a:lnTo>
                    <a:close/>
                    <a:moveTo>
                      <a:pt x="188" y="82"/>
                    </a:moveTo>
                    <a:cubicBezTo>
                      <a:pt x="168" y="101"/>
                      <a:pt x="140" y="113"/>
                      <a:pt x="109" y="113"/>
                    </a:cubicBezTo>
                    <a:lnTo>
                      <a:pt x="109" y="111"/>
                    </a:lnTo>
                    <a:cubicBezTo>
                      <a:pt x="139" y="111"/>
                      <a:pt x="166" y="99"/>
                      <a:pt x="186" y="80"/>
                    </a:cubicBezTo>
                    <a:lnTo>
                      <a:pt x="188" y="82"/>
                    </a:lnTo>
                    <a:close/>
                    <a:moveTo>
                      <a:pt x="109" y="113"/>
                    </a:moveTo>
                    <a:lnTo>
                      <a:pt x="109" y="113"/>
                    </a:lnTo>
                    <a:lnTo>
                      <a:pt x="109" y="111"/>
                    </a:lnTo>
                    <a:lnTo>
                      <a:pt x="109" y="113"/>
                    </a:lnTo>
                    <a:close/>
                    <a:moveTo>
                      <a:pt x="109" y="113"/>
                    </a:moveTo>
                    <a:lnTo>
                      <a:pt x="109" y="113"/>
                    </a:lnTo>
                    <a:lnTo>
                      <a:pt x="109" y="111"/>
                    </a:lnTo>
                    <a:lnTo>
                      <a:pt x="109" y="113"/>
                    </a:lnTo>
                    <a:close/>
                    <a:moveTo>
                      <a:pt x="109" y="113"/>
                    </a:moveTo>
                    <a:cubicBezTo>
                      <a:pt x="79" y="112"/>
                      <a:pt x="51" y="99"/>
                      <a:pt x="32" y="79"/>
                    </a:cubicBezTo>
                    <a:lnTo>
                      <a:pt x="33" y="77"/>
                    </a:lnTo>
                    <a:cubicBezTo>
                      <a:pt x="52" y="97"/>
                      <a:pt x="79" y="110"/>
                      <a:pt x="109" y="111"/>
                    </a:cubicBezTo>
                    <a:lnTo>
                      <a:pt x="109" y="113"/>
                    </a:lnTo>
                    <a:close/>
                    <a:moveTo>
                      <a:pt x="32" y="79"/>
                    </a:moveTo>
                    <a:cubicBezTo>
                      <a:pt x="12" y="59"/>
                      <a:pt x="0" y="31"/>
                      <a:pt x="1" y="0"/>
                    </a:cubicBezTo>
                    <a:lnTo>
                      <a:pt x="3" y="0"/>
                    </a:lnTo>
                    <a:cubicBezTo>
                      <a:pt x="2" y="30"/>
                      <a:pt x="14" y="57"/>
                      <a:pt x="33" y="77"/>
                    </a:cubicBezTo>
                    <a:lnTo>
                      <a:pt x="32" y="79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470602" y="1225331"/>
                <a:ext cx="3105339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8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5" grpId="0"/>
      <p:bldP spid="25" grpId="1"/>
      <p:bldP spid="41" grpId="0" animBg="1"/>
      <p:bldP spid="41" grpId="1" animBg="1"/>
      <p:bldP spid="36" grpId="0"/>
      <p:bldP spid="36" grpId="1"/>
      <p:bldP spid="38" grpId="0"/>
      <p:bldP spid="38" grpId="1"/>
      <p:bldP spid="42" grpId="0"/>
      <p:bldP spid="42" grpId="1"/>
      <p:bldP spid="48" grpId="0"/>
      <p:bldP spid="48" grpId="1"/>
      <p:bldP spid="54" grpId="0"/>
      <p:bldP spid="54" grpId="1"/>
      <p:bldP spid="56" grpId="0"/>
      <p:bldP spid="56" grpId="1"/>
      <p:bldP spid="57" grpId="0"/>
      <p:bldP spid="57" grpId="1"/>
      <p:bldP spid="60" grpId="0"/>
      <p:bldP spid="6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56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893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Hemisphere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a3db5f8d6aa2f7162334e74dd3dac913cd1b3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10663024</TotalTime>
  <Words>3102</Words>
  <Application>Microsoft Office PowerPoint</Application>
  <PresentationFormat>On-screen Show (16:9)</PresentationFormat>
  <Paragraphs>925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Arial Rounded MT Bold</vt:lpstr>
      <vt:lpstr>Bookman Old Style</vt:lpstr>
      <vt:lpstr>Calibri</vt:lpstr>
      <vt:lpstr>Cambria Math</vt:lpstr>
      <vt:lpstr>Comic Sans MS</vt:lpstr>
      <vt:lpstr>MT Extra</vt:lpstr>
      <vt:lpstr>Symbol</vt:lpstr>
      <vt:lpstr>Wingdings</vt:lpstr>
      <vt:lpstr>Office Theme</vt:lpstr>
      <vt:lpstr>Custom Design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3582</cp:revision>
  <dcterms:created xsi:type="dcterms:W3CDTF">2013-07-31T12:47:49Z</dcterms:created>
  <dcterms:modified xsi:type="dcterms:W3CDTF">2022-04-23T05:17:58Z</dcterms:modified>
</cp:coreProperties>
</file>