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1" r:id="rId2"/>
    <p:sldMasterId id="2147483713" r:id="rId3"/>
    <p:sldMasterId id="2147483914" r:id="rId4"/>
  </p:sldMasterIdLst>
  <p:notesMasterIdLst>
    <p:notesMasterId r:id="rId38"/>
  </p:notesMasterIdLst>
  <p:sldIdLst>
    <p:sldId id="777" r:id="rId5"/>
    <p:sldId id="778" r:id="rId6"/>
    <p:sldId id="894" r:id="rId7"/>
    <p:sldId id="895" r:id="rId8"/>
    <p:sldId id="896" r:id="rId9"/>
    <p:sldId id="897" r:id="rId10"/>
    <p:sldId id="783" r:id="rId11"/>
    <p:sldId id="784" r:id="rId12"/>
    <p:sldId id="898" r:id="rId13"/>
    <p:sldId id="899" r:id="rId14"/>
    <p:sldId id="900" r:id="rId15"/>
    <p:sldId id="901" r:id="rId16"/>
    <p:sldId id="789" r:id="rId17"/>
    <p:sldId id="790" r:id="rId18"/>
    <p:sldId id="906" r:id="rId19"/>
    <p:sldId id="907" r:id="rId20"/>
    <p:sldId id="908" r:id="rId21"/>
    <p:sldId id="793" r:id="rId22"/>
    <p:sldId id="794" r:id="rId23"/>
    <p:sldId id="910" r:id="rId24"/>
    <p:sldId id="911" r:id="rId25"/>
    <p:sldId id="912" r:id="rId26"/>
    <p:sldId id="828" r:id="rId27"/>
    <p:sldId id="829" r:id="rId28"/>
    <p:sldId id="913" r:id="rId29"/>
    <p:sldId id="914" r:id="rId30"/>
    <p:sldId id="915" r:id="rId31"/>
    <p:sldId id="837" r:id="rId32"/>
    <p:sldId id="838" r:id="rId33"/>
    <p:sldId id="835" r:id="rId34"/>
    <p:sldId id="905" r:id="rId35"/>
    <p:sldId id="920" r:id="rId36"/>
    <p:sldId id="921" r:id="rId3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EF8EB"/>
    <a:srgbClr val="66FFFF"/>
    <a:srgbClr val="0066FF"/>
    <a:srgbClr val="800000"/>
    <a:srgbClr val="9D3232"/>
    <a:srgbClr val="33CCFF"/>
    <a:srgbClr val="4F81BD"/>
    <a:srgbClr val="752B29"/>
    <a:srgbClr val="6626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11" autoAdjust="0"/>
    <p:restoredTop sz="99112" autoAdjust="0"/>
  </p:normalViewPr>
  <p:slideViewPr>
    <p:cSldViewPr>
      <p:cViewPr varScale="1">
        <p:scale>
          <a:sx n="150" d="100"/>
          <a:sy n="150" d="100"/>
        </p:scale>
        <p:origin x="132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8982"/>
    </p:cViewPr>
  </p:outlin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610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749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E8583-6B24-487B-888B-0330707B2413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94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858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215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189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900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519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A4AD7-350B-41C6-BF01-49A9FBEE87EA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363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706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40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7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238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6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6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7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177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7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55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7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248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7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342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7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727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1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7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935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6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7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903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6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6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7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11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0261-08C2-42A3-9124-0F50673A9C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A76A-FD27-4A21-85B8-9D17CE29B5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197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221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0261-08C2-42A3-9124-0F50673A9C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A76A-FD27-4A21-85B8-9D17CE29B5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886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0261-08C2-42A3-9124-0F50673A9C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A76A-FD27-4A21-85B8-9D17CE29B5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936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0261-08C2-42A3-9124-0F50673A9C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A76A-FD27-4A21-85B8-9D17CE29B5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821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0261-08C2-42A3-9124-0F50673A9C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A76A-FD27-4A21-85B8-9D17CE29B5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050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0261-08C2-42A3-9124-0F50673A9C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A76A-FD27-4A21-85B8-9D17CE29B5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553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0261-08C2-42A3-9124-0F50673A9C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A76A-FD27-4A21-85B8-9D17CE29B5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303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7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0261-08C2-42A3-9124-0F50673A9C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A76A-FD27-4A21-85B8-9D17CE29B5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104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0261-08C2-42A3-9124-0F50673A9C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A76A-FD27-4A21-85B8-9D17CE29B5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345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0261-08C2-42A3-9124-0F50673A9C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A76A-FD27-4A21-85B8-9D17CE29B5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333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0261-08C2-42A3-9124-0F50673A9C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A76A-FD27-4A21-85B8-9D17CE29B5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894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421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876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258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8307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8436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3134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577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81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7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177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3206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5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0151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111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95381" y="228151"/>
            <a:ext cx="7056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Quadratic Equation</a:t>
            </a: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548721" y="505108"/>
            <a:ext cx="7018020" cy="0"/>
          </a:xfrm>
          <a:prstGeom prst="line">
            <a:avLst/>
          </a:prstGeom>
          <a:noFill/>
          <a:ln w="28575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sp>
        <p:nvSpPr>
          <p:cNvPr id="7" name="Rectangle 6"/>
          <p:cNvSpPr/>
          <p:nvPr userDrawn="1"/>
        </p:nvSpPr>
        <p:spPr>
          <a:xfrm>
            <a:off x="495300" y="252132"/>
            <a:ext cx="8135470" cy="4605618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370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7057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993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95381" y="228151"/>
            <a:ext cx="7056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34EA2"/>
                </a:solidFill>
                <a:latin typeface="Bookman Old Style" panose="02050604050505020204" pitchFamily="18" charset="0"/>
              </a:rPr>
              <a:t>Quadratic Equation</a:t>
            </a:r>
          </a:p>
        </p:txBody>
      </p:sp>
      <p:cxnSp>
        <p:nvCxnSpPr>
          <p:cNvPr id="4" name="Straight Connector 3"/>
          <p:cNvCxnSpPr/>
          <p:nvPr userDrawn="1"/>
        </p:nvCxnSpPr>
        <p:spPr bwMode="auto">
          <a:xfrm>
            <a:off x="548721" y="505108"/>
            <a:ext cx="7018020" cy="0"/>
          </a:xfrm>
          <a:prstGeom prst="line">
            <a:avLst/>
          </a:prstGeom>
          <a:noFill/>
          <a:ln w="28575" cap="flat" cmpd="sng" algn="ctr">
            <a:solidFill>
              <a:srgbClr val="FF9900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sp>
        <p:nvSpPr>
          <p:cNvPr id="5" name="Rectangle 4"/>
          <p:cNvSpPr/>
          <p:nvPr userDrawn="1"/>
        </p:nvSpPr>
        <p:spPr>
          <a:xfrm>
            <a:off x="495300" y="252132"/>
            <a:ext cx="8135470" cy="4605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798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4126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532385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7942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609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575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363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6908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127882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759086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71726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0012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32544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292502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3167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67842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17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7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999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1252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76661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9795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707115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717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1548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818913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205936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5347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6279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800"/>
            <a:fld id="{39E68678-2451-48B3-8F3E-ECD0FDB8459B}" type="datetimeFigureOut">
              <a:rPr lang="en-IN" sz="1350" smtClean="0">
                <a:solidFill>
                  <a:prstClr val="black"/>
                </a:solidFill>
              </a:rPr>
              <a:pPr defTabSz="685800"/>
              <a:t>23-04-2022</a:t>
            </a:fld>
            <a:endParaRPr lang="en-IN" sz="1350" smtClean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pPr defTabSz="685800"/>
            <a:endParaRPr lang="en-IN" sz="1350" smtClean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800"/>
            <a:fld id="{6CF633A7-4BB1-41ED-A81E-B5D2B70CE120}" type="slidenum">
              <a:rPr lang="en-IN" sz="1350" smtClean="0">
                <a:solidFill>
                  <a:prstClr val="black"/>
                </a:solidFill>
              </a:rPr>
              <a:pPr defTabSz="685800"/>
              <a:t>‹#›</a:t>
            </a:fld>
            <a:endParaRPr lang="en-IN" sz="135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733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7521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109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366558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4752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234899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9919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8640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7712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2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7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726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6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7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7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684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9" Type="http://schemas.openxmlformats.org/officeDocument/2006/relationships/slideLayout" Target="../slideLayouts/slideLayout68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34" Type="http://schemas.openxmlformats.org/officeDocument/2006/relationships/slideLayout" Target="../slideLayouts/slideLayout63.xml"/><Relationship Id="rId42" Type="http://schemas.openxmlformats.org/officeDocument/2006/relationships/slideLayout" Target="../slideLayouts/slideLayout71.xml"/><Relationship Id="rId47" Type="http://schemas.openxmlformats.org/officeDocument/2006/relationships/slideLayout" Target="../slideLayouts/slideLayout76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33" Type="http://schemas.openxmlformats.org/officeDocument/2006/relationships/slideLayout" Target="../slideLayouts/slideLayout62.xml"/><Relationship Id="rId38" Type="http://schemas.openxmlformats.org/officeDocument/2006/relationships/slideLayout" Target="../slideLayouts/slideLayout67.xml"/><Relationship Id="rId46" Type="http://schemas.openxmlformats.org/officeDocument/2006/relationships/slideLayout" Target="../slideLayouts/slideLayout75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58.xml"/><Relationship Id="rId41" Type="http://schemas.openxmlformats.org/officeDocument/2006/relationships/slideLayout" Target="../slideLayouts/slideLayout70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32" Type="http://schemas.openxmlformats.org/officeDocument/2006/relationships/slideLayout" Target="../slideLayouts/slideLayout61.xml"/><Relationship Id="rId37" Type="http://schemas.openxmlformats.org/officeDocument/2006/relationships/slideLayout" Target="../slideLayouts/slideLayout66.xml"/><Relationship Id="rId40" Type="http://schemas.openxmlformats.org/officeDocument/2006/relationships/slideLayout" Target="../slideLayouts/slideLayout69.xml"/><Relationship Id="rId45" Type="http://schemas.openxmlformats.org/officeDocument/2006/relationships/slideLayout" Target="../slideLayouts/slideLayout74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slideLayout" Target="../slideLayouts/slideLayout57.xml"/><Relationship Id="rId36" Type="http://schemas.openxmlformats.org/officeDocument/2006/relationships/slideLayout" Target="../slideLayouts/slideLayout65.xml"/><Relationship Id="rId49" Type="http://schemas.openxmlformats.org/officeDocument/2006/relationships/theme" Target="../theme/theme4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31" Type="http://schemas.openxmlformats.org/officeDocument/2006/relationships/slideLayout" Target="../slideLayouts/slideLayout60.xml"/><Relationship Id="rId44" Type="http://schemas.openxmlformats.org/officeDocument/2006/relationships/slideLayout" Target="../slideLayouts/slideLayout73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6.xml"/><Relationship Id="rId30" Type="http://schemas.openxmlformats.org/officeDocument/2006/relationships/slideLayout" Target="../slideLayouts/slideLayout59.xml"/><Relationship Id="rId35" Type="http://schemas.openxmlformats.org/officeDocument/2006/relationships/slideLayout" Target="../slideLayouts/slideLayout64.xml"/><Relationship Id="rId43" Type="http://schemas.openxmlformats.org/officeDocument/2006/relationships/slideLayout" Target="../slideLayouts/slideLayout72.xml"/><Relationship Id="rId48" Type="http://schemas.openxmlformats.org/officeDocument/2006/relationships/slideLayout" Target="../slideLayouts/slideLayout77.xml"/><Relationship Id="rId8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803" r:id="rId6"/>
    <p:sldLayoutId id="2147483804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767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B0261-08C2-42A3-9124-0F50673A9C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6A76A-FD27-4A21-85B8-9D17CE29B5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348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29685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  <p:sldLayoutId id="2147483926" r:id="rId12"/>
    <p:sldLayoutId id="2147483927" r:id="rId13"/>
    <p:sldLayoutId id="2147483928" r:id="rId14"/>
    <p:sldLayoutId id="2147483929" r:id="rId15"/>
    <p:sldLayoutId id="2147483930" r:id="rId16"/>
    <p:sldLayoutId id="2147483931" r:id="rId17"/>
    <p:sldLayoutId id="2147483932" r:id="rId18"/>
    <p:sldLayoutId id="2147483933" r:id="rId19"/>
    <p:sldLayoutId id="2147483934" r:id="rId20"/>
    <p:sldLayoutId id="2147483935" r:id="rId21"/>
    <p:sldLayoutId id="2147483936" r:id="rId22"/>
    <p:sldLayoutId id="2147483937" r:id="rId23"/>
    <p:sldLayoutId id="2147483938" r:id="rId24"/>
    <p:sldLayoutId id="2147483939" r:id="rId25"/>
    <p:sldLayoutId id="2147483940" r:id="rId26"/>
    <p:sldLayoutId id="2147483941" r:id="rId27"/>
    <p:sldLayoutId id="2147483942" r:id="rId28"/>
    <p:sldLayoutId id="2147483943" r:id="rId29"/>
    <p:sldLayoutId id="2147483944" r:id="rId30"/>
    <p:sldLayoutId id="2147483945" r:id="rId31"/>
    <p:sldLayoutId id="2147483946" r:id="rId32"/>
    <p:sldLayoutId id="2147483947" r:id="rId33"/>
    <p:sldLayoutId id="2147483948" r:id="rId34"/>
    <p:sldLayoutId id="2147483949" r:id="rId35"/>
    <p:sldLayoutId id="2147483950" r:id="rId36"/>
    <p:sldLayoutId id="2147483951" r:id="rId37"/>
    <p:sldLayoutId id="2147483952" r:id="rId38"/>
    <p:sldLayoutId id="2147483953" r:id="rId39"/>
    <p:sldLayoutId id="2147483954" r:id="rId40"/>
    <p:sldLayoutId id="2147483955" r:id="rId41"/>
    <p:sldLayoutId id="2147483956" r:id="rId42"/>
    <p:sldLayoutId id="2147483957" r:id="rId43"/>
    <p:sldLayoutId id="2147483958" r:id="rId44"/>
    <p:sldLayoutId id="2147483959" r:id="rId45"/>
    <p:sldLayoutId id="2147483960" r:id="rId46"/>
    <p:sldLayoutId id="2147483961" r:id="rId47"/>
    <p:sldLayoutId id="2147483962" r:id="rId4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93.pn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19400" y="1371422"/>
            <a:ext cx="367280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IN" sz="5000" dirty="0">
                <a:solidFill>
                  <a:srgbClr val="FF0000"/>
                </a:solidFill>
                <a:latin typeface="Bookman Old Style" pitchFamily="18" charset="0"/>
              </a:rPr>
              <a:t>Module </a:t>
            </a:r>
            <a:r>
              <a:rPr lang="en-IN" sz="5000" dirty="0" smtClean="0">
                <a:solidFill>
                  <a:srgbClr val="FF0000"/>
                </a:solidFill>
                <a:latin typeface="Bookman Old Style" pitchFamily="18" charset="0"/>
              </a:rPr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389017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ounded Rectangle 227"/>
          <p:cNvSpPr/>
          <p:nvPr/>
        </p:nvSpPr>
        <p:spPr bwMode="auto">
          <a:xfrm>
            <a:off x="579718" y="1301026"/>
            <a:ext cx="5045690" cy="309238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654544" y="1345062"/>
            <a:ext cx="4888512" cy="236088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3590926" y="1293794"/>
            <a:ext cx="374810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=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620125" y="1297526"/>
            <a:ext cx="3100975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Vol. of cylindrical bucket (V</a:t>
            </a:r>
            <a:r>
              <a:rPr lang="en-US" sz="1500" b="1" baseline="-250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1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) </a:t>
            </a:r>
            <a:endParaRPr lang="en-US" sz="15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3703303" y="1293799"/>
            <a:ext cx="1900435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Vol. of cone </a:t>
            </a: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(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V</a:t>
            </a:r>
            <a:r>
              <a:rPr lang="en-US" sz="1500" b="1" baseline="-250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)                                   </a:t>
            </a:r>
            <a:endParaRPr lang="en-US" sz="1500" b="1" baseline="-250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44" name="Rounded Rectangle 143"/>
          <p:cNvSpPr/>
          <p:nvPr/>
        </p:nvSpPr>
        <p:spPr>
          <a:xfrm>
            <a:off x="599781" y="985790"/>
            <a:ext cx="1526443" cy="23734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3" name="Rounded Rectangle 142"/>
          <p:cNvSpPr/>
          <p:nvPr/>
        </p:nvSpPr>
        <p:spPr>
          <a:xfrm>
            <a:off x="5272052" y="743757"/>
            <a:ext cx="2234866" cy="23734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4591841" y="2182078"/>
            <a:ext cx="271919" cy="26470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827527" y="256254"/>
            <a:ext cx="3304789" cy="23734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815642" y="262137"/>
            <a:ext cx="2011581" cy="23734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605802" y="499519"/>
            <a:ext cx="775551" cy="23036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5130375" y="255180"/>
            <a:ext cx="1511331" cy="23734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2340624" y="2189869"/>
            <a:ext cx="269226" cy="23826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1833514" y="2221781"/>
            <a:ext cx="201285" cy="204045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62122" y="2126256"/>
            <a:ext cx="3252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19709" y="2126256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47483" y="2126256"/>
            <a:ext cx="4770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63588" y="2126256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76947" y="2126256"/>
            <a:ext cx="4159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6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712250" y="2126256"/>
            <a:ext cx="3238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81000" y="2126256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41300" y="199132"/>
            <a:ext cx="7416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Q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A cylindrical bucket, 32 cm high and with radius of base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18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cm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, is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filled with sand.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This bucket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is emptied on the ground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and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a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conical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heap of sand is formed. If the height of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the conical 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heap is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24 cm, find the radius and slant height of the heap.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70898" y="1581150"/>
            <a:ext cx="6601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86808" y="1791385"/>
            <a:ext cx="272055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224338" algn="r"/>
                <a:tab pos="4572000" algn="ctr"/>
                <a:tab pos="4919663" algn="l"/>
              </a:tabLst>
              <a:defRPr/>
            </a:pP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</a:rPr>
              <a:t>Vol. of cylindrical bucket</a:t>
            </a:r>
          </a:p>
        </p:txBody>
      </p:sp>
      <p:sp>
        <p:nvSpPr>
          <p:cNvPr id="95" name="Rectangle 94"/>
          <p:cNvSpPr/>
          <p:nvPr/>
        </p:nvSpPr>
        <p:spPr>
          <a:xfrm>
            <a:off x="2713704" y="1791385"/>
            <a:ext cx="28996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906724" y="1791385"/>
            <a:ext cx="176843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Vol. 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of the cone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282304" y="2126256"/>
            <a:ext cx="2843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536295" y="2126256"/>
            <a:ext cx="3252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764895" y="2126256"/>
            <a:ext cx="2921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999844" y="2126256"/>
            <a:ext cx="4603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300835" y="2126256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524068" y="2126256"/>
            <a:ext cx="4182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2917190" y="2014543"/>
            <a:ext cx="416919" cy="585790"/>
            <a:chOff x="3772168" y="3996737"/>
            <a:chExt cx="416919" cy="585790"/>
          </a:xfrm>
        </p:grpSpPr>
        <p:sp>
          <p:nvSpPr>
            <p:cNvPr id="104" name="Rectangle 103"/>
            <p:cNvSpPr/>
            <p:nvPr/>
          </p:nvSpPr>
          <p:spPr>
            <a:xfrm>
              <a:off x="3772168" y="3996737"/>
              <a:ext cx="41691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780366" y="4243973"/>
              <a:ext cx="3974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06" name="Straight Connector 105"/>
            <p:cNvCxnSpPr/>
            <p:nvPr/>
          </p:nvCxnSpPr>
          <p:spPr>
            <a:xfrm>
              <a:off x="3861367" y="4277727"/>
              <a:ext cx="2499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Rectangle 109"/>
          <p:cNvSpPr/>
          <p:nvPr/>
        </p:nvSpPr>
        <p:spPr>
          <a:xfrm>
            <a:off x="3276600" y="2599907"/>
            <a:ext cx="2921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470045" y="2599907"/>
            <a:ext cx="4782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2712250" y="2604271"/>
            <a:ext cx="304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130319" y="2599907"/>
            <a:ext cx="4721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18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524018" y="2599907"/>
            <a:ext cx="2952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1733551" y="2599907"/>
            <a:ext cx="4655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18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114550" y="2599907"/>
            <a:ext cx="3111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330470" y="2599907"/>
            <a:ext cx="4655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32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803015" y="2599907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031615" y="2599907"/>
            <a:ext cx="5496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24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381000" y="2604271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grpSp>
        <p:nvGrpSpPr>
          <p:cNvPr id="129" name="Group 128"/>
          <p:cNvGrpSpPr/>
          <p:nvPr/>
        </p:nvGrpSpPr>
        <p:grpSpPr>
          <a:xfrm>
            <a:off x="2924195" y="2494939"/>
            <a:ext cx="416919" cy="583409"/>
            <a:chOff x="3772168" y="3999118"/>
            <a:chExt cx="416919" cy="583409"/>
          </a:xfrm>
        </p:grpSpPr>
        <p:sp>
          <p:nvSpPr>
            <p:cNvPr id="130" name="Rectangle 129"/>
            <p:cNvSpPr/>
            <p:nvPr/>
          </p:nvSpPr>
          <p:spPr>
            <a:xfrm>
              <a:off x="3772168" y="3999118"/>
              <a:ext cx="41691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3780366" y="4243973"/>
              <a:ext cx="3974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32" name="Straight Connector 131"/>
            <p:cNvCxnSpPr/>
            <p:nvPr/>
          </p:nvCxnSpPr>
          <p:spPr>
            <a:xfrm>
              <a:off x="3861367" y="4277727"/>
              <a:ext cx="2499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3" name="Straight Connector 132"/>
          <p:cNvCxnSpPr/>
          <p:nvPr/>
        </p:nvCxnSpPr>
        <p:spPr>
          <a:xfrm flipH="1">
            <a:off x="1344801" y="2257414"/>
            <a:ext cx="151743" cy="126636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2986447" y="3202367"/>
            <a:ext cx="4917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2712250" y="3202367"/>
            <a:ext cx="3146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942340" y="2974637"/>
            <a:ext cx="381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3</a:t>
            </a:r>
            <a:endParaRPr lang="en-US" sz="12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2002790" y="2977008"/>
            <a:ext cx="381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8</a:t>
            </a:r>
            <a:endParaRPr lang="en-US" sz="12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1524000" y="3590151"/>
            <a:ext cx="381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4</a:t>
            </a:r>
            <a:endParaRPr lang="en-US" sz="12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795702" y="3105150"/>
            <a:ext cx="19827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18 × 18 × 32 × 3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1349199" y="3376196"/>
            <a:ext cx="5720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24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52" name="Straight Connector 151"/>
          <p:cNvCxnSpPr/>
          <p:nvPr/>
        </p:nvCxnSpPr>
        <p:spPr>
          <a:xfrm>
            <a:off x="920659" y="3419678"/>
            <a:ext cx="17327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H="1">
            <a:off x="1507114" y="3450827"/>
            <a:ext cx="246682" cy="18931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H="1">
            <a:off x="959815" y="3188413"/>
            <a:ext cx="233513" cy="1863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H="1">
            <a:off x="2002367" y="3186740"/>
            <a:ext cx="250659" cy="1923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>
            <a:off x="1609121" y="3690495"/>
            <a:ext cx="131957" cy="1009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2350775" y="3833396"/>
            <a:ext cx="5199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2712250" y="3833396"/>
            <a:ext cx="3492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3013844" y="3833396"/>
            <a:ext cx="3133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3252628" y="3833396"/>
            <a:ext cx="3008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3471721" y="3833396"/>
            <a:ext cx="4655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18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3881982" y="3833396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4104233" y="3833396"/>
            <a:ext cx="2939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8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2338069" y="4246146"/>
            <a:ext cx="5326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2712250" y="4246146"/>
            <a:ext cx="3175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3001010" y="4246146"/>
            <a:ext cx="3654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 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3244850" y="4246146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3444874" y="4246146"/>
            <a:ext cx="12477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 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× 3 × 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4448810" y="4246146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4639319" y="4245602"/>
            <a:ext cx="302981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 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2371420" y="4645280"/>
            <a:ext cx="4070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2712250" y="4645280"/>
            <a:ext cx="3175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3006054" y="4645280"/>
            <a:ext cx="4721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3263875" y="4645280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3463915" y="4645280"/>
            <a:ext cx="4655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3714558" y="4645280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3905064" y="4645280"/>
            <a:ext cx="4655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4125333" y="4645280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4315834" y="4645280"/>
            <a:ext cx="3463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4306001" y="3833396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4528252" y="3833396"/>
            <a:ext cx="2939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5250881" y="4246146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5816359" y="4246146"/>
            <a:ext cx="2939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</a:p>
        </p:txBody>
      </p:sp>
      <p:cxnSp>
        <p:nvCxnSpPr>
          <p:cNvPr id="203" name="Straight Connector 202"/>
          <p:cNvCxnSpPr/>
          <p:nvPr/>
        </p:nvCxnSpPr>
        <p:spPr>
          <a:xfrm flipH="1">
            <a:off x="3082479" y="4518748"/>
            <a:ext cx="59183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H="1">
            <a:off x="3894909" y="4518748"/>
            <a:ext cx="20743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H="1">
            <a:off x="5859996" y="4518748"/>
            <a:ext cx="20743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H="1">
            <a:off x="4302099" y="4518748"/>
            <a:ext cx="59183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H="1">
            <a:off x="5131164" y="4519613"/>
            <a:ext cx="515219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381000" y="3201233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381000" y="3833396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381000" y="4246146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381000" y="4645280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cxnSp>
        <p:nvCxnSpPr>
          <p:cNvPr id="232" name="Straight Connector 231"/>
          <p:cNvCxnSpPr/>
          <p:nvPr/>
        </p:nvCxnSpPr>
        <p:spPr>
          <a:xfrm flipH="1">
            <a:off x="3591843" y="4102893"/>
            <a:ext cx="240823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 flipH="1">
            <a:off x="4169034" y="4102893"/>
            <a:ext cx="20950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Rectangular Callout 233"/>
          <p:cNvSpPr/>
          <p:nvPr/>
        </p:nvSpPr>
        <p:spPr>
          <a:xfrm>
            <a:off x="2185362" y="666074"/>
            <a:ext cx="1015038" cy="457876"/>
          </a:xfrm>
          <a:prstGeom prst="wedgeRectCallout">
            <a:avLst>
              <a:gd name="adj1" fmla="val -22798"/>
              <a:gd name="adj2" fmla="val 113858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 r</a:t>
            </a:r>
            <a:r>
              <a:rPr lang="en-US" b="1" baseline="-25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1</a:t>
            </a:r>
            <a:r>
              <a:rPr lang="en-US" b="1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2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h</a:t>
            </a:r>
            <a:r>
              <a:rPr lang="en-US" b="1" baseline="-25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1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 </a:t>
            </a:r>
            <a:endParaRPr lang="en-US" b="1" baseline="-25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235" name="Group 234"/>
          <p:cNvGrpSpPr/>
          <p:nvPr/>
        </p:nvGrpSpPr>
        <p:grpSpPr>
          <a:xfrm>
            <a:off x="3962400" y="590550"/>
            <a:ext cx="1305445" cy="546991"/>
            <a:chOff x="6878460" y="3326326"/>
            <a:chExt cx="1305445" cy="5469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TextBox 235"/>
                <p:cNvSpPr txBox="1"/>
                <p:nvPr/>
              </p:nvSpPr>
              <p:spPr>
                <a:xfrm>
                  <a:off x="6878460" y="3340644"/>
                  <a:ext cx="1244175" cy="491581"/>
                </a:xfrm>
                <a:prstGeom prst="wedgeRectCallout">
                  <a:avLst>
                    <a:gd name="adj1" fmla="val 24390"/>
                    <a:gd name="adj2" fmla="val 113916"/>
                  </a:avLst>
                </a:prstGeom>
                <a:solidFill>
                  <a:srgbClr val="0000FF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/>
                            <a:sym typeface="Symbol"/>
                          </a:rPr>
                          <m:t>  </m:t>
                        </m:r>
                      </m:oMath>
                    </m:oMathPara>
                  </a14:m>
                  <a:endParaRPr lang="en-US" b="1" dirty="0">
                    <a:solidFill>
                      <a:prstClr val="white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236" name="TextBox 2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8460" y="3340644"/>
                  <a:ext cx="1244175" cy="491581"/>
                </a:xfrm>
                <a:prstGeom prst="wedgeRectCallout">
                  <a:avLst>
                    <a:gd name="adj1" fmla="val 24390"/>
                    <a:gd name="adj2" fmla="val 113916"/>
                  </a:avLst>
                </a:prstGeom>
                <a:blipFill rotWithShape="1">
                  <a:blip r:embed="rId2"/>
                  <a:stretch>
                    <a:fillRect/>
                  </a:stretch>
                </a:blip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7" name="Group 236"/>
            <p:cNvGrpSpPr/>
            <p:nvPr/>
          </p:nvGrpSpPr>
          <p:grpSpPr>
            <a:xfrm>
              <a:off x="6941961" y="3326326"/>
              <a:ext cx="1241944" cy="546991"/>
              <a:chOff x="6778187" y="2704409"/>
              <a:chExt cx="1241944" cy="546991"/>
            </a:xfrm>
          </p:grpSpPr>
          <p:sp>
            <p:nvSpPr>
              <p:cNvPr id="238" name="Rectangle 237"/>
              <p:cNvSpPr/>
              <p:nvPr/>
            </p:nvSpPr>
            <p:spPr>
              <a:xfrm>
                <a:off x="7219912" y="2795467"/>
                <a:ext cx="80021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Symbol" panose="05050102010706020507" pitchFamily="18" charset="2"/>
                  </a:rPr>
                  <a:t></a:t>
                </a:r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r</a:t>
                </a:r>
                <a:r>
                  <a:rPr lang="en-US" sz="1600" b="1" baseline="-25000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2</a:t>
                </a:r>
                <a:r>
                  <a:rPr lang="en-US" sz="1600" b="1" baseline="30000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2</a:t>
                </a:r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h</a:t>
                </a:r>
                <a:r>
                  <a:rPr lang="en-US" sz="1600" b="1" baseline="-25000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2</a:t>
                </a:r>
                <a:endParaRPr lang="en-US" sz="1600" b="1" baseline="-25000" dirty="0">
                  <a:solidFill>
                    <a:prstClr val="white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7071831" y="2808901"/>
                <a:ext cx="381000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500" b="1" dirty="0" smtClean="0">
                    <a:solidFill>
                      <a:prstClr val="white"/>
                    </a:solidFill>
                    <a:latin typeface="Bookman Old Style" panose="02050604050505020204" pitchFamily="18" charset="0"/>
                  </a:rPr>
                  <a:t>×</a:t>
                </a:r>
                <a:endParaRPr lang="en-US" sz="1500" b="1" dirty="0">
                  <a:solidFill>
                    <a:prstClr val="white"/>
                  </a:solidFill>
                  <a:latin typeface="Bookman Old Style" panose="02050604050505020204" pitchFamily="18" charset="0"/>
                </a:endParaRPr>
              </a:p>
            </p:txBody>
          </p:sp>
          <p:grpSp>
            <p:nvGrpSpPr>
              <p:cNvPr id="240" name="Group 239"/>
              <p:cNvGrpSpPr/>
              <p:nvPr/>
            </p:nvGrpSpPr>
            <p:grpSpPr>
              <a:xfrm>
                <a:off x="6778187" y="2704409"/>
                <a:ext cx="416919" cy="546991"/>
                <a:chOff x="3775343" y="4007853"/>
                <a:chExt cx="416919" cy="546991"/>
              </a:xfrm>
            </p:grpSpPr>
            <p:sp>
              <p:nvSpPr>
                <p:cNvPr id="241" name="Rectangle 240"/>
                <p:cNvSpPr/>
                <p:nvPr/>
              </p:nvSpPr>
              <p:spPr>
                <a:xfrm>
                  <a:off x="3775343" y="4007853"/>
                  <a:ext cx="416919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500" b="1" dirty="0">
                      <a:solidFill>
                        <a:prstClr val="white"/>
                      </a:solidFill>
                      <a:latin typeface="Bookman Old Style" panose="02050604050505020204" pitchFamily="18" charset="0"/>
                    </a:rPr>
                    <a:t>1</a:t>
                  </a:r>
                </a:p>
              </p:txBody>
            </p:sp>
            <p:sp>
              <p:nvSpPr>
                <p:cNvPr id="242" name="Rectangle 241"/>
                <p:cNvSpPr/>
                <p:nvPr/>
              </p:nvSpPr>
              <p:spPr>
                <a:xfrm>
                  <a:off x="3793066" y="4231679"/>
                  <a:ext cx="397462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500" b="1" dirty="0" smtClean="0">
                      <a:solidFill>
                        <a:prstClr val="white"/>
                      </a:solidFill>
                      <a:latin typeface="Bookman Old Style" panose="02050604050505020204" pitchFamily="18" charset="0"/>
                    </a:rPr>
                    <a:t>3</a:t>
                  </a:r>
                  <a:endParaRPr lang="en-US" sz="1500" b="1" dirty="0">
                    <a:solidFill>
                      <a:prstClr val="white"/>
                    </a:solidFill>
                    <a:latin typeface="Bookman Old Style" panose="02050604050505020204" pitchFamily="18" charset="0"/>
                  </a:endParaRPr>
                </a:p>
              </p:txBody>
            </p:sp>
            <p:cxnSp>
              <p:nvCxnSpPr>
                <p:cNvPr id="243" name="Straight Connector 242"/>
                <p:cNvCxnSpPr/>
                <p:nvPr/>
              </p:nvCxnSpPr>
              <p:spPr>
                <a:xfrm>
                  <a:off x="3861367" y="4277727"/>
                  <a:ext cx="249979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92" name="TextBox 91"/>
          <p:cNvSpPr txBox="1"/>
          <p:nvPr/>
        </p:nvSpPr>
        <p:spPr>
          <a:xfrm>
            <a:off x="4589341" y="507576"/>
            <a:ext cx="27214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effectLst>
                  <a:glow rad="228600">
                    <a:srgbClr val="C0504D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  <a:sym typeface="Symbol"/>
              </a:rPr>
              <a:t>?</a:t>
            </a:r>
            <a:endParaRPr lang="en-US" sz="2000" b="1" dirty="0">
              <a:solidFill>
                <a:srgbClr val="FFFF00"/>
              </a:solidFill>
              <a:effectLst>
                <a:glow rad="228600">
                  <a:srgbClr val="C0504D">
                    <a:satMod val="175000"/>
                    <a:alpha val="40000"/>
                  </a:srgbClr>
                </a:glow>
              </a:effectLst>
              <a:latin typeface="Bookman Old Style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807657" y="1485971"/>
            <a:ext cx="4152193" cy="1918665"/>
            <a:chOff x="4807657" y="1485971"/>
            <a:chExt cx="4152193" cy="1918665"/>
          </a:xfrm>
        </p:grpSpPr>
        <p:grpSp>
          <p:nvGrpSpPr>
            <p:cNvPr id="2" name="Group 1"/>
            <p:cNvGrpSpPr/>
            <p:nvPr/>
          </p:nvGrpSpPr>
          <p:grpSpPr>
            <a:xfrm>
              <a:off x="4807657" y="1485971"/>
              <a:ext cx="3547977" cy="1918665"/>
              <a:chOff x="1474649" y="5485960"/>
              <a:chExt cx="4795529" cy="2263365"/>
            </a:xfrm>
          </p:grpSpPr>
          <p:grpSp>
            <p:nvGrpSpPr>
              <p:cNvPr id="197" name="Group 196"/>
              <p:cNvGrpSpPr/>
              <p:nvPr/>
            </p:nvGrpSpPr>
            <p:grpSpPr>
              <a:xfrm>
                <a:off x="2153815" y="5684019"/>
                <a:ext cx="1622548" cy="1943700"/>
                <a:chOff x="2264049" y="3340545"/>
                <a:chExt cx="1249223" cy="1496483"/>
              </a:xfrm>
            </p:grpSpPr>
            <p:sp>
              <p:nvSpPr>
                <p:cNvPr id="198" name="Isosceles Triangle 31"/>
                <p:cNvSpPr/>
                <p:nvPr/>
              </p:nvSpPr>
              <p:spPr>
                <a:xfrm>
                  <a:off x="2270398" y="3340545"/>
                  <a:ext cx="1242874" cy="1496143"/>
                </a:xfrm>
                <a:custGeom>
                  <a:avLst/>
                  <a:gdLst>
                    <a:gd name="connsiteX0" fmla="*/ 0 w 1613853"/>
                    <a:gd name="connsiteY0" fmla="*/ 1793308 h 1793308"/>
                    <a:gd name="connsiteX1" fmla="*/ 835798 w 1613853"/>
                    <a:gd name="connsiteY1" fmla="*/ 0 h 1793308"/>
                    <a:gd name="connsiteX2" fmla="*/ 1613853 w 1613853"/>
                    <a:gd name="connsiteY2" fmla="*/ 1793308 h 1793308"/>
                    <a:gd name="connsiteX3" fmla="*/ 0 w 1613853"/>
                    <a:gd name="connsiteY3" fmla="*/ 1793308 h 1793308"/>
                    <a:gd name="connsiteX0" fmla="*/ 0 w 1613853"/>
                    <a:gd name="connsiteY0" fmla="*/ 1793308 h 1911841"/>
                    <a:gd name="connsiteX1" fmla="*/ 835798 w 1613853"/>
                    <a:gd name="connsiteY1" fmla="*/ 0 h 1911841"/>
                    <a:gd name="connsiteX2" fmla="*/ 1613853 w 1613853"/>
                    <a:gd name="connsiteY2" fmla="*/ 1793308 h 1911841"/>
                    <a:gd name="connsiteX3" fmla="*/ 0 w 1613853"/>
                    <a:gd name="connsiteY3" fmla="*/ 1793308 h 1911841"/>
                    <a:gd name="connsiteX0" fmla="*/ 0 w 1613927"/>
                    <a:gd name="connsiteY0" fmla="*/ 1793308 h 1945092"/>
                    <a:gd name="connsiteX1" fmla="*/ 835798 w 1613927"/>
                    <a:gd name="connsiteY1" fmla="*/ 0 h 1945092"/>
                    <a:gd name="connsiteX2" fmla="*/ 1613853 w 1613927"/>
                    <a:gd name="connsiteY2" fmla="*/ 1793308 h 1945092"/>
                    <a:gd name="connsiteX3" fmla="*/ 0 w 1613927"/>
                    <a:gd name="connsiteY3" fmla="*/ 1793308 h 1945092"/>
                    <a:gd name="connsiteX0" fmla="*/ 0 w 1614762"/>
                    <a:gd name="connsiteY0" fmla="*/ 1793308 h 1951014"/>
                    <a:gd name="connsiteX1" fmla="*/ 835798 w 1614762"/>
                    <a:gd name="connsiteY1" fmla="*/ 0 h 1951014"/>
                    <a:gd name="connsiteX2" fmla="*/ 1613853 w 1614762"/>
                    <a:gd name="connsiteY2" fmla="*/ 1793308 h 1951014"/>
                    <a:gd name="connsiteX3" fmla="*/ 0 w 1614762"/>
                    <a:gd name="connsiteY3" fmla="*/ 1793308 h 1951014"/>
                    <a:gd name="connsiteX0" fmla="*/ 0 w 1614698"/>
                    <a:gd name="connsiteY0" fmla="*/ 1793308 h 1935204"/>
                    <a:gd name="connsiteX1" fmla="*/ 835798 w 1614698"/>
                    <a:gd name="connsiteY1" fmla="*/ 0 h 1935204"/>
                    <a:gd name="connsiteX2" fmla="*/ 1613853 w 1614698"/>
                    <a:gd name="connsiteY2" fmla="*/ 1793308 h 1935204"/>
                    <a:gd name="connsiteX3" fmla="*/ 0 w 1614698"/>
                    <a:gd name="connsiteY3" fmla="*/ 1793308 h 1935204"/>
                    <a:gd name="connsiteX0" fmla="*/ 0 w 1614301"/>
                    <a:gd name="connsiteY0" fmla="*/ 1793308 h 1943259"/>
                    <a:gd name="connsiteX1" fmla="*/ 835798 w 1614301"/>
                    <a:gd name="connsiteY1" fmla="*/ 0 h 1943259"/>
                    <a:gd name="connsiteX2" fmla="*/ 1613853 w 1614301"/>
                    <a:gd name="connsiteY2" fmla="*/ 1793308 h 1943259"/>
                    <a:gd name="connsiteX3" fmla="*/ 0 w 1614301"/>
                    <a:gd name="connsiteY3" fmla="*/ 1793308 h 1943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14301" h="1943259">
                      <a:moveTo>
                        <a:pt x="0" y="1793308"/>
                      </a:moveTo>
                      <a:lnTo>
                        <a:pt x="835798" y="0"/>
                      </a:lnTo>
                      <a:lnTo>
                        <a:pt x="1613853" y="1793308"/>
                      </a:lnTo>
                      <a:cubicBezTo>
                        <a:pt x="1645020" y="1962374"/>
                        <a:pt x="40270" y="2021908"/>
                        <a:pt x="0" y="1793308"/>
                      </a:cubicBez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08" name="Group 207"/>
                <p:cNvGrpSpPr/>
                <p:nvPr/>
              </p:nvGrpSpPr>
              <p:grpSpPr>
                <a:xfrm rot="10800000">
                  <a:off x="2264049" y="3346834"/>
                  <a:ext cx="1248879" cy="1490194"/>
                  <a:chOff x="2272025" y="3208998"/>
                  <a:chExt cx="1248879" cy="1490194"/>
                </a:xfrm>
              </p:grpSpPr>
              <p:sp>
                <p:nvSpPr>
                  <p:cNvPr id="209" name="Oval 208"/>
                  <p:cNvSpPr/>
                  <p:nvPr/>
                </p:nvSpPr>
                <p:spPr>
                  <a:xfrm>
                    <a:off x="2272025" y="3208998"/>
                    <a:ext cx="1248879" cy="22523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grpSp>
                <p:nvGrpSpPr>
                  <p:cNvPr id="210" name="Group 209"/>
                  <p:cNvGrpSpPr/>
                  <p:nvPr/>
                </p:nvGrpSpPr>
                <p:grpSpPr>
                  <a:xfrm>
                    <a:off x="2272025" y="3321613"/>
                    <a:ext cx="1248879" cy="1377579"/>
                    <a:chOff x="4232662" y="3591865"/>
                    <a:chExt cx="1248879" cy="1377579"/>
                  </a:xfrm>
                </p:grpSpPr>
                <p:cxnSp>
                  <p:nvCxnSpPr>
                    <p:cNvPr id="211" name="Straight Connector 210"/>
                    <p:cNvCxnSpPr>
                      <a:stCxn id="209" idx="2"/>
                    </p:cNvCxnSpPr>
                    <p:nvPr/>
                  </p:nvCxnSpPr>
                  <p:spPr>
                    <a:xfrm rot="10800000" flipH="1" flipV="1">
                      <a:off x="4232662" y="3591865"/>
                      <a:ext cx="592526" cy="1377579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2" name="Straight Connector 211"/>
                    <p:cNvCxnSpPr>
                      <a:endCxn id="209" idx="6"/>
                    </p:cNvCxnSpPr>
                    <p:nvPr/>
                  </p:nvCxnSpPr>
                  <p:spPr>
                    <a:xfrm rot="10800000" flipH="1">
                      <a:off x="4825188" y="3591865"/>
                      <a:ext cx="656353" cy="1377579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217" name="Arc 216"/>
              <p:cNvSpPr/>
              <p:nvPr/>
            </p:nvSpPr>
            <p:spPr>
              <a:xfrm>
                <a:off x="4128368" y="7218218"/>
                <a:ext cx="1819747" cy="457200"/>
              </a:xfrm>
              <a:prstGeom prst="arc">
                <a:avLst>
                  <a:gd name="adj1" fmla="val 10789572"/>
                  <a:gd name="adj2" fmla="val 21564703"/>
                </a:avLst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8" name="Can 217"/>
              <p:cNvSpPr/>
              <p:nvPr/>
            </p:nvSpPr>
            <p:spPr>
              <a:xfrm>
                <a:off x="4123591" y="5485960"/>
                <a:ext cx="1828800" cy="2263365"/>
              </a:xfrm>
              <a:prstGeom prst="can">
                <a:avLst>
                  <a:gd name="adj" fmla="val 27640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9" name="Oval 218"/>
              <p:cNvSpPr/>
              <p:nvPr/>
            </p:nvSpPr>
            <p:spPr>
              <a:xfrm>
                <a:off x="5019047" y="7403265"/>
                <a:ext cx="86046" cy="8710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20" name="Straight Connector 219"/>
              <p:cNvCxnSpPr/>
              <p:nvPr/>
            </p:nvCxnSpPr>
            <p:spPr>
              <a:xfrm>
                <a:off x="5047047" y="7449451"/>
                <a:ext cx="898646" cy="28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Arrow Connector 221"/>
              <p:cNvCxnSpPr/>
              <p:nvPr/>
            </p:nvCxnSpPr>
            <p:spPr>
              <a:xfrm>
                <a:off x="6270178" y="5696156"/>
                <a:ext cx="0" cy="18288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Arrow Connector 223"/>
              <p:cNvCxnSpPr/>
              <p:nvPr/>
            </p:nvCxnSpPr>
            <p:spPr>
              <a:xfrm>
                <a:off x="2013741" y="5841991"/>
                <a:ext cx="0" cy="172596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" name="TextBox 224"/>
              <p:cNvSpPr txBox="1"/>
              <p:nvPr/>
            </p:nvSpPr>
            <p:spPr>
              <a:xfrm>
                <a:off x="1474649" y="6506216"/>
                <a:ext cx="1157725" cy="290456"/>
              </a:xfrm>
              <a:prstGeom prst="rect">
                <a:avLst/>
              </a:prstGeom>
              <a:solidFill>
                <a:srgbClr val="FFFF00"/>
              </a:solidFill>
              <a:effectLst>
                <a:softEdge rad="63500"/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h</a:t>
                </a:r>
                <a:r>
                  <a:rPr lang="en-US" sz="1000" b="1" baseline="-2500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2</a:t>
                </a:r>
                <a:r>
                  <a:rPr lang="en-US" sz="10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 = 24cm</a:t>
                </a:r>
                <a:endParaRPr lang="en-US" sz="10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227" name="Arc 226"/>
              <p:cNvSpPr/>
              <p:nvPr/>
            </p:nvSpPr>
            <p:spPr>
              <a:xfrm>
                <a:off x="2153815" y="7332929"/>
                <a:ext cx="1618488" cy="292608"/>
              </a:xfrm>
              <a:prstGeom prst="arc">
                <a:avLst>
                  <a:gd name="adj1" fmla="val 10951646"/>
                  <a:gd name="adj2" fmla="val 21474733"/>
                </a:avLst>
              </a:prstGeom>
              <a:ln w="28575">
                <a:solidFill>
                  <a:srgbClr val="66262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6" name="Group 215"/>
            <p:cNvGrpSpPr/>
            <p:nvPr/>
          </p:nvGrpSpPr>
          <p:grpSpPr>
            <a:xfrm>
              <a:off x="6069014" y="1686808"/>
              <a:ext cx="590945" cy="1418341"/>
              <a:chOff x="3360420" y="2956560"/>
              <a:chExt cx="695174" cy="1668504"/>
            </a:xfrm>
          </p:grpSpPr>
          <p:cxnSp>
            <p:nvCxnSpPr>
              <p:cNvPr id="226" name="Straight Arrow Connector 225"/>
              <p:cNvCxnSpPr/>
              <p:nvPr/>
            </p:nvCxnSpPr>
            <p:spPr>
              <a:xfrm>
                <a:off x="3360420" y="2956560"/>
                <a:ext cx="666694" cy="166850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4" name="TextBox 243"/>
              <p:cNvSpPr txBox="1"/>
              <p:nvPr/>
            </p:nvSpPr>
            <p:spPr>
              <a:xfrm>
                <a:off x="3457236" y="3563667"/>
                <a:ext cx="598358" cy="271545"/>
              </a:xfrm>
              <a:prstGeom prst="rect">
                <a:avLst/>
              </a:prstGeom>
              <a:solidFill>
                <a:srgbClr val="FFFF00"/>
              </a:solidFill>
              <a:effectLst>
                <a:softEdge rad="63500"/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900" b="1" i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l</a:t>
                </a:r>
                <a:r>
                  <a:rPr lang="en-US" sz="9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 = ?</a:t>
                </a:r>
                <a:endParaRPr lang="en-US" sz="10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5909352" y="3158552"/>
              <a:ext cx="595429" cy="29027"/>
              <a:chOff x="5711825" y="3158552"/>
              <a:chExt cx="792516" cy="29027"/>
            </a:xfrm>
          </p:grpSpPr>
          <p:sp>
            <p:nvSpPr>
              <p:cNvPr id="246" name="Oval 245"/>
              <p:cNvSpPr/>
              <p:nvPr/>
            </p:nvSpPr>
            <p:spPr>
              <a:xfrm>
                <a:off x="5711825" y="3158552"/>
                <a:ext cx="76529" cy="290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47" name="Straight Connector 246"/>
              <p:cNvCxnSpPr/>
              <p:nvPr/>
            </p:nvCxnSpPr>
            <p:spPr>
              <a:xfrm flipV="1">
                <a:off x="5758657" y="3177301"/>
                <a:ext cx="745684" cy="87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8" name="TextBox 247"/>
            <p:cNvSpPr txBox="1"/>
            <p:nvPr/>
          </p:nvSpPr>
          <p:spPr>
            <a:xfrm>
              <a:off x="5921123" y="2939892"/>
              <a:ext cx="598358" cy="246221"/>
            </a:xfrm>
            <a:prstGeom prst="rect">
              <a:avLst/>
            </a:prstGeom>
            <a:solidFill>
              <a:srgbClr val="FFFF00"/>
            </a:solidFill>
            <a:effectLst>
              <a:softEdge rad="63500"/>
            </a:effectLst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Bookman Old Style" pitchFamily="18" charset="0"/>
                </a:rPr>
                <a:t>r</a:t>
              </a:r>
              <a:r>
                <a:rPr lang="en-US" sz="1000" b="1" baseline="-25000" dirty="0" smtClean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  <a:r>
                <a:rPr lang="en-US" sz="1000" b="1" dirty="0" smtClean="0">
                  <a:solidFill>
                    <a:prstClr val="black"/>
                  </a:solidFill>
                  <a:latin typeface="Bookman Old Style" pitchFamily="18" charset="0"/>
                </a:rPr>
                <a:t> = ?</a:t>
              </a:r>
              <a:endParaRPr lang="en-US" sz="105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7271170" y="2911075"/>
              <a:ext cx="878767" cy="246221"/>
            </a:xfrm>
            <a:prstGeom prst="rect">
              <a:avLst/>
            </a:prstGeom>
            <a:solidFill>
              <a:srgbClr val="FFFF00"/>
            </a:solidFill>
            <a:effectLst>
              <a:softEdge rad="63500"/>
            </a:effectLst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Bookman Old Style" pitchFamily="18" charset="0"/>
                </a:rPr>
                <a:t>r</a:t>
              </a:r>
              <a:r>
                <a:rPr lang="en-US" sz="1000" b="1" baseline="-25000" dirty="0" smtClean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  <a:r>
                <a:rPr lang="en-US" sz="1000" b="1" dirty="0" smtClean="0">
                  <a:solidFill>
                    <a:prstClr val="black"/>
                  </a:solidFill>
                  <a:latin typeface="Bookman Old Style" pitchFamily="18" charset="0"/>
                </a:rPr>
                <a:t> = 18 cm</a:t>
              </a:r>
              <a:endParaRPr lang="en-US" sz="10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8097113" y="2280675"/>
              <a:ext cx="862737" cy="246221"/>
            </a:xfrm>
            <a:prstGeom prst="rect">
              <a:avLst/>
            </a:prstGeom>
            <a:solidFill>
              <a:srgbClr val="FFFF00"/>
            </a:solidFill>
            <a:effectLst>
              <a:softEdge rad="63500"/>
            </a:effectLst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Bookman Old Style" pitchFamily="18" charset="0"/>
                </a:rPr>
                <a:t>h</a:t>
              </a:r>
              <a:r>
                <a:rPr lang="en-US" sz="1000" b="1" baseline="-25000" dirty="0" smtClean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  <a:r>
                <a:rPr lang="en-US" sz="1000" b="1" dirty="0" smtClean="0">
                  <a:solidFill>
                    <a:prstClr val="black"/>
                  </a:solidFill>
                  <a:latin typeface="Bookman Old Style" pitchFamily="18" charset="0"/>
                </a:rPr>
                <a:t> = 32cm</a:t>
              </a:r>
              <a:endParaRPr lang="en-US" sz="10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221" name="Straight Connector 220"/>
          <p:cNvCxnSpPr/>
          <p:nvPr/>
        </p:nvCxnSpPr>
        <p:spPr>
          <a:xfrm flipH="1">
            <a:off x="3611424" y="2257414"/>
            <a:ext cx="151743" cy="126636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tangle 222"/>
          <p:cNvSpPr/>
          <p:nvPr/>
        </p:nvSpPr>
        <p:spPr>
          <a:xfrm>
            <a:off x="5432862" y="4246146"/>
            <a:ext cx="2939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5638800" y="4265196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4850768" y="4245418"/>
            <a:ext cx="7162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 2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11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4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00"/>
                            </p:stCondLst>
                            <p:childTnLst>
                              <p:par>
                                <p:cTn id="2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00"/>
                            </p:stCondLst>
                            <p:childTnLst>
                              <p:par>
                                <p:cTn id="23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500"/>
                            </p:stCondLst>
                            <p:childTnLst>
                              <p:par>
                                <p:cTn id="2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500"/>
                            </p:stCondLst>
                            <p:childTnLst>
                              <p:par>
                                <p:cTn id="2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500"/>
                            </p:stCondLst>
                            <p:childTnLst>
                              <p:par>
                                <p:cTn id="2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6" fill="hold">
                            <p:stCondLst>
                              <p:cond delay="500"/>
                            </p:stCondLst>
                            <p:childTnLst>
                              <p:par>
                                <p:cTn id="38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8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9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9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500"/>
                            </p:stCondLst>
                            <p:childTnLst>
                              <p:par>
                                <p:cTn id="4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8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>
                            <p:stCondLst>
                              <p:cond delay="1000"/>
                            </p:stCondLst>
                            <p:childTnLst>
                              <p:par>
                                <p:cTn id="42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1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7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8" fill="hold">
                            <p:stCondLst>
                              <p:cond delay="500"/>
                            </p:stCondLst>
                            <p:childTnLst>
                              <p:par>
                                <p:cTn id="45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1" fill="hold">
                            <p:stCondLst>
                              <p:cond delay="500"/>
                            </p:stCondLst>
                            <p:childTnLst>
                              <p:par>
                                <p:cTn id="50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3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>
                      <p:stCondLst>
                        <p:cond delay="indefinite"/>
                      </p:stCondLst>
                      <p:childTnLst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0" fill="hold">
                            <p:stCondLst>
                              <p:cond delay="500"/>
                            </p:stCondLst>
                            <p:childTnLst>
                              <p:par>
                                <p:cTn id="5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3" grpId="1" animBg="1"/>
      <p:bldP spid="93" grpId="2" animBg="1"/>
      <p:bldP spid="144" grpId="0" animBg="1"/>
      <p:bldP spid="144" grpId="1" animBg="1"/>
      <p:bldP spid="143" grpId="0" animBg="1"/>
      <p:bldP spid="143" grpId="1" animBg="1"/>
      <p:bldP spid="142" grpId="0" animBg="1"/>
      <p:bldP spid="142" grpId="1" animBg="1"/>
      <p:bldP spid="141" grpId="0" animBg="1"/>
      <p:bldP spid="141" grpId="1" animBg="1"/>
      <p:bldP spid="140" grpId="0" animBg="1"/>
      <p:bldP spid="140" grpId="1" animBg="1"/>
      <p:bldP spid="139" grpId="0" animBg="1"/>
      <p:bldP spid="139" grpId="1" animBg="1"/>
      <p:bldP spid="137" grpId="0" animBg="1"/>
      <p:bldP spid="137" grpId="1" animBg="1"/>
      <p:bldP spid="134" grpId="0" animBg="1"/>
      <p:bldP spid="134" grpId="1" animBg="1"/>
      <p:bldP spid="135" grpId="0" animBg="1"/>
      <p:bldP spid="135" grpId="1" animBg="1"/>
      <p:bldP spid="10" grpId="0"/>
      <p:bldP spid="11" grpId="0"/>
      <p:bldP spid="12" grpId="0"/>
      <p:bldP spid="13" grpId="0"/>
      <p:bldP spid="16" grpId="0"/>
      <p:bldP spid="21" grpId="0"/>
      <p:bldP spid="48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10" grpId="0"/>
      <p:bldP spid="111" grpId="0"/>
      <p:bldP spid="112" grpId="0"/>
      <p:bldP spid="115" grpId="0"/>
      <p:bldP spid="116" grpId="0"/>
      <p:bldP spid="117" grpId="0"/>
      <p:bldP spid="118" grpId="0"/>
      <p:bldP spid="120" grpId="0"/>
      <p:bldP spid="121" grpId="0"/>
      <p:bldP spid="122" grpId="0"/>
      <p:bldP spid="126" grpId="0"/>
      <p:bldP spid="145" grpId="0"/>
      <p:bldP spid="146" grpId="0"/>
      <p:bldP spid="147" grpId="0"/>
      <p:bldP spid="148" grpId="0"/>
      <p:bldP spid="149" grpId="0"/>
      <p:bldP spid="150" grpId="0"/>
      <p:bldP spid="151" grpId="0"/>
      <p:bldP spid="172" grpId="0"/>
      <p:bldP spid="173" grpId="0"/>
      <p:bldP spid="174" grpId="0"/>
      <p:bldP spid="175" grpId="0"/>
      <p:bldP spid="176" grpId="0"/>
      <p:bldP spid="177" grpId="0"/>
      <p:bldP spid="178" grpId="0"/>
      <p:bldP spid="179" grpId="0"/>
      <p:bldP spid="180" grpId="0"/>
      <p:bldP spid="181" grpId="0"/>
      <p:bldP spid="182" grpId="0"/>
      <p:bldP spid="183" grpId="0"/>
      <p:bldP spid="184" grpId="0"/>
      <p:bldP spid="185" grpId="0"/>
      <p:bldP spid="186" grpId="0"/>
      <p:bldP spid="187" grpId="0"/>
      <p:bldP spid="188" grpId="0"/>
      <p:bldP spid="189" grpId="0"/>
      <p:bldP spid="190" grpId="0"/>
      <p:bldP spid="191" grpId="0"/>
      <p:bldP spid="192" grpId="0"/>
      <p:bldP spid="193" grpId="0"/>
      <p:bldP spid="194" grpId="0"/>
      <p:bldP spid="199" grpId="0"/>
      <p:bldP spid="200" grpId="0"/>
      <p:bldP spid="201" grpId="0"/>
      <p:bldP spid="202" grpId="0"/>
      <p:bldP spid="138" grpId="0"/>
      <p:bldP spid="171" grpId="0"/>
      <p:bldP spid="195" grpId="0"/>
      <p:bldP spid="196" grpId="0"/>
      <p:bldP spid="223" grpId="0"/>
      <p:bldP spid="250" grpId="0"/>
      <p:bldP spid="2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/>
          <p:cNvGrpSpPr/>
          <p:nvPr/>
        </p:nvGrpSpPr>
        <p:grpSpPr>
          <a:xfrm>
            <a:off x="4791782" y="1478180"/>
            <a:ext cx="3563852" cy="1931770"/>
            <a:chOff x="1453194" y="5476768"/>
            <a:chExt cx="4816984" cy="2278824"/>
          </a:xfrm>
        </p:grpSpPr>
        <p:grpSp>
          <p:nvGrpSpPr>
            <p:cNvPr id="161" name="Group 160"/>
            <p:cNvGrpSpPr/>
            <p:nvPr/>
          </p:nvGrpSpPr>
          <p:grpSpPr>
            <a:xfrm>
              <a:off x="2153815" y="5684019"/>
              <a:ext cx="1622548" cy="1943700"/>
              <a:chOff x="2264049" y="3340545"/>
              <a:chExt cx="1249223" cy="1496483"/>
            </a:xfrm>
          </p:grpSpPr>
          <p:sp>
            <p:nvSpPr>
              <p:cNvPr id="173" name="Isosceles Triangle 31"/>
              <p:cNvSpPr/>
              <p:nvPr/>
            </p:nvSpPr>
            <p:spPr>
              <a:xfrm>
                <a:off x="2270398" y="3340545"/>
                <a:ext cx="1242874" cy="1496143"/>
              </a:xfrm>
              <a:custGeom>
                <a:avLst/>
                <a:gdLst>
                  <a:gd name="connsiteX0" fmla="*/ 0 w 1613853"/>
                  <a:gd name="connsiteY0" fmla="*/ 1793308 h 1793308"/>
                  <a:gd name="connsiteX1" fmla="*/ 835798 w 1613853"/>
                  <a:gd name="connsiteY1" fmla="*/ 0 h 1793308"/>
                  <a:gd name="connsiteX2" fmla="*/ 1613853 w 1613853"/>
                  <a:gd name="connsiteY2" fmla="*/ 1793308 h 1793308"/>
                  <a:gd name="connsiteX3" fmla="*/ 0 w 1613853"/>
                  <a:gd name="connsiteY3" fmla="*/ 1793308 h 1793308"/>
                  <a:gd name="connsiteX0" fmla="*/ 0 w 1613853"/>
                  <a:gd name="connsiteY0" fmla="*/ 1793308 h 1911841"/>
                  <a:gd name="connsiteX1" fmla="*/ 835798 w 1613853"/>
                  <a:gd name="connsiteY1" fmla="*/ 0 h 1911841"/>
                  <a:gd name="connsiteX2" fmla="*/ 1613853 w 1613853"/>
                  <a:gd name="connsiteY2" fmla="*/ 1793308 h 1911841"/>
                  <a:gd name="connsiteX3" fmla="*/ 0 w 1613853"/>
                  <a:gd name="connsiteY3" fmla="*/ 1793308 h 1911841"/>
                  <a:gd name="connsiteX0" fmla="*/ 0 w 1613927"/>
                  <a:gd name="connsiteY0" fmla="*/ 1793308 h 1945092"/>
                  <a:gd name="connsiteX1" fmla="*/ 835798 w 1613927"/>
                  <a:gd name="connsiteY1" fmla="*/ 0 h 1945092"/>
                  <a:gd name="connsiteX2" fmla="*/ 1613853 w 1613927"/>
                  <a:gd name="connsiteY2" fmla="*/ 1793308 h 1945092"/>
                  <a:gd name="connsiteX3" fmla="*/ 0 w 1613927"/>
                  <a:gd name="connsiteY3" fmla="*/ 1793308 h 1945092"/>
                  <a:gd name="connsiteX0" fmla="*/ 0 w 1614762"/>
                  <a:gd name="connsiteY0" fmla="*/ 1793308 h 1951014"/>
                  <a:gd name="connsiteX1" fmla="*/ 835798 w 1614762"/>
                  <a:gd name="connsiteY1" fmla="*/ 0 h 1951014"/>
                  <a:gd name="connsiteX2" fmla="*/ 1613853 w 1614762"/>
                  <a:gd name="connsiteY2" fmla="*/ 1793308 h 1951014"/>
                  <a:gd name="connsiteX3" fmla="*/ 0 w 1614762"/>
                  <a:gd name="connsiteY3" fmla="*/ 1793308 h 1951014"/>
                  <a:gd name="connsiteX0" fmla="*/ 0 w 1614698"/>
                  <a:gd name="connsiteY0" fmla="*/ 1793308 h 1935204"/>
                  <a:gd name="connsiteX1" fmla="*/ 835798 w 1614698"/>
                  <a:gd name="connsiteY1" fmla="*/ 0 h 1935204"/>
                  <a:gd name="connsiteX2" fmla="*/ 1613853 w 1614698"/>
                  <a:gd name="connsiteY2" fmla="*/ 1793308 h 1935204"/>
                  <a:gd name="connsiteX3" fmla="*/ 0 w 1614698"/>
                  <a:gd name="connsiteY3" fmla="*/ 1793308 h 1935204"/>
                  <a:gd name="connsiteX0" fmla="*/ 0 w 1614301"/>
                  <a:gd name="connsiteY0" fmla="*/ 1793308 h 1943259"/>
                  <a:gd name="connsiteX1" fmla="*/ 835798 w 1614301"/>
                  <a:gd name="connsiteY1" fmla="*/ 0 h 1943259"/>
                  <a:gd name="connsiteX2" fmla="*/ 1613853 w 1614301"/>
                  <a:gd name="connsiteY2" fmla="*/ 1793308 h 1943259"/>
                  <a:gd name="connsiteX3" fmla="*/ 0 w 1614301"/>
                  <a:gd name="connsiteY3" fmla="*/ 1793308 h 1943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14301" h="1943259">
                    <a:moveTo>
                      <a:pt x="0" y="1793308"/>
                    </a:moveTo>
                    <a:lnTo>
                      <a:pt x="835798" y="0"/>
                    </a:lnTo>
                    <a:lnTo>
                      <a:pt x="1613853" y="1793308"/>
                    </a:lnTo>
                    <a:cubicBezTo>
                      <a:pt x="1645020" y="1962374"/>
                      <a:pt x="40270" y="2021908"/>
                      <a:pt x="0" y="1793308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74" name="Group 173"/>
              <p:cNvGrpSpPr/>
              <p:nvPr/>
            </p:nvGrpSpPr>
            <p:grpSpPr>
              <a:xfrm rot="10800000">
                <a:off x="2264049" y="3346834"/>
                <a:ext cx="1248879" cy="1490194"/>
                <a:chOff x="2272025" y="3208998"/>
                <a:chExt cx="1248879" cy="1490194"/>
              </a:xfrm>
            </p:grpSpPr>
            <p:sp>
              <p:nvSpPr>
                <p:cNvPr id="175" name="Oval 174"/>
                <p:cNvSpPr/>
                <p:nvPr/>
              </p:nvSpPr>
              <p:spPr>
                <a:xfrm>
                  <a:off x="2272025" y="3208998"/>
                  <a:ext cx="1248879" cy="22523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76" name="Group 175"/>
                <p:cNvGrpSpPr/>
                <p:nvPr/>
              </p:nvGrpSpPr>
              <p:grpSpPr>
                <a:xfrm>
                  <a:off x="2272025" y="3321613"/>
                  <a:ext cx="1248879" cy="1377579"/>
                  <a:chOff x="4232662" y="3591865"/>
                  <a:chExt cx="1248879" cy="1377579"/>
                </a:xfrm>
              </p:grpSpPr>
              <p:cxnSp>
                <p:nvCxnSpPr>
                  <p:cNvPr id="177" name="Straight Connector 176"/>
                  <p:cNvCxnSpPr>
                    <a:stCxn id="175" idx="2"/>
                  </p:cNvCxnSpPr>
                  <p:nvPr/>
                </p:nvCxnSpPr>
                <p:spPr>
                  <a:xfrm rot="10800000" flipH="1" flipV="1">
                    <a:off x="4232662" y="3591865"/>
                    <a:ext cx="592526" cy="137757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Connector 177"/>
                  <p:cNvCxnSpPr>
                    <a:endCxn id="175" idx="6"/>
                  </p:cNvCxnSpPr>
                  <p:nvPr/>
                </p:nvCxnSpPr>
                <p:spPr>
                  <a:xfrm rot="10800000" flipH="1">
                    <a:off x="4825188" y="3591865"/>
                    <a:ext cx="656353" cy="137757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62" name="Group 161"/>
            <p:cNvGrpSpPr/>
            <p:nvPr/>
          </p:nvGrpSpPr>
          <p:grpSpPr>
            <a:xfrm>
              <a:off x="4123852" y="5476768"/>
              <a:ext cx="1838697" cy="2278824"/>
              <a:chOff x="4644167" y="2685302"/>
              <a:chExt cx="1838697" cy="2278824"/>
            </a:xfrm>
          </p:grpSpPr>
          <p:sp>
            <p:nvSpPr>
              <p:cNvPr id="171" name="Rectangle 17"/>
              <p:cNvSpPr/>
              <p:nvPr/>
            </p:nvSpPr>
            <p:spPr>
              <a:xfrm>
                <a:off x="4644167" y="2931603"/>
                <a:ext cx="1833970" cy="2032523"/>
              </a:xfrm>
              <a:custGeom>
                <a:avLst/>
                <a:gdLst>
                  <a:gd name="connsiteX0" fmla="*/ 0 w 1833970"/>
                  <a:gd name="connsiteY0" fmla="*/ 0 h 1874052"/>
                  <a:gd name="connsiteX1" fmla="*/ 1833970 w 1833970"/>
                  <a:gd name="connsiteY1" fmla="*/ 0 h 1874052"/>
                  <a:gd name="connsiteX2" fmla="*/ 1833970 w 1833970"/>
                  <a:gd name="connsiteY2" fmla="*/ 1874052 h 1874052"/>
                  <a:gd name="connsiteX3" fmla="*/ 0 w 1833970"/>
                  <a:gd name="connsiteY3" fmla="*/ 1874052 h 1874052"/>
                  <a:gd name="connsiteX4" fmla="*/ 0 w 1833970"/>
                  <a:gd name="connsiteY4" fmla="*/ 0 h 1874052"/>
                  <a:gd name="connsiteX0" fmla="*/ 0 w 1833970"/>
                  <a:gd name="connsiteY0" fmla="*/ 0 h 1874052"/>
                  <a:gd name="connsiteX1" fmla="*/ 1833970 w 1833970"/>
                  <a:gd name="connsiteY1" fmla="*/ 0 h 1874052"/>
                  <a:gd name="connsiteX2" fmla="*/ 1833970 w 1833970"/>
                  <a:gd name="connsiteY2" fmla="*/ 1874052 h 1874052"/>
                  <a:gd name="connsiteX3" fmla="*/ 0 w 1833970"/>
                  <a:gd name="connsiteY3" fmla="*/ 1874052 h 1874052"/>
                  <a:gd name="connsiteX4" fmla="*/ 0 w 1833970"/>
                  <a:gd name="connsiteY4" fmla="*/ 0 h 1874052"/>
                  <a:gd name="connsiteX0" fmla="*/ 0 w 1833970"/>
                  <a:gd name="connsiteY0" fmla="*/ 0 h 1874052"/>
                  <a:gd name="connsiteX1" fmla="*/ 1833970 w 1833970"/>
                  <a:gd name="connsiteY1" fmla="*/ 0 h 1874052"/>
                  <a:gd name="connsiteX2" fmla="*/ 1833970 w 1833970"/>
                  <a:gd name="connsiteY2" fmla="*/ 1874052 h 1874052"/>
                  <a:gd name="connsiteX3" fmla="*/ 0 w 1833970"/>
                  <a:gd name="connsiteY3" fmla="*/ 1874052 h 1874052"/>
                  <a:gd name="connsiteX4" fmla="*/ 0 w 1833970"/>
                  <a:gd name="connsiteY4" fmla="*/ 0 h 1874052"/>
                  <a:gd name="connsiteX0" fmla="*/ 0 w 1833970"/>
                  <a:gd name="connsiteY0" fmla="*/ 0 h 1874052"/>
                  <a:gd name="connsiteX1" fmla="*/ 1833970 w 1833970"/>
                  <a:gd name="connsiteY1" fmla="*/ 0 h 1874052"/>
                  <a:gd name="connsiteX2" fmla="*/ 1833970 w 1833970"/>
                  <a:gd name="connsiteY2" fmla="*/ 1874052 h 1874052"/>
                  <a:gd name="connsiteX3" fmla="*/ 0 w 1833970"/>
                  <a:gd name="connsiteY3" fmla="*/ 1874052 h 1874052"/>
                  <a:gd name="connsiteX4" fmla="*/ 0 w 1833970"/>
                  <a:gd name="connsiteY4" fmla="*/ 0 h 1874052"/>
                  <a:gd name="connsiteX0" fmla="*/ 0 w 1833970"/>
                  <a:gd name="connsiteY0" fmla="*/ 0 h 1874052"/>
                  <a:gd name="connsiteX1" fmla="*/ 1833970 w 1833970"/>
                  <a:gd name="connsiteY1" fmla="*/ 0 h 1874052"/>
                  <a:gd name="connsiteX2" fmla="*/ 1833970 w 1833970"/>
                  <a:gd name="connsiteY2" fmla="*/ 1874052 h 1874052"/>
                  <a:gd name="connsiteX3" fmla="*/ 0 w 1833970"/>
                  <a:gd name="connsiteY3" fmla="*/ 1874052 h 1874052"/>
                  <a:gd name="connsiteX4" fmla="*/ 0 w 1833970"/>
                  <a:gd name="connsiteY4" fmla="*/ 0 h 1874052"/>
                  <a:gd name="connsiteX0" fmla="*/ 0 w 1833970"/>
                  <a:gd name="connsiteY0" fmla="*/ 0 h 2030685"/>
                  <a:gd name="connsiteX1" fmla="*/ 1833970 w 1833970"/>
                  <a:gd name="connsiteY1" fmla="*/ 0 h 2030685"/>
                  <a:gd name="connsiteX2" fmla="*/ 1833970 w 1833970"/>
                  <a:gd name="connsiteY2" fmla="*/ 1874052 h 2030685"/>
                  <a:gd name="connsiteX3" fmla="*/ 0 w 1833970"/>
                  <a:gd name="connsiteY3" fmla="*/ 1874052 h 2030685"/>
                  <a:gd name="connsiteX4" fmla="*/ 0 w 1833970"/>
                  <a:gd name="connsiteY4" fmla="*/ 0 h 2030685"/>
                  <a:gd name="connsiteX0" fmla="*/ 0 w 1833970"/>
                  <a:gd name="connsiteY0" fmla="*/ 0 h 2044972"/>
                  <a:gd name="connsiteX1" fmla="*/ 1833970 w 1833970"/>
                  <a:gd name="connsiteY1" fmla="*/ 0 h 2044972"/>
                  <a:gd name="connsiteX2" fmla="*/ 1833970 w 1833970"/>
                  <a:gd name="connsiteY2" fmla="*/ 1874052 h 2044972"/>
                  <a:gd name="connsiteX3" fmla="*/ 0 w 1833970"/>
                  <a:gd name="connsiteY3" fmla="*/ 1874052 h 2044972"/>
                  <a:gd name="connsiteX4" fmla="*/ 0 w 1833970"/>
                  <a:gd name="connsiteY4" fmla="*/ 0 h 2044972"/>
                  <a:gd name="connsiteX0" fmla="*/ 0 w 1833970"/>
                  <a:gd name="connsiteY0" fmla="*/ 0 h 2053567"/>
                  <a:gd name="connsiteX1" fmla="*/ 1833970 w 1833970"/>
                  <a:gd name="connsiteY1" fmla="*/ 0 h 2053567"/>
                  <a:gd name="connsiteX2" fmla="*/ 1833970 w 1833970"/>
                  <a:gd name="connsiteY2" fmla="*/ 1874052 h 2053567"/>
                  <a:gd name="connsiteX3" fmla="*/ 0 w 1833970"/>
                  <a:gd name="connsiteY3" fmla="*/ 1874052 h 2053567"/>
                  <a:gd name="connsiteX4" fmla="*/ 0 w 1833970"/>
                  <a:gd name="connsiteY4" fmla="*/ 0 h 2053567"/>
                  <a:gd name="connsiteX0" fmla="*/ 0 w 1833970"/>
                  <a:gd name="connsiteY0" fmla="*/ 0 h 2084028"/>
                  <a:gd name="connsiteX1" fmla="*/ 1833970 w 1833970"/>
                  <a:gd name="connsiteY1" fmla="*/ 0 h 2084028"/>
                  <a:gd name="connsiteX2" fmla="*/ 1833970 w 1833970"/>
                  <a:gd name="connsiteY2" fmla="*/ 1874052 h 2084028"/>
                  <a:gd name="connsiteX3" fmla="*/ 0 w 1833970"/>
                  <a:gd name="connsiteY3" fmla="*/ 1874052 h 2084028"/>
                  <a:gd name="connsiteX4" fmla="*/ 0 w 1833970"/>
                  <a:gd name="connsiteY4" fmla="*/ 0 h 2084028"/>
                  <a:gd name="connsiteX0" fmla="*/ 0 w 1833970"/>
                  <a:gd name="connsiteY0" fmla="*/ 0 h 2074392"/>
                  <a:gd name="connsiteX1" fmla="*/ 1833970 w 1833970"/>
                  <a:gd name="connsiteY1" fmla="*/ 0 h 2074392"/>
                  <a:gd name="connsiteX2" fmla="*/ 1833970 w 1833970"/>
                  <a:gd name="connsiteY2" fmla="*/ 1874052 h 2074392"/>
                  <a:gd name="connsiteX3" fmla="*/ 0 w 1833970"/>
                  <a:gd name="connsiteY3" fmla="*/ 1874052 h 2074392"/>
                  <a:gd name="connsiteX4" fmla="*/ 0 w 1833970"/>
                  <a:gd name="connsiteY4" fmla="*/ 0 h 2074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33970" h="2074392">
                    <a:moveTo>
                      <a:pt x="0" y="0"/>
                    </a:moveTo>
                    <a:cubicBezTo>
                      <a:pt x="262073" y="295275"/>
                      <a:pt x="1717947" y="247650"/>
                      <a:pt x="1833970" y="0"/>
                    </a:cubicBezTo>
                    <a:lnTo>
                      <a:pt x="1833970" y="1874052"/>
                    </a:lnTo>
                    <a:cubicBezTo>
                      <a:pt x="1795226" y="2044551"/>
                      <a:pt x="453239" y="2223238"/>
                      <a:pt x="0" y="1874052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4644985" y="2685302"/>
                <a:ext cx="1837879" cy="45512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63" name="Arc 162"/>
            <p:cNvSpPr/>
            <p:nvPr/>
          </p:nvSpPr>
          <p:spPr>
            <a:xfrm>
              <a:off x="4128368" y="7218218"/>
              <a:ext cx="1819747" cy="457200"/>
            </a:xfrm>
            <a:prstGeom prst="arc">
              <a:avLst>
                <a:gd name="adj1" fmla="val 10789572"/>
                <a:gd name="adj2" fmla="val 21564703"/>
              </a:avLst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" name="Can 163"/>
            <p:cNvSpPr/>
            <p:nvPr/>
          </p:nvSpPr>
          <p:spPr>
            <a:xfrm>
              <a:off x="4123591" y="5485960"/>
              <a:ext cx="1828800" cy="2263365"/>
            </a:xfrm>
            <a:prstGeom prst="can">
              <a:avLst>
                <a:gd name="adj" fmla="val 2764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5" name="Oval 164"/>
            <p:cNvSpPr/>
            <p:nvPr/>
          </p:nvSpPr>
          <p:spPr>
            <a:xfrm>
              <a:off x="5019047" y="7403265"/>
              <a:ext cx="86046" cy="871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166" name="Straight Connector 165"/>
            <p:cNvCxnSpPr/>
            <p:nvPr/>
          </p:nvCxnSpPr>
          <p:spPr>
            <a:xfrm>
              <a:off x="5047047" y="7449451"/>
              <a:ext cx="898646" cy="2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>
              <a:off x="6270178" y="5696156"/>
              <a:ext cx="0" cy="182880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/>
            <p:nvPr/>
          </p:nvCxnSpPr>
          <p:spPr>
            <a:xfrm>
              <a:off x="2013741" y="5841991"/>
              <a:ext cx="0" cy="1725965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/>
            <p:cNvSpPr txBox="1"/>
            <p:nvPr/>
          </p:nvSpPr>
          <p:spPr>
            <a:xfrm>
              <a:off x="1453194" y="6506216"/>
              <a:ext cx="1247843" cy="299534"/>
            </a:xfrm>
            <a:prstGeom prst="rect">
              <a:avLst/>
            </a:prstGeom>
            <a:solidFill>
              <a:srgbClr val="FFFF00"/>
            </a:solidFill>
            <a:effectLst>
              <a:softEdge rad="63500"/>
            </a:effectLst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Bookman Old Style" pitchFamily="18" charset="0"/>
                </a:rPr>
                <a:t>h</a:t>
              </a:r>
              <a:r>
                <a:rPr lang="en-US" sz="1000" b="1" baseline="-25000" dirty="0" smtClean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  <a:r>
                <a:rPr lang="en-US" sz="1000" b="1" dirty="0" smtClean="0">
                  <a:solidFill>
                    <a:prstClr val="black"/>
                  </a:solidFill>
                  <a:latin typeface="Bookman Old Style" pitchFamily="18" charset="0"/>
                </a:rPr>
                <a:t> = 24cm</a:t>
              </a:r>
              <a:endParaRPr lang="en-US" sz="10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70" name="Arc 169"/>
            <p:cNvSpPr/>
            <p:nvPr/>
          </p:nvSpPr>
          <p:spPr>
            <a:xfrm>
              <a:off x="2153815" y="7332929"/>
              <a:ext cx="1618488" cy="292608"/>
            </a:xfrm>
            <a:prstGeom prst="arc">
              <a:avLst>
                <a:gd name="adj1" fmla="val 10951646"/>
                <a:gd name="adj2" fmla="val 21474733"/>
              </a:avLst>
            </a:prstGeom>
            <a:ln w="28575">
              <a:solidFill>
                <a:srgbClr val="66262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149" name="Straight Arrow Connector 148"/>
          <p:cNvCxnSpPr/>
          <p:nvPr/>
        </p:nvCxnSpPr>
        <p:spPr>
          <a:xfrm>
            <a:off x="6069014" y="1686808"/>
            <a:ext cx="566735" cy="1418341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6149839" y="2202890"/>
            <a:ext cx="490370" cy="230832"/>
          </a:xfrm>
          <a:prstGeom prst="rect">
            <a:avLst/>
          </a:prstGeom>
          <a:solidFill>
            <a:srgbClr val="FFFF0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sz="900" b="1" i="1" dirty="0" smtClean="0">
                <a:solidFill>
                  <a:prstClr val="black"/>
                </a:solidFill>
                <a:latin typeface="Bookman Old Style" pitchFamily="18" charset="0"/>
              </a:rPr>
              <a:t>l</a:t>
            </a:r>
            <a:r>
              <a:rPr lang="en-US" sz="900" b="1" dirty="0" smtClean="0">
                <a:solidFill>
                  <a:prstClr val="black"/>
                </a:solidFill>
                <a:latin typeface="Bookman Old Style" pitchFamily="18" charset="0"/>
              </a:rPr>
              <a:t> = ?</a:t>
            </a:r>
            <a:endParaRPr lang="en-US" sz="10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5909352" y="3158552"/>
            <a:ext cx="595429" cy="29027"/>
            <a:chOff x="5711825" y="3158552"/>
            <a:chExt cx="792516" cy="29027"/>
          </a:xfrm>
        </p:grpSpPr>
        <p:sp>
          <p:nvSpPr>
            <p:cNvPr id="147" name="Oval 146"/>
            <p:cNvSpPr/>
            <p:nvPr/>
          </p:nvSpPr>
          <p:spPr>
            <a:xfrm>
              <a:off x="5711825" y="3158552"/>
              <a:ext cx="76529" cy="290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prstClr val="white"/>
                </a:solidFill>
              </a:endParaRPr>
            </a:p>
          </p:txBody>
        </p:sp>
        <p:cxnSp>
          <p:nvCxnSpPr>
            <p:cNvPr id="148" name="Straight Connector 147"/>
            <p:cNvCxnSpPr/>
            <p:nvPr/>
          </p:nvCxnSpPr>
          <p:spPr>
            <a:xfrm flipV="1">
              <a:off x="5758657" y="3177301"/>
              <a:ext cx="745684" cy="8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TextBox 143"/>
          <p:cNvSpPr txBox="1"/>
          <p:nvPr/>
        </p:nvSpPr>
        <p:spPr>
          <a:xfrm>
            <a:off x="5729281" y="2939892"/>
            <a:ext cx="496418" cy="246221"/>
          </a:xfrm>
          <a:prstGeom prst="rect">
            <a:avLst/>
          </a:prstGeom>
          <a:solidFill>
            <a:srgbClr val="FFFF0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Bookman Old Style" pitchFamily="18" charset="0"/>
              </a:rPr>
              <a:t>r</a:t>
            </a:r>
            <a:r>
              <a:rPr lang="en-US" sz="10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000" b="1" dirty="0" smtClean="0">
                <a:solidFill>
                  <a:prstClr val="black"/>
                </a:solidFill>
                <a:latin typeface="Bookman Old Style" pitchFamily="18" charset="0"/>
              </a:rPr>
              <a:t> = </a:t>
            </a:r>
            <a:endParaRPr lang="en-US" sz="105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71170" y="2911075"/>
            <a:ext cx="878767" cy="246221"/>
          </a:xfrm>
          <a:prstGeom prst="rect">
            <a:avLst/>
          </a:prstGeom>
          <a:solidFill>
            <a:srgbClr val="FFFF00"/>
          </a:solidFill>
          <a:effectLst>
            <a:softEdge rad="63500"/>
          </a:effectLst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Bookman Old Style" pitchFamily="18" charset="0"/>
              </a:rPr>
              <a:t>r</a:t>
            </a:r>
            <a:r>
              <a:rPr lang="en-US" sz="10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r>
              <a:rPr lang="en-US" sz="1000" b="1" dirty="0" smtClean="0">
                <a:solidFill>
                  <a:prstClr val="black"/>
                </a:solidFill>
                <a:latin typeface="Bookman Old Style" pitchFamily="18" charset="0"/>
              </a:rPr>
              <a:t> = 18 cm</a:t>
            </a:r>
            <a:endParaRPr lang="en-US" sz="10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8097113" y="2280675"/>
            <a:ext cx="862737" cy="246221"/>
          </a:xfrm>
          <a:prstGeom prst="rect">
            <a:avLst/>
          </a:prstGeom>
          <a:solidFill>
            <a:srgbClr val="FFFF00"/>
          </a:solidFill>
          <a:effectLst>
            <a:softEdge rad="63500"/>
          </a:effectLst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Bookman Old Style" pitchFamily="18" charset="0"/>
              </a:rPr>
              <a:t>h</a:t>
            </a:r>
            <a:r>
              <a:rPr lang="en-US" sz="10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r>
              <a:rPr lang="en-US" sz="1000" b="1" dirty="0" smtClean="0">
                <a:solidFill>
                  <a:prstClr val="black"/>
                </a:solidFill>
                <a:latin typeface="Bookman Old Style" pitchFamily="18" charset="0"/>
              </a:rPr>
              <a:t> = 32cm</a:t>
            </a:r>
            <a:endParaRPr lang="en-US" sz="10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9" name="Rounded Rectangle 78"/>
          <p:cNvSpPr/>
          <p:nvPr/>
        </p:nvSpPr>
        <p:spPr bwMode="auto">
          <a:xfrm>
            <a:off x="579718" y="1301026"/>
            <a:ext cx="5045690" cy="309238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590926" y="1293794"/>
            <a:ext cx="374810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=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20125" y="1297526"/>
            <a:ext cx="3100975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Vol. of cylindrical bucket (V</a:t>
            </a:r>
            <a:r>
              <a:rPr lang="en-US" sz="1500" b="1" baseline="-250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1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) </a:t>
            </a:r>
            <a:endParaRPr lang="en-US" sz="15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703303" y="1293799"/>
            <a:ext cx="1900435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Vol. of cone </a:t>
            </a: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(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V</a:t>
            </a:r>
            <a:r>
              <a:rPr lang="en-US" sz="1500" b="1" baseline="-250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)                                   </a:t>
            </a:r>
            <a:endParaRPr lang="en-US" sz="1500" b="1" baseline="-250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599781" y="985790"/>
            <a:ext cx="1526443" cy="23734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5272052" y="743757"/>
            <a:ext cx="2234866" cy="23734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2697688" y="2740751"/>
            <a:ext cx="185724" cy="226695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1752600" y="2103906"/>
            <a:ext cx="1374406" cy="226695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2223624" y="2785823"/>
            <a:ext cx="168840" cy="18735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1300" y="199132"/>
            <a:ext cx="7416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Q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A cylindrical bucket, 32 cm high and with radius of base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18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cm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, is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filled with sand.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This bucket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is emptied on the ground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and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a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conical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heap of sand is formed. If the height of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the conical 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heap is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24 cm, find the radius and slant height of the heap.</a:t>
            </a:r>
          </a:p>
        </p:txBody>
      </p:sp>
      <p:sp>
        <p:nvSpPr>
          <p:cNvPr id="7" name="Rectangle 6"/>
          <p:cNvSpPr/>
          <p:nvPr/>
        </p:nvSpPr>
        <p:spPr>
          <a:xfrm>
            <a:off x="170898" y="1581150"/>
            <a:ext cx="6601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52882" y="1728457"/>
            <a:ext cx="4188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73670" y="1728457"/>
            <a:ext cx="3175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387516" y="1728457"/>
            <a:ext cx="4721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645337" y="1728457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45377" y="1728457"/>
            <a:ext cx="4655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096020" y="1728457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286526" y="1728457"/>
            <a:ext cx="4655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506795" y="1728457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97296" y="1728457"/>
            <a:ext cx="3463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43163" y="2379837"/>
            <a:ext cx="3055374" cy="218997"/>
          </a:xfrm>
          <a:prstGeom prst="rect">
            <a:avLst/>
          </a:prstGeom>
          <a:ln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733601" y="2033053"/>
            <a:ext cx="4816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054417" y="2033053"/>
            <a:ext cx="3216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352078" y="2033053"/>
            <a:ext cx="8769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36 cm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81000" y="2317707"/>
            <a:ext cx="3581430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   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Radius of the heap 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is 36 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cm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09600" y="2684822"/>
            <a:ext cx="7265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Now,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617029" y="2684822"/>
            <a:ext cx="3729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l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902834" y="2684822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79958" y="2684822"/>
            <a:ext cx="4721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437779" y="2684822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37803" y="2684822"/>
            <a:ext cx="5192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144569" y="3006830"/>
            <a:ext cx="3704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617029" y="3006830"/>
            <a:ext cx="3729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l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902834" y="3006830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124074" y="3006830"/>
            <a:ext cx="6906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(36)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648111" y="3006830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848143" y="3006830"/>
            <a:ext cx="7332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(24)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144569" y="3006830"/>
            <a:ext cx="3704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617029" y="3338670"/>
            <a:ext cx="3729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l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902834" y="3338670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179072" y="3338670"/>
            <a:ext cx="8969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1296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813593" y="3338670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46970" y="3338670"/>
            <a:ext cx="6179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576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143000" y="3006830"/>
            <a:ext cx="3704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617029" y="3681491"/>
            <a:ext cx="3729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l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902834" y="3681491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188598" y="3681491"/>
            <a:ext cx="8000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1872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143000" y="4073194"/>
            <a:ext cx="3704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627240" y="4073194"/>
            <a:ext cx="3729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l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902834" y="4073194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2057400" y="4055818"/>
                <a:ext cx="930191" cy="373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1872</m:t>
                          </m:r>
                        </m:e>
                      </m:rad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055818"/>
                <a:ext cx="930191" cy="37330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ounded Rectangle 32"/>
          <p:cNvSpPr/>
          <p:nvPr/>
        </p:nvSpPr>
        <p:spPr bwMode="auto">
          <a:xfrm>
            <a:off x="867288" y="3353822"/>
            <a:ext cx="2739346" cy="643382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62237" y="3384836"/>
            <a:ext cx="2740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What is the formula  to find slant height (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l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) 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1580675" y="3500362"/>
            <a:ext cx="1654886" cy="400110"/>
            <a:chOff x="5334020" y="2952750"/>
            <a:chExt cx="1540069" cy="400110"/>
          </a:xfrm>
        </p:grpSpPr>
        <p:sp>
          <p:nvSpPr>
            <p:cNvPr id="36" name="Rectangle 35"/>
            <p:cNvSpPr/>
            <p:nvPr/>
          </p:nvSpPr>
          <p:spPr>
            <a:xfrm>
              <a:off x="5334020" y="2952750"/>
              <a:ext cx="37290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i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l</a:t>
              </a:r>
              <a:r>
                <a:rPr lang="en-US" sz="2000" b="1" baseline="30000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2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651189" y="2952750"/>
              <a:ext cx="381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=</a:t>
              </a:r>
              <a:endParaRPr lang="en-US" sz="2000" b="1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896949" y="2952750"/>
              <a:ext cx="47216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r</a:t>
              </a:r>
              <a:r>
                <a:rPr lang="en-US" sz="2000" b="1" baseline="30000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2</a:t>
              </a:r>
              <a:endParaRPr lang="en-US" sz="2000" b="1" baseline="30000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154771" y="2952750"/>
              <a:ext cx="381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+</a:t>
              </a:r>
              <a:endParaRPr lang="en-US" sz="2000" b="1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354795" y="2952750"/>
              <a:ext cx="51929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h</a:t>
              </a:r>
              <a:r>
                <a:rPr lang="en-US" sz="2000" b="1" baseline="30000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2</a:t>
              </a:r>
              <a:endParaRPr lang="en-US" sz="2000" b="1" baseline="30000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</p:grpSp>
      <p:pic>
        <p:nvPicPr>
          <p:cNvPr id="104" name="Picture 103" descr="education-blackboard-backgrounds-powerpoint.jpg"/>
          <p:cNvPicPr>
            <a:picLocks noChangeAspect="1"/>
          </p:cNvPicPr>
          <p:nvPr/>
        </p:nvPicPr>
        <p:blipFill rotWithShape="1">
          <a:blip r:embed="rId4" cstate="print"/>
          <a:srcRect t="1738" b="1393"/>
          <a:stretch/>
        </p:blipFill>
        <p:spPr>
          <a:xfrm>
            <a:off x="4210050" y="1728457"/>
            <a:ext cx="1733550" cy="2514014"/>
          </a:xfrm>
          <a:prstGeom prst="rect">
            <a:avLst/>
          </a:prstGeom>
        </p:spPr>
      </p:pic>
      <p:cxnSp>
        <p:nvCxnSpPr>
          <p:cNvPr id="105" name="Straight Connector 104"/>
          <p:cNvCxnSpPr/>
          <p:nvPr/>
        </p:nvCxnSpPr>
        <p:spPr>
          <a:xfrm>
            <a:off x="4943475" y="1985631"/>
            <a:ext cx="0" cy="2167224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rot="5400000">
            <a:off x="5200059" y="1729594"/>
            <a:ext cx="0" cy="109728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4648468" y="1986247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2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4905375" y="1986247"/>
            <a:ext cx="7296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1872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4973502" y="2235024"/>
            <a:ext cx="593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936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648468" y="2235024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2</a:t>
            </a:r>
            <a:endParaRPr lang="en-US" sz="1600" dirty="0">
              <a:solidFill>
                <a:srgbClr val="FFFF00"/>
              </a:solidFill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 rot="5400000">
            <a:off x="5196840" y="2001139"/>
            <a:ext cx="0" cy="109728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4973502" y="2509095"/>
            <a:ext cx="593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468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4648468" y="2509095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2</a:t>
            </a:r>
            <a:endParaRPr lang="en-US" sz="1600" dirty="0">
              <a:solidFill>
                <a:srgbClr val="FFFF00"/>
              </a:solidFill>
            </a:endParaRPr>
          </a:p>
        </p:txBody>
      </p:sp>
      <p:cxnSp>
        <p:nvCxnSpPr>
          <p:cNvPr id="114" name="Straight Connector 113"/>
          <p:cNvCxnSpPr/>
          <p:nvPr/>
        </p:nvCxnSpPr>
        <p:spPr>
          <a:xfrm rot="5400000">
            <a:off x="5206366" y="2272622"/>
            <a:ext cx="0" cy="109728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4973502" y="2775378"/>
            <a:ext cx="593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234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648468" y="2775378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2</a:t>
            </a:r>
            <a:endParaRPr lang="en-US" sz="1600" dirty="0">
              <a:solidFill>
                <a:srgbClr val="FFFF00"/>
              </a:solidFill>
            </a:endParaRPr>
          </a:p>
        </p:txBody>
      </p:sp>
      <p:cxnSp>
        <p:nvCxnSpPr>
          <p:cNvPr id="117" name="Straight Connector 116"/>
          <p:cNvCxnSpPr/>
          <p:nvPr/>
        </p:nvCxnSpPr>
        <p:spPr>
          <a:xfrm rot="5400000">
            <a:off x="5215884" y="2538905"/>
            <a:ext cx="0" cy="109728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4924420" y="3041909"/>
            <a:ext cx="593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117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648468" y="3041909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3</a:t>
            </a:r>
            <a:endParaRPr lang="en-US" sz="1600" dirty="0">
              <a:solidFill>
                <a:srgbClr val="FFFF00"/>
              </a:solidFill>
            </a:endParaRPr>
          </a:p>
        </p:txBody>
      </p:sp>
      <p:cxnSp>
        <p:nvCxnSpPr>
          <p:cNvPr id="120" name="Straight Connector 119"/>
          <p:cNvCxnSpPr/>
          <p:nvPr/>
        </p:nvCxnSpPr>
        <p:spPr>
          <a:xfrm rot="5400000">
            <a:off x="5206366" y="2805436"/>
            <a:ext cx="0" cy="109728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5041630" y="3304275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39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639756" y="3304275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3</a:t>
            </a:r>
            <a:endParaRPr lang="en-US" sz="1600" dirty="0">
              <a:solidFill>
                <a:srgbClr val="FFFF00"/>
              </a:solidFill>
            </a:endParaRPr>
          </a:p>
        </p:txBody>
      </p:sp>
      <p:cxnSp>
        <p:nvCxnSpPr>
          <p:cNvPr id="123" name="Straight Connector 122"/>
          <p:cNvCxnSpPr/>
          <p:nvPr/>
        </p:nvCxnSpPr>
        <p:spPr>
          <a:xfrm rot="5400000">
            <a:off x="5212072" y="3067802"/>
            <a:ext cx="0" cy="109728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5041630" y="3551935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13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4569812" y="3551935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13</a:t>
            </a:r>
            <a:endParaRPr lang="en-US" sz="1600" dirty="0">
              <a:solidFill>
                <a:srgbClr val="FFFF00"/>
              </a:solidFill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 rot="5400000">
            <a:off x="5211132" y="3315462"/>
            <a:ext cx="0" cy="109728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5109757" y="3814301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1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4659424" y="2038233"/>
            <a:ext cx="288063" cy="182598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1143000" y="4503742"/>
            <a:ext cx="3704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1625671" y="4503742"/>
            <a:ext cx="3729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l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1902834" y="4503742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Rectangle 140"/>
              <p:cNvSpPr/>
              <p:nvPr/>
            </p:nvSpPr>
            <p:spPr>
              <a:xfrm>
                <a:off x="2055831" y="4486366"/>
                <a:ext cx="2215798" cy="3713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1600" b="1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×</m:t>
                          </m:r>
                          <m:r>
                            <m:rPr>
                              <m:nor/>
                            </m:rPr>
                            <a:rPr lang="en-US" sz="1600" b="1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1600" b="1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×</m:t>
                          </m:r>
                          <m:r>
                            <m:rPr>
                              <m:nor/>
                            </m:rPr>
                            <a:rPr lang="en-US" sz="1600" b="1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1600" b="1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×</m:t>
                          </m:r>
                          <m:r>
                            <m:rPr>
                              <m:nor/>
                            </m:rPr>
                            <a:rPr lang="en-US" sz="1600" b="1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1600" b="1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×</m:t>
                          </m:r>
                          <m:r>
                            <m:rPr>
                              <m:nor/>
                            </m:rPr>
                            <a:rPr lang="en-US" sz="1600" b="1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  <m:r>
                            <m:rPr>
                              <m:nor/>
                            </m:rPr>
                            <a:rPr lang="en-US" sz="1600" b="1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×</m:t>
                          </m:r>
                          <m:r>
                            <m:rPr>
                              <m:nor/>
                            </m:rPr>
                            <a:rPr lang="en-US" sz="1600" b="1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  <m:r>
                            <m:rPr>
                              <m:nor/>
                            </m:rPr>
                            <a:rPr lang="en-US" sz="1600" b="1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×</m:t>
                          </m:r>
                          <m:r>
                            <m:rPr>
                              <m:nor/>
                            </m:rPr>
                            <a:rPr lang="en-US" sz="1600" b="1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13</m:t>
                          </m:r>
                        </m:e>
                      </m:rad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41" name="Rectangle 1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831" y="4486366"/>
                <a:ext cx="2215798" cy="37138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Rectangular Callout 150"/>
          <p:cNvSpPr/>
          <p:nvPr/>
        </p:nvSpPr>
        <p:spPr>
          <a:xfrm>
            <a:off x="2185362" y="666074"/>
            <a:ext cx="1015038" cy="457876"/>
          </a:xfrm>
          <a:prstGeom prst="wedgeRectCallout">
            <a:avLst>
              <a:gd name="adj1" fmla="val -22798"/>
              <a:gd name="adj2" fmla="val 113858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 r</a:t>
            </a:r>
            <a:r>
              <a:rPr lang="en-US" b="1" baseline="-25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1</a:t>
            </a:r>
            <a:r>
              <a:rPr lang="en-US" b="1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2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h</a:t>
            </a:r>
            <a:r>
              <a:rPr lang="en-US" b="1" baseline="-25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1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 </a:t>
            </a:r>
            <a:endParaRPr lang="en-US" b="1" baseline="-25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3962400" y="590550"/>
            <a:ext cx="1305445" cy="546991"/>
            <a:chOff x="6878460" y="3326326"/>
            <a:chExt cx="1305445" cy="5469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6878460" y="3340644"/>
                  <a:ext cx="1244175" cy="491581"/>
                </a:xfrm>
                <a:prstGeom prst="wedgeRectCallout">
                  <a:avLst>
                    <a:gd name="adj1" fmla="val 24390"/>
                    <a:gd name="adj2" fmla="val 113916"/>
                  </a:avLst>
                </a:prstGeom>
                <a:solidFill>
                  <a:srgbClr val="0000FF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/>
                            <a:sym typeface="Symbol"/>
                          </a:rPr>
                          <m:t>  </m:t>
                        </m:r>
                      </m:oMath>
                    </m:oMathPara>
                  </a14:m>
                  <a:endParaRPr lang="en-US" b="1" dirty="0">
                    <a:solidFill>
                      <a:prstClr val="white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8460" y="3340644"/>
                  <a:ext cx="1244175" cy="491581"/>
                </a:xfrm>
                <a:prstGeom prst="wedgeRectCallout">
                  <a:avLst>
                    <a:gd name="adj1" fmla="val 24390"/>
                    <a:gd name="adj2" fmla="val 113916"/>
                  </a:avLst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4" name="Group 153"/>
            <p:cNvGrpSpPr/>
            <p:nvPr/>
          </p:nvGrpSpPr>
          <p:grpSpPr>
            <a:xfrm>
              <a:off x="6941961" y="3326326"/>
              <a:ext cx="1241944" cy="546991"/>
              <a:chOff x="6778187" y="2704409"/>
              <a:chExt cx="1241944" cy="546991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7219912" y="2795467"/>
                <a:ext cx="80021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Symbol" panose="05050102010706020507" pitchFamily="18" charset="2"/>
                  </a:rPr>
                  <a:t></a:t>
                </a:r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r</a:t>
                </a:r>
                <a:r>
                  <a:rPr lang="en-US" sz="1600" b="1" baseline="-25000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2</a:t>
                </a:r>
                <a:r>
                  <a:rPr lang="en-US" sz="1600" b="1" baseline="30000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2</a:t>
                </a:r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h</a:t>
                </a:r>
                <a:r>
                  <a:rPr lang="en-US" sz="1600" b="1" baseline="-25000" dirty="0">
                    <a:solidFill>
                      <a:prstClr val="white"/>
                    </a:solidFill>
                    <a:latin typeface="Bookman Old Style" pitchFamily="18" charset="0"/>
                  </a:rPr>
                  <a:t>2</a:t>
                </a:r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7071831" y="2808901"/>
                <a:ext cx="381000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500" b="1" dirty="0" smtClean="0">
                    <a:solidFill>
                      <a:prstClr val="white"/>
                    </a:solidFill>
                    <a:latin typeface="Bookman Old Style" panose="02050604050505020204" pitchFamily="18" charset="0"/>
                  </a:rPr>
                  <a:t>×</a:t>
                </a:r>
                <a:endParaRPr lang="en-US" sz="1500" b="1" dirty="0">
                  <a:solidFill>
                    <a:prstClr val="white"/>
                  </a:solidFill>
                  <a:latin typeface="Bookman Old Style" panose="02050604050505020204" pitchFamily="18" charset="0"/>
                </a:endParaRPr>
              </a:p>
            </p:txBody>
          </p:sp>
          <p:grpSp>
            <p:nvGrpSpPr>
              <p:cNvPr id="157" name="Group 156"/>
              <p:cNvGrpSpPr/>
              <p:nvPr/>
            </p:nvGrpSpPr>
            <p:grpSpPr>
              <a:xfrm>
                <a:off x="6778187" y="2704409"/>
                <a:ext cx="416919" cy="546991"/>
                <a:chOff x="3775343" y="4007853"/>
                <a:chExt cx="416919" cy="546991"/>
              </a:xfrm>
            </p:grpSpPr>
            <p:sp>
              <p:nvSpPr>
                <p:cNvPr id="158" name="Rectangle 157"/>
                <p:cNvSpPr/>
                <p:nvPr/>
              </p:nvSpPr>
              <p:spPr>
                <a:xfrm>
                  <a:off x="3775343" y="4007853"/>
                  <a:ext cx="416919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500" b="1" dirty="0">
                      <a:solidFill>
                        <a:prstClr val="white"/>
                      </a:solidFill>
                      <a:latin typeface="Bookman Old Style" panose="02050604050505020204" pitchFamily="18" charset="0"/>
                    </a:rPr>
                    <a:t>1</a:t>
                  </a:r>
                </a:p>
              </p:txBody>
            </p:sp>
            <p:sp>
              <p:nvSpPr>
                <p:cNvPr id="159" name="Rectangle 158"/>
                <p:cNvSpPr/>
                <p:nvPr/>
              </p:nvSpPr>
              <p:spPr>
                <a:xfrm>
                  <a:off x="3793066" y="4231679"/>
                  <a:ext cx="397462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500" b="1" dirty="0" smtClean="0">
                      <a:solidFill>
                        <a:prstClr val="white"/>
                      </a:solidFill>
                      <a:latin typeface="Bookman Old Style" panose="02050604050505020204" pitchFamily="18" charset="0"/>
                    </a:rPr>
                    <a:t>3</a:t>
                  </a:r>
                  <a:endParaRPr lang="en-US" sz="1500" b="1" dirty="0">
                    <a:solidFill>
                      <a:prstClr val="white"/>
                    </a:solidFill>
                    <a:latin typeface="Bookman Old Style" panose="02050604050505020204" pitchFamily="18" charset="0"/>
                  </a:endParaRPr>
                </a:p>
              </p:txBody>
            </p: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3861367" y="4277727"/>
                  <a:ext cx="249979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8" name="TextBox 17"/>
          <p:cNvSpPr txBox="1"/>
          <p:nvPr/>
        </p:nvSpPr>
        <p:spPr>
          <a:xfrm>
            <a:off x="4589341" y="507576"/>
            <a:ext cx="27214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effectLst>
                  <a:glow rad="228600">
                    <a:srgbClr val="C0504D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  <a:sym typeface="Symbol"/>
              </a:rPr>
              <a:t>?</a:t>
            </a:r>
            <a:endParaRPr lang="en-US" sz="2000" b="1" dirty="0">
              <a:solidFill>
                <a:srgbClr val="FFFF00"/>
              </a:solidFill>
              <a:effectLst>
                <a:glow rad="228600">
                  <a:srgbClr val="C0504D">
                    <a:satMod val="175000"/>
                    <a:alpha val="40000"/>
                  </a:srgbClr>
                </a:glow>
              </a:effectLst>
              <a:latin typeface="Bookman Old Style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547221" y="484854"/>
            <a:ext cx="44510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sym typeface="Wingdings"/>
              </a:rPr>
              <a:t></a:t>
            </a:r>
            <a:endParaRPr lang="en-US" sz="2800" dirty="0">
              <a:solidFill>
                <a:srgbClr val="00B050"/>
              </a:solidFill>
              <a:effectLst>
                <a:glow rad="101600">
                  <a:srgbClr val="FFFF00">
                    <a:alpha val="60000"/>
                  </a:srgbClr>
                </a:glow>
              </a:effectLst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381000" y="2036333"/>
            <a:ext cx="3704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80" name="Rounded Rectangle 179"/>
          <p:cNvSpPr/>
          <p:nvPr/>
        </p:nvSpPr>
        <p:spPr bwMode="auto">
          <a:xfrm>
            <a:off x="1053710" y="2755540"/>
            <a:ext cx="2510590" cy="648378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1044689" y="2761176"/>
            <a:ext cx="2557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Now, let us find slant</a:t>
            </a:r>
          </a:p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height of the cone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1150864" y="3338670"/>
            <a:ext cx="3704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1150864" y="3681491"/>
            <a:ext cx="3704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019800" y="2939892"/>
            <a:ext cx="271981" cy="246221"/>
          </a:xfrm>
          <a:prstGeom prst="rect">
            <a:avLst/>
          </a:prstGeom>
          <a:solidFill>
            <a:srgbClr val="FFFF0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Bookman Old Style" pitchFamily="18" charset="0"/>
              </a:rPr>
              <a:t>?</a:t>
            </a:r>
            <a:endParaRPr lang="en-US" sz="105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6016631" y="2938461"/>
            <a:ext cx="652447" cy="248436"/>
          </a:xfrm>
          <a:prstGeom prst="rect">
            <a:avLst/>
          </a:prstGeom>
          <a:solidFill>
            <a:srgbClr val="FFFF0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Bookman Old Style" pitchFamily="18" charset="0"/>
              </a:rPr>
              <a:t>36 cm</a:t>
            </a:r>
            <a:endParaRPr lang="en-US" sz="105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46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5" presetClass="emph" presetSubtype="0" repeatCount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4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7" dur="1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0" dur="1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3" dur="1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6" dur="1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9" dur="1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2" dur="1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5" dur="1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8" dur="1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1" dur="1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4" dur="1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7" dur="1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0" dur="1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3" dur="1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6" dur="1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9" dur="1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2" dur="1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5" dur="1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8" dur="1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1" dur="1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4" dur="1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7" dur="1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0" dur="1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3" dur="1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6" dur="1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animBg="1"/>
      <p:bldP spid="74" grpId="0" animBg="1"/>
      <p:bldP spid="74" grpId="1" animBg="1"/>
      <p:bldP spid="75" grpId="0" animBg="1"/>
      <p:bldP spid="75" grpId="1" animBg="1"/>
      <p:bldP spid="73" grpId="0" animBg="1"/>
      <p:bldP spid="73" grpId="1" animBg="1"/>
      <p:bldP spid="72" grpId="0" animBg="1"/>
      <p:bldP spid="72" grpId="1" animBg="1"/>
      <p:bldP spid="71" grpId="0" animBg="1"/>
      <p:bldP spid="71" grpId="1" animBg="1"/>
      <p:bldP spid="28" grpId="0" animBg="1"/>
      <p:bldP spid="29" grpId="0"/>
      <p:bldP spid="30" grpId="0"/>
      <p:bldP spid="31" grpId="0"/>
      <p:bldP spid="32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76" grpId="0"/>
      <p:bldP spid="77" grpId="0"/>
      <p:bldP spid="67" grpId="0"/>
      <p:bldP spid="33" grpId="0" animBg="1"/>
      <p:bldP spid="33" grpId="1" animBg="1"/>
      <p:bldP spid="34" grpId="0"/>
      <p:bldP spid="34" grpId="1"/>
      <p:bldP spid="107" grpId="0"/>
      <p:bldP spid="107" grpId="1"/>
      <p:bldP spid="108" grpId="0"/>
      <p:bldP spid="108" grpId="1"/>
      <p:bldP spid="109" grpId="0"/>
      <p:bldP spid="109" grpId="1"/>
      <p:bldP spid="110" grpId="0"/>
      <p:bldP spid="110" grpId="1"/>
      <p:bldP spid="112" grpId="0"/>
      <p:bldP spid="112" grpId="1"/>
      <p:bldP spid="113" grpId="0"/>
      <p:bldP spid="113" grpId="1"/>
      <p:bldP spid="115" grpId="0"/>
      <p:bldP spid="115" grpId="1"/>
      <p:bldP spid="116" grpId="0"/>
      <p:bldP spid="116" grpId="1"/>
      <p:bldP spid="118" grpId="0"/>
      <p:bldP spid="118" grpId="1"/>
      <p:bldP spid="119" grpId="0"/>
      <p:bldP spid="119" grpId="1"/>
      <p:bldP spid="121" grpId="0"/>
      <p:bldP spid="121" grpId="1"/>
      <p:bldP spid="122" grpId="0"/>
      <p:bldP spid="122" grpId="1"/>
      <p:bldP spid="124" grpId="0"/>
      <p:bldP spid="124" grpId="1"/>
      <p:bldP spid="125" grpId="0"/>
      <p:bldP spid="125" grpId="1"/>
      <p:bldP spid="127" grpId="0"/>
      <p:bldP spid="127" grpId="1"/>
      <p:bldP spid="134" grpId="0" animBg="1"/>
      <p:bldP spid="134" grpId="1" animBg="1"/>
      <p:bldP spid="138" grpId="0"/>
      <p:bldP spid="139" grpId="0"/>
      <p:bldP spid="140" grpId="0"/>
      <p:bldP spid="141" grpId="0"/>
      <p:bldP spid="18" grpId="0"/>
      <p:bldP spid="70" grpId="0"/>
      <p:bldP spid="179" grpId="0"/>
      <p:bldP spid="180" grpId="0" animBg="1"/>
      <p:bldP spid="180" grpId="1" animBg="1"/>
      <p:bldP spid="181" grpId="0"/>
      <p:bldP spid="181" grpId="1"/>
      <p:bldP spid="132" grpId="0"/>
      <p:bldP spid="133" grpId="0"/>
      <p:bldP spid="142" grpId="0" animBg="1"/>
      <p:bldP spid="18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579718" y="1301026"/>
            <a:ext cx="5045690" cy="309238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90926" y="1293794"/>
            <a:ext cx="374810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=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0125" y="1297526"/>
            <a:ext cx="3100975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Vol. of cylindrical bucket (V</a:t>
            </a:r>
            <a:r>
              <a:rPr lang="en-US" sz="1500" b="1" baseline="-250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1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) </a:t>
            </a:r>
            <a:endParaRPr lang="en-US" sz="15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03303" y="1293799"/>
            <a:ext cx="1900435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Vol. of cone </a:t>
            </a: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(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V</a:t>
            </a:r>
            <a:r>
              <a:rPr lang="en-US" sz="1500" b="1" baseline="-250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)                                   </a:t>
            </a:r>
            <a:endParaRPr lang="en-US" sz="1500" b="1" baseline="-250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1300" y="199132"/>
            <a:ext cx="7416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Q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A cylindrical bucket, 32 cm high and with radius of base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18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cm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, is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filled with sand.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This bucket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is emptied on the ground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and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a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conical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heap of sand is formed. If the height of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the conical 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heap is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24 cm, find the radius and slant height of the heap.</a:t>
            </a:r>
          </a:p>
        </p:txBody>
      </p:sp>
      <p:sp>
        <p:nvSpPr>
          <p:cNvPr id="7" name="Rectangle 6"/>
          <p:cNvSpPr/>
          <p:nvPr/>
        </p:nvSpPr>
        <p:spPr>
          <a:xfrm>
            <a:off x="170898" y="1581150"/>
            <a:ext cx="6601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811060" y="2900195"/>
            <a:ext cx="372907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l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125933" y="2900195"/>
            <a:ext cx="38100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22224" y="3411778"/>
            <a:ext cx="4111483" cy="282474"/>
          </a:xfrm>
          <a:prstGeom prst="rect">
            <a:avLst/>
          </a:prstGeom>
          <a:ln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702961" y="3359154"/>
                <a:ext cx="4501549" cy="3617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latin typeface="Symbol" panose="05050102010706020507" pitchFamily="18" charset="2"/>
                  </a:rPr>
                  <a:t>  </a:t>
                </a:r>
                <a:r>
                  <a:rPr lang="en-US" sz="16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Slant </a:t>
                </a:r>
                <a:r>
                  <a:rPr lang="en-US" sz="1600" b="1" dirty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height of the </a:t>
                </a:r>
                <a:r>
                  <a:rPr lang="en-US" sz="16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heap is </a:t>
                </a:r>
                <a:r>
                  <a:rPr lang="en-US" sz="1600" b="1" dirty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12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600" b="1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1600" b="1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sz="1600" b="1" dirty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 cm.</a:t>
                </a: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61" y="3359154"/>
                <a:ext cx="4501549" cy="361766"/>
              </a:xfrm>
              <a:prstGeom prst="rect">
                <a:avLst/>
              </a:prstGeom>
              <a:blipFill rotWithShape="1">
                <a:blip r:embed="rId2"/>
                <a:stretch>
                  <a:fillRect l="-677" r="-135" b="-22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2362200" y="2887852"/>
                <a:ext cx="864467" cy="3632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12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600" b="1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1600" b="1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2887852"/>
                <a:ext cx="864467" cy="363241"/>
              </a:xfrm>
              <a:prstGeom prst="rect">
                <a:avLst/>
              </a:prstGeom>
              <a:blipFill rotWithShape="1">
                <a:blip r:embed="rId3"/>
                <a:stretch>
                  <a:fillRect l="-4255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693952" y="2900195"/>
            <a:ext cx="3704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11060" y="1996840"/>
            <a:ext cx="3729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l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125933" y="1996840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2248450" y="1979464"/>
                <a:ext cx="2215798" cy="3713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1600" b="1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×</m:t>
                          </m:r>
                          <m:r>
                            <m:rPr>
                              <m:nor/>
                            </m:rPr>
                            <a:rPr lang="en-US" sz="1600" b="1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1600" b="1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×</m:t>
                          </m:r>
                          <m:r>
                            <m:rPr>
                              <m:nor/>
                            </m:rPr>
                            <a:rPr lang="en-US" sz="1600" b="1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1600" b="1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×</m:t>
                          </m:r>
                          <m:r>
                            <m:rPr>
                              <m:nor/>
                            </m:rPr>
                            <a:rPr lang="en-US" sz="1600" b="1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1600" b="1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×</m:t>
                          </m:r>
                          <m:r>
                            <m:rPr>
                              <m:nor/>
                            </m:rPr>
                            <a:rPr lang="en-US" sz="1600" b="1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  <m:r>
                            <m:rPr>
                              <m:nor/>
                            </m:rPr>
                            <a:rPr lang="en-US" sz="1600" b="1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×</m:t>
                          </m:r>
                          <m:r>
                            <m:rPr>
                              <m:nor/>
                            </m:rPr>
                            <a:rPr lang="en-US" sz="1600" b="1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  <m:r>
                            <m:rPr>
                              <m:nor/>
                            </m:rPr>
                            <a:rPr lang="en-US" sz="1600" b="1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×</m:t>
                          </m:r>
                          <m:r>
                            <m:rPr>
                              <m:nor/>
                            </m:rPr>
                            <a:rPr lang="en-US" sz="1600" b="1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13</m:t>
                          </m:r>
                        </m:e>
                      </m:rad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450" y="1979464"/>
                <a:ext cx="2215798" cy="37138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/>
          <p:cNvCxnSpPr/>
          <p:nvPr/>
        </p:nvCxnSpPr>
        <p:spPr>
          <a:xfrm flipV="1">
            <a:off x="2494728" y="2278504"/>
            <a:ext cx="411393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40" name="Rectangle 39"/>
          <p:cNvSpPr/>
          <p:nvPr/>
        </p:nvSpPr>
        <p:spPr>
          <a:xfrm>
            <a:off x="2125933" y="2471033"/>
            <a:ext cx="314611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390269" y="2471033"/>
            <a:ext cx="319075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3008206" y="2278504"/>
            <a:ext cx="417906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43" name="Rectangle 42"/>
          <p:cNvSpPr/>
          <p:nvPr/>
        </p:nvSpPr>
        <p:spPr>
          <a:xfrm>
            <a:off x="2580773" y="2471033"/>
            <a:ext cx="641401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 2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955470" y="2471033"/>
            <a:ext cx="641401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 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811060" y="2471033"/>
            <a:ext cx="380392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l</a:t>
            </a:r>
            <a:endParaRPr lang="en-US" sz="1600" b="1" i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93952" y="2478728"/>
            <a:ext cx="333375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5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3522347" y="2278504"/>
            <a:ext cx="417906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3268436" y="2439297"/>
                <a:ext cx="657680" cy="3713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US" sz="1600" b="1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436" y="2439297"/>
                <a:ext cx="657680" cy="37138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/>
          <p:cNvGrpSpPr/>
          <p:nvPr/>
        </p:nvGrpSpPr>
        <p:grpSpPr>
          <a:xfrm>
            <a:off x="4791782" y="1478180"/>
            <a:ext cx="4168068" cy="1931770"/>
            <a:chOff x="4791782" y="1478180"/>
            <a:chExt cx="4168068" cy="1931770"/>
          </a:xfrm>
        </p:grpSpPr>
        <p:grpSp>
          <p:nvGrpSpPr>
            <p:cNvPr id="57" name="Group 56"/>
            <p:cNvGrpSpPr/>
            <p:nvPr/>
          </p:nvGrpSpPr>
          <p:grpSpPr>
            <a:xfrm>
              <a:off x="4791782" y="1478180"/>
              <a:ext cx="3563852" cy="1931770"/>
              <a:chOff x="1453194" y="5476768"/>
              <a:chExt cx="4816984" cy="2278824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2153815" y="5684019"/>
                <a:ext cx="1622548" cy="1943700"/>
                <a:chOff x="2264049" y="3340545"/>
                <a:chExt cx="1249223" cy="1496483"/>
              </a:xfrm>
            </p:grpSpPr>
            <p:sp>
              <p:nvSpPr>
                <p:cNvPr id="79" name="Isosceles Triangle 31"/>
                <p:cNvSpPr/>
                <p:nvPr/>
              </p:nvSpPr>
              <p:spPr>
                <a:xfrm>
                  <a:off x="2270398" y="3340545"/>
                  <a:ext cx="1242874" cy="1496143"/>
                </a:xfrm>
                <a:custGeom>
                  <a:avLst/>
                  <a:gdLst>
                    <a:gd name="connsiteX0" fmla="*/ 0 w 1613853"/>
                    <a:gd name="connsiteY0" fmla="*/ 1793308 h 1793308"/>
                    <a:gd name="connsiteX1" fmla="*/ 835798 w 1613853"/>
                    <a:gd name="connsiteY1" fmla="*/ 0 h 1793308"/>
                    <a:gd name="connsiteX2" fmla="*/ 1613853 w 1613853"/>
                    <a:gd name="connsiteY2" fmla="*/ 1793308 h 1793308"/>
                    <a:gd name="connsiteX3" fmla="*/ 0 w 1613853"/>
                    <a:gd name="connsiteY3" fmla="*/ 1793308 h 1793308"/>
                    <a:gd name="connsiteX0" fmla="*/ 0 w 1613853"/>
                    <a:gd name="connsiteY0" fmla="*/ 1793308 h 1911841"/>
                    <a:gd name="connsiteX1" fmla="*/ 835798 w 1613853"/>
                    <a:gd name="connsiteY1" fmla="*/ 0 h 1911841"/>
                    <a:gd name="connsiteX2" fmla="*/ 1613853 w 1613853"/>
                    <a:gd name="connsiteY2" fmla="*/ 1793308 h 1911841"/>
                    <a:gd name="connsiteX3" fmla="*/ 0 w 1613853"/>
                    <a:gd name="connsiteY3" fmla="*/ 1793308 h 1911841"/>
                    <a:gd name="connsiteX0" fmla="*/ 0 w 1613927"/>
                    <a:gd name="connsiteY0" fmla="*/ 1793308 h 1945092"/>
                    <a:gd name="connsiteX1" fmla="*/ 835798 w 1613927"/>
                    <a:gd name="connsiteY1" fmla="*/ 0 h 1945092"/>
                    <a:gd name="connsiteX2" fmla="*/ 1613853 w 1613927"/>
                    <a:gd name="connsiteY2" fmla="*/ 1793308 h 1945092"/>
                    <a:gd name="connsiteX3" fmla="*/ 0 w 1613927"/>
                    <a:gd name="connsiteY3" fmla="*/ 1793308 h 1945092"/>
                    <a:gd name="connsiteX0" fmla="*/ 0 w 1614762"/>
                    <a:gd name="connsiteY0" fmla="*/ 1793308 h 1951014"/>
                    <a:gd name="connsiteX1" fmla="*/ 835798 w 1614762"/>
                    <a:gd name="connsiteY1" fmla="*/ 0 h 1951014"/>
                    <a:gd name="connsiteX2" fmla="*/ 1613853 w 1614762"/>
                    <a:gd name="connsiteY2" fmla="*/ 1793308 h 1951014"/>
                    <a:gd name="connsiteX3" fmla="*/ 0 w 1614762"/>
                    <a:gd name="connsiteY3" fmla="*/ 1793308 h 1951014"/>
                    <a:gd name="connsiteX0" fmla="*/ 0 w 1614698"/>
                    <a:gd name="connsiteY0" fmla="*/ 1793308 h 1935204"/>
                    <a:gd name="connsiteX1" fmla="*/ 835798 w 1614698"/>
                    <a:gd name="connsiteY1" fmla="*/ 0 h 1935204"/>
                    <a:gd name="connsiteX2" fmla="*/ 1613853 w 1614698"/>
                    <a:gd name="connsiteY2" fmla="*/ 1793308 h 1935204"/>
                    <a:gd name="connsiteX3" fmla="*/ 0 w 1614698"/>
                    <a:gd name="connsiteY3" fmla="*/ 1793308 h 1935204"/>
                    <a:gd name="connsiteX0" fmla="*/ 0 w 1614301"/>
                    <a:gd name="connsiteY0" fmla="*/ 1793308 h 1943259"/>
                    <a:gd name="connsiteX1" fmla="*/ 835798 w 1614301"/>
                    <a:gd name="connsiteY1" fmla="*/ 0 h 1943259"/>
                    <a:gd name="connsiteX2" fmla="*/ 1613853 w 1614301"/>
                    <a:gd name="connsiteY2" fmla="*/ 1793308 h 1943259"/>
                    <a:gd name="connsiteX3" fmla="*/ 0 w 1614301"/>
                    <a:gd name="connsiteY3" fmla="*/ 1793308 h 1943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14301" h="1943259">
                      <a:moveTo>
                        <a:pt x="0" y="1793308"/>
                      </a:moveTo>
                      <a:lnTo>
                        <a:pt x="835798" y="0"/>
                      </a:lnTo>
                      <a:lnTo>
                        <a:pt x="1613853" y="1793308"/>
                      </a:lnTo>
                      <a:cubicBezTo>
                        <a:pt x="1645020" y="1962374"/>
                        <a:pt x="40270" y="2021908"/>
                        <a:pt x="0" y="1793308"/>
                      </a:cubicBez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80" name="Group 79"/>
                <p:cNvGrpSpPr/>
                <p:nvPr/>
              </p:nvGrpSpPr>
              <p:grpSpPr>
                <a:xfrm rot="10800000">
                  <a:off x="2264049" y="3346834"/>
                  <a:ext cx="1248879" cy="1490194"/>
                  <a:chOff x="2272025" y="3208998"/>
                  <a:chExt cx="1248879" cy="1490194"/>
                </a:xfrm>
              </p:grpSpPr>
              <p:sp>
                <p:nvSpPr>
                  <p:cNvPr id="81" name="Oval 80"/>
                  <p:cNvSpPr/>
                  <p:nvPr/>
                </p:nvSpPr>
                <p:spPr>
                  <a:xfrm>
                    <a:off x="2272025" y="3208998"/>
                    <a:ext cx="1248879" cy="22523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grpSp>
                <p:nvGrpSpPr>
                  <p:cNvPr id="82" name="Group 81"/>
                  <p:cNvGrpSpPr/>
                  <p:nvPr/>
                </p:nvGrpSpPr>
                <p:grpSpPr>
                  <a:xfrm>
                    <a:off x="2272025" y="3321613"/>
                    <a:ext cx="1248879" cy="1377579"/>
                    <a:chOff x="4232662" y="3591865"/>
                    <a:chExt cx="1248879" cy="1377579"/>
                  </a:xfrm>
                </p:grpSpPr>
                <p:cxnSp>
                  <p:nvCxnSpPr>
                    <p:cNvPr id="83" name="Straight Connector 82"/>
                    <p:cNvCxnSpPr>
                      <a:stCxn id="81" idx="2"/>
                    </p:cNvCxnSpPr>
                    <p:nvPr/>
                  </p:nvCxnSpPr>
                  <p:spPr>
                    <a:xfrm rot="10800000" flipH="1" flipV="1">
                      <a:off x="4232662" y="3591865"/>
                      <a:ext cx="592526" cy="1377579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Straight Connector 83"/>
                    <p:cNvCxnSpPr>
                      <a:endCxn id="81" idx="6"/>
                    </p:cNvCxnSpPr>
                    <p:nvPr/>
                  </p:nvCxnSpPr>
                  <p:spPr>
                    <a:xfrm rot="10800000" flipH="1">
                      <a:off x="4825188" y="3591865"/>
                      <a:ext cx="656353" cy="1377579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68" name="Group 67"/>
              <p:cNvGrpSpPr/>
              <p:nvPr/>
            </p:nvGrpSpPr>
            <p:grpSpPr>
              <a:xfrm>
                <a:off x="4123852" y="5476768"/>
                <a:ext cx="1838697" cy="2278824"/>
                <a:chOff x="4644167" y="2685302"/>
                <a:chExt cx="1838697" cy="2278824"/>
              </a:xfrm>
            </p:grpSpPr>
            <p:sp>
              <p:nvSpPr>
                <p:cNvPr id="77" name="Rectangle 17"/>
                <p:cNvSpPr/>
                <p:nvPr/>
              </p:nvSpPr>
              <p:spPr>
                <a:xfrm>
                  <a:off x="4644167" y="2931603"/>
                  <a:ext cx="1833970" cy="2032523"/>
                </a:xfrm>
                <a:custGeom>
                  <a:avLst/>
                  <a:gdLst>
                    <a:gd name="connsiteX0" fmla="*/ 0 w 1833970"/>
                    <a:gd name="connsiteY0" fmla="*/ 0 h 1874052"/>
                    <a:gd name="connsiteX1" fmla="*/ 1833970 w 1833970"/>
                    <a:gd name="connsiteY1" fmla="*/ 0 h 1874052"/>
                    <a:gd name="connsiteX2" fmla="*/ 1833970 w 1833970"/>
                    <a:gd name="connsiteY2" fmla="*/ 1874052 h 1874052"/>
                    <a:gd name="connsiteX3" fmla="*/ 0 w 1833970"/>
                    <a:gd name="connsiteY3" fmla="*/ 1874052 h 1874052"/>
                    <a:gd name="connsiteX4" fmla="*/ 0 w 1833970"/>
                    <a:gd name="connsiteY4" fmla="*/ 0 h 1874052"/>
                    <a:gd name="connsiteX0" fmla="*/ 0 w 1833970"/>
                    <a:gd name="connsiteY0" fmla="*/ 0 h 1874052"/>
                    <a:gd name="connsiteX1" fmla="*/ 1833970 w 1833970"/>
                    <a:gd name="connsiteY1" fmla="*/ 0 h 1874052"/>
                    <a:gd name="connsiteX2" fmla="*/ 1833970 w 1833970"/>
                    <a:gd name="connsiteY2" fmla="*/ 1874052 h 1874052"/>
                    <a:gd name="connsiteX3" fmla="*/ 0 w 1833970"/>
                    <a:gd name="connsiteY3" fmla="*/ 1874052 h 1874052"/>
                    <a:gd name="connsiteX4" fmla="*/ 0 w 1833970"/>
                    <a:gd name="connsiteY4" fmla="*/ 0 h 1874052"/>
                    <a:gd name="connsiteX0" fmla="*/ 0 w 1833970"/>
                    <a:gd name="connsiteY0" fmla="*/ 0 h 1874052"/>
                    <a:gd name="connsiteX1" fmla="*/ 1833970 w 1833970"/>
                    <a:gd name="connsiteY1" fmla="*/ 0 h 1874052"/>
                    <a:gd name="connsiteX2" fmla="*/ 1833970 w 1833970"/>
                    <a:gd name="connsiteY2" fmla="*/ 1874052 h 1874052"/>
                    <a:gd name="connsiteX3" fmla="*/ 0 w 1833970"/>
                    <a:gd name="connsiteY3" fmla="*/ 1874052 h 1874052"/>
                    <a:gd name="connsiteX4" fmla="*/ 0 w 1833970"/>
                    <a:gd name="connsiteY4" fmla="*/ 0 h 1874052"/>
                    <a:gd name="connsiteX0" fmla="*/ 0 w 1833970"/>
                    <a:gd name="connsiteY0" fmla="*/ 0 h 1874052"/>
                    <a:gd name="connsiteX1" fmla="*/ 1833970 w 1833970"/>
                    <a:gd name="connsiteY1" fmla="*/ 0 h 1874052"/>
                    <a:gd name="connsiteX2" fmla="*/ 1833970 w 1833970"/>
                    <a:gd name="connsiteY2" fmla="*/ 1874052 h 1874052"/>
                    <a:gd name="connsiteX3" fmla="*/ 0 w 1833970"/>
                    <a:gd name="connsiteY3" fmla="*/ 1874052 h 1874052"/>
                    <a:gd name="connsiteX4" fmla="*/ 0 w 1833970"/>
                    <a:gd name="connsiteY4" fmla="*/ 0 h 1874052"/>
                    <a:gd name="connsiteX0" fmla="*/ 0 w 1833970"/>
                    <a:gd name="connsiteY0" fmla="*/ 0 h 1874052"/>
                    <a:gd name="connsiteX1" fmla="*/ 1833970 w 1833970"/>
                    <a:gd name="connsiteY1" fmla="*/ 0 h 1874052"/>
                    <a:gd name="connsiteX2" fmla="*/ 1833970 w 1833970"/>
                    <a:gd name="connsiteY2" fmla="*/ 1874052 h 1874052"/>
                    <a:gd name="connsiteX3" fmla="*/ 0 w 1833970"/>
                    <a:gd name="connsiteY3" fmla="*/ 1874052 h 1874052"/>
                    <a:gd name="connsiteX4" fmla="*/ 0 w 1833970"/>
                    <a:gd name="connsiteY4" fmla="*/ 0 h 1874052"/>
                    <a:gd name="connsiteX0" fmla="*/ 0 w 1833970"/>
                    <a:gd name="connsiteY0" fmla="*/ 0 h 2030685"/>
                    <a:gd name="connsiteX1" fmla="*/ 1833970 w 1833970"/>
                    <a:gd name="connsiteY1" fmla="*/ 0 h 2030685"/>
                    <a:gd name="connsiteX2" fmla="*/ 1833970 w 1833970"/>
                    <a:gd name="connsiteY2" fmla="*/ 1874052 h 2030685"/>
                    <a:gd name="connsiteX3" fmla="*/ 0 w 1833970"/>
                    <a:gd name="connsiteY3" fmla="*/ 1874052 h 2030685"/>
                    <a:gd name="connsiteX4" fmla="*/ 0 w 1833970"/>
                    <a:gd name="connsiteY4" fmla="*/ 0 h 2030685"/>
                    <a:gd name="connsiteX0" fmla="*/ 0 w 1833970"/>
                    <a:gd name="connsiteY0" fmla="*/ 0 h 2044972"/>
                    <a:gd name="connsiteX1" fmla="*/ 1833970 w 1833970"/>
                    <a:gd name="connsiteY1" fmla="*/ 0 h 2044972"/>
                    <a:gd name="connsiteX2" fmla="*/ 1833970 w 1833970"/>
                    <a:gd name="connsiteY2" fmla="*/ 1874052 h 2044972"/>
                    <a:gd name="connsiteX3" fmla="*/ 0 w 1833970"/>
                    <a:gd name="connsiteY3" fmla="*/ 1874052 h 2044972"/>
                    <a:gd name="connsiteX4" fmla="*/ 0 w 1833970"/>
                    <a:gd name="connsiteY4" fmla="*/ 0 h 2044972"/>
                    <a:gd name="connsiteX0" fmla="*/ 0 w 1833970"/>
                    <a:gd name="connsiteY0" fmla="*/ 0 h 2053567"/>
                    <a:gd name="connsiteX1" fmla="*/ 1833970 w 1833970"/>
                    <a:gd name="connsiteY1" fmla="*/ 0 h 2053567"/>
                    <a:gd name="connsiteX2" fmla="*/ 1833970 w 1833970"/>
                    <a:gd name="connsiteY2" fmla="*/ 1874052 h 2053567"/>
                    <a:gd name="connsiteX3" fmla="*/ 0 w 1833970"/>
                    <a:gd name="connsiteY3" fmla="*/ 1874052 h 2053567"/>
                    <a:gd name="connsiteX4" fmla="*/ 0 w 1833970"/>
                    <a:gd name="connsiteY4" fmla="*/ 0 h 2053567"/>
                    <a:gd name="connsiteX0" fmla="*/ 0 w 1833970"/>
                    <a:gd name="connsiteY0" fmla="*/ 0 h 2084028"/>
                    <a:gd name="connsiteX1" fmla="*/ 1833970 w 1833970"/>
                    <a:gd name="connsiteY1" fmla="*/ 0 h 2084028"/>
                    <a:gd name="connsiteX2" fmla="*/ 1833970 w 1833970"/>
                    <a:gd name="connsiteY2" fmla="*/ 1874052 h 2084028"/>
                    <a:gd name="connsiteX3" fmla="*/ 0 w 1833970"/>
                    <a:gd name="connsiteY3" fmla="*/ 1874052 h 2084028"/>
                    <a:gd name="connsiteX4" fmla="*/ 0 w 1833970"/>
                    <a:gd name="connsiteY4" fmla="*/ 0 h 2084028"/>
                    <a:gd name="connsiteX0" fmla="*/ 0 w 1833970"/>
                    <a:gd name="connsiteY0" fmla="*/ 0 h 2074392"/>
                    <a:gd name="connsiteX1" fmla="*/ 1833970 w 1833970"/>
                    <a:gd name="connsiteY1" fmla="*/ 0 h 2074392"/>
                    <a:gd name="connsiteX2" fmla="*/ 1833970 w 1833970"/>
                    <a:gd name="connsiteY2" fmla="*/ 1874052 h 2074392"/>
                    <a:gd name="connsiteX3" fmla="*/ 0 w 1833970"/>
                    <a:gd name="connsiteY3" fmla="*/ 1874052 h 2074392"/>
                    <a:gd name="connsiteX4" fmla="*/ 0 w 1833970"/>
                    <a:gd name="connsiteY4" fmla="*/ 0 h 20743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33970" h="2074392">
                      <a:moveTo>
                        <a:pt x="0" y="0"/>
                      </a:moveTo>
                      <a:cubicBezTo>
                        <a:pt x="262073" y="295275"/>
                        <a:pt x="1717947" y="247650"/>
                        <a:pt x="1833970" y="0"/>
                      </a:cubicBezTo>
                      <a:lnTo>
                        <a:pt x="1833970" y="1874052"/>
                      </a:lnTo>
                      <a:cubicBezTo>
                        <a:pt x="1795226" y="2044551"/>
                        <a:pt x="453239" y="2223238"/>
                        <a:pt x="0" y="187405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4644985" y="2685302"/>
                  <a:ext cx="1837879" cy="45512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69" name="Arc 68"/>
              <p:cNvSpPr/>
              <p:nvPr/>
            </p:nvSpPr>
            <p:spPr>
              <a:xfrm>
                <a:off x="4128368" y="7218218"/>
                <a:ext cx="1819747" cy="457200"/>
              </a:xfrm>
              <a:prstGeom prst="arc">
                <a:avLst>
                  <a:gd name="adj1" fmla="val 10789572"/>
                  <a:gd name="adj2" fmla="val 21564703"/>
                </a:avLst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Can 69"/>
              <p:cNvSpPr/>
              <p:nvPr/>
            </p:nvSpPr>
            <p:spPr>
              <a:xfrm>
                <a:off x="4123591" y="5485960"/>
                <a:ext cx="1828800" cy="2263365"/>
              </a:xfrm>
              <a:prstGeom prst="can">
                <a:avLst>
                  <a:gd name="adj" fmla="val 27640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5019047" y="7403265"/>
                <a:ext cx="86046" cy="8710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72" name="Straight Connector 71"/>
              <p:cNvCxnSpPr/>
              <p:nvPr/>
            </p:nvCxnSpPr>
            <p:spPr>
              <a:xfrm>
                <a:off x="5047047" y="7449451"/>
                <a:ext cx="898646" cy="28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6270178" y="5696156"/>
                <a:ext cx="0" cy="18288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2013741" y="5841991"/>
                <a:ext cx="0" cy="172596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/>
              <p:cNvSpPr txBox="1"/>
              <p:nvPr/>
            </p:nvSpPr>
            <p:spPr>
              <a:xfrm>
                <a:off x="1453194" y="6506216"/>
                <a:ext cx="1247843" cy="299534"/>
              </a:xfrm>
              <a:prstGeom prst="rect">
                <a:avLst/>
              </a:prstGeom>
              <a:solidFill>
                <a:srgbClr val="FFFF00"/>
              </a:solidFill>
              <a:effectLst>
                <a:softEdge rad="63500"/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h</a:t>
                </a:r>
                <a:r>
                  <a:rPr lang="en-US" sz="1000" b="1" baseline="-2500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2</a:t>
                </a:r>
                <a:r>
                  <a:rPr lang="en-US" sz="10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 = 24cm</a:t>
                </a:r>
                <a:endParaRPr lang="en-US" sz="10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76" name="Arc 75"/>
              <p:cNvSpPr/>
              <p:nvPr/>
            </p:nvSpPr>
            <p:spPr>
              <a:xfrm>
                <a:off x="2153815" y="7332929"/>
                <a:ext cx="1618488" cy="292608"/>
              </a:xfrm>
              <a:prstGeom prst="arc">
                <a:avLst>
                  <a:gd name="adj1" fmla="val 10951646"/>
                  <a:gd name="adj2" fmla="val 21474733"/>
                </a:avLst>
              </a:prstGeom>
              <a:ln w="28575">
                <a:solidFill>
                  <a:srgbClr val="66262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069015" y="1686808"/>
              <a:ext cx="566735" cy="1418341"/>
              <a:chOff x="3360420" y="2956560"/>
              <a:chExt cx="666694" cy="1668504"/>
            </a:xfrm>
          </p:grpSpPr>
          <p:cxnSp>
            <p:nvCxnSpPr>
              <p:cNvPr id="65" name="Straight Arrow Connector 64"/>
              <p:cNvCxnSpPr/>
              <p:nvPr/>
            </p:nvCxnSpPr>
            <p:spPr>
              <a:xfrm>
                <a:off x="3360420" y="2956560"/>
                <a:ext cx="666694" cy="166850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3471242" y="3563667"/>
                <a:ext cx="419098" cy="271545"/>
              </a:xfrm>
              <a:prstGeom prst="rect">
                <a:avLst/>
              </a:prstGeom>
              <a:solidFill>
                <a:srgbClr val="FFFF00"/>
              </a:solidFill>
              <a:effectLst>
                <a:softEdge rad="63500"/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900" b="1" i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l</a:t>
                </a:r>
                <a:r>
                  <a:rPr lang="en-US" sz="9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 =</a:t>
                </a:r>
                <a:endParaRPr lang="en-US" sz="10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5909352" y="3158552"/>
              <a:ext cx="595429" cy="29027"/>
              <a:chOff x="5711825" y="3158552"/>
              <a:chExt cx="792516" cy="29027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711825" y="3158552"/>
                <a:ext cx="76529" cy="290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 flipV="1">
                <a:off x="5758657" y="3177301"/>
                <a:ext cx="745684" cy="87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5921123" y="2939892"/>
              <a:ext cx="598358" cy="246221"/>
            </a:xfrm>
            <a:prstGeom prst="rect">
              <a:avLst/>
            </a:prstGeom>
            <a:solidFill>
              <a:srgbClr val="FFFF00"/>
            </a:solidFill>
            <a:effectLst>
              <a:softEdge rad="63500"/>
            </a:effectLst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Bookman Old Style" pitchFamily="18" charset="0"/>
                </a:rPr>
                <a:t>r</a:t>
              </a:r>
              <a:r>
                <a:rPr lang="en-US" sz="1000" b="1" baseline="-25000" dirty="0" smtClean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  <a:r>
                <a:rPr lang="en-US" sz="1000" b="1" dirty="0" smtClean="0">
                  <a:solidFill>
                    <a:prstClr val="black"/>
                  </a:solidFill>
                  <a:latin typeface="Bookman Old Style" pitchFamily="18" charset="0"/>
                </a:rPr>
                <a:t> = ?</a:t>
              </a:r>
              <a:endParaRPr lang="en-US" sz="105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271170" y="2911075"/>
              <a:ext cx="878767" cy="246221"/>
            </a:xfrm>
            <a:prstGeom prst="rect">
              <a:avLst/>
            </a:prstGeom>
            <a:solidFill>
              <a:srgbClr val="FFFF00"/>
            </a:solidFill>
            <a:effectLst>
              <a:softEdge rad="63500"/>
            </a:effectLst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Bookman Old Style" pitchFamily="18" charset="0"/>
                </a:rPr>
                <a:t>r</a:t>
              </a:r>
              <a:r>
                <a:rPr lang="en-US" sz="1000" b="1" baseline="-25000" dirty="0" smtClean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  <a:r>
                <a:rPr lang="en-US" sz="1000" b="1" dirty="0" smtClean="0">
                  <a:solidFill>
                    <a:prstClr val="black"/>
                  </a:solidFill>
                  <a:latin typeface="Bookman Old Style" pitchFamily="18" charset="0"/>
                </a:rPr>
                <a:t> = 18 cm</a:t>
              </a:r>
              <a:endParaRPr lang="en-US" sz="10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097113" y="2280675"/>
              <a:ext cx="862737" cy="246221"/>
            </a:xfrm>
            <a:prstGeom prst="rect">
              <a:avLst/>
            </a:prstGeom>
            <a:solidFill>
              <a:srgbClr val="FFFF00"/>
            </a:solidFill>
            <a:effectLst>
              <a:softEdge rad="63500"/>
            </a:effectLst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Bookman Old Style" pitchFamily="18" charset="0"/>
                </a:rPr>
                <a:t>h</a:t>
              </a:r>
              <a:r>
                <a:rPr lang="en-US" sz="1000" b="1" baseline="-25000" dirty="0" smtClean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  <a:r>
                <a:rPr lang="en-US" sz="1000" b="1" dirty="0" smtClean="0">
                  <a:solidFill>
                    <a:prstClr val="black"/>
                  </a:solidFill>
                  <a:latin typeface="Bookman Old Style" pitchFamily="18" charset="0"/>
                </a:rPr>
                <a:t> = 32cm</a:t>
              </a:r>
              <a:endParaRPr lang="en-US" sz="10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6384289" y="2193233"/>
            <a:ext cx="271981" cy="246221"/>
          </a:xfrm>
          <a:prstGeom prst="rect">
            <a:avLst/>
          </a:prstGeom>
          <a:solidFill>
            <a:srgbClr val="FFFF0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Bookman Old Style" pitchFamily="18" charset="0"/>
              </a:rPr>
              <a:t>?</a:t>
            </a:r>
            <a:endParaRPr lang="en-US" sz="105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6329522" y="2193608"/>
                <a:ext cx="833278" cy="243913"/>
              </a:xfrm>
              <a:prstGeom prst="rect">
                <a:avLst/>
              </a:prstGeom>
              <a:solidFill>
                <a:srgbClr val="FFFF00"/>
              </a:solidFill>
              <a:effectLst>
                <a:softEdge rad="63500"/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12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9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9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𝟏𝟑</m:t>
                        </m:r>
                        <m:r>
                          <a:rPr lang="en-US" sz="9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</m:e>
                    </m:rad>
                  </m:oMath>
                </a14:m>
                <a:r>
                  <a:rPr lang="en-US" sz="9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cm</a:t>
                </a:r>
                <a:endParaRPr lang="en-US" sz="10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522" y="2193608"/>
                <a:ext cx="833278" cy="243913"/>
              </a:xfrm>
              <a:prstGeom prst="rect">
                <a:avLst/>
              </a:prstGeom>
              <a:blipFill rotWithShape="1">
                <a:blip r:embed="rId6"/>
                <a:stretch>
                  <a:fillRect b="-7500"/>
                </a:stretch>
              </a:blipFill>
              <a:effectLst>
                <a:softEdge rad="63500"/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354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 animBg="1"/>
      <p:bldP spid="32" grpId="0"/>
      <p:bldP spid="33" grpId="0"/>
      <p:bldP spid="34" grpId="0"/>
      <p:bldP spid="40" grpId="0"/>
      <p:bldP spid="41" grpId="0"/>
      <p:bldP spid="43" grpId="0"/>
      <p:bldP spid="44" grpId="0"/>
      <p:bldP spid="45" grpId="0"/>
      <p:bldP spid="46" grpId="0"/>
      <p:bldP spid="86" grpId="0" animBg="1"/>
      <p:bldP spid="8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19400" y="1371422"/>
            <a:ext cx="367280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IN" sz="5000" dirty="0">
                <a:solidFill>
                  <a:srgbClr val="FF0000"/>
                </a:solidFill>
                <a:latin typeface="Bookman Old Style" pitchFamily="18" charset="0"/>
              </a:rPr>
              <a:t>Module </a:t>
            </a:r>
            <a:r>
              <a:rPr lang="en-IN" sz="5000" dirty="0" smtClean="0">
                <a:solidFill>
                  <a:srgbClr val="FF0000"/>
                </a:solidFill>
                <a:latin typeface="Bookman Old Style" pitchFamily="18" charset="0"/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287874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4" y="1885950"/>
            <a:ext cx="5781677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SURFACE AREAS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AND VOLUMES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85800" y="2974908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 based on Cuboid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84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ounded Rectangle 227"/>
          <p:cNvSpPr/>
          <p:nvPr/>
        </p:nvSpPr>
        <p:spPr>
          <a:xfrm>
            <a:off x="6236246" y="462360"/>
            <a:ext cx="1279202" cy="24697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0" name="Rounded Rectangle 319"/>
          <p:cNvSpPr/>
          <p:nvPr/>
        </p:nvSpPr>
        <p:spPr>
          <a:xfrm>
            <a:off x="674289" y="721755"/>
            <a:ext cx="3944967" cy="23734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9" name="Rounded Rectangle 318"/>
          <p:cNvSpPr/>
          <p:nvPr/>
        </p:nvSpPr>
        <p:spPr>
          <a:xfrm>
            <a:off x="2699569" y="482160"/>
            <a:ext cx="4861745" cy="23734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3" name="Rounded Rectangle 292"/>
          <p:cNvSpPr/>
          <p:nvPr/>
        </p:nvSpPr>
        <p:spPr>
          <a:xfrm>
            <a:off x="659363" y="477789"/>
            <a:ext cx="2037977" cy="23734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2" name="Rounded Rectangle 291"/>
          <p:cNvSpPr/>
          <p:nvPr/>
        </p:nvSpPr>
        <p:spPr>
          <a:xfrm>
            <a:off x="650056" y="225769"/>
            <a:ext cx="6493974" cy="23734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502786" name="Picture 2" descr="C:\Users\ADMIN\Desktop\Seamless sand beach soil textur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801"/>
          <a:stretch/>
        </p:blipFill>
        <p:spPr bwMode="auto">
          <a:xfrm>
            <a:off x="-800100" y="1204905"/>
            <a:ext cx="10587036" cy="489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Parallelogram 127"/>
          <p:cNvSpPr/>
          <p:nvPr/>
        </p:nvSpPr>
        <p:spPr>
          <a:xfrm>
            <a:off x="1849323" y="1189898"/>
            <a:ext cx="12019077" cy="4906102"/>
          </a:xfrm>
          <a:prstGeom prst="parallelogram">
            <a:avLst>
              <a:gd name="adj" fmla="val 99934"/>
            </a:avLst>
          </a:prstGeom>
          <a:blipFill>
            <a:blip r:embed="rId3"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4" name="Cube 133"/>
          <p:cNvSpPr/>
          <p:nvPr/>
        </p:nvSpPr>
        <p:spPr>
          <a:xfrm>
            <a:off x="3601109" y="2958054"/>
            <a:ext cx="5307294" cy="1603650"/>
          </a:xfrm>
          <a:prstGeom prst="cube">
            <a:avLst>
              <a:gd name="adj" fmla="val 85337"/>
            </a:avLst>
          </a:prstGeom>
          <a:blipFill dpi="0" rotWithShape="1">
            <a:blip r:embed="rId4">
              <a:alphaModFix amt="86000"/>
            </a:blip>
            <a:srcRect/>
            <a:stretch>
              <a:fillRect/>
            </a:stretch>
          </a:blipFill>
          <a:ln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-640460" y="1189898"/>
            <a:ext cx="10363200" cy="3276874"/>
            <a:chOff x="-457200" y="1189898"/>
            <a:chExt cx="10363200" cy="3276874"/>
          </a:xfrm>
        </p:grpSpPr>
        <p:grpSp>
          <p:nvGrpSpPr>
            <p:cNvPr id="4" name="Group 3"/>
            <p:cNvGrpSpPr/>
            <p:nvPr/>
          </p:nvGrpSpPr>
          <p:grpSpPr>
            <a:xfrm>
              <a:off x="403860" y="1200150"/>
              <a:ext cx="3086100" cy="3265170"/>
              <a:chOff x="1054443" y="1200150"/>
              <a:chExt cx="3086100" cy="3265170"/>
            </a:xfrm>
          </p:grpSpPr>
          <p:sp>
            <p:nvSpPr>
              <p:cNvPr id="223" name="Freeform 222"/>
              <p:cNvSpPr/>
              <p:nvPr/>
            </p:nvSpPr>
            <p:spPr>
              <a:xfrm>
                <a:off x="1054443" y="1200150"/>
                <a:ext cx="3086100" cy="3265170"/>
              </a:xfrm>
              <a:custGeom>
                <a:avLst/>
                <a:gdLst>
                  <a:gd name="connsiteX0" fmla="*/ 4762 w 2105025"/>
                  <a:gd name="connsiteY0" fmla="*/ 2500313 h 2500313"/>
                  <a:gd name="connsiteX1" fmla="*/ 2105025 w 2105025"/>
                  <a:gd name="connsiteY1" fmla="*/ 747713 h 2500313"/>
                  <a:gd name="connsiteX2" fmla="*/ 2095500 w 2105025"/>
                  <a:gd name="connsiteY2" fmla="*/ 0 h 2500313"/>
                  <a:gd name="connsiteX3" fmla="*/ 0 w 2105025"/>
                  <a:gd name="connsiteY3" fmla="*/ 1752600 h 2500313"/>
                  <a:gd name="connsiteX4" fmla="*/ 4762 w 2105025"/>
                  <a:gd name="connsiteY4" fmla="*/ 2500313 h 2500313"/>
                  <a:gd name="connsiteX0" fmla="*/ 4762 w 3014662"/>
                  <a:gd name="connsiteY0" fmla="*/ 3276600 h 3276600"/>
                  <a:gd name="connsiteX1" fmla="*/ 2105025 w 3014662"/>
                  <a:gd name="connsiteY1" fmla="*/ 1524000 h 3276600"/>
                  <a:gd name="connsiteX2" fmla="*/ 3014662 w 3014662"/>
                  <a:gd name="connsiteY2" fmla="*/ 0 h 3276600"/>
                  <a:gd name="connsiteX3" fmla="*/ 0 w 3014662"/>
                  <a:gd name="connsiteY3" fmla="*/ 2528887 h 3276600"/>
                  <a:gd name="connsiteX4" fmla="*/ 4762 w 3014662"/>
                  <a:gd name="connsiteY4" fmla="*/ 3276600 h 3276600"/>
                  <a:gd name="connsiteX0" fmla="*/ 4762 w 3886200"/>
                  <a:gd name="connsiteY0" fmla="*/ 3276600 h 3276600"/>
                  <a:gd name="connsiteX1" fmla="*/ 3886200 w 3886200"/>
                  <a:gd name="connsiteY1" fmla="*/ 19050 h 3276600"/>
                  <a:gd name="connsiteX2" fmla="*/ 3014662 w 3886200"/>
                  <a:gd name="connsiteY2" fmla="*/ 0 h 3276600"/>
                  <a:gd name="connsiteX3" fmla="*/ 0 w 3886200"/>
                  <a:gd name="connsiteY3" fmla="*/ 2528887 h 3276600"/>
                  <a:gd name="connsiteX4" fmla="*/ 4762 w 3886200"/>
                  <a:gd name="connsiteY4" fmla="*/ 3276600 h 3276600"/>
                  <a:gd name="connsiteX0" fmla="*/ 4762 w 3886200"/>
                  <a:gd name="connsiteY0" fmla="*/ 3261360 h 3261360"/>
                  <a:gd name="connsiteX1" fmla="*/ 3886200 w 3886200"/>
                  <a:gd name="connsiteY1" fmla="*/ 3810 h 3261360"/>
                  <a:gd name="connsiteX2" fmla="*/ 2687002 w 3886200"/>
                  <a:gd name="connsiteY2" fmla="*/ 0 h 3261360"/>
                  <a:gd name="connsiteX3" fmla="*/ 0 w 3886200"/>
                  <a:gd name="connsiteY3" fmla="*/ 2513647 h 3261360"/>
                  <a:gd name="connsiteX4" fmla="*/ 4762 w 3886200"/>
                  <a:gd name="connsiteY4" fmla="*/ 3261360 h 3261360"/>
                  <a:gd name="connsiteX0" fmla="*/ 4762 w 3086100"/>
                  <a:gd name="connsiteY0" fmla="*/ 3265170 h 3265170"/>
                  <a:gd name="connsiteX1" fmla="*/ 3086100 w 3086100"/>
                  <a:gd name="connsiteY1" fmla="*/ 0 h 3265170"/>
                  <a:gd name="connsiteX2" fmla="*/ 2687002 w 3086100"/>
                  <a:gd name="connsiteY2" fmla="*/ 3810 h 3265170"/>
                  <a:gd name="connsiteX3" fmla="*/ 0 w 3086100"/>
                  <a:gd name="connsiteY3" fmla="*/ 2517457 h 3265170"/>
                  <a:gd name="connsiteX4" fmla="*/ 4762 w 3086100"/>
                  <a:gd name="connsiteY4" fmla="*/ 3265170 h 3265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86100" h="3265170">
                    <a:moveTo>
                      <a:pt x="4762" y="3265170"/>
                    </a:moveTo>
                    <a:lnTo>
                      <a:pt x="3086100" y="0"/>
                    </a:lnTo>
                    <a:lnTo>
                      <a:pt x="2687002" y="3810"/>
                    </a:lnTo>
                    <a:cubicBezTo>
                      <a:pt x="1682115" y="846772"/>
                      <a:pt x="1004887" y="1674495"/>
                      <a:pt x="0" y="2517457"/>
                    </a:cubicBezTo>
                    <a:cubicBezTo>
                      <a:pt x="1587" y="2766695"/>
                      <a:pt x="3175" y="3015932"/>
                      <a:pt x="4762" y="326517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 flipV="1">
                <a:off x="1066404" y="1211398"/>
                <a:ext cx="2770925" cy="2691656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 flipV="1">
                <a:off x="1069579" y="1212986"/>
                <a:ext cx="2870938" cy="2872748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flipV="1">
                <a:off x="1074343" y="1208223"/>
                <a:ext cx="2966186" cy="3069489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1277405" y="3530277"/>
                <a:ext cx="0" cy="173011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1485312" y="3349002"/>
                <a:ext cx="0" cy="146087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>
                <a:off x="1667797" y="3182690"/>
                <a:ext cx="0" cy="125832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1852954" y="2994702"/>
                <a:ext cx="0" cy="141791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>
                <a:off x="2060861" y="2785117"/>
                <a:ext cx="0" cy="146087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>
                <a:off x="2243346" y="2623891"/>
                <a:ext cx="0" cy="128361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>
                <a:off x="2423796" y="2436702"/>
                <a:ext cx="0" cy="143209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>
                <a:off x="2631703" y="2234176"/>
                <a:ext cx="0" cy="146087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>
                <a:off x="2814188" y="2059231"/>
                <a:ext cx="0" cy="133573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>
                <a:off x="3020396" y="1851231"/>
                <a:ext cx="0" cy="147548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/>
              <p:nvPr/>
            </p:nvCxnSpPr>
            <p:spPr>
              <a:xfrm>
                <a:off x="3228303" y="1653257"/>
                <a:ext cx="0" cy="146087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3410788" y="1491707"/>
                <a:ext cx="0" cy="125832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3575225" y="1343198"/>
                <a:ext cx="0" cy="117366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3750017" y="1206654"/>
                <a:ext cx="0" cy="76512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>
                <a:off x="1192541" y="3782700"/>
                <a:ext cx="0" cy="173011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>
                <a:off x="1400448" y="3601425"/>
                <a:ext cx="0" cy="146087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>
                <a:off x="1582933" y="3410868"/>
                <a:ext cx="0" cy="150513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>
                <a:off x="1768090" y="3218815"/>
                <a:ext cx="0" cy="173011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>
                <a:off x="1975997" y="3037540"/>
                <a:ext cx="0" cy="146087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>
                <a:off x="2158482" y="2849665"/>
                <a:ext cx="0" cy="140387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>
                <a:off x="2338932" y="2664083"/>
                <a:ext cx="0" cy="152018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>
                <a:off x="2546839" y="2463952"/>
                <a:ext cx="0" cy="138997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/>
              <p:cNvCxnSpPr/>
              <p:nvPr/>
            </p:nvCxnSpPr>
            <p:spPr>
              <a:xfrm>
                <a:off x="2729324" y="2286691"/>
                <a:ext cx="0" cy="13225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>
                <a:off x="2935532" y="2087209"/>
                <a:ext cx="0" cy="129645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>
              <a:xfrm>
                <a:off x="3143439" y="1884324"/>
                <a:ext cx="0" cy="122131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>
                <a:off x="3325924" y="1704918"/>
                <a:ext cx="0" cy="11854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>
                <a:off x="3490361" y="1543820"/>
                <a:ext cx="0" cy="116204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3665153" y="1384375"/>
                <a:ext cx="0" cy="102104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3832567" y="1224474"/>
                <a:ext cx="0" cy="85362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1309222" y="3851412"/>
                <a:ext cx="0" cy="173011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1509997" y="3652790"/>
                <a:ext cx="0" cy="167923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>
              <a:xfrm>
                <a:off x="1699688" y="3459991"/>
                <a:ext cx="0" cy="167923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>
                <a:off x="1886934" y="3269591"/>
                <a:ext cx="0" cy="167923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/>
              <p:cNvCxnSpPr/>
              <p:nvPr/>
            </p:nvCxnSpPr>
            <p:spPr>
              <a:xfrm>
                <a:off x="2083141" y="3074303"/>
                <a:ext cx="0" cy="150513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/>
              <p:cNvCxnSpPr/>
              <p:nvPr/>
            </p:nvCxnSpPr>
            <p:spPr>
              <a:xfrm>
                <a:off x="2258202" y="2898745"/>
                <a:ext cx="0" cy="150513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/>
              <p:cNvCxnSpPr/>
              <p:nvPr/>
            </p:nvCxnSpPr>
            <p:spPr>
              <a:xfrm>
                <a:off x="2451866" y="2709860"/>
                <a:ext cx="0" cy="150513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/>
              <p:cNvCxnSpPr/>
              <p:nvPr/>
            </p:nvCxnSpPr>
            <p:spPr>
              <a:xfrm>
                <a:off x="2652264" y="2509660"/>
                <a:ext cx="0" cy="124586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>
                <a:off x="2842760" y="2316252"/>
                <a:ext cx="0" cy="124586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>
                <a:off x="3047325" y="2107209"/>
                <a:ext cx="0" cy="124586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>
                <a:off x="3240427" y="1916120"/>
                <a:ext cx="0" cy="116204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>
                <a:off x="3416343" y="1744236"/>
                <a:ext cx="0" cy="107311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>
                <a:off x="3590474" y="1564581"/>
                <a:ext cx="0" cy="104155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/>
              <p:nvPr/>
            </p:nvCxnSpPr>
            <p:spPr>
              <a:xfrm>
                <a:off x="3750017" y="1396196"/>
                <a:ext cx="0" cy="104155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/>
              <p:nvPr/>
            </p:nvCxnSpPr>
            <p:spPr>
              <a:xfrm>
                <a:off x="3907179" y="1244910"/>
                <a:ext cx="0" cy="104155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1211589" y="4139807"/>
                <a:ext cx="0" cy="159772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1435067" y="3907818"/>
                <a:ext cx="0" cy="159772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1613166" y="3722381"/>
                <a:ext cx="0" cy="159772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/>
              <p:cNvCxnSpPr/>
              <p:nvPr/>
            </p:nvCxnSpPr>
            <p:spPr>
              <a:xfrm>
                <a:off x="1806459" y="3520957"/>
                <a:ext cx="0" cy="150513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/>
              <p:cNvCxnSpPr/>
              <p:nvPr/>
            </p:nvCxnSpPr>
            <p:spPr>
              <a:xfrm>
                <a:off x="2000928" y="3324667"/>
                <a:ext cx="0" cy="133573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>
                <a:off x="2183151" y="3134450"/>
                <a:ext cx="0" cy="133573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>
              <a:xfrm>
                <a:off x="2368893" y="2940384"/>
                <a:ext cx="0" cy="133573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/>
            </p:nvCxnSpPr>
            <p:spPr>
              <a:xfrm>
                <a:off x="2569341" y="2730235"/>
                <a:ext cx="0" cy="133573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>
                <a:off x="2764179" y="2534741"/>
                <a:ext cx="0" cy="117366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>
                <a:off x="2949913" y="2338324"/>
                <a:ext cx="0" cy="117366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>
              <a:xfrm>
                <a:off x="3155344" y="2126017"/>
                <a:ext cx="0" cy="117366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/>
              <p:cNvCxnSpPr/>
              <p:nvPr/>
            </p:nvCxnSpPr>
            <p:spPr>
              <a:xfrm>
                <a:off x="3337829" y="1937139"/>
                <a:ext cx="0" cy="110563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/>
              <p:cNvCxnSpPr/>
              <p:nvPr/>
            </p:nvCxnSpPr>
            <p:spPr>
              <a:xfrm>
                <a:off x="3507028" y="1761791"/>
                <a:ext cx="0" cy="105197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/>
              <p:cNvCxnSpPr/>
              <p:nvPr/>
            </p:nvCxnSpPr>
            <p:spPr>
              <a:xfrm>
                <a:off x="3678579" y="1578954"/>
                <a:ext cx="0" cy="105197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/>
              <p:cNvCxnSpPr/>
              <p:nvPr/>
            </p:nvCxnSpPr>
            <p:spPr>
              <a:xfrm>
                <a:off x="3844472" y="1412059"/>
                <a:ext cx="0" cy="96186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/>
              <p:cNvCxnSpPr/>
              <p:nvPr/>
            </p:nvCxnSpPr>
            <p:spPr>
              <a:xfrm>
                <a:off x="4002427" y="1252530"/>
                <a:ext cx="0" cy="87948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Freeform 47"/>
            <p:cNvSpPr/>
            <p:nvPr/>
          </p:nvSpPr>
          <p:spPr>
            <a:xfrm>
              <a:off x="3090864" y="1201602"/>
              <a:ext cx="3086100" cy="3265170"/>
            </a:xfrm>
            <a:custGeom>
              <a:avLst/>
              <a:gdLst>
                <a:gd name="connsiteX0" fmla="*/ 4762 w 2105025"/>
                <a:gd name="connsiteY0" fmla="*/ 2500313 h 2500313"/>
                <a:gd name="connsiteX1" fmla="*/ 2105025 w 2105025"/>
                <a:gd name="connsiteY1" fmla="*/ 747713 h 2500313"/>
                <a:gd name="connsiteX2" fmla="*/ 2095500 w 2105025"/>
                <a:gd name="connsiteY2" fmla="*/ 0 h 2500313"/>
                <a:gd name="connsiteX3" fmla="*/ 0 w 2105025"/>
                <a:gd name="connsiteY3" fmla="*/ 1752600 h 2500313"/>
                <a:gd name="connsiteX4" fmla="*/ 4762 w 2105025"/>
                <a:gd name="connsiteY4" fmla="*/ 2500313 h 2500313"/>
                <a:gd name="connsiteX0" fmla="*/ 4762 w 3014662"/>
                <a:gd name="connsiteY0" fmla="*/ 3276600 h 3276600"/>
                <a:gd name="connsiteX1" fmla="*/ 2105025 w 3014662"/>
                <a:gd name="connsiteY1" fmla="*/ 1524000 h 3276600"/>
                <a:gd name="connsiteX2" fmla="*/ 3014662 w 3014662"/>
                <a:gd name="connsiteY2" fmla="*/ 0 h 3276600"/>
                <a:gd name="connsiteX3" fmla="*/ 0 w 3014662"/>
                <a:gd name="connsiteY3" fmla="*/ 2528887 h 3276600"/>
                <a:gd name="connsiteX4" fmla="*/ 4762 w 3014662"/>
                <a:gd name="connsiteY4" fmla="*/ 3276600 h 3276600"/>
                <a:gd name="connsiteX0" fmla="*/ 4762 w 3886200"/>
                <a:gd name="connsiteY0" fmla="*/ 3276600 h 3276600"/>
                <a:gd name="connsiteX1" fmla="*/ 3886200 w 3886200"/>
                <a:gd name="connsiteY1" fmla="*/ 19050 h 3276600"/>
                <a:gd name="connsiteX2" fmla="*/ 3014662 w 3886200"/>
                <a:gd name="connsiteY2" fmla="*/ 0 h 3276600"/>
                <a:gd name="connsiteX3" fmla="*/ 0 w 3886200"/>
                <a:gd name="connsiteY3" fmla="*/ 2528887 h 3276600"/>
                <a:gd name="connsiteX4" fmla="*/ 4762 w 3886200"/>
                <a:gd name="connsiteY4" fmla="*/ 3276600 h 3276600"/>
                <a:gd name="connsiteX0" fmla="*/ 4762 w 3886200"/>
                <a:gd name="connsiteY0" fmla="*/ 3261360 h 3261360"/>
                <a:gd name="connsiteX1" fmla="*/ 3886200 w 3886200"/>
                <a:gd name="connsiteY1" fmla="*/ 3810 h 3261360"/>
                <a:gd name="connsiteX2" fmla="*/ 2687002 w 3886200"/>
                <a:gd name="connsiteY2" fmla="*/ 0 h 3261360"/>
                <a:gd name="connsiteX3" fmla="*/ 0 w 3886200"/>
                <a:gd name="connsiteY3" fmla="*/ 2513647 h 3261360"/>
                <a:gd name="connsiteX4" fmla="*/ 4762 w 3886200"/>
                <a:gd name="connsiteY4" fmla="*/ 3261360 h 3261360"/>
                <a:gd name="connsiteX0" fmla="*/ 4762 w 3086100"/>
                <a:gd name="connsiteY0" fmla="*/ 3265170 h 3265170"/>
                <a:gd name="connsiteX1" fmla="*/ 3086100 w 3086100"/>
                <a:gd name="connsiteY1" fmla="*/ 0 h 3265170"/>
                <a:gd name="connsiteX2" fmla="*/ 2687002 w 3086100"/>
                <a:gd name="connsiteY2" fmla="*/ 3810 h 3265170"/>
                <a:gd name="connsiteX3" fmla="*/ 0 w 3086100"/>
                <a:gd name="connsiteY3" fmla="*/ 2517457 h 3265170"/>
                <a:gd name="connsiteX4" fmla="*/ 4762 w 3086100"/>
                <a:gd name="connsiteY4" fmla="*/ 3265170 h 3265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6100" h="3265170">
                  <a:moveTo>
                    <a:pt x="4762" y="3265170"/>
                  </a:moveTo>
                  <a:lnTo>
                    <a:pt x="3086100" y="0"/>
                  </a:lnTo>
                  <a:lnTo>
                    <a:pt x="2687002" y="3810"/>
                  </a:lnTo>
                  <a:cubicBezTo>
                    <a:pt x="1682115" y="846772"/>
                    <a:pt x="1004887" y="1674495"/>
                    <a:pt x="0" y="2517457"/>
                  </a:cubicBezTo>
                  <a:cubicBezTo>
                    <a:pt x="1587" y="2766695"/>
                    <a:pt x="3175" y="3015932"/>
                    <a:pt x="4762" y="326517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04462" y="3717618"/>
              <a:ext cx="2691172" cy="73932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50" name="Straight Connector 49"/>
            <p:cNvCxnSpPr/>
            <p:nvPr/>
          </p:nvCxnSpPr>
          <p:spPr>
            <a:xfrm flipV="1">
              <a:off x="3102825" y="1212850"/>
              <a:ext cx="2770925" cy="2691656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3106000" y="1214438"/>
              <a:ext cx="2870938" cy="287274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3110764" y="1209675"/>
              <a:ext cx="2966186" cy="3069489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413062" y="3899440"/>
              <a:ext cx="2672385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14951" y="4085181"/>
              <a:ext cx="2672385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410810" y="4273246"/>
              <a:ext cx="2672385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739425" y="3723612"/>
              <a:ext cx="0" cy="17301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1058514" y="3723612"/>
              <a:ext cx="0" cy="17301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1368069" y="3723612"/>
              <a:ext cx="0" cy="17301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1677648" y="3723612"/>
              <a:ext cx="0" cy="17301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1987227" y="3723612"/>
              <a:ext cx="0" cy="17301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2296806" y="3723612"/>
              <a:ext cx="0" cy="17301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2606385" y="3723612"/>
              <a:ext cx="0" cy="17301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2915964" y="3723612"/>
              <a:ext cx="0" cy="17301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582262" y="3904968"/>
              <a:ext cx="0" cy="17301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901351" y="3904968"/>
              <a:ext cx="0" cy="17301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1210906" y="3904968"/>
              <a:ext cx="0" cy="17301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1520485" y="3904968"/>
              <a:ext cx="0" cy="17301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1830064" y="3904968"/>
              <a:ext cx="0" cy="17301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2139643" y="3904968"/>
              <a:ext cx="0" cy="17301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2449222" y="3904968"/>
              <a:ext cx="0" cy="17301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2758801" y="3904968"/>
              <a:ext cx="0" cy="17301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744108" y="4086324"/>
              <a:ext cx="0" cy="17301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1063197" y="4086324"/>
              <a:ext cx="0" cy="17301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1372752" y="4086324"/>
              <a:ext cx="0" cy="17301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1682331" y="4086324"/>
              <a:ext cx="0" cy="17301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1991910" y="4086324"/>
              <a:ext cx="0" cy="17301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2301489" y="4086324"/>
              <a:ext cx="0" cy="17301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2611068" y="4086324"/>
              <a:ext cx="0" cy="17301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2920647" y="4086324"/>
              <a:ext cx="0" cy="17301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582262" y="4272443"/>
              <a:ext cx="0" cy="17301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901351" y="4272443"/>
              <a:ext cx="0" cy="17301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1210906" y="4272443"/>
              <a:ext cx="0" cy="17301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1520485" y="4272443"/>
              <a:ext cx="0" cy="17301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1830064" y="4272443"/>
              <a:ext cx="0" cy="17301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2139643" y="4272443"/>
              <a:ext cx="0" cy="17301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2449222" y="4272443"/>
              <a:ext cx="0" cy="17301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2758801" y="4272443"/>
              <a:ext cx="0" cy="17301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136"/>
            <p:cNvSpPr/>
            <p:nvPr/>
          </p:nvSpPr>
          <p:spPr>
            <a:xfrm>
              <a:off x="-457200" y="1200150"/>
              <a:ext cx="10363200" cy="0"/>
            </a:xfrm>
            <a:custGeom>
              <a:avLst/>
              <a:gdLst>
                <a:gd name="connsiteX0" fmla="*/ 0 w 10363200"/>
                <a:gd name="connsiteY0" fmla="*/ 0 h 4419600"/>
                <a:gd name="connsiteX1" fmla="*/ 10363200 w 10363200"/>
                <a:gd name="connsiteY1" fmla="*/ 0 h 4419600"/>
                <a:gd name="connsiteX2" fmla="*/ 10363200 w 10363200"/>
                <a:gd name="connsiteY2" fmla="*/ 4419600 h 4419600"/>
                <a:gd name="connsiteX3" fmla="*/ 0 w 10363200"/>
                <a:gd name="connsiteY3" fmla="*/ 4419600 h 4419600"/>
                <a:gd name="connsiteX4" fmla="*/ 0 w 10363200"/>
                <a:gd name="connsiteY4" fmla="*/ 0 h 4419600"/>
                <a:gd name="connsiteX0" fmla="*/ 0 w 10363200"/>
                <a:gd name="connsiteY0" fmla="*/ 0 h 4419600"/>
                <a:gd name="connsiteX1" fmla="*/ 10363200 w 10363200"/>
                <a:gd name="connsiteY1" fmla="*/ 0 h 4419600"/>
                <a:gd name="connsiteX2" fmla="*/ 0 w 10363200"/>
                <a:gd name="connsiteY2" fmla="*/ 4419600 h 4419600"/>
                <a:gd name="connsiteX3" fmla="*/ 0 w 10363200"/>
                <a:gd name="connsiteY3" fmla="*/ 0 h 4419600"/>
                <a:gd name="connsiteX0" fmla="*/ 0 w 10363200"/>
                <a:gd name="connsiteY0" fmla="*/ 0 h 0"/>
                <a:gd name="connsiteX1" fmla="*/ 10363200 w 10363200"/>
                <a:gd name="connsiteY1" fmla="*/ 0 h 0"/>
                <a:gd name="connsiteX2" fmla="*/ 0 w 10363200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63200">
                  <a:moveTo>
                    <a:pt x="0" y="0"/>
                  </a:moveTo>
                  <a:lnTo>
                    <a:pt x="103632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91" name="Straight Connector 190"/>
            <p:cNvCxnSpPr/>
            <p:nvPr/>
          </p:nvCxnSpPr>
          <p:spPr>
            <a:xfrm>
              <a:off x="3313826" y="3531729"/>
              <a:ext cx="0" cy="17301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3521733" y="3350454"/>
              <a:ext cx="0" cy="146087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3704218" y="3184142"/>
              <a:ext cx="0" cy="125832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3889375" y="2996154"/>
              <a:ext cx="0" cy="14179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>
              <a:off x="4097282" y="2786569"/>
              <a:ext cx="0" cy="146087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>
              <a:off x="4279767" y="2625343"/>
              <a:ext cx="0" cy="12836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4460217" y="2438154"/>
              <a:ext cx="0" cy="143209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4668124" y="2235628"/>
              <a:ext cx="0" cy="146087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4850609" y="2060683"/>
              <a:ext cx="0" cy="133573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5056817" y="1852683"/>
              <a:ext cx="0" cy="14754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5264724" y="1654709"/>
              <a:ext cx="0" cy="146087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5447209" y="1493159"/>
              <a:ext cx="0" cy="125832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5611646" y="1344650"/>
              <a:ext cx="0" cy="117366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5786438" y="1208106"/>
              <a:ext cx="0" cy="76512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3228962" y="3784152"/>
              <a:ext cx="0" cy="17301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3436869" y="3602877"/>
              <a:ext cx="0" cy="146087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3619354" y="3412320"/>
              <a:ext cx="0" cy="150513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3804511" y="3220267"/>
              <a:ext cx="0" cy="17301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4012418" y="3038992"/>
              <a:ext cx="0" cy="146087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4194903" y="2851117"/>
              <a:ext cx="0" cy="140387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4375353" y="2665535"/>
              <a:ext cx="0" cy="15201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4583260" y="2465404"/>
              <a:ext cx="0" cy="138997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4765745" y="2288143"/>
              <a:ext cx="0" cy="13225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4971953" y="2088661"/>
              <a:ext cx="0" cy="129645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5179860" y="1885776"/>
              <a:ext cx="0" cy="12213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5362345" y="1706370"/>
              <a:ext cx="0" cy="11854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5526782" y="1545272"/>
              <a:ext cx="0" cy="11620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5701574" y="1385827"/>
              <a:ext cx="0" cy="10210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5868988" y="1225926"/>
              <a:ext cx="0" cy="85362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3345643" y="3852864"/>
              <a:ext cx="0" cy="17301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3546418" y="3654242"/>
              <a:ext cx="0" cy="167923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3736109" y="3461443"/>
              <a:ext cx="0" cy="167923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3923355" y="3271043"/>
              <a:ext cx="0" cy="167923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4119562" y="3075755"/>
              <a:ext cx="0" cy="150513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4294623" y="2900197"/>
              <a:ext cx="0" cy="150513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4488287" y="2711312"/>
              <a:ext cx="0" cy="150513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4688685" y="2511112"/>
              <a:ext cx="0" cy="124586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4879181" y="2317704"/>
              <a:ext cx="0" cy="124586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5083746" y="2108661"/>
              <a:ext cx="0" cy="124586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5276848" y="1917572"/>
              <a:ext cx="0" cy="11620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5452764" y="1745688"/>
              <a:ext cx="0" cy="10731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5626895" y="1566033"/>
              <a:ext cx="0" cy="104155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5786438" y="1397648"/>
              <a:ext cx="0" cy="104155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5943600" y="1246362"/>
              <a:ext cx="0" cy="104155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3248010" y="4141259"/>
              <a:ext cx="0" cy="159772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3471488" y="3909270"/>
              <a:ext cx="0" cy="159772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3649587" y="3723833"/>
              <a:ext cx="0" cy="159772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3842880" y="3522409"/>
              <a:ext cx="0" cy="150513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4037349" y="3326119"/>
              <a:ext cx="0" cy="133573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4219572" y="3135902"/>
              <a:ext cx="0" cy="133573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4405314" y="2941836"/>
              <a:ext cx="0" cy="133573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4605762" y="2731687"/>
              <a:ext cx="0" cy="133573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4800600" y="2536193"/>
              <a:ext cx="0" cy="117366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4986334" y="2339776"/>
              <a:ext cx="0" cy="117366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5191765" y="2127469"/>
              <a:ext cx="0" cy="117366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5374250" y="1938591"/>
              <a:ext cx="0" cy="110563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5543449" y="1763243"/>
              <a:ext cx="0" cy="105197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5715000" y="1580406"/>
              <a:ext cx="0" cy="105197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5880893" y="1413511"/>
              <a:ext cx="0" cy="96186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6038848" y="1253982"/>
              <a:ext cx="0" cy="8794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Freeform 46"/>
            <p:cNvSpPr/>
            <p:nvPr/>
          </p:nvSpPr>
          <p:spPr>
            <a:xfrm>
              <a:off x="394928" y="1189898"/>
              <a:ext cx="5386387" cy="2539365"/>
            </a:xfrm>
            <a:custGeom>
              <a:avLst/>
              <a:gdLst>
                <a:gd name="connsiteX0" fmla="*/ 0 w 4787900"/>
                <a:gd name="connsiteY0" fmla="*/ 1727200 h 1727200"/>
                <a:gd name="connsiteX1" fmla="*/ 2717800 w 4787900"/>
                <a:gd name="connsiteY1" fmla="*/ 1727200 h 1727200"/>
                <a:gd name="connsiteX2" fmla="*/ 4787900 w 4787900"/>
                <a:gd name="connsiteY2" fmla="*/ 0 h 1727200"/>
                <a:gd name="connsiteX3" fmla="*/ 2120900 w 4787900"/>
                <a:gd name="connsiteY3" fmla="*/ 0 h 1727200"/>
                <a:gd name="connsiteX4" fmla="*/ 0 w 4787900"/>
                <a:gd name="connsiteY4" fmla="*/ 1727200 h 1727200"/>
                <a:gd name="connsiteX0" fmla="*/ 0 w 4813300"/>
                <a:gd name="connsiteY0" fmla="*/ 1739900 h 1739900"/>
                <a:gd name="connsiteX1" fmla="*/ 2717800 w 4813300"/>
                <a:gd name="connsiteY1" fmla="*/ 1739900 h 1739900"/>
                <a:gd name="connsiteX2" fmla="*/ 4813300 w 4813300"/>
                <a:gd name="connsiteY2" fmla="*/ 0 h 1739900"/>
                <a:gd name="connsiteX3" fmla="*/ 2120900 w 4813300"/>
                <a:gd name="connsiteY3" fmla="*/ 12700 h 1739900"/>
                <a:gd name="connsiteX4" fmla="*/ 0 w 4813300"/>
                <a:gd name="connsiteY4" fmla="*/ 1739900 h 1739900"/>
                <a:gd name="connsiteX0" fmla="*/ 0 w 4813300"/>
                <a:gd name="connsiteY0" fmla="*/ 1803400 h 1803400"/>
                <a:gd name="connsiteX1" fmla="*/ 2717800 w 4813300"/>
                <a:gd name="connsiteY1" fmla="*/ 1803400 h 1803400"/>
                <a:gd name="connsiteX2" fmla="*/ 4813300 w 4813300"/>
                <a:gd name="connsiteY2" fmla="*/ 63500 h 1803400"/>
                <a:gd name="connsiteX3" fmla="*/ 2089150 w 4813300"/>
                <a:gd name="connsiteY3" fmla="*/ 0 h 1803400"/>
                <a:gd name="connsiteX4" fmla="*/ 0 w 4813300"/>
                <a:gd name="connsiteY4" fmla="*/ 1803400 h 1803400"/>
                <a:gd name="connsiteX0" fmla="*/ 0 w 4819650"/>
                <a:gd name="connsiteY0" fmla="*/ 1752600 h 1803400"/>
                <a:gd name="connsiteX1" fmla="*/ 2724150 w 4819650"/>
                <a:gd name="connsiteY1" fmla="*/ 1803400 h 1803400"/>
                <a:gd name="connsiteX2" fmla="*/ 4819650 w 4819650"/>
                <a:gd name="connsiteY2" fmla="*/ 63500 h 1803400"/>
                <a:gd name="connsiteX3" fmla="*/ 2095500 w 4819650"/>
                <a:gd name="connsiteY3" fmla="*/ 0 h 1803400"/>
                <a:gd name="connsiteX4" fmla="*/ 0 w 4819650"/>
                <a:gd name="connsiteY4" fmla="*/ 1752600 h 1803400"/>
                <a:gd name="connsiteX0" fmla="*/ 0 w 4819650"/>
                <a:gd name="connsiteY0" fmla="*/ 1752600 h 1760538"/>
                <a:gd name="connsiteX1" fmla="*/ 2681287 w 4819650"/>
                <a:gd name="connsiteY1" fmla="*/ 1760538 h 1760538"/>
                <a:gd name="connsiteX2" fmla="*/ 4819650 w 4819650"/>
                <a:gd name="connsiteY2" fmla="*/ 63500 h 1760538"/>
                <a:gd name="connsiteX3" fmla="*/ 2095500 w 4819650"/>
                <a:gd name="connsiteY3" fmla="*/ 0 h 1760538"/>
                <a:gd name="connsiteX4" fmla="*/ 0 w 4819650"/>
                <a:gd name="connsiteY4" fmla="*/ 1752600 h 1760538"/>
                <a:gd name="connsiteX0" fmla="*/ 0 w 4787900"/>
                <a:gd name="connsiteY0" fmla="*/ 1752600 h 1760538"/>
                <a:gd name="connsiteX1" fmla="*/ 2681287 w 4787900"/>
                <a:gd name="connsiteY1" fmla="*/ 1760538 h 1760538"/>
                <a:gd name="connsiteX2" fmla="*/ 4787900 w 4787900"/>
                <a:gd name="connsiteY2" fmla="*/ 12700 h 1760538"/>
                <a:gd name="connsiteX3" fmla="*/ 2095500 w 4787900"/>
                <a:gd name="connsiteY3" fmla="*/ 0 h 1760538"/>
                <a:gd name="connsiteX4" fmla="*/ 0 w 4787900"/>
                <a:gd name="connsiteY4" fmla="*/ 1752600 h 1760538"/>
                <a:gd name="connsiteX0" fmla="*/ 0 w 4768850"/>
                <a:gd name="connsiteY0" fmla="*/ 1752600 h 1760538"/>
                <a:gd name="connsiteX1" fmla="*/ 2681287 w 4768850"/>
                <a:gd name="connsiteY1" fmla="*/ 1760538 h 1760538"/>
                <a:gd name="connsiteX2" fmla="*/ 4768850 w 4768850"/>
                <a:gd name="connsiteY2" fmla="*/ 12700 h 1760538"/>
                <a:gd name="connsiteX3" fmla="*/ 2095500 w 4768850"/>
                <a:gd name="connsiteY3" fmla="*/ 0 h 1760538"/>
                <a:gd name="connsiteX4" fmla="*/ 0 w 4768850"/>
                <a:gd name="connsiteY4" fmla="*/ 1752600 h 1760538"/>
                <a:gd name="connsiteX0" fmla="*/ 0 w 4800600"/>
                <a:gd name="connsiteY0" fmla="*/ 1752600 h 1760538"/>
                <a:gd name="connsiteX1" fmla="*/ 2681287 w 4800600"/>
                <a:gd name="connsiteY1" fmla="*/ 1760538 h 1760538"/>
                <a:gd name="connsiteX2" fmla="*/ 4800600 w 4800600"/>
                <a:gd name="connsiteY2" fmla="*/ 0 h 1760538"/>
                <a:gd name="connsiteX3" fmla="*/ 2095500 w 4800600"/>
                <a:gd name="connsiteY3" fmla="*/ 0 h 1760538"/>
                <a:gd name="connsiteX4" fmla="*/ 0 w 4800600"/>
                <a:gd name="connsiteY4" fmla="*/ 1752600 h 1760538"/>
                <a:gd name="connsiteX0" fmla="*/ 0 w 4800600"/>
                <a:gd name="connsiteY0" fmla="*/ 2529840 h 2537778"/>
                <a:gd name="connsiteX1" fmla="*/ 2681287 w 4800600"/>
                <a:gd name="connsiteY1" fmla="*/ 2537778 h 2537778"/>
                <a:gd name="connsiteX2" fmla="*/ 4800600 w 4800600"/>
                <a:gd name="connsiteY2" fmla="*/ 777240 h 2537778"/>
                <a:gd name="connsiteX3" fmla="*/ 2979420 w 4800600"/>
                <a:gd name="connsiteY3" fmla="*/ 0 h 2537778"/>
                <a:gd name="connsiteX4" fmla="*/ 0 w 4800600"/>
                <a:gd name="connsiteY4" fmla="*/ 2529840 h 2537778"/>
                <a:gd name="connsiteX0" fmla="*/ 0 w 5686425"/>
                <a:gd name="connsiteY0" fmla="*/ 2529840 h 2537778"/>
                <a:gd name="connsiteX1" fmla="*/ 2681287 w 5686425"/>
                <a:gd name="connsiteY1" fmla="*/ 2537778 h 2537778"/>
                <a:gd name="connsiteX2" fmla="*/ 5686425 w 5686425"/>
                <a:gd name="connsiteY2" fmla="*/ 15240 h 2537778"/>
                <a:gd name="connsiteX3" fmla="*/ 2979420 w 5686425"/>
                <a:gd name="connsiteY3" fmla="*/ 0 h 2537778"/>
                <a:gd name="connsiteX4" fmla="*/ 0 w 5686425"/>
                <a:gd name="connsiteY4" fmla="*/ 2529840 h 2537778"/>
                <a:gd name="connsiteX0" fmla="*/ 0 w 5681662"/>
                <a:gd name="connsiteY0" fmla="*/ 2529840 h 2537778"/>
                <a:gd name="connsiteX1" fmla="*/ 2681287 w 5681662"/>
                <a:gd name="connsiteY1" fmla="*/ 2537778 h 2537778"/>
                <a:gd name="connsiteX2" fmla="*/ 5681662 w 5681662"/>
                <a:gd name="connsiteY2" fmla="*/ 5715 h 2537778"/>
                <a:gd name="connsiteX3" fmla="*/ 2979420 w 5681662"/>
                <a:gd name="connsiteY3" fmla="*/ 0 h 2537778"/>
                <a:gd name="connsiteX4" fmla="*/ 0 w 5681662"/>
                <a:gd name="connsiteY4" fmla="*/ 2529840 h 2537778"/>
                <a:gd name="connsiteX0" fmla="*/ 0 w 5681662"/>
                <a:gd name="connsiteY0" fmla="*/ 2539365 h 2547303"/>
                <a:gd name="connsiteX1" fmla="*/ 2681287 w 5681662"/>
                <a:gd name="connsiteY1" fmla="*/ 2547303 h 2547303"/>
                <a:gd name="connsiteX2" fmla="*/ 5681662 w 5681662"/>
                <a:gd name="connsiteY2" fmla="*/ 15240 h 2547303"/>
                <a:gd name="connsiteX3" fmla="*/ 2693670 w 5681662"/>
                <a:gd name="connsiteY3" fmla="*/ 0 h 2547303"/>
                <a:gd name="connsiteX4" fmla="*/ 0 w 5681662"/>
                <a:gd name="connsiteY4" fmla="*/ 2539365 h 2547303"/>
                <a:gd name="connsiteX0" fmla="*/ 0 w 5386387"/>
                <a:gd name="connsiteY0" fmla="*/ 2539365 h 2547303"/>
                <a:gd name="connsiteX1" fmla="*/ 2681287 w 5386387"/>
                <a:gd name="connsiteY1" fmla="*/ 2547303 h 2547303"/>
                <a:gd name="connsiteX2" fmla="*/ 5386387 w 5386387"/>
                <a:gd name="connsiteY2" fmla="*/ 5715 h 2547303"/>
                <a:gd name="connsiteX3" fmla="*/ 2693670 w 5386387"/>
                <a:gd name="connsiteY3" fmla="*/ 0 h 2547303"/>
                <a:gd name="connsiteX4" fmla="*/ 0 w 5386387"/>
                <a:gd name="connsiteY4" fmla="*/ 2539365 h 2547303"/>
                <a:gd name="connsiteX0" fmla="*/ 0 w 5386387"/>
                <a:gd name="connsiteY0" fmla="*/ 2539365 h 2539365"/>
                <a:gd name="connsiteX1" fmla="*/ 2693987 w 5386387"/>
                <a:gd name="connsiteY1" fmla="*/ 2534603 h 2539365"/>
                <a:gd name="connsiteX2" fmla="*/ 5386387 w 5386387"/>
                <a:gd name="connsiteY2" fmla="*/ 5715 h 2539365"/>
                <a:gd name="connsiteX3" fmla="*/ 2693670 w 5386387"/>
                <a:gd name="connsiteY3" fmla="*/ 0 h 2539365"/>
                <a:gd name="connsiteX4" fmla="*/ 0 w 5386387"/>
                <a:gd name="connsiteY4" fmla="*/ 2539365 h 2539365"/>
                <a:gd name="connsiteX0" fmla="*/ 0 w 5386387"/>
                <a:gd name="connsiteY0" fmla="*/ 2539365 h 2539365"/>
                <a:gd name="connsiteX1" fmla="*/ 2693987 w 5386387"/>
                <a:gd name="connsiteY1" fmla="*/ 2534603 h 2539365"/>
                <a:gd name="connsiteX2" fmla="*/ 5386387 w 5386387"/>
                <a:gd name="connsiteY2" fmla="*/ 5715 h 2539365"/>
                <a:gd name="connsiteX3" fmla="*/ 2693670 w 5386387"/>
                <a:gd name="connsiteY3" fmla="*/ 0 h 2539365"/>
                <a:gd name="connsiteX4" fmla="*/ 0 w 5386387"/>
                <a:gd name="connsiteY4" fmla="*/ 2539365 h 2539365"/>
                <a:gd name="connsiteX0" fmla="*/ 0 w 5386387"/>
                <a:gd name="connsiteY0" fmla="*/ 2539365 h 2539365"/>
                <a:gd name="connsiteX1" fmla="*/ 2693987 w 5386387"/>
                <a:gd name="connsiteY1" fmla="*/ 2534603 h 2539365"/>
                <a:gd name="connsiteX2" fmla="*/ 5386387 w 5386387"/>
                <a:gd name="connsiteY2" fmla="*/ 5715 h 2539365"/>
                <a:gd name="connsiteX3" fmla="*/ 2693670 w 5386387"/>
                <a:gd name="connsiteY3" fmla="*/ 0 h 2539365"/>
                <a:gd name="connsiteX4" fmla="*/ 0 w 5386387"/>
                <a:gd name="connsiteY4" fmla="*/ 2539365 h 2539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6387" h="2539365">
                  <a:moveTo>
                    <a:pt x="0" y="2539365"/>
                  </a:moveTo>
                  <a:lnTo>
                    <a:pt x="2693987" y="2534603"/>
                  </a:lnTo>
                  <a:cubicBezTo>
                    <a:pt x="3621934" y="1706880"/>
                    <a:pt x="4488920" y="848678"/>
                    <a:pt x="5386387" y="5715"/>
                  </a:cubicBezTo>
                  <a:lnTo>
                    <a:pt x="2693670" y="0"/>
                  </a:lnTo>
                  <a:lnTo>
                    <a:pt x="0" y="2539365"/>
                  </a:lnTo>
                  <a:close/>
                </a:path>
              </a:pathLst>
            </a:custGeom>
            <a:blipFill dpi="0" rotWithShape="1">
              <a:blip r:embed="rId4">
                <a:alphaModFix amt="86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57" name="Straight Connector 56"/>
          <p:cNvCxnSpPr/>
          <p:nvPr/>
        </p:nvCxnSpPr>
        <p:spPr>
          <a:xfrm>
            <a:off x="4964850" y="2730761"/>
            <a:ext cx="0" cy="241693"/>
          </a:xfrm>
          <a:prstGeom prst="line">
            <a:avLst/>
          </a:prstGeom>
          <a:ln w="28575">
            <a:solidFill>
              <a:srgbClr val="33CC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Rounded Rectangle 293"/>
          <p:cNvSpPr/>
          <p:nvPr/>
        </p:nvSpPr>
        <p:spPr>
          <a:xfrm>
            <a:off x="2490707" y="225769"/>
            <a:ext cx="1041889" cy="237341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221202" y="4482799"/>
            <a:ext cx="2664502" cy="338556"/>
            <a:chOff x="1918758" y="-1407528"/>
            <a:chExt cx="2664502" cy="338556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1918758" y="-1238250"/>
              <a:ext cx="2664502" cy="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Rectangle 294"/>
            <p:cNvSpPr/>
            <p:nvPr/>
          </p:nvSpPr>
          <p:spPr>
            <a:xfrm>
              <a:off x="2955140" y="-1407528"/>
              <a:ext cx="591739" cy="338556"/>
            </a:xfrm>
            <a:prstGeom prst="rect">
              <a:avLst/>
            </a:prstGeom>
            <a:solidFill>
              <a:schemeClr val="bg1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6 m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296" name="Rounded Rectangle 295"/>
          <p:cNvSpPr/>
          <p:nvPr/>
        </p:nvSpPr>
        <p:spPr>
          <a:xfrm>
            <a:off x="4008408" y="234098"/>
            <a:ext cx="1221696" cy="237341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" name="Cube 67"/>
          <p:cNvSpPr/>
          <p:nvPr/>
        </p:nvSpPr>
        <p:spPr>
          <a:xfrm>
            <a:off x="208219" y="2347918"/>
            <a:ext cx="4167798" cy="2100610"/>
          </a:xfrm>
          <a:custGeom>
            <a:avLst/>
            <a:gdLst>
              <a:gd name="connsiteX0" fmla="*/ 0 w 4068738"/>
              <a:gd name="connsiteY0" fmla="*/ 1360913 h 2094260"/>
              <a:gd name="connsiteX1" fmla="*/ 2707825 w 4068738"/>
              <a:gd name="connsiteY1" fmla="*/ 1360913 h 2094260"/>
              <a:gd name="connsiteX2" fmla="*/ 2707825 w 4068738"/>
              <a:gd name="connsiteY2" fmla="*/ 2094260 h 2094260"/>
              <a:gd name="connsiteX3" fmla="*/ 0 w 4068738"/>
              <a:gd name="connsiteY3" fmla="*/ 2094260 h 2094260"/>
              <a:gd name="connsiteX4" fmla="*/ 0 w 4068738"/>
              <a:gd name="connsiteY4" fmla="*/ 1360913 h 2094260"/>
              <a:gd name="connsiteX0" fmla="*/ 2707825 w 4068738"/>
              <a:gd name="connsiteY0" fmla="*/ 1360913 h 2094260"/>
              <a:gd name="connsiteX1" fmla="*/ 4068738 w 4068738"/>
              <a:gd name="connsiteY1" fmla="*/ 0 h 2094260"/>
              <a:gd name="connsiteX2" fmla="*/ 4068738 w 4068738"/>
              <a:gd name="connsiteY2" fmla="*/ 733347 h 2094260"/>
              <a:gd name="connsiteX3" fmla="*/ 2707825 w 4068738"/>
              <a:gd name="connsiteY3" fmla="*/ 2094260 h 2094260"/>
              <a:gd name="connsiteX4" fmla="*/ 2707825 w 4068738"/>
              <a:gd name="connsiteY4" fmla="*/ 1360913 h 2094260"/>
              <a:gd name="connsiteX0" fmla="*/ 0 w 4068738"/>
              <a:gd name="connsiteY0" fmla="*/ 1360913 h 2094260"/>
              <a:gd name="connsiteX1" fmla="*/ 1360913 w 4068738"/>
              <a:gd name="connsiteY1" fmla="*/ 0 h 2094260"/>
              <a:gd name="connsiteX2" fmla="*/ 4068738 w 4068738"/>
              <a:gd name="connsiteY2" fmla="*/ 0 h 2094260"/>
              <a:gd name="connsiteX3" fmla="*/ 2707825 w 4068738"/>
              <a:gd name="connsiteY3" fmla="*/ 1360913 h 2094260"/>
              <a:gd name="connsiteX4" fmla="*/ 0 w 4068738"/>
              <a:gd name="connsiteY4" fmla="*/ 1360913 h 2094260"/>
              <a:gd name="connsiteX0" fmla="*/ 0 w 4068738"/>
              <a:gd name="connsiteY0" fmla="*/ 1360913 h 2094260"/>
              <a:gd name="connsiteX1" fmla="*/ 1360913 w 4068738"/>
              <a:gd name="connsiteY1" fmla="*/ 0 h 2094260"/>
              <a:gd name="connsiteX2" fmla="*/ 4068738 w 4068738"/>
              <a:gd name="connsiteY2" fmla="*/ 0 h 2094260"/>
              <a:gd name="connsiteX3" fmla="*/ 4068738 w 4068738"/>
              <a:gd name="connsiteY3" fmla="*/ 733347 h 2094260"/>
              <a:gd name="connsiteX4" fmla="*/ 2707825 w 4068738"/>
              <a:gd name="connsiteY4" fmla="*/ 2094260 h 2094260"/>
              <a:gd name="connsiteX5" fmla="*/ 0 w 4068738"/>
              <a:gd name="connsiteY5" fmla="*/ 2094260 h 2094260"/>
              <a:gd name="connsiteX6" fmla="*/ 0 w 4068738"/>
              <a:gd name="connsiteY6" fmla="*/ 1360913 h 2094260"/>
              <a:gd name="connsiteX7" fmla="*/ 0 w 4068738"/>
              <a:gd name="connsiteY7" fmla="*/ 1360913 h 2094260"/>
              <a:gd name="connsiteX8" fmla="*/ 2707825 w 4068738"/>
              <a:gd name="connsiteY8" fmla="*/ 1360913 h 2094260"/>
              <a:gd name="connsiteX9" fmla="*/ 4068738 w 4068738"/>
              <a:gd name="connsiteY9" fmla="*/ 0 h 2094260"/>
              <a:gd name="connsiteX10" fmla="*/ 2707825 w 4068738"/>
              <a:gd name="connsiteY10" fmla="*/ 1360913 h 2094260"/>
              <a:gd name="connsiteX11" fmla="*/ 2707825 w 4068738"/>
              <a:gd name="connsiteY11" fmla="*/ 2094260 h 2094260"/>
              <a:gd name="connsiteX0" fmla="*/ 0 w 4068738"/>
              <a:gd name="connsiteY0" fmla="*/ 1360913 h 2094260"/>
              <a:gd name="connsiteX1" fmla="*/ 2707825 w 4068738"/>
              <a:gd name="connsiteY1" fmla="*/ 1360913 h 2094260"/>
              <a:gd name="connsiteX2" fmla="*/ 2707825 w 4068738"/>
              <a:gd name="connsiteY2" fmla="*/ 2094260 h 2094260"/>
              <a:gd name="connsiteX3" fmla="*/ 0 w 4068738"/>
              <a:gd name="connsiteY3" fmla="*/ 2094260 h 2094260"/>
              <a:gd name="connsiteX4" fmla="*/ 0 w 4068738"/>
              <a:gd name="connsiteY4" fmla="*/ 1360913 h 2094260"/>
              <a:gd name="connsiteX0" fmla="*/ 2707825 w 4068738"/>
              <a:gd name="connsiteY0" fmla="*/ 1360913 h 2094260"/>
              <a:gd name="connsiteX1" fmla="*/ 4068738 w 4068738"/>
              <a:gd name="connsiteY1" fmla="*/ 0 h 2094260"/>
              <a:gd name="connsiteX2" fmla="*/ 4068738 w 4068738"/>
              <a:gd name="connsiteY2" fmla="*/ 733347 h 2094260"/>
              <a:gd name="connsiteX3" fmla="*/ 2707825 w 4068738"/>
              <a:gd name="connsiteY3" fmla="*/ 2094260 h 2094260"/>
              <a:gd name="connsiteX4" fmla="*/ 2707825 w 4068738"/>
              <a:gd name="connsiteY4" fmla="*/ 1360913 h 2094260"/>
              <a:gd name="connsiteX0" fmla="*/ 0 w 4068738"/>
              <a:gd name="connsiteY0" fmla="*/ 1360913 h 2094260"/>
              <a:gd name="connsiteX1" fmla="*/ 1360913 w 4068738"/>
              <a:gd name="connsiteY1" fmla="*/ 0 h 2094260"/>
              <a:gd name="connsiteX2" fmla="*/ 4068738 w 4068738"/>
              <a:gd name="connsiteY2" fmla="*/ 0 h 2094260"/>
              <a:gd name="connsiteX3" fmla="*/ 2707825 w 4068738"/>
              <a:gd name="connsiteY3" fmla="*/ 1360913 h 2094260"/>
              <a:gd name="connsiteX4" fmla="*/ 0 w 4068738"/>
              <a:gd name="connsiteY4" fmla="*/ 1360913 h 2094260"/>
              <a:gd name="connsiteX0" fmla="*/ 0 w 4068738"/>
              <a:gd name="connsiteY0" fmla="*/ 1360913 h 2094260"/>
              <a:gd name="connsiteX1" fmla="*/ 1424413 w 4068738"/>
              <a:gd name="connsiteY1" fmla="*/ 6350 h 2094260"/>
              <a:gd name="connsiteX2" fmla="*/ 4068738 w 4068738"/>
              <a:gd name="connsiteY2" fmla="*/ 0 h 2094260"/>
              <a:gd name="connsiteX3" fmla="*/ 4068738 w 4068738"/>
              <a:gd name="connsiteY3" fmla="*/ 733347 h 2094260"/>
              <a:gd name="connsiteX4" fmla="*/ 2707825 w 4068738"/>
              <a:gd name="connsiteY4" fmla="*/ 2094260 h 2094260"/>
              <a:gd name="connsiteX5" fmla="*/ 0 w 4068738"/>
              <a:gd name="connsiteY5" fmla="*/ 2094260 h 2094260"/>
              <a:gd name="connsiteX6" fmla="*/ 0 w 4068738"/>
              <a:gd name="connsiteY6" fmla="*/ 1360913 h 2094260"/>
              <a:gd name="connsiteX7" fmla="*/ 0 w 4068738"/>
              <a:gd name="connsiteY7" fmla="*/ 1360913 h 2094260"/>
              <a:gd name="connsiteX8" fmla="*/ 2707825 w 4068738"/>
              <a:gd name="connsiteY8" fmla="*/ 1360913 h 2094260"/>
              <a:gd name="connsiteX9" fmla="*/ 4068738 w 4068738"/>
              <a:gd name="connsiteY9" fmla="*/ 0 h 2094260"/>
              <a:gd name="connsiteX10" fmla="*/ 2707825 w 4068738"/>
              <a:gd name="connsiteY10" fmla="*/ 1360913 h 2094260"/>
              <a:gd name="connsiteX11" fmla="*/ 2707825 w 4068738"/>
              <a:gd name="connsiteY11" fmla="*/ 2094260 h 2094260"/>
              <a:gd name="connsiteX0" fmla="*/ 0 w 4068738"/>
              <a:gd name="connsiteY0" fmla="*/ 1360913 h 2094260"/>
              <a:gd name="connsiteX1" fmla="*/ 2707825 w 4068738"/>
              <a:gd name="connsiteY1" fmla="*/ 1360913 h 2094260"/>
              <a:gd name="connsiteX2" fmla="*/ 2707825 w 4068738"/>
              <a:gd name="connsiteY2" fmla="*/ 2094260 h 2094260"/>
              <a:gd name="connsiteX3" fmla="*/ 0 w 4068738"/>
              <a:gd name="connsiteY3" fmla="*/ 2094260 h 2094260"/>
              <a:gd name="connsiteX4" fmla="*/ 0 w 4068738"/>
              <a:gd name="connsiteY4" fmla="*/ 1360913 h 2094260"/>
              <a:gd name="connsiteX0" fmla="*/ 2707825 w 4068738"/>
              <a:gd name="connsiteY0" fmla="*/ 1360913 h 2094260"/>
              <a:gd name="connsiteX1" fmla="*/ 4068738 w 4068738"/>
              <a:gd name="connsiteY1" fmla="*/ 0 h 2094260"/>
              <a:gd name="connsiteX2" fmla="*/ 4068738 w 4068738"/>
              <a:gd name="connsiteY2" fmla="*/ 733347 h 2094260"/>
              <a:gd name="connsiteX3" fmla="*/ 2707825 w 4068738"/>
              <a:gd name="connsiteY3" fmla="*/ 2094260 h 2094260"/>
              <a:gd name="connsiteX4" fmla="*/ 2707825 w 4068738"/>
              <a:gd name="connsiteY4" fmla="*/ 1360913 h 2094260"/>
              <a:gd name="connsiteX0" fmla="*/ 0 w 4068738"/>
              <a:gd name="connsiteY0" fmla="*/ 1360913 h 2094260"/>
              <a:gd name="connsiteX1" fmla="*/ 1360913 w 4068738"/>
              <a:gd name="connsiteY1" fmla="*/ 0 h 2094260"/>
              <a:gd name="connsiteX2" fmla="*/ 4068738 w 4068738"/>
              <a:gd name="connsiteY2" fmla="*/ 0 h 2094260"/>
              <a:gd name="connsiteX3" fmla="*/ 2707825 w 4068738"/>
              <a:gd name="connsiteY3" fmla="*/ 1360913 h 2094260"/>
              <a:gd name="connsiteX4" fmla="*/ 0 w 4068738"/>
              <a:gd name="connsiteY4" fmla="*/ 1360913 h 2094260"/>
              <a:gd name="connsiteX0" fmla="*/ 0 w 4068738"/>
              <a:gd name="connsiteY0" fmla="*/ 1360913 h 2094260"/>
              <a:gd name="connsiteX1" fmla="*/ 1462513 w 4068738"/>
              <a:gd name="connsiteY1" fmla="*/ 0 h 2094260"/>
              <a:gd name="connsiteX2" fmla="*/ 4068738 w 4068738"/>
              <a:gd name="connsiteY2" fmla="*/ 0 h 2094260"/>
              <a:gd name="connsiteX3" fmla="*/ 4068738 w 4068738"/>
              <a:gd name="connsiteY3" fmla="*/ 733347 h 2094260"/>
              <a:gd name="connsiteX4" fmla="*/ 2707825 w 4068738"/>
              <a:gd name="connsiteY4" fmla="*/ 2094260 h 2094260"/>
              <a:gd name="connsiteX5" fmla="*/ 0 w 4068738"/>
              <a:gd name="connsiteY5" fmla="*/ 2094260 h 2094260"/>
              <a:gd name="connsiteX6" fmla="*/ 0 w 4068738"/>
              <a:gd name="connsiteY6" fmla="*/ 1360913 h 2094260"/>
              <a:gd name="connsiteX7" fmla="*/ 0 w 4068738"/>
              <a:gd name="connsiteY7" fmla="*/ 1360913 h 2094260"/>
              <a:gd name="connsiteX8" fmla="*/ 2707825 w 4068738"/>
              <a:gd name="connsiteY8" fmla="*/ 1360913 h 2094260"/>
              <a:gd name="connsiteX9" fmla="*/ 4068738 w 4068738"/>
              <a:gd name="connsiteY9" fmla="*/ 0 h 2094260"/>
              <a:gd name="connsiteX10" fmla="*/ 2707825 w 4068738"/>
              <a:gd name="connsiteY10" fmla="*/ 1360913 h 2094260"/>
              <a:gd name="connsiteX11" fmla="*/ 2707825 w 4068738"/>
              <a:gd name="connsiteY11" fmla="*/ 2094260 h 2094260"/>
              <a:gd name="connsiteX0" fmla="*/ 0 w 4068738"/>
              <a:gd name="connsiteY0" fmla="*/ 1367263 h 2100610"/>
              <a:gd name="connsiteX1" fmla="*/ 2707825 w 4068738"/>
              <a:gd name="connsiteY1" fmla="*/ 1367263 h 2100610"/>
              <a:gd name="connsiteX2" fmla="*/ 2707825 w 4068738"/>
              <a:gd name="connsiteY2" fmla="*/ 2100610 h 2100610"/>
              <a:gd name="connsiteX3" fmla="*/ 0 w 4068738"/>
              <a:gd name="connsiteY3" fmla="*/ 2100610 h 2100610"/>
              <a:gd name="connsiteX4" fmla="*/ 0 w 4068738"/>
              <a:gd name="connsiteY4" fmla="*/ 1367263 h 2100610"/>
              <a:gd name="connsiteX0" fmla="*/ 2707825 w 4068738"/>
              <a:gd name="connsiteY0" fmla="*/ 1367263 h 2100610"/>
              <a:gd name="connsiteX1" fmla="*/ 4068738 w 4068738"/>
              <a:gd name="connsiteY1" fmla="*/ 6350 h 2100610"/>
              <a:gd name="connsiteX2" fmla="*/ 4068738 w 4068738"/>
              <a:gd name="connsiteY2" fmla="*/ 739697 h 2100610"/>
              <a:gd name="connsiteX3" fmla="*/ 2707825 w 4068738"/>
              <a:gd name="connsiteY3" fmla="*/ 2100610 h 2100610"/>
              <a:gd name="connsiteX4" fmla="*/ 2707825 w 4068738"/>
              <a:gd name="connsiteY4" fmla="*/ 1367263 h 2100610"/>
              <a:gd name="connsiteX0" fmla="*/ 0 w 4068738"/>
              <a:gd name="connsiteY0" fmla="*/ 1367263 h 2100610"/>
              <a:gd name="connsiteX1" fmla="*/ 1475213 w 4068738"/>
              <a:gd name="connsiteY1" fmla="*/ 0 h 2100610"/>
              <a:gd name="connsiteX2" fmla="*/ 4068738 w 4068738"/>
              <a:gd name="connsiteY2" fmla="*/ 6350 h 2100610"/>
              <a:gd name="connsiteX3" fmla="*/ 2707825 w 4068738"/>
              <a:gd name="connsiteY3" fmla="*/ 1367263 h 2100610"/>
              <a:gd name="connsiteX4" fmla="*/ 0 w 4068738"/>
              <a:gd name="connsiteY4" fmla="*/ 1367263 h 2100610"/>
              <a:gd name="connsiteX0" fmla="*/ 0 w 4068738"/>
              <a:gd name="connsiteY0" fmla="*/ 1367263 h 2100610"/>
              <a:gd name="connsiteX1" fmla="*/ 1462513 w 4068738"/>
              <a:gd name="connsiteY1" fmla="*/ 6350 h 2100610"/>
              <a:gd name="connsiteX2" fmla="*/ 4068738 w 4068738"/>
              <a:gd name="connsiteY2" fmla="*/ 6350 h 2100610"/>
              <a:gd name="connsiteX3" fmla="*/ 4068738 w 4068738"/>
              <a:gd name="connsiteY3" fmla="*/ 739697 h 2100610"/>
              <a:gd name="connsiteX4" fmla="*/ 2707825 w 4068738"/>
              <a:gd name="connsiteY4" fmla="*/ 2100610 h 2100610"/>
              <a:gd name="connsiteX5" fmla="*/ 0 w 4068738"/>
              <a:gd name="connsiteY5" fmla="*/ 2100610 h 2100610"/>
              <a:gd name="connsiteX6" fmla="*/ 0 w 4068738"/>
              <a:gd name="connsiteY6" fmla="*/ 1367263 h 2100610"/>
              <a:gd name="connsiteX7" fmla="*/ 0 w 4068738"/>
              <a:gd name="connsiteY7" fmla="*/ 1367263 h 2100610"/>
              <a:gd name="connsiteX8" fmla="*/ 2707825 w 4068738"/>
              <a:gd name="connsiteY8" fmla="*/ 1367263 h 2100610"/>
              <a:gd name="connsiteX9" fmla="*/ 4068738 w 4068738"/>
              <a:gd name="connsiteY9" fmla="*/ 6350 h 2100610"/>
              <a:gd name="connsiteX10" fmla="*/ 2707825 w 4068738"/>
              <a:gd name="connsiteY10" fmla="*/ 1367263 h 2100610"/>
              <a:gd name="connsiteX11" fmla="*/ 2707825 w 4068738"/>
              <a:gd name="connsiteY11" fmla="*/ 2100610 h 2100610"/>
              <a:gd name="connsiteX0" fmla="*/ 0 w 4122078"/>
              <a:gd name="connsiteY0" fmla="*/ 1367263 h 2100610"/>
              <a:gd name="connsiteX1" fmla="*/ 2707825 w 4122078"/>
              <a:gd name="connsiteY1" fmla="*/ 1367263 h 2100610"/>
              <a:gd name="connsiteX2" fmla="*/ 2707825 w 4122078"/>
              <a:gd name="connsiteY2" fmla="*/ 2100610 h 2100610"/>
              <a:gd name="connsiteX3" fmla="*/ 0 w 4122078"/>
              <a:gd name="connsiteY3" fmla="*/ 2100610 h 2100610"/>
              <a:gd name="connsiteX4" fmla="*/ 0 w 4122078"/>
              <a:gd name="connsiteY4" fmla="*/ 1367263 h 2100610"/>
              <a:gd name="connsiteX0" fmla="*/ 2707825 w 4122078"/>
              <a:gd name="connsiteY0" fmla="*/ 1367263 h 2100610"/>
              <a:gd name="connsiteX1" fmla="*/ 4068738 w 4122078"/>
              <a:gd name="connsiteY1" fmla="*/ 6350 h 2100610"/>
              <a:gd name="connsiteX2" fmla="*/ 4068738 w 4122078"/>
              <a:gd name="connsiteY2" fmla="*/ 739697 h 2100610"/>
              <a:gd name="connsiteX3" fmla="*/ 2707825 w 4122078"/>
              <a:gd name="connsiteY3" fmla="*/ 2100610 h 2100610"/>
              <a:gd name="connsiteX4" fmla="*/ 2707825 w 4122078"/>
              <a:gd name="connsiteY4" fmla="*/ 1367263 h 2100610"/>
              <a:gd name="connsiteX0" fmla="*/ 0 w 4122078"/>
              <a:gd name="connsiteY0" fmla="*/ 1367263 h 2100610"/>
              <a:gd name="connsiteX1" fmla="*/ 1475213 w 4122078"/>
              <a:gd name="connsiteY1" fmla="*/ 0 h 2100610"/>
              <a:gd name="connsiteX2" fmla="*/ 4068738 w 4122078"/>
              <a:gd name="connsiteY2" fmla="*/ 6350 h 2100610"/>
              <a:gd name="connsiteX3" fmla="*/ 2707825 w 4122078"/>
              <a:gd name="connsiteY3" fmla="*/ 1367263 h 2100610"/>
              <a:gd name="connsiteX4" fmla="*/ 0 w 4122078"/>
              <a:gd name="connsiteY4" fmla="*/ 1367263 h 2100610"/>
              <a:gd name="connsiteX0" fmla="*/ 0 w 4122078"/>
              <a:gd name="connsiteY0" fmla="*/ 1367263 h 2100610"/>
              <a:gd name="connsiteX1" fmla="*/ 1462513 w 4122078"/>
              <a:gd name="connsiteY1" fmla="*/ 6350 h 2100610"/>
              <a:gd name="connsiteX2" fmla="*/ 4068738 w 4122078"/>
              <a:gd name="connsiteY2" fmla="*/ 6350 h 2100610"/>
              <a:gd name="connsiteX3" fmla="*/ 4068738 w 4122078"/>
              <a:gd name="connsiteY3" fmla="*/ 739697 h 2100610"/>
              <a:gd name="connsiteX4" fmla="*/ 2707825 w 4122078"/>
              <a:gd name="connsiteY4" fmla="*/ 2100610 h 2100610"/>
              <a:gd name="connsiteX5" fmla="*/ 0 w 4122078"/>
              <a:gd name="connsiteY5" fmla="*/ 2100610 h 2100610"/>
              <a:gd name="connsiteX6" fmla="*/ 0 w 4122078"/>
              <a:gd name="connsiteY6" fmla="*/ 1367263 h 2100610"/>
              <a:gd name="connsiteX7" fmla="*/ 0 w 4122078"/>
              <a:gd name="connsiteY7" fmla="*/ 1367263 h 2100610"/>
              <a:gd name="connsiteX8" fmla="*/ 2707825 w 4122078"/>
              <a:gd name="connsiteY8" fmla="*/ 1367263 h 2100610"/>
              <a:gd name="connsiteX9" fmla="*/ 4122078 w 4122078"/>
              <a:gd name="connsiteY9" fmla="*/ 29210 h 2100610"/>
              <a:gd name="connsiteX10" fmla="*/ 2707825 w 4122078"/>
              <a:gd name="connsiteY10" fmla="*/ 1367263 h 2100610"/>
              <a:gd name="connsiteX11" fmla="*/ 2707825 w 4122078"/>
              <a:gd name="connsiteY11" fmla="*/ 2100610 h 2100610"/>
              <a:gd name="connsiteX0" fmla="*/ 0 w 4137318"/>
              <a:gd name="connsiteY0" fmla="*/ 1367263 h 2100610"/>
              <a:gd name="connsiteX1" fmla="*/ 2707825 w 4137318"/>
              <a:gd name="connsiteY1" fmla="*/ 1367263 h 2100610"/>
              <a:gd name="connsiteX2" fmla="*/ 2707825 w 4137318"/>
              <a:gd name="connsiteY2" fmla="*/ 2100610 h 2100610"/>
              <a:gd name="connsiteX3" fmla="*/ 0 w 4137318"/>
              <a:gd name="connsiteY3" fmla="*/ 2100610 h 2100610"/>
              <a:gd name="connsiteX4" fmla="*/ 0 w 4137318"/>
              <a:gd name="connsiteY4" fmla="*/ 1367263 h 2100610"/>
              <a:gd name="connsiteX0" fmla="*/ 2707825 w 4137318"/>
              <a:gd name="connsiteY0" fmla="*/ 1367263 h 2100610"/>
              <a:gd name="connsiteX1" fmla="*/ 4068738 w 4137318"/>
              <a:gd name="connsiteY1" fmla="*/ 6350 h 2100610"/>
              <a:gd name="connsiteX2" fmla="*/ 4068738 w 4137318"/>
              <a:gd name="connsiteY2" fmla="*/ 739697 h 2100610"/>
              <a:gd name="connsiteX3" fmla="*/ 2707825 w 4137318"/>
              <a:gd name="connsiteY3" fmla="*/ 2100610 h 2100610"/>
              <a:gd name="connsiteX4" fmla="*/ 2707825 w 4137318"/>
              <a:gd name="connsiteY4" fmla="*/ 1367263 h 2100610"/>
              <a:gd name="connsiteX0" fmla="*/ 0 w 4137318"/>
              <a:gd name="connsiteY0" fmla="*/ 1367263 h 2100610"/>
              <a:gd name="connsiteX1" fmla="*/ 1475213 w 4137318"/>
              <a:gd name="connsiteY1" fmla="*/ 0 h 2100610"/>
              <a:gd name="connsiteX2" fmla="*/ 4068738 w 4137318"/>
              <a:gd name="connsiteY2" fmla="*/ 6350 h 2100610"/>
              <a:gd name="connsiteX3" fmla="*/ 2707825 w 4137318"/>
              <a:gd name="connsiteY3" fmla="*/ 1367263 h 2100610"/>
              <a:gd name="connsiteX4" fmla="*/ 0 w 4137318"/>
              <a:gd name="connsiteY4" fmla="*/ 1367263 h 2100610"/>
              <a:gd name="connsiteX0" fmla="*/ 0 w 4137318"/>
              <a:gd name="connsiteY0" fmla="*/ 1367263 h 2100610"/>
              <a:gd name="connsiteX1" fmla="*/ 1462513 w 4137318"/>
              <a:gd name="connsiteY1" fmla="*/ 6350 h 2100610"/>
              <a:gd name="connsiteX2" fmla="*/ 4068738 w 4137318"/>
              <a:gd name="connsiteY2" fmla="*/ 6350 h 2100610"/>
              <a:gd name="connsiteX3" fmla="*/ 4068738 w 4137318"/>
              <a:gd name="connsiteY3" fmla="*/ 739697 h 2100610"/>
              <a:gd name="connsiteX4" fmla="*/ 2707825 w 4137318"/>
              <a:gd name="connsiteY4" fmla="*/ 2100610 h 2100610"/>
              <a:gd name="connsiteX5" fmla="*/ 0 w 4137318"/>
              <a:gd name="connsiteY5" fmla="*/ 2100610 h 2100610"/>
              <a:gd name="connsiteX6" fmla="*/ 0 w 4137318"/>
              <a:gd name="connsiteY6" fmla="*/ 1367263 h 2100610"/>
              <a:gd name="connsiteX7" fmla="*/ 0 w 4137318"/>
              <a:gd name="connsiteY7" fmla="*/ 1367263 h 2100610"/>
              <a:gd name="connsiteX8" fmla="*/ 2707825 w 4137318"/>
              <a:gd name="connsiteY8" fmla="*/ 1367263 h 2100610"/>
              <a:gd name="connsiteX9" fmla="*/ 4137318 w 4137318"/>
              <a:gd name="connsiteY9" fmla="*/ 29210 h 2100610"/>
              <a:gd name="connsiteX10" fmla="*/ 2707825 w 4137318"/>
              <a:gd name="connsiteY10" fmla="*/ 1367263 h 2100610"/>
              <a:gd name="connsiteX11" fmla="*/ 2707825 w 4137318"/>
              <a:gd name="connsiteY11" fmla="*/ 2100610 h 2100610"/>
              <a:gd name="connsiteX0" fmla="*/ 0 w 4144938"/>
              <a:gd name="connsiteY0" fmla="*/ 1367263 h 2100610"/>
              <a:gd name="connsiteX1" fmla="*/ 2707825 w 4144938"/>
              <a:gd name="connsiteY1" fmla="*/ 1367263 h 2100610"/>
              <a:gd name="connsiteX2" fmla="*/ 2707825 w 4144938"/>
              <a:gd name="connsiteY2" fmla="*/ 2100610 h 2100610"/>
              <a:gd name="connsiteX3" fmla="*/ 0 w 4144938"/>
              <a:gd name="connsiteY3" fmla="*/ 2100610 h 2100610"/>
              <a:gd name="connsiteX4" fmla="*/ 0 w 4144938"/>
              <a:gd name="connsiteY4" fmla="*/ 1367263 h 2100610"/>
              <a:gd name="connsiteX0" fmla="*/ 2707825 w 4144938"/>
              <a:gd name="connsiteY0" fmla="*/ 1367263 h 2100610"/>
              <a:gd name="connsiteX1" fmla="*/ 4068738 w 4144938"/>
              <a:gd name="connsiteY1" fmla="*/ 6350 h 2100610"/>
              <a:gd name="connsiteX2" fmla="*/ 4068738 w 4144938"/>
              <a:gd name="connsiteY2" fmla="*/ 739697 h 2100610"/>
              <a:gd name="connsiteX3" fmla="*/ 2707825 w 4144938"/>
              <a:gd name="connsiteY3" fmla="*/ 2100610 h 2100610"/>
              <a:gd name="connsiteX4" fmla="*/ 2707825 w 4144938"/>
              <a:gd name="connsiteY4" fmla="*/ 1367263 h 2100610"/>
              <a:gd name="connsiteX0" fmla="*/ 0 w 4144938"/>
              <a:gd name="connsiteY0" fmla="*/ 1367263 h 2100610"/>
              <a:gd name="connsiteX1" fmla="*/ 1475213 w 4144938"/>
              <a:gd name="connsiteY1" fmla="*/ 0 h 2100610"/>
              <a:gd name="connsiteX2" fmla="*/ 4068738 w 4144938"/>
              <a:gd name="connsiteY2" fmla="*/ 6350 h 2100610"/>
              <a:gd name="connsiteX3" fmla="*/ 2707825 w 4144938"/>
              <a:gd name="connsiteY3" fmla="*/ 1367263 h 2100610"/>
              <a:gd name="connsiteX4" fmla="*/ 0 w 4144938"/>
              <a:gd name="connsiteY4" fmla="*/ 1367263 h 2100610"/>
              <a:gd name="connsiteX0" fmla="*/ 0 w 4144938"/>
              <a:gd name="connsiteY0" fmla="*/ 1367263 h 2100610"/>
              <a:gd name="connsiteX1" fmla="*/ 1462513 w 4144938"/>
              <a:gd name="connsiteY1" fmla="*/ 6350 h 2100610"/>
              <a:gd name="connsiteX2" fmla="*/ 4144938 w 4144938"/>
              <a:gd name="connsiteY2" fmla="*/ 36830 h 2100610"/>
              <a:gd name="connsiteX3" fmla="*/ 4068738 w 4144938"/>
              <a:gd name="connsiteY3" fmla="*/ 739697 h 2100610"/>
              <a:gd name="connsiteX4" fmla="*/ 2707825 w 4144938"/>
              <a:gd name="connsiteY4" fmla="*/ 2100610 h 2100610"/>
              <a:gd name="connsiteX5" fmla="*/ 0 w 4144938"/>
              <a:gd name="connsiteY5" fmla="*/ 2100610 h 2100610"/>
              <a:gd name="connsiteX6" fmla="*/ 0 w 4144938"/>
              <a:gd name="connsiteY6" fmla="*/ 1367263 h 2100610"/>
              <a:gd name="connsiteX7" fmla="*/ 0 w 4144938"/>
              <a:gd name="connsiteY7" fmla="*/ 1367263 h 2100610"/>
              <a:gd name="connsiteX8" fmla="*/ 2707825 w 4144938"/>
              <a:gd name="connsiteY8" fmla="*/ 1367263 h 2100610"/>
              <a:gd name="connsiteX9" fmla="*/ 4137318 w 4144938"/>
              <a:gd name="connsiteY9" fmla="*/ 29210 h 2100610"/>
              <a:gd name="connsiteX10" fmla="*/ 2707825 w 4144938"/>
              <a:gd name="connsiteY10" fmla="*/ 1367263 h 2100610"/>
              <a:gd name="connsiteX11" fmla="*/ 2707825 w 4144938"/>
              <a:gd name="connsiteY11" fmla="*/ 2100610 h 2100610"/>
              <a:gd name="connsiteX0" fmla="*/ 0 w 4167798"/>
              <a:gd name="connsiteY0" fmla="*/ 1367263 h 2100610"/>
              <a:gd name="connsiteX1" fmla="*/ 2707825 w 4167798"/>
              <a:gd name="connsiteY1" fmla="*/ 1367263 h 2100610"/>
              <a:gd name="connsiteX2" fmla="*/ 2707825 w 4167798"/>
              <a:gd name="connsiteY2" fmla="*/ 2100610 h 2100610"/>
              <a:gd name="connsiteX3" fmla="*/ 0 w 4167798"/>
              <a:gd name="connsiteY3" fmla="*/ 2100610 h 2100610"/>
              <a:gd name="connsiteX4" fmla="*/ 0 w 4167798"/>
              <a:gd name="connsiteY4" fmla="*/ 1367263 h 2100610"/>
              <a:gd name="connsiteX0" fmla="*/ 2707825 w 4167798"/>
              <a:gd name="connsiteY0" fmla="*/ 1367263 h 2100610"/>
              <a:gd name="connsiteX1" fmla="*/ 4068738 w 4167798"/>
              <a:gd name="connsiteY1" fmla="*/ 6350 h 2100610"/>
              <a:gd name="connsiteX2" fmla="*/ 4068738 w 4167798"/>
              <a:gd name="connsiteY2" fmla="*/ 739697 h 2100610"/>
              <a:gd name="connsiteX3" fmla="*/ 2707825 w 4167798"/>
              <a:gd name="connsiteY3" fmla="*/ 2100610 h 2100610"/>
              <a:gd name="connsiteX4" fmla="*/ 2707825 w 4167798"/>
              <a:gd name="connsiteY4" fmla="*/ 1367263 h 2100610"/>
              <a:gd name="connsiteX0" fmla="*/ 0 w 4167798"/>
              <a:gd name="connsiteY0" fmla="*/ 1367263 h 2100610"/>
              <a:gd name="connsiteX1" fmla="*/ 1475213 w 4167798"/>
              <a:gd name="connsiteY1" fmla="*/ 0 h 2100610"/>
              <a:gd name="connsiteX2" fmla="*/ 4167798 w 4167798"/>
              <a:gd name="connsiteY2" fmla="*/ 21590 h 2100610"/>
              <a:gd name="connsiteX3" fmla="*/ 2707825 w 4167798"/>
              <a:gd name="connsiteY3" fmla="*/ 1367263 h 2100610"/>
              <a:gd name="connsiteX4" fmla="*/ 0 w 4167798"/>
              <a:gd name="connsiteY4" fmla="*/ 1367263 h 2100610"/>
              <a:gd name="connsiteX0" fmla="*/ 0 w 4167798"/>
              <a:gd name="connsiteY0" fmla="*/ 1367263 h 2100610"/>
              <a:gd name="connsiteX1" fmla="*/ 1462513 w 4167798"/>
              <a:gd name="connsiteY1" fmla="*/ 6350 h 2100610"/>
              <a:gd name="connsiteX2" fmla="*/ 4144938 w 4167798"/>
              <a:gd name="connsiteY2" fmla="*/ 36830 h 2100610"/>
              <a:gd name="connsiteX3" fmla="*/ 4068738 w 4167798"/>
              <a:gd name="connsiteY3" fmla="*/ 739697 h 2100610"/>
              <a:gd name="connsiteX4" fmla="*/ 2707825 w 4167798"/>
              <a:gd name="connsiteY4" fmla="*/ 2100610 h 2100610"/>
              <a:gd name="connsiteX5" fmla="*/ 0 w 4167798"/>
              <a:gd name="connsiteY5" fmla="*/ 2100610 h 2100610"/>
              <a:gd name="connsiteX6" fmla="*/ 0 w 4167798"/>
              <a:gd name="connsiteY6" fmla="*/ 1367263 h 2100610"/>
              <a:gd name="connsiteX7" fmla="*/ 0 w 4167798"/>
              <a:gd name="connsiteY7" fmla="*/ 1367263 h 2100610"/>
              <a:gd name="connsiteX8" fmla="*/ 2707825 w 4167798"/>
              <a:gd name="connsiteY8" fmla="*/ 1367263 h 2100610"/>
              <a:gd name="connsiteX9" fmla="*/ 4137318 w 4167798"/>
              <a:gd name="connsiteY9" fmla="*/ 29210 h 2100610"/>
              <a:gd name="connsiteX10" fmla="*/ 2707825 w 4167798"/>
              <a:gd name="connsiteY10" fmla="*/ 1367263 h 2100610"/>
              <a:gd name="connsiteX11" fmla="*/ 2707825 w 4167798"/>
              <a:gd name="connsiteY11" fmla="*/ 2100610 h 2100610"/>
              <a:gd name="connsiteX0" fmla="*/ 0 w 4167798"/>
              <a:gd name="connsiteY0" fmla="*/ 1367263 h 2100610"/>
              <a:gd name="connsiteX1" fmla="*/ 2707825 w 4167798"/>
              <a:gd name="connsiteY1" fmla="*/ 1367263 h 2100610"/>
              <a:gd name="connsiteX2" fmla="*/ 2707825 w 4167798"/>
              <a:gd name="connsiteY2" fmla="*/ 2100610 h 2100610"/>
              <a:gd name="connsiteX3" fmla="*/ 0 w 4167798"/>
              <a:gd name="connsiteY3" fmla="*/ 2100610 h 2100610"/>
              <a:gd name="connsiteX4" fmla="*/ 0 w 4167798"/>
              <a:gd name="connsiteY4" fmla="*/ 1367263 h 2100610"/>
              <a:gd name="connsiteX0" fmla="*/ 2707825 w 4167798"/>
              <a:gd name="connsiteY0" fmla="*/ 1367263 h 2100610"/>
              <a:gd name="connsiteX1" fmla="*/ 4144938 w 4167798"/>
              <a:gd name="connsiteY1" fmla="*/ 20638 h 2100610"/>
              <a:gd name="connsiteX2" fmla="*/ 4068738 w 4167798"/>
              <a:gd name="connsiteY2" fmla="*/ 739697 h 2100610"/>
              <a:gd name="connsiteX3" fmla="*/ 2707825 w 4167798"/>
              <a:gd name="connsiteY3" fmla="*/ 2100610 h 2100610"/>
              <a:gd name="connsiteX4" fmla="*/ 2707825 w 4167798"/>
              <a:gd name="connsiteY4" fmla="*/ 1367263 h 2100610"/>
              <a:gd name="connsiteX0" fmla="*/ 0 w 4167798"/>
              <a:gd name="connsiteY0" fmla="*/ 1367263 h 2100610"/>
              <a:gd name="connsiteX1" fmla="*/ 1475213 w 4167798"/>
              <a:gd name="connsiteY1" fmla="*/ 0 h 2100610"/>
              <a:gd name="connsiteX2" fmla="*/ 4167798 w 4167798"/>
              <a:gd name="connsiteY2" fmla="*/ 21590 h 2100610"/>
              <a:gd name="connsiteX3" fmla="*/ 2707825 w 4167798"/>
              <a:gd name="connsiteY3" fmla="*/ 1367263 h 2100610"/>
              <a:gd name="connsiteX4" fmla="*/ 0 w 4167798"/>
              <a:gd name="connsiteY4" fmla="*/ 1367263 h 2100610"/>
              <a:gd name="connsiteX0" fmla="*/ 0 w 4167798"/>
              <a:gd name="connsiteY0" fmla="*/ 1367263 h 2100610"/>
              <a:gd name="connsiteX1" fmla="*/ 1462513 w 4167798"/>
              <a:gd name="connsiteY1" fmla="*/ 6350 h 2100610"/>
              <a:gd name="connsiteX2" fmla="*/ 4144938 w 4167798"/>
              <a:gd name="connsiteY2" fmla="*/ 36830 h 2100610"/>
              <a:gd name="connsiteX3" fmla="*/ 4068738 w 4167798"/>
              <a:gd name="connsiteY3" fmla="*/ 739697 h 2100610"/>
              <a:gd name="connsiteX4" fmla="*/ 2707825 w 4167798"/>
              <a:gd name="connsiteY4" fmla="*/ 2100610 h 2100610"/>
              <a:gd name="connsiteX5" fmla="*/ 0 w 4167798"/>
              <a:gd name="connsiteY5" fmla="*/ 2100610 h 2100610"/>
              <a:gd name="connsiteX6" fmla="*/ 0 w 4167798"/>
              <a:gd name="connsiteY6" fmla="*/ 1367263 h 2100610"/>
              <a:gd name="connsiteX7" fmla="*/ 0 w 4167798"/>
              <a:gd name="connsiteY7" fmla="*/ 1367263 h 2100610"/>
              <a:gd name="connsiteX8" fmla="*/ 2707825 w 4167798"/>
              <a:gd name="connsiteY8" fmla="*/ 1367263 h 2100610"/>
              <a:gd name="connsiteX9" fmla="*/ 4137318 w 4167798"/>
              <a:gd name="connsiteY9" fmla="*/ 29210 h 2100610"/>
              <a:gd name="connsiteX10" fmla="*/ 2707825 w 4167798"/>
              <a:gd name="connsiteY10" fmla="*/ 1367263 h 2100610"/>
              <a:gd name="connsiteX11" fmla="*/ 2707825 w 4167798"/>
              <a:gd name="connsiteY11" fmla="*/ 2100610 h 2100610"/>
              <a:gd name="connsiteX0" fmla="*/ 0 w 4173513"/>
              <a:gd name="connsiteY0" fmla="*/ 1367263 h 2100610"/>
              <a:gd name="connsiteX1" fmla="*/ 2707825 w 4173513"/>
              <a:gd name="connsiteY1" fmla="*/ 1367263 h 2100610"/>
              <a:gd name="connsiteX2" fmla="*/ 2707825 w 4173513"/>
              <a:gd name="connsiteY2" fmla="*/ 2100610 h 2100610"/>
              <a:gd name="connsiteX3" fmla="*/ 0 w 4173513"/>
              <a:gd name="connsiteY3" fmla="*/ 2100610 h 2100610"/>
              <a:gd name="connsiteX4" fmla="*/ 0 w 4173513"/>
              <a:gd name="connsiteY4" fmla="*/ 1367263 h 2100610"/>
              <a:gd name="connsiteX0" fmla="*/ 2707825 w 4173513"/>
              <a:gd name="connsiteY0" fmla="*/ 1367263 h 2100610"/>
              <a:gd name="connsiteX1" fmla="*/ 4144938 w 4173513"/>
              <a:gd name="connsiteY1" fmla="*/ 20638 h 2100610"/>
              <a:gd name="connsiteX2" fmla="*/ 4068738 w 4173513"/>
              <a:gd name="connsiteY2" fmla="*/ 739697 h 2100610"/>
              <a:gd name="connsiteX3" fmla="*/ 2707825 w 4173513"/>
              <a:gd name="connsiteY3" fmla="*/ 2100610 h 2100610"/>
              <a:gd name="connsiteX4" fmla="*/ 2707825 w 4173513"/>
              <a:gd name="connsiteY4" fmla="*/ 1367263 h 2100610"/>
              <a:gd name="connsiteX0" fmla="*/ 0 w 4173513"/>
              <a:gd name="connsiteY0" fmla="*/ 1367263 h 2100610"/>
              <a:gd name="connsiteX1" fmla="*/ 1475213 w 4173513"/>
              <a:gd name="connsiteY1" fmla="*/ 0 h 2100610"/>
              <a:gd name="connsiteX2" fmla="*/ 4167798 w 4173513"/>
              <a:gd name="connsiteY2" fmla="*/ 21590 h 2100610"/>
              <a:gd name="connsiteX3" fmla="*/ 2707825 w 4173513"/>
              <a:gd name="connsiteY3" fmla="*/ 1367263 h 2100610"/>
              <a:gd name="connsiteX4" fmla="*/ 0 w 4173513"/>
              <a:gd name="connsiteY4" fmla="*/ 1367263 h 2100610"/>
              <a:gd name="connsiteX0" fmla="*/ 0 w 4173513"/>
              <a:gd name="connsiteY0" fmla="*/ 1367263 h 2100610"/>
              <a:gd name="connsiteX1" fmla="*/ 1462513 w 4173513"/>
              <a:gd name="connsiteY1" fmla="*/ 6350 h 2100610"/>
              <a:gd name="connsiteX2" fmla="*/ 4144938 w 4173513"/>
              <a:gd name="connsiteY2" fmla="*/ 36830 h 2100610"/>
              <a:gd name="connsiteX3" fmla="*/ 4173513 w 4173513"/>
              <a:gd name="connsiteY3" fmla="*/ 563484 h 2100610"/>
              <a:gd name="connsiteX4" fmla="*/ 2707825 w 4173513"/>
              <a:gd name="connsiteY4" fmla="*/ 2100610 h 2100610"/>
              <a:gd name="connsiteX5" fmla="*/ 0 w 4173513"/>
              <a:gd name="connsiteY5" fmla="*/ 2100610 h 2100610"/>
              <a:gd name="connsiteX6" fmla="*/ 0 w 4173513"/>
              <a:gd name="connsiteY6" fmla="*/ 1367263 h 2100610"/>
              <a:gd name="connsiteX7" fmla="*/ 0 w 4173513"/>
              <a:gd name="connsiteY7" fmla="*/ 1367263 h 2100610"/>
              <a:gd name="connsiteX8" fmla="*/ 2707825 w 4173513"/>
              <a:gd name="connsiteY8" fmla="*/ 1367263 h 2100610"/>
              <a:gd name="connsiteX9" fmla="*/ 4137318 w 4173513"/>
              <a:gd name="connsiteY9" fmla="*/ 29210 h 2100610"/>
              <a:gd name="connsiteX10" fmla="*/ 2707825 w 4173513"/>
              <a:gd name="connsiteY10" fmla="*/ 1367263 h 2100610"/>
              <a:gd name="connsiteX11" fmla="*/ 2707825 w 4173513"/>
              <a:gd name="connsiteY11" fmla="*/ 2100610 h 2100610"/>
              <a:gd name="connsiteX0" fmla="*/ 0 w 4167798"/>
              <a:gd name="connsiteY0" fmla="*/ 1367263 h 2100610"/>
              <a:gd name="connsiteX1" fmla="*/ 2707825 w 4167798"/>
              <a:gd name="connsiteY1" fmla="*/ 1367263 h 2100610"/>
              <a:gd name="connsiteX2" fmla="*/ 2707825 w 4167798"/>
              <a:gd name="connsiteY2" fmla="*/ 2100610 h 2100610"/>
              <a:gd name="connsiteX3" fmla="*/ 0 w 4167798"/>
              <a:gd name="connsiteY3" fmla="*/ 2100610 h 2100610"/>
              <a:gd name="connsiteX4" fmla="*/ 0 w 4167798"/>
              <a:gd name="connsiteY4" fmla="*/ 1367263 h 2100610"/>
              <a:gd name="connsiteX0" fmla="*/ 2707825 w 4167798"/>
              <a:gd name="connsiteY0" fmla="*/ 1367263 h 2100610"/>
              <a:gd name="connsiteX1" fmla="*/ 4144938 w 4167798"/>
              <a:gd name="connsiteY1" fmla="*/ 20638 h 2100610"/>
              <a:gd name="connsiteX2" fmla="*/ 4068738 w 4167798"/>
              <a:gd name="connsiteY2" fmla="*/ 739697 h 2100610"/>
              <a:gd name="connsiteX3" fmla="*/ 2707825 w 4167798"/>
              <a:gd name="connsiteY3" fmla="*/ 2100610 h 2100610"/>
              <a:gd name="connsiteX4" fmla="*/ 2707825 w 4167798"/>
              <a:gd name="connsiteY4" fmla="*/ 1367263 h 2100610"/>
              <a:gd name="connsiteX0" fmla="*/ 0 w 4167798"/>
              <a:gd name="connsiteY0" fmla="*/ 1367263 h 2100610"/>
              <a:gd name="connsiteX1" fmla="*/ 1475213 w 4167798"/>
              <a:gd name="connsiteY1" fmla="*/ 0 h 2100610"/>
              <a:gd name="connsiteX2" fmla="*/ 4167798 w 4167798"/>
              <a:gd name="connsiteY2" fmla="*/ 21590 h 2100610"/>
              <a:gd name="connsiteX3" fmla="*/ 2707825 w 4167798"/>
              <a:gd name="connsiteY3" fmla="*/ 1367263 h 2100610"/>
              <a:gd name="connsiteX4" fmla="*/ 0 w 4167798"/>
              <a:gd name="connsiteY4" fmla="*/ 1367263 h 2100610"/>
              <a:gd name="connsiteX0" fmla="*/ 0 w 4167798"/>
              <a:gd name="connsiteY0" fmla="*/ 1367263 h 2100610"/>
              <a:gd name="connsiteX1" fmla="*/ 1462513 w 4167798"/>
              <a:gd name="connsiteY1" fmla="*/ 6350 h 2100610"/>
              <a:gd name="connsiteX2" fmla="*/ 4144938 w 4167798"/>
              <a:gd name="connsiteY2" fmla="*/ 36830 h 2100610"/>
              <a:gd name="connsiteX3" fmla="*/ 4149700 w 4167798"/>
              <a:gd name="connsiteY3" fmla="*/ 587297 h 2100610"/>
              <a:gd name="connsiteX4" fmla="*/ 2707825 w 4167798"/>
              <a:gd name="connsiteY4" fmla="*/ 2100610 h 2100610"/>
              <a:gd name="connsiteX5" fmla="*/ 0 w 4167798"/>
              <a:gd name="connsiteY5" fmla="*/ 2100610 h 2100610"/>
              <a:gd name="connsiteX6" fmla="*/ 0 w 4167798"/>
              <a:gd name="connsiteY6" fmla="*/ 1367263 h 2100610"/>
              <a:gd name="connsiteX7" fmla="*/ 0 w 4167798"/>
              <a:gd name="connsiteY7" fmla="*/ 1367263 h 2100610"/>
              <a:gd name="connsiteX8" fmla="*/ 2707825 w 4167798"/>
              <a:gd name="connsiteY8" fmla="*/ 1367263 h 2100610"/>
              <a:gd name="connsiteX9" fmla="*/ 4137318 w 4167798"/>
              <a:gd name="connsiteY9" fmla="*/ 29210 h 2100610"/>
              <a:gd name="connsiteX10" fmla="*/ 2707825 w 4167798"/>
              <a:gd name="connsiteY10" fmla="*/ 1367263 h 2100610"/>
              <a:gd name="connsiteX11" fmla="*/ 2707825 w 4167798"/>
              <a:gd name="connsiteY11" fmla="*/ 2100610 h 2100610"/>
              <a:gd name="connsiteX0" fmla="*/ 0 w 4167798"/>
              <a:gd name="connsiteY0" fmla="*/ 1367263 h 2100610"/>
              <a:gd name="connsiteX1" fmla="*/ 2707825 w 4167798"/>
              <a:gd name="connsiteY1" fmla="*/ 1367263 h 2100610"/>
              <a:gd name="connsiteX2" fmla="*/ 2707825 w 4167798"/>
              <a:gd name="connsiteY2" fmla="*/ 2100610 h 2100610"/>
              <a:gd name="connsiteX3" fmla="*/ 0 w 4167798"/>
              <a:gd name="connsiteY3" fmla="*/ 2100610 h 2100610"/>
              <a:gd name="connsiteX4" fmla="*/ 0 w 4167798"/>
              <a:gd name="connsiteY4" fmla="*/ 1367263 h 2100610"/>
              <a:gd name="connsiteX0" fmla="*/ 2707825 w 4167798"/>
              <a:gd name="connsiteY0" fmla="*/ 1367263 h 2100610"/>
              <a:gd name="connsiteX1" fmla="*/ 4144938 w 4167798"/>
              <a:gd name="connsiteY1" fmla="*/ 20638 h 2100610"/>
              <a:gd name="connsiteX2" fmla="*/ 4159225 w 4167798"/>
              <a:gd name="connsiteY2" fmla="*/ 582534 h 2100610"/>
              <a:gd name="connsiteX3" fmla="*/ 2707825 w 4167798"/>
              <a:gd name="connsiteY3" fmla="*/ 2100610 h 2100610"/>
              <a:gd name="connsiteX4" fmla="*/ 2707825 w 4167798"/>
              <a:gd name="connsiteY4" fmla="*/ 1367263 h 2100610"/>
              <a:gd name="connsiteX0" fmla="*/ 0 w 4167798"/>
              <a:gd name="connsiteY0" fmla="*/ 1367263 h 2100610"/>
              <a:gd name="connsiteX1" fmla="*/ 1475213 w 4167798"/>
              <a:gd name="connsiteY1" fmla="*/ 0 h 2100610"/>
              <a:gd name="connsiteX2" fmla="*/ 4167798 w 4167798"/>
              <a:gd name="connsiteY2" fmla="*/ 21590 h 2100610"/>
              <a:gd name="connsiteX3" fmla="*/ 2707825 w 4167798"/>
              <a:gd name="connsiteY3" fmla="*/ 1367263 h 2100610"/>
              <a:gd name="connsiteX4" fmla="*/ 0 w 4167798"/>
              <a:gd name="connsiteY4" fmla="*/ 1367263 h 2100610"/>
              <a:gd name="connsiteX0" fmla="*/ 0 w 4167798"/>
              <a:gd name="connsiteY0" fmla="*/ 1367263 h 2100610"/>
              <a:gd name="connsiteX1" fmla="*/ 1462513 w 4167798"/>
              <a:gd name="connsiteY1" fmla="*/ 6350 h 2100610"/>
              <a:gd name="connsiteX2" fmla="*/ 4144938 w 4167798"/>
              <a:gd name="connsiteY2" fmla="*/ 36830 h 2100610"/>
              <a:gd name="connsiteX3" fmla="*/ 4149700 w 4167798"/>
              <a:gd name="connsiteY3" fmla="*/ 587297 h 2100610"/>
              <a:gd name="connsiteX4" fmla="*/ 2707825 w 4167798"/>
              <a:gd name="connsiteY4" fmla="*/ 2100610 h 2100610"/>
              <a:gd name="connsiteX5" fmla="*/ 0 w 4167798"/>
              <a:gd name="connsiteY5" fmla="*/ 2100610 h 2100610"/>
              <a:gd name="connsiteX6" fmla="*/ 0 w 4167798"/>
              <a:gd name="connsiteY6" fmla="*/ 1367263 h 2100610"/>
              <a:gd name="connsiteX7" fmla="*/ 0 w 4167798"/>
              <a:gd name="connsiteY7" fmla="*/ 1367263 h 2100610"/>
              <a:gd name="connsiteX8" fmla="*/ 2707825 w 4167798"/>
              <a:gd name="connsiteY8" fmla="*/ 1367263 h 2100610"/>
              <a:gd name="connsiteX9" fmla="*/ 4137318 w 4167798"/>
              <a:gd name="connsiteY9" fmla="*/ 29210 h 2100610"/>
              <a:gd name="connsiteX10" fmla="*/ 2707825 w 4167798"/>
              <a:gd name="connsiteY10" fmla="*/ 1367263 h 2100610"/>
              <a:gd name="connsiteX11" fmla="*/ 2707825 w 4167798"/>
              <a:gd name="connsiteY11" fmla="*/ 2100610 h 210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67798" h="2100610" stroke="0" extrusionOk="0">
                <a:moveTo>
                  <a:pt x="0" y="1367263"/>
                </a:moveTo>
                <a:lnTo>
                  <a:pt x="2707825" y="1367263"/>
                </a:lnTo>
                <a:lnTo>
                  <a:pt x="2707825" y="2100610"/>
                </a:lnTo>
                <a:lnTo>
                  <a:pt x="0" y="2100610"/>
                </a:lnTo>
                <a:lnTo>
                  <a:pt x="0" y="1367263"/>
                </a:lnTo>
                <a:close/>
              </a:path>
              <a:path w="4167798" h="2100610" fill="darkenLess" stroke="0" extrusionOk="0">
                <a:moveTo>
                  <a:pt x="2707825" y="1367263"/>
                </a:moveTo>
                <a:lnTo>
                  <a:pt x="4144938" y="20638"/>
                </a:lnTo>
                <a:lnTo>
                  <a:pt x="4159225" y="582534"/>
                </a:lnTo>
                <a:lnTo>
                  <a:pt x="2707825" y="2100610"/>
                </a:lnTo>
                <a:lnTo>
                  <a:pt x="2707825" y="1367263"/>
                </a:lnTo>
                <a:close/>
              </a:path>
              <a:path w="4167798" h="2100610" fill="lightenLess" stroke="0" extrusionOk="0">
                <a:moveTo>
                  <a:pt x="0" y="1367263"/>
                </a:moveTo>
                <a:lnTo>
                  <a:pt x="1475213" y="0"/>
                </a:lnTo>
                <a:lnTo>
                  <a:pt x="4167798" y="21590"/>
                </a:lnTo>
                <a:lnTo>
                  <a:pt x="2707825" y="1367263"/>
                </a:lnTo>
                <a:lnTo>
                  <a:pt x="0" y="1367263"/>
                </a:lnTo>
                <a:close/>
              </a:path>
              <a:path w="4167798" h="2100610" fill="none" extrusionOk="0">
                <a:moveTo>
                  <a:pt x="0" y="1367263"/>
                </a:moveTo>
                <a:lnTo>
                  <a:pt x="1462513" y="6350"/>
                </a:lnTo>
                <a:lnTo>
                  <a:pt x="4144938" y="36830"/>
                </a:lnTo>
                <a:cubicBezTo>
                  <a:pt x="4146525" y="220319"/>
                  <a:pt x="4148113" y="403808"/>
                  <a:pt x="4149700" y="587297"/>
                </a:cubicBezTo>
                <a:lnTo>
                  <a:pt x="2707825" y="2100610"/>
                </a:lnTo>
                <a:lnTo>
                  <a:pt x="0" y="2100610"/>
                </a:lnTo>
                <a:lnTo>
                  <a:pt x="0" y="1367263"/>
                </a:lnTo>
                <a:close/>
                <a:moveTo>
                  <a:pt x="0" y="1367263"/>
                </a:moveTo>
                <a:lnTo>
                  <a:pt x="2707825" y="1367263"/>
                </a:lnTo>
                <a:lnTo>
                  <a:pt x="4137318" y="29210"/>
                </a:lnTo>
                <a:moveTo>
                  <a:pt x="2707825" y="1367263"/>
                </a:moveTo>
                <a:lnTo>
                  <a:pt x="2707825" y="2100610"/>
                </a:lnTo>
              </a:path>
            </a:pathLst>
          </a:custGeom>
          <a:noFill/>
          <a:ln w="63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16" name="Group 315"/>
          <p:cNvGrpSpPr/>
          <p:nvPr/>
        </p:nvGrpSpPr>
        <p:grpSpPr>
          <a:xfrm rot="18960000">
            <a:off x="-197892" y="2759956"/>
            <a:ext cx="1825592" cy="338554"/>
            <a:chOff x="2392083" y="-1407527"/>
            <a:chExt cx="1825592" cy="338554"/>
          </a:xfrm>
        </p:grpSpPr>
        <p:cxnSp>
          <p:nvCxnSpPr>
            <p:cNvPr id="317" name="Straight Connector 316"/>
            <p:cNvCxnSpPr/>
            <p:nvPr/>
          </p:nvCxnSpPr>
          <p:spPr>
            <a:xfrm>
              <a:off x="2392083" y="-1239191"/>
              <a:ext cx="1825592" cy="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8" name="Rectangle 317"/>
            <p:cNvSpPr/>
            <p:nvPr/>
          </p:nvSpPr>
          <p:spPr>
            <a:xfrm>
              <a:off x="2955138" y="-1407527"/>
              <a:ext cx="816360" cy="338554"/>
            </a:xfrm>
            <a:prstGeom prst="rect">
              <a:avLst/>
            </a:prstGeom>
            <a:solidFill>
              <a:schemeClr val="bg1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5 km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33" name="Curved Down Arrow 132"/>
          <p:cNvSpPr/>
          <p:nvPr/>
        </p:nvSpPr>
        <p:spPr>
          <a:xfrm>
            <a:off x="2942821" y="1428750"/>
            <a:ext cx="3350919" cy="1484906"/>
          </a:xfrm>
          <a:prstGeom prst="curvedDownArrow">
            <a:avLst/>
          </a:prstGeom>
          <a:solidFill>
            <a:schemeClr val="tx1"/>
          </a:solidFill>
          <a:ln w="381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black"/>
              </a:solidFill>
              <a:latin typeface="Rockwell"/>
            </a:endParaRPr>
          </a:p>
        </p:txBody>
      </p:sp>
      <p:grpSp>
        <p:nvGrpSpPr>
          <p:cNvPr id="297" name="Group 296"/>
          <p:cNvGrpSpPr/>
          <p:nvPr/>
        </p:nvGrpSpPr>
        <p:grpSpPr>
          <a:xfrm>
            <a:off x="2765452" y="3563003"/>
            <a:ext cx="891768" cy="730867"/>
            <a:chOff x="2655112" y="-1603684"/>
            <a:chExt cx="891768" cy="730867"/>
          </a:xfrm>
        </p:grpSpPr>
        <p:cxnSp>
          <p:nvCxnSpPr>
            <p:cNvPr id="298" name="Straight Connector 297"/>
            <p:cNvCxnSpPr/>
            <p:nvPr/>
          </p:nvCxnSpPr>
          <p:spPr>
            <a:xfrm rot="16200000">
              <a:off x="2654374" y="-1238250"/>
              <a:ext cx="730867" cy="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Rectangle 298"/>
            <p:cNvSpPr/>
            <p:nvPr/>
          </p:nvSpPr>
          <p:spPr>
            <a:xfrm>
              <a:off x="2655112" y="-1407528"/>
              <a:ext cx="891768" cy="338554"/>
            </a:xfrm>
            <a:prstGeom prst="rect">
              <a:avLst/>
            </a:prstGeom>
            <a:solidFill>
              <a:schemeClr val="bg1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1.5 m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229038" y="1292981"/>
            <a:ext cx="3990591" cy="668025"/>
            <a:chOff x="4499389" y="-1667066"/>
            <a:chExt cx="3990591" cy="668025"/>
          </a:xfrm>
        </p:grpSpPr>
        <p:grpSp>
          <p:nvGrpSpPr>
            <p:cNvPr id="309" name="Group 308"/>
            <p:cNvGrpSpPr/>
            <p:nvPr/>
          </p:nvGrpSpPr>
          <p:grpSpPr>
            <a:xfrm>
              <a:off x="4499389" y="-1667066"/>
              <a:ext cx="3990591" cy="668025"/>
              <a:chOff x="1475548" y="-1101309"/>
              <a:chExt cx="3990591" cy="668025"/>
            </a:xfrm>
          </p:grpSpPr>
          <p:sp>
            <p:nvSpPr>
              <p:cNvPr id="310" name="Rounded Rectangle 309"/>
              <p:cNvSpPr/>
              <p:nvPr/>
            </p:nvSpPr>
            <p:spPr bwMode="auto">
              <a:xfrm>
                <a:off x="1475548" y="-1101309"/>
                <a:ext cx="3922123" cy="668025"/>
              </a:xfrm>
              <a:prstGeom prst="roundRect">
                <a:avLst/>
              </a:prstGeom>
              <a:solidFill>
                <a:srgbClr val="800000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/>
            </p:spPr>
            <p:txBody>
              <a:bodyPr vert="horz" wrap="square" lIns="91347" tIns="45669" rIns="91347" bIns="45669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200" b="1" kern="0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311" name="TextBox 310"/>
              <p:cNvSpPr txBox="1"/>
              <p:nvPr/>
            </p:nvSpPr>
            <p:spPr>
              <a:xfrm>
                <a:off x="1492950" y="-1085850"/>
                <a:ext cx="284016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Symbol" panose="05050102010706020507" pitchFamily="18" charset="2"/>
                  </a:rPr>
                  <a:t>\</a:t>
                </a:r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  Length </a:t>
                </a:r>
                <a:r>
                  <a:rPr lang="en-US" sz="1600" b="1" dirty="0">
                    <a:solidFill>
                      <a:prstClr val="white"/>
                    </a:solidFill>
                    <a:latin typeface="Bookman Old Style" pitchFamily="18" charset="0"/>
                  </a:rPr>
                  <a:t>of </a:t>
                </a:r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water</a:t>
                </a:r>
              </a:p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     flowing in 30 min.</a:t>
                </a:r>
              </a:p>
            </p:txBody>
          </p:sp>
          <p:sp>
            <p:nvSpPr>
              <p:cNvPr id="312" name="TextBox 311"/>
              <p:cNvSpPr txBox="1"/>
              <p:nvPr/>
            </p:nvSpPr>
            <p:spPr>
              <a:xfrm>
                <a:off x="3878757" y="-967204"/>
                <a:ext cx="3523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=</a:t>
                </a:r>
              </a:p>
            </p:txBody>
          </p:sp>
          <p:sp>
            <p:nvSpPr>
              <p:cNvPr id="313" name="TextBox 312"/>
              <p:cNvSpPr txBox="1"/>
              <p:nvPr/>
            </p:nvSpPr>
            <p:spPr>
              <a:xfrm>
                <a:off x="4125022" y="-1087247"/>
                <a:ext cx="46131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10</a:t>
                </a:r>
              </a:p>
            </p:txBody>
          </p:sp>
          <p:sp>
            <p:nvSpPr>
              <p:cNvPr id="314" name="TextBox 313"/>
              <p:cNvSpPr txBox="1"/>
              <p:nvPr/>
            </p:nvSpPr>
            <p:spPr>
              <a:xfrm>
                <a:off x="4199284" y="-853468"/>
                <a:ext cx="3238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prstClr val="white"/>
                    </a:solidFill>
                    <a:latin typeface="Bookman Old Style" pitchFamily="18" charset="0"/>
                  </a:rPr>
                  <a:t>2</a:t>
                </a:r>
                <a:endParaRPr lang="en-US" sz="1600" b="1" dirty="0" smtClean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315" name="TextBox 314"/>
              <p:cNvSpPr txBox="1"/>
              <p:nvPr/>
            </p:nvSpPr>
            <p:spPr>
              <a:xfrm>
                <a:off x="4510433" y="-965915"/>
                <a:ext cx="9557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= 5 km</a:t>
                </a:r>
              </a:p>
            </p:txBody>
          </p:sp>
        </p:grpSp>
        <p:cxnSp>
          <p:nvCxnSpPr>
            <p:cNvPr id="66" name="Straight Connector 65"/>
            <p:cNvCxnSpPr/>
            <p:nvPr/>
          </p:nvCxnSpPr>
          <p:spPr>
            <a:xfrm>
              <a:off x="7214346" y="-1362395"/>
              <a:ext cx="33034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811765" y="1292980"/>
            <a:ext cx="3141250" cy="668025"/>
            <a:chOff x="1255926" y="-1101309"/>
            <a:chExt cx="3141250" cy="668025"/>
          </a:xfrm>
        </p:grpSpPr>
        <p:sp>
          <p:nvSpPr>
            <p:cNvPr id="300" name="Rounded Rectangle 299"/>
            <p:cNvSpPr/>
            <p:nvPr/>
          </p:nvSpPr>
          <p:spPr bwMode="auto">
            <a:xfrm>
              <a:off x="1255926" y="-1101309"/>
              <a:ext cx="3084985" cy="668025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2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1350345" y="-1085850"/>
              <a:ext cx="16613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Speed of </a:t>
              </a:r>
            </a:p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flowing water </a:t>
              </a:r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2859332" y="-967204"/>
              <a:ext cx="3523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=</a:t>
              </a:r>
            </a:p>
          </p:txBody>
        </p:sp>
        <p:sp>
          <p:nvSpPr>
            <p:cNvPr id="303" name="TextBox 302"/>
            <p:cNvSpPr txBox="1"/>
            <p:nvPr/>
          </p:nvSpPr>
          <p:spPr>
            <a:xfrm>
              <a:off x="3057971" y="-967204"/>
              <a:ext cx="13392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10 km/hr.</a:t>
              </a:r>
            </a:p>
          </p:txBody>
        </p:sp>
      </p:grpSp>
      <p:grpSp>
        <p:nvGrpSpPr>
          <p:cNvPr id="304" name="Group 303"/>
          <p:cNvGrpSpPr/>
          <p:nvPr/>
        </p:nvGrpSpPr>
        <p:grpSpPr>
          <a:xfrm>
            <a:off x="4707984" y="1280213"/>
            <a:ext cx="3171511" cy="668025"/>
            <a:chOff x="1255926" y="-1101309"/>
            <a:chExt cx="3171511" cy="668025"/>
          </a:xfrm>
        </p:grpSpPr>
        <p:sp>
          <p:nvSpPr>
            <p:cNvPr id="305" name="Rounded Rectangle 304"/>
            <p:cNvSpPr/>
            <p:nvPr/>
          </p:nvSpPr>
          <p:spPr bwMode="auto">
            <a:xfrm>
              <a:off x="1255926" y="-1101309"/>
              <a:ext cx="3084985" cy="668025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2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1350345" y="-1085850"/>
              <a:ext cx="22362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Length </a:t>
              </a:r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of water flowing in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1 hr.</a:t>
              </a: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3306175" y="-967204"/>
              <a:ext cx="3523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=</a:t>
              </a: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3504815" y="-967204"/>
              <a:ext cx="9226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10 km</a:t>
              </a:r>
            </a:p>
          </p:txBody>
        </p:sp>
      </p:grpSp>
      <p:sp>
        <p:nvSpPr>
          <p:cNvPr id="324" name="Rounded Rectangle 323"/>
          <p:cNvSpPr/>
          <p:nvPr/>
        </p:nvSpPr>
        <p:spPr bwMode="auto">
          <a:xfrm>
            <a:off x="4236340" y="1352550"/>
            <a:ext cx="4145217" cy="772438"/>
          </a:xfrm>
          <a:prstGeom prst="roundRect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4324251" y="1371591"/>
            <a:ext cx="20124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Volume of water flowing in canal in 30 minutes</a:t>
            </a:r>
          </a:p>
        </p:txBody>
      </p:sp>
      <p:sp>
        <p:nvSpPr>
          <p:cNvPr id="326" name="TextBox 325"/>
          <p:cNvSpPr txBox="1"/>
          <p:nvPr/>
        </p:nvSpPr>
        <p:spPr>
          <a:xfrm>
            <a:off x="6157499" y="1617812"/>
            <a:ext cx="352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327" name="TextBox 326"/>
          <p:cNvSpPr txBox="1"/>
          <p:nvPr/>
        </p:nvSpPr>
        <p:spPr>
          <a:xfrm>
            <a:off x="6370859" y="1485400"/>
            <a:ext cx="199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Volume of standing water in field</a:t>
            </a:r>
          </a:p>
        </p:txBody>
      </p:sp>
      <p:sp>
        <p:nvSpPr>
          <p:cNvPr id="328" name="Cube 327"/>
          <p:cNvSpPr/>
          <p:nvPr/>
        </p:nvSpPr>
        <p:spPr>
          <a:xfrm>
            <a:off x="3616001" y="2717124"/>
            <a:ext cx="5307294" cy="1603650"/>
          </a:xfrm>
          <a:prstGeom prst="cube">
            <a:avLst>
              <a:gd name="adj" fmla="val 85337"/>
            </a:avLst>
          </a:prstGeom>
          <a:noFill/>
          <a:ln w="9525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7" name="Parallelogram 226"/>
          <p:cNvSpPr/>
          <p:nvPr/>
        </p:nvSpPr>
        <p:spPr>
          <a:xfrm>
            <a:off x="3112872" y="4344274"/>
            <a:ext cx="4680097" cy="459673"/>
          </a:xfrm>
          <a:prstGeom prst="parallelogram">
            <a:avLst>
              <a:gd name="adj" fmla="val 99934"/>
            </a:avLst>
          </a:prstGeom>
          <a:blipFill>
            <a:blip r:embed="rId3"/>
            <a:srcRect/>
            <a:stretch>
              <a:fillRect l="1759" t="-681762" r="-99177" b="-296214"/>
            </a:stretch>
          </a:blipFill>
          <a:ln w="19050"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0" name="Parallelogram 329"/>
          <p:cNvSpPr/>
          <p:nvPr/>
        </p:nvSpPr>
        <p:spPr>
          <a:xfrm>
            <a:off x="6731558" y="2898745"/>
            <a:ext cx="3921201" cy="2230194"/>
          </a:xfrm>
          <a:prstGeom prst="parallelogram">
            <a:avLst>
              <a:gd name="adj" fmla="val 99934"/>
            </a:avLst>
          </a:prstGeom>
          <a:blipFill>
            <a:blip r:embed="rId3"/>
            <a:srcRect/>
            <a:stretch>
              <a:fillRect l="-120810" t="-56317" r="-85706" b="-63669"/>
            </a:stretch>
          </a:blipFill>
          <a:ln w="19050"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21" name="Group 320"/>
          <p:cNvGrpSpPr/>
          <p:nvPr/>
        </p:nvGrpSpPr>
        <p:grpSpPr>
          <a:xfrm>
            <a:off x="7671824" y="3985654"/>
            <a:ext cx="907916" cy="343466"/>
            <a:chOff x="3019807" y="-1399857"/>
            <a:chExt cx="907916" cy="343466"/>
          </a:xfrm>
        </p:grpSpPr>
        <p:cxnSp>
          <p:nvCxnSpPr>
            <p:cNvPr id="322" name="Straight Connector 321"/>
            <p:cNvCxnSpPr/>
            <p:nvPr/>
          </p:nvCxnSpPr>
          <p:spPr>
            <a:xfrm rot="16200000">
              <a:off x="2858200" y="-1238250"/>
              <a:ext cx="323214" cy="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3" name="Rectangle 322"/>
            <p:cNvSpPr/>
            <p:nvPr/>
          </p:nvSpPr>
          <p:spPr>
            <a:xfrm>
              <a:off x="3035955" y="-1394945"/>
              <a:ext cx="891768" cy="338554"/>
            </a:xfrm>
            <a:prstGeom prst="rect">
              <a:avLst/>
            </a:prstGeom>
            <a:solidFill>
              <a:schemeClr val="bg1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8 cm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331" name="Rounded Rectangle 330"/>
          <p:cNvSpPr/>
          <p:nvPr/>
        </p:nvSpPr>
        <p:spPr>
          <a:xfrm>
            <a:off x="5548297" y="225768"/>
            <a:ext cx="1560870" cy="237341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2" name="Rounded Rectangle 331"/>
          <p:cNvSpPr/>
          <p:nvPr/>
        </p:nvSpPr>
        <p:spPr>
          <a:xfrm>
            <a:off x="672134" y="484414"/>
            <a:ext cx="2025205" cy="237341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3328" y="174969"/>
            <a:ext cx="7518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Q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Water in a canal, 6 m wide and 1.5 m deep, is flowing with a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speed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of 10 km/h. How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much area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will it irrigate in 30 minutes,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if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8 cm of standing water is needed?</a:t>
            </a:r>
          </a:p>
        </p:txBody>
      </p:sp>
    </p:spTree>
    <p:extLst>
      <p:ext uri="{BB962C8B-B14F-4D97-AF65-F5344CB8AC3E}">
        <p14:creationId xmlns:p14="http://schemas.microsoft.com/office/powerpoint/2010/main" val="151829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9" dur="4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5" dur="4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repeatCount="4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7284E-6 L -1.11111E-6 -0.04198 " pathEditMode="relative" rAng="0" ptsTypes="AA">
                                      <p:cBhvr>
                                        <p:cTn id="153" dur="3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99"/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3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3000"/>
                            </p:stCondLst>
                            <p:childTnLst>
                              <p:par>
                                <p:cTn id="15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3010"/>
                            </p:stCondLst>
                            <p:childTnLst>
                              <p:par>
                                <p:cTn id="1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35" presetClass="emph" presetSubtype="0" repeatCount="3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5" dur="4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2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2" dur="4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" grpId="0" animBg="1"/>
      <p:bldP spid="228" grpId="1" animBg="1"/>
      <p:bldP spid="228" grpId="2" animBg="1"/>
      <p:bldP spid="320" grpId="0" animBg="1"/>
      <p:bldP spid="319" grpId="0" animBg="1"/>
      <p:bldP spid="293" grpId="0" animBg="1"/>
      <p:bldP spid="293" grpId="1" animBg="1"/>
      <p:bldP spid="292" grpId="0" animBg="1"/>
      <p:bldP spid="292" grpId="1" animBg="1"/>
      <p:bldP spid="128" grpId="0" animBg="1"/>
      <p:bldP spid="134" grpId="0" animBg="1"/>
      <p:bldP spid="134" grpId="1" animBg="1"/>
      <p:bldP spid="294" grpId="0" animBg="1"/>
      <p:bldP spid="294" grpId="1" animBg="1"/>
      <p:bldP spid="296" grpId="0" animBg="1"/>
      <p:bldP spid="296" grpId="1" animBg="1"/>
      <p:bldP spid="68" grpId="0" animBg="1"/>
      <p:bldP spid="68" grpId="1" animBg="1"/>
      <p:bldP spid="68" grpId="2" animBg="1"/>
      <p:bldP spid="133" grpId="0" animBg="1"/>
      <p:bldP spid="133" grpId="1" animBg="1"/>
      <p:bldP spid="324" grpId="0" animBg="1"/>
      <p:bldP spid="325" grpId="0"/>
      <p:bldP spid="326" grpId="0"/>
      <p:bldP spid="327" grpId="0"/>
      <p:bldP spid="328" grpId="0" animBg="1"/>
      <p:bldP spid="328" grpId="1" animBg="1"/>
      <p:bldP spid="227" grpId="0" animBg="1"/>
      <p:bldP spid="330" grpId="0" animBg="1"/>
      <p:bldP spid="331" grpId="0" animBg="1"/>
      <p:bldP spid="331" grpId="1" animBg="1"/>
      <p:bldP spid="332" grpId="0" animBg="1"/>
      <p:bldP spid="332" grpId="1" animBg="1"/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ounded Rectangle 137"/>
          <p:cNvSpPr/>
          <p:nvPr/>
        </p:nvSpPr>
        <p:spPr>
          <a:xfrm>
            <a:off x="3652401" y="3558472"/>
            <a:ext cx="705261" cy="23839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924984" y="852847"/>
            <a:ext cx="584087" cy="22807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3577671" y="2875150"/>
            <a:ext cx="2100921" cy="458518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702815" y="2854204"/>
            <a:ext cx="2527519" cy="49937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4083735" y="357992"/>
            <a:ext cx="1223025" cy="23734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2563665" y="362832"/>
            <a:ext cx="1002737" cy="23734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770965" y="2498483"/>
            <a:ext cx="5850861" cy="310073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6248400" y="612792"/>
            <a:ext cx="1295400" cy="23734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681037" y="615726"/>
            <a:ext cx="2028825" cy="21576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5362862" y="358071"/>
            <a:ext cx="1816100" cy="23734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708028" y="358071"/>
            <a:ext cx="1816100" cy="23734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3328" y="301676"/>
            <a:ext cx="7518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Q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  Water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in a canal, 6 m wide and 1.5 m deep, is flowing with a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speed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of 10 km/h. How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much area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will it irrigate in 30 minutes,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if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8 cm of standing water is needed?</a:t>
            </a:r>
          </a:p>
        </p:txBody>
      </p:sp>
      <p:sp>
        <p:nvSpPr>
          <p:cNvPr id="4" name="Rectangle 3"/>
          <p:cNvSpPr/>
          <p:nvPr/>
        </p:nvSpPr>
        <p:spPr>
          <a:xfrm>
            <a:off x="740124" y="1590173"/>
            <a:ext cx="505120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Length 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of the water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flowing in 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30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minutes 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(</a:t>
            </a:r>
            <a:r>
              <a:rPr lang="en-US" sz="15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l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)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67552" y="1590173"/>
            <a:ext cx="3048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66320" y="1939022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18752" y="1939022"/>
            <a:ext cx="75723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 km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1956" y="1187157"/>
            <a:ext cx="66011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368822" y="2487135"/>
            <a:ext cx="3048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633085" y="2487135"/>
            <a:ext cx="109537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5000 m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254187" y="3516085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969944" y="3516085"/>
            <a:ext cx="57556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l</a:t>
            </a:r>
            <a:endParaRPr lang="en-US" sz="1500" b="1" i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150922" y="3516085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365236" y="3516085"/>
            <a:ext cx="34058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b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579544" y="3516085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797902" y="3516085"/>
            <a:ext cx="31980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258846" y="4505013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450015" y="4505013"/>
            <a:ext cx="73342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5000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059616" y="4505013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293901" y="4505013"/>
            <a:ext cx="57343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516816" y="4505013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672797" y="4505013"/>
            <a:ext cx="83658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1.5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5579837" y="1466557"/>
            <a:ext cx="493920" cy="570396"/>
            <a:chOff x="3739652" y="3972927"/>
            <a:chExt cx="493920" cy="570396"/>
          </a:xfrm>
        </p:grpSpPr>
        <p:sp>
          <p:nvSpPr>
            <p:cNvPr id="106" name="Rectangle 105"/>
            <p:cNvSpPr/>
            <p:nvPr/>
          </p:nvSpPr>
          <p:spPr>
            <a:xfrm>
              <a:off x="3739652" y="3972927"/>
              <a:ext cx="493920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10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782747" y="4220158"/>
              <a:ext cx="39746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3848868" y="4262487"/>
              <a:ext cx="27497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ectangle 81"/>
          <p:cNvSpPr/>
          <p:nvPr/>
        </p:nvSpPr>
        <p:spPr>
          <a:xfrm>
            <a:off x="753841" y="1187157"/>
            <a:ext cx="397340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Length 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of the water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flowing 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in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 hour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588151" y="1187157"/>
            <a:ext cx="3048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806552" y="1187157"/>
            <a:ext cx="95659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10 km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81000" y="1590173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5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5369277" y="2168825"/>
            <a:ext cx="3048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612705" y="2168825"/>
            <a:ext cx="174059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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1000 m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752325" y="2487135"/>
            <a:ext cx="503514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Length 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of the water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flowing 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in 30 minutes (</a:t>
            </a:r>
            <a:r>
              <a:rPr lang="en-US" sz="15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l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)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65069" y="2499407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5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78340" y="2836377"/>
            <a:ext cx="26687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Volume of water flowing </a:t>
            </a:r>
          </a:p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in canal in 30 minutes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250248" y="2951794"/>
            <a:ext cx="3523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590296" y="2836377"/>
            <a:ext cx="24422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Volume of standing </a:t>
            </a:r>
          </a:p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water in field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81000" y="3500696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4365388" y="4363383"/>
            <a:ext cx="615131" cy="606425"/>
            <a:chOff x="3662072" y="3976102"/>
            <a:chExt cx="615131" cy="606425"/>
          </a:xfrm>
        </p:grpSpPr>
        <p:sp>
          <p:nvSpPr>
            <p:cNvPr id="83" name="Rectangle 82"/>
            <p:cNvSpPr/>
            <p:nvPr/>
          </p:nvSpPr>
          <p:spPr>
            <a:xfrm>
              <a:off x="3739652" y="3976102"/>
              <a:ext cx="49392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8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662072" y="4243973"/>
              <a:ext cx="61513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100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3781884" y="4277727"/>
              <a:ext cx="40259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Rectangle 85"/>
          <p:cNvSpPr/>
          <p:nvPr/>
        </p:nvSpPr>
        <p:spPr>
          <a:xfrm>
            <a:off x="3597900" y="4497318"/>
            <a:ext cx="6938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Area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159163" y="4497318"/>
            <a:ext cx="3463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66972" y="216053"/>
            <a:ext cx="937105" cy="554698"/>
            <a:chOff x="6839677" y="3622143"/>
            <a:chExt cx="937105" cy="554698"/>
          </a:xfrm>
        </p:grpSpPr>
        <p:sp>
          <p:nvSpPr>
            <p:cNvPr id="90" name="Rectangular Callout 89"/>
            <p:cNvSpPr/>
            <p:nvPr/>
          </p:nvSpPr>
          <p:spPr>
            <a:xfrm>
              <a:off x="6891719" y="3687549"/>
              <a:ext cx="885063" cy="489292"/>
            </a:xfrm>
            <a:prstGeom prst="wedgeRectCallout">
              <a:avLst>
                <a:gd name="adj1" fmla="val -11130"/>
                <a:gd name="adj2" fmla="val 83626"/>
              </a:avLst>
            </a:prstGeom>
            <a:solidFill>
              <a:srgbClr val="0000FF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        </a:t>
              </a:r>
              <a:r>
                <a:rPr lang="en-US" b="1" dirty="0" smtClean="0">
                  <a:solidFill>
                    <a:schemeClr val="bg1"/>
                  </a:solidFill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</a:rPr>
                <a:t>m </a:t>
              </a:r>
              <a:endParaRPr lang="en-US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6839677" y="3622143"/>
              <a:ext cx="615131" cy="548471"/>
              <a:chOff x="3662072" y="4005481"/>
              <a:chExt cx="615131" cy="548471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3739652" y="4005481"/>
                <a:ext cx="49392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bg1"/>
                    </a:solidFill>
                    <a:latin typeface="Bookman Old Style" panose="02050604050505020204" pitchFamily="18" charset="0"/>
                  </a:rPr>
                  <a:t>8</a:t>
                </a:r>
                <a:endParaRPr lang="en-US" sz="1600" b="1" dirty="0">
                  <a:solidFill>
                    <a:schemeClr val="bg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3662072" y="4215398"/>
                <a:ext cx="61513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bg1"/>
                    </a:solidFill>
                    <a:latin typeface="Bookman Old Style" panose="02050604050505020204" pitchFamily="18" charset="0"/>
                  </a:rPr>
                  <a:t>100</a:t>
                </a:r>
                <a:endParaRPr lang="en-US" sz="1600" b="1" dirty="0">
                  <a:solidFill>
                    <a:schemeClr val="bg1"/>
                  </a:solidFill>
                  <a:latin typeface="Bookman Old Style" panose="02050604050505020204" pitchFamily="18" charset="0"/>
                </a:endParaRPr>
              </a:p>
            </p:txBody>
          </p:sp>
          <p:cxnSp>
            <p:nvCxnSpPr>
              <p:cNvPr id="117" name="Straight Connector 116"/>
              <p:cNvCxnSpPr/>
              <p:nvPr/>
            </p:nvCxnSpPr>
            <p:spPr>
              <a:xfrm>
                <a:off x="3781884" y="4277727"/>
                <a:ext cx="402595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3" name="Rounded Rectangle 102"/>
          <p:cNvSpPr/>
          <p:nvPr/>
        </p:nvSpPr>
        <p:spPr>
          <a:xfrm>
            <a:off x="4448841" y="4010549"/>
            <a:ext cx="352790" cy="23839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2829949" y="4000672"/>
            <a:ext cx="217767" cy="25814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2398904" y="4000672"/>
            <a:ext cx="217767" cy="25814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1999175" y="4000672"/>
            <a:ext cx="217767" cy="25814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254187" y="3968162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1969944" y="3968162"/>
            <a:ext cx="57556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l</a:t>
            </a:r>
            <a:endParaRPr lang="en-US" sz="1500" b="1" i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150922" y="3968162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2365236" y="3968162"/>
            <a:ext cx="34058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b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2579544" y="3968162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2797902" y="3968162"/>
            <a:ext cx="31980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381000" y="3952773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3577988" y="3960467"/>
            <a:ext cx="6938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Area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148776" y="3960467"/>
            <a:ext cx="3463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4429798" y="3960467"/>
            <a:ext cx="4398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r>
              <a:rPr lang="en-US" sz="1600" b="1" baseline="-25000" dirty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598624" y="3516085"/>
            <a:ext cx="39529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l</a:t>
            </a:r>
            <a:r>
              <a:rPr lang="en-US" sz="15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5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3824052" y="3516085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038366" y="3516085"/>
            <a:ext cx="40480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b</a:t>
            </a:r>
            <a:r>
              <a:rPr lang="en-US" sz="1500" b="1" baseline="-25000" dirty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309824" y="3516085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4528181" y="3516085"/>
            <a:ext cx="45275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r>
              <a:rPr lang="en-US" sz="1500" b="1" baseline="-25000" dirty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4" name="Rounded Rectangle 103"/>
          <p:cNvSpPr/>
          <p:nvPr/>
        </p:nvSpPr>
        <p:spPr bwMode="auto">
          <a:xfrm>
            <a:off x="5008903" y="970402"/>
            <a:ext cx="3070541" cy="756485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prstClr val="white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002486" y="1056351"/>
            <a:ext cx="31614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What is the formula to find </a:t>
            </a:r>
          </a:p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Volume of cuboid?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778719" y="1088250"/>
            <a:ext cx="1449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l </a:t>
            </a:r>
            <a:r>
              <a:rPr lang="en-US" sz="2400" b="1" dirty="0" smtClean="0">
                <a:solidFill>
                  <a:srgbClr val="FFFF00"/>
                </a:solidFill>
                <a:latin typeface="Bookman Old Style" panose="02050604050505020204" pitchFamily="18" charset="0"/>
                <a:sym typeface="Symbol"/>
              </a:rPr>
              <a:t> b  h</a:t>
            </a:r>
            <a:endParaRPr lang="en-US" sz="2400" b="1" baseline="30000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4" name="Rounded Rectangle 73"/>
          <p:cNvSpPr/>
          <p:nvPr/>
        </p:nvSpPr>
        <p:spPr bwMode="auto">
          <a:xfrm>
            <a:off x="5321838" y="1053696"/>
            <a:ext cx="1780636" cy="671342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prstClr val="white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311598" y="1097074"/>
            <a:ext cx="1790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We know  that,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446743" y="1348739"/>
            <a:ext cx="13949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Area = </a:t>
            </a:r>
            <a:r>
              <a:rPr lang="en-IN" sz="1600" b="1" i="1" dirty="0" smtClean="0">
                <a:solidFill>
                  <a:prstClr val="white"/>
                </a:solidFill>
                <a:latin typeface="Bookman Old Style" pitchFamily="18" charset="0"/>
              </a:rPr>
              <a:t>l</a:t>
            </a:r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IN" sz="1600" b="1" dirty="0" smtClean="0">
                <a:solidFill>
                  <a:prstClr val="white"/>
                </a:solidFill>
                <a:latin typeface="Bookman Old Style"/>
              </a:rPr>
              <a:t>× b</a:t>
            </a:r>
            <a:endParaRPr lang="en-IN" sz="1600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8" name="Rounded Rectangle 57"/>
          <p:cNvSpPr/>
          <p:nvPr/>
        </p:nvSpPr>
        <p:spPr bwMode="auto">
          <a:xfrm>
            <a:off x="884995" y="3836509"/>
            <a:ext cx="4063540" cy="713334"/>
          </a:xfrm>
          <a:prstGeom prst="roundRect">
            <a:avLst/>
          </a:prstGeom>
          <a:solidFill>
            <a:srgbClr val="66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51533" y="3876356"/>
            <a:ext cx="3937751" cy="629920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32068" y="3839250"/>
            <a:ext cx="20124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Volume of water flowing in canal in 30 minutes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765316" y="4085471"/>
            <a:ext cx="352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978676" y="3953059"/>
            <a:ext cx="199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Volume of standing water in field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381000" y="4489624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4631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5" dur="4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1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500"/>
                            </p:stCondLst>
                            <p:childTnLst>
                              <p:par>
                                <p:cTn id="3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500"/>
                            </p:stCondLst>
                            <p:childTnLst>
                              <p:par>
                                <p:cTn id="35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500"/>
                            </p:stCondLst>
                            <p:childTnLst>
                              <p:par>
                                <p:cTn id="3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500"/>
                            </p:stCondLst>
                            <p:childTnLst>
                              <p:par>
                                <p:cTn id="3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500"/>
                            </p:stCondLst>
                            <p:childTnLst>
                              <p:par>
                                <p:cTn id="3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500"/>
                            </p:stCondLst>
                            <p:childTnLst>
                              <p:par>
                                <p:cTn id="40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7" fill="hold">
                            <p:stCondLst>
                              <p:cond delay="500"/>
                            </p:stCondLst>
                            <p:childTnLst>
                              <p:par>
                                <p:cTn id="44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8" grpId="1" animBg="1"/>
      <p:bldP spid="89" grpId="0" animBg="1"/>
      <p:bldP spid="73" grpId="0" animBg="1"/>
      <p:bldP spid="73" grpId="1" animBg="1"/>
      <p:bldP spid="66" grpId="0" animBg="1"/>
      <p:bldP spid="66" grpId="1" animBg="1"/>
      <p:bldP spid="131" grpId="0" animBg="1"/>
      <p:bldP spid="131" grpId="1" animBg="1"/>
      <p:bldP spid="129" grpId="0" animBg="1"/>
      <p:bldP spid="129" grpId="1" animBg="1"/>
      <p:bldP spid="113" grpId="0" animBg="1"/>
      <p:bldP spid="113" grpId="1" animBg="1"/>
      <p:bldP spid="94" grpId="0" animBg="1"/>
      <p:bldP spid="94" grpId="1" animBg="1"/>
      <p:bldP spid="70" grpId="0" animBg="1"/>
      <p:bldP spid="70" grpId="1" animBg="1"/>
      <p:bldP spid="69" grpId="0" animBg="1"/>
      <p:bldP spid="69" grpId="1" animBg="1"/>
      <p:bldP spid="68" grpId="0" animBg="1"/>
      <p:bldP spid="68" grpId="1" animBg="1"/>
      <p:bldP spid="4" grpId="0" build="p"/>
      <p:bldP spid="5" grpId="0"/>
      <p:bldP spid="7" grpId="0"/>
      <p:bldP spid="8" grpId="0"/>
      <p:bldP spid="24" grpId="0"/>
      <p:bldP spid="25" grpId="0"/>
      <p:bldP spid="44" grpId="0"/>
      <p:bldP spid="46" grpId="0"/>
      <p:bldP spid="47" grpId="0"/>
      <p:bldP spid="48" grpId="0"/>
      <p:bldP spid="49" grpId="0"/>
      <p:bldP spid="50" grpId="0"/>
      <p:bldP spid="52" grpId="0"/>
      <p:bldP spid="53" grpId="0"/>
      <p:bldP spid="54" grpId="0"/>
      <p:bldP spid="55" grpId="0"/>
      <p:bldP spid="56" grpId="0"/>
      <p:bldP spid="57" grpId="0"/>
      <p:bldP spid="82" grpId="0"/>
      <p:bldP spid="91" grpId="0"/>
      <p:bldP spid="92" grpId="0"/>
      <p:bldP spid="95" grpId="0"/>
      <p:bldP spid="98" grpId="0"/>
      <p:bldP spid="99" grpId="0"/>
      <p:bldP spid="100" grpId="0" build="p"/>
      <p:bldP spid="101" grpId="0"/>
      <p:bldP spid="64" grpId="0"/>
      <p:bldP spid="72" grpId="0"/>
      <p:bldP spid="86" grpId="0"/>
      <p:bldP spid="87" grpId="0"/>
      <p:bldP spid="103" grpId="0" animBg="1"/>
      <p:bldP spid="103" grpId="1" animBg="1"/>
      <p:bldP spid="111" grpId="0" animBg="1"/>
      <p:bldP spid="111" grpId="1" animBg="1"/>
      <p:bldP spid="118" grpId="0" animBg="1"/>
      <p:bldP spid="118" grpId="1" animBg="1"/>
      <p:bldP spid="119" grpId="0" animBg="1"/>
      <p:bldP spid="119" grpId="1" animBg="1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32" grpId="0"/>
      <p:bldP spid="133" grpId="0"/>
      <p:bldP spid="134" grpId="0"/>
      <p:bldP spid="135" grpId="0"/>
      <p:bldP spid="136" grpId="0"/>
      <p:bldP spid="137" grpId="0"/>
      <p:bldP spid="104" grpId="0" animBg="1"/>
      <p:bldP spid="104" grpId="1" animBg="1"/>
      <p:bldP spid="109" grpId="0"/>
      <p:bldP spid="109" grpId="1"/>
      <p:bldP spid="110" grpId="0"/>
      <p:bldP spid="110" grpId="1"/>
      <p:bldP spid="74" grpId="0" animBg="1"/>
      <p:bldP spid="74" grpId="1" animBg="1"/>
      <p:bldP spid="75" grpId="0"/>
      <p:bldP spid="75" grpId="1"/>
      <p:bldP spid="76" grpId="0"/>
      <p:bldP spid="76" grpId="1"/>
      <p:bldP spid="58" grpId="0" animBg="1"/>
      <p:bldP spid="62" grpId="0" animBg="1"/>
      <p:bldP spid="62" grpId="1" animBg="1"/>
      <p:bldP spid="62" grpId="2" animBg="1"/>
      <p:bldP spid="59" grpId="0"/>
      <p:bldP spid="60" grpId="0"/>
      <p:bldP spid="61" grpId="0"/>
      <p:bldP spid="1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3328" y="301399"/>
            <a:ext cx="7518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Q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  Water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in a canal, 6 m wide and 1.5 m deep, is flowing with a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speed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of 10 km/h. How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much area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will it irrigate in 30 minutes,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if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8 cm of standing water is needed?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853917" y="1169760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147487" y="1169760"/>
            <a:ext cx="73342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5000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757088" y="1169760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991373" y="1169760"/>
            <a:ext cx="57343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214288" y="1169760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370269" y="1169760"/>
            <a:ext cx="83658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1.5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3979293" y="1047180"/>
            <a:ext cx="597041" cy="568325"/>
            <a:chOff x="3683817" y="4001502"/>
            <a:chExt cx="597041" cy="568325"/>
          </a:xfrm>
        </p:grpSpPr>
        <p:sp>
          <p:nvSpPr>
            <p:cNvPr id="71" name="Rectangle 70"/>
            <p:cNvSpPr/>
            <p:nvPr/>
          </p:nvSpPr>
          <p:spPr>
            <a:xfrm>
              <a:off x="3739652" y="4001502"/>
              <a:ext cx="49392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8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683817" y="4231273"/>
              <a:ext cx="59704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100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3781884" y="4277727"/>
              <a:ext cx="40259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ectangle 73"/>
          <p:cNvSpPr/>
          <p:nvPr/>
        </p:nvSpPr>
        <p:spPr>
          <a:xfrm>
            <a:off x="3190060" y="1162065"/>
            <a:ext cx="6938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Area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51323" y="1162065"/>
            <a:ext cx="3463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85800" y="1624528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5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206709" y="1624528"/>
            <a:ext cx="69386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Area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853917" y="1627530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147076" y="1627530"/>
            <a:ext cx="762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(5000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774141" y="1627530"/>
            <a:ext cx="32670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974167" y="1627530"/>
            <a:ext cx="3175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213876" y="1627530"/>
            <a:ext cx="29716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409123" y="1627530"/>
            <a:ext cx="56336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1.5)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863462" y="1627530"/>
            <a:ext cx="32004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÷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5047550" y="1504950"/>
            <a:ext cx="591130" cy="568325"/>
            <a:chOff x="3674072" y="3995152"/>
            <a:chExt cx="591130" cy="568325"/>
          </a:xfrm>
        </p:grpSpPr>
        <p:sp>
          <p:nvSpPr>
            <p:cNvPr id="92" name="Rectangle 91"/>
            <p:cNvSpPr/>
            <p:nvPr/>
          </p:nvSpPr>
          <p:spPr>
            <a:xfrm>
              <a:off x="3739652" y="3995152"/>
              <a:ext cx="49392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8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674072" y="4224923"/>
              <a:ext cx="59113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100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94" name="Straight Connector 93"/>
            <p:cNvCxnSpPr/>
            <p:nvPr/>
          </p:nvCxnSpPr>
          <p:spPr>
            <a:xfrm>
              <a:off x="3781884" y="4277727"/>
              <a:ext cx="40259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Rectangle 94"/>
          <p:cNvSpPr/>
          <p:nvPr/>
        </p:nvSpPr>
        <p:spPr>
          <a:xfrm>
            <a:off x="2853917" y="2216284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184674" y="2216284"/>
            <a:ext cx="762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5000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786339" y="2216284"/>
            <a:ext cx="32670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986365" y="2216284"/>
            <a:ext cx="3175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4226074" y="2216284"/>
            <a:ext cx="29716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4439389" y="2093704"/>
            <a:ext cx="475511" cy="568325"/>
            <a:chOff x="3739165" y="3995152"/>
            <a:chExt cx="475511" cy="568325"/>
          </a:xfrm>
        </p:grpSpPr>
        <p:sp>
          <p:nvSpPr>
            <p:cNvPr id="101" name="Rectangle 100"/>
            <p:cNvSpPr/>
            <p:nvPr/>
          </p:nvSpPr>
          <p:spPr>
            <a:xfrm>
              <a:off x="3758548" y="3995152"/>
              <a:ext cx="45612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15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739165" y="4224923"/>
              <a:ext cx="460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10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03" name="Straight Connector 102"/>
            <p:cNvCxnSpPr/>
            <p:nvPr/>
          </p:nvCxnSpPr>
          <p:spPr>
            <a:xfrm>
              <a:off x="3821460" y="4277727"/>
              <a:ext cx="32344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5000337" y="2103229"/>
            <a:ext cx="657407" cy="568325"/>
            <a:chOff x="3657909" y="3995152"/>
            <a:chExt cx="657407" cy="568325"/>
          </a:xfrm>
        </p:grpSpPr>
        <p:sp>
          <p:nvSpPr>
            <p:cNvPr id="105" name="Rectangle 104"/>
            <p:cNvSpPr/>
            <p:nvPr/>
          </p:nvSpPr>
          <p:spPr>
            <a:xfrm>
              <a:off x="3657909" y="3995152"/>
              <a:ext cx="65740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100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674072" y="4224923"/>
              <a:ext cx="59113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8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3781884" y="4277727"/>
              <a:ext cx="40259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Rectangle 107"/>
          <p:cNvSpPr/>
          <p:nvPr/>
        </p:nvSpPr>
        <p:spPr>
          <a:xfrm>
            <a:off x="4841875" y="2216284"/>
            <a:ext cx="29716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17" name="Straight Connector 116"/>
          <p:cNvCxnSpPr/>
          <p:nvPr/>
        </p:nvCxnSpPr>
        <p:spPr>
          <a:xfrm flipH="1">
            <a:off x="4572725" y="2434109"/>
            <a:ext cx="228221" cy="1242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5157741" y="2544881"/>
            <a:ext cx="40485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4</a:t>
            </a:r>
            <a:endParaRPr lang="en-US" sz="1100" b="1" baseline="300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 flipH="1">
            <a:off x="5201780" y="2439915"/>
            <a:ext cx="178318" cy="1531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5221284" y="2616993"/>
            <a:ext cx="155878" cy="1242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5329237" y="2579580"/>
            <a:ext cx="40485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2</a:t>
            </a:r>
            <a:endParaRPr lang="en-US" sz="1100" b="1" baseline="300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23" name="Straight Connector 122"/>
          <p:cNvCxnSpPr/>
          <p:nvPr/>
        </p:nvCxnSpPr>
        <p:spPr>
          <a:xfrm flipH="1">
            <a:off x="5343115" y="2216284"/>
            <a:ext cx="228221" cy="1242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3999501" y="2044491"/>
            <a:ext cx="40485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3</a:t>
            </a:r>
            <a:endParaRPr lang="en-US" sz="1100" b="1" baseline="300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25" name="Straight Connector 124"/>
          <p:cNvCxnSpPr/>
          <p:nvPr/>
        </p:nvCxnSpPr>
        <p:spPr>
          <a:xfrm flipH="1">
            <a:off x="4047677" y="2316147"/>
            <a:ext cx="170481" cy="11294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3239002" y="2385804"/>
            <a:ext cx="59006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3241346" y="2094435"/>
            <a:ext cx="62881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2500</a:t>
            </a:r>
            <a:endParaRPr lang="en-US" sz="1100" b="1" baseline="300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29" name="Straight Connector 128"/>
          <p:cNvCxnSpPr/>
          <p:nvPr/>
        </p:nvCxnSpPr>
        <p:spPr>
          <a:xfrm flipH="1">
            <a:off x="5389346" y="2645533"/>
            <a:ext cx="157437" cy="1018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5158489" y="2213159"/>
            <a:ext cx="225624" cy="11548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4948552" y="2041837"/>
            <a:ext cx="26385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5</a:t>
            </a:r>
            <a:endParaRPr lang="en-US" sz="1100" b="1" baseline="300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2853917" y="2714943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167423" y="2714943"/>
            <a:ext cx="93270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2500 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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013159" y="2714943"/>
            <a:ext cx="6825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 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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492748" y="2714943"/>
            <a:ext cx="45964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75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2853917" y="3014980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137923" y="3014980"/>
            <a:ext cx="135482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562500 m</a:t>
            </a:r>
            <a:r>
              <a:rPr lang="en-US" sz="15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2235110" y="3014980"/>
            <a:ext cx="69386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Area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757718" y="3014980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5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09" name="Rounded Rectangle 108"/>
          <p:cNvSpPr/>
          <p:nvPr/>
        </p:nvSpPr>
        <p:spPr bwMode="auto">
          <a:xfrm>
            <a:off x="5000407" y="1011699"/>
            <a:ext cx="2599137" cy="436493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prstClr val="white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016500" y="1047180"/>
            <a:ext cx="25683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1 </a:t>
            </a:r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hectare = 10,000 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m²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1" name="Rounded Rectangle 110"/>
          <p:cNvSpPr/>
          <p:nvPr/>
        </p:nvSpPr>
        <p:spPr bwMode="auto">
          <a:xfrm>
            <a:off x="793750" y="4666457"/>
            <a:ext cx="5619750" cy="28934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430542" y="4629150"/>
            <a:ext cx="61226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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 Area 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irrigated will be 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562500 m² 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or 56.25 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hectares.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3124200" y="3288296"/>
            <a:ext cx="1020092" cy="591036"/>
            <a:chOff x="3739652" y="3976102"/>
            <a:chExt cx="1020092" cy="591036"/>
          </a:xfrm>
        </p:grpSpPr>
        <p:sp>
          <p:nvSpPr>
            <p:cNvPr id="114" name="Rectangle 113"/>
            <p:cNvSpPr/>
            <p:nvPr/>
          </p:nvSpPr>
          <p:spPr>
            <a:xfrm>
              <a:off x="3739652" y="3976102"/>
              <a:ext cx="102009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562500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757322" y="4243973"/>
              <a:ext cx="97847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10000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16" name="Straight Connector 115"/>
            <p:cNvCxnSpPr/>
            <p:nvPr/>
          </p:nvCxnSpPr>
          <p:spPr>
            <a:xfrm>
              <a:off x="3839652" y="4277727"/>
              <a:ext cx="8630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Rectangle 119"/>
          <p:cNvSpPr/>
          <p:nvPr/>
        </p:nvSpPr>
        <p:spPr>
          <a:xfrm>
            <a:off x="2853917" y="3422231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 flipH="1">
            <a:off x="3836716" y="3681065"/>
            <a:ext cx="155878" cy="11294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>
            <a:off x="3883853" y="3401101"/>
            <a:ext cx="155878" cy="11294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H="1">
            <a:off x="3693143" y="3681065"/>
            <a:ext cx="155878" cy="11294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3756190" y="3401101"/>
            <a:ext cx="155878" cy="11294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2853917" y="3952974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42" name="Group 141"/>
          <p:cNvGrpSpPr/>
          <p:nvPr/>
        </p:nvGrpSpPr>
        <p:grpSpPr>
          <a:xfrm>
            <a:off x="3184321" y="3838086"/>
            <a:ext cx="709124" cy="562464"/>
            <a:chOff x="3904660" y="3997531"/>
            <a:chExt cx="709124" cy="562464"/>
          </a:xfrm>
        </p:grpSpPr>
        <p:sp>
          <p:nvSpPr>
            <p:cNvPr id="143" name="Rectangle 142"/>
            <p:cNvSpPr/>
            <p:nvPr/>
          </p:nvSpPr>
          <p:spPr>
            <a:xfrm>
              <a:off x="3904660" y="3997531"/>
              <a:ext cx="70912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5625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962759" y="4236830"/>
              <a:ext cx="605696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100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45" name="Straight Connector 144"/>
            <p:cNvCxnSpPr/>
            <p:nvPr/>
          </p:nvCxnSpPr>
          <p:spPr>
            <a:xfrm>
              <a:off x="3956986" y="4277727"/>
              <a:ext cx="62833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Rectangle 145"/>
          <p:cNvSpPr/>
          <p:nvPr/>
        </p:nvSpPr>
        <p:spPr>
          <a:xfrm>
            <a:off x="2853917" y="4324350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3153163" y="4324350"/>
            <a:ext cx="17653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56.25 hectares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271956" y="1187157"/>
            <a:ext cx="66011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07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1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500"/>
                            </p:stCondLst>
                            <p:childTnLst>
                              <p:par>
                                <p:cTn id="2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500"/>
                            </p:stCondLst>
                            <p:childTnLst>
                              <p:par>
                                <p:cTn id="2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500"/>
                            </p:stCondLst>
                            <p:childTnLst>
                              <p:par>
                                <p:cTn id="2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5" grpId="0"/>
      <p:bldP spid="96" grpId="0"/>
      <p:bldP spid="97" grpId="0"/>
      <p:bldP spid="98" grpId="0"/>
      <p:bldP spid="99" grpId="0"/>
      <p:bldP spid="108" grpId="0"/>
      <p:bldP spid="118" grpId="0"/>
      <p:bldP spid="122" grpId="0"/>
      <p:bldP spid="124" grpId="0"/>
      <p:bldP spid="128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56" grpId="0"/>
      <p:bldP spid="157" grpId="0"/>
      <p:bldP spid="109" grpId="0" animBg="1"/>
      <p:bldP spid="109" grpId="1" animBg="1"/>
      <p:bldP spid="110" grpId="0"/>
      <p:bldP spid="110" grpId="1"/>
      <p:bldP spid="111" grpId="0" animBg="1"/>
      <p:bldP spid="112" grpId="0"/>
      <p:bldP spid="120" grpId="0"/>
      <p:bldP spid="141" grpId="0"/>
      <p:bldP spid="146" grpId="0"/>
      <p:bldP spid="1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19400" y="1371422"/>
            <a:ext cx="367280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IN" sz="5000" dirty="0">
                <a:solidFill>
                  <a:srgbClr val="FF0000"/>
                </a:solidFill>
                <a:latin typeface="Bookman Old Style" pitchFamily="18" charset="0"/>
              </a:rPr>
              <a:t>Module </a:t>
            </a:r>
            <a:r>
              <a:rPr lang="en-IN" sz="5000" dirty="0" smtClean="0">
                <a:solidFill>
                  <a:srgbClr val="FF0000"/>
                </a:solidFill>
                <a:latin typeface="Bookman Old Style" pitchFamily="18" charset="0"/>
              </a:rPr>
              <a:t>46</a:t>
            </a:r>
          </a:p>
        </p:txBody>
      </p:sp>
    </p:spTree>
    <p:extLst>
      <p:ext uri="{BB962C8B-B14F-4D97-AF65-F5344CB8AC3E}">
        <p14:creationId xmlns:p14="http://schemas.microsoft.com/office/powerpoint/2010/main" val="120583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4" y="1885950"/>
            <a:ext cx="5781677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SURFACE AREAS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AND VOLUMES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85800" y="2974908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 based on Cylinder 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4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4" y="1885950"/>
            <a:ext cx="5781677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SURFACE AREAS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AND VOLUMES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85800" y="2974908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 based on Cylinder and Cuboid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12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an 93"/>
          <p:cNvSpPr/>
          <p:nvPr/>
        </p:nvSpPr>
        <p:spPr bwMode="auto">
          <a:xfrm rot="5400000">
            <a:off x="941943" y="1165226"/>
            <a:ext cx="765125" cy="1446081"/>
          </a:xfrm>
          <a:prstGeom prst="can">
            <a:avLst>
              <a:gd name="adj" fmla="val 48708"/>
            </a:avLst>
          </a:prstGeom>
          <a:solidFill>
            <a:srgbClr val="558ED5"/>
          </a:solidFill>
          <a:ln w="12700">
            <a:noFill/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4161582" y="4227355"/>
            <a:ext cx="1607897" cy="236264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424363" y="2763308"/>
            <a:ext cx="4801354" cy="230641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334961" y="3886950"/>
            <a:ext cx="5332951" cy="273147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650017" y="4229857"/>
            <a:ext cx="3182941" cy="236263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96" name="Can 95"/>
          <p:cNvSpPr/>
          <p:nvPr/>
        </p:nvSpPr>
        <p:spPr bwMode="auto">
          <a:xfrm rot="5400000">
            <a:off x="3919895" y="-1770634"/>
            <a:ext cx="771160" cy="7316904"/>
          </a:xfrm>
          <a:prstGeom prst="can">
            <a:avLst>
              <a:gd name="adj" fmla="val 48708"/>
            </a:avLst>
          </a:prstGeom>
          <a:solidFill>
            <a:srgbClr val="558ED5"/>
          </a:solidFill>
          <a:ln w="12700">
            <a:noFill/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729420" y="962620"/>
            <a:ext cx="976086" cy="24688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3869719" y="727843"/>
            <a:ext cx="3738916" cy="24688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721397" y="725672"/>
            <a:ext cx="3059419" cy="24688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6040785" y="462289"/>
            <a:ext cx="2152941" cy="24688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3076142" y="466395"/>
            <a:ext cx="2503411" cy="24688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926192" y="478784"/>
            <a:ext cx="1702708" cy="24688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92388" y="2382620"/>
            <a:ext cx="6601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2525183" y="741014"/>
            <a:ext cx="1246108" cy="216932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914400" y="1256108"/>
            <a:ext cx="822795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/>
              </a:rPr>
              <a:t> 1 min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549472" y="1417634"/>
            <a:ext cx="31813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79521" y="1418060"/>
            <a:ext cx="35062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275161" y="2390315"/>
            <a:ext cx="1106829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Radius =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646280" y="2390315"/>
            <a:ext cx="1163720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= 3.5 cm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344613" y="2279650"/>
            <a:ext cx="457200" cy="544495"/>
            <a:chOff x="1755535" y="1385223"/>
            <a:chExt cx="457200" cy="544495"/>
          </a:xfrm>
        </p:grpSpPr>
        <p:sp>
          <p:nvSpPr>
            <p:cNvPr id="76" name="TextBox 75"/>
            <p:cNvSpPr txBox="1"/>
            <p:nvPr/>
          </p:nvSpPr>
          <p:spPr>
            <a:xfrm>
              <a:off x="1755535" y="1385223"/>
              <a:ext cx="457200" cy="3231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500" b="1" dirty="0">
                  <a:solidFill>
                    <a:prstClr val="black"/>
                  </a:solidFill>
                  <a:latin typeface="Bookman Old Style" pitchFamily="18" charset="0"/>
                </a:rPr>
                <a:t>7</a:t>
              </a:r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1768820" y="1656620"/>
              <a:ext cx="286251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1757497" y="1606553"/>
              <a:ext cx="278601" cy="3231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  <a:endParaRPr lang="en-US" sz="15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403397" y="2720476"/>
            <a:ext cx="3582711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Volume of water flowing in 1 min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3780816" y="2720476"/>
            <a:ext cx="1684969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= 192.5 </a:t>
            </a:r>
            <a:r>
              <a:rPr lang="en-US" sz="1500" b="1" dirty="0" err="1" smtClean="0">
                <a:solidFill>
                  <a:prstClr val="black"/>
                </a:solidFill>
                <a:latin typeface="Bookman Old Style" pitchFamily="18" charset="0"/>
              </a:rPr>
              <a:t>litres</a:t>
            </a:r>
            <a:endParaRPr lang="en-US" sz="15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3850381" y="3882010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4065145" y="3882010"/>
            <a:ext cx="166019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11550000 cm</a:t>
            </a:r>
            <a:r>
              <a:rPr lang="en-US" sz="15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27023" y="1505470"/>
            <a:ext cx="8007377" cy="771005"/>
            <a:chOff x="3386616" y="1291840"/>
            <a:chExt cx="5137381" cy="677453"/>
          </a:xfrm>
        </p:grpSpPr>
        <p:sp>
          <p:nvSpPr>
            <p:cNvPr id="152" name="Can 151"/>
            <p:cNvSpPr/>
            <p:nvPr/>
          </p:nvSpPr>
          <p:spPr bwMode="auto">
            <a:xfrm rot="5400000">
              <a:off x="5644704" y="-915166"/>
              <a:ext cx="672287" cy="5086299"/>
            </a:xfrm>
            <a:prstGeom prst="can">
              <a:avLst>
                <a:gd name="adj" fmla="val 48708"/>
              </a:avLst>
            </a:prstGeom>
            <a:solidFill>
              <a:srgbClr val="558ED5">
                <a:alpha val="43922"/>
              </a:srgbClr>
            </a:solidFill>
            <a:ln w="12700">
              <a:solidFill>
                <a:schemeClr val="tx1">
                  <a:lumMod val="65000"/>
                </a:schemeClr>
              </a:solidFill>
              <a:round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Arc 15"/>
            <p:cNvSpPr/>
            <p:nvPr/>
          </p:nvSpPr>
          <p:spPr>
            <a:xfrm rot="16200000" flipH="1">
              <a:off x="3201179" y="1478074"/>
              <a:ext cx="676656" cy="305782"/>
            </a:xfrm>
            <a:prstGeom prst="arc">
              <a:avLst>
                <a:gd name="adj1" fmla="val 263226"/>
                <a:gd name="adj2" fmla="val 10499715"/>
              </a:avLst>
            </a:prstGeom>
            <a:ln w="12700">
              <a:solidFill>
                <a:schemeClr val="tx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59" name="Oval 58"/>
          <p:cNvSpPr/>
          <p:nvPr/>
        </p:nvSpPr>
        <p:spPr bwMode="auto">
          <a:xfrm>
            <a:off x="745574" y="1857410"/>
            <a:ext cx="54175" cy="68147"/>
          </a:xfrm>
          <a:prstGeom prst="ellipse">
            <a:avLst/>
          </a:prstGeom>
          <a:solidFill>
            <a:srgbClr val="FF0000"/>
          </a:solidFill>
          <a:ln w="38100">
            <a:noFill/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775250" y="1511314"/>
            <a:ext cx="0" cy="39294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ounded Rectangle 156"/>
          <p:cNvSpPr/>
          <p:nvPr/>
        </p:nvSpPr>
        <p:spPr>
          <a:xfrm>
            <a:off x="745297" y="987431"/>
            <a:ext cx="997534" cy="216932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3801177" y="1162436"/>
            <a:ext cx="769344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/>
              </a:rPr>
              <a:t> 1 hour </a:t>
            </a:r>
          </a:p>
        </p:txBody>
      </p:sp>
      <p:cxnSp>
        <p:nvCxnSpPr>
          <p:cNvPr id="159" name="Straight Arrow Connector 158"/>
          <p:cNvCxnSpPr/>
          <p:nvPr/>
        </p:nvCxnSpPr>
        <p:spPr>
          <a:xfrm>
            <a:off x="4695094" y="1300935"/>
            <a:ext cx="30723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 flipH="1">
            <a:off x="721387" y="1300935"/>
            <a:ext cx="307603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ounded Rectangle 160"/>
          <p:cNvSpPr/>
          <p:nvPr/>
        </p:nvSpPr>
        <p:spPr>
          <a:xfrm>
            <a:off x="4796336" y="737602"/>
            <a:ext cx="1338898" cy="214784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48056" y="421903"/>
            <a:ext cx="81008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FontTx/>
              <a:buAutoNum type="alphaUcPeriod" startAt="17"/>
            </a:pP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A cylindrical pipe has inner diameter of 7 cm and water flows through 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  it at 192.5 </a:t>
            </a:r>
            <a:r>
              <a:rPr lang="en-US" sz="1600" b="1" dirty="0" err="1" smtClean="0">
                <a:solidFill>
                  <a:srgbClr val="0000FF"/>
                </a:solidFill>
                <a:latin typeface="Bookman Old Style" pitchFamily="18" charset="0"/>
              </a:rPr>
              <a:t>litres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per minute. Find the rate of flow in kilometers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 per hour.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cxnSp>
        <p:nvCxnSpPr>
          <p:cNvPr id="168" name="Straight Arrow Connector 167"/>
          <p:cNvCxnSpPr>
            <a:stCxn id="169" idx="2"/>
          </p:cNvCxnSpPr>
          <p:nvPr/>
        </p:nvCxnSpPr>
        <p:spPr>
          <a:xfrm flipH="1">
            <a:off x="776206" y="1905293"/>
            <a:ext cx="6986428" cy="1"/>
          </a:xfrm>
          <a:prstGeom prst="straightConnector1">
            <a:avLst/>
          </a:prstGeom>
          <a:ln w="19050"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/>
          <p:cNvSpPr/>
          <p:nvPr/>
        </p:nvSpPr>
        <p:spPr bwMode="auto">
          <a:xfrm>
            <a:off x="7762634" y="1863653"/>
            <a:ext cx="62536" cy="83280"/>
          </a:xfrm>
          <a:prstGeom prst="ellipse">
            <a:avLst/>
          </a:prstGeom>
          <a:solidFill>
            <a:schemeClr val="bg1"/>
          </a:solidFill>
          <a:ln w="38100">
            <a:noFill/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03210" y="3124281"/>
            <a:ext cx="3582711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Volume of water flowing in 1 hour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850381" y="3124281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090545" y="3124281"/>
            <a:ext cx="105757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192.5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860925" y="3124281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5075214" y="3124281"/>
            <a:ext cx="60959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60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850381" y="3508605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106752" y="3508605"/>
            <a:ext cx="105757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11550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860925" y="3508605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061065" y="3508605"/>
            <a:ext cx="8382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1000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443440" y="3124281"/>
            <a:ext cx="70724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litres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5667912" y="3508605"/>
            <a:ext cx="57419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cm</a:t>
            </a:r>
            <a:r>
              <a:rPr lang="en-US" sz="1500" b="1" baseline="30000" dirty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4284686" y="1746224"/>
            <a:ext cx="820713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Bookman Old Style"/>
              </a:rPr>
              <a:t> h = ? 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04815" y="3882010"/>
            <a:ext cx="3582711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Volume of water flowing in 1 hour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03250" y="4186239"/>
            <a:ext cx="3297897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Volume of water flowing</a:t>
            </a:r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1 hour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850381" y="4530090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4138879" y="4530090"/>
            <a:ext cx="78572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 r</a:t>
            </a:r>
            <a:r>
              <a:rPr lang="en-US" sz="15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2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h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2707724" y="4530090"/>
            <a:ext cx="125467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11550000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2" name="Rounded Rectangle 161"/>
          <p:cNvSpPr/>
          <p:nvPr/>
        </p:nvSpPr>
        <p:spPr bwMode="auto">
          <a:xfrm>
            <a:off x="614783" y="3074611"/>
            <a:ext cx="2602299" cy="687691"/>
          </a:xfrm>
          <a:prstGeom prst="roundRect">
            <a:avLst/>
          </a:prstGeom>
          <a:solidFill>
            <a:srgbClr val="800000"/>
          </a:solidFill>
          <a:ln w="381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 anchor="ctr">
            <a:sp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601465" y="3101271"/>
            <a:ext cx="2713345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i.e. Distance covered </a:t>
            </a:r>
          </a:p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by water in 1 hour 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1" name="Rounded Rectangle 140"/>
          <p:cNvSpPr/>
          <p:nvPr/>
        </p:nvSpPr>
        <p:spPr bwMode="auto">
          <a:xfrm>
            <a:off x="884512" y="2929874"/>
            <a:ext cx="2267867" cy="724981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856305" y="2966511"/>
            <a:ext cx="2176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We know that,</a:t>
            </a:r>
            <a:endParaRPr lang="en-US" sz="1600" b="1" baseline="-25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888626" y="3234213"/>
            <a:ext cx="2181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 </a:t>
            </a:r>
            <a:r>
              <a:rPr lang="en-US" sz="1600" b="1" dirty="0" err="1" smtClean="0">
                <a:solidFill>
                  <a:prstClr val="white"/>
                </a:solidFill>
                <a:latin typeface="Bookman Old Style" pitchFamily="18" charset="0"/>
              </a:rPr>
              <a:t>litre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= 1000 cm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3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5" name="Rounded Rectangle 154"/>
          <p:cNvSpPr/>
          <p:nvPr/>
        </p:nvSpPr>
        <p:spPr bwMode="auto">
          <a:xfrm>
            <a:off x="709161" y="2789385"/>
            <a:ext cx="2527778" cy="754418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772661" y="2880600"/>
            <a:ext cx="2379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L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et us observe water flowing in 1 hour</a:t>
            </a:r>
            <a:endParaRPr lang="en-US" sz="1600" b="1" baseline="-25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0" name="Rounded Rectangle 79"/>
          <p:cNvSpPr/>
          <p:nvPr/>
        </p:nvSpPr>
        <p:spPr bwMode="auto">
          <a:xfrm>
            <a:off x="745196" y="2743029"/>
            <a:ext cx="2245535" cy="988480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78876" y="2821771"/>
            <a:ext cx="20093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Let us calculate volume of water flowing in 1 hour</a:t>
            </a:r>
            <a:endParaRPr lang="en-US" sz="1600" b="1" baseline="-25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850381" y="4186239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109453" y="4186239"/>
            <a:ext cx="1726197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Vol. of cylinder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 rot="16200000">
            <a:off x="396715" y="1614827"/>
            <a:ext cx="608978" cy="215444"/>
          </a:xfrm>
          <a:prstGeom prst="rect">
            <a:avLst/>
          </a:prstGeom>
          <a:solidFill>
            <a:srgbClr val="FFFF0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prstClr val="black"/>
                </a:solidFill>
                <a:latin typeface="Bookman Old Style" pitchFamily="18" charset="0"/>
              </a:rPr>
              <a:t>3.5 cm</a:t>
            </a:r>
            <a:endParaRPr lang="en-US" sz="9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533400" y="1509900"/>
            <a:ext cx="7430527" cy="771006"/>
            <a:chOff x="3386616" y="1291839"/>
            <a:chExt cx="5137381" cy="677454"/>
          </a:xfrm>
          <a:solidFill>
            <a:srgbClr val="FFFF00">
              <a:alpha val="34118"/>
            </a:srgbClr>
          </a:solidFill>
        </p:grpSpPr>
        <p:sp>
          <p:nvSpPr>
            <p:cNvPr id="89" name="Can 88"/>
            <p:cNvSpPr/>
            <p:nvPr/>
          </p:nvSpPr>
          <p:spPr bwMode="auto">
            <a:xfrm rot="5400000">
              <a:off x="5644704" y="-915166"/>
              <a:ext cx="672287" cy="5086298"/>
            </a:xfrm>
            <a:prstGeom prst="can">
              <a:avLst>
                <a:gd name="adj" fmla="val 48708"/>
              </a:avLst>
            </a:prstGeom>
            <a:grpFill/>
            <a:ln w="12700">
              <a:noFill/>
              <a:round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0" name="Arc 89"/>
            <p:cNvSpPr/>
            <p:nvPr/>
          </p:nvSpPr>
          <p:spPr>
            <a:xfrm rot="16200000" flipH="1">
              <a:off x="3212085" y="1467168"/>
              <a:ext cx="676656" cy="327594"/>
            </a:xfrm>
            <a:prstGeom prst="arc">
              <a:avLst>
                <a:gd name="adj1" fmla="val 263226"/>
                <a:gd name="adj2" fmla="val 10499715"/>
              </a:avLst>
            </a:prstGeom>
            <a:grpFill/>
            <a:ln w="12700"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93" name="Rounded Rectangle 92"/>
          <p:cNvSpPr/>
          <p:nvPr/>
        </p:nvSpPr>
        <p:spPr bwMode="auto">
          <a:xfrm>
            <a:off x="752039" y="2867672"/>
            <a:ext cx="2855402" cy="816927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83275" y="2993475"/>
            <a:ext cx="3007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What is formula to find volume of cylinder ?</a:t>
            </a:r>
          </a:p>
        </p:txBody>
      </p:sp>
      <p:sp>
        <p:nvSpPr>
          <p:cNvPr id="92" name="Rectangle 91"/>
          <p:cNvSpPr/>
          <p:nvPr/>
        </p:nvSpPr>
        <p:spPr>
          <a:xfrm>
            <a:off x="1735654" y="3085807"/>
            <a:ext cx="9644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Bookman Old Style" panose="02050604050505020204" pitchFamily="18" charset="0"/>
                <a:sym typeface="Symbol"/>
              </a:rPr>
              <a:t> r</a:t>
            </a:r>
            <a:r>
              <a:rPr lang="en-US" sz="2000" b="1" baseline="30000" dirty="0" smtClean="0">
                <a:solidFill>
                  <a:srgbClr val="FFFF00"/>
                </a:solidFill>
                <a:latin typeface="Bookman Old Style" panose="02050604050505020204" pitchFamily="18" charset="0"/>
                <a:sym typeface="Symbol"/>
              </a:rPr>
              <a:t>2 </a:t>
            </a:r>
            <a:r>
              <a:rPr lang="en-US" sz="2000" b="1" dirty="0" smtClean="0">
                <a:solidFill>
                  <a:srgbClr val="FFFF00"/>
                </a:solidFill>
                <a:latin typeface="Bookman Old Style" panose="02050604050505020204" pitchFamily="18" charset="0"/>
                <a:sym typeface="Symbol"/>
              </a:rPr>
              <a:t>h</a:t>
            </a:r>
            <a:endParaRPr lang="en-US" sz="2000" b="1" baseline="30000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63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27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27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700"/>
                            </p:stCondLst>
                            <p:childTnLst>
                              <p:par>
                                <p:cTn id="1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00"/>
                            </p:stCondLst>
                            <p:childTnLst>
                              <p:par>
                                <p:cTn id="1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500"/>
                            </p:stCondLst>
                            <p:childTnLst>
                              <p:par>
                                <p:cTn id="2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500"/>
                            </p:stCondLst>
                            <p:childTnLst>
                              <p:par>
                                <p:cTn id="26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500"/>
                            </p:stCondLst>
                            <p:childTnLst>
                              <p:par>
                                <p:cTn id="29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500"/>
                            </p:stCondLst>
                            <p:childTnLst>
                              <p:par>
                                <p:cTn id="303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500"/>
                            </p:stCondLst>
                            <p:childTnLst>
                              <p:par>
                                <p:cTn id="3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7" dur="4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8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9" dur="4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1" dur="4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500"/>
                            </p:stCondLst>
                            <p:childTnLst>
                              <p:par>
                                <p:cTn id="39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>
                            <p:stCondLst>
                              <p:cond delay="500"/>
                            </p:stCondLst>
                            <p:childTnLst>
                              <p:par>
                                <p:cTn id="43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85" grpId="0" animBg="1"/>
      <p:bldP spid="85" grpId="1" animBg="1"/>
      <p:bldP spid="82" grpId="0" animBg="1"/>
      <p:bldP spid="82" grpId="1" animBg="1"/>
      <p:bldP spid="116" grpId="0" animBg="1"/>
      <p:bldP spid="116" grpId="1" animBg="1"/>
      <p:bldP spid="115" grpId="0" animBg="1"/>
      <p:bldP spid="115" grpId="1" animBg="1"/>
      <p:bldP spid="96" grpId="0" animBg="1"/>
      <p:bldP spid="154" grpId="0" animBg="1"/>
      <p:bldP spid="154" grpId="1" animBg="1"/>
      <p:bldP spid="153" grpId="0" animBg="1"/>
      <p:bldP spid="153" grpId="1" animBg="1"/>
      <p:bldP spid="64" grpId="0" animBg="1"/>
      <p:bldP spid="64" grpId="1" animBg="1"/>
      <p:bldP spid="63" grpId="0" animBg="1"/>
      <p:bldP spid="63" grpId="1" animBg="1"/>
      <p:bldP spid="58" grpId="0" animBg="1"/>
      <p:bldP spid="58" grpId="1" animBg="1"/>
      <p:bldP spid="57" grpId="0" animBg="1"/>
      <p:bldP spid="57" grpId="1" animBg="1"/>
      <p:bldP spid="47" grpId="0"/>
      <p:bldP spid="65" grpId="0" animBg="1"/>
      <p:bldP spid="65" grpId="1" animBg="1"/>
      <p:bldP spid="69" grpId="0"/>
      <p:bldP spid="69" grpId="1"/>
      <p:bldP spid="75" grpId="0"/>
      <p:bldP spid="78" grpId="0"/>
      <p:bldP spid="132" grpId="0"/>
      <p:bldP spid="133" grpId="0"/>
      <p:bldP spid="139" grpId="0"/>
      <p:bldP spid="140" grpId="0"/>
      <p:bldP spid="59" grpId="0" animBg="1"/>
      <p:bldP spid="157" grpId="0" animBg="1"/>
      <p:bldP spid="157" grpId="1" animBg="1"/>
      <p:bldP spid="157" grpId="2" animBg="1"/>
      <p:bldP spid="157" grpId="3" animBg="1"/>
      <p:bldP spid="158" grpId="0"/>
      <p:bldP spid="161" grpId="0" animBg="1"/>
      <p:bldP spid="161" grpId="1" animBg="1"/>
      <p:bldP spid="169" grpId="0" animBg="1"/>
      <p:bldP spid="95" grpId="0"/>
      <p:bldP spid="99" grpId="0"/>
      <p:bldP spid="100" grpId="0"/>
      <p:bldP spid="101" grpId="0"/>
      <p:bldP spid="102" grpId="0"/>
      <p:bldP spid="103" grpId="0"/>
      <p:bldP spid="104" grpId="0"/>
      <p:bldP spid="107" grpId="0"/>
      <p:bldP spid="108" grpId="0"/>
      <p:bldP spid="109" grpId="0"/>
      <p:bldP spid="110" grpId="0"/>
      <p:bldP spid="166" grpId="0" animBg="1"/>
      <p:bldP spid="166" grpId="1" animBg="1"/>
      <p:bldP spid="111" grpId="0"/>
      <p:bldP spid="113" grpId="0"/>
      <p:bldP spid="114" grpId="0"/>
      <p:bldP spid="117" grpId="0"/>
      <p:bldP spid="162" grpId="0" animBg="1"/>
      <p:bldP spid="162" grpId="1" animBg="1"/>
      <p:bldP spid="163" grpId="0"/>
      <p:bldP spid="163" grpId="1"/>
      <p:bldP spid="141" grpId="0" animBg="1"/>
      <p:bldP spid="141" grpId="1" animBg="1"/>
      <p:bldP spid="142" grpId="0"/>
      <p:bldP spid="142" grpId="1"/>
      <p:bldP spid="143" grpId="0"/>
      <p:bldP spid="143" grpId="1"/>
      <p:bldP spid="155" grpId="0" animBg="1"/>
      <p:bldP spid="155" grpId="1" animBg="1"/>
      <p:bldP spid="156" grpId="0"/>
      <p:bldP spid="156" grpId="1"/>
      <p:bldP spid="80" grpId="0" animBg="1"/>
      <p:bldP spid="80" grpId="1" animBg="1"/>
      <p:bldP spid="81" grpId="0"/>
      <p:bldP spid="81" grpId="1"/>
      <p:bldP spid="83" grpId="0"/>
      <p:bldP spid="73" grpId="0" animBg="1"/>
      <p:bldP spid="93" grpId="0" animBg="1"/>
      <p:bldP spid="93" grpId="1" animBg="1"/>
      <p:bldP spid="97" grpId="0"/>
      <p:bldP spid="97" grpId="1"/>
      <p:bldP spid="92" grpId="0"/>
      <p:bldP spid="92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an 129"/>
          <p:cNvSpPr/>
          <p:nvPr/>
        </p:nvSpPr>
        <p:spPr bwMode="auto">
          <a:xfrm rot="5400000">
            <a:off x="941943" y="1165226"/>
            <a:ext cx="765125" cy="1446081"/>
          </a:xfrm>
          <a:prstGeom prst="can">
            <a:avLst>
              <a:gd name="adj" fmla="val 48708"/>
            </a:avLst>
          </a:prstGeom>
          <a:solidFill>
            <a:srgbClr val="558ED5"/>
          </a:solidFill>
          <a:ln w="12700">
            <a:noFill/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3330612" y="2454913"/>
            <a:ext cx="111680" cy="174286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3154536" y="2452565"/>
            <a:ext cx="163511" cy="174286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2388" y="2343150"/>
            <a:ext cx="6601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1876" y="431139"/>
            <a:ext cx="81008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FontTx/>
              <a:buAutoNum type="alphaUcPeriod" startAt="17"/>
            </a:pP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A cylindrical pipe has inner diameter of 7 cm and water flows through 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  it at 192.5 </a:t>
            </a:r>
            <a:r>
              <a:rPr lang="en-US" sz="1600" b="1" dirty="0" err="1" smtClean="0">
                <a:solidFill>
                  <a:srgbClr val="0000FF"/>
                </a:solidFill>
                <a:latin typeface="Bookman Old Style" pitchFamily="18" charset="0"/>
              </a:rPr>
              <a:t>litres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per minute. Find the rate of flow in kilometers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 per hour.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148292" y="3879924"/>
            <a:ext cx="74976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1155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563476" y="3879924"/>
            <a:ext cx="23375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/>
              </a:rPr>
              <a:t>×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761509" y="3879924"/>
            <a:ext cx="29838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7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924383" y="3879924"/>
            <a:ext cx="23375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/>
              </a:rPr>
              <a:t>×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122415" y="3879924"/>
            <a:ext cx="45742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297057" y="3879924"/>
            <a:ext cx="23375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/>
              </a:rPr>
              <a:t>×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480009" y="3879924"/>
            <a:ext cx="3048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3209507" y="4149655"/>
            <a:ext cx="2560320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72" name="Rectangle 71"/>
          <p:cNvSpPr/>
          <p:nvPr/>
        </p:nvSpPr>
        <p:spPr>
          <a:xfrm>
            <a:off x="3818643" y="4108866"/>
            <a:ext cx="46093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22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178060" y="4108866"/>
            <a:ext cx="23375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/>
              </a:rPr>
              <a:t>×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376092" y="4108866"/>
            <a:ext cx="45742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7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619392" y="4108866"/>
            <a:ext cx="23375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/>
              </a:rPr>
              <a:t>×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817424" y="4108866"/>
            <a:ext cx="45742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7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558661" y="3991972"/>
            <a:ext cx="56530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  =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898056" y="4301226"/>
            <a:ext cx="2776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latin typeface="Bookman Old Style" pitchFamily="18" charset="0"/>
              </a:rPr>
              <a:t>2</a:t>
            </a:r>
            <a:endParaRPr lang="en-US" sz="11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 flipV="1">
            <a:off x="4449884" y="4227902"/>
            <a:ext cx="181412" cy="872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3909986" y="4229604"/>
            <a:ext cx="246812" cy="9102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762000" y="4538246"/>
            <a:ext cx="2917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617047" y="4538246"/>
            <a:ext cx="3241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2819335" y="4538246"/>
            <a:ext cx="2917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3114674" y="4538246"/>
            <a:ext cx="4868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15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442219" y="4538246"/>
            <a:ext cx="3487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617479" y="4538246"/>
            <a:ext cx="9487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10000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378171" y="4538246"/>
            <a:ext cx="3357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561477" y="4538246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762000" y="3976583"/>
            <a:ext cx="2917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1687912" y="2767598"/>
            <a:ext cx="125467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11550000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810584" y="2767598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3506978" y="2767598"/>
            <a:ext cx="23375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/>
              </a:rPr>
              <a:t>×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4779622" y="2767598"/>
            <a:ext cx="23375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/>
              </a:rPr>
              <a:t>×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974481" y="2767598"/>
            <a:ext cx="29838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23" name="Group 122"/>
          <p:cNvGrpSpPr/>
          <p:nvPr/>
        </p:nvGrpSpPr>
        <p:grpSpPr>
          <a:xfrm>
            <a:off x="3079147" y="2641600"/>
            <a:ext cx="493920" cy="575161"/>
            <a:chOff x="3729924" y="3991977"/>
            <a:chExt cx="493920" cy="575161"/>
          </a:xfrm>
        </p:grpSpPr>
        <p:sp>
          <p:nvSpPr>
            <p:cNvPr id="124" name="Rectangle 123"/>
            <p:cNvSpPr/>
            <p:nvPr/>
          </p:nvSpPr>
          <p:spPr>
            <a:xfrm>
              <a:off x="3729924" y="3991977"/>
              <a:ext cx="493920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500" b="1" kern="0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22</a:t>
              </a:r>
              <a:endParaRPr lang="en-US" sz="1500" b="1" kern="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733799" y="4243973"/>
              <a:ext cx="462157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500" b="1" kern="0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7</a:t>
              </a:r>
              <a:endParaRPr lang="en-US" sz="1500" b="1" kern="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26" name="Straight Connector 125"/>
            <p:cNvCxnSpPr/>
            <p:nvPr/>
          </p:nvCxnSpPr>
          <p:spPr>
            <a:xfrm>
              <a:off x="3813699" y="4277727"/>
              <a:ext cx="324295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27" name="Rectangle 126"/>
          <p:cNvSpPr/>
          <p:nvPr/>
        </p:nvSpPr>
        <p:spPr>
          <a:xfrm>
            <a:off x="4130403" y="2767598"/>
            <a:ext cx="23375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/>
              </a:rPr>
              <a:t>×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9" name="Can 128"/>
          <p:cNvSpPr/>
          <p:nvPr/>
        </p:nvSpPr>
        <p:spPr bwMode="auto">
          <a:xfrm rot="5400000">
            <a:off x="3919895" y="-1770634"/>
            <a:ext cx="771160" cy="7316904"/>
          </a:xfrm>
          <a:prstGeom prst="can">
            <a:avLst>
              <a:gd name="adj" fmla="val 48708"/>
            </a:avLst>
          </a:prstGeom>
          <a:solidFill>
            <a:srgbClr val="558ED5"/>
          </a:solidFill>
          <a:ln w="12700">
            <a:noFill/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527023" y="1505469"/>
            <a:ext cx="8007377" cy="771006"/>
            <a:chOff x="3386616" y="1291839"/>
            <a:chExt cx="5137381" cy="677454"/>
          </a:xfrm>
        </p:grpSpPr>
        <p:sp>
          <p:nvSpPr>
            <p:cNvPr id="135" name="Can 134"/>
            <p:cNvSpPr/>
            <p:nvPr/>
          </p:nvSpPr>
          <p:spPr bwMode="auto">
            <a:xfrm rot="5400000">
              <a:off x="5644704" y="-915166"/>
              <a:ext cx="672287" cy="5086298"/>
            </a:xfrm>
            <a:prstGeom prst="can">
              <a:avLst>
                <a:gd name="adj" fmla="val 48708"/>
              </a:avLst>
            </a:prstGeom>
            <a:solidFill>
              <a:srgbClr val="558ED5">
                <a:alpha val="43922"/>
              </a:srgbClr>
            </a:solidFill>
            <a:ln w="12700">
              <a:solidFill>
                <a:schemeClr val="tx1">
                  <a:lumMod val="65000"/>
                </a:schemeClr>
              </a:solidFill>
              <a:round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6" name="Arc 135"/>
            <p:cNvSpPr/>
            <p:nvPr/>
          </p:nvSpPr>
          <p:spPr>
            <a:xfrm rot="16200000" flipH="1">
              <a:off x="3201179" y="1478074"/>
              <a:ext cx="676656" cy="305782"/>
            </a:xfrm>
            <a:prstGeom prst="arc">
              <a:avLst>
                <a:gd name="adj1" fmla="val 263226"/>
                <a:gd name="adj2" fmla="val 10499715"/>
              </a:avLst>
            </a:prstGeom>
            <a:ln w="12700">
              <a:solidFill>
                <a:schemeClr val="tx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37" name="Oval 136"/>
          <p:cNvSpPr/>
          <p:nvPr/>
        </p:nvSpPr>
        <p:spPr bwMode="auto">
          <a:xfrm>
            <a:off x="745574" y="1857410"/>
            <a:ext cx="54175" cy="68147"/>
          </a:xfrm>
          <a:prstGeom prst="ellipse">
            <a:avLst/>
          </a:prstGeom>
          <a:solidFill>
            <a:schemeClr val="bg1"/>
          </a:solidFill>
          <a:ln w="38100">
            <a:noFill/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38" name="Straight Connector 137"/>
          <p:cNvCxnSpPr/>
          <p:nvPr/>
        </p:nvCxnSpPr>
        <p:spPr>
          <a:xfrm>
            <a:off x="775250" y="1511314"/>
            <a:ext cx="0" cy="39294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45" idx="2"/>
          </p:cNvCxnSpPr>
          <p:nvPr/>
        </p:nvCxnSpPr>
        <p:spPr>
          <a:xfrm flipH="1">
            <a:off x="776206" y="1905293"/>
            <a:ext cx="6986428" cy="1"/>
          </a:xfrm>
          <a:prstGeom prst="straightConnector1">
            <a:avLst/>
          </a:prstGeom>
          <a:ln w="19050"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/>
          <p:cNvSpPr/>
          <p:nvPr/>
        </p:nvSpPr>
        <p:spPr bwMode="auto">
          <a:xfrm>
            <a:off x="7762634" y="1863653"/>
            <a:ext cx="62536" cy="83280"/>
          </a:xfrm>
          <a:prstGeom prst="ellipse">
            <a:avLst/>
          </a:prstGeom>
          <a:solidFill>
            <a:schemeClr val="bg1"/>
          </a:solidFill>
          <a:ln w="38100">
            <a:noFill/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4284686" y="1746224"/>
            <a:ext cx="820713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Bookman Old Style"/>
              </a:rPr>
              <a:t> h = ? 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2810584" y="2343150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3091656" y="2343150"/>
            <a:ext cx="78572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 r</a:t>
            </a:r>
            <a:r>
              <a:rPr lang="en-US" sz="15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2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h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1567637" y="2343150"/>
            <a:ext cx="125467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11550000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 rot="16200000">
            <a:off x="396715" y="1614827"/>
            <a:ext cx="608978" cy="215444"/>
          </a:xfrm>
          <a:prstGeom prst="rect">
            <a:avLst/>
          </a:prstGeom>
          <a:solidFill>
            <a:srgbClr val="FFFF0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prstClr val="black"/>
                </a:solidFill>
                <a:latin typeface="Bookman Old Style" pitchFamily="18" charset="0"/>
              </a:rPr>
              <a:t>3.5 cm</a:t>
            </a:r>
            <a:endParaRPr lang="en-US" sz="9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51" name="Group 150"/>
          <p:cNvGrpSpPr/>
          <p:nvPr/>
        </p:nvGrpSpPr>
        <p:grpSpPr>
          <a:xfrm>
            <a:off x="3815445" y="2653732"/>
            <a:ext cx="347689" cy="544495"/>
            <a:chOff x="1755535" y="1385223"/>
            <a:chExt cx="347689" cy="544495"/>
          </a:xfrm>
        </p:grpSpPr>
        <p:sp>
          <p:nvSpPr>
            <p:cNvPr id="152" name="TextBox 151"/>
            <p:cNvSpPr txBox="1"/>
            <p:nvPr/>
          </p:nvSpPr>
          <p:spPr>
            <a:xfrm>
              <a:off x="1755535" y="1385223"/>
              <a:ext cx="347689" cy="3231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500" b="1" dirty="0">
                  <a:solidFill>
                    <a:prstClr val="black"/>
                  </a:solidFill>
                  <a:latin typeface="Bookman Old Style" pitchFamily="18" charset="0"/>
                </a:rPr>
                <a:t>7</a:t>
              </a:r>
            </a:p>
          </p:txBody>
        </p:sp>
        <p:cxnSp>
          <p:nvCxnSpPr>
            <p:cNvPr id="153" name="Straight Connector 152"/>
            <p:cNvCxnSpPr/>
            <p:nvPr/>
          </p:nvCxnSpPr>
          <p:spPr>
            <a:xfrm>
              <a:off x="1768820" y="1656618"/>
              <a:ext cx="286251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1757497" y="1606553"/>
              <a:ext cx="278601" cy="3231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  <a:endParaRPr lang="en-US" sz="15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4425045" y="2658883"/>
            <a:ext cx="347689" cy="544495"/>
            <a:chOff x="1755535" y="1385223"/>
            <a:chExt cx="347689" cy="544495"/>
          </a:xfrm>
        </p:grpSpPr>
        <p:sp>
          <p:nvSpPr>
            <p:cNvPr id="156" name="TextBox 155"/>
            <p:cNvSpPr txBox="1"/>
            <p:nvPr/>
          </p:nvSpPr>
          <p:spPr>
            <a:xfrm>
              <a:off x="1755535" y="1385223"/>
              <a:ext cx="347689" cy="3231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500" b="1" dirty="0">
                  <a:solidFill>
                    <a:prstClr val="black"/>
                  </a:solidFill>
                  <a:latin typeface="Bookman Old Style" pitchFamily="18" charset="0"/>
                </a:rPr>
                <a:t>7</a:t>
              </a:r>
            </a:p>
          </p:txBody>
        </p:sp>
        <p:cxnSp>
          <p:nvCxnSpPr>
            <p:cNvPr id="157" name="Straight Connector 156"/>
            <p:cNvCxnSpPr/>
            <p:nvPr/>
          </p:nvCxnSpPr>
          <p:spPr>
            <a:xfrm>
              <a:off x="1768820" y="1656618"/>
              <a:ext cx="286251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160"/>
            <p:cNvSpPr txBox="1"/>
            <p:nvPr/>
          </p:nvSpPr>
          <p:spPr>
            <a:xfrm>
              <a:off x="1757497" y="1606553"/>
              <a:ext cx="278601" cy="3231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  <a:endParaRPr lang="en-US" sz="15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162" name="Straight Connector 161"/>
          <p:cNvCxnSpPr/>
          <p:nvPr/>
        </p:nvCxnSpPr>
        <p:spPr>
          <a:xfrm flipV="1">
            <a:off x="4819993" y="3997888"/>
            <a:ext cx="181412" cy="872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3244773" y="4038921"/>
            <a:ext cx="510741" cy="563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3265515" y="3729562"/>
            <a:ext cx="4635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latin typeface="Bookman Old Style" pitchFamily="18" charset="0"/>
              </a:rPr>
              <a:t>105</a:t>
            </a:r>
            <a:endParaRPr lang="en-US" sz="11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cxnSp>
        <p:nvCxnSpPr>
          <p:cNvPr id="165" name="Straight Connector 164"/>
          <p:cNvCxnSpPr/>
          <p:nvPr/>
        </p:nvCxnSpPr>
        <p:spPr>
          <a:xfrm flipV="1">
            <a:off x="3937619" y="4394470"/>
            <a:ext cx="181412" cy="872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V="1">
            <a:off x="5175722" y="3988784"/>
            <a:ext cx="196444" cy="1002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V="1">
            <a:off x="4889727" y="4213991"/>
            <a:ext cx="181412" cy="872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rot="20820000" flipV="1">
            <a:off x="3339660" y="3844618"/>
            <a:ext cx="318230" cy="251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3148293" y="3162643"/>
            <a:ext cx="127501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11550000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4176283" y="3162643"/>
            <a:ext cx="23375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/>
              </a:rPr>
              <a:t>×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4374316" y="3162643"/>
            <a:ext cx="29838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7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4595314" y="3162643"/>
            <a:ext cx="23375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/>
              </a:rPr>
              <a:t>×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4793346" y="3162643"/>
            <a:ext cx="45742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5103314" y="3162643"/>
            <a:ext cx="23375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/>
              </a:rPr>
              <a:t>×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5301346" y="3162643"/>
            <a:ext cx="45742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76" name="Straight Connector 175"/>
          <p:cNvCxnSpPr/>
          <p:nvPr/>
        </p:nvCxnSpPr>
        <p:spPr>
          <a:xfrm>
            <a:off x="3234907" y="3432374"/>
            <a:ext cx="2409954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77" name="Rectangle 176"/>
          <p:cNvSpPr/>
          <p:nvPr/>
        </p:nvSpPr>
        <p:spPr>
          <a:xfrm>
            <a:off x="3818643" y="3391585"/>
            <a:ext cx="46093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22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4174892" y="3391585"/>
            <a:ext cx="23375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/>
              </a:rPr>
              <a:t>×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4372924" y="3391585"/>
            <a:ext cx="45742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7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4619392" y="3391585"/>
            <a:ext cx="23375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/>
              </a:rPr>
              <a:t>×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4817424" y="3391585"/>
            <a:ext cx="45742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7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2558661" y="3274691"/>
            <a:ext cx="56530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  =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762000" y="3259302"/>
            <a:ext cx="2917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3705189" y="3879312"/>
            <a:ext cx="127501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 10000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3288751" y="3592830"/>
            <a:ext cx="3706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latin typeface="Bookman Old Style" pitchFamily="18" charset="0"/>
              </a:rPr>
              <a:t>15</a:t>
            </a:r>
            <a:endParaRPr lang="en-US" sz="11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762000" y="2726904"/>
            <a:ext cx="2917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196" name="Rounded Rectangle 195"/>
          <p:cNvSpPr/>
          <p:nvPr/>
        </p:nvSpPr>
        <p:spPr>
          <a:xfrm>
            <a:off x="5743608" y="992380"/>
            <a:ext cx="2325012" cy="444304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5743608" y="990061"/>
            <a:ext cx="2325012" cy="444304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698881" y="1045137"/>
            <a:ext cx="1106829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Radius =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070000" y="1045137"/>
            <a:ext cx="1163720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= 3.5 cm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6768333" y="934472"/>
            <a:ext cx="457200" cy="544495"/>
            <a:chOff x="1755535" y="1385223"/>
            <a:chExt cx="457200" cy="544495"/>
          </a:xfrm>
        </p:grpSpPr>
        <p:sp>
          <p:nvSpPr>
            <p:cNvPr id="111" name="TextBox 110"/>
            <p:cNvSpPr txBox="1"/>
            <p:nvPr/>
          </p:nvSpPr>
          <p:spPr>
            <a:xfrm>
              <a:off x="1755535" y="1385223"/>
              <a:ext cx="457200" cy="3231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500" b="1" dirty="0">
                  <a:solidFill>
                    <a:prstClr val="black"/>
                  </a:solidFill>
                  <a:latin typeface="Bookman Old Style" pitchFamily="18" charset="0"/>
                </a:rPr>
                <a:t>7</a:t>
              </a:r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1768820" y="1656618"/>
              <a:ext cx="286251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1757497" y="1606553"/>
              <a:ext cx="278601" cy="3231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  <a:endParaRPr lang="en-US" sz="15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969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500"/>
                            </p:stCondLst>
                            <p:childTnLst>
                              <p:par>
                                <p:cTn id="2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0"/>
                            </p:stCondLst>
                            <p:childTnLst>
                              <p:par>
                                <p:cTn id="2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500"/>
                            </p:stCondLst>
                            <p:childTnLst>
                              <p:par>
                                <p:cTn id="2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/>
      <p:bldP spid="159" grpId="1" animBg="1"/>
      <p:bldP spid="160" grpId="0" animBg="1"/>
      <p:bldP spid="160" grpId="1" animBg="1"/>
      <p:bldP spid="64" grpId="0"/>
      <p:bldP spid="65" grpId="0"/>
      <p:bldP spid="66" grpId="0"/>
      <p:bldP spid="67" grpId="0"/>
      <p:bldP spid="68" grpId="0"/>
      <p:bldP spid="69" grpId="0"/>
      <p:bldP spid="70" grpId="0"/>
      <p:bldP spid="72" grpId="0"/>
      <p:bldP spid="73" grpId="0"/>
      <p:bldP spid="74" grpId="0"/>
      <p:bldP spid="75" grpId="0"/>
      <p:bldP spid="76" grpId="0"/>
      <p:bldP spid="78" grpId="0"/>
      <p:bldP spid="80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15" grpId="0"/>
      <p:bldP spid="117" grpId="0"/>
      <p:bldP spid="118" grpId="0"/>
      <p:bldP spid="119" grpId="0"/>
      <p:bldP spid="121" grpId="0"/>
      <p:bldP spid="122" grpId="0"/>
      <p:bldP spid="127" grpId="0"/>
      <p:bldP spid="164" grpId="0"/>
      <p:bldP spid="169" grpId="0"/>
      <p:bldP spid="170" grpId="0"/>
      <p:bldP spid="171" grpId="0"/>
      <p:bldP spid="172" grpId="0"/>
      <p:bldP spid="173" grpId="0"/>
      <p:bldP spid="174" grpId="0"/>
      <p:bldP spid="175" grpId="0"/>
      <p:bldP spid="177" grpId="0"/>
      <p:bldP spid="178" grpId="0"/>
      <p:bldP spid="179" grpId="0"/>
      <p:bldP spid="180" grpId="0"/>
      <p:bldP spid="181" grpId="0"/>
      <p:bldP spid="182" grpId="0"/>
      <p:bldP spid="186" grpId="0"/>
      <p:bldP spid="194" grpId="0"/>
      <p:bldP spid="195" grpId="0"/>
      <p:bldP spid="199" grpId="0"/>
      <p:bldP spid="107" grpId="0" animBg="1"/>
      <p:bldP spid="107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an 41"/>
          <p:cNvSpPr/>
          <p:nvPr/>
        </p:nvSpPr>
        <p:spPr bwMode="auto">
          <a:xfrm rot="5400000">
            <a:off x="941943" y="1165226"/>
            <a:ext cx="765125" cy="1446081"/>
          </a:xfrm>
          <a:prstGeom prst="can">
            <a:avLst>
              <a:gd name="adj" fmla="val 48708"/>
            </a:avLst>
          </a:prstGeom>
          <a:solidFill>
            <a:srgbClr val="558ED5"/>
          </a:solidFill>
          <a:ln w="12700">
            <a:noFill/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238696" y="4366544"/>
            <a:ext cx="4612517" cy="26303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2388" y="2380491"/>
            <a:ext cx="6601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3404" y="440375"/>
            <a:ext cx="81008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FontTx/>
              <a:buAutoNum type="alphaUcPeriod" startAt="17"/>
            </a:pP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A cylindrical pipe has inner diameter of 7 cm and water flows through 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  it at 192.5 </a:t>
            </a:r>
            <a:r>
              <a:rPr lang="en-US" sz="1600" b="1" dirty="0" err="1" smtClean="0">
                <a:solidFill>
                  <a:srgbClr val="0000FF"/>
                </a:solidFill>
                <a:latin typeface="Bookman Old Style" pitchFamily="18" charset="0"/>
              </a:rPr>
              <a:t>litres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per minute. Find the rate of flow in kilometers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 per hour.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51289" y="2856723"/>
            <a:ext cx="2917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51289" y="3867526"/>
            <a:ext cx="2917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966815" y="2870471"/>
            <a:ext cx="3241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179612" y="2870471"/>
            <a:ext cx="2917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454102" y="2870471"/>
            <a:ext cx="14332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300000 cm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966815" y="3895580"/>
            <a:ext cx="3241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179612" y="3895580"/>
            <a:ext cx="2917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410454" y="3895580"/>
            <a:ext cx="8930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 km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222988" y="4318207"/>
            <a:ext cx="47968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T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he rate of flow of water is 3 km per hour.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51289" y="4318207"/>
            <a:ext cx="2917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41" name="Can 40"/>
          <p:cNvSpPr/>
          <p:nvPr/>
        </p:nvSpPr>
        <p:spPr bwMode="auto">
          <a:xfrm rot="5400000">
            <a:off x="3919895" y="-1770634"/>
            <a:ext cx="771160" cy="7316904"/>
          </a:xfrm>
          <a:prstGeom prst="can">
            <a:avLst>
              <a:gd name="adj" fmla="val 48708"/>
            </a:avLst>
          </a:prstGeom>
          <a:solidFill>
            <a:srgbClr val="558ED5"/>
          </a:solidFill>
          <a:ln w="12700">
            <a:noFill/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27023" y="1505469"/>
            <a:ext cx="8007377" cy="771006"/>
            <a:chOff x="3386616" y="1291839"/>
            <a:chExt cx="5137381" cy="677454"/>
          </a:xfrm>
        </p:grpSpPr>
        <p:sp>
          <p:nvSpPr>
            <p:cNvPr id="47" name="Can 46"/>
            <p:cNvSpPr/>
            <p:nvPr/>
          </p:nvSpPr>
          <p:spPr bwMode="auto">
            <a:xfrm rot="5400000">
              <a:off x="5644704" y="-915166"/>
              <a:ext cx="672287" cy="5086298"/>
            </a:xfrm>
            <a:prstGeom prst="can">
              <a:avLst>
                <a:gd name="adj" fmla="val 48708"/>
              </a:avLst>
            </a:prstGeom>
            <a:solidFill>
              <a:srgbClr val="558ED5">
                <a:alpha val="43922"/>
              </a:srgbClr>
            </a:solidFill>
            <a:ln w="12700">
              <a:solidFill>
                <a:schemeClr val="tx1">
                  <a:lumMod val="65000"/>
                </a:schemeClr>
              </a:solidFill>
              <a:round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8" name="Arc 47"/>
            <p:cNvSpPr/>
            <p:nvPr/>
          </p:nvSpPr>
          <p:spPr>
            <a:xfrm rot="16200000" flipH="1">
              <a:off x="3201179" y="1478074"/>
              <a:ext cx="676656" cy="305782"/>
            </a:xfrm>
            <a:prstGeom prst="arc">
              <a:avLst>
                <a:gd name="adj1" fmla="val 263226"/>
                <a:gd name="adj2" fmla="val 10499715"/>
              </a:avLst>
            </a:prstGeom>
            <a:ln w="12700">
              <a:solidFill>
                <a:schemeClr val="tx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9" name="Oval 48"/>
          <p:cNvSpPr/>
          <p:nvPr/>
        </p:nvSpPr>
        <p:spPr bwMode="auto">
          <a:xfrm>
            <a:off x="745574" y="1857410"/>
            <a:ext cx="54175" cy="68147"/>
          </a:xfrm>
          <a:prstGeom prst="ellipse">
            <a:avLst/>
          </a:prstGeom>
          <a:solidFill>
            <a:schemeClr val="bg1"/>
          </a:solidFill>
          <a:ln w="38100">
            <a:noFill/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775250" y="1511314"/>
            <a:ext cx="0" cy="39294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1549472" y="2419350"/>
            <a:ext cx="6986428" cy="1"/>
          </a:xfrm>
          <a:prstGeom prst="straightConnector1">
            <a:avLst/>
          </a:prstGeom>
          <a:ln w="19050"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 bwMode="auto">
          <a:xfrm>
            <a:off x="7762634" y="1863653"/>
            <a:ext cx="62536" cy="83280"/>
          </a:xfrm>
          <a:prstGeom prst="ellipse">
            <a:avLst/>
          </a:prstGeom>
          <a:solidFill>
            <a:schemeClr val="bg1"/>
          </a:solidFill>
          <a:ln w="38100">
            <a:noFill/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Rounded Rectangle 39"/>
          <p:cNvSpPr/>
          <p:nvPr/>
        </p:nvSpPr>
        <p:spPr bwMode="auto">
          <a:xfrm>
            <a:off x="534902" y="3336084"/>
            <a:ext cx="2323298" cy="491801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51313" y="3412708"/>
            <a:ext cx="241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 km = 100000 cm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440905" y="3479827"/>
            <a:ext cx="98706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100000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3510706" y="3510960"/>
            <a:ext cx="88587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851289" y="3330905"/>
            <a:ext cx="2917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966815" y="3344653"/>
            <a:ext cx="3241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179612" y="3344653"/>
            <a:ext cx="2917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453763" y="3221632"/>
            <a:ext cx="14332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300000 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3666425" y="3400922"/>
            <a:ext cx="688008" cy="29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3669437" y="3645107"/>
            <a:ext cx="66093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16200000">
            <a:off x="396715" y="1614827"/>
            <a:ext cx="608978" cy="215444"/>
          </a:xfrm>
          <a:prstGeom prst="rect">
            <a:avLst/>
          </a:prstGeom>
          <a:solidFill>
            <a:srgbClr val="FFFF0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prstClr val="black"/>
                </a:solidFill>
                <a:latin typeface="Bookman Old Style" pitchFamily="18" charset="0"/>
              </a:rPr>
              <a:t>3.5 cm</a:t>
            </a:r>
            <a:endParaRPr lang="en-US" sz="9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776206" y="1905293"/>
            <a:ext cx="6986428" cy="1"/>
          </a:xfrm>
          <a:prstGeom prst="straightConnector1">
            <a:avLst/>
          </a:prstGeom>
          <a:ln w="19050"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4284686" y="1746224"/>
            <a:ext cx="820713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Bookman Old Style"/>
              </a:rPr>
              <a:t> h = ? 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978162" y="2380491"/>
            <a:ext cx="3241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180450" y="2380491"/>
            <a:ext cx="2917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475789" y="2380491"/>
            <a:ext cx="4868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15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803334" y="2380491"/>
            <a:ext cx="3487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978594" y="2380491"/>
            <a:ext cx="9487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10000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739286" y="2380491"/>
            <a:ext cx="3357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22592" y="2380491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08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22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40" grpId="0" animBg="1"/>
      <p:bldP spid="40" grpId="1" animBg="1"/>
      <p:bldP spid="59" grpId="0"/>
      <p:bldP spid="59" grpId="1"/>
      <p:bldP spid="61" grpId="0"/>
      <p:bldP spid="63" grpId="0"/>
      <p:bldP spid="64" grpId="0"/>
      <p:bldP spid="65" grpId="0"/>
      <p:bldP spid="6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19400" y="1371422"/>
            <a:ext cx="367280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IN" sz="5000" dirty="0">
                <a:solidFill>
                  <a:srgbClr val="FF0000"/>
                </a:solidFill>
                <a:latin typeface="Bookman Old Style" pitchFamily="18" charset="0"/>
              </a:rPr>
              <a:t>Module </a:t>
            </a:r>
            <a:r>
              <a:rPr lang="en-IN" sz="5000" dirty="0" smtClean="0">
                <a:solidFill>
                  <a:srgbClr val="FF0000"/>
                </a:solidFill>
                <a:latin typeface="Bookman Old Style" pitchFamily="18" charset="0"/>
              </a:rPr>
              <a:t>47</a:t>
            </a:r>
          </a:p>
        </p:txBody>
      </p:sp>
    </p:spTree>
    <p:extLst>
      <p:ext uri="{BB962C8B-B14F-4D97-AF65-F5344CB8AC3E}">
        <p14:creationId xmlns:p14="http://schemas.microsoft.com/office/powerpoint/2010/main" val="93747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4" y="1885950"/>
            <a:ext cx="5781677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SURFACE AREAS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AND VOLUMES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85800" y="2974908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 based on Cylinder and Cuboid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3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Rounded Rectangle 460"/>
          <p:cNvSpPr/>
          <p:nvPr/>
        </p:nvSpPr>
        <p:spPr>
          <a:xfrm>
            <a:off x="690509" y="895638"/>
            <a:ext cx="1737360" cy="24688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0" name="Rounded Rectangle 459"/>
          <p:cNvSpPr/>
          <p:nvPr/>
        </p:nvSpPr>
        <p:spPr>
          <a:xfrm>
            <a:off x="692830" y="672789"/>
            <a:ext cx="7231969" cy="24688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8" name="Rounded Rectangle 447"/>
          <p:cNvSpPr/>
          <p:nvPr/>
        </p:nvSpPr>
        <p:spPr>
          <a:xfrm>
            <a:off x="705023" y="485179"/>
            <a:ext cx="6444317" cy="24444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7" name="Rounded Rectangle 446"/>
          <p:cNvSpPr/>
          <p:nvPr/>
        </p:nvSpPr>
        <p:spPr>
          <a:xfrm>
            <a:off x="694558" y="258987"/>
            <a:ext cx="6773042" cy="24688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58" name="Picture 2" descr="C:\Users\ADMIN\Desktop\Seamless sand beach soil textur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801"/>
          <a:stretch/>
        </p:blipFill>
        <p:spPr bwMode="auto">
          <a:xfrm>
            <a:off x="-800100" y="1204905"/>
            <a:ext cx="10587036" cy="489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Parallelogram 58"/>
          <p:cNvSpPr/>
          <p:nvPr/>
        </p:nvSpPr>
        <p:spPr>
          <a:xfrm>
            <a:off x="1849323" y="1189898"/>
            <a:ext cx="12019077" cy="4906102"/>
          </a:xfrm>
          <a:prstGeom prst="parallelogram">
            <a:avLst>
              <a:gd name="adj" fmla="val 99934"/>
            </a:avLst>
          </a:prstGeom>
          <a:blipFill>
            <a:blip r:embed="rId3"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-640460" y="1189898"/>
            <a:ext cx="10363200" cy="3276874"/>
            <a:chOff x="-457200" y="1189898"/>
            <a:chExt cx="10363200" cy="3276874"/>
          </a:xfrm>
        </p:grpSpPr>
        <p:grpSp>
          <p:nvGrpSpPr>
            <p:cNvPr id="62" name="Group 61"/>
            <p:cNvGrpSpPr/>
            <p:nvPr/>
          </p:nvGrpSpPr>
          <p:grpSpPr>
            <a:xfrm>
              <a:off x="403860" y="1200150"/>
              <a:ext cx="3086100" cy="3265170"/>
              <a:chOff x="1054443" y="1200150"/>
              <a:chExt cx="3086100" cy="3265170"/>
            </a:xfrm>
          </p:grpSpPr>
          <p:sp>
            <p:nvSpPr>
              <p:cNvPr id="165" name="Freeform 164"/>
              <p:cNvSpPr/>
              <p:nvPr/>
            </p:nvSpPr>
            <p:spPr>
              <a:xfrm>
                <a:off x="1054443" y="1200150"/>
                <a:ext cx="3086100" cy="3265170"/>
              </a:xfrm>
              <a:custGeom>
                <a:avLst/>
                <a:gdLst>
                  <a:gd name="connsiteX0" fmla="*/ 4762 w 2105025"/>
                  <a:gd name="connsiteY0" fmla="*/ 2500313 h 2500313"/>
                  <a:gd name="connsiteX1" fmla="*/ 2105025 w 2105025"/>
                  <a:gd name="connsiteY1" fmla="*/ 747713 h 2500313"/>
                  <a:gd name="connsiteX2" fmla="*/ 2095500 w 2105025"/>
                  <a:gd name="connsiteY2" fmla="*/ 0 h 2500313"/>
                  <a:gd name="connsiteX3" fmla="*/ 0 w 2105025"/>
                  <a:gd name="connsiteY3" fmla="*/ 1752600 h 2500313"/>
                  <a:gd name="connsiteX4" fmla="*/ 4762 w 2105025"/>
                  <a:gd name="connsiteY4" fmla="*/ 2500313 h 2500313"/>
                  <a:gd name="connsiteX0" fmla="*/ 4762 w 3014662"/>
                  <a:gd name="connsiteY0" fmla="*/ 3276600 h 3276600"/>
                  <a:gd name="connsiteX1" fmla="*/ 2105025 w 3014662"/>
                  <a:gd name="connsiteY1" fmla="*/ 1524000 h 3276600"/>
                  <a:gd name="connsiteX2" fmla="*/ 3014662 w 3014662"/>
                  <a:gd name="connsiteY2" fmla="*/ 0 h 3276600"/>
                  <a:gd name="connsiteX3" fmla="*/ 0 w 3014662"/>
                  <a:gd name="connsiteY3" fmla="*/ 2528887 h 3276600"/>
                  <a:gd name="connsiteX4" fmla="*/ 4762 w 3014662"/>
                  <a:gd name="connsiteY4" fmla="*/ 3276600 h 3276600"/>
                  <a:gd name="connsiteX0" fmla="*/ 4762 w 3886200"/>
                  <a:gd name="connsiteY0" fmla="*/ 3276600 h 3276600"/>
                  <a:gd name="connsiteX1" fmla="*/ 3886200 w 3886200"/>
                  <a:gd name="connsiteY1" fmla="*/ 19050 h 3276600"/>
                  <a:gd name="connsiteX2" fmla="*/ 3014662 w 3886200"/>
                  <a:gd name="connsiteY2" fmla="*/ 0 h 3276600"/>
                  <a:gd name="connsiteX3" fmla="*/ 0 w 3886200"/>
                  <a:gd name="connsiteY3" fmla="*/ 2528887 h 3276600"/>
                  <a:gd name="connsiteX4" fmla="*/ 4762 w 3886200"/>
                  <a:gd name="connsiteY4" fmla="*/ 3276600 h 3276600"/>
                  <a:gd name="connsiteX0" fmla="*/ 4762 w 3886200"/>
                  <a:gd name="connsiteY0" fmla="*/ 3261360 h 3261360"/>
                  <a:gd name="connsiteX1" fmla="*/ 3886200 w 3886200"/>
                  <a:gd name="connsiteY1" fmla="*/ 3810 h 3261360"/>
                  <a:gd name="connsiteX2" fmla="*/ 2687002 w 3886200"/>
                  <a:gd name="connsiteY2" fmla="*/ 0 h 3261360"/>
                  <a:gd name="connsiteX3" fmla="*/ 0 w 3886200"/>
                  <a:gd name="connsiteY3" fmla="*/ 2513647 h 3261360"/>
                  <a:gd name="connsiteX4" fmla="*/ 4762 w 3886200"/>
                  <a:gd name="connsiteY4" fmla="*/ 3261360 h 3261360"/>
                  <a:gd name="connsiteX0" fmla="*/ 4762 w 3086100"/>
                  <a:gd name="connsiteY0" fmla="*/ 3265170 h 3265170"/>
                  <a:gd name="connsiteX1" fmla="*/ 3086100 w 3086100"/>
                  <a:gd name="connsiteY1" fmla="*/ 0 h 3265170"/>
                  <a:gd name="connsiteX2" fmla="*/ 2687002 w 3086100"/>
                  <a:gd name="connsiteY2" fmla="*/ 3810 h 3265170"/>
                  <a:gd name="connsiteX3" fmla="*/ 0 w 3086100"/>
                  <a:gd name="connsiteY3" fmla="*/ 2517457 h 3265170"/>
                  <a:gd name="connsiteX4" fmla="*/ 4762 w 3086100"/>
                  <a:gd name="connsiteY4" fmla="*/ 3265170 h 3265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86100" h="3265170">
                    <a:moveTo>
                      <a:pt x="4762" y="3265170"/>
                    </a:moveTo>
                    <a:lnTo>
                      <a:pt x="3086100" y="0"/>
                    </a:lnTo>
                    <a:lnTo>
                      <a:pt x="2687002" y="3810"/>
                    </a:lnTo>
                    <a:cubicBezTo>
                      <a:pt x="1682115" y="846772"/>
                      <a:pt x="1004887" y="1674495"/>
                      <a:pt x="0" y="2517457"/>
                    </a:cubicBezTo>
                    <a:cubicBezTo>
                      <a:pt x="1587" y="2766695"/>
                      <a:pt x="3175" y="3015932"/>
                      <a:pt x="4762" y="326517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66" name="Straight Connector 165"/>
              <p:cNvCxnSpPr/>
              <p:nvPr/>
            </p:nvCxnSpPr>
            <p:spPr>
              <a:xfrm flipV="1">
                <a:off x="1066404" y="1211398"/>
                <a:ext cx="2770925" cy="2691656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 flipV="1">
                <a:off x="1069579" y="1212986"/>
                <a:ext cx="2870938" cy="2872748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 flipV="1">
                <a:off x="1074343" y="1208223"/>
                <a:ext cx="2966186" cy="3069489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>
                <a:off x="1277405" y="3530277"/>
                <a:ext cx="0" cy="173011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1485312" y="3349002"/>
                <a:ext cx="0" cy="146087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>
                <a:off x="1667797" y="3182690"/>
                <a:ext cx="0" cy="125832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1852954" y="2994702"/>
                <a:ext cx="0" cy="141791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2060861" y="2785117"/>
                <a:ext cx="0" cy="146087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2243346" y="2623891"/>
                <a:ext cx="0" cy="128361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2423796" y="2436702"/>
                <a:ext cx="0" cy="143209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2631703" y="2234176"/>
                <a:ext cx="0" cy="146087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2814188" y="2059231"/>
                <a:ext cx="0" cy="133573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3020396" y="1851231"/>
                <a:ext cx="0" cy="147548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3228303" y="1653257"/>
                <a:ext cx="0" cy="146087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3410788" y="1491707"/>
                <a:ext cx="0" cy="125832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3575225" y="1343198"/>
                <a:ext cx="0" cy="117366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3750017" y="1206654"/>
                <a:ext cx="0" cy="76512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1192541" y="3782700"/>
                <a:ext cx="0" cy="173011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1400448" y="3601425"/>
                <a:ext cx="0" cy="146087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1582933" y="3410868"/>
                <a:ext cx="0" cy="150513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1768090" y="3218815"/>
                <a:ext cx="0" cy="173011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>
                <a:off x="1975997" y="3037540"/>
                <a:ext cx="0" cy="146087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>
                <a:off x="2158482" y="2849665"/>
                <a:ext cx="0" cy="140387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2338932" y="2664083"/>
                <a:ext cx="0" cy="152018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>
                <a:off x="2546839" y="2463952"/>
                <a:ext cx="0" cy="138997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>
                <a:off x="2729324" y="2286691"/>
                <a:ext cx="0" cy="13225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2935532" y="2087209"/>
                <a:ext cx="0" cy="129645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3143439" y="1884324"/>
                <a:ext cx="0" cy="122131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3325924" y="1704918"/>
                <a:ext cx="0" cy="11854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3490361" y="1543820"/>
                <a:ext cx="0" cy="116204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>
                <a:off x="3665153" y="1384375"/>
                <a:ext cx="0" cy="102104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>
                <a:off x="3832567" y="1224474"/>
                <a:ext cx="0" cy="85362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>
                <a:off x="1309222" y="3851412"/>
                <a:ext cx="0" cy="173011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>
                <a:off x="1509997" y="3652790"/>
                <a:ext cx="0" cy="167923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>
                <a:off x="1699688" y="3459991"/>
                <a:ext cx="0" cy="167923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>
                <a:off x="1886934" y="3269591"/>
                <a:ext cx="0" cy="167923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>
                <a:off x="2083141" y="3074303"/>
                <a:ext cx="0" cy="150513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>
                <a:off x="2258202" y="2898745"/>
                <a:ext cx="0" cy="150513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>
              <a:xfrm>
                <a:off x="2451866" y="2709860"/>
                <a:ext cx="0" cy="150513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>
              <a:xfrm>
                <a:off x="2652264" y="2509660"/>
                <a:ext cx="0" cy="124586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>
                <a:off x="2842760" y="2316252"/>
                <a:ext cx="0" cy="124586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>
                <a:off x="3047325" y="2107209"/>
                <a:ext cx="0" cy="124586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3240427" y="1916120"/>
                <a:ext cx="0" cy="116204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>
                <a:off x="3416343" y="1744236"/>
                <a:ext cx="0" cy="107311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3590474" y="1564581"/>
                <a:ext cx="0" cy="104155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>
                <a:off x="3750017" y="1396196"/>
                <a:ext cx="0" cy="104155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>
                <a:off x="3907179" y="1244910"/>
                <a:ext cx="0" cy="104155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>
                <a:off x="1211589" y="4139807"/>
                <a:ext cx="0" cy="159772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>
                <a:off x="1435067" y="3907818"/>
                <a:ext cx="0" cy="159772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>
                <a:off x="1613166" y="3722381"/>
                <a:ext cx="0" cy="159772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>
                <a:off x="1806459" y="3520957"/>
                <a:ext cx="0" cy="150513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2000928" y="3324667"/>
                <a:ext cx="0" cy="133573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2183151" y="3134450"/>
                <a:ext cx="0" cy="133573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>
                <a:off x="2368893" y="2940384"/>
                <a:ext cx="0" cy="133573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>
                <a:off x="2569341" y="2730235"/>
                <a:ext cx="0" cy="133573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>
                <a:off x="2764179" y="2534741"/>
                <a:ext cx="0" cy="117366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>
                <a:off x="2949913" y="2338324"/>
                <a:ext cx="0" cy="117366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>
                <a:off x="3155344" y="2126017"/>
                <a:ext cx="0" cy="117366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3337829" y="1937139"/>
                <a:ext cx="0" cy="110563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3507028" y="1761791"/>
                <a:ext cx="0" cy="105197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3678579" y="1578954"/>
                <a:ext cx="0" cy="105197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3844472" y="1412059"/>
                <a:ext cx="0" cy="96186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>
                <a:off x="4002427" y="1252530"/>
                <a:ext cx="0" cy="87948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Freeform 62"/>
            <p:cNvSpPr/>
            <p:nvPr/>
          </p:nvSpPr>
          <p:spPr>
            <a:xfrm>
              <a:off x="3090864" y="1201602"/>
              <a:ext cx="3086100" cy="3265170"/>
            </a:xfrm>
            <a:custGeom>
              <a:avLst/>
              <a:gdLst>
                <a:gd name="connsiteX0" fmla="*/ 4762 w 2105025"/>
                <a:gd name="connsiteY0" fmla="*/ 2500313 h 2500313"/>
                <a:gd name="connsiteX1" fmla="*/ 2105025 w 2105025"/>
                <a:gd name="connsiteY1" fmla="*/ 747713 h 2500313"/>
                <a:gd name="connsiteX2" fmla="*/ 2095500 w 2105025"/>
                <a:gd name="connsiteY2" fmla="*/ 0 h 2500313"/>
                <a:gd name="connsiteX3" fmla="*/ 0 w 2105025"/>
                <a:gd name="connsiteY3" fmla="*/ 1752600 h 2500313"/>
                <a:gd name="connsiteX4" fmla="*/ 4762 w 2105025"/>
                <a:gd name="connsiteY4" fmla="*/ 2500313 h 2500313"/>
                <a:gd name="connsiteX0" fmla="*/ 4762 w 3014662"/>
                <a:gd name="connsiteY0" fmla="*/ 3276600 h 3276600"/>
                <a:gd name="connsiteX1" fmla="*/ 2105025 w 3014662"/>
                <a:gd name="connsiteY1" fmla="*/ 1524000 h 3276600"/>
                <a:gd name="connsiteX2" fmla="*/ 3014662 w 3014662"/>
                <a:gd name="connsiteY2" fmla="*/ 0 h 3276600"/>
                <a:gd name="connsiteX3" fmla="*/ 0 w 3014662"/>
                <a:gd name="connsiteY3" fmla="*/ 2528887 h 3276600"/>
                <a:gd name="connsiteX4" fmla="*/ 4762 w 3014662"/>
                <a:gd name="connsiteY4" fmla="*/ 3276600 h 3276600"/>
                <a:gd name="connsiteX0" fmla="*/ 4762 w 3886200"/>
                <a:gd name="connsiteY0" fmla="*/ 3276600 h 3276600"/>
                <a:gd name="connsiteX1" fmla="*/ 3886200 w 3886200"/>
                <a:gd name="connsiteY1" fmla="*/ 19050 h 3276600"/>
                <a:gd name="connsiteX2" fmla="*/ 3014662 w 3886200"/>
                <a:gd name="connsiteY2" fmla="*/ 0 h 3276600"/>
                <a:gd name="connsiteX3" fmla="*/ 0 w 3886200"/>
                <a:gd name="connsiteY3" fmla="*/ 2528887 h 3276600"/>
                <a:gd name="connsiteX4" fmla="*/ 4762 w 3886200"/>
                <a:gd name="connsiteY4" fmla="*/ 3276600 h 3276600"/>
                <a:gd name="connsiteX0" fmla="*/ 4762 w 3886200"/>
                <a:gd name="connsiteY0" fmla="*/ 3261360 h 3261360"/>
                <a:gd name="connsiteX1" fmla="*/ 3886200 w 3886200"/>
                <a:gd name="connsiteY1" fmla="*/ 3810 h 3261360"/>
                <a:gd name="connsiteX2" fmla="*/ 2687002 w 3886200"/>
                <a:gd name="connsiteY2" fmla="*/ 0 h 3261360"/>
                <a:gd name="connsiteX3" fmla="*/ 0 w 3886200"/>
                <a:gd name="connsiteY3" fmla="*/ 2513647 h 3261360"/>
                <a:gd name="connsiteX4" fmla="*/ 4762 w 3886200"/>
                <a:gd name="connsiteY4" fmla="*/ 3261360 h 3261360"/>
                <a:gd name="connsiteX0" fmla="*/ 4762 w 3086100"/>
                <a:gd name="connsiteY0" fmla="*/ 3265170 h 3265170"/>
                <a:gd name="connsiteX1" fmla="*/ 3086100 w 3086100"/>
                <a:gd name="connsiteY1" fmla="*/ 0 h 3265170"/>
                <a:gd name="connsiteX2" fmla="*/ 2687002 w 3086100"/>
                <a:gd name="connsiteY2" fmla="*/ 3810 h 3265170"/>
                <a:gd name="connsiteX3" fmla="*/ 0 w 3086100"/>
                <a:gd name="connsiteY3" fmla="*/ 2517457 h 3265170"/>
                <a:gd name="connsiteX4" fmla="*/ 4762 w 3086100"/>
                <a:gd name="connsiteY4" fmla="*/ 3265170 h 3265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6100" h="3265170">
                  <a:moveTo>
                    <a:pt x="4762" y="3265170"/>
                  </a:moveTo>
                  <a:lnTo>
                    <a:pt x="3086100" y="0"/>
                  </a:lnTo>
                  <a:lnTo>
                    <a:pt x="2687002" y="3810"/>
                  </a:lnTo>
                  <a:cubicBezTo>
                    <a:pt x="1682115" y="846772"/>
                    <a:pt x="1004887" y="1674495"/>
                    <a:pt x="0" y="2517457"/>
                  </a:cubicBezTo>
                  <a:cubicBezTo>
                    <a:pt x="1587" y="2766695"/>
                    <a:pt x="3175" y="3015932"/>
                    <a:pt x="4762" y="326517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04462" y="3717618"/>
              <a:ext cx="2691172" cy="73932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65" name="Straight Connector 64"/>
            <p:cNvCxnSpPr/>
            <p:nvPr/>
          </p:nvCxnSpPr>
          <p:spPr>
            <a:xfrm flipV="1">
              <a:off x="3102825" y="1212850"/>
              <a:ext cx="2770925" cy="2691656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3106000" y="1214438"/>
              <a:ext cx="2870938" cy="287274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3110764" y="1209675"/>
              <a:ext cx="2966186" cy="3069489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413062" y="3899440"/>
              <a:ext cx="2672385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414951" y="4085181"/>
              <a:ext cx="2672385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10810" y="4273246"/>
              <a:ext cx="2672385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739425" y="3723612"/>
              <a:ext cx="0" cy="17301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058514" y="3723612"/>
              <a:ext cx="0" cy="17301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1368069" y="3723612"/>
              <a:ext cx="0" cy="17301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677648" y="3723612"/>
              <a:ext cx="0" cy="17301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1987227" y="3723612"/>
              <a:ext cx="0" cy="17301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2296806" y="3723612"/>
              <a:ext cx="0" cy="17301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2606385" y="3723612"/>
              <a:ext cx="0" cy="17301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2915964" y="3723612"/>
              <a:ext cx="0" cy="17301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582262" y="3904968"/>
              <a:ext cx="0" cy="17301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901351" y="3904968"/>
              <a:ext cx="0" cy="17301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1210906" y="3904968"/>
              <a:ext cx="0" cy="17301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1520485" y="3904968"/>
              <a:ext cx="0" cy="17301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1830064" y="3904968"/>
              <a:ext cx="0" cy="17301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2139643" y="3904968"/>
              <a:ext cx="0" cy="17301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2449222" y="3904968"/>
              <a:ext cx="0" cy="17301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2758801" y="3904968"/>
              <a:ext cx="0" cy="17301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44108" y="4086324"/>
              <a:ext cx="0" cy="17301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1063197" y="4086324"/>
              <a:ext cx="0" cy="17301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1372752" y="4086324"/>
              <a:ext cx="0" cy="17301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1682331" y="4086324"/>
              <a:ext cx="0" cy="17301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1991910" y="4086324"/>
              <a:ext cx="0" cy="17301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2301489" y="4086324"/>
              <a:ext cx="0" cy="17301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2611068" y="4086324"/>
              <a:ext cx="0" cy="17301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2920647" y="4086324"/>
              <a:ext cx="0" cy="17301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582262" y="4272443"/>
              <a:ext cx="0" cy="17301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901351" y="4272443"/>
              <a:ext cx="0" cy="17301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1210906" y="4272443"/>
              <a:ext cx="0" cy="17301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1520485" y="4272443"/>
              <a:ext cx="0" cy="17301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1830064" y="4272443"/>
              <a:ext cx="0" cy="17301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2139643" y="4272443"/>
              <a:ext cx="0" cy="17301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2449222" y="4272443"/>
              <a:ext cx="0" cy="17301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2758801" y="4272443"/>
              <a:ext cx="0" cy="17301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ectangle 136"/>
            <p:cNvSpPr/>
            <p:nvPr/>
          </p:nvSpPr>
          <p:spPr>
            <a:xfrm>
              <a:off x="-457200" y="1200150"/>
              <a:ext cx="10363200" cy="0"/>
            </a:xfrm>
            <a:custGeom>
              <a:avLst/>
              <a:gdLst>
                <a:gd name="connsiteX0" fmla="*/ 0 w 10363200"/>
                <a:gd name="connsiteY0" fmla="*/ 0 h 4419600"/>
                <a:gd name="connsiteX1" fmla="*/ 10363200 w 10363200"/>
                <a:gd name="connsiteY1" fmla="*/ 0 h 4419600"/>
                <a:gd name="connsiteX2" fmla="*/ 10363200 w 10363200"/>
                <a:gd name="connsiteY2" fmla="*/ 4419600 h 4419600"/>
                <a:gd name="connsiteX3" fmla="*/ 0 w 10363200"/>
                <a:gd name="connsiteY3" fmla="*/ 4419600 h 4419600"/>
                <a:gd name="connsiteX4" fmla="*/ 0 w 10363200"/>
                <a:gd name="connsiteY4" fmla="*/ 0 h 4419600"/>
                <a:gd name="connsiteX0" fmla="*/ 0 w 10363200"/>
                <a:gd name="connsiteY0" fmla="*/ 0 h 4419600"/>
                <a:gd name="connsiteX1" fmla="*/ 10363200 w 10363200"/>
                <a:gd name="connsiteY1" fmla="*/ 0 h 4419600"/>
                <a:gd name="connsiteX2" fmla="*/ 0 w 10363200"/>
                <a:gd name="connsiteY2" fmla="*/ 4419600 h 4419600"/>
                <a:gd name="connsiteX3" fmla="*/ 0 w 10363200"/>
                <a:gd name="connsiteY3" fmla="*/ 0 h 4419600"/>
                <a:gd name="connsiteX0" fmla="*/ 0 w 10363200"/>
                <a:gd name="connsiteY0" fmla="*/ 0 h 0"/>
                <a:gd name="connsiteX1" fmla="*/ 10363200 w 10363200"/>
                <a:gd name="connsiteY1" fmla="*/ 0 h 0"/>
                <a:gd name="connsiteX2" fmla="*/ 0 w 10363200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63200">
                  <a:moveTo>
                    <a:pt x="0" y="0"/>
                  </a:moveTo>
                  <a:lnTo>
                    <a:pt x="103632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3313826" y="3531729"/>
              <a:ext cx="0" cy="17301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3521733" y="3350454"/>
              <a:ext cx="0" cy="146087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3704218" y="3184142"/>
              <a:ext cx="0" cy="125832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3889375" y="2996154"/>
              <a:ext cx="0" cy="14179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4097282" y="2786569"/>
              <a:ext cx="0" cy="146087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4279767" y="2625343"/>
              <a:ext cx="0" cy="12836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4460217" y="2438154"/>
              <a:ext cx="0" cy="143209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4668124" y="2235628"/>
              <a:ext cx="0" cy="146087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4850609" y="2060683"/>
              <a:ext cx="0" cy="133573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5056817" y="1852683"/>
              <a:ext cx="0" cy="14754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5264724" y="1654709"/>
              <a:ext cx="0" cy="146087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5447209" y="1493159"/>
              <a:ext cx="0" cy="125832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5611646" y="1344650"/>
              <a:ext cx="0" cy="117366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5786438" y="1208106"/>
              <a:ext cx="0" cy="76512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3228962" y="3784152"/>
              <a:ext cx="0" cy="17301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3436869" y="3602877"/>
              <a:ext cx="0" cy="146087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619354" y="3412320"/>
              <a:ext cx="0" cy="150513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3804511" y="3220267"/>
              <a:ext cx="0" cy="17301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4012418" y="3038992"/>
              <a:ext cx="0" cy="146087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194903" y="2851117"/>
              <a:ext cx="0" cy="140387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4375353" y="2665535"/>
              <a:ext cx="0" cy="15201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4583260" y="2465404"/>
              <a:ext cx="0" cy="138997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4765745" y="2288143"/>
              <a:ext cx="0" cy="13225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4971953" y="2088661"/>
              <a:ext cx="0" cy="129645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5179860" y="1885776"/>
              <a:ext cx="0" cy="12213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5362345" y="1706370"/>
              <a:ext cx="0" cy="11854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5526782" y="1545272"/>
              <a:ext cx="0" cy="11620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5701574" y="1385827"/>
              <a:ext cx="0" cy="10210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5868988" y="1225926"/>
              <a:ext cx="0" cy="85362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3345643" y="3852864"/>
              <a:ext cx="0" cy="17301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3546418" y="3654242"/>
              <a:ext cx="0" cy="167923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3736109" y="3461443"/>
              <a:ext cx="0" cy="167923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3923355" y="3271043"/>
              <a:ext cx="0" cy="167923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4119562" y="3075755"/>
              <a:ext cx="0" cy="150513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4294623" y="2900197"/>
              <a:ext cx="0" cy="150513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4488287" y="2711312"/>
              <a:ext cx="0" cy="150513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4688685" y="2511112"/>
              <a:ext cx="0" cy="124586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4879181" y="2317704"/>
              <a:ext cx="0" cy="124586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5083746" y="2108661"/>
              <a:ext cx="0" cy="124586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5276848" y="1917572"/>
              <a:ext cx="0" cy="11620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5452764" y="1745688"/>
              <a:ext cx="0" cy="10731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5626895" y="1566033"/>
              <a:ext cx="0" cy="104155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5786438" y="1397648"/>
              <a:ext cx="0" cy="104155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5943600" y="1246362"/>
              <a:ext cx="0" cy="104155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3248010" y="4141259"/>
              <a:ext cx="0" cy="159772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3471488" y="3909270"/>
              <a:ext cx="0" cy="159772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3649587" y="3723833"/>
              <a:ext cx="0" cy="159772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3842880" y="3522409"/>
              <a:ext cx="0" cy="150513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4037349" y="3326119"/>
              <a:ext cx="0" cy="133573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4219572" y="3135902"/>
              <a:ext cx="0" cy="133573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4405314" y="2941836"/>
              <a:ext cx="0" cy="133573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4605762" y="2731687"/>
              <a:ext cx="0" cy="133573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4800600" y="2536193"/>
              <a:ext cx="0" cy="117366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4986334" y="2339776"/>
              <a:ext cx="0" cy="117366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5191765" y="2127469"/>
              <a:ext cx="0" cy="117366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5374250" y="1938591"/>
              <a:ext cx="0" cy="110563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5543449" y="1763243"/>
              <a:ext cx="0" cy="105197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5715000" y="1580406"/>
              <a:ext cx="0" cy="105197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5880893" y="1413511"/>
              <a:ext cx="0" cy="96186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6038848" y="1253982"/>
              <a:ext cx="0" cy="8794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Freeform 163"/>
            <p:cNvSpPr/>
            <p:nvPr/>
          </p:nvSpPr>
          <p:spPr>
            <a:xfrm>
              <a:off x="394928" y="1189898"/>
              <a:ext cx="5386387" cy="2539365"/>
            </a:xfrm>
            <a:custGeom>
              <a:avLst/>
              <a:gdLst>
                <a:gd name="connsiteX0" fmla="*/ 0 w 4787900"/>
                <a:gd name="connsiteY0" fmla="*/ 1727200 h 1727200"/>
                <a:gd name="connsiteX1" fmla="*/ 2717800 w 4787900"/>
                <a:gd name="connsiteY1" fmla="*/ 1727200 h 1727200"/>
                <a:gd name="connsiteX2" fmla="*/ 4787900 w 4787900"/>
                <a:gd name="connsiteY2" fmla="*/ 0 h 1727200"/>
                <a:gd name="connsiteX3" fmla="*/ 2120900 w 4787900"/>
                <a:gd name="connsiteY3" fmla="*/ 0 h 1727200"/>
                <a:gd name="connsiteX4" fmla="*/ 0 w 4787900"/>
                <a:gd name="connsiteY4" fmla="*/ 1727200 h 1727200"/>
                <a:gd name="connsiteX0" fmla="*/ 0 w 4813300"/>
                <a:gd name="connsiteY0" fmla="*/ 1739900 h 1739900"/>
                <a:gd name="connsiteX1" fmla="*/ 2717800 w 4813300"/>
                <a:gd name="connsiteY1" fmla="*/ 1739900 h 1739900"/>
                <a:gd name="connsiteX2" fmla="*/ 4813300 w 4813300"/>
                <a:gd name="connsiteY2" fmla="*/ 0 h 1739900"/>
                <a:gd name="connsiteX3" fmla="*/ 2120900 w 4813300"/>
                <a:gd name="connsiteY3" fmla="*/ 12700 h 1739900"/>
                <a:gd name="connsiteX4" fmla="*/ 0 w 4813300"/>
                <a:gd name="connsiteY4" fmla="*/ 1739900 h 1739900"/>
                <a:gd name="connsiteX0" fmla="*/ 0 w 4813300"/>
                <a:gd name="connsiteY0" fmla="*/ 1803400 h 1803400"/>
                <a:gd name="connsiteX1" fmla="*/ 2717800 w 4813300"/>
                <a:gd name="connsiteY1" fmla="*/ 1803400 h 1803400"/>
                <a:gd name="connsiteX2" fmla="*/ 4813300 w 4813300"/>
                <a:gd name="connsiteY2" fmla="*/ 63500 h 1803400"/>
                <a:gd name="connsiteX3" fmla="*/ 2089150 w 4813300"/>
                <a:gd name="connsiteY3" fmla="*/ 0 h 1803400"/>
                <a:gd name="connsiteX4" fmla="*/ 0 w 4813300"/>
                <a:gd name="connsiteY4" fmla="*/ 1803400 h 1803400"/>
                <a:gd name="connsiteX0" fmla="*/ 0 w 4819650"/>
                <a:gd name="connsiteY0" fmla="*/ 1752600 h 1803400"/>
                <a:gd name="connsiteX1" fmla="*/ 2724150 w 4819650"/>
                <a:gd name="connsiteY1" fmla="*/ 1803400 h 1803400"/>
                <a:gd name="connsiteX2" fmla="*/ 4819650 w 4819650"/>
                <a:gd name="connsiteY2" fmla="*/ 63500 h 1803400"/>
                <a:gd name="connsiteX3" fmla="*/ 2095500 w 4819650"/>
                <a:gd name="connsiteY3" fmla="*/ 0 h 1803400"/>
                <a:gd name="connsiteX4" fmla="*/ 0 w 4819650"/>
                <a:gd name="connsiteY4" fmla="*/ 1752600 h 1803400"/>
                <a:gd name="connsiteX0" fmla="*/ 0 w 4819650"/>
                <a:gd name="connsiteY0" fmla="*/ 1752600 h 1760538"/>
                <a:gd name="connsiteX1" fmla="*/ 2681287 w 4819650"/>
                <a:gd name="connsiteY1" fmla="*/ 1760538 h 1760538"/>
                <a:gd name="connsiteX2" fmla="*/ 4819650 w 4819650"/>
                <a:gd name="connsiteY2" fmla="*/ 63500 h 1760538"/>
                <a:gd name="connsiteX3" fmla="*/ 2095500 w 4819650"/>
                <a:gd name="connsiteY3" fmla="*/ 0 h 1760538"/>
                <a:gd name="connsiteX4" fmla="*/ 0 w 4819650"/>
                <a:gd name="connsiteY4" fmla="*/ 1752600 h 1760538"/>
                <a:gd name="connsiteX0" fmla="*/ 0 w 4787900"/>
                <a:gd name="connsiteY0" fmla="*/ 1752600 h 1760538"/>
                <a:gd name="connsiteX1" fmla="*/ 2681287 w 4787900"/>
                <a:gd name="connsiteY1" fmla="*/ 1760538 h 1760538"/>
                <a:gd name="connsiteX2" fmla="*/ 4787900 w 4787900"/>
                <a:gd name="connsiteY2" fmla="*/ 12700 h 1760538"/>
                <a:gd name="connsiteX3" fmla="*/ 2095500 w 4787900"/>
                <a:gd name="connsiteY3" fmla="*/ 0 h 1760538"/>
                <a:gd name="connsiteX4" fmla="*/ 0 w 4787900"/>
                <a:gd name="connsiteY4" fmla="*/ 1752600 h 1760538"/>
                <a:gd name="connsiteX0" fmla="*/ 0 w 4768850"/>
                <a:gd name="connsiteY0" fmla="*/ 1752600 h 1760538"/>
                <a:gd name="connsiteX1" fmla="*/ 2681287 w 4768850"/>
                <a:gd name="connsiteY1" fmla="*/ 1760538 h 1760538"/>
                <a:gd name="connsiteX2" fmla="*/ 4768850 w 4768850"/>
                <a:gd name="connsiteY2" fmla="*/ 12700 h 1760538"/>
                <a:gd name="connsiteX3" fmla="*/ 2095500 w 4768850"/>
                <a:gd name="connsiteY3" fmla="*/ 0 h 1760538"/>
                <a:gd name="connsiteX4" fmla="*/ 0 w 4768850"/>
                <a:gd name="connsiteY4" fmla="*/ 1752600 h 1760538"/>
                <a:gd name="connsiteX0" fmla="*/ 0 w 4800600"/>
                <a:gd name="connsiteY0" fmla="*/ 1752600 h 1760538"/>
                <a:gd name="connsiteX1" fmla="*/ 2681287 w 4800600"/>
                <a:gd name="connsiteY1" fmla="*/ 1760538 h 1760538"/>
                <a:gd name="connsiteX2" fmla="*/ 4800600 w 4800600"/>
                <a:gd name="connsiteY2" fmla="*/ 0 h 1760538"/>
                <a:gd name="connsiteX3" fmla="*/ 2095500 w 4800600"/>
                <a:gd name="connsiteY3" fmla="*/ 0 h 1760538"/>
                <a:gd name="connsiteX4" fmla="*/ 0 w 4800600"/>
                <a:gd name="connsiteY4" fmla="*/ 1752600 h 1760538"/>
                <a:gd name="connsiteX0" fmla="*/ 0 w 4800600"/>
                <a:gd name="connsiteY0" fmla="*/ 2529840 h 2537778"/>
                <a:gd name="connsiteX1" fmla="*/ 2681287 w 4800600"/>
                <a:gd name="connsiteY1" fmla="*/ 2537778 h 2537778"/>
                <a:gd name="connsiteX2" fmla="*/ 4800600 w 4800600"/>
                <a:gd name="connsiteY2" fmla="*/ 777240 h 2537778"/>
                <a:gd name="connsiteX3" fmla="*/ 2979420 w 4800600"/>
                <a:gd name="connsiteY3" fmla="*/ 0 h 2537778"/>
                <a:gd name="connsiteX4" fmla="*/ 0 w 4800600"/>
                <a:gd name="connsiteY4" fmla="*/ 2529840 h 2537778"/>
                <a:gd name="connsiteX0" fmla="*/ 0 w 5686425"/>
                <a:gd name="connsiteY0" fmla="*/ 2529840 h 2537778"/>
                <a:gd name="connsiteX1" fmla="*/ 2681287 w 5686425"/>
                <a:gd name="connsiteY1" fmla="*/ 2537778 h 2537778"/>
                <a:gd name="connsiteX2" fmla="*/ 5686425 w 5686425"/>
                <a:gd name="connsiteY2" fmla="*/ 15240 h 2537778"/>
                <a:gd name="connsiteX3" fmla="*/ 2979420 w 5686425"/>
                <a:gd name="connsiteY3" fmla="*/ 0 h 2537778"/>
                <a:gd name="connsiteX4" fmla="*/ 0 w 5686425"/>
                <a:gd name="connsiteY4" fmla="*/ 2529840 h 2537778"/>
                <a:gd name="connsiteX0" fmla="*/ 0 w 5681662"/>
                <a:gd name="connsiteY0" fmla="*/ 2529840 h 2537778"/>
                <a:gd name="connsiteX1" fmla="*/ 2681287 w 5681662"/>
                <a:gd name="connsiteY1" fmla="*/ 2537778 h 2537778"/>
                <a:gd name="connsiteX2" fmla="*/ 5681662 w 5681662"/>
                <a:gd name="connsiteY2" fmla="*/ 5715 h 2537778"/>
                <a:gd name="connsiteX3" fmla="*/ 2979420 w 5681662"/>
                <a:gd name="connsiteY3" fmla="*/ 0 h 2537778"/>
                <a:gd name="connsiteX4" fmla="*/ 0 w 5681662"/>
                <a:gd name="connsiteY4" fmla="*/ 2529840 h 2537778"/>
                <a:gd name="connsiteX0" fmla="*/ 0 w 5681662"/>
                <a:gd name="connsiteY0" fmla="*/ 2539365 h 2547303"/>
                <a:gd name="connsiteX1" fmla="*/ 2681287 w 5681662"/>
                <a:gd name="connsiteY1" fmla="*/ 2547303 h 2547303"/>
                <a:gd name="connsiteX2" fmla="*/ 5681662 w 5681662"/>
                <a:gd name="connsiteY2" fmla="*/ 15240 h 2547303"/>
                <a:gd name="connsiteX3" fmla="*/ 2693670 w 5681662"/>
                <a:gd name="connsiteY3" fmla="*/ 0 h 2547303"/>
                <a:gd name="connsiteX4" fmla="*/ 0 w 5681662"/>
                <a:gd name="connsiteY4" fmla="*/ 2539365 h 2547303"/>
                <a:gd name="connsiteX0" fmla="*/ 0 w 5386387"/>
                <a:gd name="connsiteY0" fmla="*/ 2539365 h 2547303"/>
                <a:gd name="connsiteX1" fmla="*/ 2681287 w 5386387"/>
                <a:gd name="connsiteY1" fmla="*/ 2547303 h 2547303"/>
                <a:gd name="connsiteX2" fmla="*/ 5386387 w 5386387"/>
                <a:gd name="connsiteY2" fmla="*/ 5715 h 2547303"/>
                <a:gd name="connsiteX3" fmla="*/ 2693670 w 5386387"/>
                <a:gd name="connsiteY3" fmla="*/ 0 h 2547303"/>
                <a:gd name="connsiteX4" fmla="*/ 0 w 5386387"/>
                <a:gd name="connsiteY4" fmla="*/ 2539365 h 2547303"/>
                <a:gd name="connsiteX0" fmla="*/ 0 w 5386387"/>
                <a:gd name="connsiteY0" fmla="*/ 2539365 h 2539365"/>
                <a:gd name="connsiteX1" fmla="*/ 2693987 w 5386387"/>
                <a:gd name="connsiteY1" fmla="*/ 2534603 h 2539365"/>
                <a:gd name="connsiteX2" fmla="*/ 5386387 w 5386387"/>
                <a:gd name="connsiteY2" fmla="*/ 5715 h 2539365"/>
                <a:gd name="connsiteX3" fmla="*/ 2693670 w 5386387"/>
                <a:gd name="connsiteY3" fmla="*/ 0 h 2539365"/>
                <a:gd name="connsiteX4" fmla="*/ 0 w 5386387"/>
                <a:gd name="connsiteY4" fmla="*/ 2539365 h 2539365"/>
                <a:gd name="connsiteX0" fmla="*/ 0 w 5386387"/>
                <a:gd name="connsiteY0" fmla="*/ 2539365 h 2539365"/>
                <a:gd name="connsiteX1" fmla="*/ 2693987 w 5386387"/>
                <a:gd name="connsiteY1" fmla="*/ 2534603 h 2539365"/>
                <a:gd name="connsiteX2" fmla="*/ 5386387 w 5386387"/>
                <a:gd name="connsiteY2" fmla="*/ 5715 h 2539365"/>
                <a:gd name="connsiteX3" fmla="*/ 2693670 w 5386387"/>
                <a:gd name="connsiteY3" fmla="*/ 0 h 2539365"/>
                <a:gd name="connsiteX4" fmla="*/ 0 w 5386387"/>
                <a:gd name="connsiteY4" fmla="*/ 2539365 h 2539365"/>
                <a:gd name="connsiteX0" fmla="*/ 0 w 5386387"/>
                <a:gd name="connsiteY0" fmla="*/ 2539365 h 2539365"/>
                <a:gd name="connsiteX1" fmla="*/ 2693987 w 5386387"/>
                <a:gd name="connsiteY1" fmla="*/ 2534603 h 2539365"/>
                <a:gd name="connsiteX2" fmla="*/ 5386387 w 5386387"/>
                <a:gd name="connsiteY2" fmla="*/ 5715 h 2539365"/>
                <a:gd name="connsiteX3" fmla="*/ 2693670 w 5386387"/>
                <a:gd name="connsiteY3" fmla="*/ 0 h 2539365"/>
                <a:gd name="connsiteX4" fmla="*/ 0 w 5386387"/>
                <a:gd name="connsiteY4" fmla="*/ 2539365 h 2539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6387" h="2539365">
                  <a:moveTo>
                    <a:pt x="0" y="2539365"/>
                  </a:moveTo>
                  <a:lnTo>
                    <a:pt x="2693987" y="2534603"/>
                  </a:lnTo>
                  <a:cubicBezTo>
                    <a:pt x="3621934" y="1706880"/>
                    <a:pt x="4488920" y="848678"/>
                    <a:pt x="5386387" y="5715"/>
                  </a:cubicBezTo>
                  <a:lnTo>
                    <a:pt x="2693670" y="0"/>
                  </a:lnTo>
                  <a:lnTo>
                    <a:pt x="0" y="2539365"/>
                  </a:lnTo>
                  <a:close/>
                </a:path>
              </a:pathLst>
            </a:custGeom>
            <a:blipFill dpi="0" rotWithShape="1">
              <a:blip r:embed="rId4">
                <a:alphaModFix amt="86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Can 13"/>
          <p:cNvSpPr/>
          <p:nvPr/>
        </p:nvSpPr>
        <p:spPr>
          <a:xfrm rot="5400000">
            <a:off x="4053315" y="2938706"/>
            <a:ext cx="169205" cy="1464928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Can 1"/>
          <p:cNvSpPr/>
          <p:nvPr/>
        </p:nvSpPr>
        <p:spPr>
          <a:xfrm>
            <a:off x="4819650" y="3225335"/>
            <a:ext cx="3610694" cy="947494"/>
          </a:xfrm>
          <a:prstGeom prst="can">
            <a:avLst>
              <a:gd name="adj" fmla="val 39621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5" name="Rectangle 274"/>
          <p:cNvSpPr/>
          <p:nvPr/>
        </p:nvSpPr>
        <p:spPr>
          <a:xfrm rot="5400000">
            <a:off x="4036856" y="2975575"/>
            <a:ext cx="151662" cy="139214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9" name="Rounded Rectangle 448"/>
          <p:cNvSpPr/>
          <p:nvPr/>
        </p:nvSpPr>
        <p:spPr>
          <a:xfrm>
            <a:off x="2451844" y="258987"/>
            <a:ext cx="3179074" cy="24688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0" name="Group 449"/>
          <p:cNvGrpSpPr/>
          <p:nvPr/>
        </p:nvGrpSpPr>
        <p:grpSpPr>
          <a:xfrm>
            <a:off x="3711066" y="3562350"/>
            <a:ext cx="537086" cy="226434"/>
            <a:chOff x="3007998" y="-2132892"/>
            <a:chExt cx="537086" cy="226434"/>
          </a:xfrm>
        </p:grpSpPr>
        <p:cxnSp>
          <p:nvCxnSpPr>
            <p:cNvPr id="451" name="Straight Connector 450"/>
            <p:cNvCxnSpPr/>
            <p:nvPr/>
          </p:nvCxnSpPr>
          <p:spPr>
            <a:xfrm rot="16200000">
              <a:off x="2916558" y="-2026465"/>
              <a:ext cx="18288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2" name="Rectangle 451"/>
            <p:cNvSpPr/>
            <p:nvPr/>
          </p:nvSpPr>
          <p:spPr>
            <a:xfrm>
              <a:off x="3029171" y="-2132892"/>
              <a:ext cx="515913" cy="226434"/>
            </a:xfrm>
            <a:prstGeom prst="rect">
              <a:avLst/>
            </a:prstGeom>
            <a:solidFill>
              <a:srgbClr val="FF00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20 cm</a:t>
              </a:r>
              <a:endParaRPr lang="en-US" sz="8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453" name="Rounded Rectangle 452"/>
          <p:cNvSpPr/>
          <p:nvPr/>
        </p:nvSpPr>
        <p:spPr>
          <a:xfrm>
            <a:off x="713038" y="474414"/>
            <a:ext cx="6436301" cy="24688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4" name="Group 453"/>
          <p:cNvGrpSpPr/>
          <p:nvPr/>
        </p:nvGrpSpPr>
        <p:grpSpPr>
          <a:xfrm>
            <a:off x="4807588" y="4214396"/>
            <a:ext cx="3637840" cy="338554"/>
            <a:chOff x="1911493" y="-1407528"/>
            <a:chExt cx="3637840" cy="338554"/>
          </a:xfrm>
        </p:grpSpPr>
        <p:cxnSp>
          <p:nvCxnSpPr>
            <p:cNvPr id="455" name="Straight Connector 454"/>
            <p:cNvCxnSpPr/>
            <p:nvPr/>
          </p:nvCxnSpPr>
          <p:spPr>
            <a:xfrm>
              <a:off x="1911493" y="-1238250"/>
              <a:ext cx="363784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6" name="Rectangle 455"/>
            <p:cNvSpPr/>
            <p:nvPr/>
          </p:nvSpPr>
          <p:spPr>
            <a:xfrm>
              <a:off x="3355439" y="-1407528"/>
              <a:ext cx="758866" cy="338554"/>
            </a:xfrm>
            <a:prstGeom prst="rect">
              <a:avLst/>
            </a:prstGeom>
            <a:solidFill>
              <a:srgbClr val="FF00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10 m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457" name="Group 456"/>
          <p:cNvGrpSpPr/>
          <p:nvPr/>
        </p:nvGrpSpPr>
        <p:grpSpPr>
          <a:xfrm>
            <a:off x="8440506" y="3407550"/>
            <a:ext cx="674922" cy="623300"/>
            <a:chOff x="2763535" y="-1564186"/>
            <a:chExt cx="674922" cy="623300"/>
          </a:xfrm>
        </p:grpSpPr>
        <p:cxnSp>
          <p:nvCxnSpPr>
            <p:cNvPr id="458" name="Straight Connector 457"/>
            <p:cNvCxnSpPr/>
            <p:nvPr/>
          </p:nvCxnSpPr>
          <p:spPr>
            <a:xfrm rot="16200000">
              <a:off x="2780495" y="-1252536"/>
              <a:ext cx="6233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9" name="Rectangle 458"/>
            <p:cNvSpPr/>
            <p:nvPr/>
          </p:nvSpPr>
          <p:spPr>
            <a:xfrm>
              <a:off x="2763535" y="-1407528"/>
              <a:ext cx="674922" cy="338554"/>
            </a:xfrm>
            <a:prstGeom prst="rect">
              <a:avLst/>
            </a:prstGeom>
            <a:solidFill>
              <a:srgbClr val="FF00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 m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462" name="Can 461"/>
          <p:cNvSpPr/>
          <p:nvPr/>
        </p:nvSpPr>
        <p:spPr>
          <a:xfrm>
            <a:off x="4819650" y="3225335"/>
            <a:ext cx="3610694" cy="947494"/>
          </a:xfrm>
          <a:prstGeom prst="can">
            <a:avLst>
              <a:gd name="adj" fmla="val 39621"/>
            </a:avLst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3" name="Can 462"/>
          <p:cNvSpPr/>
          <p:nvPr/>
        </p:nvSpPr>
        <p:spPr>
          <a:xfrm>
            <a:off x="4819650" y="3225335"/>
            <a:ext cx="3610694" cy="947494"/>
          </a:xfrm>
          <a:prstGeom prst="can">
            <a:avLst>
              <a:gd name="adj" fmla="val 39621"/>
            </a:avLst>
          </a:prstGeom>
          <a:solidFill>
            <a:schemeClr val="bg1">
              <a:lumMod val="50000"/>
              <a:alpha val="5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5" name="Rounded Rectangle 254"/>
          <p:cNvSpPr/>
          <p:nvPr/>
        </p:nvSpPr>
        <p:spPr>
          <a:xfrm>
            <a:off x="890431" y="702400"/>
            <a:ext cx="4823206" cy="227997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6" name="Rounded Rectangle 255"/>
          <p:cNvSpPr/>
          <p:nvPr/>
        </p:nvSpPr>
        <p:spPr bwMode="auto">
          <a:xfrm>
            <a:off x="684177" y="1748860"/>
            <a:ext cx="3687883" cy="676997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prstClr val="white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257" name="TextBox 256"/>
          <p:cNvSpPr txBox="1"/>
          <p:nvPr/>
        </p:nvSpPr>
        <p:spPr>
          <a:xfrm>
            <a:off x="763448" y="1785447"/>
            <a:ext cx="2397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Speed of water flowing through pipe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63" name="Rounded Rectangle 262"/>
          <p:cNvSpPr/>
          <p:nvPr/>
        </p:nvSpPr>
        <p:spPr>
          <a:xfrm>
            <a:off x="5959239" y="689700"/>
            <a:ext cx="1935061" cy="227997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794506" y="1074312"/>
            <a:ext cx="3808953" cy="1799050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TextBox 228"/>
          <p:cNvSpPr txBox="1"/>
          <p:nvPr/>
        </p:nvSpPr>
        <p:spPr>
          <a:xfrm>
            <a:off x="4999183" y="1145706"/>
            <a:ext cx="2084987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Radius of pipe (r) =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6949142" y="1145706"/>
            <a:ext cx="944215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10 cm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231" name="Group 230"/>
          <p:cNvGrpSpPr/>
          <p:nvPr/>
        </p:nvGrpSpPr>
        <p:grpSpPr>
          <a:xfrm>
            <a:off x="7867104" y="1071253"/>
            <a:ext cx="425650" cy="509897"/>
            <a:chOff x="1704266" y="1385223"/>
            <a:chExt cx="425650" cy="509897"/>
          </a:xfrm>
        </p:grpSpPr>
        <p:sp>
          <p:nvSpPr>
            <p:cNvPr id="232" name="TextBox 231"/>
            <p:cNvSpPr txBox="1"/>
            <p:nvPr/>
          </p:nvSpPr>
          <p:spPr>
            <a:xfrm>
              <a:off x="1751709" y="1385223"/>
              <a:ext cx="283885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</a:p>
          </p:txBody>
        </p:sp>
        <p:cxnSp>
          <p:nvCxnSpPr>
            <p:cNvPr id="233" name="Straight Connector 232"/>
            <p:cNvCxnSpPr/>
            <p:nvPr/>
          </p:nvCxnSpPr>
          <p:spPr>
            <a:xfrm>
              <a:off x="1768820" y="1637570"/>
              <a:ext cx="286251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TextBox 233"/>
            <p:cNvSpPr txBox="1"/>
            <p:nvPr/>
          </p:nvSpPr>
          <p:spPr>
            <a:xfrm>
              <a:off x="1704266" y="1587343"/>
              <a:ext cx="425650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10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39" name="TextBox 238"/>
          <p:cNvSpPr txBox="1"/>
          <p:nvPr/>
        </p:nvSpPr>
        <p:spPr>
          <a:xfrm>
            <a:off x="7641838" y="1168742"/>
            <a:ext cx="368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364502" y="1240400"/>
            <a:ext cx="56974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4907109" y="1588395"/>
            <a:ext cx="2165450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Radius of tank (R) =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7544295" y="1588395"/>
            <a:ext cx="598076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5 m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247" name="Group 246"/>
          <p:cNvGrpSpPr/>
          <p:nvPr/>
        </p:nvGrpSpPr>
        <p:grpSpPr>
          <a:xfrm>
            <a:off x="6970712" y="1498600"/>
            <a:ext cx="428462" cy="502754"/>
            <a:chOff x="1697916" y="1385223"/>
            <a:chExt cx="428462" cy="502754"/>
          </a:xfrm>
        </p:grpSpPr>
        <p:sp>
          <p:nvSpPr>
            <p:cNvPr id="248" name="TextBox 247"/>
            <p:cNvSpPr txBox="1"/>
            <p:nvPr/>
          </p:nvSpPr>
          <p:spPr>
            <a:xfrm>
              <a:off x="1697916" y="1385223"/>
              <a:ext cx="428462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10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249" name="Straight Connector 248"/>
            <p:cNvCxnSpPr/>
            <p:nvPr/>
          </p:nvCxnSpPr>
          <p:spPr>
            <a:xfrm>
              <a:off x="1768820" y="1637570"/>
              <a:ext cx="286251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TextBox 249"/>
            <p:cNvSpPr txBox="1"/>
            <p:nvPr/>
          </p:nvSpPr>
          <p:spPr>
            <a:xfrm>
              <a:off x="1766973" y="1580200"/>
              <a:ext cx="295276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51" name="TextBox 250"/>
          <p:cNvSpPr txBox="1"/>
          <p:nvPr/>
        </p:nvSpPr>
        <p:spPr>
          <a:xfrm>
            <a:off x="7305124" y="1596089"/>
            <a:ext cx="368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4907109" y="1978026"/>
            <a:ext cx="2216726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Height of tank (H) =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6966600" y="1968500"/>
            <a:ext cx="647546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2 m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8158685" y="1120708"/>
            <a:ext cx="401372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m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4853693" y="2266950"/>
            <a:ext cx="2230477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 Length of water flowing in 1 hour (h)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7010400" y="2382367"/>
            <a:ext cx="1418403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= 3000 m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3020701" y="1962637"/>
            <a:ext cx="1284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= 3 km/hr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40" name="Rounded Rectangle 239"/>
          <p:cNvSpPr/>
          <p:nvPr/>
        </p:nvSpPr>
        <p:spPr>
          <a:xfrm>
            <a:off x="694436" y="901520"/>
            <a:ext cx="1782304" cy="227997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3700" y="220434"/>
            <a:ext cx="77923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Q.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A farmer connects a pipe of internal diameter 20 cm from a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canal into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a </a:t>
            </a:r>
            <a:endParaRPr lang="en-US" sz="14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   cylindrical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tank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in his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field, which is 10 m in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diameter and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2 m deep. </a:t>
            </a:r>
            <a:endParaRPr lang="en-US" sz="14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   If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water flows through the pipe at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the rate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of 3 km/h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, in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how much time will </a:t>
            </a:r>
            <a:endParaRPr lang="en-US" sz="14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   the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tank be filled?</a:t>
            </a:r>
          </a:p>
        </p:txBody>
      </p:sp>
      <p:sp>
        <p:nvSpPr>
          <p:cNvPr id="266" name="Rounded Rectangle 265"/>
          <p:cNvSpPr/>
          <p:nvPr/>
        </p:nvSpPr>
        <p:spPr bwMode="auto">
          <a:xfrm>
            <a:off x="1199167" y="1881692"/>
            <a:ext cx="3027420" cy="422789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prstClr val="white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267" name="TextBox 266"/>
          <p:cNvSpPr txBox="1"/>
          <p:nvPr/>
        </p:nvSpPr>
        <p:spPr>
          <a:xfrm>
            <a:off x="1152995" y="1923809"/>
            <a:ext cx="31197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 let us consider an example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58" name="Rounded Rectangle 257"/>
          <p:cNvSpPr/>
          <p:nvPr/>
        </p:nvSpPr>
        <p:spPr bwMode="auto">
          <a:xfrm>
            <a:off x="914905" y="1766958"/>
            <a:ext cx="3075290" cy="625195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prstClr val="white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975340" y="1766958"/>
            <a:ext cx="2460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i.e. length of water flowing in 1hr (h)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3048000" y="1937932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= 3 km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242" name="Group 241"/>
          <p:cNvGrpSpPr/>
          <p:nvPr/>
        </p:nvGrpSpPr>
        <p:grpSpPr>
          <a:xfrm>
            <a:off x="3505200" y="3252708"/>
            <a:ext cx="1236020" cy="808750"/>
            <a:chOff x="7940673" y="1298699"/>
            <a:chExt cx="1236020" cy="808750"/>
          </a:xfrm>
        </p:grpSpPr>
        <p:sp>
          <p:nvSpPr>
            <p:cNvPr id="243" name="Down Arrow 242"/>
            <p:cNvSpPr/>
            <p:nvPr/>
          </p:nvSpPr>
          <p:spPr>
            <a:xfrm rot="16200000">
              <a:off x="8228877" y="1159632"/>
              <a:ext cx="808750" cy="1086883"/>
            </a:xfrm>
            <a:prstGeom prst="downArrow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7940673" y="1464176"/>
              <a:ext cx="12277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Bookman Old Style" pitchFamily="18" charset="0"/>
                </a:rPr>
                <a:t>1000 </a:t>
              </a:r>
              <a:r>
                <a:rPr lang="en-US" sz="1200" b="1" dirty="0" err="1" smtClean="0">
                  <a:latin typeface="Bookman Old Style" pitchFamily="18" charset="0"/>
                </a:rPr>
                <a:t>litres</a:t>
              </a:r>
              <a:r>
                <a:rPr lang="en-US" sz="1200" b="1" dirty="0" smtClean="0">
                  <a:latin typeface="Bookman Old Style" pitchFamily="18" charset="0"/>
                </a:rPr>
                <a:t>/</a:t>
              </a:r>
              <a:r>
                <a:rPr lang="en-US" sz="1200" b="1" dirty="0" err="1" smtClean="0">
                  <a:latin typeface="Bookman Old Style" pitchFamily="18" charset="0"/>
                </a:rPr>
                <a:t>hr</a:t>
              </a:r>
              <a:endParaRPr lang="en-US" sz="1200" b="1" dirty="0">
                <a:latin typeface="Bookman Old Style" pitchFamily="18" charset="0"/>
              </a:endParaRPr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6491874" y="2362899"/>
            <a:ext cx="1227727" cy="653247"/>
            <a:chOff x="7940673" y="1369646"/>
            <a:chExt cx="1227727" cy="653247"/>
          </a:xfrm>
        </p:grpSpPr>
        <p:sp>
          <p:nvSpPr>
            <p:cNvPr id="264" name="Rectangular Callout 263"/>
            <p:cNvSpPr/>
            <p:nvPr/>
          </p:nvSpPr>
          <p:spPr>
            <a:xfrm>
              <a:off x="7973246" y="1369646"/>
              <a:ext cx="1105793" cy="653247"/>
            </a:xfrm>
            <a:prstGeom prst="wedgeRectCallout">
              <a:avLst>
                <a:gd name="adj1" fmla="val -40357"/>
                <a:gd name="adj2" fmla="val 118880"/>
              </a:avLst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7940673" y="1372050"/>
              <a:ext cx="12277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Bookman Old Style" pitchFamily="18" charset="0"/>
                </a:rPr>
                <a:t>5000</a:t>
              </a:r>
            </a:p>
            <a:p>
              <a:pPr algn="ctr"/>
              <a:r>
                <a:rPr lang="en-US" b="1" dirty="0" err="1" smtClean="0">
                  <a:latin typeface="Bookman Old Style" pitchFamily="18" charset="0"/>
                </a:rPr>
                <a:t>litres</a:t>
              </a:r>
              <a:endParaRPr lang="en-US" b="1" dirty="0">
                <a:latin typeface="Bookman Old Style" pitchFamily="18" charset="0"/>
              </a:endParaRPr>
            </a:p>
          </p:txBody>
        </p:sp>
      </p:grpSp>
      <p:sp>
        <p:nvSpPr>
          <p:cNvPr id="268" name="Rounded Rectangle 267"/>
          <p:cNvSpPr/>
          <p:nvPr/>
        </p:nvSpPr>
        <p:spPr bwMode="auto">
          <a:xfrm>
            <a:off x="1130450" y="1686409"/>
            <a:ext cx="2805361" cy="747825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prstClr val="white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269" name="TextBox 268"/>
          <p:cNvSpPr txBox="1"/>
          <p:nvPr/>
        </p:nvSpPr>
        <p:spPr>
          <a:xfrm>
            <a:off x="1024879" y="1767934"/>
            <a:ext cx="3016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Then, what will be the time taken ?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84" name="Rounded Rectangle 283"/>
          <p:cNvSpPr/>
          <p:nvPr/>
        </p:nvSpPr>
        <p:spPr bwMode="auto">
          <a:xfrm>
            <a:off x="608729" y="2476500"/>
            <a:ext cx="5004846" cy="736128"/>
          </a:xfrm>
          <a:prstGeom prst="roundRect">
            <a:avLst/>
          </a:prstGeom>
          <a:solidFill>
            <a:srgbClr val="66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79" name="TextBox 278"/>
          <p:cNvSpPr txBox="1"/>
          <p:nvPr/>
        </p:nvSpPr>
        <p:spPr>
          <a:xfrm>
            <a:off x="1874721" y="2664165"/>
            <a:ext cx="352344" cy="301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cxnSp>
        <p:nvCxnSpPr>
          <p:cNvPr id="281" name="Straight Connector 280"/>
          <p:cNvCxnSpPr/>
          <p:nvPr/>
        </p:nvCxnSpPr>
        <p:spPr>
          <a:xfrm>
            <a:off x="2174139" y="2825997"/>
            <a:ext cx="29260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tangle 282"/>
          <p:cNvSpPr/>
          <p:nvPr/>
        </p:nvSpPr>
        <p:spPr>
          <a:xfrm>
            <a:off x="593547" y="2635406"/>
            <a:ext cx="150811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Time taken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70" name="Rectangle 269"/>
          <p:cNvSpPr/>
          <p:nvPr/>
        </p:nvSpPr>
        <p:spPr>
          <a:xfrm>
            <a:off x="2427597" y="2514122"/>
            <a:ext cx="2579378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Vol. of cylindrical tank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1934876" y="2814481"/>
            <a:ext cx="3286324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Vol. of water flowing in 1hr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5088340" y="2665103"/>
            <a:ext cx="352344" cy="301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73" name="Rectangle 272"/>
          <p:cNvSpPr/>
          <p:nvPr/>
        </p:nvSpPr>
        <p:spPr>
          <a:xfrm>
            <a:off x="5290452" y="2654377"/>
            <a:ext cx="317264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0" name="Rectangle 279"/>
          <p:cNvSpPr/>
          <p:nvPr/>
        </p:nvSpPr>
        <p:spPr>
          <a:xfrm>
            <a:off x="3292627" y="2546260"/>
            <a:ext cx="689105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5000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2" name="Rectangle 281"/>
          <p:cNvSpPr/>
          <p:nvPr/>
        </p:nvSpPr>
        <p:spPr>
          <a:xfrm>
            <a:off x="3246147" y="2829742"/>
            <a:ext cx="782064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1000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77" name="Rounded Rectangle 276"/>
          <p:cNvSpPr/>
          <p:nvPr/>
        </p:nvSpPr>
        <p:spPr bwMode="auto">
          <a:xfrm>
            <a:off x="5059939" y="1302210"/>
            <a:ext cx="3425705" cy="704486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prstClr val="white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278" name="TextBox 277"/>
          <p:cNvSpPr txBox="1"/>
          <p:nvPr/>
        </p:nvSpPr>
        <p:spPr>
          <a:xfrm>
            <a:off x="5275671" y="1362066"/>
            <a:ext cx="3258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If the volume of cylindrical tank is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6089548" y="1619173"/>
            <a:ext cx="13596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5000 litres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74" name="Rounded Rectangle 273"/>
          <p:cNvSpPr/>
          <p:nvPr/>
        </p:nvSpPr>
        <p:spPr bwMode="auto">
          <a:xfrm>
            <a:off x="1100438" y="2443759"/>
            <a:ext cx="3945796" cy="697511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prstClr val="white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276" name="TextBox 275"/>
          <p:cNvSpPr txBox="1"/>
          <p:nvPr/>
        </p:nvSpPr>
        <p:spPr>
          <a:xfrm>
            <a:off x="1263114" y="2475069"/>
            <a:ext cx="374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If the volume of water flowing in tank in 1hr is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2804583" y="2719017"/>
            <a:ext cx="13596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1000 litres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33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4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4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2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000"/>
                            </p:stCondLst>
                            <p:childTnLst>
                              <p:par>
                                <p:cTn id="1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2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2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500"/>
                            </p:stCondLst>
                            <p:childTnLst>
                              <p:par>
                                <p:cTn id="3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" grpId="0" animBg="1"/>
      <p:bldP spid="461" grpId="1" animBg="1"/>
      <p:bldP spid="460" grpId="0" animBg="1"/>
      <p:bldP spid="460" grpId="1" animBg="1"/>
      <p:bldP spid="448" grpId="0" animBg="1"/>
      <p:bldP spid="448" grpId="1" animBg="1"/>
      <p:bldP spid="447" grpId="0" animBg="1"/>
      <p:bldP spid="447" grpId="1" animBg="1"/>
      <p:bldP spid="59" grpId="0" animBg="1"/>
      <p:bldP spid="14" grpId="0" animBg="1"/>
      <p:bldP spid="2" grpId="0" animBg="1"/>
      <p:bldP spid="275" grpId="0" animBg="1"/>
      <p:bldP spid="449" grpId="0" animBg="1"/>
      <p:bldP spid="449" grpId="1" animBg="1"/>
      <p:bldP spid="453" grpId="0" animBg="1"/>
      <p:bldP spid="453" grpId="1" animBg="1"/>
      <p:bldP spid="462" grpId="0" animBg="1"/>
      <p:bldP spid="463" grpId="0" animBg="1"/>
      <p:bldP spid="255" grpId="0" animBg="1"/>
      <p:bldP spid="255" grpId="1" animBg="1"/>
      <p:bldP spid="256" grpId="0" animBg="1"/>
      <p:bldP spid="256" grpId="1" animBg="1"/>
      <p:bldP spid="257" grpId="0"/>
      <p:bldP spid="257" grpId="1"/>
      <p:bldP spid="263" grpId="0" animBg="1"/>
      <p:bldP spid="263" grpId="1" animBg="1"/>
      <p:bldP spid="4" grpId="0" animBg="1"/>
      <p:bldP spid="229" grpId="0"/>
      <p:bldP spid="230" grpId="0"/>
      <p:bldP spid="239" grpId="0"/>
      <p:bldP spid="241" grpId="0"/>
      <p:bldP spid="245" grpId="0"/>
      <p:bldP spid="246" grpId="0"/>
      <p:bldP spid="251" grpId="0"/>
      <p:bldP spid="252" grpId="0"/>
      <p:bldP spid="253" grpId="0"/>
      <p:bldP spid="254" grpId="0"/>
      <p:bldP spid="260" grpId="0"/>
      <p:bldP spid="262" grpId="0"/>
      <p:bldP spid="236" grpId="0"/>
      <p:bldP spid="236" grpId="1"/>
      <p:bldP spid="240" grpId="0" animBg="1"/>
      <p:bldP spid="240" grpId="1" animBg="1"/>
      <p:bldP spid="3" grpId="0" build="p"/>
      <p:bldP spid="266" grpId="0" animBg="1"/>
      <p:bldP spid="266" grpId="1" animBg="1"/>
      <p:bldP spid="267" grpId="0"/>
      <p:bldP spid="267" grpId="1"/>
      <p:bldP spid="258" grpId="0" animBg="1"/>
      <p:bldP spid="258" grpId="1" animBg="1"/>
      <p:bldP spid="259" grpId="0"/>
      <p:bldP spid="259" grpId="1"/>
      <p:bldP spid="235" grpId="0"/>
      <p:bldP spid="235" grpId="1"/>
      <p:bldP spid="268" grpId="0" animBg="1"/>
      <p:bldP spid="268" grpId="1" animBg="1"/>
      <p:bldP spid="269" grpId="0"/>
      <p:bldP spid="269" grpId="1"/>
      <p:bldP spid="284" grpId="0" animBg="1"/>
      <p:bldP spid="279" grpId="0"/>
      <p:bldP spid="283" grpId="0"/>
      <p:bldP spid="270" grpId="0"/>
      <p:bldP spid="271" grpId="0"/>
      <p:bldP spid="272" grpId="0"/>
      <p:bldP spid="272" grpId="1"/>
      <p:bldP spid="273" grpId="0"/>
      <p:bldP spid="273" grpId="1"/>
      <p:bldP spid="280" grpId="0"/>
      <p:bldP spid="280" grpId="1"/>
      <p:bldP spid="282" grpId="0"/>
      <p:bldP spid="282" grpId="1"/>
      <p:bldP spid="277" grpId="0" animBg="1"/>
      <p:bldP spid="277" grpId="1" animBg="1"/>
      <p:bldP spid="278" grpId="0"/>
      <p:bldP spid="278" grpId="1"/>
      <p:bldP spid="237" grpId="0"/>
      <p:bldP spid="237" grpId="1"/>
      <p:bldP spid="274" grpId="0" animBg="1"/>
      <p:bldP spid="274" grpId="1" animBg="1"/>
      <p:bldP spid="276" grpId="0"/>
      <p:bldP spid="276" grpId="1"/>
      <p:bldP spid="238" grpId="0"/>
      <p:bldP spid="238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ounded Rectangle 83"/>
          <p:cNvSpPr/>
          <p:nvPr/>
        </p:nvSpPr>
        <p:spPr>
          <a:xfrm>
            <a:off x="1998578" y="2013303"/>
            <a:ext cx="224266" cy="23839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77" name="Rounded Rectangle 76"/>
          <p:cNvSpPr/>
          <p:nvPr/>
        </p:nvSpPr>
        <p:spPr bwMode="auto">
          <a:xfrm>
            <a:off x="680506" y="1152525"/>
            <a:ext cx="4612471" cy="736128"/>
          </a:xfrm>
          <a:prstGeom prst="roundRect">
            <a:avLst/>
          </a:prstGeom>
          <a:solidFill>
            <a:srgbClr val="66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946498" y="1340190"/>
            <a:ext cx="352344" cy="301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cxnSp>
        <p:nvCxnSpPr>
          <p:cNvPr id="79" name="Straight Connector 78"/>
          <p:cNvCxnSpPr/>
          <p:nvPr/>
        </p:nvCxnSpPr>
        <p:spPr>
          <a:xfrm>
            <a:off x="2245916" y="1502022"/>
            <a:ext cx="29260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665324" y="1311431"/>
            <a:ext cx="150811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Time taken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2901933" y="1993860"/>
            <a:ext cx="815358" cy="25814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4094662" y="2482412"/>
            <a:ext cx="227561" cy="210015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2017560" y="2014747"/>
            <a:ext cx="751792" cy="23839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3785785" y="2493797"/>
            <a:ext cx="216516" cy="197845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3818294" y="2012950"/>
            <a:ext cx="1181945" cy="25814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4488442" y="3480422"/>
            <a:ext cx="197970" cy="25055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1041972" y="1947489"/>
            <a:ext cx="890348" cy="37636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4250682" y="3530170"/>
            <a:ext cx="162672" cy="19394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4502" y="1972360"/>
            <a:ext cx="66011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3700" y="220434"/>
            <a:ext cx="77923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Q.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A farmer connects a pipe of internal diameter 20 cm from a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canal into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a </a:t>
            </a:r>
            <a:endParaRPr lang="en-US" sz="14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   cylindrical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tank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in his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field, which is 10 m in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diameter and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2 m deep. </a:t>
            </a:r>
            <a:endParaRPr lang="en-US" sz="14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   If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water flows through the pipe at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the rate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of 3 km/h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, in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how much time will </a:t>
            </a:r>
            <a:endParaRPr lang="en-US" sz="14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   the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tank be filled?</a:t>
            </a:r>
          </a:p>
        </p:txBody>
      </p:sp>
      <p:sp>
        <p:nvSpPr>
          <p:cNvPr id="61" name="Rounded Rectangle 60"/>
          <p:cNvSpPr/>
          <p:nvPr/>
        </p:nvSpPr>
        <p:spPr bwMode="auto">
          <a:xfrm>
            <a:off x="2525927" y="1234075"/>
            <a:ext cx="2421588" cy="239125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rgbClr val="0000E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2270966" y="1524000"/>
            <a:ext cx="2807786" cy="257288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rgbClr val="0000E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46275" y="1975745"/>
            <a:ext cx="30162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endParaRPr lang="en-US" sz="15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15172" y="1975745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76595" y="1975745"/>
            <a:ext cx="83730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 m,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38450" y="1975745"/>
            <a:ext cx="51775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endParaRPr lang="en-US" sz="15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43855" y="1975745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23440" y="1975745"/>
            <a:ext cx="81514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m,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90600" y="1975745"/>
            <a:ext cx="48577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endParaRPr lang="en-US" sz="15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140141" y="1975745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343025" y="1885950"/>
            <a:ext cx="425650" cy="502754"/>
            <a:chOff x="1712202" y="1385223"/>
            <a:chExt cx="425650" cy="502754"/>
          </a:xfrm>
        </p:grpSpPr>
        <p:sp>
          <p:nvSpPr>
            <p:cNvPr id="24" name="TextBox 23"/>
            <p:cNvSpPr txBox="1"/>
            <p:nvPr/>
          </p:nvSpPr>
          <p:spPr>
            <a:xfrm>
              <a:off x="1765993" y="1385223"/>
              <a:ext cx="283885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1768820" y="1637570"/>
              <a:ext cx="286251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712202" y="1580200"/>
              <a:ext cx="425650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10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626670" y="1975745"/>
            <a:ext cx="488502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m,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752862" y="1975745"/>
            <a:ext cx="51775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endParaRPr lang="en-US" sz="15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948742" y="1975745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137852" y="1975745"/>
            <a:ext cx="96754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3000 m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5715000" y="1673715"/>
            <a:ext cx="3070541" cy="625195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prstClr val="white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708583" y="1694019"/>
            <a:ext cx="31614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What is the formula to find </a:t>
            </a:r>
          </a:p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Volume of cylinder?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22941" y="1725918"/>
            <a:ext cx="1114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  <a:latin typeface="Bookman Old Style" panose="02050604050505020204" pitchFamily="18" charset="0"/>
                <a:sym typeface="Symbol"/>
              </a:rPr>
              <a:t> R</a:t>
            </a:r>
            <a:r>
              <a:rPr lang="en-US" sz="2400" b="1" baseline="30000" dirty="0" smtClean="0">
                <a:solidFill>
                  <a:srgbClr val="FFFF00"/>
                </a:solidFill>
                <a:latin typeface="Bookman Old Style" panose="02050604050505020204" pitchFamily="18" charset="0"/>
                <a:sym typeface="Symbol"/>
              </a:rPr>
              <a:t>2 </a:t>
            </a:r>
            <a:r>
              <a:rPr lang="en-US" sz="2400" b="1" dirty="0" smtClean="0">
                <a:solidFill>
                  <a:srgbClr val="FFFF00"/>
                </a:solidFill>
                <a:latin typeface="Bookman Old Style" panose="02050604050505020204" pitchFamily="18" charset="0"/>
                <a:sym typeface="Symbol"/>
              </a:rPr>
              <a:t>h</a:t>
            </a:r>
            <a:endParaRPr lang="en-US" sz="2400" b="1" baseline="30000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46150" y="3436035"/>
            <a:ext cx="3011701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Vol. of water flowing in 1hr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773805" y="3439642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039389" y="3431947"/>
            <a:ext cx="917505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 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 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endParaRPr lang="en-US" sz="16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773805" y="3855286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046926" y="3847591"/>
            <a:ext cx="32281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 </a:t>
            </a:r>
            <a:endParaRPr lang="en-US" sz="16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220754" y="3855286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392073" y="3740400"/>
            <a:ext cx="562440" cy="552936"/>
            <a:chOff x="3713817" y="4001502"/>
            <a:chExt cx="562440" cy="552936"/>
          </a:xfrm>
        </p:grpSpPr>
        <p:sp>
          <p:nvSpPr>
            <p:cNvPr id="41" name="Rectangle 40"/>
            <p:cNvSpPr/>
            <p:nvPr/>
          </p:nvSpPr>
          <p:spPr>
            <a:xfrm>
              <a:off x="3768907" y="4001502"/>
              <a:ext cx="434193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713817" y="4231273"/>
              <a:ext cx="562440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10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3846626" y="4277727"/>
              <a:ext cx="27311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/>
          <p:cNvSpPr/>
          <p:nvPr/>
        </p:nvSpPr>
        <p:spPr>
          <a:xfrm>
            <a:off x="4813601" y="3855286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4984920" y="3740400"/>
            <a:ext cx="562440" cy="552936"/>
            <a:chOff x="3713817" y="4001502"/>
            <a:chExt cx="562440" cy="552936"/>
          </a:xfrm>
        </p:grpSpPr>
        <p:sp>
          <p:nvSpPr>
            <p:cNvPr id="46" name="Rectangle 45"/>
            <p:cNvSpPr/>
            <p:nvPr/>
          </p:nvSpPr>
          <p:spPr>
            <a:xfrm>
              <a:off x="3768907" y="4001502"/>
              <a:ext cx="434193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713817" y="4231273"/>
              <a:ext cx="562440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10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3846626" y="4277727"/>
              <a:ext cx="27311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/>
          <p:cNvSpPr/>
          <p:nvPr/>
        </p:nvSpPr>
        <p:spPr>
          <a:xfrm>
            <a:off x="5394960" y="3855286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593080" y="3855286"/>
            <a:ext cx="80772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3000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6050280" y="3935331"/>
            <a:ext cx="147882" cy="1286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4671075" y="4063565"/>
            <a:ext cx="142526" cy="15222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5254284" y="4052445"/>
            <a:ext cx="142526" cy="15222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5918106" y="3939157"/>
            <a:ext cx="142526" cy="15222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3773805" y="4293778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051069" y="4278389"/>
            <a:ext cx="1203215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(30</a:t>
            </a: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) 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6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845686" y="2427045"/>
            <a:ext cx="2638861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Vol. of cylindrical tank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322757" y="2427045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565481" y="2419350"/>
            <a:ext cx="917505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 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 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endParaRPr lang="en-US" sz="16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319750" y="2738266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585335" y="2730571"/>
            <a:ext cx="32281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 </a:t>
            </a:r>
            <a:endParaRPr lang="en-US" sz="16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759163" y="2738266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931148" y="2738266"/>
            <a:ext cx="48902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25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254463" y="2738266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426448" y="2738266"/>
            <a:ext cx="48902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85800" y="4293778"/>
            <a:ext cx="3365269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Vol. of water flowing in 1hr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85800" y="3004451"/>
            <a:ext cx="2783736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Vol. of cylindrical tank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499374" y="1190147"/>
            <a:ext cx="2579378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Vol. of cylindrical tank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006653" y="1490506"/>
            <a:ext cx="3286324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Vol. of water flowing in 1hr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772634" y="1744912"/>
            <a:ext cx="1015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  <a:latin typeface="Bookman Old Style" panose="02050604050505020204" pitchFamily="18" charset="0"/>
                <a:sym typeface="Symbol"/>
              </a:rPr>
              <a:t> r</a:t>
            </a:r>
            <a:r>
              <a:rPr lang="en-US" sz="2400" b="1" baseline="30000" dirty="0" smtClean="0">
                <a:solidFill>
                  <a:srgbClr val="FFFF00"/>
                </a:solidFill>
                <a:latin typeface="Bookman Old Style" panose="02050604050505020204" pitchFamily="18" charset="0"/>
                <a:sym typeface="Symbol"/>
              </a:rPr>
              <a:t>2 </a:t>
            </a:r>
            <a:r>
              <a:rPr lang="en-US" sz="2400" b="1" dirty="0" smtClean="0">
                <a:solidFill>
                  <a:srgbClr val="FFFF00"/>
                </a:solidFill>
                <a:latin typeface="Bookman Old Style" panose="02050604050505020204" pitchFamily="18" charset="0"/>
                <a:sym typeface="Symbol"/>
              </a:rPr>
              <a:t>h</a:t>
            </a:r>
            <a:endParaRPr lang="en-US" sz="2400" b="1" baseline="30000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332563" y="3004451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589020" y="3004451"/>
            <a:ext cx="100819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50</a:t>
            </a:r>
            <a:r>
              <a:rPr lang="en-US" sz="1400" b="1" dirty="0">
                <a:solidFill>
                  <a:prstClr val="black"/>
                </a:solidFill>
                <a:latin typeface="Symbol" panose="05050102010706020507" pitchFamily="18" charset="2"/>
              </a:rPr>
              <a:t> </a:t>
            </a:r>
            <a:r>
              <a:rPr lang="en-US" sz="14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m</a:t>
            </a:r>
            <a:r>
              <a:rPr lang="en-US" sz="15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50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1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00"/>
                            </p:stCondLst>
                            <p:childTnLst>
                              <p:par>
                                <p:cTn id="2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500"/>
                            </p:stCondLst>
                            <p:childTnLst>
                              <p:par>
                                <p:cTn id="2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4" grpId="1" animBg="1"/>
      <p:bldP spid="72" grpId="0" animBg="1"/>
      <p:bldP spid="72" grpId="1" animBg="1"/>
      <p:bldP spid="71" grpId="0" animBg="1"/>
      <p:bldP spid="71" grpId="1" animBg="1"/>
      <p:bldP spid="69" grpId="0" animBg="1"/>
      <p:bldP spid="69" grpId="1" animBg="1"/>
      <p:bldP spid="68" grpId="0" animBg="1"/>
      <p:bldP spid="68" grpId="1" animBg="1"/>
      <p:bldP spid="54" grpId="0" animBg="1"/>
      <p:bldP spid="54" grpId="1" animBg="1"/>
      <p:bldP spid="53" grpId="0" animBg="1"/>
      <p:bldP spid="53" grpId="1" animBg="1"/>
      <p:bldP spid="52" grpId="0" animBg="1"/>
      <p:bldP spid="52" grpId="1" animBg="1"/>
      <p:bldP spid="51" grpId="0" animBg="1"/>
      <p:bldP spid="51" grpId="1" animBg="1"/>
      <p:bldP spid="61" grpId="0" animBg="1"/>
      <p:bldP spid="61" grpId="1" animBg="1"/>
      <p:bldP spid="10" grpId="0" animBg="1"/>
      <p:bldP spid="10" grpId="1" animBg="1"/>
      <p:bldP spid="31" grpId="0" animBg="1"/>
      <p:bldP spid="31" grpId="1" animBg="1"/>
      <p:bldP spid="31" grpId="2" animBg="1"/>
      <p:bldP spid="31" grpId="3" animBg="1"/>
      <p:bldP spid="32" grpId="0"/>
      <p:bldP spid="32" grpId="1"/>
      <p:bldP spid="32" grpId="2"/>
      <p:bldP spid="32" grpId="3"/>
      <p:bldP spid="33" grpId="2"/>
      <p:bldP spid="33" grpId="3"/>
      <p:bldP spid="35" grpId="0"/>
      <p:bldP spid="36" grpId="0"/>
      <p:bldP spid="37" grpId="0"/>
      <p:bldP spid="38" grpId="0"/>
      <p:bldP spid="39" grpId="0"/>
      <p:bldP spid="44" grpId="0"/>
      <p:bldP spid="49" grpId="0"/>
      <p:bldP spid="50" grpId="0"/>
      <p:bldP spid="59" grpId="0"/>
      <p:bldP spid="60" grpId="0"/>
      <p:bldP spid="63" grpId="0"/>
      <p:bldP spid="64" grpId="0"/>
      <p:bldP spid="65" grpId="0"/>
      <p:bldP spid="66" grpId="0"/>
      <p:bldP spid="67" grpId="0"/>
      <p:bldP spid="70" grpId="0"/>
      <p:bldP spid="73" grpId="0"/>
      <p:bldP spid="74" grpId="0"/>
      <p:bldP spid="83" grpId="0"/>
      <p:bldP spid="83" grpId="1"/>
      <p:bldP spid="85" grpId="0"/>
      <p:bldP spid="8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 bwMode="auto">
          <a:xfrm>
            <a:off x="931323" y="4498343"/>
            <a:ext cx="4345200" cy="30537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7" name="Rounded Rectangle 46"/>
          <p:cNvSpPr/>
          <p:nvPr/>
        </p:nvSpPr>
        <p:spPr bwMode="auto">
          <a:xfrm>
            <a:off x="680506" y="1152525"/>
            <a:ext cx="4612471" cy="736128"/>
          </a:xfrm>
          <a:prstGeom prst="roundRect">
            <a:avLst/>
          </a:prstGeom>
          <a:solidFill>
            <a:srgbClr val="66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16186" y="1194403"/>
            <a:ext cx="4455809" cy="629353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946498" y="1340190"/>
            <a:ext cx="352344" cy="301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2245916" y="1502022"/>
            <a:ext cx="29260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65324" y="1311431"/>
            <a:ext cx="150811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Time taken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499374" y="1190147"/>
            <a:ext cx="2579378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Vol. of cylindrical tank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006653" y="1490506"/>
            <a:ext cx="3286324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Vol. of water flowing in 1hr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535295" y="2221187"/>
            <a:ext cx="2776732" cy="23521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717920" y="1993447"/>
            <a:ext cx="2369361" cy="20182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3700" y="220434"/>
            <a:ext cx="77923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Q.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A farmer connects a pipe of internal diameter 20 cm from a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canal into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a </a:t>
            </a:r>
            <a:endParaRPr lang="en-US" sz="14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   cylindrical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tank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in his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field, which is 10 m in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diameter and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2 m deep. </a:t>
            </a:r>
            <a:endParaRPr lang="en-US" sz="14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   If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water flows through the pipe at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the rate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of 3 km/h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, in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how much time will </a:t>
            </a:r>
            <a:endParaRPr lang="en-US" sz="14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   the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tank be filled?</a:t>
            </a:r>
          </a:p>
        </p:txBody>
      </p:sp>
      <p:sp>
        <p:nvSpPr>
          <p:cNvPr id="9" name="Rectangle 8"/>
          <p:cNvSpPr/>
          <p:nvPr/>
        </p:nvSpPr>
        <p:spPr>
          <a:xfrm>
            <a:off x="364502" y="1972360"/>
            <a:ext cx="66011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70513" y="1933575"/>
            <a:ext cx="2499958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Vol. of cylindrical tank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457452" y="2204567"/>
            <a:ext cx="29260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429831" y="2167287"/>
            <a:ext cx="2981322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Vol. of water flowing in 1hr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79479" y="2001276"/>
            <a:ext cx="132490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Time taken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04382" y="2034660"/>
            <a:ext cx="352344" cy="301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590935" y="2466975"/>
            <a:ext cx="6463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50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 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04382" y="2595204"/>
            <a:ext cx="3254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2568575" y="2766069"/>
            <a:ext cx="6000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587949" y="2731671"/>
            <a:ext cx="641611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30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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2944483" y="2866243"/>
            <a:ext cx="147882" cy="1286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930338" y="2591860"/>
            <a:ext cx="142526" cy="15222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811114" y="2826317"/>
            <a:ext cx="132806" cy="1534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899362" y="4489450"/>
            <a:ext cx="473943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Time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taken to fill the tank is 100 minutes.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204382" y="3669541"/>
            <a:ext cx="3254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457450" y="3562350"/>
            <a:ext cx="562440" cy="552936"/>
            <a:chOff x="3713817" y="4001502"/>
            <a:chExt cx="562440" cy="552936"/>
          </a:xfrm>
        </p:grpSpPr>
        <p:sp>
          <p:nvSpPr>
            <p:cNvPr id="41" name="Rectangle 40"/>
            <p:cNvSpPr/>
            <p:nvPr/>
          </p:nvSpPr>
          <p:spPr>
            <a:xfrm>
              <a:off x="3768907" y="4001502"/>
              <a:ext cx="434193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5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713817" y="4231273"/>
              <a:ext cx="562440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3846626" y="4277727"/>
              <a:ext cx="27311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/>
          <p:cNvSpPr/>
          <p:nvPr/>
        </p:nvSpPr>
        <p:spPr>
          <a:xfrm>
            <a:off x="2867036" y="3666707"/>
            <a:ext cx="6607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 60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2648094" y="3875480"/>
            <a:ext cx="189947" cy="13796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142455" y="3762795"/>
            <a:ext cx="260480" cy="1472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400427" y="3648031"/>
            <a:ext cx="38100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20</a:t>
            </a:r>
            <a:endParaRPr lang="en-US" sz="1100" b="1" baseline="300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204382" y="4088642"/>
            <a:ext cx="3254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514600" y="4090571"/>
            <a:ext cx="15665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100 minutes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660639" y="3790950"/>
            <a:ext cx="3454162" cy="343198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96876" y="3832946"/>
            <a:ext cx="3341724" cy="25920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0266" y="3793272"/>
            <a:ext cx="352073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Vol. of water in tank = 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/>
                <a:sym typeface="Symbol"/>
              </a:rPr>
              <a:t>50 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 m</a:t>
            </a:r>
            <a:r>
              <a:rPr lang="en-US" sz="1600" b="1" kern="0" baseline="300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3</a:t>
            </a:r>
            <a:endParaRPr lang="en-US" sz="1600" b="1" baseline="300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641345" y="4212074"/>
            <a:ext cx="4235455" cy="343198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91324" y="4254070"/>
            <a:ext cx="4109276" cy="25920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0523" y="4214396"/>
            <a:ext cx="427247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Vol. of water flowing in 1hr = 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/>
                <a:sym typeface="Symbol"/>
              </a:rPr>
              <a:t>30 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 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/>
                <a:sym typeface="Symbol"/>
              </a:rPr>
              <a:t>m</a:t>
            </a:r>
            <a:r>
              <a:rPr lang="en-US" sz="1600" b="1" kern="0" baseline="30000" dirty="0" smtClean="0">
                <a:solidFill>
                  <a:srgbClr val="0000FF"/>
                </a:solidFill>
                <a:latin typeface="Bookman Old Style"/>
                <a:sym typeface="Symbol"/>
              </a:rPr>
              <a:t>3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</a:t>
            </a:r>
            <a:endParaRPr lang="en-US" sz="1600" b="1" baseline="300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2812176" y="2565238"/>
            <a:ext cx="132806" cy="1534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580014" y="2992021"/>
            <a:ext cx="3178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204382" y="3120250"/>
            <a:ext cx="3254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2601764" y="3291115"/>
            <a:ext cx="2743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2586648" y="3256717"/>
            <a:ext cx="304553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46784" y="4489450"/>
            <a:ext cx="338803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88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emph" presetSubtype="0" repeatCount="5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00"/>
                            </p:stCondLst>
                            <p:childTnLst>
                              <p:par>
                                <p:cTn id="2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47" grpId="0" animBg="1"/>
      <p:bldP spid="10" grpId="0" animBg="1"/>
      <p:bldP spid="10" grpId="1" animBg="1"/>
      <p:bldP spid="10" grpId="2" animBg="1"/>
      <p:bldP spid="48" grpId="0"/>
      <p:bldP spid="54" grpId="0"/>
      <p:bldP spid="57" grpId="0"/>
      <p:bldP spid="58" grpId="0"/>
      <p:bldP spid="27" grpId="0" animBg="1"/>
      <p:bldP spid="27" grpId="1" animBg="1"/>
      <p:bldP spid="22" grpId="0" animBg="1"/>
      <p:bldP spid="22" grpId="1" animBg="1"/>
      <p:bldP spid="11" grpId="0"/>
      <p:bldP spid="13" grpId="0"/>
      <p:bldP spid="14" grpId="0"/>
      <p:bldP spid="15" grpId="0"/>
      <p:bldP spid="24" grpId="0"/>
      <p:bldP spid="26" grpId="0"/>
      <p:bldP spid="29" grpId="0"/>
      <p:bldP spid="37" grpId="0"/>
      <p:bldP spid="39" grpId="0"/>
      <p:bldP spid="44" grpId="0"/>
      <p:bldP spid="51" grpId="0"/>
      <p:bldP spid="52" grpId="0"/>
      <p:bldP spid="53" grpId="0"/>
      <p:bldP spid="16" grpId="0" animBg="1"/>
      <p:bldP spid="17" grpId="0" animBg="1"/>
      <p:bldP spid="17" grpId="1" animBg="1"/>
      <p:bldP spid="18" grpId="0"/>
      <p:bldP spid="19" grpId="0" animBg="1"/>
      <p:bldP spid="20" grpId="0" animBg="1"/>
      <p:bldP spid="20" grpId="1" animBg="1"/>
      <p:bldP spid="21" grpId="0"/>
      <p:bldP spid="60" grpId="0"/>
      <p:bldP spid="61" grpId="0"/>
      <p:bldP spid="6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19400" y="1371422"/>
            <a:ext cx="367280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IN" sz="5000" dirty="0">
                <a:solidFill>
                  <a:srgbClr val="FF0000"/>
                </a:solidFill>
                <a:latin typeface="Bookman Old Style" pitchFamily="18" charset="0"/>
              </a:rPr>
              <a:t>Module </a:t>
            </a:r>
            <a:r>
              <a:rPr lang="en-IN" sz="5000" dirty="0" smtClean="0">
                <a:solidFill>
                  <a:srgbClr val="FF0000"/>
                </a:solidFill>
                <a:latin typeface="Bookman Old Style" pitchFamily="18" charset="0"/>
              </a:rPr>
              <a:t>48</a:t>
            </a:r>
          </a:p>
        </p:txBody>
      </p:sp>
    </p:spTree>
    <p:extLst>
      <p:ext uri="{BB962C8B-B14F-4D97-AF65-F5344CB8AC3E}">
        <p14:creationId xmlns:p14="http://schemas.microsoft.com/office/powerpoint/2010/main" val="340582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4" y="1885950"/>
            <a:ext cx="5781677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SURFACE AREAS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AND VOLUMES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85800" y="2974908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 based on Cylinder and Cuboid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29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ectangle 233"/>
          <p:cNvSpPr/>
          <p:nvPr/>
        </p:nvSpPr>
        <p:spPr>
          <a:xfrm>
            <a:off x="7377988" y="1579405"/>
            <a:ext cx="51512" cy="3189446"/>
          </a:xfrm>
          <a:prstGeom prst="rect">
            <a:avLst/>
          </a:prstGeom>
          <a:solidFill>
            <a:srgbClr val="292929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6" name="Rounded Rectangle 215"/>
          <p:cNvSpPr/>
          <p:nvPr/>
        </p:nvSpPr>
        <p:spPr>
          <a:xfrm>
            <a:off x="554056" y="828284"/>
            <a:ext cx="4145738" cy="24152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4" name="Rounded Rectangle 213"/>
          <p:cNvSpPr/>
          <p:nvPr/>
        </p:nvSpPr>
        <p:spPr>
          <a:xfrm>
            <a:off x="562080" y="582295"/>
            <a:ext cx="1718599" cy="25299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2" name="Rounded Rectangle 191"/>
          <p:cNvSpPr/>
          <p:nvPr/>
        </p:nvSpPr>
        <p:spPr>
          <a:xfrm>
            <a:off x="573422" y="338157"/>
            <a:ext cx="2482937" cy="22999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3" name="Rounded Rectangle 192"/>
          <p:cNvSpPr/>
          <p:nvPr/>
        </p:nvSpPr>
        <p:spPr>
          <a:xfrm>
            <a:off x="2311735" y="579974"/>
            <a:ext cx="3549315" cy="25441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1" name="Rounded Rectangle 190"/>
          <p:cNvSpPr/>
          <p:nvPr/>
        </p:nvSpPr>
        <p:spPr>
          <a:xfrm>
            <a:off x="4911724" y="574894"/>
            <a:ext cx="1268433" cy="25133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0" name="Rounded Rectangle 189"/>
          <p:cNvSpPr/>
          <p:nvPr/>
        </p:nvSpPr>
        <p:spPr>
          <a:xfrm>
            <a:off x="3245582" y="590102"/>
            <a:ext cx="2615468" cy="22999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3096410" y="303996"/>
            <a:ext cx="2976778" cy="27829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" name="Rounded Rectangle 176"/>
          <p:cNvSpPr/>
          <p:nvPr/>
        </p:nvSpPr>
        <p:spPr>
          <a:xfrm>
            <a:off x="1734342" y="335987"/>
            <a:ext cx="1325562" cy="22999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2537" name="Group 22536"/>
          <p:cNvGrpSpPr/>
          <p:nvPr/>
        </p:nvGrpSpPr>
        <p:grpSpPr>
          <a:xfrm>
            <a:off x="4024598" y="2437746"/>
            <a:ext cx="1778446" cy="1314408"/>
            <a:chOff x="4024595" y="2429203"/>
            <a:chExt cx="1778446" cy="1314408"/>
          </a:xfrm>
          <a:solidFill>
            <a:schemeClr val="bg1">
              <a:lumMod val="65000"/>
            </a:schemeClr>
          </a:solidFill>
        </p:grpSpPr>
        <p:grpSp>
          <p:nvGrpSpPr>
            <p:cNvPr id="51" name="Group 50"/>
            <p:cNvGrpSpPr/>
            <p:nvPr/>
          </p:nvGrpSpPr>
          <p:grpSpPr>
            <a:xfrm rot="4860000">
              <a:off x="4651498" y="2955819"/>
              <a:ext cx="545472" cy="820852"/>
              <a:chOff x="1581312" y="1968775"/>
              <a:chExt cx="545473" cy="820852"/>
            </a:xfrm>
            <a:grpFill/>
          </p:grpSpPr>
          <p:sp>
            <p:nvSpPr>
              <p:cNvPr id="52" name="Oval 51"/>
              <p:cNvSpPr/>
              <p:nvPr/>
            </p:nvSpPr>
            <p:spPr>
              <a:xfrm rot="17100000">
                <a:off x="1444152" y="2105935"/>
                <a:ext cx="365759" cy="91440"/>
              </a:xfrm>
              <a:prstGeom prst="can">
                <a:avLst>
                  <a:gd name="adj" fmla="val 50000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Oval 52"/>
              <p:cNvSpPr/>
              <p:nvPr/>
            </p:nvSpPr>
            <p:spPr>
              <a:xfrm rot="17217998">
                <a:off x="1898186" y="2561028"/>
                <a:ext cx="365758" cy="91440"/>
              </a:xfrm>
              <a:prstGeom prst="can">
                <a:avLst>
                  <a:gd name="adj" fmla="val 42147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 rot="4440000">
              <a:off x="4989373" y="3100044"/>
              <a:ext cx="365758" cy="622374"/>
              <a:chOff x="1769877" y="1974288"/>
              <a:chExt cx="365760" cy="622374"/>
            </a:xfrm>
            <a:grpFill/>
          </p:grpSpPr>
          <p:sp>
            <p:nvSpPr>
              <p:cNvPr id="97" name="Oval 96"/>
              <p:cNvSpPr/>
              <p:nvPr/>
            </p:nvSpPr>
            <p:spPr>
              <a:xfrm rot="1559741">
                <a:off x="1769877" y="1974288"/>
                <a:ext cx="365760" cy="91440"/>
              </a:xfrm>
              <a:prstGeom prst="can">
                <a:avLst>
                  <a:gd name="adj" fmla="val 42890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Oval 97"/>
              <p:cNvSpPr/>
              <p:nvPr/>
            </p:nvSpPr>
            <p:spPr>
              <a:xfrm rot="14569767">
                <a:off x="1867484" y="2368062"/>
                <a:ext cx="365758" cy="91441"/>
              </a:xfrm>
              <a:prstGeom prst="can">
                <a:avLst>
                  <a:gd name="adj" fmla="val 48964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 rot="6360000">
              <a:off x="4726163" y="2504302"/>
              <a:ext cx="358092" cy="1060669"/>
              <a:chOff x="1258552" y="1547698"/>
              <a:chExt cx="358094" cy="1060671"/>
            </a:xfrm>
            <a:grpFill/>
          </p:grpSpPr>
          <p:sp>
            <p:nvSpPr>
              <p:cNvPr id="100" name="Oval 99"/>
              <p:cNvSpPr/>
              <p:nvPr/>
            </p:nvSpPr>
            <p:spPr>
              <a:xfrm rot="16200000">
                <a:off x="1121392" y="1684858"/>
                <a:ext cx="365759" cy="91440"/>
              </a:xfrm>
              <a:prstGeom prst="can">
                <a:avLst>
                  <a:gd name="adj" fmla="val 48247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Oval 100"/>
              <p:cNvSpPr/>
              <p:nvPr/>
            </p:nvSpPr>
            <p:spPr>
              <a:xfrm rot="13642667">
                <a:off x="1388047" y="2379769"/>
                <a:ext cx="365760" cy="91439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 rot="2820000">
              <a:off x="5313953" y="3066560"/>
              <a:ext cx="207731" cy="765073"/>
              <a:chOff x="1996273" y="2057530"/>
              <a:chExt cx="207732" cy="765073"/>
            </a:xfrm>
            <a:grpFill/>
          </p:grpSpPr>
          <p:sp>
            <p:nvSpPr>
              <p:cNvPr id="103" name="Oval 102"/>
              <p:cNvSpPr/>
              <p:nvPr/>
            </p:nvSpPr>
            <p:spPr>
              <a:xfrm rot="16200000">
                <a:off x="1975405" y="2194690"/>
                <a:ext cx="365760" cy="91440"/>
              </a:xfrm>
              <a:prstGeom prst="can">
                <a:avLst>
                  <a:gd name="adj" fmla="val 44536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Oval 103"/>
              <p:cNvSpPr/>
              <p:nvPr/>
            </p:nvSpPr>
            <p:spPr>
              <a:xfrm rot="17967487">
                <a:off x="1859114" y="2594004"/>
                <a:ext cx="365758" cy="9144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 rot="-3600000">
              <a:off x="4427597" y="3218402"/>
              <a:ext cx="536934" cy="513484"/>
              <a:chOff x="1604973" y="2020796"/>
              <a:chExt cx="536937" cy="513484"/>
            </a:xfrm>
            <a:grpFill/>
          </p:grpSpPr>
          <p:sp>
            <p:nvSpPr>
              <p:cNvPr id="106" name="Oval 105"/>
              <p:cNvSpPr/>
              <p:nvPr/>
            </p:nvSpPr>
            <p:spPr>
              <a:xfrm>
                <a:off x="1604973" y="2020796"/>
                <a:ext cx="365760" cy="91440"/>
              </a:xfrm>
              <a:prstGeom prst="can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 rot="1986978">
                <a:off x="1776150" y="2442838"/>
                <a:ext cx="365760" cy="91442"/>
              </a:xfrm>
              <a:prstGeom prst="can">
                <a:avLst>
                  <a:gd name="adj" fmla="val 45244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 rot="-2340000">
              <a:off x="4426643" y="2914412"/>
              <a:ext cx="365759" cy="397717"/>
              <a:chOff x="2240513" y="2371826"/>
              <a:chExt cx="365760" cy="397717"/>
            </a:xfrm>
            <a:grpFill/>
          </p:grpSpPr>
          <p:sp>
            <p:nvSpPr>
              <p:cNvPr id="109" name="Oval 108"/>
              <p:cNvSpPr/>
              <p:nvPr/>
            </p:nvSpPr>
            <p:spPr>
              <a:xfrm rot="4500000">
                <a:off x="2121531" y="2504414"/>
                <a:ext cx="365759" cy="100584"/>
              </a:xfrm>
              <a:prstGeom prst="can">
                <a:avLst>
                  <a:gd name="adj" fmla="val 43973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2240513" y="2678103"/>
                <a:ext cx="365760" cy="91440"/>
              </a:xfrm>
              <a:prstGeom prst="can">
                <a:avLst>
                  <a:gd name="adj" fmla="val 36439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 rot="-4200000">
              <a:off x="3977486" y="2900150"/>
              <a:ext cx="767997" cy="560759"/>
              <a:chOff x="1384485" y="2057183"/>
              <a:chExt cx="768000" cy="560759"/>
            </a:xfrm>
            <a:grpFill/>
          </p:grpSpPr>
          <p:sp>
            <p:nvSpPr>
              <p:cNvPr id="112" name="Oval 111"/>
              <p:cNvSpPr/>
              <p:nvPr/>
            </p:nvSpPr>
            <p:spPr>
              <a:xfrm rot="6073526">
                <a:off x="1247326" y="2194342"/>
                <a:ext cx="365758" cy="91440"/>
              </a:xfrm>
              <a:prstGeom prst="can">
                <a:avLst>
                  <a:gd name="adj" fmla="val 43911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1786725" y="2526502"/>
                <a:ext cx="365760" cy="91440"/>
              </a:xfrm>
              <a:prstGeom prst="can">
                <a:avLst>
                  <a:gd name="adj" fmla="val 42355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 rot="-1680000">
              <a:off x="4659367" y="2429203"/>
              <a:ext cx="365758" cy="942191"/>
              <a:chOff x="1786725" y="1675751"/>
              <a:chExt cx="365760" cy="942191"/>
            </a:xfrm>
            <a:grpFill/>
          </p:grpSpPr>
          <p:sp>
            <p:nvSpPr>
              <p:cNvPr id="115" name="Oval 114"/>
              <p:cNvSpPr/>
              <p:nvPr/>
            </p:nvSpPr>
            <p:spPr>
              <a:xfrm rot="2700000">
                <a:off x="1880862" y="1812909"/>
                <a:ext cx="365758" cy="91441"/>
              </a:xfrm>
              <a:prstGeom prst="can">
                <a:avLst>
                  <a:gd name="adj" fmla="val 37865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1786725" y="2526502"/>
                <a:ext cx="365760" cy="91440"/>
              </a:xfrm>
              <a:prstGeom prst="can">
                <a:avLst>
                  <a:gd name="adj" fmla="val 45986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 rot="4500000">
              <a:off x="4862211" y="3012191"/>
              <a:ext cx="467099" cy="696201"/>
              <a:chOff x="2105646" y="2245540"/>
              <a:chExt cx="467102" cy="696201"/>
            </a:xfrm>
            <a:grpFill/>
          </p:grpSpPr>
          <p:sp>
            <p:nvSpPr>
              <p:cNvPr id="118" name="Oval 117"/>
              <p:cNvSpPr/>
              <p:nvPr/>
            </p:nvSpPr>
            <p:spPr>
              <a:xfrm rot="19800000">
                <a:off x="2206989" y="2245540"/>
                <a:ext cx="365759" cy="91440"/>
              </a:xfrm>
              <a:prstGeom prst="can">
                <a:avLst>
                  <a:gd name="adj" fmla="val 36410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Oval 118"/>
              <p:cNvSpPr/>
              <p:nvPr/>
            </p:nvSpPr>
            <p:spPr>
              <a:xfrm rot="16563028">
                <a:off x="1968488" y="2713141"/>
                <a:ext cx="365758" cy="91441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 rot="4320000">
              <a:off x="4283631" y="2633407"/>
              <a:ext cx="475623" cy="841731"/>
              <a:chOff x="1889756" y="1473883"/>
              <a:chExt cx="475625" cy="841731"/>
            </a:xfrm>
            <a:grpFill/>
          </p:grpSpPr>
          <p:sp>
            <p:nvSpPr>
              <p:cNvPr id="121" name="Oval 120"/>
              <p:cNvSpPr/>
              <p:nvPr/>
            </p:nvSpPr>
            <p:spPr>
              <a:xfrm rot="17993686">
                <a:off x="1752596" y="1611043"/>
                <a:ext cx="365759" cy="91440"/>
              </a:xfrm>
              <a:prstGeom prst="can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Oval 121"/>
              <p:cNvSpPr/>
              <p:nvPr/>
            </p:nvSpPr>
            <p:spPr>
              <a:xfrm rot="17267636">
                <a:off x="2136782" y="2087015"/>
                <a:ext cx="365758" cy="91440"/>
              </a:xfrm>
              <a:prstGeom prst="can">
                <a:avLst>
                  <a:gd name="adj" fmla="val 43947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 rot="-5520000">
              <a:off x="4064001" y="2766336"/>
              <a:ext cx="787191" cy="668509"/>
              <a:chOff x="1120101" y="2121385"/>
              <a:chExt cx="787195" cy="668509"/>
            </a:xfrm>
            <a:grpFill/>
          </p:grpSpPr>
          <p:sp>
            <p:nvSpPr>
              <p:cNvPr id="124" name="Oval 123"/>
              <p:cNvSpPr/>
              <p:nvPr/>
            </p:nvSpPr>
            <p:spPr>
              <a:xfrm rot="4853922">
                <a:off x="982942" y="2258544"/>
                <a:ext cx="365758" cy="91440"/>
              </a:xfrm>
              <a:prstGeom prst="can">
                <a:avLst>
                  <a:gd name="adj" fmla="val 38760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Oval 124"/>
              <p:cNvSpPr/>
              <p:nvPr/>
            </p:nvSpPr>
            <p:spPr>
              <a:xfrm rot="3981350">
                <a:off x="1678697" y="2561295"/>
                <a:ext cx="365758" cy="91440"/>
              </a:xfrm>
              <a:prstGeom prst="can">
                <a:avLst>
                  <a:gd name="adj" fmla="val 40434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 rot="-4080000">
              <a:off x="4706774" y="2346439"/>
              <a:ext cx="373138" cy="1457235"/>
              <a:chOff x="1352175" y="1365490"/>
              <a:chExt cx="373141" cy="1457235"/>
            </a:xfrm>
            <a:grpFill/>
          </p:grpSpPr>
          <p:sp>
            <p:nvSpPr>
              <p:cNvPr id="127" name="Oval 126"/>
              <p:cNvSpPr/>
              <p:nvPr/>
            </p:nvSpPr>
            <p:spPr>
              <a:xfrm rot="2885445">
                <a:off x="1215016" y="1502649"/>
                <a:ext cx="365758" cy="91440"/>
              </a:xfrm>
              <a:prstGeom prst="can">
                <a:avLst>
                  <a:gd name="adj" fmla="val 50000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Oval 127"/>
              <p:cNvSpPr/>
              <p:nvPr/>
            </p:nvSpPr>
            <p:spPr>
              <a:xfrm rot="5400000">
                <a:off x="1492145" y="2589553"/>
                <a:ext cx="365758" cy="100585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 rot="-6000000">
              <a:off x="4923407" y="2723393"/>
              <a:ext cx="596484" cy="591970"/>
              <a:chOff x="1228948" y="1556955"/>
              <a:chExt cx="596486" cy="591971"/>
            </a:xfrm>
            <a:grpFill/>
          </p:grpSpPr>
          <p:sp>
            <p:nvSpPr>
              <p:cNvPr id="130" name="Oval 129"/>
              <p:cNvSpPr/>
              <p:nvPr/>
            </p:nvSpPr>
            <p:spPr>
              <a:xfrm rot="6459757">
                <a:off x="1596834" y="1694115"/>
                <a:ext cx="365760" cy="91440"/>
              </a:xfrm>
              <a:prstGeom prst="can">
                <a:avLst>
                  <a:gd name="adj" fmla="val 38274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Oval 130"/>
              <p:cNvSpPr/>
              <p:nvPr/>
            </p:nvSpPr>
            <p:spPr>
              <a:xfrm rot="5400000">
                <a:off x="1106922" y="1905193"/>
                <a:ext cx="365759" cy="121707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 rot="6000000">
              <a:off x="4851446" y="2236171"/>
              <a:ext cx="233776" cy="1251246"/>
              <a:chOff x="2301517" y="1308992"/>
              <a:chExt cx="233778" cy="1251246"/>
            </a:xfrm>
            <a:grpFill/>
          </p:grpSpPr>
          <p:sp>
            <p:nvSpPr>
              <p:cNvPr id="133" name="Oval 132"/>
              <p:cNvSpPr/>
              <p:nvPr/>
            </p:nvSpPr>
            <p:spPr>
              <a:xfrm rot="14400000">
                <a:off x="2164359" y="1446150"/>
                <a:ext cx="365758" cy="91441"/>
              </a:xfrm>
              <a:prstGeom prst="can">
                <a:avLst>
                  <a:gd name="adj" fmla="val 41290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Oval 133"/>
              <p:cNvSpPr/>
              <p:nvPr/>
            </p:nvSpPr>
            <p:spPr>
              <a:xfrm rot="14975616">
                <a:off x="2306696" y="2331639"/>
                <a:ext cx="365757" cy="91441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 rot="4080000">
              <a:off x="4288487" y="2723156"/>
              <a:ext cx="201223" cy="729007"/>
              <a:chOff x="2683881" y="1861327"/>
              <a:chExt cx="201224" cy="729007"/>
            </a:xfrm>
            <a:grpFill/>
          </p:grpSpPr>
          <p:sp>
            <p:nvSpPr>
              <p:cNvPr id="136" name="Oval 135"/>
              <p:cNvSpPr/>
              <p:nvPr/>
            </p:nvSpPr>
            <p:spPr>
              <a:xfrm rot="18000000">
                <a:off x="2546721" y="1998487"/>
                <a:ext cx="365759" cy="91440"/>
              </a:xfrm>
              <a:prstGeom prst="can">
                <a:avLst>
                  <a:gd name="adj" fmla="val 41437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 rot="17100000">
                <a:off x="2651934" y="2357163"/>
                <a:ext cx="365758" cy="100584"/>
              </a:xfrm>
              <a:prstGeom prst="can">
                <a:avLst>
                  <a:gd name="adj" fmla="val 44315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 rot="3900000">
              <a:off x="4856654" y="2548146"/>
              <a:ext cx="262503" cy="622698"/>
              <a:chOff x="2247633" y="2549446"/>
              <a:chExt cx="262504" cy="622702"/>
            </a:xfrm>
            <a:grpFill/>
          </p:grpSpPr>
          <p:sp>
            <p:nvSpPr>
              <p:cNvPr id="139" name="Oval 138"/>
              <p:cNvSpPr/>
              <p:nvPr/>
            </p:nvSpPr>
            <p:spPr>
              <a:xfrm rot="16200000">
                <a:off x="2281537" y="2686606"/>
                <a:ext cx="365760" cy="91440"/>
              </a:xfrm>
              <a:prstGeom prst="can">
                <a:avLst>
                  <a:gd name="adj" fmla="val 33181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 rot="15853472">
                <a:off x="2110472" y="2943548"/>
                <a:ext cx="365761" cy="91439"/>
              </a:xfrm>
              <a:prstGeom prst="can">
                <a:avLst>
                  <a:gd name="adj" fmla="val 42781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 rot="4500000">
              <a:off x="4781227" y="2906634"/>
              <a:ext cx="361484" cy="608546"/>
              <a:chOff x="2871967" y="2130951"/>
              <a:chExt cx="361486" cy="608547"/>
            </a:xfrm>
            <a:grpFill/>
          </p:grpSpPr>
          <p:sp>
            <p:nvSpPr>
              <p:cNvPr id="142" name="Oval 141"/>
              <p:cNvSpPr/>
              <p:nvPr/>
            </p:nvSpPr>
            <p:spPr>
              <a:xfrm rot="16200000">
                <a:off x="3004853" y="2268110"/>
                <a:ext cx="365759" cy="91441"/>
              </a:xfrm>
              <a:prstGeom prst="can">
                <a:avLst>
                  <a:gd name="adj" fmla="val 43282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Oval 142"/>
              <p:cNvSpPr/>
              <p:nvPr/>
            </p:nvSpPr>
            <p:spPr>
              <a:xfrm rot="18000000">
                <a:off x="2734807" y="2510898"/>
                <a:ext cx="365760" cy="91440"/>
              </a:xfrm>
              <a:prstGeom prst="can">
                <a:avLst>
                  <a:gd name="adj" fmla="val 46472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 rot="-7200000">
              <a:off x="4542893" y="2402507"/>
              <a:ext cx="135300" cy="999747"/>
              <a:chOff x="908693" y="1650509"/>
              <a:chExt cx="135301" cy="999747"/>
            </a:xfrm>
            <a:grpFill/>
          </p:grpSpPr>
          <p:sp>
            <p:nvSpPr>
              <p:cNvPr id="145" name="Oval 144"/>
              <p:cNvSpPr/>
              <p:nvPr/>
            </p:nvSpPr>
            <p:spPr>
              <a:xfrm rot="5400000">
                <a:off x="771535" y="1787667"/>
                <a:ext cx="365757" cy="91441"/>
              </a:xfrm>
              <a:prstGeom prst="can">
                <a:avLst>
                  <a:gd name="adj" fmla="val 42439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Oval 145"/>
              <p:cNvSpPr/>
              <p:nvPr/>
            </p:nvSpPr>
            <p:spPr>
              <a:xfrm rot="7145272">
                <a:off x="815395" y="2421657"/>
                <a:ext cx="365757" cy="91441"/>
              </a:xfrm>
              <a:prstGeom prst="can">
                <a:avLst>
                  <a:gd name="adj" fmla="val 47551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 rot="6780000">
              <a:off x="4859499" y="2734828"/>
              <a:ext cx="663168" cy="838166"/>
              <a:chOff x="2773370" y="1456139"/>
              <a:chExt cx="663170" cy="838167"/>
            </a:xfrm>
            <a:grpFill/>
          </p:grpSpPr>
          <p:sp>
            <p:nvSpPr>
              <p:cNvPr id="149" name="Oval 148"/>
              <p:cNvSpPr/>
              <p:nvPr/>
            </p:nvSpPr>
            <p:spPr>
              <a:xfrm rot="16200000">
                <a:off x="2636210" y="1593299"/>
                <a:ext cx="365760" cy="91440"/>
              </a:xfrm>
              <a:prstGeom prst="can">
                <a:avLst>
                  <a:gd name="adj" fmla="val 41779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0" name="Oval 149"/>
              <p:cNvSpPr/>
              <p:nvPr/>
            </p:nvSpPr>
            <p:spPr>
              <a:xfrm rot="15897423">
                <a:off x="3207940" y="2065706"/>
                <a:ext cx="365760" cy="91440"/>
              </a:xfrm>
              <a:prstGeom prst="can">
                <a:avLst>
                  <a:gd name="adj" fmla="val 40038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 rot="8400000">
              <a:off x="4124135" y="2982161"/>
              <a:ext cx="511124" cy="608251"/>
              <a:chOff x="2189320" y="830576"/>
              <a:chExt cx="511127" cy="608251"/>
            </a:xfrm>
            <a:grpFill/>
          </p:grpSpPr>
          <p:sp>
            <p:nvSpPr>
              <p:cNvPr id="152" name="Oval 151"/>
              <p:cNvSpPr/>
              <p:nvPr/>
            </p:nvSpPr>
            <p:spPr>
              <a:xfrm rot="10321436">
                <a:off x="2189320" y="830576"/>
                <a:ext cx="365760" cy="91440"/>
              </a:xfrm>
              <a:prstGeom prst="can">
                <a:avLst>
                  <a:gd name="adj" fmla="val 48602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3" name="Oval 152"/>
              <p:cNvSpPr/>
              <p:nvPr/>
            </p:nvSpPr>
            <p:spPr>
              <a:xfrm rot="14480939">
                <a:off x="2471848" y="1210227"/>
                <a:ext cx="365758" cy="91441"/>
              </a:xfrm>
              <a:prstGeom prst="can">
                <a:avLst>
                  <a:gd name="adj" fmla="val 47183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 rot="8400000">
              <a:off x="4607919" y="2834692"/>
              <a:ext cx="543209" cy="566379"/>
              <a:chOff x="2358303" y="1108125"/>
              <a:chExt cx="543213" cy="566380"/>
            </a:xfrm>
            <a:grpFill/>
          </p:grpSpPr>
          <p:sp>
            <p:nvSpPr>
              <p:cNvPr id="155" name="Oval 154"/>
              <p:cNvSpPr/>
              <p:nvPr/>
            </p:nvSpPr>
            <p:spPr>
              <a:xfrm rot="14400000">
                <a:off x="2221144" y="1445905"/>
                <a:ext cx="365759" cy="91441"/>
              </a:xfrm>
              <a:prstGeom prst="can">
                <a:avLst>
                  <a:gd name="adj" fmla="val 43024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6" name="Oval 155"/>
              <p:cNvSpPr/>
              <p:nvPr/>
            </p:nvSpPr>
            <p:spPr>
              <a:xfrm rot="13500000">
                <a:off x="2672916" y="1245285"/>
                <a:ext cx="365759" cy="91440"/>
              </a:xfrm>
              <a:prstGeom prst="can">
                <a:avLst>
                  <a:gd name="adj" fmla="val 46371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 rot="-8100000">
              <a:off x="5292197" y="2914231"/>
              <a:ext cx="248770" cy="772919"/>
              <a:chOff x="1219385" y="1031678"/>
              <a:chExt cx="248771" cy="772920"/>
            </a:xfrm>
            <a:grpFill/>
          </p:grpSpPr>
          <p:sp>
            <p:nvSpPr>
              <p:cNvPr id="158" name="Oval 157"/>
              <p:cNvSpPr/>
              <p:nvPr/>
            </p:nvSpPr>
            <p:spPr>
              <a:xfrm rot="4983773">
                <a:off x="1091826" y="1566398"/>
                <a:ext cx="365759" cy="110642"/>
              </a:xfrm>
              <a:prstGeom prst="can">
                <a:avLst>
                  <a:gd name="adj" fmla="val 43414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9" name="Oval 158"/>
              <p:cNvSpPr/>
              <p:nvPr/>
            </p:nvSpPr>
            <p:spPr>
              <a:xfrm rot="7553802">
                <a:off x="1239556" y="1168838"/>
                <a:ext cx="365759" cy="9144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0" name="Group 159"/>
            <p:cNvGrpSpPr/>
            <p:nvPr/>
          </p:nvGrpSpPr>
          <p:grpSpPr>
            <a:xfrm rot="-10140000">
              <a:off x="4587271" y="2953630"/>
              <a:ext cx="508517" cy="570382"/>
              <a:chOff x="1627147" y="1588507"/>
              <a:chExt cx="508519" cy="570382"/>
            </a:xfrm>
            <a:grpFill/>
          </p:grpSpPr>
          <p:sp>
            <p:nvSpPr>
              <p:cNvPr id="161" name="Oval 160"/>
              <p:cNvSpPr/>
              <p:nvPr/>
            </p:nvSpPr>
            <p:spPr>
              <a:xfrm rot="9679688">
                <a:off x="1769906" y="1588507"/>
                <a:ext cx="365760" cy="91440"/>
              </a:xfrm>
              <a:prstGeom prst="can">
                <a:avLst>
                  <a:gd name="adj" fmla="val 42705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2" name="Oval 161"/>
              <p:cNvSpPr/>
              <p:nvPr/>
            </p:nvSpPr>
            <p:spPr>
              <a:xfrm rot="10730886">
                <a:off x="1627147" y="2048247"/>
                <a:ext cx="365760" cy="110642"/>
              </a:xfrm>
              <a:prstGeom prst="can">
                <a:avLst>
                  <a:gd name="adj" fmla="val 4133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2536" name="Rectangle 22535"/>
          <p:cNvSpPr/>
          <p:nvPr/>
        </p:nvSpPr>
        <p:spPr>
          <a:xfrm>
            <a:off x="3657600" y="3723900"/>
            <a:ext cx="2267712" cy="1828800"/>
          </a:xfrm>
          <a:prstGeom prst="rect">
            <a:avLst/>
          </a:prstGeom>
          <a:solidFill>
            <a:srgbClr val="292929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535" name="Flowchart: Stored Data 22534"/>
          <p:cNvSpPr/>
          <p:nvPr/>
        </p:nvSpPr>
        <p:spPr>
          <a:xfrm rot="16200000">
            <a:off x="2048257" y="4389120"/>
            <a:ext cx="5486400" cy="2313432"/>
          </a:xfrm>
          <a:prstGeom prst="flowChartOnlineStorag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412614" y="4000058"/>
            <a:ext cx="822960" cy="1029615"/>
            <a:chOff x="4440330" y="3923245"/>
            <a:chExt cx="822960" cy="1029615"/>
          </a:xfrm>
        </p:grpSpPr>
        <p:sp>
          <p:nvSpPr>
            <p:cNvPr id="16" name="Oval 15"/>
            <p:cNvSpPr/>
            <p:nvPr/>
          </p:nvSpPr>
          <p:spPr>
            <a:xfrm>
              <a:off x="4440330" y="4678540"/>
              <a:ext cx="822960" cy="2743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Can 14"/>
            <p:cNvSpPr/>
            <p:nvPr/>
          </p:nvSpPr>
          <p:spPr>
            <a:xfrm>
              <a:off x="4667100" y="3923245"/>
              <a:ext cx="365760" cy="914400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41590" y="3606581"/>
            <a:ext cx="941835" cy="447009"/>
            <a:chOff x="4369286" y="3522449"/>
            <a:chExt cx="941835" cy="447009"/>
          </a:xfrm>
        </p:grpSpPr>
        <p:sp>
          <p:nvSpPr>
            <p:cNvPr id="29" name="Lightning Bolt 28"/>
            <p:cNvSpPr/>
            <p:nvPr/>
          </p:nvSpPr>
          <p:spPr>
            <a:xfrm rot="6000000" flipH="1">
              <a:off x="4369286" y="3560854"/>
              <a:ext cx="365760" cy="365760"/>
            </a:xfrm>
            <a:prstGeom prst="lightningBolt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" name="Lightning Bolt 27"/>
            <p:cNvSpPr/>
            <p:nvPr/>
          </p:nvSpPr>
          <p:spPr>
            <a:xfrm rot="15600000">
              <a:off x="4945361" y="3522449"/>
              <a:ext cx="365760" cy="365760"/>
            </a:xfrm>
            <a:prstGeom prst="lightningBolt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Lightning Bolt 18"/>
            <p:cNvSpPr/>
            <p:nvPr/>
          </p:nvSpPr>
          <p:spPr>
            <a:xfrm rot="15000000">
              <a:off x="4899486" y="3575455"/>
              <a:ext cx="365760" cy="365760"/>
            </a:xfrm>
            <a:prstGeom prst="lightningBolt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" name="Lightning Bolt 23"/>
            <p:cNvSpPr/>
            <p:nvPr/>
          </p:nvSpPr>
          <p:spPr>
            <a:xfrm rot="6600000" flipH="1">
              <a:off x="4431495" y="3583395"/>
              <a:ext cx="365760" cy="365760"/>
            </a:xfrm>
            <a:prstGeom prst="lightningBolt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Lightning Bolt 24"/>
            <p:cNvSpPr/>
            <p:nvPr/>
          </p:nvSpPr>
          <p:spPr>
            <a:xfrm rot="7800000" flipH="1">
              <a:off x="4531553" y="3590612"/>
              <a:ext cx="365760" cy="365760"/>
            </a:xfrm>
            <a:prstGeom prst="lightningBolt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Lightning Bolt 25"/>
            <p:cNvSpPr/>
            <p:nvPr/>
          </p:nvSpPr>
          <p:spPr>
            <a:xfrm rot="13800000">
              <a:off x="4784357" y="3590612"/>
              <a:ext cx="365760" cy="365760"/>
            </a:xfrm>
            <a:prstGeom prst="lightningBolt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Lightning Bolt 26"/>
            <p:cNvSpPr/>
            <p:nvPr/>
          </p:nvSpPr>
          <p:spPr>
            <a:xfrm rot="12900000">
              <a:off x="4672087" y="3603698"/>
              <a:ext cx="365760" cy="365760"/>
            </a:xfrm>
            <a:prstGeom prst="lightningBolt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538" name="Group 22537"/>
          <p:cNvGrpSpPr/>
          <p:nvPr/>
        </p:nvGrpSpPr>
        <p:grpSpPr>
          <a:xfrm>
            <a:off x="3650280" y="1650030"/>
            <a:ext cx="2286000" cy="2057400"/>
            <a:chOff x="3650280" y="1658573"/>
            <a:chExt cx="2286000" cy="2057400"/>
          </a:xfrm>
        </p:grpSpPr>
        <p:sp>
          <p:nvSpPr>
            <p:cNvPr id="167" name="Arc 166"/>
            <p:cNvSpPr/>
            <p:nvPr/>
          </p:nvSpPr>
          <p:spPr>
            <a:xfrm flipH="1" flipV="1">
              <a:off x="3650280" y="1887173"/>
              <a:ext cx="2286000" cy="1828800"/>
            </a:xfrm>
            <a:prstGeom prst="arc">
              <a:avLst>
                <a:gd name="adj1" fmla="val 10790169"/>
                <a:gd name="adj2" fmla="val 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168" name="Straight Connector 167"/>
            <p:cNvCxnSpPr/>
            <p:nvPr/>
          </p:nvCxnSpPr>
          <p:spPr>
            <a:xfrm>
              <a:off x="3650280" y="1891283"/>
              <a:ext cx="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5936280" y="1887173"/>
              <a:ext cx="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/>
            <p:cNvSpPr/>
            <p:nvPr/>
          </p:nvSpPr>
          <p:spPr>
            <a:xfrm>
              <a:off x="3650280" y="1658573"/>
              <a:ext cx="2286000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83" name="Cube 182"/>
          <p:cNvSpPr/>
          <p:nvPr/>
        </p:nvSpPr>
        <p:spPr>
          <a:xfrm>
            <a:off x="6400800" y="3283101"/>
            <a:ext cx="2356578" cy="1574649"/>
          </a:xfrm>
          <a:prstGeom prst="cube">
            <a:avLst/>
          </a:prstGeom>
          <a:solidFill>
            <a:srgbClr val="29292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73" name="Group 172"/>
          <p:cNvGrpSpPr/>
          <p:nvPr/>
        </p:nvGrpSpPr>
        <p:grpSpPr>
          <a:xfrm>
            <a:off x="3650280" y="1650030"/>
            <a:ext cx="2286000" cy="2057400"/>
            <a:chOff x="6049690" y="1802430"/>
            <a:chExt cx="2286000" cy="2057400"/>
          </a:xfrm>
        </p:grpSpPr>
        <p:sp>
          <p:nvSpPr>
            <p:cNvPr id="179" name="Rectangle 178"/>
            <p:cNvSpPr/>
            <p:nvPr/>
          </p:nvSpPr>
          <p:spPr>
            <a:xfrm>
              <a:off x="6049690" y="2593900"/>
              <a:ext cx="2286000" cy="365760"/>
            </a:xfrm>
            <a:prstGeom prst="rect">
              <a:avLst/>
            </a:pr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180" name="Group 179"/>
            <p:cNvGrpSpPr/>
            <p:nvPr/>
          </p:nvGrpSpPr>
          <p:grpSpPr>
            <a:xfrm>
              <a:off x="6049690" y="1802430"/>
              <a:ext cx="2286000" cy="2057400"/>
              <a:chOff x="3650280" y="1658573"/>
              <a:chExt cx="2286000" cy="2057400"/>
            </a:xfrm>
          </p:grpSpPr>
          <p:sp>
            <p:nvSpPr>
              <p:cNvPr id="181" name="Arc 180"/>
              <p:cNvSpPr/>
              <p:nvPr/>
            </p:nvSpPr>
            <p:spPr>
              <a:xfrm flipH="1" flipV="1">
                <a:off x="3650280" y="1887173"/>
                <a:ext cx="2286000" cy="1828800"/>
              </a:xfrm>
              <a:prstGeom prst="arc">
                <a:avLst>
                  <a:gd name="adj1" fmla="val 10790169"/>
                  <a:gd name="adj2" fmla="val 0"/>
                </a:avLst>
              </a:prstGeom>
              <a:solidFill>
                <a:srgbClr val="292929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2" name="Straight Connector 181"/>
              <p:cNvCxnSpPr/>
              <p:nvPr/>
            </p:nvCxnSpPr>
            <p:spPr>
              <a:xfrm>
                <a:off x="3650280" y="1891283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5936280" y="1887173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Oval 184"/>
              <p:cNvSpPr/>
              <p:nvPr/>
            </p:nvSpPr>
            <p:spPr>
              <a:xfrm>
                <a:off x="3650280" y="1658573"/>
                <a:ext cx="2286000" cy="4572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2546" name="Group 22545"/>
          <p:cNvGrpSpPr/>
          <p:nvPr/>
        </p:nvGrpSpPr>
        <p:grpSpPr>
          <a:xfrm>
            <a:off x="4724415" y="503438"/>
            <a:ext cx="2598743" cy="2002255"/>
            <a:chOff x="6380577" y="1835148"/>
            <a:chExt cx="2598743" cy="2002255"/>
          </a:xfrm>
        </p:grpSpPr>
        <p:grpSp>
          <p:nvGrpSpPr>
            <p:cNvPr id="22545" name="Group 22544"/>
            <p:cNvGrpSpPr/>
            <p:nvPr/>
          </p:nvGrpSpPr>
          <p:grpSpPr>
            <a:xfrm>
              <a:off x="6380577" y="2008603"/>
              <a:ext cx="2446709" cy="1828800"/>
              <a:chOff x="6380577" y="2008603"/>
              <a:chExt cx="2446709" cy="1828800"/>
            </a:xfrm>
          </p:grpSpPr>
          <p:grpSp>
            <p:nvGrpSpPr>
              <p:cNvPr id="186" name="Group 185"/>
              <p:cNvGrpSpPr/>
              <p:nvPr/>
            </p:nvGrpSpPr>
            <p:grpSpPr>
              <a:xfrm rot="1200000">
                <a:off x="6380577" y="2008603"/>
                <a:ext cx="2286000" cy="1828800"/>
                <a:chOff x="3650280" y="1887173"/>
                <a:chExt cx="2286000" cy="1828800"/>
              </a:xfrm>
            </p:grpSpPr>
            <p:sp>
              <p:nvSpPr>
                <p:cNvPr id="187" name="Arc 186"/>
                <p:cNvSpPr/>
                <p:nvPr/>
              </p:nvSpPr>
              <p:spPr>
                <a:xfrm flipH="1" flipV="1">
                  <a:off x="3650280" y="1887173"/>
                  <a:ext cx="2286000" cy="1828800"/>
                </a:xfrm>
                <a:prstGeom prst="arc">
                  <a:avLst>
                    <a:gd name="adj1" fmla="val 10790169"/>
                    <a:gd name="adj2" fmla="val 0"/>
                  </a:avLst>
                </a:prstGeom>
                <a:solidFill>
                  <a:srgbClr val="292929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3650280" y="1891283"/>
                  <a:ext cx="0" cy="9144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544" name="Right Triangle 22543"/>
              <p:cNvSpPr/>
              <p:nvPr/>
            </p:nvSpPr>
            <p:spPr>
              <a:xfrm rot="17400000">
                <a:off x="7227086" y="1364280"/>
                <a:ext cx="914400" cy="2286000"/>
              </a:xfrm>
              <a:prstGeom prst="rtTriangl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97" name="Straight Connector 196"/>
              <p:cNvCxnSpPr/>
              <p:nvPr/>
            </p:nvCxnSpPr>
            <p:spPr>
              <a:xfrm rot="1200000">
                <a:off x="8754017" y="242710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9" name="Oval 198"/>
            <p:cNvSpPr/>
            <p:nvPr/>
          </p:nvSpPr>
          <p:spPr>
            <a:xfrm rot="1200000">
              <a:off x="6693320" y="1835148"/>
              <a:ext cx="2286000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4600155" y="547736"/>
            <a:ext cx="2286000" cy="2057400"/>
            <a:chOff x="6049690" y="1802430"/>
            <a:chExt cx="2286000" cy="2057400"/>
          </a:xfrm>
        </p:grpSpPr>
        <p:sp>
          <p:nvSpPr>
            <p:cNvPr id="163" name="Rectangle 162"/>
            <p:cNvSpPr/>
            <p:nvPr/>
          </p:nvSpPr>
          <p:spPr>
            <a:xfrm>
              <a:off x="6049690" y="2593900"/>
              <a:ext cx="2286000" cy="365760"/>
            </a:xfrm>
            <a:prstGeom prst="rect">
              <a:avLst/>
            </a:pr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164" name="Group 163"/>
            <p:cNvGrpSpPr/>
            <p:nvPr/>
          </p:nvGrpSpPr>
          <p:grpSpPr>
            <a:xfrm>
              <a:off x="6049690" y="1802430"/>
              <a:ext cx="2286000" cy="2057400"/>
              <a:chOff x="3650280" y="1658573"/>
              <a:chExt cx="2286000" cy="2057400"/>
            </a:xfrm>
          </p:grpSpPr>
          <p:sp>
            <p:nvSpPr>
              <p:cNvPr id="165" name="Arc 164"/>
              <p:cNvSpPr/>
              <p:nvPr/>
            </p:nvSpPr>
            <p:spPr>
              <a:xfrm flipH="1" flipV="1">
                <a:off x="3650280" y="1887173"/>
                <a:ext cx="2286000" cy="1828800"/>
              </a:xfrm>
              <a:prstGeom prst="arc">
                <a:avLst>
                  <a:gd name="adj1" fmla="val 10790169"/>
                  <a:gd name="adj2" fmla="val 0"/>
                </a:avLst>
              </a:prstGeom>
              <a:solidFill>
                <a:srgbClr val="292929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66" name="Straight Connector 165"/>
              <p:cNvCxnSpPr/>
              <p:nvPr/>
            </p:nvCxnSpPr>
            <p:spPr>
              <a:xfrm>
                <a:off x="3650280" y="1891283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>
                <a:off x="5936280" y="1887173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Oval 171"/>
              <p:cNvSpPr/>
              <p:nvPr/>
            </p:nvSpPr>
            <p:spPr>
              <a:xfrm>
                <a:off x="3650280" y="1658573"/>
                <a:ext cx="2286000" cy="4572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4835181" y="549283"/>
            <a:ext cx="2876401" cy="1964740"/>
            <a:chOff x="6174939" y="1484985"/>
            <a:chExt cx="2876401" cy="1964740"/>
          </a:xfrm>
        </p:grpSpPr>
        <p:grpSp>
          <p:nvGrpSpPr>
            <p:cNvPr id="202" name="Group 201"/>
            <p:cNvGrpSpPr/>
            <p:nvPr/>
          </p:nvGrpSpPr>
          <p:grpSpPr>
            <a:xfrm rot="1200000">
              <a:off x="6174939" y="1620925"/>
              <a:ext cx="2373440" cy="1828800"/>
              <a:chOff x="6380577" y="2008602"/>
              <a:chExt cx="2373440" cy="1828800"/>
            </a:xfrm>
          </p:grpSpPr>
          <p:grpSp>
            <p:nvGrpSpPr>
              <p:cNvPr id="204" name="Group 203"/>
              <p:cNvGrpSpPr/>
              <p:nvPr/>
            </p:nvGrpSpPr>
            <p:grpSpPr>
              <a:xfrm rot="1200000">
                <a:off x="6380577" y="2008602"/>
                <a:ext cx="2286000" cy="1828800"/>
                <a:chOff x="3650280" y="1887172"/>
                <a:chExt cx="2286000" cy="1828800"/>
              </a:xfrm>
            </p:grpSpPr>
            <p:sp>
              <p:nvSpPr>
                <p:cNvPr id="207" name="Arc 206"/>
                <p:cNvSpPr/>
                <p:nvPr/>
              </p:nvSpPr>
              <p:spPr>
                <a:xfrm flipH="1" flipV="1">
                  <a:off x="3650280" y="1887172"/>
                  <a:ext cx="2286000" cy="1828800"/>
                </a:xfrm>
                <a:prstGeom prst="arc">
                  <a:avLst>
                    <a:gd name="adj1" fmla="val 10790169"/>
                    <a:gd name="adj2" fmla="val 0"/>
                  </a:avLst>
                </a:prstGeom>
                <a:solidFill>
                  <a:srgbClr val="292929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08" name="Straight Connector 207"/>
                <p:cNvCxnSpPr/>
                <p:nvPr/>
              </p:nvCxnSpPr>
              <p:spPr>
                <a:xfrm>
                  <a:off x="3650280" y="1891283"/>
                  <a:ext cx="0" cy="9144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6" name="Straight Connector 205"/>
              <p:cNvCxnSpPr/>
              <p:nvPr/>
            </p:nvCxnSpPr>
            <p:spPr>
              <a:xfrm rot="1200000">
                <a:off x="8754017" y="242710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267916" y="1484985"/>
              <a:ext cx="2783424" cy="1645920"/>
              <a:chOff x="6267916" y="1483617"/>
              <a:chExt cx="2783424" cy="1645920"/>
            </a:xfrm>
          </p:grpSpPr>
          <p:sp>
            <p:nvSpPr>
              <p:cNvPr id="209" name="Right Triangle 208"/>
              <p:cNvSpPr/>
              <p:nvPr/>
            </p:nvSpPr>
            <p:spPr>
              <a:xfrm rot="17400000">
                <a:off x="7089073" y="1354435"/>
                <a:ext cx="908826" cy="2357931"/>
              </a:xfrm>
              <a:custGeom>
                <a:avLst/>
                <a:gdLst>
                  <a:gd name="connsiteX0" fmla="*/ 0 w 914400"/>
                  <a:gd name="connsiteY0" fmla="*/ 2286000 h 2286000"/>
                  <a:gd name="connsiteX1" fmla="*/ 0 w 914400"/>
                  <a:gd name="connsiteY1" fmla="*/ 0 h 2286000"/>
                  <a:gd name="connsiteX2" fmla="*/ 914400 w 914400"/>
                  <a:gd name="connsiteY2" fmla="*/ 2286000 h 2286000"/>
                  <a:gd name="connsiteX3" fmla="*/ 0 w 914400"/>
                  <a:gd name="connsiteY3" fmla="*/ 2286000 h 2286000"/>
                  <a:gd name="connsiteX0" fmla="*/ 5363 w 914400"/>
                  <a:gd name="connsiteY0" fmla="*/ 1989859 h 2286000"/>
                  <a:gd name="connsiteX1" fmla="*/ 0 w 914400"/>
                  <a:gd name="connsiteY1" fmla="*/ 0 h 2286000"/>
                  <a:gd name="connsiteX2" fmla="*/ 914400 w 914400"/>
                  <a:gd name="connsiteY2" fmla="*/ 2286000 h 2286000"/>
                  <a:gd name="connsiteX3" fmla="*/ 5363 w 914400"/>
                  <a:gd name="connsiteY3" fmla="*/ 1989859 h 2286000"/>
                  <a:gd name="connsiteX0" fmla="*/ 88 w 936717"/>
                  <a:gd name="connsiteY0" fmla="*/ 1988317 h 2286000"/>
                  <a:gd name="connsiteX1" fmla="*/ 22317 w 936717"/>
                  <a:gd name="connsiteY1" fmla="*/ 0 h 2286000"/>
                  <a:gd name="connsiteX2" fmla="*/ 936717 w 936717"/>
                  <a:gd name="connsiteY2" fmla="*/ 2286000 h 2286000"/>
                  <a:gd name="connsiteX3" fmla="*/ 88 w 936717"/>
                  <a:gd name="connsiteY3" fmla="*/ 1988317 h 2286000"/>
                  <a:gd name="connsiteX0" fmla="*/ 80 w 936709"/>
                  <a:gd name="connsiteY0" fmla="*/ 2043500 h 2341183"/>
                  <a:gd name="connsiteX1" fmla="*/ 25393 w 936709"/>
                  <a:gd name="connsiteY1" fmla="*/ 0 h 2341183"/>
                  <a:gd name="connsiteX2" fmla="*/ 936709 w 936709"/>
                  <a:gd name="connsiteY2" fmla="*/ 2341183 h 2341183"/>
                  <a:gd name="connsiteX3" fmla="*/ 80 w 936709"/>
                  <a:gd name="connsiteY3" fmla="*/ 2043500 h 2341183"/>
                  <a:gd name="connsiteX0" fmla="*/ 80 w 911914"/>
                  <a:gd name="connsiteY0" fmla="*/ 2043500 h 2357931"/>
                  <a:gd name="connsiteX1" fmla="*/ 25393 w 911914"/>
                  <a:gd name="connsiteY1" fmla="*/ 0 h 2357931"/>
                  <a:gd name="connsiteX2" fmla="*/ 911914 w 911914"/>
                  <a:gd name="connsiteY2" fmla="*/ 2357931 h 2357931"/>
                  <a:gd name="connsiteX3" fmla="*/ 80 w 911914"/>
                  <a:gd name="connsiteY3" fmla="*/ 2043500 h 2357931"/>
                  <a:gd name="connsiteX0" fmla="*/ 89 w 908826"/>
                  <a:gd name="connsiteY0" fmla="*/ 2030788 h 2357931"/>
                  <a:gd name="connsiteX1" fmla="*/ 22305 w 908826"/>
                  <a:gd name="connsiteY1" fmla="*/ 0 h 2357931"/>
                  <a:gd name="connsiteX2" fmla="*/ 908826 w 908826"/>
                  <a:gd name="connsiteY2" fmla="*/ 2357931 h 2357931"/>
                  <a:gd name="connsiteX3" fmla="*/ 89 w 908826"/>
                  <a:gd name="connsiteY3" fmla="*/ 2030788 h 2357931"/>
                  <a:gd name="connsiteX0" fmla="*/ 89 w 908826"/>
                  <a:gd name="connsiteY0" fmla="*/ 2030788 h 2357931"/>
                  <a:gd name="connsiteX1" fmla="*/ 22305 w 908826"/>
                  <a:gd name="connsiteY1" fmla="*/ 0 h 2357931"/>
                  <a:gd name="connsiteX2" fmla="*/ 908826 w 908826"/>
                  <a:gd name="connsiteY2" fmla="*/ 2357931 h 2357931"/>
                  <a:gd name="connsiteX3" fmla="*/ 89 w 908826"/>
                  <a:gd name="connsiteY3" fmla="*/ 2030788 h 2357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8826" h="2357931">
                    <a:moveTo>
                      <a:pt x="89" y="2030788"/>
                    </a:moveTo>
                    <a:cubicBezTo>
                      <a:pt x="-1699" y="1367502"/>
                      <a:pt x="24093" y="663286"/>
                      <a:pt x="22305" y="0"/>
                    </a:cubicBezTo>
                    <a:lnTo>
                      <a:pt x="908826" y="2357931"/>
                    </a:lnTo>
                    <a:lnTo>
                      <a:pt x="89" y="2030788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0" name="Oval 209"/>
              <p:cNvSpPr/>
              <p:nvPr/>
            </p:nvSpPr>
            <p:spPr>
              <a:xfrm rot="2400000">
                <a:off x="6765340" y="1591300"/>
                <a:ext cx="2286000" cy="4572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6267916" y="1483617"/>
                <a:ext cx="1645920" cy="1645920"/>
                <a:chOff x="6267916" y="1483617"/>
                <a:chExt cx="1645920" cy="1645920"/>
              </a:xfrm>
              <a:solidFill>
                <a:schemeClr val="bg1"/>
              </a:solidFill>
            </p:grpSpPr>
            <p:sp>
              <p:nvSpPr>
                <p:cNvPr id="8" name="Chord 7"/>
                <p:cNvSpPr/>
                <p:nvPr/>
              </p:nvSpPr>
              <p:spPr>
                <a:xfrm>
                  <a:off x="6267916" y="1483617"/>
                  <a:ext cx="1645920" cy="1645920"/>
                </a:xfrm>
                <a:prstGeom prst="chord">
                  <a:avLst>
                    <a:gd name="adj1" fmla="val 9778737"/>
                    <a:gd name="adj2" fmla="val 1329036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" name="Isosceles Triangle 8"/>
                <p:cNvSpPr/>
                <p:nvPr/>
              </p:nvSpPr>
              <p:spPr>
                <a:xfrm>
                  <a:off x="6293804" y="1797589"/>
                  <a:ext cx="1060704" cy="731520"/>
                </a:xfrm>
                <a:prstGeom prst="triangle">
                  <a:avLst>
                    <a:gd name="adj" fmla="val 1551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31" name="TextBox 30"/>
          <p:cNvSpPr txBox="1"/>
          <p:nvPr/>
        </p:nvSpPr>
        <p:spPr>
          <a:xfrm>
            <a:off x="1220311" y="3143250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00FF"/>
                </a:solidFill>
                <a:latin typeface="Bookman Old Style" pitchFamily="18" charset="0"/>
              </a:rPr>
              <a:t>1.75 cm</a:t>
            </a:r>
            <a:endParaRPr lang="en-US" sz="12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2086421" y="284265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00FF"/>
                </a:solidFill>
                <a:latin typeface="Bookman Old Style" pitchFamily="18" charset="0"/>
              </a:rPr>
              <a:t>2 mm</a:t>
            </a:r>
            <a:endParaRPr lang="en-US" sz="12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cxnSp>
        <p:nvCxnSpPr>
          <p:cNvPr id="228" name="Straight Arrow Connector 227"/>
          <p:cNvCxnSpPr/>
          <p:nvPr/>
        </p:nvCxnSpPr>
        <p:spPr>
          <a:xfrm flipV="1">
            <a:off x="1181723" y="3177390"/>
            <a:ext cx="871678" cy="121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 rot="18709442">
            <a:off x="8365024" y="4566920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effectLst>
                  <a:glow rad="63500">
                    <a:srgbClr val="4F81BD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</a:rPr>
              <a:t>10cm</a:t>
            </a:r>
            <a:endParaRPr lang="en-US" sz="1400" b="1" dirty="0">
              <a:solidFill>
                <a:srgbClr val="0000FF"/>
              </a:solidFill>
              <a:effectLst>
                <a:glow rad="63500">
                  <a:srgbClr val="4F81BD">
                    <a:satMod val="175000"/>
                    <a:alpha val="40000"/>
                  </a:srgbClr>
                </a:glow>
              </a:effectLst>
              <a:latin typeface="Bookman Old Style" pitchFamily="18" charset="0"/>
            </a:endParaRPr>
          </a:p>
        </p:txBody>
      </p:sp>
      <p:cxnSp>
        <p:nvCxnSpPr>
          <p:cNvPr id="230" name="Straight Arrow Connector 229"/>
          <p:cNvCxnSpPr/>
          <p:nvPr/>
        </p:nvCxnSpPr>
        <p:spPr>
          <a:xfrm flipV="1">
            <a:off x="8374242" y="4469412"/>
            <a:ext cx="470958" cy="478824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6379886" y="4933950"/>
            <a:ext cx="2010328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7019319" y="4868440"/>
            <a:ext cx="827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effectLst>
                  <a:glow rad="101600">
                    <a:srgbClr val="4F81BD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</a:rPr>
              <a:t>5.5 cm</a:t>
            </a:r>
            <a:endParaRPr lang="en-US" sz="1400" b="1" dirty="0">
              <a:solidFill>
                <a:srgbClr val="0000FF"/>
              </a:solidFill>
              <a:effectLst>
                <a:glow rad="101600">
                  <a:srgbClr val="4F81BD">
                    <a:satMod val="175000"/>
                    <a:alpha val="40000"/>
                  </a:srgbClr>
                </a:glow>
              </a:effectLst>
              <a:latin typeface="Comic Sans MS" pitchFamily="66" charset="0"/>
            </a:endParaRPr>
          </a:p>
        </p:txBody>
      </p:sp>
      <p:cxnSp>
        <p:nvCxnSpPr>
          <p:cNvPr id="174" name="Straight Arrow Connector 173"/>
          <p:cNvCxnSpPr/>
          <p:nvPr/>
        </p:nvCxnSpPr>
        <p:spPr>
          <a:xfrm flipV="1">
            <a:off x="8838791" y="3219447"/>
            <a:ext cx="0" cy="1257304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 rot="5400000">
            <a:off x="8540110" y="3709104"/>
            <a:ext cx="827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effectLst>
                  <a:glow rad="63500">
                    <a:srgbClr val="4F81BD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</a:rPr>
              <a:t>3.5 cm</a:t>
            </a:r>
            <a:endParaRPr lang="en-US" sz="1400" b="1" dirty="0">
              <a:solidFill>
                <a:srgbClr val="0000FF"/>
              </a:solidFill>
              <a:effectLst>
                <a:glow rad="63500">
                  <a:srgbClr val="4F81BD">
                    <a:satMod val="175000"/>
                    <a:alpha val="40000"/>
                  </a:srgbClr>
                </a:glow>
              </a:effectLst>
              <a:latin typeface="Comic Sans MS" pitchFamily="66" charset="0"/>
            </a:endParaRPr>
          </a:p>
        </p:txBody>
      </p:sp>
      <p:pic>
        <p:nvPicPr>
          <p:cNvPr id="491522" name="Picture 2" descr="C:\Users\Admin\Desktop\sell-silver-coin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t="10085" b="15306"/>
          <a:stretch/>
        </p:blipFill>
        <p:spPr bwMode="auto">
          <a:xfrm>
            <a:off x="643116" y="1142147"/>
            <a:ext cx="2309205" cy="148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8" name="TextBox 197"/>
          <p:cNvSpPr txBox="1"/>
          <p:nvPr/>
        </p:nvSpPr>
        <p:spPr>
          <a:xfrm>
            <a:off x="5250061" y="3206949"/>
            <a:ext cx="800219" cy="132343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rgbClr val="FF0000"/>
                </a:solidFill>
                <a:latin typeface="Bookman Old Style" pitchFamily="18" charset="0"/>
              </a:rPr>
              <a:t>=</a:t>
            </a:r>
            <a:endParaRPr lang="en-US" sz="80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200" name="Rounded Rectangle 199"/>
          <p:cNvSpPr/>
          <p:nvPr/>
        </p:nvSpPr>
        <p:spPr>
          <a:xfrm>
            <a:off x="1933830" y="2549896"/>
            <a:ext cx="2827531" cy="50355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1905000" y="2644201"/>
            <a:ext cx="618064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N =</a:t>
            </a:r>
            <a:endParaRPr lang="en-US" sz="1600" b="1" dirty="0">
              <a:solidFill>
                <a:srgbClr val="0000FF"/>
              </a:solidFill>
            </a:endParaRPr>
          </a:p>
        </p:txBody>
      </p:sp>
      <p:cxnSp>
        <p:nvCxnSpPr>
          <p:cNvPr id="203" name="Straight Connector 202"/>
          <p:cNvCxnSpPr/>
          <p:nvPr/>
        </p:nvCxnSpPr>
        <p:spPr>
          <a:xfrm>
            <a:off x="2435225" y="2809875"/>
            <a:ext cx="2127250" cy="0"/>
          </a:xfrm>
          <a:prstGeom prst="line">
            <a:avLst/>
          </a:prstGeom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 204"/>
          <p:cNvSpPr/>
          <p:nvPr/>
        </p:nvSpPr>
        <p:spPr>
          <a:xfrm>
            <a:off x="2672533" y="2515171"/>
            <a:ext cx="1928089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kern="0" dirty="0" smtClean="0">
                <a:solidFill>
                  <a:srgbClr val="FF0000"/>
                </a:solidFill>
                <a:latin typeface="Bookman Old Style" pitchFamily="18" charset="0"/>
              </a:rPr>
              <a:t>Vol. of cuboid</a:t>
            </a:r>
            <a:endParaRPr lang="en-US" sz="1600" b="1" baseline="-25000" dirty="0">
              <a:solidFill>
                <a:srgbClr val="FF0000"/>
              </a:solidFill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2350104" y="2766596"/>
            <a:ext cx="2450496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kern="0" dirty="0" smtClean="0">
                <a:solidFill>
                  <a:srgbClr val="FF0000"/>
                </a:solidFill>
                <a:latin typeface="Bookman Old Style" pitchFamily="18" charset="0"/>
              </a:rPr>
              <a:t>Vol. of 1 silver coin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78" name="Rounded Rectangle 177"/>
          <p:cNvSpPr/>
          <p:nvPr/>
        </p:nvSpPr>
        <p:spPr>
          <a:xfrm>
            <a:off x="785793" y="1694267"/>
            <a:ext cx="2262334" cy="26359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731380" y="1657350"/>
            <a:ext cx="258756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Vol. of N silver coins =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3324230" y="1657350"/>
            <a:ext cx="1689886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Vol. of Cuboid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152400" y="1200635"/>
            <a:ext cx="588623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sz="16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454510" y="2072341"/>
            <a:ext cx="2720617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N 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 Vol. of 1 silver coin  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3005137" y="2072341"/>
            <a:ext cx="30809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3276600" y="2072341"/>
            <a:ext cx="2879311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Vol. of Cuboid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233" name="Rounded Rectangle 232"/>
          <p:cNvSpPr/>
          <p:nvPr/>
        </p:nvSpPr>
        <p:spPr>
          <a:xfrm>
            <a:off x="3114678" y="319710"/>
            <a:ext cx="2228316" cy="253305"/>
          </a:xfrm>
          <a:prstGeom prst="roundRect">
            <a:avLst/>
          </a:prstGeom>
          <a:solidFill>
            <a:srgbClr val="FF33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754380" y="1239093"/>
            <a:ext cx="1279517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Radius (r) 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1840808" y="1239093"/>
            <a:ext cx="30809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2088012" y="1093786"/>
            <a:ext cx="663964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1.75</a:t>
            </a:r>
            <a:endParaRPr lang="en-US" sz="1600" b="1" dirty="0">
              <a:solidFill>
                <a:prstClr val="black"/>
              </a:solidFill>
            </a:endParaRPr>
          </a:p>
        </p:txBody>
      </p:sp>
      <p:cxnSp>
        <p:nvCxnSpPr>
          <p:cNvPr id="238" name="Straight Connector 237"/>
          <p:cNvCxnSpPr/>
          <p:nvPr/>
        </p:nvCxnSpPr>
        <p:spPr>
          <a:xfrm>
            <a:off x="2180476" y="1399955"/>
            <a:ext cx="560170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/>
          <p:cNvSpPr/>
          <p:nvPr/>
        </p:nvSpPr>
        <p:spPr>
          <a:xfrm>
            <a:off x="2262898" y="1356896"/>
            <a:ext cx="320922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2707550" y="1213184"/>
            <a:ext cx="508473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cm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242" name="Rounded Rectangle 241"/>
          <p:cNvSpPr/>
          <p:nvPr/>
        </p:nvSpPr>
        <p:spPr>
          <a:xfrm>
            <a:off x="554057" y="589187"/>
            <a:ext cx="1726622" cy="230277"/>
          </a:xfrm>
          <a:prstGeom prst="roundRect">
            <a:avLst/>
          </a:prstGeom>
          <a:solidFill>
            <a:srgbClr val="FF33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215900" y="272475"/>
            <a:ext cx="61087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Q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How many silver coins, 1.75 cm in diameter and of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thickness 2mm, must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be melted to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form a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cuboid of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dimensions 5.5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cm × 10 cm × 3.5 cm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?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grpSp>
        <p:nvGrpSpPr>
          <p:cNvPr id="176" name="Group 175"/>
          <p:cNvGrpSpPr/>
          <p:nvPr/>
        </p:nvGrpSpPr>
        <p:grpSpPr>
          <a:xfrm>
            <a:off x="2845860" y="3071812"/>
            <a:ext cx="2107140" cy="1557338"/>
            <a:chOff x="4024595" y="2429203"/>
            <a:chExt cx="1778446" cy="1314408"/>
          </a:xfrm>
          <a:solidFill>
            <a:schemeClr val="bg1">
              <a:lumMod val="65000"/>
            </a:schemeClr>
          </a:solidFill>
        </p:grpSpPr>
        <p:grpSp>
          <p:nvGrpSpPr>
            <p:cNvPr id="220" name="Group 219"/>
            <p:cNvGrpSpPr/>
            <p:nvPr/>
          </p:nvGrpSpPr>
          <p:grpSpPr>
            <a:xfrm rot="4860000">
              <a:off x="4651498" y="2955819"/>
              <a:ext cx="545472" cy="820852"/>
              <a:chOff x="1581312" y="1968775"/>
              <a:chExt cx="545473" cy="820852"/>
            </a:xfrm>
            <a:grpFill/>
          </p:grpSpPr>
          <p:sp>
            <p:nvSpPr>
              <p:cNvPr id="306" name="Oval 51"/>
              <p:cNvSpPr/>
              <p:nvPr/>
            </p:nvSpPr>
            <p:spPr>
              <a:xfrm rot="17100000">
                <a:off x="1444152" y="2105935"/>
                <a:ext cx="365759" cy="91440"/>
              </a:xfrm>
              <a:prstGeom prst="can">
                <a:avLst>
                  <a:gd name="adj" fmla="val 50000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7" name="Oval 52"/>
              <p:cNvSpPr/>
              <p:nvPr/>
            </p:nvSpPr>
            <p:spPr>
              <a:xfrm rot="17217998">
                <a:off x="1898186" y="2561028"/>
                <a:ext cx="365758" cy="91440"/>
              </a:xfrm>
              <a:prstGeom prst="can">
                <a:avLst>
                  <a:gd name="adj" fmla="val 42147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22" name="Group 221"/>
            <p:cNvGrpSpPr/>
            <p:nvPr/>
          </p:nvGrpSpPr>
          <p:grpSpPr>
            <a:xfrm rot="4440000">
              <a:off x="4989373" y="3100044"/>
              <a:ext cx="365758" cy="622374"/>
              <a:chOff x="1769877" y="1974288"/>
              <a:chExt cx="365760" cy="622374"/>
            </a:xfrm>
            <a:grpFill/>
          </p:grpSpPr>
          <p:sp>
            <p:nvSpPr>
              <p:cNvPr id="304" name="Oval 96"/>
              <p:cNvSpPr/>
              <p:nvPr/>
            </p:nvSpPr>
            <p:spPr>
              <a:xfrm rot="1559741">
                <a:off x="1769877" y="1974288"/>
                <a:ext cx="365760" cy="91440"/>
              </a:xfrm>
              <a:prstGeom prst="can">
                <a:avLst>
                  <a:gd name="adj" fmla="val 42890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5" name="Oval 97"/>
              <p:cNvSpPr/>
              <p:nvPr/>
            </p:nvSpPr>
            <p:spPr>
              <a:xfrm rot="14569767">
                <a:off x="1867484" y="2368062"/>
                <a:ext cx="365758" cy="91441"/>
              </a:xfrm>
              <a:prstGeom prst="can">
                <a:avLst>
                  <a:gd name="adj" fmla="val 48964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24" name="Group 223"/>
            <p:cNvGrpSpPr/>
            <p:nvPr/>
          </p:nvGrpSpPr>
          <p:grpSpPr>
            <a:xfrm rot="6360000">
              <a:off x="4726163" y="2504302"/>
              <a:ext cx="358092" cy="1060669"/>
              <a:chOff x="1258552" y="1547698"/>
              <a:chExt cx="358094" cy="1060671"/>
            </a:xfrm>
            <a:grpFill/>
          </p:grpSpPr>
          <p:sp>
            <p:nvSpPr>
              <p:cNvPr id="302" name="Oval 99"/>
              <p:cNvSpPr/>
              <p:nvPr/>
            </p:nvSpPr>
            <p:spPr>
              <a:xfrm rot="16200000">
                <a:off x="1121392" y="1684858"/>
                <a:ext cx="365759" cy="91440"/>
              </a:xfrm>
              <a:prstGeom prst="can">
                <a:avLst>
                  <a:gd name="adj" fmla="val 48247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3" name="Oval 100"/>
              <p:cNvSpPr/>
              <p:nvPr/>
            </p:nvSpPr>
            <p:spPr>
              <a:xfrm rot="13642667">
                <a:off x="1388047" y="2379769"/>
                <a:ext cx="365760" cy="91439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41" name="Group 240"/>
            <p:cNvGrpSpPr/>
            <p:nvPr/>
          </p:nvGrpSpPr>
          <p:grpSpPr>
            <a:xfrm rot="2820000">
              <a:off x="5313953" y="3066560"/>
              <a:ext cx="207731" cy="765073"/>
              <a:chOff x="1996273" y="2057530"/>
              <a:chExt cx="207732" cy="765073"/>
            </a:xfrm>
            <a:grpFill/>
          </p:grpSpPr>
          <p:sp>
            <p:nvSpPr>
              <p:cNvPr id="300" name="Oval 102"/>
              <p:cNvSpPr/>
              <p:nvPr/>
            </p:nvSpPr>
            <p:spPr>
              <a:xfrm rot="16200000">
                <a:off x="1975405" y="2194690"/>
                <a:ext cx="365760" cy="91440"/>
              </a:xfrm>
              <a:prstGeom prst="can">
                <a:avLst>
                  <a:gd name="adj" fmla="val 44536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1" name="Oval 103"/>
              <p:cNvSpPr/>
              <p:nvPr/>
            </p:nvSpPr>
            <p:spPr>
              <a:xfrm rot="17967487">
                <a:off x="1859114" y="2594004"/>
                <a:ext cx="365758" cy="9144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43" name="Group 242"/>
            <p:cNvGrpSpPr/>
            <p:nvPr/>
          </p:nvGrpSpPr>
          <p:grpSpPr>
            <a:xfrm rot="-3600000">
              <a:off x="4427597" y="3218402"/>
              <a:ext cx="536934" cy="513484"/>
              <a:chOff x="1604973" y="2020796"/>
              <a:chExt cx="536937" cy="513484"/>
            </a:xfrm>
            <a:grpFill/>
          </p:grpSpPr>
          <p:sp>
            <p:nvSpPr>
              <p:cNvPr id="298" name="Oval 105"/>
              <p:cNvSpPr/>
              <p:nvPr/>
            </p:nvSpPr>
            <p:spPr>
              <a:xfrm>
                <a:off x="1604973" y="2020796"/>
                <a:ext cx="365760" cy="91440"/>
              </a:xfrm>
              <a:prstGeom prst="can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9" name="Oval 106"/>
              <p:cNvSpPr/>
              <p:nvPr/>
            </p:nvSpPr>
            <p:spPr>
              <a:xfrm rot="1986978">
                <a:off x="1776150" y="2442838"/>
                <a:ext cx="365760" cy="91442"/>
              </a:xfrm>
              <a:prstGeom prst="can">
                <a:avLst>
                  <a:gd name="adj" fmla="val 45244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44" name="Group 243"/>
            <p:cNvGrpSpPr/>
            <p:nvPr/>
          </p:nvGrpSpPr>
          <p:grpSpPr>
            <a:xfrm rot="-2340000">
              <a:off x="4426643" y="2914412"/>
              <a:ext cx="365759" cy="397717"/>
              <a:chOff x="2240513" y="2371826"/>
              <a:chExt cx="365760" cy="397717"/>
            </a:xfrm>
            <a:grpFill/>
          </p:grpSpPr>
          <p:sp>
            <p:nvSpPr>
              <p:cNvPr id="296" name="Oval 108"/>
              <p:cNvSpPr/>
              <p:nvPr/>
            </p:nvSpPr>
            <p:spPr>
              <a:xfrm rot="4500000">
                <a:off x="2121531" y="2504414"/>
                <a:ext cx="365759" cy="100584"/>
              </a:xfrm>
              <a:prstGeom prst="can">
                <a:avLst>
                  <a:gd name="adj" fmla="val 43973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7" name="Oval 109"/>
              <p:cNvSpPr/>
              <p:nvPr/>
            </p:nvSpPr>
            <p:spPr>
              <a:xfrm>
                <a:off x="2240513" y="2678103"/>
                <a:ext cx="365760" cy="91440"/>
              </a:xfrm>
              <a:prstGeom prst="can">
                <a:avLst>
                  <a:gd name="adj" fmla="val 36439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45" name="Group 244"/>
            <p:cNvGrpSpPr/>
            <p:nvPr/>
          </p:nvGrpSpPr>
          <p:grpSpPr>
            <a:xfrm rot="-4200000">
              <a:off x="3977486" y="2900150"/>
              <a:ext cx="767997" cy="560759"/>
              <a:chOff x="1384485" y="2057183"/>
              <a:chExt cx="768000" cy="560759"/>
            </a:xfrm>
            <a:grpFill/>
          </p:grpSpPr>
          <p:sp>
            <p:nvSpPr>
              <p:cNvPr id="294" name="Oval 111"/>
              <p:cNvSpPr/>
              <p:nvPr/>
            </p:nvSpPr>
            <p:spPr>
              <a:xfrm rot="6073526">
                <a:off x="1247326" y="2194342"/>
                <a:ext cx="365758" cy="91440"/>
              </a:xfrm>
              <a:prstGeom prst="can">
                <a:avLst>
                  <a:gd name="adj" fmla="val 43911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5" name="Oval 112"/>
              <p:cNvSpPr/>
              <p:nvPr/>
            </p:nvSpPr>
            <p:spPr>
              <a:xfrm>
                <a:off x="1786725" y="2526502"/>
                <a:ext cx="365760" cy="91440"/>
              </a:xfrm>
              <a:prstGeom prst="can">
                <a:avLst>
                  <a:gd name="adj" fmla="val 42355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46" name="Group 245"/>
            <p:cNvGrpSpPr/>
            <p:nvPr/>
          </p:nvGrpSpPr>
          <p:grpSpPr>
            <a:xfrm rot="-1680000">
              <a:off x="4659367" y="2429203"/>
              <a:ext cx="365758" cy="942191"/>
              <a:chOff x="1786725" y="1675751"/>
              <a:chExt cx="365760" cy="942191"/>
            </a:xfrm>
            <a:grpFill/>
          </p:grpSpPr>
          <p:sp>
            <p:nvSpPr>
              <p:cNvPr id="292" name="Oval 114"/>
              <p:cNvSpPr/>
              <p:nvPr/>
            </p:nvSpPr>
            <p:spPr>
              <a:xfrm rot="2700000">
                <a:off x="1880862" y="1812909"/>
                <a:ext cx="365758" cy="91441"/>
              </a:xfrm>
              <a:prstGeom prst="can">
                <a:avLst>
                  <a:gd name="adj" fmla="val 37865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3" name="Oval 115"/>
              <p:cNvSpPr/>
              <p:nvPr/>
            </p:nvSpPr>
            <p:spPr>
              <a:xfrm>
                <a:off x="1786725" y="2526502"/>
                <a:ext cx="365760" cy="91440"/>
              </a:xfrm>
              <a:prstGeom prst="can">
                <a:avLst>
                  <a:gd name="adj" fmla="val 45986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47" name="Group 246"/>
            <p:cNvGrpSpPr/>
            <p:nvPr/>
          </p:nvGrpSpPr>
          <p:grpSpPr>
            <a:xfrm rot="4500000">
              <a:off x="4862211" y="3012191"/>
              <a:ext cx="467099" cy="696201"/>
              <a:chOff x="2105646" y="2245540"/>
              <a:chExt cx="467102" cy="696201"/>
            </a:xfrm>
            <a:grpFill/>
          </p:grpSpPr>
          <p:sp>
            <p:nvSpPr>
              <p:cNvPr id="290" name="Oval 117"/>
              <p:cNvSpPr/>
              <p:nvPr/>
            </p:nvSpPr>
            <p:spPr>
              <a:xfrm rot="19800000">
                <a:off x="2206989" y="2245540"/>
                <a:ext cx="365759" cy="91440"/>
              </a:xfrm>
              <a:prstGeom prst="can">
                <a:avLst>
                  <a:gd name="adj" fmla="val 36410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1" name="Oval 118"/>
              <p:cNvSpPr/>
              <p:nvPr/>
            </p:nvSpPr>
            <p:spPr>
              <a:xfrm rot="16563028">
                <a:off x="1968488" y="2713141"/>
                <a:ext cx="365758" cy="91441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48" name="Group 247"/>
            <p:cNvGrpSpPr/>
            <p:nvPr/>
          </p:nvGrpSpPr>
          <p:grpSpPr>
            <a:xfrm rot="4320000">
              <a:off x="4283631" y="2633407"/>
              <a:ext cx="475623" cy="841731"/>
              <a:chOff x="1889756" y="1473883"/>
              <a:chExt cx="475625" cy="841731"/>
            </a:xfrm>
            <a:grpFill/>
          </p:grpSpPr>
          <p:sp>
            <p:nvSpPr>
              <p:cNvPr id="288" name="Oval 120"/>
              <p:cNvSpPr/>
              <p:nvPr/>
            </p:nvSpPr>
            <p:spPr>
              <a:xfrm rot="17993686">
                <a:off x="1752596" y="1611043"/>
                <a:ext cx="365759" cy="91440"/>
              </a:xfrm>
              <a:prstGeom prst="can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9" name="Oval 121"/>
              <p:cNvSpPr/>
              <p:nvPr/>
            </p:nvSpPr>
            <p:spPr>
              <a:xfrm rot="17267636">
                <a:off x="2136782" y="2087015"/>
                <a:ext cx="365758" cy="91440"/>
              </a:xfrm>
              <a:prstGeom prst="can">
                <a:avLst>
                  <a:gd name="adj" fmla="val 43947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49" name="Group 248"/>
            <p:cNvGrpSpPr/>
            <p:nvPr/>
          </p:nvGrpSpPr>
          <p:grpSpPr>
            <a:xfrm rot="-5520000">
              <a:off x="4064001" y="2766336"/>
              <a:ext cx="787191" cy="668509"/>
              <a:chOff x="1120101" y="2121385"/>
              <a:chExt cx="787195" cy="668509"/>
            </a:xfrm>
            <a:grpFill/>
          </p:grpSpPr>
          <p:sp>
            <p:nvSpPr>
              <p:cNvPr id="286" name="Oval 123"/>
              <p:cNvSpPr/>
              <p:nvPr/>
            </p:nvSpPr>
            <p:spPr>
              <a:xfrm rot="4853922">
                <a:off x="982942" y="2258544"/>
                <a:ext cx="365758" cy="91440"/>
              </a:xfrm>
              <a:prstGeom prst="can">
                <a:avLst>
                  <a:gd name="adj" fmla="val 38760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7" name="Oval 124"/>
              <p:cNvSpPr/>
              <p:nvPr/>
            </p:nvSpPr>
            <p:spPr>
              <a:xfrm rot="3981350">
                <a:off x="1678697" y="2561295"/>
                <a:ext cx="365758" cy="91440"/>
              </a:xfrm>
              <a:prstGeom prst="can">
                <a:avLst>
                  <a:gd name="adj" fmla="val 40434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50" name="Group 249"/>
            <p:cNvGrpSpPr/>
            <p:nvPr/>
          </p:nvGrpSpPr>
          <p:grpSpPr>
            <a:xfrm rot="-4080000">
              <a:off x="4706774" y="2346439"/>
              <a:ext cx="373138" cy="1457235"/>
              <a:chOff x="1352175" y="1365490"/>
              <a:chExt cx="373141" cy="1457235"/>
            </a:xfrm>
            <a:grpFill/>
          </p:grpSpPr>
          <p:sp>
            <p:nvSpPr>
              <p:cNvPr id="284" name="Oval 126"/>
              <p:cNvSpPr/>
              <p:nvPr/>
            </p:nvSpPr>
            <p:spPr>
              <a:xfrm rot="2885445">
                <a:off x="1215016" y="1502649"/>
                <a:ext cx="365758" cy="91440"/>
              </a:xfrm>
              <a:prstGeom prst="can">
                <a:avLst>
                  <a:gd name="adj" fmla="val 50000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5" name="Oval 127"/>
              <p:cNvSpPr/>
              <p:nvPr/>
            </p:nvSpPr>
            <p:spPr>
              <a:xfrm rot="5400000">
                <a:off x="1492145" y="2589553"/>
                <a:ext cx="365758" cy="100585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51" name="Group 250"/>
            <p:cNvGrpSpPr/>
            <p:nvPr/>
          </p:nvGrpSpPr>
          <p:grpSpPr>
            <a:xfrm rot="-6000000">
              <a:off x="4923407" y="2723393"/>
              <a:ext cx="596484" cy="591970"/>
              <a:chOff x="1228948" y="1556955"/>
              <a:chExt cx="596486" cy="591971"/>
            </a:xfrm>
            <a:grpFill/>
          </p:grpSpPr>
          <p:sp>
            <p:nvSpPr>
              <p:cNvPr id="282" name="Oval 129"/>
              <p:cNvSpPr/>
              <p:nvPr/>
            </p:nvSpPr>
            <p:spPr>
              <a:xfrm rot="6459757">
                <a:off x="1596834" y="1694115"/>
                <a:ext cx="365760" cy="91440"/>
              </a:xfrm>
              <a:prstGeom prst="can">
                <a:avLst>
                  <a:gd name="adj" fmla="val 38274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3" name="Oval 130"/>
              <p:cNvSpPr/>
              <p:nvPr/>
            </p:nvSpPr>
            <p:spPr>
              <a:xfrm rot="5400000">
                <a:off x="1106922" y="1905193"/>
                <a:ext cx="365759" cy="121707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52" name="Group 251"/>
            <p:cNvGrpSpPr/>
            <p:nvPr/>
          </p:nvGrpSpPr>
          <p:grpSpPr>
            <a:xfrm rot="6000000">
              <a:off x="4851446" y="2236171"/>
              <a:ext cx="233776" cy="1251246"/>
              <a:chOff x="2301517" y="1308992"/>
              <a:chExt cx="233778" cy="1251246"/>
            </a:xfrm>
            <a:grpFill/>
          </p:grpSpPr>
          <p:sp>
            <p:nvSpPr>
              <p:cNvPr id="280" name="Oval 132"/>
              <p:cNvSpPr/>
              <p:nvPr/>
            </p:nvSpPr>
            <p:spPr>
              <a:xfrm rot="14400000">
                <a:off x="2164359" y="1446150"/>
                <a:ext cx="365758" cy="91441"/>
              </a:xfrm>
              <a:prstGeom prst="can">
                <a:avLst>
                  <a:gd name="adj" fmla="val 41290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1" name="Oval 133"/>
              <p:cNvSpPr/>
              <p:nvPr/>
            </p:nvSpPr>
            <p:spPr>
              <a:xfrm rot="14975616">
                <a:off x="2306696" y="2331639"/>
                <a:ext cx="365757" cy="91441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53" name="Group 252"/>
            <p:cNvGrpSpPr/>
            <p:nvPr/>
          </p:nvGrpSpPr>
          <p:grpSpPr>
            <a:xfrm rot="4080000">
              <a:off x="4288487" y="2723156"/>
              <a:ext cx="201223" cy="729007"/>
              <a:chOff x="2683881" y="1861327"/>
              <a:chExt cx="201224" cy="729007"/>
            </a:xfrm>
            <a:grpFill/>
          </p:grpSpPr>
          <p:sp>
            <p:nvSpPr>
              <p:cNvPr id="278" name="Oval 135"/>
              <p:cNvSpPr/>
              <p:nvPr/>
            </p:nvSpPr>
            <p:spPr>
              <a:xfrm rot="18000000">
                <a:off x="2546721" y="1998487"/>
                <a:ext cx="365759" cy="91440"/>
              </a:xfrm>
              <a:prstGeom prst="can">
                <a:avLst>
                  <a:gd name="adj" fmla="val 41437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9" name="Oval 136"/>
              <p:cNvSpPr/>
              <p:nvPr/>
            </p:nvSpPr>
            <p:spPr>
              <a:xfrm rot="17100000">
                <a:off x="2651934" y="2357163"/>
                <a:ext cx="365758" cy="100584"/>
              </a:xfrm>
              <a:prstGeom prst="can">
                <a:avLst>
                  <a:gd name="adj" fmla="val 44315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54" name="Group 253"/>
            <p:cNvGrpSpPr/>
            <p:nvPr/>
          </p:nvGrpSpPr>
          <p:grpSpPr>
            <a:xfrm rot="3900000">
              <a:off x="4856654" y="2548146"/>
              <a:ext cx="262503" cy="622698"/>
              <a:chOff x="2247633" y="2549446"/>
              <a:chExt cx="262504" cy="622702"/>
            </a:xfrm>
            <a:grpFill/>
          </p:grpSpPr>
          <p:sp>
            <p:nvSpPr>
              <p:cNvPr id="276" name="Oval 138"/>
              <p:cNvSpPr/>
              <p:nvPr/>
            </p:nvSpPr>
            <p:spPr>
              <a:xfrm rot="16200000">
                <a:off x="2281537" y="2686606"/>
                <a:ext cx="365760" cy="91440"/>
              </a:xfrm>
              <a:prstGeom prst="can">
                <a:avLst>
                  <a:gd name="adj" fmla="val 33181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7" name="Oval 139"/>
              <p:cNvSpPr/>
              <p:nvPr/>
            </p:nvSpPr>
            <p:spPr>
              <a:xfrm rot="15853472">
                <a:off x="2110472" y="2943548"/>
                <a:ext cx="365761" cy="91439"/>
              </a:xfrm>
              <a:prstGeom prst="can">
                <a:avLst>
                  <a:gd name="adj" fmla="val 42781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55" name="Group 254"/>
            <p:cNvGrpSpPr/>
            <p:nvPr/>
          </p:nvGrpSpPr>
          <p:grpSpPr>
            <a:xfrm rot="4500000">
              <a:off x="4781227" y="2906634"/>
              <a:ext cx="361484" cy="608546"/>
              <a:chOff x="2871967" y="2130951"/>
              <a:chExt cx="361486" cy="608547"/>
            </a:xfrm>
            <a:grpFill/>
          </p:grpSpPr>
          <p:sp>
            <p:nvSpPr>
              <p:cNvPr id="274" name="Oval 141"/>
              <p:cNvSpPr/>
              <p:nvPr/>
            </p:nvSpPr>
            <p:spPr>
              <a:xfrm rot="16200000">
                <a:off x="3004853" y="2268110"/>
                <a:ext cx="365759" cy="91441"/>
              </a:xfrm>
              <a:prstGeom prst="can">
                <a:avLst>
                  <a:gd name="adj" fmla="val 43282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5" name="Oval 142"/>
              <p:cNvSpPr/>
              <p:nvPr/>
            </p:nvSpPr>
            <p:spPr>
              <a:xfrm rot="18000000">
                <a:off x="2734807" y="2510898"/>
                <a:ext cx="365760" cy="91440"/>
              </a:xfrm>
              <a:prstGeom prst="can">
                <a:avLst>
                  <a:gd name="adj" fmla="val 46472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56" name="Group 255"/>
            <p:cNvGrpSpPr/>
            <p:nvPr/>
          </p:nvGrpSpPr>
          <p:grpSpPr>
            <a:xfrm rot="-7200000">
              <a:off x="4542893" y="2402507"/>
              <a:ext cx="135300" cy="999747"/>
              <a:chOff x="908693" y="1650509"/>
              <a:chExt cx="135301" cy="999747"/>
            </a:xfrm>
            <a:grpFill/>
          </p:grpSpPr>
          <p:sp>
            <p:nvSpPr>
              <p:cNvPr id="272" name="Oval 144"/>
              <p:cNvSpPr/>
              <p:nvPr/>
            </p:nvSpPr>
            <p:spPr>
              <a:xfrm rot="5400000">
                <a:off x="771535" y="1787667"/>
                <a:ext cx="365757" cy="91441"/>
              </a:xfrm>
              <a:prstGeom prst="can">
                <a:avLst>
                  <a:gd name="adj" fmla="val 42439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3" name="Oval 145"/>
              <p:cNvSpPr/>
              <p:nvPr/>
            </p:nvSpPr>
            <p:spPr>
              <a:xfrm rot="7145272">
                <a:off x="815395" y="2421657"/>
                <a:ext cx="365757" cy="91441"/>
              </a:xfrm>
              <a:prstGeom prst="can">
                <a:avLst>
                  <a:gd name="adj" fmla="val 47551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57" name="Group 256"/>
            <p:cNvGrpSpPr/>
            <p:nvPr/>
          </p:nvGrpSpPr>
          <p:grpSpPr>
            <a:xfrm rot="6780000">
              <a:off x="4859499" y="2734828"/>
              <a:ext cx="663168" cy="838166"/>
              <a:chOff x="2773370" y="1456139"/>
              <a:chExt cx="663170" cy="838167"/>
            </a:xfrm>
            <a:grpFill/>
          </p:grpSpPr>
          <p:sp>
            <p:nvSpPr>
              <p:cNvPr id="270" name="Oval 148"/>
              <p:cNvSpPr/>
              <p:nvPr/>
            </p:nvSpPr>
            <p:spPr>
              <a:xfrm rot="16200000">
                <a:off x="2636210" y="1593299"/>
                <a:ext cx="365760" cy="91440"/>
              </a:xfrm>
              <a:prstGeom prst="can">
                <a:avLst>
                  <a:gd name="adj" fmla="val 41779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1" name="Oval 149"/>
              <p:cNvSpPr/>
              <p:nvPr/>
            </p:nvSpPr>
            <p:spPr>
              <a:xfrm rot="15897423">
                <a:off x="3207940" y="2065706"/>
                <a:ext cx="365760" cy="91440"/>
              </a:xfrm>
              <a:prstGeom prst="can">
                <a:avLst>
                  <a:gd name="adj" fmla="val 40038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58" name="Group 257"/>
            <p:cNvGrpSpPr/>
            <p:nvPr/>
          </p:nvGrpSpPr>
          <p:grpSpPr>
            <a:xfrm rot="8400000">
              <a:off x="4124135" y="2982161"/>
              <a:ext cx="511124" cy="608251"/>
              <a:chOff x="2189320" y="830576"/>
              <a:chExt cx="511127" cy="608251"/>
            </a:xfrm>
            <a:grpFill/>
          </p:grpSpPr>
          <p:sp>
            <p:nvSpPr>
              <p:cNvPr id="268" name="Oval 151"/>
              <p:cNvSpPr/>
              <p:nvPr/>
            </p:nvSpPr>
            <p:spPr>
              <a:xfrm rot="10321436">
                <a:off x="2189320" y="830576"/>
                <a:ext cx="365760" cy="91440"/>
              </a:xfrm>
              <a:prstGeom prst="can">
                <a:avLst>
                  <a:gd name="adj" fmla="val 48602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9" name="Oval 152"/>
              <p:cNvSpPr/>
              <p:nvPr/>
            </p:nvSpPr>
            <p:spPr>
              <a:xfrm rot="14480939">
                <a:off x="2471848" y="1210227"/>
                <a:ext cx="365758" cy="91441"/>
              </a:xfrm>
              <a:prstGeom prst="can">
                <a:avLst>
                  <a:gd name="adj" fmla="val 47183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59" name="Group 258"/>
            <p:cNvGrpSpPr/>
            <p:nvPr/>
          </p:nvGrpSpPr>
          <p:grpSpPr>
            <a:xfrm rot="8400000">
              <a:off x="4607919" y="2834692"/>
              <a:ext cx="543209" cy="566379"/>
              <a:chOff x="2358303" y="1108125"/>
              <a:chExt cx="543213" cy="566380"/>
            </a:xfrm>
            <a:grpFill/>
          </p:grpSpPr>
          <p:sp>
            <p:nvSpPr>
              <p:cNvPr id="266" name="Oval 154"/>
              <p:cNvSpPr/>
              <p:nvPr/>
            </p:nvSpPr>
            <p:spPr>
              <a:xfrm rot="14400000">
                <a:off x="2221144" y="1445905"/>
                <a:ext cx="365759" cy="91441"/>
              </a:xfrm>
              <a:prstGeom prst="can">
                <a:avLst>
                  <a:gd name="adj" fmla="val 43024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7" name="Oval 155"/>
              <p:cNvSpPr/>
              <p:nvPr/>
            </p:nvSpPr>
            <p:spPr>
              <a:xfrm rot="13500000">
                <a:off x="2672916" y="1245285"/>
                <a:ext cx="365759" cy="91440"/>
              </a:xfrm>
              <a:prstGeom prst="can">
                <a:avLst>
                  <a:gd name="adj" fmla="val 46371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0" name="Group 259"/>
            <p:cNvGrpSpPr/>
            <p:nvPr/>
          </p:nvGrpSpPr>
          <p:grpSpPr>
            <a:xfrm rot="-8100000">
              <a:off x="5292197" y="2914231"/>
              <a:ext cx="248770" cy="772919"/>
              <a:chOff x="1219385" y="1031678"/>
              <a:chExt cx="248771" cy="772920"/>
            </a:xfrm>
            <a:grpFill/>
          </p:grpSpPr>
          <p:sp>
            <p:nvSpPr>
              <p:cNvPr id="264" name="Oval 157"/>
              <p:cNvSpPr/>
              <p:nvPr/>
            </p:nvSpPr>
            <p:spPr>
              <a:xfrm rot="4983773">
                <a:off x="1091826" y="1566398"/>
                <a:ext cx="365759" cy="110642"/>
              </a:xfrm>
              <a:prstGeom prst="can">
                <a:avLst>
                  <a:gd name="adj" fmla="val 43414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5" name="Oval 158"/>
              <p:cNvSpPr/>
              <p:nvPr/>
            </p:nvSpPr>
            <p:spPr>
              <a:xfrm rot="7553802">
                <a:off x="1239556" y="1168838"/>
                <a:ext cx="365759" cy="9144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1" name="Group 260"/>
            <p:cNvGrpSpPr/>
            <p:nvPr/>
          </p:nvGrpSpPr>
          <p:grpSpPr>
            <a:xfrm rot="-10140000">
              <a:off x="4587271" y="2953630"/>
              <a:ext cx="508517" cy="570382"/>
              <a:chOff x="1627147" y="1588507"/>
              <a:chExt cx="508519" cy="570382"/>
            </a:xfrm>
            <a:grpFill/>
          </p:grpSpPr>
          <p:sp>
            <p:nvSpPr>
              <p:cNvPr id="262" name="Oval 160"/>
              <p:cNvSpPr/>
              <p:nvPr/>
            </p:nvSpPr>
            <p:spPr>
              <a:xfrm rot="9679688">
                <a:off x="1769906" y="1588507"/>
                <a:ext cx="365760" cy="91440"/>
              </a:xfrm>
              <a:prstGeom prst="can">
                <a:avLst>
                  <a:gd name="adj" fmla="val 42705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3" name="Oval 161"/>
              <p:cNvSpPr/>
              <p:nvPr/>
            </p:nvSpPr>
            <p:spPr>
              <a:xfrm rot="10730886">
                <a:off x="1627147" y="2048247"/>
                <a:ext cx="365760" cy="110642"/>
              </a:xfrm>
              <a:prstGeom prst="can">
                <a:avLst>
                  <a:gd name="adj" fmla="val 4133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  <p:cxnSp>
        <p:nvCxnSpPr>
          <p:cNvPr id="227" name="Straight Arrow Connector 226"/>
          <p:cNvCxnSpPr/>
          <p:nvPr/>
        </p:nvCxnSpPr>
        <p:spPr>
          <a:xfrm>
            <a:off x="2107375" y="2874347"/>
            <a:ext cx="0" cy="221672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1158016" y="2849486"/>
            <a:ext cx="864013" cy="262300"/>
            <a:chOff x="1158016" y="2849486"/>
            <a:chExt cx="864013" cy="262300"/>
          </a:xfrm>
        </p:grpSpPr>
        <p:sp>
          <p:nvSpPr>
            <p:cNvPr id="50" name="Can 49"/>
            <p:cNvSpPr/>
            <p:nvPr/>
          </p:nvSpPr>
          <p:spPr>
            <a:xfrm>
              <a:off x="1158016" y="2849486"/>
              <a:ext cx="864013" cy="261363"/>
            </a:xfrm>
            <a:prstGeom prst="can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5" name="Straight Connector 4"/>
            <p:cNvCxnSpPr>
              <a:stCxn id="50" idx="0"/>
              <a:endCxn id="50" idx="3"/>
            </p:cNvCxnSpPr>
            <p:nvPr/>
          </p:nvCxnSpPr>
          <p:spPr>
            <a:xfrm>
              <a:off x="1590023" y="2980168"/>
              <a:ext cx="0" cy="1306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1638304" y="2978941"/>
              <a:ext cx="0" cy="1306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>
              <a:off x="1692414" y="2979231"/>
              <a:ext cx="0" cy="1306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1740695" y="2978004"/>
              <a:ext cx="0" cy="1306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>
              <a:off x="1790696" y="2966819"/>
              <a:ext cx="0" cy="1306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>
              <a:off x="1838977" y="2965592"/>
              <a:ext cx="0" cy="1306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>
              <a:off x="1893087" y="2965882"/>
              <a:ext cx="0" cy="1306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>
              <a:off x="1941368" y="2957512"/>
              <a:ext cx="0" cy="1306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>
              <a:off x="1983581" y="2940837"/>
              <a:ext cx="0" cy="1306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>
              <a:off x="1390648" y="2981105"/>
              <a:ext cx="0" cy="1306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>
              <a:off x="1438929" y="2979878"/>
              <a:ext cx="0" cy="1306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>
              <a:off x="1493039" y="2980168"/>
              <a:ext cx="0" cy="1306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1541320" y="2978941"/>
              <a:ext cx="0" cy="1306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1235875" y="2956358"/>
              <a:ext cx="0" cy="1306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>
              <a:off x="1286537" y="2964655"/>
              <a:ext cx="0" cy="1306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>
              <a:off x="1338266" y="2967326"/>
              <a:ext cx="0" cy="1306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>
            <a:xfrm>
              <a:off x="1190628" y="2943226"/>
              <a:ext cx="0" cy="1306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rc 10"/>
          <p:cNvSpPr/>
          <p:nvPr/>
        </p:nvSpPr>
        <p:spPr>
          <a:xfrm rot="10800000">
            <a:off x="1868243" y="1738196"/>
            <a:ext cx="2047734" cy="969162"/>
          </a:xfrm>
          <a:prstGeom prst="arc">
            <a:avLst>
              <a:gd name="adj1" fmla="val 11138433"/>
              <a:gd name="adj2" fmla="val 21007435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94" name="Rounded Rectangle 193"/>
          <p:cNvSpPr/>
          <p:nvPr/>
        </p:nvSpPr>
        <p:spPr bwMode="auto">
          <a:xfrm>
            <a:off x="323260" y="2571750"/>
            <a:ext cx="2422448" cy="556846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prstClr val="white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357184" y="2584770"/>
            <a:ext cx="2400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b="1" dirty="0" smtClean="0">
                <a:solidFill>
                  <a:prstClr val="white"/>
                </a:solidFill>
                <a:latin typeface="Bookman Old Style" pitchFamily="18" charset="0"/>
              </a:rPr>
              <a:t>Silver coins are </a:t>
            </a:r>
            <a:r>
              <a:rPr lang="en-IN" sz="1400" b="1" dirty="0">
                <a:solidFill>
                  <a:prstClr val="white"/>
                </a:solidFill>
                <a:latin typeface="Bookman Old Style" pitchFamily="18" charset="0"/>
              </a:rPr>
              <a:t>melted </a:t>
            </a:r>
          </a:p>
          <a:p>
            <a:pPr algn="ctr"/>
            <a:r>
              <a:rPr lang="en-IN" sz="1400" b="1" dirty="0">
                <a:solidFill>
                  <a:prstClr val="white"/>
                </a:solidFill>
                <a:latin typeface="Bookman Old Style" pitchFamily="18" charset="0"/>
              </a:rPr>
              <a:t>to form a </a:t>
            </a:r>
            <a:r>
              <a:rPr lang="en-IN" sz="1400" b="1" dirty="0" smtClean="0">
                <a:solidFill>
                  <a:prstClr val="white"/>
                </a:solidFill>
                <a:latin typeface="Bookman Old Style" pitchFamily="18" charset="0"/>
              </a:rPr>
              <a:t>cuboid</a:t>
            </a:r>
            <a:endParaRPr lang="en-IN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36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915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25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6" dur="125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250"/>
                            </p:stCondLst>
                            <p:childTnLst>
                              <p:par>
                                <p:cTn id="158" presetID="64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3.7037E-7 L 0.00104 -0.25 " pathEditMode="relative" rAng="0" ptsTypes="AA">
                                      <p:cBhvr>
                                        <p:cTn id="159" dur="50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42" presetClass="path" presetSubtype="0" accel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1" dur="4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250"/>
                            </p:stCondLst>
                            <p:childTnLst>
                              <p:par>
                                <p:cTn id="16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19618E-6 L 0.104 -0.21499 " pathEditMode="relative" rAng="0" ptsTypes="AA">
                                      <p:cBhvr>
                                        <p:cTn id="178" dur="2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91" y="-107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000"/>
                            </p:stCondLst>
                            <p:childTnLst>
                              <p:par>
                                <p:cTn id="18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2000"/>
                            </p:stCondLst>
                            <p:childTnLst>
                              <p:par>
                                <p:cTn id="1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3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3500"/>
                            </p:stCondLst>
                            <p:childTnLst>
                              <p:par>
                                <p:cTn id="20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500"/>
                            </p:stCondLst>
                            <p:childTnLst>
                              <p:par>
                                <p:cTn id="2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500"/>
                            </p:stCondLst>
                            <p:childTnLst>
                              <p:par>
                                <p:cTn id="2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00"/>
                            </p:stCondLst>
                            <p:childTnLst>
                              <p:par>
                                <p:cTn id="2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500"/>
                            </p:stCondLst>
                            <p:childTnLst>
                              <p:par>
                                <p:cTn id="2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500"/>
                            </p:stCondLst>
                            <p:childTnLst>
                              <p:par>
                                <p:cTn id="2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500"/>
                            </p:stCondLst>
                            <p:childTnLst>
                              <p:par>
                                <p:cTn id="2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500"/>
                            </p:stCondLst>
                            <p:childTnLst>
                              <p:par>
                                <p:cTn id="3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500"/>
                            </p:stCondLst>
                            <p:childTnLst>
                              <p:par>
                                <p:cTn id="3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500"/>
                            </p:stCondLst>
                            <p:childTnLst>
                              <p:par>
                                <p:cTn id="36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" grpId="0" animBg="1"/>
      <p:bldP spid="234" grpId="1" animBg="1"/>
      <p:bldP spid="216" grpId="0" animBg="1"/>
      <p:bldP spid="216" grpId="1" animBg="1"/>
      <p:bldP spid="214" grpId="0" animBg="1"/>
      <p:bldP spid="214" grpId="1" animBg="1"/>
      <p:bldP spid="192" grpId="0" animBg="1"/>
      <p:bldP spid="192" grpId="1" animBg="1"/>
      <p:bldP spid="193" grpId="0" animBg="1"/>
      <p:bldP spid="193" grpId="1" animBg="1"/>
      <p:bldP spid="191" grpId="0" animBg="1"/>
      <p:bldP spid="191" grpId="1" animBg="1"/>
      <p:bldP spid="190" grpId="0" animBg="1"/>
      <p:bldP spid="190" grpId="1" animBg="1"/>
      <p:bldP spid="189" grpId="0" animBg="1"/>
      <p:bldP spid="189" grpId="1" animBg="1"/>
      <p:bldP spid="177" grpId="0" animBg="1"/>
      <p:bldP spid="177" grpId="1" animBg="1"/>
      <p:bldP spid="22536" grpId="0" animBg="1"/>
      <p:bldP spid="22536" grpId="1" animBg="1"/>
      <p:bldP spid="183" grpId="0" animBg="1"/>
      <p:bldP spid="31" grpId="0"/>
      <p:bldP spid="31" grpId="1"/>
      <p:bldP spid="225" grpId="0"/>
      <p:bldP spid="225" grpId="1"/>
      <p:bldP spid="229" grpId="0"/>
      <p:bldP spid="232" grpId="0"/>
      <p:bldP spid="175" grpId="0"/>
      <p:bldP spid="198" grpId="0"/>
      <p:bldP spid="200" grpId="0" animBg="1"/>
      <p:bldP spid="201" grpId="0"/>
      <p:bldP spid="205" grpId="0"/>
      <p:bldP spid="211" grpId="0"/>
      <p:bldP spid="178" grpId="0" animBg="1"/>
      <p:bldP spid="178" grpId="1" animBg="1"/>
      <p:bldP spid="213" grpId="0"/>
      <p:bldP spid="215" grpId="0"/>
      <p:bldP spid="217" grpId="0"/>
      <p:bldP spid="218" grpId="0"/>
      <p:bldP spid="219" grpId="0"/>
      <p:bldP spid="221" grpId="0"/>
      <p:bldP spid="233" grpId="0" animBg="1"/>
      <p:bldP spid="233" grpId="1" animBg="1"/>
      <p:bldP spid="235" grpId="0"/>
      <p:bldP spid="236" grpId="0"/>
      <p:bldP spid="237" grpId="0"/>
      <p:bldP spid="239" grpId="0"/>
      <p:bldP spid="240" grpId="0"/>
      <p:bldP spid="242" grpId="0" animBg="1"/>
      <p:bldP spid="242" grpId="1" animBg="1"/>
      <p:bldP spid="11" grpId="0" animBg="1"/>
      <p:bldP spid="11" grpId="1" animBg="1"/>
      <p:bldP spid="194" grpId="0" animBg="1"/>
      <p:bldP spid="194" grpId="1" animBg="1"/>
      <p:bldP spid="195" grpId="0"/>
      <p:bldP spid="195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ounded Rectangle 58"/>
          <p:cNvSpPr/>
          <p:nvPr/>
        </p:nvSpPr>
        <p:spPr>
          <a:xfrm>
            <a:off x="691284" y="674163"/>
            <a:ext cx="7263342" cy="24688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685800" y="498471"/>
            <a:ext cx="7086600" cy="24688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694558" y="258987"/>
            <a:ext cx="5934842" cy="24688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503810" name="Picture 2" descr="C:\Users\ADMIN\Desktop\green_field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327" y="1398848"/>
            <a:ext cx="9337514" cy="3781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Cube 104"/>
          <p:cNvSpPr/>
          <p:nvPr/>
        </p:nvSpPr>
        <p:spPr>
          <a:xfrm>
            <a:off x="1092201" y="2386044"/>
            <a:ext cx="2564762" cy="1285812"/>
          </a:xfrm>
          <a:prstGeom prst="cube">
            <a:avLst>
              <a:gd name="adj" fmla="val 3660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2" descr="C:\Users\ADMIN\Desktop\city-clipart-hs8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78"/>
          <a:stretch/>
        </p:blipFill>
        <p:spPr bwMode="auto">
          <a:xfrm>
            <a:off x="3345803" y="1047750"/>
            <a:ext cx="5893447" cy="252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Bent Arrow 103"/>
          <p:cNvSpPr/>
          <p:nvPr/>
        </p:nvSpPr>
        <p:spPr>
          <a:xfrm rot="5400000">
            <a:off x="519100" y="185751"/>
            <a:ext cx="1324853" cy="3887052"/>
          </a:xfrm>
          <a:prstGeom prst="bentArrow">
            <a:avLst>
              <a:gd name="adj1" fmla="val 14262"/>
              <a:gd name="adj2" fmla="val 14798"/>
              <a:gd name="adj3" fmla="val 0"/>
              <a:gd name="adj4" fmla="val 43750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Cube 120"/>
          <p:cNvSpPr/>
          <p:nvPr/>
        </p:nvSpPr>
        <p:spPr>
          <a:xfrm>
            <a:off x="1092201" y="2386044"/>
            <a:ext cx="2564762" cy="1285812"/>
          </a:xfrm>
          <a:prstGeom prst="cube">
            <a:avLst>
              <a:gd name="adj" fmla="val 36606"/>
            </a:avLst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Cube 123"/>
          <p:cNvSpPr/>
          <p:nvPr/>
        </p:nvSpPr>
        <p:spPr>
          <a:xfrm>
            <a:off x="1092201" y="2386044"/>
            <a:ext cx="2564762" cy="1285812"/>
          </a:xfrm>
          <a:prstGeom prst="cube">
            <a:avLst>
              <a:gd name="adj" fmla="val 3660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Bent Arrow 119"/>
          <p:cNvSpPr/>
          <p:nvPr/>
        </p:nvSpPr>
        <p:spPr>
          <a:xfrm rot="5400000">
            <a:off x="519101" y="185751"/>
            <a:ext cx="1324853" cy="3887052"/>
          </a:xfrm>
          <a:prstGeom prst="bentArrow">
            <a:avLst>
              <a:gd name="adj1" fmla="val 14262"/>
              <a:gd name="adj2" fmla="val 14798"/>
              <a:gd name="adj3" fmla="val 0"/>
              <a:gd name="adj4" fmla="val 43750"/>
            </a:avLst>
          </a:prstGeom>
          <a:solidFill>
            <a:srgbClr val="00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/>
          <p:cNvGrpSpPr/>
          <p:nvPr/>
        </p:nvGrpSpPr>
        <p:grpSpPr>
          <a:xfrm>
            <a:off x="1063114" y="1452561"/>
            <a:ext cx="537086" cy="215444"/>
            <a:chOff x="3007998" y="-2132892"/>
            <a:chExt cx="537086" cy="215444"/>
          </a:xfrm>
        </p:grpSpPr>
        <p:cxnSp>
          <p:nvCxnSpPr>
            <p:cNvPr id="109" name="Straight Connector 108"/>
            <p:cNvCxnSpPr/>
            <p:nvPr/>
          </p:nvCxnSpPr>
          <p:spPr>
            <a:xfrm rot="16200000">
              <a:off x="2916558" y="-2026465"/>
              <a:ext cx="18288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 109"/>
            <p:cNvSpPr/>
            <p:nvPr/>
          </p:nvSpPr>
          <p:spPr>
            <a:xfrm>
              <a:off x="3029171" y="-2132892"/>
              <a:ext cx="515913" cy="215444"/>
            </a:xfrm>
            <a:prstGeom prst="rect">
              <a:avLst/>
            </a:prstGeom>
            <a:solidFill>
              <a:srgbClr val="FF00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14 cm</a:t>
              </a:r>
              <a:endParaRPr lang="en-US" sz="8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27" name="Rounded Rectangle 126"/>
          <p:cNvSpPr/>
          <p:nvPr/>
        </p:nvSpPr>
        <p:spPr>
          <a:xfrm>
            <a:off x="693101" y="263376"/>
            <a:ext cx="1592900" cy="24688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5713409" y="261109"/>
            <a:ext cx="897754" cy="24688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675972" y="500752"/>
            <a:ext cx="1533828" cy="24688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2608080" y="489259"/>
            <a:ext cx="5088120" cy="24688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1056198" y="3671856"/>
            <a:ext cx="2172832" cy="338554"/>
            <a:chOff x="1907117" y="-1407528"/>
            <a:chExt cx="2172832" cy="338554"/>
          </a:xfrm>
        </p:grpSpPr>
        <p:cxnSp>
          <p:nvCxnSpPr>
            <p:cNvPr id="132" name="Straight Connector 131"/>
            <p:cNvCxnSpPr/>
            <p:nvPr/>
          </p:nvCxnSpPr>
          <p:spPr>
            <a:xfrm>
              <a:off x="1907117" y="-1238250"/>
              <a:ext cx="2172832" cy="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Rectangle 132"/>
            <p:cNvSpPr/>
            <p:nvPr/>
          </p:nvSpPr>
          <p:spPr>
            <a:xfrm>
              <a:off x="2626379" y="-1407528"/>
              <a:ext cx="758866" cy="338554"/>
            </a:xfrm>
            <a:prstGeom prst="rect">
              <a:avLst/>
            </a:prstGeom>
            <a:solidFill>
              <a:srgbClr val="FF00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25 m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 rot="18859636">
            <a:off x="3336605" y="3285594"/>
            <a:ext cx="705847" cy="829896"/>
            <a:chOff x="3356869" y="-1481526"/>
            <a:chExt cx="705847" cy="829896"/>
          </a:xfrm>
        </p:grpSpPr>
        <p:cxnSp>
          <p:nvCxnSpPr>
            <p:cNvPr id="135" name="Straight Connector 134"/>
            <p:cNvCxnSpPr/>
            <p:nvPr/>
          </p:nvCxnSpPr>
          <p:spPr>
            <a:xfrm>
              <a:off x="3356869" y="-1232664"/>
              <a:ext cx="705847" cy="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ectangle 135"/>
            <p:cNvSpPr/>
            <p:nvPr/>
          </p:nvSpPr>
          <p:spPr>
            <a:xfrm rot="2740364">
              <a:off x="3445935" y="-1235855"/>
              <a:ext cx="829896" cy="338554"/>
            </a:xfrm>
            <a:prstGeom prst="rect">
              <a:avLst/>
            </a:prstGeom>
            <a:solidFill>
              <a:srgbClr val="FF00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22 m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25" name="Rounded Rectangle 24"/>
          <p:cNvSpPr/>
          <p:nvPr/>
        </p:nvSpPr>
        <p:spPr>
          <a:xfrm>
            <a:off x="4936707" y="263862"/>
            <a:ext cx="1385764" cy="24688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209800" y="491700"/>
            <a:ext cx="2209800" cy="24688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361862" y="997707"/>
            <a:ext cx="3808953" cy="2425474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553839" y="1277900"/>
            <a:ext cx="2084987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Radius of pipe (R) =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99689" y="1277900"/>
            <a:ext cx="724951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7 cm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161689" y="1203447"/>
            <a:ext cx="557210" cy="514293"/>
            <a:chOff x="1700588" y="1385223"/>
            <a:chExt cx="557210" cy="514293"/>
          </a:xfrm>
        </p:grpSpPr>
        <p:sp>
          <p:nvSpPr>
            <p:cNvPr id="31" name="TextBox 30"/>
            <p:cNvSpPr txBox="1"/>
            <p:nvPr/>
          </p:nvSpPr>
          <p:spPr>
            <a:xfrm>
              <a:off x="1829002" y="1385223"/>
              <a:ext cx="283885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7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1758390" y="1637570"/>
              <a:ext cx="417796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700588" y="1591739"/>
              <a:ext cx="557210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100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939439" y="1300936"/>
            <a:ext cx="368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40415" y="2451139"/>
            <a:ext cx="216545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Length of tank (</a:t>
            </a:r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l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) =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433539" y="2451139"/>
            <a:ext cx="661475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25 m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540415" y="2719923"/>
            <a:ext cx="221672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Breadth of tank (b) =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66943" y="2710397"/>
            <a:ext cx="82572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22 m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625239" y="1264807"/>
            <a:ext cx="40137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m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54929" y="1013972"/>
            <a:ext cx="117801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For pipe,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42351" y="2188792"/>
            <a:ext cx="13609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For tank,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2320315" y="1835644"/>
            <a:ext cx="1236754" cy="644070"/>
            <a:chOff x="8024183" y="1602445"/>
            <a:chExt cx="1236754" cy="644070"/>
          </a:xfrm>
        </p:grpSpPr>
        <p:sp>
          <p:nvSpPr>
            <p:cNvPr id="48" name="Down Arrow 47"/>
            <p:cNvSpPr/>
            <p:nvPr/>
          </p:nvSpPr>
          <p:spPr>
            <a:xfrm>
              <a:off x="8024183" y="1602445"/>
              <a:ext cx="1218138" cy="644070"/>
            </a:xfrm>
            <a:prstGeom prst="downArrow">
              <a:avLst>
                <a:gd name="adj1" fmla="val 50000"/>
                <a:gd name="adj2" fmla="val 62817"/>
              </a:avLst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033210" y="1602445"/>
              <a:ext cx="12277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Bookman Old Style" pitchFamily="18" charset="0"/>
                </a:rPr>
                <a:t>1000 </a:t>
              </a:r>
              <a:r>
                <a:rPr lang="en-US" sz="1200" b="1" dirty="0" err="1" smtClean="0">
                  <a:latin typeface="Bookman Old Style" pitchFamily="18" charset="0"/>
                </a:rPr>
                <a:t>litres</a:t>
              </a:r>
              <a:r>
                <a:rPr lang="en-US" sz="1200" b="1" dirty="0" smtClean="0">
                  <a:latin typeface="Bookman Old Style" pitchFamily="18" charset="0"/>
                </a:rPr>
                <a:t>/</a:t>
              </a:r>
              <a:r>
                <a:rPr lang="en-US" sz="1200" b="1" dirty="0" err="1" smtClean="0">
                  <a:latin typeface="Bookman Old Style" pitchFamily="18" charset="0"/>
                </a:rPr>
                <a:t>hr</a:t>
              </a:r>
              <a:endParaRPr lang="en-US" sz="1200" b="1" dirty="0">
                <a:latin typeface="Bookman Old Style" pitchFamily="18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42623" y="2059420"/>
            <a:ext cx="1227727" cy="653247"/>
            <a:chOff x="7940673" y="1369646"/>
            <a:chExt cx="1227727" cy="653247"/>
          </a:xfrm>
        </p:grpSpPr>
        <p:sp>
          <p:nvSpPr>
            <p:cNvPr id="51" name="Rectangular Callout 50"/>
            <p:cNvSpPr/>
            <p:nvPr/>
          </p:nvSpPr>
          <p:spPr>
            <a:xfrm>
              <a:off x="7973246" y="1369646"/>
              <a:ext cx="1105793" cy="653247"/>
            </a:xfrm>
            <a:prstGeom prst="wedgeRectCallout">
              <a:avLst>
                <a:gd name="adj1" fmla="val 52671"/>
                <a:gd name="adj2" fmla="val 115964"/>
              </a:avLst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940673" y="1372050"/>
              <a:ext cx="12277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Bookman Old Style" pitchFamily="18" charset="0"/>
                </a:rPr>
                <a:t>5000</a:t>
              </a:r>
            </a:p>
            <a:p>
              <a:pPr algn="ctr"/>
              <a:r>
                <a:rPr lang="en-US" b="1" dirty="0" err="1" smtClean="0">
                  <a:latin typeface="Bookman Old Style" pitchFamily="18" charset="0"/>
                </a:rPr>
                <a:t>litres</a:t>
              </a:r>
              <a:endParaRPr lang="en-US" b="1" dirty="0">
                <a:latin typeface="Bookman Old Style" pitchFamily="18" charset="0"/>
              </a:endParaRPr>
            </a:p>
          </p:txBody>
        </p:sp>
      </p:grpSp>
      <p:sp>
        <p:nvSpPr>
          <p:cNvPr id="53" name="Rounded Rectangle 52"/>
          <p:cNvSpPr/>
          <p:nvPr/>
        </p:nvSpPr>
        <p:spPr bwMode="auto">
          <a:xfrm>
            <a:off x="475072" y="4253030"/>
            <a:ext cx="3425705" cy="704486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prstClr val="white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98133" y="4312886"/>
            <a:ext cx="3302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If the volume of rectangular tank is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412011" y="4569993"/>
            <a:ext cx="13596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5000 litres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6" name="Rounded Rectangle 55"/>
          <p:cNvSpPr/>
          <p:nvPr/>
        </p:nvSpPr>
        <p:spPr bwMode="auto">
          <a:xfrm>
            <a:off x="391881" y="4213657"/>
            <a:ext cx="3945796" cy="697511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prstClr val="white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54557" y="4244967"/>
            <a:ext cx="374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If the volume of water flowing in tank in 1hr is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096026" y="4488915"/>
            <a:ext cx="13596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1000 litres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0" name="Rounded Rectangle 59"/>
          <p:cNvSpPr/>
          <p:nvPr/>
        </p:nvSpPr>
        <p:spPr bwMode="auto">
          <a:xfrm>
            <a:off x="806605" y="4373824"/>
            <a:ext cx="3027420" cy="422789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prstClr val="white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60433" y="4415941"/>
            <a:ext cx="31197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 let us consider an example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6566943" y="680580"/>
            <a:ext cx="1387683" cy="24688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390111" y="4220664"/>
            <a:ext cx="3687883" cy="676997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prstClr val="white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69382" y="4257251"/>
            <a:ext cx="2397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Speed of water flowing through pipe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540415" y="1566160"/>
            <a:ext cx="223047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Length of water flowing in 1 hour (H)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469380" y="1681577"/>
            <a:ext cx="107527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= 5000 m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726635" y="4434441"/>
            <a:ext cx="1284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= 5 km/hr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8" name="Rounded Rectangle 67"/>
          <p:cNvSpPr/>
          <p:nvPr/>
        </p:nvSpPr>
        <p:spPr bwMode="auto">
          <a:xfrm>
            <a:off x="494122" y="4244967"/>
            <a:ext cx="3175935" cy="625195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prstClr val="white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54557" y="4244967"/>
            <a:ext cx="3016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i.e. length of water flowing in 1hr (H)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743200" y="4415941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= 5 km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2855033" y="256617"/>
            <a:ext cx="2056153" cy="24688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529621" y="3006923"/>
            <a:ext cx="203732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Height of tank (h) =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420894" y="2997397"/>
            <a:ext cx="82572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21 cm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381000" y="2852545"/>
            <a:ext cx="758866" cy="844298"/>
            <a:chOff x="2626379" y="-1660399"/>
            <a:chExt cx="758866" cy="844298"/>
          </a:xfrm>
        </p:grpSpPr>
        <p:cxnSp>
          <p:nvCxnSpPr>
            <p:cNvPr id="78" name="Straight Connector 77"/>
            <p:cNvCxnSpPr/>
            <p:nvPr/>
          </p:nvCxnSpPr>
          <p:spPr>
            <a:xfrm rot="16200000">
              <a:off x="2586624" y="-1238250"/>
              <a:ext cx="84429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2626379" y="-1407528"/>
              <a:ext cx="758866" cy="338554"/>
            </a:xfrm>
            <a:prstGeom prst="rect">
              <a:avLst/>
            </a:prstGeom>
            <a:solidFill>
              <a:srgbClr val="FF00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21 m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80" name="Rounded Rectangle 79"/>
          <p:cNvSpPr/>
          <p:nvPr/>
        </p:nvSpPr>
        <p:spPr>
          <a:xfrm>
            <a:off x="686757" y="668012"/>
            <a:ext cx="5525285" cy="24688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226137"/>
            <a:ext cx="78357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Q. Water is flowing at the rate of 5 km per hour through a pipe of </a:t>
            </a:r>
          </a:p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   diameter 14 cm into a rectangular tank which is 25 m long and 22 m wide. </a:t>
            </a:r>
          </a:p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   Determine the time in which the level of water in the tank will rise by 21 cm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.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  </a:t>
            </a:r>
          </a:p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   (Take </a:t>
            </a:r>
            <a:r>
              <a:rPr lang="en-US" sz="1400" b="1" dirty="0" smtClean="0">
                <a:solidFill>
                  <a:srgbClr val="0000FF"/>
                </a:solidFill>
                <a:latin typeface="Bookman Old Style"/>
              </a:rPr>
              <a:t>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= 22/7)</a:t>
            </a:r>
            <a:endParaRPr lang="en-US" sz="14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81" name="Rounded Rectangle 80"/>
          <p:cNvSpPr/>
          <p:nvPr/>
        </p:nvSpPr>
        <p:spPr bwMode="auto">
          <a:xfrm>
            <a:off x="2046718" y="2623484"/>
            <a:ext cx="2805361" cy="747825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prstClr val="white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941147" y="2705009"/>
            <a:ext cx="3016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Then, what will be the time taken ?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3" name="Rounded Rectangle 82"/>
          <p:cNvSpPr/>
          <p:nvPr/>
        </p:nvSpPr>
        <p:spPr bwMode="auto">
          <a:xfrm>
            <a:off x="898432" y="3944127"/>
            <a:ext cx="5004846" cy="736128"/>
          </a:xfrm>
          <a:prstGeom prst="roundRect">
            <a:avLst/>
          </a:prstGeom>
          <a:solidFill>
            <a:srgbClr val="66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164424" y="4131792"/>
            <a:ext cx="352344" cy="301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cxnSp>
        <p:nvCxnSpPr>
          <p:cNvPr id="85" name="Straight Connector 84"/>
          <p:cNvCxnSpPr/>
          <p:nvPr/>
        </p:nvCxnSpPr>
        <p:spPr>
          <a:xfrm>
            <a:off x="2463842" y="4293624"/>
            <a:ext cx="29260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883250" y="4103033"/>
            <a:ext cx="150811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Time taken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663960" y="3981749"/>
            <a:ext cx="2579378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Vol. of rectangular tank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224579" y="4282108"/>
            <a:ext cx="3286324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Vol. of water flowing in 1hr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78043" y="4132730"/>
            <a:ext cx="352344" cy="301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90" name="Rectangle 89"/>
          <p:cNvSpPr/>
          <p:nvPr/>
        </p:nvSpPr>
        <p:spPr>
          <a:xfrm>
            <a:off x="5580155" y="4122004"/>
            <a:ext cx="317264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582330" y="4013887"/>
            <a:ext cx="689105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5000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535850" y="4297369"/>
            <a:ext cx="782064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1000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7320228" y="2908337"/>
            <a:ext cx="557210" cy="514293"/>
            <a:chOff x="1700588" y="1385223"/>
            <a:chExt cx="557210" cy="514293"/>
          </a:xfrm>
        </p:grpSpPr>
        <p:sp>
          <p:nvSpPr>
            <p:cNvPr id="94" name="TextBox 93"/>
            <p:cNvSpPr txBox="1"/>
            <p:nvPr/>
          </p:nvSpPr>
          <p:spPr>
            <a:xfrm>
              <a:off x="1765410" y="1385223"/>
              <a:ext cx="428796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21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1758390" y="1637570"/>
              <a:ext cx="417796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1700588" y="1591739"/>
              <a:ext cx="557210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100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7097978" y="3005826"/>
            <a:ext cx="368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783778" y="2969697"/>
            <a:ext cx="40137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m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48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3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000"/>
                            </p:stCondLst>
                            <p:childTnLst>
                              <p:par>
                                <p:cTn id="1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4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500"/>
                            </p:stCondLst>
                            <p:childTnLst>
                              <p:par>
                                <p:cTn id="2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1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500"/>
                            </p:stCondLst>
                            <p:childTnLst>
                              <p:par>
                                <p:cTn id="4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126" grpId="0" animBg="1"/>
      <p:bldP spid="126" grpId="1" animBg="1"/>
      <p:bldP spid="125" grpId="0" animBg="1"/>
      <p:bldP spid="125" grpId="1" animBg="1"/>
      <p:bldP spid="105" grpId="0" animBg="1"/>
      <p:bldP spid="104" grpId="0" animBg="1"/>
      <p:bldP spid="121" grpId="0" animBg="1"/>
      <p:bldP spid="124" grpId="0" animBg="1"/>
      <p:bldP spid="120" grpId="0" animBg="1"/>
      <p:bldP spid="127" grpId="0" animBg="1"/>
      <p:bldP spid="127" grpId="1" animBg="1"/>
      <p:bldP spid="128" grpId="0" animBg="1"/>
      <p:bldP spid="128" grpId="1" animBg="1"/>
      <p:bldP spid="129" grpId="0" animBg="1"/>
      <p:bldP spid="129" grpId="1" animBg="1"/>
      <p:bldP spid="130" grpId="0" animBg="1"/>
      <p:bldP spid="130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8" grpId="0"/>
      <p:bldP spid="29" grpId="0"/>
      <p:bldP spid="34" grpId="0"/>
      <p:bldP spid="35" grpId="0"/>
      <p:bldP spid="36" grpId="0"/>
      <p:bldP spid="42" grpId="0"/>
      <p:bldP spid="43" grpId="0"/>
      <p:bldP spid="44" grpId="0"/>
      <p:bldP spid="45" grpId="0"/>
      <p:bldP spid="46" grpId="0"/>
      <p:bldP spid="53" grpId="0" animBg="1"/>
      <p:bldP spid="53" grpId="1" animBg="1"/>
      <p:bldP spid="54" grpId="0"/>
      <p:bldP spid="54" grpId="1"/>
      <p:bldP spid="55" grpId="0"/>
      <p:bldP spid="55" grpId="1"/>
      <p:bldP spid="56" grpId="0" animBg="1"/>
      <p:bldP spid="56" grpId="1" animBg="1"/>
      <p:bldP spid="57" grpId="0"/>
      <p:bldP spid="57" grpId="1"/>
      <p:bldP spid="58" grpId="0"/>
      <p:bldP spid="58" grpId="1"/>
      <p:bldP spid="60" grpId="0" animBg="1"/>
      <p:bldP spid="60" grpId="1" animBg="1"/>
      <p:bldP spid="61" grpId="0"/>
      <p:bldP spid="61" grpId="1"/>
      <p:bldP spid="62" grpId="0" animBg="1"/>
      <p:bldP spid="62" grpId="1" animBg="1"/>
      <p:bldP spid="63" grpId="0" animBg="1"/>
      <p:bldP spid="63" grpId="1" animBg="1"/>
      <p:bldP spid="64" grpId="0"/>
      <p:bldP spid="64" grpId="1"/>
      <p:bldP spid="65" grpId="0"/>
      <p:bldP spid="66" grpId="0"/>
      <p:bldP spid="67" grpId="0"/>
      <p:bldP spid="67" grpId="1"/>
      <p:bldP spid="68" grpId="0" animBg="1"/>
      <p:bldP spid="68" grpId="1" animBg="1"/>
      <p:bldP spid="69" grpId="0"/>
      <p:bldP spid="69" grpId="1"/>
      <p:bldP spid="70" grpId="0"/>
      <p:bldP spid="70" grpId="1"/>
      <p:bldP spid="71" grpId="0" animBg="1"/>
      <p:bldP spid="71" grpId="1" animBg="1"/>
      <p:bldP spid="75" grpId="0"/>
      <p:bldP spid="76" grpId="0"/>
      <p:bldP spid="80" grpId="0" animBg="1"/>
      <p:bldP spid="80" grpId="1" animBg="1"/>
      <p:bldP spid="81" grpId="0" animBg="1"/>
      <p:bldP spid="81" grpId="1" animBg="1"/>
      <p:bldP spid="82" grpId="0"/>
      <p:bldP spid="82" grpId="1"/>
      <p:bldP spid="83" grpId="0" animBg="1"/>
      <p:bldP spid="84" grpId="0"/>
      <p:bldP spid="86" grpId="0"/>
      <p:bldP spid="87" grpId="0"/>
      <p:bldP spid="88" grpId="0"/>
      <p:bldP spid="89" grpId="0"/>
      <p:bldP spid="89" grpId="1"/>
      <p:bldP spid="90" grpId="0"/>
      <p:bldP spid="90" grpId="1"/>
      <p:bldP spid="91" grpId="0"/>
      <p:bldP spid="91" grpId="1"/>
      <p:bldP spid="92" grpId="0"/>
      <p:bldP spid="92" grpId="1"/>
      <p:bldP spid="97" grpId="0"/>
      <p:bldP spid="9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ounded Rectangle 189"/>
          <p:cNvSpPr/>
          <p:nvPr/>
        </p:nvSpPr>
        <p:spPr>
          <a:xfrm>
            <a:off x="3223530" y="2131976"/>
            <a:ext cx="1231088" cy="225163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4599149" y="3568024"/>
            <a:ext cx="244251" cy="225163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188" name="Rounded Rectangle 187"/>
          <p:cNvSpPr/>
          <p:nvPr/>
        </p:nvSpPr>
        <p:spPr>
          <a:xfrm>
            <a:off x="3231876" y="2144687"/>
            <a:ext cx="227561" cy="210015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187" name="Rounded Rectangle 186"/>
          <p:cNvSpPr/>
          <p:nvPr/>
        </p:nvSpPr>
        <p:spPr>
          <a:xfrm>
            <a:off x="2046404" y="2075049"/>
            <a:ext cx="1119072" cy="384268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186" name="Rounded Rectangle 185"/>
          <p:cNvSpPr/>
          <p:nvPr/>
        </p:nvSpPr>
        <p:spPr>
          <a:xfrm>
            <a:off x="4297838" y="3573105"/>
            <a:ext cx="227561" cy="210015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185" name="Rounded Rectangle 184"/>
          <p:cNvSpPr/>
          <p:nvPr/>
        </p:nvSpPr>
        <p:spPr>
          <a:xfrm>
            <a:off x="4007969" y="2406441"/>
            <a:ext cx="1198730" cy="45223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4718787" y="2899077"/>
            <a:ext cx="244251" cy="225163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183" name="Rounded Rectangle 182"/>
          <p:cNvSpPr/>
          <p:nvPr/>
        </p:nvSpPr>
        <p:spPr>
          <a:xfrm>
            <a:off x="2993741" y="2516130"/>
            <a:ext cx="867907" cy="225163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182" name="Rounded Rectangle 181"/>
          <p:cNvSpPr/>
          <p:nvPr/>
        </p:nvSpPr>
        <p:spPr>
          <a:xfrm>
            <a:off x="4227493" y="2899077"/>
            <a:ext cx="244251" cy="225163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181" name="Rounded Rectangle 180"/>
          <p:cNvSpPr/>
          <p:nvPr/>
        </p:nvSpPr>
        <p:spPr>
          <a:xfrm>
            <a:off x="2045202" y="2513079"/>
            <a:ext cx="795420" cy="225163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180" name="Rounded Rectangle 179"/>
          <p:cNvSpPr/>
          <p:nvPr/>
        </p:nvSpPr>
        <p:spPr>
          <a:xfrm>
            <a:off x="3786190" y="2903839"/>
            <a:ext cx="227561" cy="210015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179" name="Rounded Rectangle 178"/>
          <p:cNvSpPr/>
          <p:nvPr/>
        </p:nvSpPr>
        <p:spPr>
          <a:xfrm>
            <a:off x="2056548" y="2147124"/>
            <a:ext cx="227561" cy="210015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 bwMode="auto">
          <a:xfrm>
            <a:off x="790556" y="1286768"/>
            <a:ext cx="4612471" cy="736128"/>
          </a:xfrm>
          <a:prstGeom prst="roundRect">
            <a:avLst/>
          </a:prstGeom>
          <a:solidFill>
            <a:srgbClr val="66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0" name="Rounded Rectangle 139"/>
          <p:cNvSpPr/>
          <p:nvPr/>
        </p:nvSpPr>
        <p:spPr bwMode="auto">
          <a:xfrm>
            <a:off x="2430311" y="1667969"/>
            <a:ext cx="2816415" cy="24637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rgbClr val="0000E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8" name="Rounded Rectangle 107"/>
          <p:cNvSpPr/>
          <p:nvPr/>
        </p:nvSpPr>
        <p:spPr bwMode="auto">
          <a:xfrm>
            <a:off x="2593779" y="1368450"/>
            <a:ext cx="2470262" cy="24637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rgbClr val="0000E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4500" y="209550"/>
            <a:ext cx="80281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Water is flowing at the rate of 5 km per hour through a pipe of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diameter 14 cm into a rectangular tank  which is 25 m long and 22 m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wide. Determine the time in which the level of water in the tank will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rise by 21 cm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.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(Take </a:t>
            </a: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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= 22/7)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2902" y="2079810"/>
            <a:ext cx="660112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056548" y="1474433"/>
            <a:ext cx="352344" cy="301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cxnSp>
        <p:nvCxnSpPr>
          <p:cNvPr id="104" name="Straight Connector 103"/>
          <p:cNvCxnSpPr/>
          <p:nvPr/>
        </p:nvCxnSpPr>
        <p:spPr>
          <a:xfrm>
            <a:off x="2355966" y="1636265"/>
            <a:ext cx="29260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775374" y="1445674"/>
            <a:ext cx="150811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Time taken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2556084" y="1324390"/>
            <a:ext cx="2579378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Vol. of rectangular tank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161153" y="1624749"/>
            <a:ext cx="3286324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Vol. of water flowing in 1hr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90600" y="2081640"/>
            <a:ext cx="1343446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For pipe,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175000" y="2089335"/>
            <a:ext cx="51775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endParaRPr lang="en-US" sz="15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380405" y="2089335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3559989" y="2089335"/>
            <a:ext cx="108821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5000 m,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011036" y="2089335"/>
            <a:ext cx="48577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endParaRPr lang="en-US" sz="15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2211377" y="2089335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2437955" y="2009065"/>
            <a:ext cx="539911" cy="510240"/>
            <a:chOff x="1735896" y="1385223"/>
            <a:chExt cx="539911" cy="510240"/>
          </a:xfrm>
        </p:grpSpPr>
        <p:sp>
          <p:nvSpPr>
            <p:cNvPr id="116" name="TextBox 115"/>
            <p:cNvSpPr txBox="1"/>
            <p:nvPr/>
          </p:nvSpPr>
          <p:spPr>
            <a:xfrm>
              <a:off x="1859647" y="1385223"/>
              <a:ext cx="283885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7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17" name="Straight Connector 116"/>
            <p:cNvCxnSpPr/>
            <p:nvPr/>
          </p:nvCxnSpPr>
          <p:spPr>
            <a:xfrm>
              <a:off x="1768819" y="1637570"/>
              <a:ext cx="457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1735896" y="1587686"/>
              <a:ext cx="539911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100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2864298" y="2089335"/>
            <a:ext cx="488502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m,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981075" y="2456384"/>
            <a:ext cx="1343446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For tank,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1977289" y="2464079"/>
            <a:ext cx="109754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l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= 25m ,</a:t>
            </a:r>
            <a:endParaRPr lang="en-US" sz="15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2944647" y="2464079"/>
            <a:ext cx="124444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b = 22m ,</a:t>
            </a:r>
            <a:endParaRPr lang="en-US" sz="15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3971925" y="2464079"/>
            <a:ext cx="109211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 =</a:t>
            </a:r>
            <a:endParaRPr lang="en-US" sz="15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8" name="Rounded Rectangle 127"/>
          <p:cNvSpPr/>
          <p:nvPr/>
        </p:nvSpPr>
        <p:spPr bwMode="auto">
          <a:xfrm>
            <a:off x="5602494" y="2020676"/>
            <a:ext cx="3070541" cy="625195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prstClr val="white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5579903" y="2040886"/>
            <a:ext cx="31614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What is the formula to find </a:t>
            </a:r>
          </a:p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Volume of rectangle?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6426288" y="2102441"/>
            <a:ext cx="146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FFFF00"/>
                </a:solidFill>
                <a:latin typeface="Bookman Old Style" panose="02050604050505020204" pitchFamily="18" charset="0"/>
                <a:sym typeface="Symbol"/>
              </a:rPr>
              <a:t>l</a:t>
            </a:r>
            <a:r>
              <a:rPr lang="en-US" sz="2400" b="1" dirty="0" smtClean="0">
                <a:solidFill>
                  <a:srgbClr val="FFFF00"/>
                </a:solidFill>
                <a:latin typeface="Bookman Old Style" panose="02050604050505020204" pitchFamily="18" charset="0"/>
                <a:sym typeface="Symbol"/>
              </a:rPr>
              <a:t> × b × h</a:t>
            </a:r>
            <a:endParaRPr lang="en-US" sz="2400" b="1" baseline="30000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927100" y="2847265"/>
            <a:ext cx="2638861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Vol. of rectangular tank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513606" y="2847265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759199" y="2847265"/>
            <a:ext cx="130484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l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 ×  b  ×  h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929640" y="3152065"/>
            <a:ext cx="2638861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Vol. of rectangular tank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3516146" y="3152065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3761740" y="3152065"/>
            <a:ext cx="50546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25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4064000" y="3152065"/>
            <a:ext cx="75878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 22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4572000" y="3152065"/>
            <a:ext cx="32926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 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5311140" y="3152065"/>
            <a:ext cx="49681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m</a:t>
            </a:r>
            <a:r>
              <a:rPr lang="en-US" sz="15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1" name="Rounded Rectangle 140"/>
          <p:cNvSpPr/>
          <p:nvPr/>
        </p:nvSpPr>
        <p:spPr bwMode="auto">
          <a:xfrm>
            <a:off x="5425618" y="1903727"/>
            <a:ext cx="3070541" cy="625195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prstClr val="white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5403027" y="1923937"/>
            <a:ext cx="31614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What is the formula to find </a:t>
            </a:r>
          </a:p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Volume of cylinder?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388100" y="1985491"/>
            <a:ext cx="1156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Bookman Old Style" panose="02050604050505020204" pitchFamily="18" charset="0"/>
                <a:sym typeface="Symbol"/>
              </a:rPr>
              <a:t> </a:t>
            </a:r>
            <a:r>
              <a:rPr lang="en-US" sz="2400" b="1" dirty="0" smtClean="0">
                <a:solidFill>
                  <a:srgbClr val="FFFF00"/>
                </a:solidFill>
                <a:latin typeface="Bookman Old Style" panose="02050604050505020204" pitchFamily="18" charset="0"/>
                <a:sym typeface="Symbol"/>
              </a:rPr>
              <a:t>R</a:t>
            </a:r>
            <a:r>
              <a:rPr lang="en-US" sz="2400" b="1" baseline="30000" dirty="0" smtClean="0">
                <a:solidFill>
                  <a:srgbClr val="FFFF00"/>
                </a:solidFill>
                <a:latin typeface="Bookman Old Style" panose="02050604050505020204" pitchFamily="18" charset="0"/>
                <a:sym typeface="Symbol"/>
              </a:rPr>
              <a:t>2 </a:t>
            </a:r>
            <a:r>
              <a:rPr lang="en-US" sz="2400" b="1" dirty="0" smtClean="0">
                <a:solidFill>
                  <a:srgbClr val="FFFF00"/>
                </a:solidFill>
                <a:latin typeface="Bookman Old Style" panose="02050604050505020204" pitchFamily="18" charset="0"/>
                <a:sym typeface="Symbol"/>
              </a:rPr>
              <a:t>H</a:t>
            </a:r>
            <a:endParaRPr lang="en-US" sz="2400" b="1" baseline="30000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995596" y="3512924"/>
            <a:ext cx="3011701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Vol. of water flowing in 1hr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3823251" y="3516531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088835" y="3508836"/>
            <a:ext cx="917505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 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 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endParaRPr lang="en-US" sz="16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3824605" y="3879483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4097726" y="3871788"/>
            <a:ext cx="32281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 </a:t>
            </a:r>
            <a:endParaRPr lang="en-US" sz="16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4271554" y="3879483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4487323" y="3764597"/>
            <a:ext cx="562440" cy="552936"/>
            <a:chOff x="3713817" y="4001502"/>
            <a:chExt cx="562440" cy="552936"/>
          </a:xfrm>
        </p:grpSpPr>
        <p:sp>
          <p:nvSpPr>
            <p:cNvPr id="153" name="Rectangle 152"/>
            <p:cNvSpPr/>
            <p:nvPr/>
          </p:nvSpPr>
          <p:spPr>
            <a:xfrm>
              <a:off x="3768907" y="4001502"/>
              <a:ext cx="434193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7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3713817" y="4231273"/>
              <a:ext cx="562440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100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55" name="Straight Connector 154"/>
            <p:cNvCxnSpPr/>
            <p:nvPr/>
          </p:nvCxnSpPr>
          <p:spPr>
            <a:xfrm>
              <a:off x="3787014" y="4277727"/>
              <a:ext cx="40662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Rectangle 155"/>
          <p:cNvSpPr/>
          <p:nvPr/>
        </p:nvSpPr>
        <p:spPr>
          <a:xfrm>
            <a:off x="4944147" y="3879483"/>
            <a:ext cx="30412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57" name="Group 156"/>
          <p:cNvGrpSpPr/>
          <p:nvPr/>
        </p:nvGrpSpPr>
        <p:grpSpPr>
          <a:xfrm>
            <a:off x="5151609" y="3764597"/>
            <a:ext cx="562440" cy="552936"/>
            <a:chOff x="3713817" y="4001502"/>
            <a:chExt cx="562440" cy="552936"/>
          </a:xfrm>
        </p:grpSpPr>
        <p:sp>
          <p:nvSpPr>
            <p:cNvPr id="158" name="Rectangle 157"/>
            <p:cNvSpPr/>
            <p:nvPr/>
          </p:nvSpPr>
          <p:spPr>
            <a:xfrm>
              <a:off x="3768907" y="4001502"/>
              <a:ext cx="434193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7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713817" y="4231273"/>
              <a:ext cx="562440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100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60" name="Straight Connector 159"/>
            <p:cNvCxnSpPr/>
            <p:nvPr/>
          </p:nvCxnSpPr>
          <p:spPr>
            <a:xfrm>
              <a:off x="3794947" y="4277727"/>
              <a:ext cx="39075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Rectangle 160"/>
          <p:cNvSpPr/>
          <p:nvPr/>
        </p:nvSpPr>
        <p:spPr>
          <a:xfrm>
            <a:off x="5614034" y="3879483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5812154" y="3879483"/>
            <a:ext cx="80772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5000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64" name="Straight Connector 163"/>
          <p:cNvCxnSpPr/>
          <p:nvPr/>
        </p:nvCxnSpPr>
        <p:spPr>
          <a:xfrm flipH="1">
            <a:off x="5361566" y="4115583"/>
            <a:ext cx="218337" cy="11648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H="1">
            <a:off x="6137180" y="3994368"/>
            <a:ext cx="250920" cy="1212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3824605" y="4453388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4548185" y="4437999"/>
            <a:ext cx="706157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p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6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736600" y="4443863"/>
            <a:ext cx="3365269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Vol. of water flowing in 1hr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70" name="Straight Connector 169"/>
          <p:cNvCxnSpPr/>
          <p:nvPr/>
        </p:nvCxnSpPr>
        <p:spPr>
          <a:xfrm flipH="1">
            <a:off x="4822785" y="4108230"/>
            <a:ext cx="156966" cy="11648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H="1">
            <a:off x="6012706" y="3982824"/>
            <a:ext cx="156966" cy="11648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H="1">
            <a:off x="4596256" y="4089545"/>
            <a:ext cx="226529" cy="1164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4541396" y="4161995"/>
            <a:ext cx="2776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latin typeface="Bookman Old Style" pitchFamily="18" charset="0"/>
              </a:rPr>
              <a:t>2</a:t>
            </a:r>
            <a:endParaRPr lang="en-US" sz="11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cxnSp>
        <p:nvCxnSpPr>
          <p:cNvPr id="174" name="Straight Connector 173"/>
          <p:cNvCxnSpPr/>
          <p:nvPr/>
        </p:nvCxnSpPr>
        <p:spPr>
          <a:xfrm flipH="1">
            <a:off x="5874187" y="3978672"/>
            <a:ext cx="155139" cy="1049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/>
          <p:cNvGrpSpPr/>
          <p:nvPr/>
        </p:nvGrpSpPr>
        <p:grpSpPr>
          <a:xfrm>
            <a:off x="4101000" y="4338502"/>
            <a:ext cx="562440" cy="552936"/>
            <a:chOff x="3713817" y="4001502"/>
            <a:chExt cx="562440" cy="552936"/>
          </a:xfrm>
        </p:grpSpPr>
        <p:sp>
          <p:nvSpPr>
            <p:cNvPr id="176" name="Rectangle 175"/>
            <p:cNvSpPr/>
            <p:nvPr/>
          </p:nvSpPr>
          <p:spPr>
            <a:xfrm>
              <a:off x="3768907" y="4001502"/>
              <a:ext cx="434193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49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3713817" y="4231273"/>
              <a:ext cx="562440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78" name="Straight Connector 177"/>
            <p:cNvCxnSpPr/>
            <p:nvPr/>
          </p:nvCxnSpPr>
          <p:spPr>
            <a:xfrm>
              <a:off x="3794947" y="4277727"/>
              <a:ext cx="39075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/>
          <p:cNvGrpSpPr/>
          <p:nvPr/>
        </p:nvGrpSpPr>
        <p:grpSpPr>
          <a:xfrm>
            <a:off x="4411264" y="2360156"/>
            <a:ext cx="539911" cy="522940"/>
            <a:chOff x="1735896" y="1372523"/>
            <a:chExt cx="539911" cy="522940"/>
          </a:xfrm>
        </p:grpSpPr>
        <p:sp>
          <p:nvSpPr>
            <p:cNvPr id="192" name="TextBox 191"/>
            <p:cNvSpPr txBox="1"/>
            <p:nvPr/>
          </p:nvSpPr>
          <p:spPr>
            <a:xfrm>
              <a:off x="1789952" y="1372523"/>
              <a:ext cx="463705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21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93" name="Straight Connector 192"/>
            <p:cNvCxnSpPr/>
            <p:nvPr/>
          </p:nvCxnSpPr>
          <p:spPr>
            <a:xfrm>
              <a:off x="1768819" y="1637570"/>
              <a:ext cx="457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/>
            <p:cNvSpPr txBox="1"/>
            <p:nvPr/>
          </p:nvSpPr>
          <p:spPr>
            <a:xfrm>
              <a:off x="1735896" y="1587686"/>
              <a:ext cx="539911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100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4853118" y="2444570"/>
            <a:ext cx="488502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m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96" name="Group 195"/>
          <p:cNvGrpSpPr/>
          <p:nvPr/>
        </p:nvGrpSpPr>
        <p:grpSpPr>
          <a:xfrm>
            <a:off x="4812032" y="3047925"/>
            <a:ext cx="590548" cy="538328"/>
            <a:chOff x="1735896" y="1372523"/>
            <a:chExt cx="590548" cy="538328"/>
          </a:xfrm>
        </p:grpSpPr>
        <p:sp>
          <p:nvSpPr>
            <p:cNvPr id="197" name="TextBox 196"/>
            <p:cNvSpPr txBox="1"/>
            <p:nvPr/>
          </p:nvSpPr>
          <p:spPr>
            <a:xfrm>
              <a:off x="1789952" y="1372523"/>
              <a:ext cx="463705" cy="3231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</a:rPr>
                <a:t>21</a:t>
              </a:r>
              <a:endParaRPr lang="en-US" sz="15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98" name="Straight Connector 197"/>
            <p:cNvCxnSpPr/>
            <p:nvPr/>
          </p:nvCxnSpPr>
          <p:spPr>
            <a:xfrm>
              <a:off x="1768819" y="1637570"/>
              <a:ext cx="457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Box 198"/>
            <p:cNvSpPr txBox="1"/>
            <p:nvPr/>
          </p:nvSpPr>
          <p:spPr>
            <a:xfrm>
              <a:off x="1735896" y="1587686"/>
              <a:ext cx="590548" cy="3231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</a:rPr>
                <a:t>100</a:t>
              </a:r>
              <a:endParaRPr lang="en-US" sz="15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992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500"/>
                            </p:stCondLst>
                            <p:childTnLst>
                              <p:par>
                                <p:cTn id="3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 animBg="1"/>
      <p:bldP spid="190" grpId="1" animBg="1"/>
      <p:bldP spid="189" grpId="0" animBg="1"/>
      <p:bldP spid="189" grpId="1" animBg="1"/>
      <p:bldP spid="188" grpId="0" animBg="1"/>
      <p:bldP spid="188" grpId="1" animBg="1"/>
      <p:bldP spid="187" grpId="0" animBg="1"/>
      <p:bldP spid="187" grpId="1" animBg="1"/>
      <p:bldP spid="186" grpId="0" animBg="1"/>
      <p:bldP spid="186" grpId="1" animBg="1"/>
      <p:bldP spid="185" grpId="0" animBg="1"/>
      <p:bldP spid="185" grpId="1" animBg="1"/>
      <p:bldP spid="184" grpId="0" animBg="1"/>
      <p:bldP spid="184" grpId="1" animBg="1"/>
      <p:bldP spid="183" grpId="0" animBg="1"/>
      <p:bldP spid="183" grpId="1" animBg="1"/>
      <p:bldP spid="182" grpId="0" animBg="1"/>
      <p:bldP spid="182" grpId="1" animBg="1"/>
      <p:bldP spid="181" grpId="0" animBg="1"/>
      <p:bldP spid="181" grpId="1" animBg="1"/>
      <p:bldP spid="180" grpId="0" animBg="1"/>
      <p:bldP spid="180" grpId="1" animBg="1"/>
      <p:bldP spid="179" grpId="0" animBg="1"/>
      <p:bldP spid="179" grpId="1" animBg="1"/>
      <p:bldP spid="140" grpId="0" animBg="1"/>
      <p:bldP spid="140" grpId="1" animBg="1"/>
      <p:bldP spid="108" grpId="0" animBg="1"/>
      <p:bldP spid="108" grpId="1" animBg="1"/>
      <p:bldP spid="128" grpId="2" animBg="1"/>
      <p:bldP spid="128" grpId="3" animBg="1"/>
      <p:bldP spid="129" grpId="2"/>
      <p:bldP spid="129" grpId="3"/>
      <p:bldP spid="130" grpId="0"/>
      <p:bldP spid="130" grpId="1"/>
      <p:bldP spid="132" grpId="0"/>
      <p:bldP spid="133" grpId="0"/>
      <p:bldP spid="135" grpId="0"/>
      <p:bldP spid="136" grpId="0"/>
      <p:bldP spid="137" grpId="0"/>
      <p:bldP spid="138" grpId="0"/>
      <p:bldP spid="139" grpId="0"/>
      <p:bldP spid="141" grpId="0" animBg="1"/>
      <p:bldP spid="141" grpId="1" animBg="1"/>
      <p:bldP spid="142" grpId="0"/>
      <p:bldP spid="142" grpId="1"/>
      <p:bldP spid="143" grpId="0"/>
      <p:bldP spid="143" grpId="1"/>
      <p:bldP spid="147" grpId="0"/>
      <p:bldP spid="148" grpId="0"/>
      <p:bldP spid="149" grpId="0"/>
      <p:bldP spid="150" grpId="0"/>
      <p:bldP spid="151" grpId="0"/>
      <p:bldP spid="156" grpId="0"/>
      <p:bldP spid="161" grpId="0"/>
      <p:bldP spid="162" grpId="0"/>
      <p:bldP spid="167" grpId="0"/>
      <p:bldP spid="168" grpId="0"/>
      <p:bldP spid="17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ounded Rectangle 123"/>
          <p:cNvSpPr/>
          <p:nvPr/>
        </p:nvSpPr>
        <p:spPr>
          <a:xfrm>
            <a:off x="3081884" y="1000125"/>
            <a:ext cx="993714" cy="235217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5012173" y="2640945"/>
            <a:ext cx="210486" cy="23521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122" name="Rectangle 121"/>
          <p:cNvSpPr/>
          <p:nvPr/>
        </p:nvSpPr>
        <p:spPr bwMode="auto">
          <a:xfrm>
            <a:off x="1077617" y="4470459"/>
            <a:ext cx="5329286" cy="50173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790556" y="1286768"/>
            <a:ext cx="4612471" cy="736128"/>
          </a:xfrm>
          <a:prstGeom prst="roundRect">
            <a:avLst/>
          </a:prstGeom>
          <a:solidFill>
            <a:srgbClr val="66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34493" y="1337001"/>
            <a:ext cx="4455809" cy="629353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4500" y="209550"/>
            <a:ext cx="80281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Water is flowing at the rate of 5 km per hour through a pipe of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diameter 14 cm into a rectangular tank  which is 25 m long and 22 m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wide. Determine the time in which the level of water in the tank will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rise by 21 cm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.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(Take </a:t>
            </a: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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= 22/7)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2902" y="2079810"/>
            <a:ext cx="660112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6548" y="1474433"/>
            <a:ext cx="352344" cy="301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355966" y="1636265"/>
            <a:ext cx="29260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75374" y="1445674"/>
            <a:ext cx="150811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Time taken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56084" y="1324390"/>
            <a:ext cx="2579378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Vol. of rectangular tank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61153" y="1624749"/>
            <a:ext cx="3286324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Vol. of water flowing in 1hr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635942" y="2311300"/>
            <a:ext cx="2776732" cy="23521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818567" y="2083560"/>
            <a:ext cx="2471735" cy="20182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771159" y="2023688"/>
            <a:ext cx="2631867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Vol. of rectangular tank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2558099" y="2294680"/>
            <a:ext cx="29260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530478" y="2257400"/>
            <a:ext cx="2981322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Vol. of water flowing in 1hr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80126" y="2091389"/>
            <a:ext cx="132490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Time taken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05029" y="2124773"/>
            <a:ext cx="352344" cy="301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685252" y="2584354"/>
            <a:ext cx="12009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25 × 22 × 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298700" y="2584354"/>
            <a:ext cx="3254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4522889" y="2483513"/>
            <a:ext cx="689191" cy="552936"/>
            <a:chOff x="3713817" y="4001502"/>
            <a:chExt cx="689191" cy="552936"/>
          </a:xfrm>
        </p:grpSpPr>
        <p:sp>
          <p:nvSpPr>
            <p:cNvPr id="37" name="Rectangle 36"/>
            <p:cNvSpPr/>
            <p:nvPr/>
          </p:nvSpPr>
          <p:spPr>
            <a:xfrm>
              <a:off x="3768907" y="4001502"/>
              <a:ext cx="434193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49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713817" y="4231273"/>
              <a:ext cx="562440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3794947" y="4277727"/>
              <a:ext cx="39075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4196482" y="4092329"/>
              <a:ext cx="206526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Symbol" panose="05050102010706020507" pitchFamily="18" charset="2"/>
                </a:rPr>
                <a:t>p</a:t>
              </a:r>
              <a:endParaRPr lang="en-US" sz="1500" b="1" dirty="0">
                <a:solidFill>
                  <a:prstClr val="black"/>
                </a:solidFill>
                <a:latin typeface="Symbol" panose="05050102010706020507" pitchFamily="18" charset="2"/>
              </a:endParaRPr>
            </a:p>
          </p:txBody>
        </p:sp>
      </p:grpSp>
      <p:sp>
        <p:nvSpPr>
          <p:cNvPr id="50" name="Rectangle 49"/>
          <p:cNvSpPr/>
          <p:nvPr/>
        </p:nvSpPr>
        <p:spPr>
          <a:xfrm>
            <a:off x="4302736" y="2584354"/>
            <a:ext cx="3254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÷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4502593" y="2937142"/>
            <a:ext cx="562440" cy="552936"/>
            <a:chOff x="3713817" y="4001502"/>
            <a:chExt cx="562440" cy="552936"/>
          </a:xfrm>
        </p:grpSpPr>
        <p:sp>
          <p:nvSpPr>
            <p:cNvPr id="54" name="Rectangle 53"/>
            <p:cNvSpPr/>
            <p:nvPr/>
          </p:nvSpPr>
          <p:spPr>
            <a:xfrm>
              <a:off x="3768907" y="4001502"/>
              <a:ext cx="434193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49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713817" y="4231273"/>
              <a:ext cx="562440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3794947" y="4277727"/>
              <a:ext cx="39075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ctangle 57"/>
          <p:cNvSpPr/>
          <p:nvPr/>
        </p:nvSpPr>
        <p:spPr>
          <a:xfrm>
            <a:off x="4282440" y="3037983"/>
            <a:ext cx="3254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÷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5166384" y="2934895"/>
            <a:ext cx="562440" cy="552936"/>
            <a:chOff x="3713817" y="4001502"/>
            <a:chExt cx="562440" cy="552936"/>
          </a:xfrm>
        </p:grpSpPr>
        <p:sp>
          <p:nvSpPr>
            <p:cNvPr id="60" name="Rectangle 59"/>
            <p:cNvSpPr/>
            <p:nvPr/>
          </p:nvSpPr>
          <p:spPr>
            <a:xfrm>
              <a:off x="3768907" y="4001502"/>
              <a:ext cx="434193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22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713817" y="4231273"/>
              <a:ext cx="562440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7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3794947" y="4277727"/>
              <a:ext cx="39075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ectangle 62"/>
          <p:cNvSpPr/>
          <p:nvPr/>
        </p:nvSpPr>
        <p:spPr>
          <a:xfrm>
            <a:off x="4980691" y="3035736"/>
            <a:ext cx="3254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4564969" y="3429924"/>
            <a:ext cx="562440" cy="552936"/>
            <a:chOff x="3713817" y="4001502"/>
            <a:chExt cx="562440" cy="552936"/>
          </a:xfrm>
        </p:grpSpPr>
        <p:sp>
          <p:nvSpPr>
            <p:cNvPr id="67" name="Rectangle 66"/>
            <p:cNvSpPr/>
            <p:nvPr/>
          </p:nvSpPr>
          <p:spPr>
            <a:xfrm>
              <a:off x="3768907" y="4001502"/>
              <a:ext cx="434193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713817" y="4231273"/>
              <a:ext cx="562440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49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3794947" y="4277727"/>
              <a:ext cx="39075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Rectangle 69"/>
          <p:cNvSpPr/>
          <p:nvPr/>
        </p:nvSpPr>
        <p:spPr>
          <a:xfrm>
            <a:off x="4344816" y="3530765"/>
            <a:ext cx="3254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5228760" y="3427677"/>
            <a:ext cx="562440" cy="552936"/>
            <a:chOff x="3713817" y="4001502"/>
            <a:chExt cx="562440" cy="552936"/>
          </a:xfrm>
        </p:grpSpPr>
        <p:sp>
          <p:nvSpPr>
            <p:cNvPr id="72" name="Rectangle 71"/>
            <p:cNvSpPr/>
            <p:nvPr/>
          </p:nvSpPr>
          <p:spPr>
            <a:xfrm>
              <a:off x="3768907" y="4001502"/>
              <a:ext cx="434193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7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713817" y="4231273"/>
              <a:ext cx="562440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22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3794947" y="4277727"/>
              <a:ext cx="39075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ectangle 74"/>
          <p:cNvSpPr/>
          <p:nvPr/>
        </p:nvSpPr>
        <p:spPr>
          <a:xfrm>
            <a:off x="5043067" y="3528518"/>
            <a:ext cx="3254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 flipH="1">
            <a:off x="5421337" y="3526055"/>
            <a:ext cx="156966" cy="11648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4716503" y="3763036"/>
            <a:ext cx="248097" cy="11648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3794125" y="2492063"/>
            <a:ext cx="590548" cy="538328"/>
            <a:chOff x="1735896" y="1372523"/>
            <a:chExt cx="590548" cy="538328"/>
          </a:xfrm>
        </p:grpSpPr>
        <p:sp>
          <p:nvSpPr>
            <p:cNvPr id="80" name="TextBox 79"/>
            <p:cNvSpPr txBox="1"/>
            <p:nvPr/>
          </p:nvSpPr>
          <p:spPr>
            <a:xfrm>
              <a:off x="1789952" y="1372523"/>
              <a:ext cx="463705" cy="3231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</a:rPr>
                <a:t>21</a:t>
              </a:r>
              <a:endParaRPr lang="en-US" sz="15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1768819" y="1637570"/>
              <a:ext cx="457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735896" y="1587686"/>
              <a:ext cx="590548" cy="3231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</a:rPr>
                <a:t>100</a:t>
              </a:r>
              <a:endParaRPr lang="en-US" sz="15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83" name="Rectangle 82"/>
          <p:cNvSpPr/>
          <p:nvPr/>
        </p:nvSpPr>
        <p:spPr>
          <a:xfrm>
            <a:off x="2695412" y="3030071"/>
            <a:ext cx="12009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25 × 22 × 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308860" y="3030071"/>
            <a:ext cx="3254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3804285" y="2937780"/>
            <a:ext cx="590548" cy="538328"/>
            <a:chOff x="1735896" y="1372523"/>
            <a:chExt cx="590548" cy="538328"/>
          </a:xfrm>
        </p:grpSpPr>
        <p:sp>
          <p:nvSpPr>
            <p:cNvPr id="86" name="TextBox 85"/>
            <p:cNvSpPr txBox="1"/>
            <p:nvPr/>
          </p:nvSpPr>
          <p:spPr>
            <a:xfrm>
              <a:off x="1789952" y="1372523"/>
              <a:ext cx="463705" cy="3231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</a:rPr>
                <a:t>21</a:t>
              </a:r>
              <a:endParaRPr lang="en-US" sz="15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1768819" y="1637570"/>
              <a:ext cx="457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1735896" y="1587686"/>
              <a:ext cx="590548" cy="3231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</a:rPr>
                <a:t>100</a:t>
              </a:r>
              <a:endParaRPr lang="en-US" sz="15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89" name="Rectangle 88"/>
          <p:cNvSpPr/>
          <p:nvPr/>
        </p:nvSpPr>
        <p:spPr>
          <a:xfrm>
            <a:off x="2695412" y="3529203"/>
            <a:ext cx="12009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25 × 22 × 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308860" y="3529203"/>
            <a:ext cx="3254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3804285" y="3436912"/>
            <a:ext cx="590548" cy="538328"/>
            <a:chOff x="1735896" y="1372523"/>
            <a:chExt cx="590548" cy="538328"/>
          </a:xfrm>
        </p:grpSpPr>
        <p:sp>
          <p:nvSpPr>
            <p:cNvPr id="92" name="TextBox 91"/>
            <p:cNvSpPr txBox="1"/>
            <p:nvPr/>
          </p:nvSpPr>
          <p:spPr>
            <a:xfrm>
              <a:off x="1789952" y="1372523"/>
              <a:ext cx="463705" cy="3231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</a:rPr>
                <a:t>21</a:t>
              </a:r>
              <a:endParaRPr lang="en-US" sz="15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1768819" y="1637570"/>
              <a:ext cx="457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1735896" y="1587686"/>
              <a:ext cx="590548" cy="3231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</a:rPr>
                <a:t>100</a:t>
              </a:r>
              <a:endParaRPr lang="en-US" sz="15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4663145" y="3862005"/>
            <a:ext cx="2776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latin typeface="Bookman Old Style" pitchFamily="18" charset="0"/>
              </a:rPr>
              <a:t>7</a:t>
            </a:r>
            <a:endParaRPr lang="en-US" sz="11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 flipH="1">
            <a:off x="4727756" y="3934097"/>
            <a:ext cx="140693" cy="1013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3928594" y="3540967"/>
            <a:ext cx="248097" cy="11648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42106" y="3395250"/>
            <a:ext cx="2776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latin typeface="Bookman Old Style" pitchFamily="18" charset="0"/>
              </a:rPr>
              <a:t>3</a:t>
            </a:r>
            <a:endParaRPr lang="en-US" sz="11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 flipH="1">
            <a:off x="5376897" y="3768126"/>
            <a:ext cx="248097" cy="11648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304826" y="3648196"/>
            <a:ext cx="255615" cy="11648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2793263" y="3636608"/>
            <a:ext cx="248097" cy="11648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3880053" y="3768126"/>
            <a:ext cx="396552" cy="11648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077997" y="3849808"/>
            <a:ext cx="2776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latin typeface="Bookman Old Style" pitchFamily="18" charset="0"/>
              </a:rPr>
              <a:t>4</a:t>
            </a:r>
            <a:endParaRPr lang="en-US" sz="11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cxnSp>
        <p:nvCxnSpPr>
          <p:cNvPr id="105" name="Straight Connector 104"/>
          <p:cNvCxnSpPr/>
          <p:nvPr/>
        </p:nvCxnSpPr>
        <p:spPr>
          <a:xfrm flipH="1">
            <a:off x="4765511" y="3543512"/>
            <a:ext cx="140693" cy="1013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4160056" y="3934097"/>
            <a:ext cx="140693" cy="1013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210759" y="3899865"/>
            <a:ext cx="2776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latin typeface="Bookman Old Style" pitchFamily="18" charset="0"/>
              </a:rPr>
              <a:t>2</a:t>
            </a:r>
            <a:endParaRPr lang="en-US" sz="11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308860" y="4071570"/>
            <a:ext cx="3254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2590800" y="3967554"/>
            <a:ext cx="562440" cy="552936"/>
            <a:chOff x="3713817" y="4001502"/>
            <a:chExt cx="562440" cy="552936"/>
          </a:xfrm>
        </p:grpSpPr>
        <p:sp>
          <p:nvSpPr>
            <p:cNvPr id="110" name="Rectangle 109"/>
            <p:cNvSpPr/>
            <p:nvPr/>
          </p:nvSpPr>
          <p:spPr>
            <a:xfrm>
              <a:off x="3768907" y="4001502"/>
              <a:ext cx="434193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713817" y="4231273"/>
              <a:ext cx="562440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3856460" y="4277727"/>
              <a:ext cx="26772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tangle 112"/>
          <p:cNvSpPr/>
          <p:nvPr/>
        </p:nvSpPr>
        <p:spPr>
          <a:xfrm>
            <a:off x="3048000" y="4077161"/>
            <a:ext cx="3254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329911" y="4077161"/>
            <a:ext cx="12573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1.5 hours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736600" y="4441115"/>
            <a:ext cx="5740400" cy="553998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  T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he 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time in which the level of water in the tank will </a:t>
            </a:r>
          </a:p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   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rise 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by 21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cm is 1.5 hours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1164621" y="4014870"/>
            <a:ext cx="4277548" cy="431456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1200893" y="4029909"/>
            <a:ext cx="4227795" cy="41314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1149807" y="3518195"/>
            <a:ext cx="4474823" cy="440129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1181174" y="3519629"/>
            <a:ext cx="4443456" cy="46093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9435" y="3568982"/>
            <a:ext cx="462003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Vol. of water in tank = 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/>
                <a:sym typeface="Symbol"/>
              </a:rPr>
              <a:t>25 × 22 ×        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m</a:t>
            </a:r>
            <a:r>
              <a:rPr lang="en-US" sz="1600" b="1" kern="0" baseline="300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3</a:t>
            </a:r>
            <a:endParaRPr lang="en-US" sz="1600" b="1" baseline="300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62072" y="4061321"/>
            <a:ext cx="351047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Vol. of water flowing in 1hr = </a:t>
            </a:r>
            <a:endParaRPr lang="en-US" sz="1600" b="1" baseline="300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803637" y="4059198"/>
            <a:ext cx="714732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Symbol" panose="05050102010706020507" pitchFamily="18" charset="2"/>
              </a:rPr>
              <a:t>p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m</a:t>
            </a:r>
            <a:r>
              <a:rPr lang="en-US" sz="1600" b="1" baseline="30000" dirty="0" smtClean="0">
                <a:solidFill>
                  <a:srgbClr val="0000FF"/>
                </a:solidFill>
                <a:latin typeface="Bookman Old Style" pitchFamily="18" charset="0"/>
              </a:rPr>
              <a:t>3</a:t>
            </a:r>
            <a:endParaRPr lang="en-US" sz="1600" b="1" baseline="-25000" dirty="0">
              <a:solidFill>
                <a:srgbClr val="0000FF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350277" y="3959701"/>
            <a:ext cx="562440" cy="552936"/>
            <a:chOff x="3713817" y="4001502"/>
            <a:chExt cx="562440" cy="552936"/>
          </a:xfrm>
        </p:grpSpPr>
        <p:sp>
          <p:nvSpPr>
            <p:cNvPr id="32" name="Rectangle 31"/>
            <p:cNvSpPr/>
            <p:nvPr/>
          </p:nvSpPr>
          <p:spPr>
            <a:xfrm>
              <a:off x="3768907" y="4001502"/>
              <a:ext cx="434193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0000FF"/>
                  </a:solidFill>
                  <a:latin typeface="Bookman Old Style" panose="02050604050505020204" pitchFamily="18" charset="0"/>
                </a:rPr>
                <a:t>49</a:t>
              </a:r>
              <a:endParaRPr lang="en-US" sz="1500" b="1" dirty="0">
                <a:solidFill>
                  <a:srgbClr val="0000FF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713817" y="4231273"/>
              <a:ext cx="562440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0000FF"/>
                  </a:solidFill>
                  <a:latin typeface="Bookman Old Style" panose="02050604050505020204" pitchFamily="18" charset="0"/>
                </a:rPr>
                <a:t>2</a:t>
              </a:r>
              <a:endParaRPr lang="en-US" sz="1500" b="1" dirty="0">
                <a:solidFill>
                  <a:srgbClr val="0000FF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3794947" y="4277727"/>
              <a:ext cx="390754" cy="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4660218" y="3471782"/>
            <a:ext cx="562440" cy="552936"/>
            <a:chOff x="3713817" y="4001502"/>
            <a:chExt cx="562440" cy="552936"/>
          </a:xfrm>
        </p:grpSpPr>
        <p:sp>
          <p:nvSpPr>
            <p:cNvPr id="118" name="Rectangle 117"/>
            <p:cNvSpPr/>
            <p:nvPr/>
          </p:nvSpPr>
          <p:spPr>
            <a:xfrm>
              <a:off x="3768907" y="4001502"/>
              <a:ext cx="434193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0000FF"/>
                  </a:solidFill>
                  <a:latin typeface="Bookman Old Style" panose="02050604050505020204" pitchFamily="18" charset="0"/>
                </a:rPr>
                <a:t>21</a:t>
              </a:r>
              <a:endParaRPr lang="en-US" sz="1500" b="1" dirty="0">
                <a:solidFill>
                  <a:srgbClr val="0000FF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713817" y="4231273"/>
              <a:ext cx="562440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0000FF"/>
                  </a:solidFill>
                  <a:latin typeface="Bookman Old Style" panose="02050604050505020204" pitchFamily="18" charset="0"/>
                </a:rPr>
                <a:t>100</a:t>
              </a:r>
              <a:endParaRPr lang="en-US" sz="1500" b="1" dirty="0">
                <a:solidFill>
                  <a:srgbClr val="0000FF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3794947" y="4277727"/>
              <a:ext cx="390754" cy="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894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emph" presetSubtype="0" repeatCount="5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00"/>
                            </p:stCondLst>
                            <p:childTnLst>
                              <p:par>
                                <p:cTn id="2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00"/>
                            </p:stCondLst>
                            <p:childTnLst>
                              <p:par>
                                <p:cTn id="2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500"/>
                            </p:stCondLst>
                            <p:childTnLst>
                              <p:par>
                                <p:cTn id="2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0"/>
                            </p:stCondLst>
                            <p:childTnLst>
                              <p:par>
                                <p:cTn id="2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500"/>
                            </p:stCondLst>
                            <p:childTnLst>
                              <p:par>
                                <p:cTn id="2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1000"/>
                            </p:stCondLst>
                            <p:childTnLst>
                              <p:par>
                                <p:cTn id="2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4" grpId="1" animBg="1"/>
      <p:bldP spid="123" grpId="0" animBg="1"/>
      <p:bldP spid="123" grpId="1" animBg="1"/>
      <p:bldP spid="122" grpId="0" animBg="1"/>
      <p:bldP spid="14" grpId="0" animBg="1"/>
      <p:bldP spid="14" grpId="1" animBg="1"/>
      <p:bldP spid="14" grpId="2" animBg="1"/>
      <p:bldP spid="19" grpId="0" animBg="1"/>
      <p:bldP spid="19" grpId="1" animBg="1"/>
      <p:bldP spid="20" grpId="0" animBg="1"/>
      <p:bldP spid="20" grpId="1" animBg="1"/>
      <p:bldP spid="21" grpId="0"/>
      <p:bldP spid="23" grpId="0"/>
      <p:bldP spid="24" grpId="0"/>
      <p:bldP spid="25" grpId="0"/>
      <p:bldP spid="26" grpId="0"/>
      <p:bldP spid="27" grpId="0"/>
      <p:bldP spid="50" grpId="0"/>
      <p:bldP spid="58" grpId="0"/>
      <p:bldP spid="63" grpId="0"/>
      <p:bldP spid="70" grpId="0"/>
      <p:bldP spid="75" grpId="0"/>
      <p:bldP spid="83" grpId="0"/>
      <p:bldP spid="84" grpId="0"/>
      <p:bldP spid="89" grpId="0"/>
      <p:bldP spid="90" grpId="0"/>
      <p:bldP spid="95" grpId="0"/>
      <p:bldP spid="98" grpId="0"/>
      <p:bldP spid="104" grpId="0"/>
      <p:bldP spid="107" grpId="0"/>
      <p:bldP spid="108" grpId="0"/>
      <p:bldP spid="113" grpId="0"/>
      <p:bldP spid="114" grpId="0"/>
      <p:bldP spid="17" grpId="0" animBg="1"/>
      <p:bldP spid="121" grpId="0" animBg="1"/>
      <p:bldP spid="121" grpId="1" animBg="1"/>
      <p:bldP spid="15" grpId="0" animBg="1"/>
      <p:bldP spid="116" grpId="0" animBg="1"/>
      <p:bldP spid="116" grpId="1" animBg="1"/>
      <p:bldP spid="16" grpId="0"/>
      <p:bldP spid="18" grpId="0"/>
      <p:bldP spid="3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447379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ounded Rectangle 93"/>
          <p:cNvSpPr/>
          <p:nvPr/>
        </p:nvSpPr>
        <p:spPr>
          <a:xfrm>
            <a:off x="552184" y="836177"/>
            <a:ext cx="3972521" cy="21273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5105207" y="589455"/>
            <a:ext cx="1040084" cy="22677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3103626" y="3830227"/>
            <a:ext cx="239646" cy="246895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2934378" y="3884567"/>
            <a:ext cx="109186" cy="16863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2350604" y="2475332"/>
            <a:ext cx="1066821" cy="246895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5900" y="272475"/>
            <a:ext cx="61087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Q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How many silver coins, 1.75 cm in diameter and of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thickness 2mm, must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be melted to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form a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cuboid of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dimensions 5.5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cm × 10 cm × 3.5 cm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?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4700" y="3788477"/>
            <a:ext cx="222010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Vol. 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of 1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silver coin 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71550" y="3788477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49548" y="3788477"/>
            <a:ext cx="76854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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5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r>
              <a:rPr lang="en-US" sz="15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5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1663" y="1888851"/>
            <a:ext cx="66011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52400" y="4329212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5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571550" y="4329212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194520" y="4329212"/>
            <a:ext cx="28973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670099" y="4329212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808586" y="4212739"/>
            <a:ext cx="572036" cy="568811"/>
            <a:chOff x="3713806" y="3998327"/>
            <a:chExt cx="572036" cy="568811"/>
          </a:xfrm>
        </p:grpSpPr>
        <p:sp>
          <p:nvSpPr>
            <p:cNvPr id="39" name="Rectangle 38"/>
            <p:cNvSpPr/>
            <p:nvPr/>
          </p:nvSpPr>
          <p:spPr>
            <a:xfrm>
              <a:off x="3791855" y="3998327"/>
              <a:ext cx="39583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713806" y="4243973"/>
              <a:ext cx="572036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10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3819995" y="4277727"/>
              <a:ext cx="3327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3346338" y="4212739"/>
            <a:ext cx="712266" cy="575161"/>
            <a:chOff x="3603723" y="3991977"/>
            <a:chExt cx="712266" cy="575161"/>
          </a:xfrm>
        </p:grpSpPr>
        <p:sp>
          <p:nvSpPr>
            <p:cNvPr id="43" name="Rectangle 42"/>
            <p:cNvSpPr/>
            <p:nvPr/>
          </p:nvSpPr>
          <p:spPr>
            <a:xfrm>
              <a:off x="3603723" y="3991977"/>
              <a:ext cx="712266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1.75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673614" y="4243973"/>
              <a:ext cx="572036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3742786" y="4277727"/>
              <a:ext cx="48714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/>
          <p:cNvSpPr/>
          <p:nvPr/>
        </p:nvSpPr>
        <p:spPr>
          <a:xfrm>
            <a:off x="545502" y="2419052"/>
            <a:ext cx="204529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Vol. 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of cuboid 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049780" y="2438102"/>
            <a:ext cx="30514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279650" y="2438102"/>
            <a:ext cx="28778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l</a:t>
            </a:r>
            <a:endParaRPr lang="en-US" sz="1500" b="1" i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451100" y="2438102"/>
            <a:ext cx="3048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660650" y="2438102"/>
            <a:ext cx="29011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b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857500" y="2438102"/>
            <a:ext cx="28825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060704" y="2438102"/>
            <a:ext cx="52069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r>
              <a:rPr lang="en-US" sz="15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5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049780" y="2803823"/>
            <a:ext cx="29985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700" y="2803823"/>
            <a:ext cx="57556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5.5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04275" y="2803823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892320" y="2803823"/>
            <a:ext cx="57343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10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239500" y="2803823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457868" y="2803823"/>
            <a:ext cx="60601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3.5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907227" y="3252187"/>
            <a:ext cx="69979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cm</a:t>
            </a:r>
            <a:r>
              <a:rPr lang="en-US" sz="15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3751064" y="1908225"/>
            <a:ext cx="2581463" cy="606939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721528" y="1935437"/>
            <a:ext cx="2664376" cy="550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What is the formula for </a:t>
            </a:r>
          </a:p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volume of cuboid ?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336522" y="2032754"/>
            <a:ext cx="13356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i="1" dirty="0" smtClean="0">
                <a:solidFill>
                  <a:srgbClr val="FFFF00"/>
                </a:solidFill>
                <a:latin typeface="Bookman Old Style" pitchFamily="18" charset="0"/>
              </a:rPr>
              <a:t>l</a:t>
            </a:r>
            <a:r>
              <a:rPr lang="en-US" sz="2000" b="1" dirty="0" smtClean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2000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 </a:t>
            </a:r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b</a:t>
            </a:r>
            <a:r>
              <a:rPr lang="en-US" sz="2000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  </a:t>
            </a:r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h</a:t>
            </a:r>
            <a:endParaRPr lang="en-US" sz="20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2800896" y="4212739"/>
            <a:ext cx="494254" cy="545882"/>
            <a:chOff x="3775343" y="3991977"/>
            <a:chExt cx="494254" cy="545882"/>
          </a:xfrm>
        </p:grpSpPr>
        <p:sp>
          <p:nvSpPr>
            <p:cNvPr id="75" name="Rectangle 74"/>
            <p:cNvSpPr/>
            <p:nvPr/>
          </p:nvSpPr>
          <p:spPr>
            <a:xfrm>
              <a:off x="3775343" y="3991977"/>
              <a:ext cx="49425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22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864019" y="4214694"/>
              <a:ext cx="30653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7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3842550" y="4268203"/>
              <a:ext cx="35500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angle 77"/>
          <p:cNvSpPr/>
          <p:nvPr/>
        </p:nvSpPr>
        <p:spPr>
          <a:xfrm>
            <a:off x="3943350" y="4329212"/>
            <a:ext cx="28973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4082468" y="4212739"/>
            <a:ext cx="712266" cy="575161"/>
            <a:chOff x="3603723" y="3991977"/>
            <a:chExt cx="712266" cy="575161"/>
          </a:xfrm>
        </p:grpSpPr>
        <p:sp>
          <p:nvSpPr>
            <p:cNvPr id="80" name="Rectangle 79"/>
            <p:cNvSpPr/>
            <p:nvPr/>
          </p:nvSpPr>
          <p:spPr>
            <a:xfrm>
              <a:off x="3603723" y="3991977"/>
              <a:ext cx="712266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1.75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673614" y="4243973"/>
              <a:ext cx="572036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3742786" y="4277727"/>
              <a:ext cx="48714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ectangle 82"/>
          <p:cNvSpPr/>
          <p:nvPr/>
        </p:nvSpPr>
        <p:spPr>
          <a:xfrm>
            <a:off x="205740" y="3229509"/>
            <a:ext cx="205901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 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Vol. 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of cuboid 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3985866" y="1855261"/>
            <a:ext cx="2659685" cy="606939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973736" y="1874311"/>
            <a:ext cx="266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What is the formula for </a:t>
            </a:r>
          </a:p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volume of cylinder?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878045" y="1943569"/>
            <a:ext cx="836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r</a:t>
            </a:r>
            <a:r>
              <a:rPr lang="en-US" sz="2400" b="1" baseline="30000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sz="2400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h</a:t>
            </a:r>
            <a:endParaRPr lang="en-US" sz="2400" b="1" baseline="30000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23352" y="4329212"/>
            <a:ext cx="228235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Vol. 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of 1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silver coin 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2268426" y="3143131"/>
            <a:ext cx="494254" cy="564932"/>
            <a:chOff x="3775343" y="3972927"/>
            <a:chExt cx="494254" cy="564932"/>
          </a:xfrm>
        </p:grpSpPr>
        <p:sp>
          <p:nvSpPr>
            <p:cNvPr id="99" name="Rectangle 98"/>
            <p:cNvSpPr/>
            <p:nvPr/>
          </p:nvSpPr>
          <p:spPr>
            <a:xfrm>
              <a:off x="3775343" y="3972927"/>
              <a:ext cx="49425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55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791028" y="4214694"/>
              <a:ext cx="478139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10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3842550" y="4268203"/>
              <a:ext cx="35500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Rectangle 101"/>
          <p:cNvSpPr/>
          <p:nvPr/>
        </p:nvSpPr>
        <p:spPr>
          <a:xfrm>
            <a:off x="3237230" y="3271356"/>
            <a:ext cx="28527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3363928" y="3148945"/>
            <a:ext cx="692452" cy="564932"/>
            <a:chOff x="3775343" y="3972927"/>
            <a:chExt cx="692452" cy="564932"/>
          </a:xfrm>
        </p:grpSpPr>
        <p:sp>
          <p:nvSpPr>
            <p:cNvPr id="104" name="Rectangle 103"/>
            <p:cNvSpPr/>
            <p:nvPr/>
          </p:nvSpPr>
          <p:spPr>
            <a:xfrm>
              <a:off x="3775343" y="3972927"/>
              <a:ext cx="69245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35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875746" y="4214694"/>
              <a:ext cx="50338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10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06" name="Straight Connector 105"/>
            <p:cNvCxnSpPr/>
            <p:nvPr/>
          </p:nvCxnSpPr>
          <p:spPr>
            <a:xfrm>
              <a:off x="3929505" y="4268203"/>
              <a:ext cx="37472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Rectangle 106"/>
          <p:cNvSpPr/>
          <p:nvPr/>
        </p:nvSpPr>
        <p:spPr>
          <a:xfrm>
            <a:off x="2724806" y="3277168"/>
            <a:ext cx="69738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 10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049780" y="3253403"/>
            <a:ext cx="29985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9" name="Rounded Rectangle 108"/>
          <p:cNvSpPr/>
          <p:nvPr/>
        </p:nvSpPr>
        <p:spPr bwMode="auto">
          <a:xfrm>
            <a:off x="4032046" y="1922283"/>
            <a:ext cx="2455907" cy="590742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045330" y="1910763"/>
            <a:ext cx="2405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What is the shape of silver coins?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370482" y="2011066"/>
            <a:ext cx="1757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Cylinder</a:t>
            </a:r>
            <a:endParaRPr lang="en-US" sz="20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1095630" y="1158675"/>
            <a:ext cx="2827531" cy="50355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1066800" y="1252980"/>
            <a:ext cx="618064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N =</a:t>
            </a:r>
            <a:endParaRPr 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>
            <a:off x="1597025" y="1418654"/>
            <a:ext cx="2127250" cy="0"/>
          </a:xfrm>
          <a:prstGeom prst="line">
            <a:avLst/>
          </a:prstGeom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1882556" y="1186635"/>
            <a:ext cx="1587170" cy="206250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1834333" y="1123950"/>
            <a:ext cx="1928089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kern="0" dirty="0" smtClean="0">
                <a:solidFill>
                  <a:srgbClr val="FF0000"/>
                </a:solidFill>
                <a:latin typeface="Bookman Old Style" pitchFamily="18" charset="0"/>
              </a:rPr>
              <a:t>Vol. of cuboid</a:t>
            </a:r>
            <a:endParaRPr lang="en-US" sz="1600" b="1" baseline="-25000" dirty="0">
              <a:solidFill>
                <a:srgbClr val="FF0000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1562096" y="1423104"/>
            <a:ext cx="2195295" cy="214625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1511904" y="1375375"/>
            <a:ext cx="2450496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kern="0" dirty="0" smtClean="0">
                <a:solidFill>
                  <a:srgbClr val="FF0000"/>
                </a:solidFill>
                <a:latin typeface="Bookman Old Style" pitchFamily="18" charset="0"/>
              </a:rPr>
              <a:t>Vol. of 1 silver coin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891157" y="1886793"/>
            <a:ext cx="1279517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Radius (r) 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1977585" y="1886793"/>
            <a:ext cx="30809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2224789" y="1741486"/>
            <a:ext cx="663964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1.75</a:t>
            </a:r>
            <a:endParaRPr lang="en-US" sz="1600" b="1" dirty="0">
              <a:solidFill>
                <a:prstClr val="black"/>
              </a:solidFill>
            </a:endParaRPr>
          </a:p>
        </p:txBody>
      </p:sp>
      <p:cxnSp>
        <p:nvCxnSpPr>
          <p:cNvPr id="141" name="Straight Connector 140"/>
          <p:cNvCxnSpPr/>
          <p:nvPr/>
        </p:nvCxnSpPr>
        <p:spPr>
          <a:xfrm>
            <a:off x="2317253" y="2047655"/>
            <a:ext cx="560170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2399675" y="2004596"/>
            <a:ext cx="320922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2844327" y="1860884"/>
            <a:ext cx="508473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cm</a:t>
            </a:r>
            <a:endParaRPr lang="en-US" sz="16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804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500"/>
                            </p:stCondLst>
                            <p:childTnLst>
                              <p:par>
                                <p:cTn id="29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4" grpId="1" animBg="1"/>
      <p:bldP spid="93" grpId="0" animBg="1"/>
      <p:bldP spid="93" grpId="1" animBg="1"/>
      <p:bldP spid="91" grpId="0" animBg="1"/>
      <p:bldP spid="91" grpId="1" animBg="1"/>
      <p:bldP spid="90" grpId="0" animBg="1"/>
      <p:bldP spid="90" grpId="1" animBg="1"/>
      <p:bldP spid="84" grpId="0" animBg="1"/>
      <p:bldP spid="84" grpId="1" animBg="1"/>
      <p:bldP spid="5" grpId="0"/>
      <p:bldP spid="6" grpId="0"/>
      <p:bldP spid="7" grpId="0"/>
      <p:bldP spid="31" grpId="0"/>
      <p:bldP spid="32" grpId="0"/>
      <p:bldP spid="33" grpId="0"/>
      <p:bldP spid="34" grpId="0"/>
      <p:bldP spid="48" grpId="0"/>
      <p:bldP spid="49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70" grpId="0" animBg="1"/>
      <p:bldP spid="71" grpId="0" build="allAtOnce"/>
      <p:bldP spid="72" grpId="0"/>
      <p:bldP spid="72" grpId="1"/>
      <p:bldP spid="78" grpId="0"/>
      <p:bldP spid="83" grpId="0"/>
      <p:bldP spid="85" grpId="0" animBg="1"/>
      <p:bldP spid="86" grpId="0"/>
      <p:bldP spid="86" grpId="1"/>
      <p:bldP spid="87" grpId="0"/>
      <p:bldP spid="87" grpId="1"/>
      <p:bldP spid="97" grpId="0"/>
      <p:bldP spid="102" grpId="0"/>
      <p:bldP spid="107" grpId="0"/>
      <p:bldP spid="108" grpId="0"/>
      <p:bldP spid="109" grpId="0" animBg="1"/>
      <p:bldP spid="109" grpId="1" animBg="1"/>
      <p:bldP spid="110" grpId="0"/>
      <p:bldP spid="110" grpId="1"/>
      <p:bldP spid="111" grpId="0"/>
      <p:bldP spid="111" grpId="1"/>
      <p:bldP spid="66" grpId="0" animBg="1"/>
      <p:bldP spid="66" grpId="1" animBg="1"/>
      <p:bldP spid="68" grpId="0" animBg="1"/>
      <p:bldP spid="6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ounded Rectangle 117"/>
          <p:cNvSpPr/>
          <p:nvPr/>
        </p:nvSpPr>
        <p:spPr>
          <a:xfrm>
            <a:off x="624964" y="2248931"/>
            <a:ext cx="4751242" cy="39762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5900" y="272475"/>
            <a:ext cx="61087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Q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How many silver coins, 1.75 cm in diameter and of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thickness 2mm, must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be melted to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form a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cuboid of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dimensions 5.5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cm × 10 cm × 3.5 cm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?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4050" y="1692975"/>
            <a:ext cx="6601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20178" y="1734495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43148" y="1734495"/>
            <a:ext cx="28973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18727" y="1734495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857214" y="1624372"/>
            <a:ext cx="572036" cy="568811"/>
            <a:chOff x="3713806" y="3998327"/>
            <a:chExt cx="572036" cy="568811"/>
          </a:xfrm>
        </p:grpSpPr>
        <p:sp>
          <p:nvSpPr>
            <p:cNvPr id="17" name="Rectangle 16"/>
            <p:cNvSpPr/>
            <p:nvPr/>
          </p:nvSpPr>
          <p:spPr>
            <a:xfrm>
              <a:off x="3791855" y="3998327"/>
              <a:ext cx="39583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713806" y="4243973"/>
              <a:ext cx="572036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10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3819995" y="4277727"/>
              <a:ext cx="3327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394966" y="1618022"/>
            <a:ext cx="712266" cy="575161"/>
            <a:chOff x="3603723" y="3991977"/>
            <a:chExt cx="712266" cy="575161"/>
          </a:xfrm>
        </p:grpSpPr>
        <p:sp>
          <p:nvSpPr>
            <p:cNvPr id="21" name="Rectangle 20"/>
            <p:cNvSpPr/>
            <p:nvPr/>
          </p:nvSpPr>
          <p:spPr>
            <a:xfrm>
              <a:off x="3603723" y="3991977"/>
              <a:ext cx="712266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1.75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673614" y="4243973"/>
              <a:ext cx="572036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3742786" y="4277727"/>
              <a:ext cx="48714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849524" y="1632661"/>
            <a:ext cx="494254" cy="545882"/>
            <a:chOff x="3775343" y="3991977"/>
            <a:chExt cx="494254" cy="545882"/>
          </a:xfrm>
        </p:grpSpPr>
        <p:sp>
          <p:nvSpPr>
            <p:cNvPr id="25" name="Rectangle 24"/>
            <p:cNvSpPr/>
            <p:nvPr/>
          </p:nvSpPr>
          <p:spPr>
            <a:xfrm>
              <a:off x="3775343" y="3991977"/>
              <a:ext cx="49425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22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864019" y="4214694"/>
              <a:ext cx="30653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7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3842550" y="4268203"/>
              <a:ext cx="35500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>
            <a:off x="3991978" y="1734495"/>
            <a:ext cx="28973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131096" y="1618022"/>
            <a:ext cx="712266" cy="575161"/>
            <a:chOff x="3603723" y="3991977"/>
            <a:chExt cx="712266" cy="575161"/>
          </a:xfrm>
        </p:grpSpPr>
        <p:sp>
          <p:nvSpPr>
            <p:cNvPr id="30" name="Rectangle 29"/>
            <p:cNvSpPr/>
            <p:nvPr/>
          </p:nvSpPr>
          <p:spPr>
            <a:xfrm>
              <a:off x="3603723" y="3991977"/>
              <a:ext cx="712266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1.75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673614" y="4243973"/>
              <a:ext cx="572036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3742786" y="4277727"/>
              <a:ext cx="48714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/>
          <p:cNvSpPr/>
          <p:nvPr/>
        </p:nvSpPr>
        <p:spPr>
          <a:xfrm>
            <a:off x="571980" y="1734495"/>
            <a:ext cx="251948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Vol. 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of 1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silver coin 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2816229" y="2187261"/>
            <a:ext cx="494254" cy="536889"/>
            <a:chOff x="3775343" y="4000970"/>
            <a:chExt cx="494254" cy="536889"/>
          </a:xfrm>
        </p:grpSpPr>
        <p:sp>
          <p:nvSpPr>
            <p:cNvPr id="56" name="Rectangle 55"/>
            <p:cNvSpPr/>
            <p:nvPr/>
          </p:nvSpPr>
          <p:spPr>
            <a:xfrm>
              <a:off x="3775343" y="4000970"/>
              <a:ext cx="494254" cy="2670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22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864019" y="4214694"/>
              <a:ext cx="30653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7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3873356" y="4268203"/>
              <a:ext cx="29339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/>
          <p:cNvSpPr/>
          <p:nvPr/>
        </p:nvSpPr>
        <p:spPr>
          <a:xfrm>
            <a:off x="3215986" y="2294123"/>
            <a:ext cx="28527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3414709" y="2187261"/>
            <a:ext cx="692452" cy="536889"/>
            <a:chOff x="3775343" y="4000970"/>
            <a:chExt cx="692452" cy="536889"/>
          </a:xfrm>
        </p:grpSpPr>
        <p:sp>
          <p:nvSpPr>
            <p:cNvPr id="61" name="Rectangle 60"/>
            <p:cNvSpPr/>
            <p:nvPr/>
          </p:nvSpPr>
          <p:spPr>
            <a:xfrm>
              <a:off x="3775343" y="4000970"/>
              <a:ext cx="692452" cy="2670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175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831288" y="4214694"/>
              <a:ext cx="612965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>
                  <a:solidFill>
                    <a:prstClr val="black"/>
                  </a:solidFill>
                  <a:latin typeface="Bookman Old Style"/>
                </a:rPr>
                <a:t>2</a:t>
              </a:r>
              <a:r>
                <a:rPr lang="en-US" sz="1500" b="1" dirty="0" smtClean="0">
                  <a:solidFill>
                    <a:prstClr val="black"/>
                  </a:solidFill>
                  <a:latin typeface="Bookman Old Style"/>
                </a:rPr>
                <a:t>0</a:t>
              </a:r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0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3890158" y="4268203"/>
              <a:ext cx="45342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>
            <a:off x="3997670" y="2294123"/>
            <a:ext cx="28527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4168806" y="2187261"/>
            <a:ext cx="692452" cy="536889"/>
            <a:chOff x="3775343" y="4000970"/>
            <a:chExt cx="692452" cy="536889"/>
          </a:xfrm>
        </p:grpSpPr>
        <p:sp>
          <p:nvSpPr>
            <p:cNvPr id="66" name="Rectangle 65"/>
            <p:cNvSpPr/>
            <p:nvPr/>
          </p:nvSpPr>
          <p:spPr>
            <a:xfrm>
              <a:off x="3775343" y="4000970"/>
              <a:ext cx="69245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175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864197" y="4214694"/>
              <a:ext cx="58132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>
                  <a:solidFill>
                    <a:prstClr val="black"/>
                  </a:solidFill>
                  <a:latin typeface="Bookman Old Style"/>
                </a:rPr>
                <a:t>2</a:t>
              </a:r>
              <a:r>
                <a:rPr lang="en-US" sz="1500" b="1" dirty="0" smtClean="0">
                  <a:solidFill>
                    <a:prstClr val="black"/>
                  </a:solidFill>
                  <a:latin typeface="Bookman Old Style"/>
                </a:rPr>
                <a:t>00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3948868" y="4268203"/>
              <a:ext cx="41220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/>
          <p:cNvSpPr/>
          <p:nvPr/>
        </p:nvSpPr>
        <p:spPr>
          <a:xfrm>
            <a:off x="4748213" y="2294123"/>
            <a:ext cx="28527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4945633" y="2187261"/>
            <a:ext cx="494254" cy="536889"/>
            <a:chOff x="3775343" y="4000970"/>
            <a:chExt cx="494254" cy="536889"/>
          </a:xfrm>
        </p:grpSpPr>
        <p:sp>
          <p:nvSpPr>
            <p:cNvPr id="71" name="Rectangle 70"/>
            <p:cNvSpPr/>
            <p:nvPr/>
          </p:nvSpPr>
          <p:spPr>
            <a:xfrm>
              <a:off x="3775343" y="4000970"/>
              <a:ext cx="494254" cy="2670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780647" y="4214694"/>
              <a:ext cx="469078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10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3886692" y="4268203"/>
              <a:ext cx="26671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ectangle 73"/>
          <p:cNvSpPr/>
          <p:nvPr/>
        </p:nvSpPr>
        <p:spPr>
          <a:xfrm>
            <a:off x="2609850" y="2294123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9815" y="2292022"/>
            <a:ext cx="251948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Vol. 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of 1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silver coin 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2938200" y="3238219"/>
            <a:ext cx="2516450" cy="23689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prstClr val="white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3135667" y="2943838"/>
            <a:ext cx="1842400" cy="21411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prstClr val="white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384275" y="2998224"/>
            <a:ext cx="212938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N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587906" y="2998224"/>
            <a:ext cx="29035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2829487" y="2876550"/>
            <a:ext cx="2758926" cy="644973"/>
            <a:chOff x="4027214" y="3980585"/>
            <a:chExt cx="3034809" cy="644973"/>
          </a:xfrm>
        </p:grpSpPr>
        <p:sp>
          <p:nvSpPr>
            <p:cNvPr id="82" name="Rectangle 81"/>
            <p:cNvSpPr/>
            <p:nvPr/>
          </p:nvSpPr>
          <p:spPr>
            <a:xfrm>
              <a:off x="4236090" y="3980585"/>
              <a:ext cx="2298155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Vol. of cuboid (V</a:t>
              </a:r>
              <a:r>
                <a:rPr lang="en-US" sz="1500" b="1" baseline="-25000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</a:t>
              </a:r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)</a:t>
              </a:r>
              <a:endParaRPr lang="en-US" sz="1500" b="1" baseline="-25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027214" y="4302393"/>
              <a:ext cx="3034809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Vol. of 1 silver coin (V</a:t>
              </a:r>
              <a:r>
                <a:rPr lang="en-US" sz="1500" b="1" baseline="-25000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)</a:t>
              </a:r>
              <a:endParaRPr lang="en-US" sz="1500" b="1" baseline="-25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84" name="Straight Connector 83"/>
            <p:cNvCxnSpPr/>
            <p:nvPr/>
          </p:nvCxnSpPr>
          <p:spPr>
            <a:xfrm flipV="1">
              <a:off x="4116628" y="4299590"/>
              <a:ext cx="281921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Rectangle 84"/>
          <p:cNvSpPr/>
          <p:nvPr/>
        </p:nvSpPr>
        <p:spPr>
          <a:xfrm>
            <a:off x="1748708" y="3947437"/>
            <a:ext cx="38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5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370067" y="3977254"/>
            <a:ext cx="35242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N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609768" y="3947437"/>
            <a:ext cx="31623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3160461" y="3638550"/>
            <a:ext cx="494254" cy="517532"/>
            <a:chOff x="3775343" y="4020327"/>
            <a:chExt cx="494254" cy="517532"/>
          </a:xfrm>
        </p:grpSpPr>
        <p:sp>
          <p:nvSpPr>
            <p:cNvPr id="89" name="Rectangle 88"/>
            <p:cNvSpPr/>
            <p:nvPr/>
          </p:nvSpPr>
          <p:spPr>
            <a:xfrm>
              <a:off x="3775343" y="4020327"/>
              <a:ext cx="49425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55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791028" y="4214694"/>
              <a:ext cx="478139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10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3842550" y="4268203"/>
              <a:ext cx="35500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Rectangle 91"/>
          <p:cNvSpPr/>
          <p:nvPr/>
        </p:nvSpPr>
        <p:spPr>
          <a:xfrm>
            <a:off x="4060685" y="3719375"/>
            <a:ext cx="28527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4238183" y="3638550"/>
            <a:ext cx="692452" cy="523346"/>
            <a:chOff x="3775343" y="4014513"/>
            <a:chExt cx="692452" cy="523346"/>
          </a:xfrm>
        </p:grpSpPr>
        <p:sp>
          <p:nvSpPr>
            <p:cNvPr id="94" name="Rectangle 93"/>
            <p:cNvSpPr/>
            <p:nvPr/>
          </p:nvSpPr>
          <p:spPr>
            <a:xfrm>
              <a:off x="3775343" y="4014513"/>
              <a:ext cx="69245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35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875746" y="4214694"/>
              <a:ext cx="50338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10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96" name="Straight Connector 95"/>
            <p:cNvCxnSpPr/>
            <p:nvPr/>
          </p:nvCxnSpPr>
          <p:spPr>
            <a:xfrm>
              <a:off x="3929505" y="4268203"/>
              <a:ext cx="37472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Rectangle 96"/>
          <p:cNvSpPr/>
          <p:nvPr/>
        </p:nvSpPr>
        <p:spPr>
          <a:xfrm>
            <a:off x="3571121" y="3725187"/>
            <a:ext cx="69738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 10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98" name="Straight Connector 97"/>
          <p:cNvCxnSpPr/>
          <p:nvPr/>
        </p:nvCxnSpPr>
        <p:spPr>
          <a:xfrm>
            <a:off x="2920027" y="4110362"/>
            <a:ext cx="23868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2831964" y="4088040"/>
            <a:ext cx="494254" cy="536889"/>
            <a:chOff x="3775343" y="4000970"/>
            <a:chExt cx="494254" cy="536889"/>
          </a:xfrm>
        </p:grpSpPr>
        <p:sp>
          <p:nvSpPr>
            <p:cNvPr id="100" name="Rectangle 99"/>
            <p:cNvSpPr/>
            <p:nvPr/>
          </p:nvSpPr>
          <p:spPr>
            <a:xfrm>
              <a:off x="3775343" y="4000970"/>
              <a:ext cx="494254" cy="2670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22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864019" y="4214694"/>
              <a:ext cx="30653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7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02" name="Straight Connector 101"/>
            <p:cNvCxnSpPr/>
            <p:nvPr/>
          </p:nvCxnSpPr>
          <p:spPr>
            <a:xfrm>
              <a:off x="3873356" y="4268203"/>
              <a:ext cx="29339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Rectangle 102"/>
          <p:cNvSpPr/>
          <p:nvPr/>
        </p:nvSpPr>
        <p:spPr>
          <a:xfrm>
            <a:off x="3231721" y="4182408"/>
            <a:ext cx="28527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3380049" y="4088040"/>
            <a:ext cx="692452" cy="536889"/>
            <a:chOff x="3775343" y="4000970"/>
            <a:chExt cx="692452" cy="536889"/>
          </a:xfrm>
        </p:grpSpPr>
        <p:sp>
          <p:nvSpPr>
            <p:cNvPr id="105" name="Rectangle 104"/>
            <p:cNvSpPr/>
            <p:nvPr/>
          </p:nvSpPr>
          <p:spPr>
            <a:xfrm>
              <a:off x="3775343" y="4000970"/>
              <a:ext cx="692452" cy="2670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175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852962" y="4214694"/>
              <a:ext cx="569617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200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3890400" y="4268203"/>
              <a:ext cx="45293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Rectangle 107"/>
          <p:cNvSpPr/>
          <p:nvPr/>
        </p:nvSpPr>
        <p:spPr>
          <a:xfrm>
            <a:off x="3924922" y="4182408"/>
            <a:ext cx="28527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4123991" y="4088040"/>
            <a:ext cx="692452" cy="536889"/>
            <a:chOff x="3798203" y="4000970"/>
            <a:chExt cx="692452" cy="536889"/>
          </a:xfrm>
        </p:grpSpPr>
        <p:sp>
          <p:nvSpPr>
            <p:cNvPr id="110" name="Rectangle 109"/>
            <p:cNvSpPr/>
            <p:nvPr/>
          </p:nvSpPr>
          <p:spPr>
            <a:xfrm>
              <a:off x="3798203" y="4000970"/>
              <a:ext cx="69245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175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864197" y="4214694"/>
              <a:ext cx="58132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200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3905587" y="4268203"/>
              <a:ext cx="4987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tangle 112"/>
          <p:cNvSpPr/>
          <p:nvPr/>
        </p:nvSpPr>
        <p:spPr>
          <a:xfrm>
            <a:off x="4710731" y="4182408"/>
            <a:ext cx="28527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4908151" y="4088040"/>
            <a:ext cx="494254" cy="536889"/>
            <a:chOff x="3775343" y="4000970"/>
            <a:chExt cx="494254" cy="536889"/>
          </a:xfrm>
        </p:grpSpPr>
        <p:sp>
          <p:nvSpPr>
            <p:cNvPr id="115" name="Rectangle 114"/>
            <p:cNvSpPr/>
            <p:nvPr/>
          </p:nvSpPr>
          <p:spPr>
            <a:xfrm>
              <a:off x="3775343" y="4000970"/>
              <a:ext cx="494254" cy="2670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780647" y="4214694"/>
              <a:ext cx="469078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10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17" name="Straight Connector 116"/>
            <p:cNvCxnSpPr/>
            <p:nvPr/>
          </p:nvCxnSpPr>
          <p:spPr>
            <a:xfrm>
              <a:off x="3873356" y="4268203"/>
              <a:ext cx="29339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Rounded Rectangle 134"/>
          <p:cNvSpPr/>
          <p:nvPr/>
        </p:nvSpPr>
        <p:spPr>
          <a:xfrm>
            <a:off x="914400" y="1145573"/>
            <a:ext cx="2428841" cy="50355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945384" y="1174142"/>
            <a:ext cx="2345832" cy="437143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885570" y="1239878"/>
            <a:ext cx="486030" cy="30777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400" b="1" kern="0" dirty="0" smtClean="0">
                <a:solidFill>
                  <a:srgbClr val="0000FF"/>
                </a:solidFill>
                <a:latin typeface="Bookman Old Style" pitchFamily="18" charset="0"/>
              </a:rPr>
              <a:t>N =</a:t>
            </a:r>
            <a:endParaRPr lang="en-US" sz="1400" b="1" dirty="0">
              <a:solidFill>
                <a:srgbClr val="0000FF"/>
              </a:solidFill>
            </a:endParaRPr>
          </a:p>
        </p:txBody>
      </p:sp>
      <p:cxnSp>
        <p:nvCxnSpPr>
          <p:cNvPr id="137" name="Straight Connector 136"/>
          <p:cNvCxnSpPr/>
          <p:nvPr/>
        </p:nvCxnSpPr>
        <p:spPr>
          <a:xfrm>
            <a:off x="1343020" y="1381125"/>
            <a:ext cx="1830603" cy="0"/>
          </a:xfrm>
          <a:prstGeom prst="line">
            <a:avLst/>
          </a:prstGeom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1538289" y="1110848"/>
            <a:ext cx="1526380" cy="30777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400" b="1" kern="0" dirty="0" smtClean="0">
                <a:solidFill>
                  <a:srgbClr val="FF0000"/>
                </a:solidFill>
                <a:latin typeface="Bookman Old Style" pitchFamily="18" charset="0"/>
              </a:rPr>
              <a:t>Vol. of cuboid</a:t>
            </a:r>
            <a:endParaRPr lang="en-US" sz="1400" b="1" baseline="-25000" dirty="0">
              <a:solidFill>
                <a:srgbClr val="FF0000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1283044" y="1362273"/>
            <a:ext cx="2104969" cy="30777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400" b="1" kern="0" dirty="0" smtClean="0">
                <a:solidFill>
                  <a:srgbClr val="FF0000"/>
                </a:solidFill>
                <a:latin typeface="Bookman Old Style" pitchFamily="18" charset="0"/>
              </a:rPr>
              <a:t>Vol. of 1 silver coin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33" name="Rounded Rectangle 132"/>
          <p:cNvSpPr/>
          <p:nvPr/>
        </p:nvSpPr>
        <p:spPr bwMode="auto">
          <a:xfrm>
            <a:off x="1227535" y="4295093"/>
            <a:ext cx="3197595" cy="471878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1290130" y="4347086"/>
            <a:ext cx="3088307" cy="37086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1149702" y="4278681"/>
            <a:ext cx="3470253" cy="511444"/>
            <a:chOff x="1577999" y="5208331"/>
            <a:chExt cx="3470253" cy="511444"/>
          </a:xfrm>
        </p:grpSpPr>
        <p:sp>
          <p:nvSpPr>
            <p:cNvPr id="119" name="Rectangle 118"/>
            <p:cNvSpPr/>
            <p:nvPr/>
          </p:nvSpPr>
          <p:spPr>
            <a:xfrm>
              <a:off x="4348454" y="5310165"/>
              <a:ext cx="69979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cm</a:t>
              </a:r>
              <a:r>
                <a:rPr lang="en-US" sz="1400" b="1" baseline="30000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400" b="1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577999" y="5310165"/>
              <a:ext cx="205901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  <a:sym typeface="Symbol"/>
                </a:rPr>
                <a:t> </a:t>
              </a:r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Vol. </a:t>
              </a:r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of cuboid </a:t>
              </a: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086387" y="5208331"/>
              <a:ext cx="494254" cy="511444"/>
              <a:chOff x="3551797" y="4011027"/>
              <a:chExt cx="494254" cy="511444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3551797" y="4011027"/>
                <a:ext cx="49425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55</a:t>
                </a:r>
                <a:endPara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67482" y="4214694"/>
                <a:ext cx="47813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10</a:t>
                </a:r>
                <a:endPara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  <p:cxnSp>
            <p:nvCxnSpPr>
              <p:cNvPr id="124" name="Straight Connector 123"/>
              <p:cNvCxnSpPr/>
              <p:nvPr/>
            </p:nvCxnSpPr>
            <p:spPr>
              <a:xfrm>
                <a:off x="3675269" y="4268203"/>
                <a:ext cx="2424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Rectangle 124"/>
            <p:cNvSpPr/>
            <p:nvPr/>
          </p:nvSpPr>
          <p:spPr>
            <a:xfrm>
              <a:off x="3841304" y="5310165"/>
              <a:ext cx="28527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×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grpSp>
          <p:nvGrpSpPr>
            <p:cNvPr id="126" name="Group 125"/>
            <p:cNvGrpSpPr/>
            <p:nvPr/>
          </p:nvGrpSpPr>
          <p:grpSpPr>
            <a:xfrm>
              <a:off x="3944384" y="5210715"/>
              <a:ext cx="584692" cy="506677"/>
              <a:chOff x="3510597" y="4015794"/>
              <a:chExt cx="692452" cy="506677"/>
            </a:xfrm>
          </p:grpSpPr>
          <p:sp>
            <p:nvSpPr>
              <p:cNvPr id="127" name="Rectangle 126"/>
              <p:cNvSpPr/>
              <p:nvPr/>
            </p:nvSpPr>
            <p:spPr>
              <a:xfrm>
                <a:off x="3510597" y="4015794"/>
                <a:ext cx="69245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35</a:t>
                </a:r>
                <a:endPara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3611000" y="4214694"/>
                <a:ext cx="503383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10</a:t>
                </a:r>
                <a:endPara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>
                <a:off x="3704793" y="4268203"/>
                <a:ext cx="29466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0" name="Rectangle 129"/>
            <p:cNvSpPr/>
            <p:nvPr/>
          </p:nvSpPr>
          <p:spPr>
            <a:xfrm>
              <a:off x="3410239" y="5310165"/>
              <a:ext cx="69738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× 10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938754" y="5310165"/>
              <a:ext cx="2998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=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62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18" grpId="1" animBg="1"/>
      <p:bldP spid="59" grpId="0"/>
      <p:bldP spid="64" grpId="0"/>
      <p:bldP spid="69" grpId="0"/>
      <p:bldP spid="74" grpId="0"/>
      <p:bldP spid="75" grpId="0"/>
      <p:bldP spid="77" grpId="0" animBg="1"/>
      <p:bldP spid="77" grpId="1" animBg="1"/>
      <p:bldP spid="78" grpId="0" animBg="1"/>
      <p:bldP spid="78" grpId="1" animBg="1"/>
      <p:bldP spid="79" grpId="0"/>
      <p:bldP spid="80" grpId="0"/>
      <p:bldP spid="85" grpId="0"/>
      <p:bldP spid="86" grpId="0"/>
      <p:bldP spid="87" grpId="0"/>
      <p:bldP spid="92" grpId="0"/>
      <p:bldP spid="97" grpId="0"/>
      <p:bldP spid="103" grpId="0"/>
      <p:bldP spid="108" grpId="0"/>
      <p:bldP spid="113" grpId="0"/>
      <p:bldP spid="76" grpId="0" animBg="1"/>
      <p:bldP spid="76" grpId="1" animBg="1"/>
      <p:bldP spid="76" grpId="2" animBg="1"/>
      <p:bldP spid="133" grpId="0" animBg="1"/>
      <p:bldP spid="134" grpId="0" animBg="1"/>
      <p:bldP spid="13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215900" y="272475"/>
            <a:ext cx="61087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Q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How many silver coins, 1.75 cm in diameter and of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thickness 2mm, must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be melted to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form a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cuboid of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dimensions 5.5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cm × 10 cm × 3.5 cm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?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94050" y="1692975"/>
            <a:ext cx="66011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508987" y="2089837"/>
            <a:ext cx="35242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N </a:t>
            </a:r>
            <a:endParaRPr lang="en-US" sz="15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734480" y="2089837"/>
            <a:ext cx="31623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41" name="Group 140"/>
          <p:cNvGrpSpPr/>
          <p:nvPr/>
        </p:nvGrpSpPr>
        <p:grpSpPr>
          <a:xfrm>
            <a:off x="1343141" y="1765985"/>
            <a:ext cx="494254" cy="532497"/>
            <a:chOff x="3775343" y="4005362"/>
            <a:chExt cx="494254" cy="532497"/>
          </a:xfrm>
        </p:grpSpPr>
        <p:sp>
          <p:nvSpPr>
            <p:cNvPr id="142" name="Rectangle 141"/>
            <p:cNvSpPr/>
            <p:nvPr/>
          </p:nvSpPr>
          <p:spPr>
            <a:xfrm>
              <a:off x="3775343" y="4005362"/>
              <a:ext cx="49425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55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3791028" y="4214694"/>
              <a:ext cx="478139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10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44" name="Straight Connector 143"/>
            <p:cNvCxnSpPr/>
            <p:nvPr/>
          </p:nvCxnSpPr>
          <p:spPr>
            <a:xfrm>
              <a:off x="3842550" y="4268203"/>
              <a:ext cx="35500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/>
          <p:cNvSpPr/>
          <p:nvPr/>
        </p:nvSpPr>
        <p:spPr>
          <a:xfrm>
            <a:off x="2243365" y="1861775"/>
            <a:ext cx="28527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2420863" y="1752064"/>
            <a:ext cx="692452" cy="552232"/>
            <a:chOff x="3775343" y="3985627"/>
            <a:chExt cx="692452" cy="552232"/>
          </a:xfrm>
        </p:grpSpPr>
        <p:sp>
          <p:nvSpPr>
            <p:cNvPr id="147" name="Rectangle 146"/>
            <p:cNvSpPr/>
            <p:nvPr/>
          </p:nvSpPr>
          <p:spPr>
            <a:xfrm>
              <a:off x="3775343" y="3985627"/>
              <a:ext cx="69245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35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3875746" y="4214694"/>
              <a:ext cx="50338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10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49" name="Straight Connector 148"/>
            <p:cNvCxnSpPr/>
            <p:nvPr/>
          </p:nvCxnSpPr>
          <p:spPr>
            <a:xfrm>
              <a:off x="3929505" y="4268203"/>
              <a:ext cx="37472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Rectangle 149"/>
          <p:cNvSpPr/>
          <p:nvPr/>
        </p:nvSpPr>
        <p:spPr>
          <a:xfrm>
            <a:off x="1753801" y="1867587"/>
            <a:ext cx="69738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 10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51" name="Straight Connector 150"/>
          <p:cNvCxnSpPr/>
          <p:nvPr/>
        </p:nvCxnSpPr>
        <p:spPr>
          <a:xfrm>
            <a:off x="1102707" y="2252762"/>
            <a:ext cx="23868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/>
          <p:cNvGrpSpPr/>
          <p:nvPr/>
        </p:nvGrpSpPr>
        <p:grpSpPr>
          <a:xfrm>
            <a:off x="1008109" y="2238375"/>
            <a:ext cx="494254" cy="536889"/>
            <a:chOff x="3775343" y="4000970"/>
            <a:chExt cx="494254" cy="536889"/>
          </a:xfrm>
        </p:grpSpPr>
        <p:sp>
          <p:nvSpPr>
            <p:cNvPr id="153" name="Rectangle 152"/>
            <p:cNvSpPr/>
            <p:nvPr/>
          </p:nvSpPr>
          <p:spPr>
            <a:xfrm>
              <a:off x="3775343" y="4000970"/>
              <a:ext cx="494254" cy="2670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22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3864019" y="4214694"/>
              <a:ext cx="30653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7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55" name="Straight Connector 154"/>
            <p:cNvCxnSpPr/>
            <p:nvPr/>
          </p:nvCxnSpPr>
          <p:spPr>
            <a:xfrm>
              <a:off x="3873356" y="4268203"/>
              <a:ext cx="29339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Rectangle 155"/>
          <p:cNvSpPr/>
          <p:nvPr/>
        </p:nvSpPr>
        <p:spPr>
          <a:xfrm>
            <a:off x="1414401" y="2324808"/>
            <a:ext cx="28527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57" name="Group 156"/>
          <p:cNvGrpSpPr/>
          <p:nvPr/>
        </p:nvGrpSpPr>
        <p:grpSpPr>
          <a:xfrm>
            <a:off x="1556194" y="2238375"/>
            <a:ext cx="692452" cy="536889"/>
            <a:chOff x="3775343" y="4000970"/>
            <a:chExt cx="692452" cy="536889"/>
          </a:xfrm>
        </p:grpSpPr>
        <p:sp>
          <p:nvSpPr>
            <p:cNvPr id="158" name="Rectangle 157"/>
            <p:cNvSpPr/>
            <p:nvPr/>
          </p:nvSpPr>
          <p:spPr>
            <a:xfrm>
              <a:off x="3775343" y="4000970"/>
              <a:ext cx="692452" cy="2670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175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852962" y="4214694"/>
              <a:ext cx="569617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200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60" name="Straight Connector 159"/>
            <p:cNvCxnSpPr/>
            <p:nvPr/>
          </p:nvCxnSpPr>
          <p:spPr>
            <a:xfrm>
              <a:off x="3890400" y="4268203"/>
              <a:ext cx="45293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Rectangle 160"/>
          <p:cNvSpPr/>
          <p:nvPr/>
        </p:nvSpPr>
        <p:spPr>
          <a:xfrm>
            <a:off x="2107602" y="2324808"/>
            <a:ext cx="28527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62" name="Group 161"/>
          <p:cNvGrpSpPr/>
          <p:nvPr/>
        </p:nvGrpSpPr>
        <p:grpSpPr>
          <a:xfrm>
            <a:off x="2300136" y="2238375"/>
            <a:ext cx="692452" cy="536889"/>
            <a:chOff x="3798203" y="4000970"/>
            <a:chExt cx="692452" cy="536889"/>
          </a:xfrm>
        </p:grpSpPr>
        <p:sp>
          <p:nvSpPr>
            <p:cNvPr id="163" name="Rectangle 162"/>
            <p:cNvSpPr/>
            <p:nvPr/>
          </p:nvSpPr>
          <p:spPr>
            <a:xfrm>
              <a:off x="3798203" y="4000970"/>
              <a:ext cx="69245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175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864197" y="4214694"/>
              <a:ext cx="58132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200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65" name="Straight Connector 164"/>
            <p:cNvCxnSpPr/>
            <p:nvPr/>
          </p:nvCxnSpPr>
          <p:spPr>
            <a:xfrm>
              <a:off x="3905587" y="4268203"/>
              <a:ext cx="4987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Rectangle 165"/>
          <p:cNvSpPr/>
          <p:nvPr/>
        </p:nvSpPr>
        <p:spPr>
          <a:xfrm>
            <a:off x="2893411" y="2324808"/>
            <a:ext cx="28527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67" name="Group 166"/>
          <p:cNvGrpSpPr/>
          <p:nvPr/>
        </p:nvGrpSpPr>
        <p:grpSpPr>
          <a:xfrm>
            <a:off x="3090831" y="2230440"/>
            <a:ext cx="494254" cy="536889"/>
            <a:chOff x="3775343" y="4000970"/>
            <a:chExt cx="494254" cy="536889"/>
          </a:xfrm>
        </p:grpSpPr>
        <p:sp>
          <p:nvSpPr>
            <p:cNvPr id="168" name="Rectangle 167"/>
            <p:cNvSpPr/>
            <p:nvPr/>
          </p:nvSpPr>
          <p:spPr>
            <a:xfrm>
              <a:off x="3775343" y="4000970"/>
              <a:ext cx="494254" cy="2670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3780647" y="4214694"/>
              <a:ext cx="469078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10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70" name="Straight Connector 169"/>
            <p:cNvCxnSpPr/>
            <p:nvPr/>
          </p:nvCxnSpPr>
          <p:spPr>
            <a:xfrm>
              <a:off x="3873356" y="4268203"/>
              <a:ext cx="29339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1" name="Rectangle 170"/>
          <p:cNvSpPr/>
          <p:nvPr/>
        </p:nvSpPr>
        <p:spPr>
          <a:xfrm>
            <a:off x="261511" y="4475255"/>
            <a:ext cx="3214444" cy="276908"/>
          </a:xfrm>
          <a:prstGeom prst="rect">
            <a:avLst/>
          </a:prstGeom>
          <a:ln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734480" y="3121187"/>
            <a:ext cx="31623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74" name="Group 173"/>
          <p:cNvGrpSpPr/>
          <p:nvPr/>
        </p:nvGrpSpPr>
        <p:grpSpPr>
          <a:xfrm>
            <a:off x="1077193" y="3000303"/>
            <a:ext cx="494254" cy="564932"/>
            <a:chOff x="3775343" y="3972927"/>
            <a:chExt cx="494254" cy="564932"/>
          </a:xfrm>
        </p:grpSpPr>
        <p:sp>
          <p:nvSpPr>
            <p:cNvPr id="175" name="Rectangle 174"/>
            <p:cNvSpPr/>
            <p:nvPr/>
          </p:nvSpPr>
          <p:spPr>
            <a:xfrm>
              <a:off x="3775343" y="3972927"/>
              <a:ext cx="49425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55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3791028" y="4214694"/>
              <a:ext cx="478139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10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77" name="Straight Connector 176"/>
            <p:cNvCxnSpPr/>
            <p:nvPr/>
          </p:nvCxnSpPr>
          <p:spPr>
            <a:xfrm>
              <a:off x="3842550" y="4268203"/>
              <a:ext cx="35500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Rectangle 177"/>
          <p:cNvSpPr/>
          <p:nvPr/>
        </p:nvSpPr>
        <p:spPr>
          <a:xfrm>
            <a:off x="1977417" y="3121187"/>
            <a:ext cx="28527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79" name="Group 178"/>
          <p:cNvGrpSpPr/>
          <p:nvPr/>
        </p:nvGrpSpPr>
        <p:grpSpPr>
          <a:xfrm>
            <a:off x="2104115" y="3000303"/>
            <a:ext cx="692452" cy="564932"/>
            <a:chOff x="3775343" y="3972927"/>
            <a:chExt cx="692452" cy="564932"/>
          </a:xfrm>
        </p:grpSpPr>
        <p:sp>
          <p:nvSpPr>
            <p:cNvPr id="180" name="Rectangle 179"/>
            <p:cNvSpPr/>
            <p:nvPr/>
          </p:nvSpPr>
          <p:spPr>
            <a:xfrm>
              <a:off x="3775343" y="3972927"/>
              <a:ext cx="69245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35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3875746" y="4214694"/>
              <a:ext cx="50338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10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82" name="Straight Connector 181"/>
            <p:cNvCxnSpPr/>
            <p:nvPr/>
          </p:nvCxnSpPr>
          <p:spPr>
            <a:xfrm>
              <a:off x="3929505" y="4268203"/>
              <a:ext cx="37472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3" name="Rectangle 182"/>
          <p:cNvSpPr/>
          <p:nvPr/>
        </p:nvSpPr>
        <p:spPr>
          <a:xfrm>
            <a:off x="1487853" y="3121187"/>
            <a:ext cx="69738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 10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84" name="Group 183"/>
          <p:cNvGrpSpPr/>
          <p:nvPr/>
        </p:nvGrpSpPr>
        <p:grpSpPr>
          <a:xfrm>
            <a:off x="2858372" y="3014325"/>
            <a:ext cx="494254" cy="536889"/>
            <a:chOff x="3775343" y="4000970"/>
            <a:chExt cx="494254" cy="536889"/>
          </a:xfrm>
        </p:grpSpPr>
        <p:sp>
          <p:nvSpPr>
            <p:cNvPr id="185" name="Rectangle 184"/>
            <p:cNvSpPr/>
            <p:nvPr/>
          </p:nvSpPr>
          <p:spPr>
            <a:xfrm>
              <a:off x="3775343" y="4000970"/>
              <a:ext cx="49425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7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3792889" y="4214694"/>
              <a:ext cx="448793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22</a:t>
              </a:r>
            </a:p>
          </p:txBody>
        </p:sp>
        <p:cxnSp>
          <p:nvCxnSpPr>
            <p:cNvPr id="187" name="Straight Connector 186"/>
            <p:cNvCxnSpPr/>
            <p:nvPr/>
          </p:nvCxnSpPr>
          <p:spPr>
            <a:xfrm>
              <a:off x="3842550" y="4268203"/>
              <a:ext cx="35500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8" name="Rectangle 187"/>
          <p:cNvSpPr/>
          <p:nvPr/>
        </p:nvSpPr>
        <p:spPr>
          <a:xfrm>
            <a:off x="3258129" y="3121187"/>
            <a:ext cx="28527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89" name="Group 188"/>
          <p:cNvGrpSpPr/>
          <p:nvPr/>
        </p:nvGrpSpPr>
        <p:grpSpPr>
          <a:xfrm>
            <a:off x="3453322" y="3014325"/>
            <a:ext cx="692452" cy="536889"/>
            <a:chOff x="3775343" y="4000970"/>
            <a:chExt cx="692452" cy="536889"/>
          </a:xfrm>
        </p:grpSpPr>
        <p:sp>
          <p:nvSpPr>
            <p:cNvPr id="190" name="Rectangle 189"/>
            <p:cNvSpPr/>
            <p:nvPr/>
          </p:nvSpPr>
          <p:spPr>
            <a:xfrm>
              <a:off x="3775343" y="4000970"/>
              <a:ext cx="69245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200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3812238" y="4214694"/>
              <a:ext cx="612965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175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92" name="Straight Connector 191"/>
            <p:cNvCxnSpPr/>
            <p:nvPr/>
          </p:nvCxnSpPr>
          <p:spPr>
            <a:xfrm>
              <a:off x="3867487" y="4268203"/>
              <a:ext cx="4987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3" name="Rectangle 192"/>
          <p:cNvSpPr/>
          <p:nvPr/>
        </p:nvSpPr>
        <p:spPr>
          <a:xfrm>
            <a:off x="4048993" y="3121187"/>
            <a:ext cx="28527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94" name="Group 193"/>
          <p:cNvGrpSpPr/>
          <p:nvPr/>
        </p:nvGrpSpPr>
        <p:grpSpPr>
          <a:xfrm>
            <a:off x="4226491" y="3014325"/>
            <a:ext cx="692452" cy="536889"/>
            <a:chOff x="3775343" y="4000970"/>
            <a:chExt cx="692452" cy="536889"/>
          </a:xfrm>
        </p:grpSpPr>
        <p:sp>
          <p:nvSpPr>
            <p:cNvPr id="195" name="Rectangle 194"/>
            <p:cNvSpPr/>
            <p:nvPr/>
          </p:nvSpPr>
          <p:spPr>
            <a:xfrm>
              <a:off x="3775343" y="4000970"/>
              <a:ext cx="69245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200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3838797" y="4214694"/>
              <a:ext cx="58132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175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97" name="Straight Connector 196"/>
            <p:cNvCxnSpPr/>
            <p:nvPr/>
          </p:nvCxnSpPr>
          <p:spPr>
            <a:xfrm>
              <a:off x="3873837" y="4268203"/>
              <a:ext cx="4987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8" name="Rectangle 197"/>
          <p:cNvSpPr/>
          <p:nvPr/>
        </p:nvSpPr>
        <p:spPr>
          <a:xfrm>
            <a:off x="4830043" y="3121187"/>
            <a:ext cx="28527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99" name="Group 198"/>
          <p:cNvGrpSpPr/>
          <p:nvPr/>
        </p:nvGrpSpPr>
        <p:grpSpPr>
          <a:xfrm>
            <a:off x="5027463" y="3014325"/>
            <a:ext cx="494254" cy="536889"/>
            <a:chOff x="3775343" y="4000970"/>
            <a:chExt cx="494254" cy="536889"/>
          </a:xfrm>
        </p:grpSpPr>
        <p:sp>
          <p:nvSpPr>
            <p:cNvPr id="200" name="Rectangle 199"/>
            <p:cNvSpPr/>
            <p:nvPr/>
          </p:nvSpPr>
          <p:spPr>
            <a:xfrm>
              <a:off x="3775343" y="4000970"/>
              <a:ext cx="49425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10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3780647" y="4214694"/>
              <a:ext cx="469078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202" name="Straight Connector 201"/>
            <p:cNvCxnSpPr/>
            <p:nvPr/>
          </p:nvCxnSpPr>
          <p:spPr>
            <a:xfrm>
              <a:off x="3842550" y="4268203"/>
              <a:ext cx="35500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" name="Rectangle 202"/>
          <p:cNvSpPr/>
          <p:nvPr/>
        </p:nvSpPr>
        <p:spPr>
          <a:xfrm>
            <a:off x="2646119" y="3121187"/>
            <a:ext cx="28527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2753184" y="3424464"/>
            <a:ext cx="5175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11</a:t>
            </a:r>
            <a:endParaRPr lang="en-US" sz="1100" b="1" baseline="300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05" name="Straight Connector 204"/>
          <p:cNvCxnSpPr/>
          <p:nvPr/>
        </p:nvCxnSpPr>
        <p:spPr>
          <a:xfrm flipH="1">
            <a:off x="1229593" y="3373113"/>
            <a:ext cx="233208" cy="798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H="1">
            <a:off x="5150430" y="3138386"/>
            <a:ext cx="251615" cy="10094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H="1">
            <a:off x="1791298" y="3231543"/>
            <a:ext cx="233208" cy="798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H="1">
            <a:off x="2346233" y="3367299"/>
            <a:ext cx="233208" cy="798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flipH="1">
            <a:off x="2975701" y="3351453"/>
            <a:ext cx="233208" cy="1168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3841210" y="2892481"/>
            <a:ext cx="38884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4</a:t>
            </a:r>
            <a:r>
              <a:rPr lang="en-US" sz="11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0</a:t>
            </a:r>
            <a:endParaRPr lang="en-US" sz="1100" b="1" baseline="300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11" name="Straight Connector 210"/>
          <p:cNvCxnSpPr/>
          <p:nvPr/>
        </p:nvCxnSpPr>
        <p:spPr>
          <a:xfrm flipH="1">
            <a:off x="3591793" y="3146087"/>
            <a:ext cx="454456" cy="798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H="1">
            <a:off x="4384925" y="3153357"/>
            <a:ext cx="375584" cy="798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H="1">
            <a:off x="3582730" y="3368154"/>
            <a:ext cx="454456" cy="798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/>
          <p:cNvSpPr/>
          <p:nvPr/>
        </p:nvSpPr>
        <p:spPr>
          <a:xfrm>
            <a:off x="3633142" y="3440662"/>
            <a:ext cx="40249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35</a:t>
            </a:r>
            <a:endParaRPr lang="en-US" sz="1100" b="1" baseline="300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15" name="Straight Connector 214"/>
          <p:cNvCxnSpPr/>
          <p:nvPr/>
        </p:nvCxnSpPr>
        <p:spPr>
          <a:xfrm flipH="1">
            <a:off x="3886707" y="2983370"/>
            <a:ext cx="282182" cy="798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H="1">
            <a:off x="4376281" y="3364520"/>
            <a:ext cx="375584" cy="798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/>
          <p:cNvSpPr/>
          <p:nvPr/>
        </p:nvSpPr>
        <p:spPr>
          <a:xfrm>
            <a:off x="3875692" y="2741194"/>
            <a:ext cx="40485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20</a:t>
            </a:r>
            <a:endParaRPr lang="en-US" sz="1100" b="1" baseline="300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4384544" y="2888201"/>
            <a:ext cx="36854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40</a:t>
            </a:r>
            <a:endParaRPr lang="en-US" sz="1100" b="1" baseline="300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19" name="Straight Connector 218"/>
          <p:cNvCxnSpPr/>
          <p:nvPr/>
        </p:nvCxnSpPr>
        <p:spPr>
          <a:xfrm flipH="1">
            <a:off x="5141498" y="3374990"/>
            <a:ext cx="251615" cy="729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4344743" y="3417083"/>
            <a:ext cx="40249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35</a:t>
            </a:r>
            <a:endParaRPr lang="en-US" sz="1100" b="1" baseline="300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21" name="Straight Connector 220"/>
          <p:cNvCxnSpPr/>
          <p:nvPr/>
        </p:nvCxnSpPr>
        <p:spPr>
          <a:xfrm flipH="1">
            <a:off x="4409529" y="2983370"/>
            <a:ext cx="282182" cy="798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tangle 221"/>
          <p:cNvSpPr/>
          <p:nvPr/>
        </p:nvSpPr>
        <p:spPr>
          <a:xfrm>
            <a:off x="4459087" y="2743772"/>
            <a:ext cx="283712" cy="256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8</a:t>
            </a:r>
            <a:endParaRPr lang="en-US" sz="1100" b="1" baseline="300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23" name="Straight Connector 222"/>
          <p:cNvCxnSpPr/>
          <p:nvPr/>
        </p:nvCxnSpPr>
        <p:spPr>
          <a:xfrm flipH="1">
            <a:off x="2333737" y="3112102"/>
            <a:ext cx="233208" cy="1150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H="1">
            <a:off x="3693354" y="3539309"/>
            <a:ext cx="233208" cy="798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H="1">
            <a:off x="4409529" y="3505743"/>
            <a:ext cx="233208" cy="798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flipH="1">
            <a:off x="2986476" y="3157178"/>
            <a:ext cx="233208" cy="798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4528295" y="3558767"/>
            <a:ext cx="25877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5</a:t>
            </a:r>
            <a:endParaRPr lang="en-US" sz="1100" b="1" baseline="300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28" name="Straight Connector 227"/>
          <p:cNvCxnSpPr/>
          <p:nvPr/>
        </p:nvCxnSpPr>
        <p:spPr>
          <a:xfrm flipH="1">
            <a:off x="4580630" y="3645443"/>
            <a:ext cx="157706" cy="798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flipH="1">
            <a:off x="4520165" y="2835213"/>
            <a:ext cx="143219" cy="798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229"/>
          <p:cNvSpPr/>
          <p:nvPr/>
        </p:nvSpPr>
        <p:spPr>
          <a:xfrm>
            <a:off x="4506193" y="2606574"/>
            <a:ext cx="25877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4</a:t>
            </a:r>
            <a:endParaRPr lang="en-US" sz="1100" b="1" baseline="300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31" name="Straight Connector 230"/>
          <p:cNvCxnSpPr/>
          <p:nvPr/>
        </p:nvCxnSpPr>
        <p:spPr>
          <a:xfrm flipH="1">
            <a:off x="2832878" y="3515353"/>
            <a:ext cx="233208" cy="798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flipH="1">
            <a:off x="1190907" y="3109629"/>
            <a:ext cx="240274" cy="11923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/>
          <p:cNvSpPr/>
          <p:nvPr/>
        </p:nvSpPr>
        <p:spPr>
          <a:xfrm>
            <a:off x="1227476" y="2884977"/>
            <a:ext cx="25877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5</a:t>
            </a:r>
            <a:endParaRPr lang="en-US" sz="1100" b="1" baseline="300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734480" y="3724017"/>
            <a:ext cx="31623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200212" y="4445366"/>
            <a:ext cx="34931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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400 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coins must be 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melted.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1220255" y="3724017"/>
            <a:ext cx="28527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1028161" y="3724017"/>
            <a:ext cx="46194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5</a:t>
            </a:r>
            <a:endParaRPr lang="en-US" sz="15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1734605" y="3724017"/>
            <a:ext cx="28527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1418686" y="3724017"/>
            <a:ext cx="46194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20</a:t>
            </a:r>
          </a:p>
        </p:txBody>
      </p:sp>
      <p:sp>
        <p:nvSpPr>
          <p:cNvPr id="241" name="Rectangle 240"/>
          <p:cNvSpPr/>
          <p:nvPr/>
        </p:nvSpPr>
        <p:spPr>
          <a:xfrm>
            <a:off x="1960899" y="3724017"/>
            <a:ext cx="34907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</a:t>
            </a:r>
          </a:p>
        </p:txBody>
      </p:sp>
      <p:sp>
        <p:nvSpPr>
          <p:cNvPr id="242" name="Rectangle 241"/>
          <p:cNvSpPr/>
          <p:nvPr/>
        </p:nvSpPr>
        <p:spPr>
          <a:xfrm>
            <a:off x="734480" y="4101975"/>
            <a:ext cx="31623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1028160" y="4101975"/>
            <a:ext cx="77999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400</a:t>
            </a:r>
          </a:p>
        </p:txBody>
      </p:sp>
      <p:sp>
        <p:nvSpPr>
          <p:cNvPr id="245" name="Rounded Rectangle 244"/>
          <p:cNvSpPr/>
          <p:nvPr/>
        </p:nvSpPr>
        <p:spPr>
          <a:xfrm>
            <a:off x="914400" y="1145573"/>
            <a:ext cx="2428841" cy="50355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885570" y="1239878"/>
            <a:ext cx="486030" cy="30777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400" b="1" kern="0" dirty="0" smtClean="0">
                <a:solidFill>
                  <a:srgbClr val="0000FF"/>
                </a:solidFill>
                <a:latin typeface="Bookman Old Style" pitchFamily="18" charset="0"/>
              </a:rPr>
              <a:t>N =</a:t>
            </a:r>
            <a:endParaRPr lang="en-US" sz="1400" b="1" dirty="0">
              <a:solidFill>
                <a:srgbClr val="0000FF"/>
              </a:solidFill>
            </a:endParaRPr>
          </a:p>
        </p:txBody>
      </p:sp>
      <p:cxnSp>
        <p:nvCxnSpPr>
          <p:cNvPr id="247" name="Straight Connector 246"/>
          <p:cNvCxnSpPr/>
          <p:nvPr/>
        </p:nvCxnSpPr>
        <p:spPr>
          <a:xfrm>
            <a:off x="1359127" y="1390603"/>
            <a:ext cx="1950798" cy="0"/>
          </a:xfrm>
          <a:prstGeom prst="line">
            <a:avLst/>
          </a:prstGeom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/>
          <p:cNvSpPr/>
          <p:nvPr/>
        </p:nvSpPr>
        <p:spPr>
          <a:xfrm>
            <a:off x="1653103" y="1110848"/>
            <a:ext cx="1526380" cy="30777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400" b="1" kern="0" dirty="0" smtClean="0">
                <a:solidFill>
                  <a:srgbClr val="FF0000"/>
                </a:solidFill>
                <a:latin typeface="Bookman Old Style" pitchFamily="18" charset="0"/>
              </a:rPr>
              <a:t>Vol. of cuboid</a:t>
            </a:r>
            <a:endParaRPr lang="en-US" sz="1400" b="1" baseline="-25000" dirty="0">
              <a:solidFill>
                <a:srgbClr val="FF0000"/>
              </a:solidFill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1330674" y="1362273"/>
            <a:ext cx="2104969" cy="30777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400" b="1" kern="0" dirty="0" smtClean="0">
                <a:solidFill>
                  <a:srgbClr val="FF0000"/>
                </a:solidFill>
                <a:latin typeface="Bookman Old Style" pitchFamily="18" charset="0"/>
              </a:rPr>
              <a:t>Vol. of 1 silver coin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83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8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3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0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5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3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"/>
                            </p:stCondLst>
                            <p:childTnLst>
                              <p:par>
                                <p:cTn id="2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00"/>
                            </p:stCondLst>
                            <p:childTnLst>
                              <p:par>
                                <p:cTn id="2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animBg="1"/>
      <p:bldP spid="173" grpId="0"/>
      <p:bldP spid="178" grpId="0"/>
      <p:bldP spid="183" grpId="0"/>
      <p:bldP spid="188" grpId="0"/>
      <p:bldP spid="193" grpId="0"/>
      <p:bldP spid="198" grpId="0"/>
      <p:bldP spid="203" grpId="0"/>
      <p:bldP spid="204" grpId="0"/>
      <p:bldP spid="210" grpId="0"/>
      <p:bldP spid="214" grpId="0"/>
      <p:bldP spid="217" grpId="0"/>
      <p:bldP spid="218" grpId="0"/>
      <p:bldP spid="220" grpId="0"/>
      <p:bldP spid="222" grpId="0"/>
      <p:bldP spid="227" grpId="0"/>
      <p:bldP spid="230" grpId="0"/>
      <p:bldP spid="233" grpId="0"/>
      <p:bldP spid="234" grpId="0"/>
      <p:bldP spid="236" grpId="0"/>
      <p:bldP spid="237" grpId="0"/>
      <p:bldP spid="238" grpId="0"/>
      <p:bldP spid="239" grpId="0"/>
      <p:bldP spid="240" grpId="0"/>
      <p:bldP spid="241" grpId="0"/>
      <p:bldP spid="242" grpId="0"/>
      <p:bldP spid="2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19400" y="1371422"/>
            <a:ext cx="367280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IN" sz="5000" dirty="0">
                <a:solidFill>
                  <a:srgbClr val="FF0000"/>
                </a:solidFill>
                <a:latin typeface="Bookman Old Style" pitchFamily="18" charset="0"/>
              </a:rPr>
              <a:t>Module </a:t>
            </a:r>
            <a:r>
              <a:rPr lang="en-IN" sz="5000" dirty="0" smtClean="0">
                <a:solidFill>
                  <a:srgbClr val="FF0000"/>
                </a:solidFill>
                <a:latin typeface="Bookman Old Style" pitchFamily="18" charset="0"/>
              </a:rPr>
              <a:t>44</a:t>
            </a:r>
          </a:p>
        </p:txBody>
      </p:sp>
    </p:spTree>
    <p:extLst>
      <p:ext uri="{BB962C8B-B14F-4D97-AF65-F5344CB8AC3E}">
        <p14:creationId xmlns:p14="http://schemas.microsoft.com/office/powerpoint/2010/main" val="258533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4" y="1885950"/>
            <a:ext cx="5781677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SURFACE AREAS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AND VOLUMES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85800" y="2974908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 based on Cylinder and Cone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72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1197296" y="2892553"/>
            <a:ext cx="1622548" cy="1943700"/>
            <a:chOff x="2264049" y="3340545"/>
            <a:chExt cx="1249223" cy="1496483"/>
          </a:xfrm>
        </p:grpSpPr>
        <p:sp>
          <p:nvSpPr>
            <p:cNvPr id="32" name="Isosceles Triangle 31"/>
            <p:cNvSpPr/>
            <p:nvPr/>
          </p:nvSpPr>
          <p:spPr>
            <a:xfrm>
              <a:off x="2270398" y="3340545"/>
              <a:ext cx="1242874" cy="1496143"/>
            </a:xfrm>
            <a:custGeom>
              <a:avLst/>
              <a:gdLst>
                <a:gd name="connsiteX0" fmla="*/ 0 w 1613853"/>
                <a:gd name="connsiteY0" fmla="*/ 1793308 h 1793308"/>
                <a:gd name="connsiteX1" fmla="*/ 835798 w 1613853"/>
                <a:gd name="connsiteY1" fmla="*/ 0 h 1793308"/>
                <a:gd name="connsiteX2" fmla="*/ 1613853 w 1613853"/>
                <a:gd name="connsiteY2" fmla="*/ 1793308 h 1793308"/>
                <a:gd name="connsiteX3" fmla="*/ 0 w 1613853"/>
                <a:gd name="connsiteY3" fmla="*/ 1793308 h 1793308"/>
                <a:gd name="connsiteX0" fmla="*/ 0 w 1613853"/>
                <a:gd name="connsiteY0" fmla="*/ 1793308 h 1911841"/>
                <a:gd name="connsiteX1" fmla="*/ 835798 w 1613853"/>
                <a:gd name="connsiteY1" fmla="*/ 0 h 1911841"/>
                <a:gd name="connsiteX2" fmla="*/ 1613853 w 1613853"/>
                <a:gd name="connsiteY2" fmla="*/ 1793308 h 1911841"/>
                <a:gd name="connsiteX3" fmla="*/ 0 w 1613853"/>
                <a:gd name="connsiteY3" fmla="*/ 1793308 h 1911841"/>
                <a:gd name="connsiteX0" fmla="*/ 0 w 1613927"/>
                <a:gd name="connsiteY0" fmla="*/ 1793308 h 1945092"/>
                <a:gd name="connsiteX1" fmla="*/ 835798 w 1613927"/>
                <a:gd name="connsiteY1" fmla="*/ 0 h 1945092"/>
                <a:gd name="connsiteX2" fmla="*/ 1613853 w 1613927"/>
                <a:gd name="connsiteY2" fmla="*/ 1793308 h 1945092"/>
                <a:gd name="connsiteX3" fmla="*/ 0 w 1613927"/>
                <a:gd name="connsiteY3" fmla="*/ 1793308 h 1945092"/>
                <a:gd name="connsiteX0" fmla="*/ 0 w 1614762"/>
                <a:gd name="connsiteY0" fmla="*/ 1793308 h 1951014"/>
                <a:gd name="connsiteX1" fmla="*/ 835798 w 1614762"/>
                <a:gd name="connsiteY1" fmla="*/ 0 h 1951014"/>
                <a:gd name="connsiteX2" fmla="*/ 1613853 w 1614762"/>
                <a:gd name="connsiteY2" fmla="*/ 1793308 h 1951014"/>
                <a:gd name="connsiteX3" fmla="*/ 0 w 1614762"/>
                <a:gd name="connsiteY3" fmla="*/ 1793308 h 1951014"/>
                <a:gd name="connsiteX0" fmla="*/ 0 w 1614698"/>
                <a:gd name="connsiteY0" fmla="*/ 1793308 h 1935204"/>
                <a:gd name="connsiteX1" fmla="*/ 835798 w 1614698"/>
                <a:gd name="connsiteY1" fmla="*/ 0 h 1935204"/>
                <a:gd name="connsiteX2" fmla="*/ 1613853 w 1614698"/>
                <a:gd name="connsiteY2" fmla="*/ 1793308 h 1935204"/>
                <a:gd name="connsiteX3" fmla="*/ 0 w 1614698"/>
                <a:gd name="connsiteY3" fmla="*/ 1793308 h 1935204"/>
                <a:gd name="connsiteX0" fmla="*/ 0 w 1614301"/>
                <a:gd name="connsiteY0" fmla="*/ 1793308 h 1943259"/>
                <a:gd name="connsiteX1" fmla="*/ 835798 w 1614301"/>
                <a:gd name="connsiteY1" fmla="*/ 0 h 1943259"/>
                <a:gd name="connsiteX2" fmla="*/ 1613853 w 1614301"/>
                <a:gd name="connsiteY2" fmla="*/ 1793308 h 1943259"/>
                <a:gd name="connsiteX3" fmla="*/ 0 w 1614301"/>
                <a:gd name="connsiteY3" fmla="*/ 1793308 h 1943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4301" h="1943259">
                  <a:moveTo>
                    <a:pt x="0" y="1793308"/>
                  </a:moveTo>
                  <a:lnTo>
                    <a:pt x="835798" y="0"/>
                  </a:lnTo>
                  <a:lnTo>
                    <a:pt x="1613853" y="1793308"/>
                  </a:lnTo>
                  <a:cubicBezTo>
                    <a:pt x="1645020" y="1962374"/>
                    <a:pt x="40270" y="2021908"/>
                    <a:pt x="0" y="1793308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 rot="10800000">
              <a:off x="2264049" y="3346834"/>
              <a:ext cx="1248879" cy="1490194"/>
              <a:chOff x="2272025" y="3208998"/>
              <a:chExt cx="1248879" cy="1490194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2272025" y="3208998"/>
                <a:ext cx="1248879" cy="2252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2272025" y="3321613"/>
                <a:ext cx="1248879" cy="1377579"/>
                <a:chOff x="4232662" y="3591865"/>
                <a:chExt cx="1248879" cy="1377579"/>
              </a:xfrm>
            </p:grpSpPr>
            <p:cxnSp>
              <p:nvCxnSpPr>
                <p:cNvPr id="35" name="Straight Connector 34"/>
                <p:cNvCxnSpPr>
                  <a:stCxn id="46" idx="2"/>
                </p:cNvCxnSpPr>
                <p:nvPr/>
              </p:nvCxnSpPr>
              <p:spPr>
                <a:xfrm rot="10800000" flipH="1" flipV="1">
                  <a:off x="4232662" y="3591865"/>
                  <a:ext cx="592526" cy="137757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>
                  <a:endCxn id="46" idx="6"/>
                </p:cNvCxnSpPr>
                <p:nvPr/>
              </p:nvCxnSpPr>
              <p:spPr>
                <a:xfrm rot="10800000" flipH="1">
                  <a:off x="4825188" y="3591865"/>
                  <a:ext cx="656353" cy="137757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77" name="Rounded Rectangle 76"/>
          <p:cNvSpPr/>
          <p:nvPr/>
        </p:nvSpPr>
        <p:spPr>
          <a:xfrm>
            <a:off x="5144280" y="253432"/>
            <a:ext cx="1511331" cy="23734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589472" y="503733"/>
            <a:ext cx="739065" cy="23734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807378" y="256638"/>
            <a:ext cx="2011580" cy="23734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805254" y="249988"/>
            <a:ext cx="3337837" cy="23266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2169526" y="996626"/>
            <a:ext cx="4734673" cy="23833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562775" y="1016560"/>
            <a:ext cx="1585567" cy="19697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5200425" y="737741"/>
            <a:ext cx="2334832" cy="23833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87808" y="756791"/>
            <a:ext cx="3896582" cy="23833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411389" y="508961"/>
            <a:ext cx="4014652" cy="23833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3577367" y="2595398"/>
            <a:ext cx="1840530" cy="2295685"/>
            <a:chOff x="4644167" y="2595398"/>
            <a:chExt cx="1840530" cy="2295685"/>
          </a:xfrm>
        </p:grpSpPr>
        <p:sp>
          <p:nvSpPr>
            <p:cNvPr id="21" name="Rectangle 17"/>
            <p:cNvSpPr/>
            <p:nvPr/>
          </p:nvSpPr>
          <p:spPr>
            <a:xfrm>
              <a:off x="4644167" y="2858559"/>
              <a:ext cx="1833970" cy="2032524"/>
            </a:xfrm>
            <a:custGeom>
              <a:avLst/>
              <a:gdLst>
                <a:gd name="connsiteX0" fmla="*/ 0 w 1833970"/>
                <a:gd name="connsiteY0" fmla="*/ 0 h 1874052"/>
                <a:gd name="connsiteX1" fmla="*/ 1833970 w 1833970"/>
                <a:gd name="connsiteY1" fmla="*/ 0 h 1874052"/>
                <a:gd name="connsiteX2" fmla="*/ 1833970 w 1833970"/>
                <a:gd name="connsiteY2" fmla="*/ 1874052 h 1874052"/>
                <a:gd name="connsiteX3" fmla="*/ 0 w 1833970"/>
                <a:gd name="connsiteY3" fmla="*/ 1874052 h 1874052"/>
                <a:gd name="connsiteX4" fmla="*/ 0 w 1833970"/>
                <a:gd name="connsiteY4" fmla="*/ 0 h 1874052"/>
                <a:gd name="connsiteX0" fmla="*/ 0 w 1833970"/>
                <a:gd name="connsiteY0" fmla="*/ 0 h 1874052"/>
                <a:gd name="connsiteX1" fmla="*/ 1833970 w 1833970"/>
                <a:gd name="connsiteY1" fmla="*/ 0 h 1874052"/>
                <a:gd name="connsiteX2" fmla="*/ 1833970 w 1833970"/>
                <a:gd name="connsiteY2" fmla="*/ 1874052 h 1874052"/>
                <a:gd name="connsiteX3" fmla="*/ 0 w 1833970"/>
                <a:gd name="connsiteY3" fmla="*/ 1874052 h 1874052"/>
                <a:gd name="connsiteX4" fmla="*/ 0 w 1833970"/>
                <a:gd name="connsiteY4" fmla="*/ 0 h 1874052"/>
                <a:gd name="connsiteX0" fmla="*/ 0 w 1833970"/>
                <a:gd name="connsiteY0" fmla="*/ 0 h 1874052"/>
                <a:gd name="connsiteX1" fmla="*/ 1833970 w 1833970"/>
                <a:gd name="connsiteY1" fmla="*/ 0 h 1874052"/>
                <a:gd name="connsiteX2" fmla="*/ 1833970 w 1833970"/>
                <a:gd name="connsiteY2" fmla="*/ 1874052 h 1874052"/>
                <a:gd name="connsiteX3" fmla="*/ 0 w 1833970"/>
                <a:gd name="connsiteY3" fmla="*/ 1874052 h 1874052"/>
                <a:gd name="connsiteX4" fmla="*/ 0 w 1833970"/>
                <a:gd name="connsiteY4" fmla="*/ 0 h 1874052"/>
                <a:gd name="connsiteX0" fmla="*/ 0 w 1833970"/>
                <a:gd name="connsiteY0" fmla="*/ 0 h 1874052"/>
                <a:gd name="connsiteX1" fmla="*/ 1833970 w 1833970"/>
                <a:gd name="connsiteY1" fmla="*/ 0 h 1874052"/>
                <a:gd name="connsiteX2" fmla="*/ 1833970 w 1833970"/>
                <a:gd name="connsiteY2" fmla="*/ 1874052 h 1874052"/>
                <a:gd name="connsiteX3" fmla="*/ 0 w 1833970"/>
                <a:gd name="connsiteY3" fmla="*/ 1874052 h 1874052"/>
                <a:gd name="connsiteX4" fmla="*/ 0 w 1833970"/>
                <a:gd name="connsiteY4" fmla="*/ 0 h 1874052"/>
                <a:gd name="connsiteX0" fmla="*/ 0 w 1833970"/>
                <a:gd name="connsiteY0" fmla="*/ 0 h 1874052"/>
                <a:gd name="connsiteX1" fmla="*/ 1833970 w 1833970"/>
                <a:gd name="connsiteY1" fmla="*/ 0 h 1874052"/>
                <a:gd name="connsiteX2" fmla="*/ 1833970 w 1833970"/>
                <a:gd name="connsiteY2" fmla="*/ 1874052 h 1874052"/>
                <a:gd name="connsiteX3" fmla="*/ 0 w 1833970"/>
                <a:gd name="connsiteY3" fmla="*/ 1874052 h 1874052"/>
                <a:gd name="connsiteX4" fmla="*/ 0 w 1833970"/>
                <a:gd name="connsiteY4" fmla="*/ 0 h 1874052"/>
                <a:gd name="connsiteX0" fmla="*/ 0 w 1833970"/>
                <a:gd name="connsiteY0" fmla="*/ 0 h 2030685"/>
                <a:gd name="connsiteX1" fmla="*/ 1833970 w 1833970"/>
                <a:gd name="connsiteY1" fmla="*/ 0 h 2030685"/>
                <a:gd name="connsiteX2" fmla="*/ 1833970 w 1833970"/>
                <a:gd name="connsiteY2" fmla="*/ 1874052 h 2030685"/>
                <a:gd name="connsiteX3" fmla="*/ 0 w 1833970"/>
                <a:gd name="connsiteY3" fmla="*/ 1874052 h 2030685"/>
                <a:gd name="connsiteX4" fmla="*/ 0 w 1833970"/>
                <a:gd name="connsiteY4" fmla="*/ 0 h 2030685"/>
                <a:gd name="connsiteX0" fmla="*/ 0 w 1833970"/>
                <a:gd name="connsiteY0" fmla="*/ 0 h 2044972"/>
                <a:gd name="connsiteX1" fmla="*/ 1833970 w 1833970"/>
                <a:gd name="connsiteY1" fmla="*/ 0 h 2044972"/>
                <a:gd name="connsiteX2" fmla="*/ 1833970 w 1833970"/>
                <a:gd name="connsiteY2" fmla="*/ 1874052 h 2044972"/>
                <a:gd name="connsiteX3" fmla="*/ 0 w 1833970"/>
                <a:gd name="connsiteY3" fmla="*/ 1874052 h 2044972"/>
                <a:gd name="connsiteX4" fmla="*/ 0 w 1833970"/>
                <a:gd name="connsiteY4" fmla="*/ 0 h 2044972"/>
                <a:gd name="connsiteX0" fmla="*/ 0 w 1833970"/>
                <a:gd name="connsiteY0" fmla="*/ 0 h 2053567"/>
                <a:gd name="connsiteX1" fmla="*/ 1833970 w 1833970"/>
                <a:gd name="connsiteY1" fmla="*/ 0 h 2053567"/>
                <a:gd name="connsiteX2" fmla="*/ 1833970 w 1833970"/>
                <a:gd name="connsiteY2" fmla="*/ 1874052 h 2053567"/>
                <a:gd name="connsiteX3" fmla="*/ 0 w 1833970"/>
                <a:gd name="connsiteY3" fmla="*/ 1874052 h 2053567"/>
                <a:gd name="connsiteX4" fmla="*/ 0 w 1833970"/>
                <a:gd name="connsiteY4" fmla="*/ 0 h 2053567"/>
                <a:gd name="connsiteX0" fmla="*/ 0 w 1833970"/>
                <a:gd name="connsiteY0" fmla="*/ 0 h 2084028"/>
                <a:gd name="connsiteX1" fmla="*/ 1833970 w 1833970"/>
                <a:gd name="connsiteY1" fmla="*/ 0 h 2084028"/>
                <a:gd name="connsiteX2" fmla="*/ 1833970 w 1833970"/>
                <a:gd name="connsiteY2" fmla="*/ 1874052 h 2084028"/>
                <a:gd name="connsiteX3" fmla="*/ 0 w 1833970"/>
                <a:gd name="connsiteY3" fmla="*/ 1874052 h 2084028"/>
                <a:gd name="connsiteX4" fmla="*/ 0 w 1833970"/>
                <a:gd name="connsiteY4" fmla="*/ 0 h 2084028"/>
                <a:gd name="connsiteX0" fmla="*/ 0 w 1833970"/>
                <a:gd name="connsiteY0" fmla="*/ 0 h 2074392"/>
                <a:gd name="connsiteX1" fmla="*/ 1833970 w 1833970"/>
                <a:gd name="connsiteY1" fmla="*/ 0 h 2074392"/>
                <a:gd name="connsiteX2" fmla="*/ 1833970 w 1833970"/>
                <a:gd name="connsiteY2" fmla="*/ 1874052 h 2074392"/>
                <a:gd name="connsiteX3" fmla="*/ 0 w 1833970"/>
                <a:gd name="connsiteY3" fmla="*/ 1874052 h 2074392"/>
                <a:gd name="connsiteX4" fmla="*/ 0 w 1833970"/>
                <a:gd name="connsiteY4" fmla="*/ 0 h 207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3970" h="2074392">
                  <a:moveTo>
                    <a:pt x="0" y="0"/>
                  </a:moveTo>
                  <a:cubicBezTo>
                    <a:pt x="262073" y="295275"/>
                    <a:pt x="1717947" y="247650"/>
                    <a:pt x="1833970" y="0"/>
                  </a:cubicBezTo>
                  <a:lnTo>
                    <a:pt x="1833970" y="1874052"/>
                  </a:lnTo>
                  <a:cubicBezTo>
                    <a:pt x="1795226" y="2044551"/>
                    <a:pt x="453239" y="2223238"/>
                    <a:pt x="0" y="187405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50000"/>
                <a:alpha val="8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4646817" y="2595398"/>
              <a:ext cx="1837880" cy="45512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Arc 23"/>
          <p:cNvSpPr/>
          <p:nvPr/>
        </p:nvSpPr>
        <p:spPr>
          <a:xfrm>
            <a:off x="3568315" y="2599684"/>
            <a:ext cx="1837944" cy="457200"/>
          </a:xfrm>
          <a:prstGeom prst="arc">
            <a:avLst>
              <a:gd name="adj1" fmla="val 671328"/>
              <a:gd name="adj2" fmla="val 999115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96487" y="515609"/>
            <a:ext cx="2749005" cy="21883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1912" y="242481"/>
            <a:ext cx="6055957" cy="25299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136464" y="260562"/>
            <a:ext cx="1511331" cy="237341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91182" y="506100"/>
            <a:ext cx="739065" cy="237341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604225" y="514350"/>
            <a:ext cx="1725424" cy="237341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812190" y="256059"/>
            <a:ext cx="2011580" cy="237341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844177" y="247650"/>
            <a:ext cx="1294310" cy="237341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1300" y="199132"/>
            <a:ext cx="7416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Q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A cylindrical bucket, 32 cm high and with radius of base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18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cm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, is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filled with sand.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This bucket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is emptied on the ground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and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a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conical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heap of sand is formed. If the height of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the conical 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heap is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24 cm, find the radius and slant height of the heap.</a:t>
            </a:r>
          </a:p>
        </p:txBody>
      </p:sp>
      <p:sp>
        <p:nvSpPr>
          <p:cNvPr id="6" name="Arc 5"/>
          <p:cNvSpPr/>
          <p:nvPr/>
        </p:nvSpPr>
        <p:spPr>
          <a:xfrm>
            <a:off x="3581883" y="4426752"/>
            <a:ext cx="1819747" cy="457200"/>
          </a:xfrm>
          <a:prstGeom prst="arc">
            <a:avLst>
              <a:gd name="adj1" fmla="val 10789572"/>
              <a:gd name="adj2" fmla="val 21564703"/>
            </a:avLst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Can 6"/>
          <p:cNvSpPr/>
          <p:nvPr/>
        </p:nvSpPr>
        <p:spPr>
          <a:xfrm>
            <a:off x="3577106" y="2598895"/>
            <a:ext cx="1828800" cy="2286000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472562" y="4611799"/>
            <a:ext cx="86046" cy="871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500562" y="4657985"/>
            <a:ext cx="898646" cy="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723693" y="2904690"/>
            <a:ext cx="0" cy="182880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70872" y="3645124"/>
            <a:ext cx="1000595" cy="276999"/>
          </a:xfrm>
          <a:prstGeom prst="rect">
            <a:avLst/>
          </a:prstGeom>
          <a:solidFill>
            <a:srgbClr val="FFFF00"/>
          </a:solidFill>
          <a:effectLst>
            <a:softEdge rad="63500"/>
          </a:effectLst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h</a:t>
            </a:r>
            <a:r>
              <a:rPr lang="en-US" sz="12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 = 32cm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836355" y="3050525"/>
            <a:ext cx="0" cy="1725965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7501" y="3714750"/>
            <a:ext cx="1044643" cy="276999"/>
          </a:xfrm>
          <a:prstGeom prst="rect">
            <a:avLst/>
          </a:prstGeom>
          <a:solidFill>
            <a:srgbClr val="FFFF0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h</a:t>
            </a:r>
            <a:r>
              <a:rPr lang="en-US" sz="12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 = 24cm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1" name="Rounded Rectangle 50"/>
          <p:cNvSpPr/>
          <p:nvPr/>
        </p:nvSpPr>
        <p:spPr bwMode="auto">
          <a:xfrm>
            <a:off x="579718" y="1301026"/>
            <a:ext cx="5045690" cy="309238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590926" y="1293794"/>
            <a:ext cx="374810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=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656233" y="1346007"/>
            <a:ext cx="3001157" cy="239825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20125" y="1297526"/>
            <a:ext cx="3100975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Vol. of cylindrical bucket (V</a:t>
            </a:r>
            <a:r>
              <a:rPr lang="en-US" sz="1500" b="1" baseline="-250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1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) </a:t>
            </a:r>
            <a:endParaRPr lang="en-US" sz="15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886692" y="1333079"/>
            <a:ext cx="1637546" cy="252058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703303" y="1293799"/>
            <a:ext cx="1900435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Vol. of cone </a:t>
            </a: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(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V</a:t>
            </a:r>
            <a:r>
              <a:rPr lang="en-US" sz="1500" b="1" baseline="-250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)                                   </a:t>
            </a:r>
            <a:endParaRPr lang="en-US" sz="1500" b="1" baseline="-250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0" name="Rectangular Callout 59"/>
          <p:cNvSpPr/>
          <p:nvPr/>
        </p:nvSpPr>
        <p:spPr>
          <a:xfrm>
            <a:off x="2185362" y="666074"/>
            <a:ext cx="1015038" cy="457876"/>
          </a:xfrm>
          <a:prstGeom prst="wedgeRectCallout">
            <a:avLst>
              <a:gd name="adj1" fmla="val -22798"/>
              <a:gd name="adj2" fmla="val 113858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 r</a:t>
            </a:r>
            <a:r>
              <a:rPr lang="en-US" b="1" baseline="-25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1</a:t>
            </a:r>
            <a:r>
              <a:rPr lang="en-US" b="1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2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h</a:t>
            </a:r>
            <a:r>
              <a:rPr lang="en-US" b="1" baseline="-25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1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 </a:t>
            </a:r>
            <a:endParaRPr lang="en-US" b="1" baseline="-25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962400" y="590550"/>
            <a:ext cx="1305445" cy="546991"/>
            <a:chOff x="6878460" y="3326326"/>
            <a:chExt cx="1305445" cy="5469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6878460" y="3340644"/>
                  <a:ext cx="1244175" cy="491581"/>
                </a:xfrm>
                <a:prstGeom prst="wedgeRectCallout">
                  <a:avLst>
                    <a:gd name="adj1" fmla="val 24390"/>
                    <a:gd name="adj2" fmla="val 113916"/>
                  </a:avLst>
                </a:prstGeom>
                <a:solidFill>
                  <a:srgbClr val="0000FF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/>
                            <a:sym typeface="Symbol"/>
                          </a:rPr>
                          <m:t>  </m:t>
                        </m:r>
                      </m:oMath>
                    </m:oMathPara>
                  </a14:m>
                  <a:endParaRPr lang="en-US" b="1" dirty="0">
                    <a:solidFill>
                      <a:prstClr val="white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8460" y="3340644"/>
                  <a:ext cx="1244175" cy="491581"/>
                </a:xfrm>
                <a:prstGeom prst="wedgeRectCallout">
                  <a:avLst>
                    <a:gd name="adj1" fmla="val 24390"/>
                    <a:gd name="adj2" fmla="val 113916"/>
                  </a:avLst>
                </a:prstGeom>
                <a:blipFill rotWithShape="1">
                  <a:blip r:embed="rId2"/>
                  <a:stretch>
                    <a:fillRect/>
                  </a:stretch>
                </a:blip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6" name="Group 65"/>
            <p:cNvGrpSpPr/>
            <p:nvPr/>
          </p:nvGrpSpPr>
          <p:grpSpPr>
            <a:xfrm>
              <a:off x="6941961" y="3326326"/>
              <a:ext cx="1241944" cy="546991"/>
              <a:chOff x="6778187" y="2704409"/>
              <a:chExt cx="1241944" cy="546991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7219912" y="2795467"/>
                <a:ext cx="80021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Symbol" panose="05050102010706020507" pitchFamily="18" charset="2"/>
                  </a:rPr>
                  <a:t></a:t>
                </a:r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r</a:t>
                </a:r>
                <a:r>
                  <a:rPr lang="en-US" sz="1600" b="1" baseline="-25000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2</a:t>
                </a:r>
                <a:r>
                  <a:rPr lang="en-US" sz="1600" b="1" baseline="30000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2</a:t>
                </a:r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h</a:t>
                </a:r>
                <a:r>
                  <a:rPr lang="en-US" sz="1600" b="1" baseline="-25000" dirty="0">
                    <a:solidFill>
                      <a:prstClr val="white"/>
                    </a:solidFill>
                    <a:latin typeface="Bookman Old Style" pitchFamily="18" charset="0"/>
                  </a:rPr>
                  <a:t>2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7071831" y="2808901"/>
                <a:ext cx="381000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500" b="1" dirty="0" smtClean="0">
                    <a:solidFill>
                      <a:prstClr val="white"/>
                    </a:solidFill>
                    <a:latin typeface="Bookman Old Style" panose="02050604050505020204" pitchFamily="18" charset="0"/>
                  </a:rPr>
                  <a:t>×</a:t>
                </a:r>
                <a:endParaRPr lang="en-US" sz="1500" b="1" dirty="0">
                  <a:solidFill>
                    <a:prstClr val="white"/>
                  </a:solidFill>
                  <a:latin typeface="Bookman Old Style" panose="02050604050505020204" pitchFamily="18" charset="0"/>
                </a:endParaRPr>
              </a:p>
            </p:txBody>
          </p:sp>
          <p:grpSp>
            <p:nvGrpSpPr>
              <p:cNvPr id="69" name="Group 68"/>
              <p:cNvGrpSpPr/>
              <p:nvPr/>
            </p:nvGrpSpPr>
            <p:grpSpPr>
              <a:xfrm>
                <a:off x="6778187" y="2704409"/>
                <a:ext cx="416919" cy="546991"/>
                <a:chOff x="3775343" y="4007853"/>
                <a:chExt cx="416919" cy="546991"/>
              </a:xfrm>
            </p:grpSpPr>
            <p:sp>
              <p:nvSpPr>
                <p:cNvPr id="70" name="Rectangle 69"/>
                <p:cNvSpPr/>
                <p:nvPr/>
              </p:nvSpPr>
              <p:spPr>
                <a:xfrm>
                  <a:off x="3775343" y="4007853"/>
                  <a:ext cx="416919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500" b="1" dirty="0">
                      <a:solidFill>
                        <a:prstClr val="white"/>
                      </a:solidFill>
                      <a:latin typeface="Bookman Old Style" panose="02050604050505020204" pitchFamily="18" charset="0"/>
                    </a:rPr>
                    <a:t>1</a:t>
                  </a: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3793066" y="4231679"/>
                  <a:ext cx="397462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500" b="1" dirty="0" smtClean="0">
                      <a:solidFill>
                        <a:prstClr val="white"/>
                      </a:solidFill>
                      <a:latin typeface="Bookman Old Style" panose="02050604050505020204" pitchFamily="18" charset="0"/>
                    </a:rPr>
                    <a:t>3</a:t>
                  </a:r>
                  <a:endParaRPr lang="en-US" sz="1500" b="1" dirty="0">
                    <a:solidFill>
                      <a:prstClr val="white"/>
                    </a:solidFill>
                    <a:latin typeface="Bookman Old Style" panose="02050604050505020204" pitchFamily="18" charset="0"/>
                  </a:endParaRPr>
                </a:p>
              </p:txBody>
            </p: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3861367" y="4277727"/>
                  <a:ext cx="249979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74" name="TextBox 73"/>
          <p:cNvSpPr txBox="1"/>
          <p:nvPr/>
        </p:nvSpPr>
        <p:spPr>
          <a:xfrm>
            <a:off x="4589341" y="507576"/>
            <a:ext cx="27214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effectLst>
                  <a:glow rad="228600">
                    <a:srgbClr val="C0504D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  <a:sym typeface="Symbol"/>
              </a:rPr>
              <a:t>?</a:t>
            </a:r>
            <a:endParaRPr lang="en-US" sz="2000" b="1" dirty="0">
              <a:solidFill>
                <a:srgbClr val="FFFF00"/>
              </a:solidFill>
              <a:effectLst>
                <a:glow rad="228600">
                  <a:srgbClr val="C0504D">
                    <a:satMod val="175000"/>
                    <a:alpha val="40000"/>
                  </a:srgbClr>
                </a:glow>
              </a:effectLst>
              <a:latin typeface="Bookman Old Style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747544" y="490081"/>
            <a:ext cx="445107" cy="523220"/>
          </a:xfrm>
          <a:prstGeom prst="rect">
            <a:avLst/>
          </a:prstGeom>
          <a:noFill/>
          <a:effectLst>
            <a:glow rad="139700">
              <a:srgbClr val="FFFF00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sym typeface="Wingdings"/>
              </a:rPr>
              <a:t></a:t>
            </a:r>
            <a:endParaRPr lang="en-US" sz="2800" dirty="0">
              <a:solidFill>
                <a:srgbClr val="00B050"/>
              </a:solidFill>
              <a:effectLst>
                <a:glow rad="101600">
                  <a:srgbClr val="FFFF00">
                    <a:alpha val="60000"/>
                  </a:srgbClr>
                </a:glow>
              </a:effectLst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354649" y="516576"/>
            <a:ext cx="44510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sym typeface="Wingdings"/>
              </a:rPr>
              <a:t></a:t>
            </a:r>
            <a:endParaRPr lang="en-US" sz="2800" dirty="0">
              <a:solidFill>
                <a:srgbClr val="00B050"/>
              </a:solidFill>
              <a:effectLst>
                <a:glow rad="101600">
                  <a:srgbClr val="FFFF00">
                    <a:alpha val="60000"/>
                  </a:srgbClr>
                </a:glow>
              </a:effectLst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775928" y="416713"/>
            <a:ext cx="445107" cy="523220"/>
          </a:xfrm>
          <a:prstGeom prst="rect">
            <a:avLst/>
          </a:prstGeom>
          <a:noFill/>
          <a:effectLst>
            <a:glow rad="139700">
              <a:srgbClr val="FFFF00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sym typeface="Wingdings"/>
              </a:rPr>
              <a:t></a:t>
            </a:r>
            <a:endParaRPr lang="en-US" sz="2800" dirty="0">
              <a:solidFill>
                <a:srgbClr val="00B050"/>
              </a:solidFill>
              <a:effectLst>
                <a:glow rad="101600">
                  <a:srgbClr val="FFFF00">
                    <a:alpha val="60000"/>
                  </a:srgbClr>
                </a:glow>
              </a:effectLst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70898" y="1581150"/>
            <a:ext cx="6601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" name="Arc 18"/>
          <p:cNvSpPr/>
          <p:nvPr/>
        </p:nvSpPr>
        <p:spPr>
          <a:xfrm>
            <a:off x="3574649" y="2599684"/>
            <a:ext cx="1837944" cy="457200"/>
          </a:xfrm>
          <a:prstGeom prst="arc">
            <a:avLst>
              <a:gd name="adj1" fmla="val 452965"/>
              <a:gd name="adj2" fmla="val 1115810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2" name="Arc 41"/>
          <p:cNvSpPr/>
          <p:nvPr/>
        </p:nvSpPr>
        <p:spPr>
          <a:xfrm>
            <a:off x="1197296" y="4541463"/>
            <a:ext cx="1618488" cy="292608"/>
          </a:xfrm>
          <a:prstGeom prst="arc">
            <a:avLst>
              <a:gd name="adj1" fmla="val 10951646"/>
              <a:gd name="adj2" fmla="val 21474733"/>
            </a:avLst>
          </a:prstGeom>
          <a:ln w="28575">
            <a:solidFill>
              <a:srgbClr val="66262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304800" y="1667062"/>
            <a:ext cx="2971648" cy="649816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90119" y="1678352"/>
            <a:ext cx="2873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What is the formula to find volume of  cylinder?</a:t>
            </a:r>
          </a:p>
        </p:txBody>
      </p:sp>
      <p:sp>
        <p:nvSpPr>
          <p:cNvPr id="61" name="Rounded Rectangle 60"/>
          <p:cNvSpPr/>
          <p:nvPr/>
        </p:nvSpPr>
        <p:spPr bwMode="auto">
          <a:xfrm>
            <a:off x="476326" y="1693334"/>
            <a:ext cx="2707234" cy="649816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33648" y="1728832"/>
            <a:ext cx="2611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What is the formula to find volume of a cone?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2" name="Rounded Rectangle 81"/>
          <p:cNvSpPr/>
          <p:nvPr/>
        </p:nvSpPr>
        <p:spPr bwMode="auto">
          <a:xfrm>
            <a:off x="547916" y="1710263"/>
            <a:ext cx="4043331" cy="949291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95875" y="1739443"/>
            <a:ext cx="4119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The cylindrical bucket filled with sand is emptied on the ground and a conical heap of sand is formed. 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293620" y="2956560"/>
            <a:ext cx="739140" cy="1684020"/>
            <a:chOff x="3360420" y="2956560"/>
            <a:chExt cx="739140" cy="1684020"/>
          </a:xfrm>
        </p:grpSpPr>
        <p:cxnSp>
          <p:nvCxnSpPr>
            <p:cNvPr id="84" name="Straight Arrow Connector 83"/>
            <p:cNvCxnSpPr/>
            <p:nvPr/>
          </p:nvCxnSpPr>
          <p:spPr>
            <a:xfrm>
              <a:off x="3360420" y="2956560"/>
              <a:ext cx="739140" cy="168402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3471241" y="3563667"/>
              <a:ext cx="598358" cy="261610"/>
            </a:xfrm>
            <a:prstGeom prst="rect">
              <a:avLst/>
            </a:prstGeom>
            <a:solidFill>
              <a:srgbClr val="FFFF00"/>
            </a:solidFill>
            <a:effectLst>
              <a:softEdge rad="63500"/>
            </a:effectLst>
          </p:spPr>
          <p:txBody>
            <a:bodyPr wrap="square" rtlCol="0">
              <a:spAutoFit/>
            </a:bodyPr>
            <a:lstStyle/>
            <a:p>
              <a:r>
                <a:rPr lang="en-US" sz="1100" b="1" i="1" dirty="0" smtClean="0">
                  <a:solidFill>
                    <a:prstClr val="black"/>
                  </a:solidFill>
                  <a:latin typeface="Bookman Old Style" pitchFamily="18" charset="0"/>
                </a:rPr>
                <a:t>l</a:t>
              </a:r>
              <a:r>
                <a:rPr lang="en-US" sz="1100" b="1" dirty="0" smtClean="0">
                  <a:solidFill>
                    <a:prstClr val="black"/>
                  </a:solidFill>
                  <a:latin typeface="Bookman Old Style" pitchFamily="18" charset="0"/>
                </a:rPr>
                <a:t> = ?</a:t>
              </a:r>
              <a:endParaRPr lang="en-US" sz="12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020093" y="4454525"/>
            <a:ext cx="792516" cy="264327"/>
            <a:chOff x="3086893" y="4454525"/>
            <a:chExt cx="792516" cy="264327"/>
          </a:xfrm>
        </p:grpSpPr>
        <p:sp>
          <p:nvSpPr>
            <p:cNvPr id="86" name="Oval 85"/>
            <p:cNvSpPr/>
            <p:nvPr/>
          </p:nvSpPr>
          <p:spPr>
            <a:xfrm>
              <a:off x="3086893" y="4672103"/>
              <a:ext cx="76529" cy="4674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87" name="Straight Connector 86"/>
            <p:cNvCxnSpPr/>
            <p:nvPr/>
          </p:nvCxnSpPr>
          <p:spPr>
            <a:xfrm flipV="1">
              <a:off x="3133725" y="4694951"/>
              <a:ext cx="745684" cy="8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3205082" y="4454525"/>
              <a:ext cx="598358" cy="261610"/>
            </a:xfrm>
            <a:prstGeom prst="rect">
              <a:avLst/>
            </a:prstGeom>
            <a:solidFill>
              <a:srgbClr val="FFFF00"/>
            </a:solidFill>
            <a:effectLst>
              <a:softEdge rad="63500"/>
            </a:effectLst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prstClr val="black"/>
                  </a:solidFill>
                  <a:latin typeface="Bookman Old Style" pitchFamily="18" charset="0"/>
                </a:rPr>
                <a:t>r</a:t>
              </a:r>
              <a:r>
                <a:rPr lang="en-US" sz="1100" b="1" baseline="-25000" dirty="0" smtClean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  <a:r>
                <a:rPr lang="en-US" sz="1100" b="1" dirty="0" smtClean="0">
                  <a:solidFill>
                    <a:prstClr val="black"/>
                  </a:solidFill>
                  <a:latin typeface="Bookman Old Style" pitchFamily="18" charset="0"/>
                </a:rPr>
                <a:t> = ?</a:t>
              </a:r>
              <a:endParaRPr lang="en-US" sz="12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421596" y="4367853"/>
            <a:ext cx="1019831" cy="276999"/>
          </a:xfrm>
          <a:prstGeom prst="rect">
            <a:avLst/>
          </a:prstGeom>
          <a:solidFill>
            <a:srgbClr val="FFFF00"/>
          </a:solidFill>
          <a:effectLst>
            <a:softEdge rad="63500"/>
          </a:effectLst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r</a:t>
            </a:r>
            <a:r>
              <a:rPr lang="en-US" sz="12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 = 18 cm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2" name="Rounded Rectangle 91"/>
          <p:cNvSpPr/>
          <p:nvPr/>
        </p:nvSpPr>
        <p:spPr bwMode="auto">
          <a:xfrm>
            <a:off x="413926" y="1827894"/>
            <a:ext cx="3646070" cy="856341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10540" y="1840641"/>
            <a:ext cx="3457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What is the relation between the volume of the cylindrical bucket and volume of cone?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136264" y="2041755"/>
            <a:ext cx="28832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They are equal</a:t>
            </a:r>
            <a:endParaRPr lang="en-US" sz="2000" b="1" baseline="30000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5" name="Curved Down Arrow 44"/>
          <p:cNvSpPr/>
          <p:nvPr/>
        </p:nvSpPr>
        <p:spPr>
          <a:xfrm flipH="1">
            <a:off x="1702476" y="2074983"/>
            <a:ext cx="2660505" cy="1178960"/>
          </a:xfrm>
          <a:prstGeom prst="curvedDownArrow">
            <a:avLst/>
          </a:prstGeom>
          <a:solidFill>
            <a:srgbClr val="00B050"/>
          </a:solidFill>
          <a:ln w="381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black"/>
              </a:solidFill>
              <a:latin typeface="Rockwell"/>
            </a:endParaRPr>
          </a:p>
        </p:txBody>
      </p:sp>
      <p:sp>
        <p:nvSpPr>
          <p:cNvPr id="10" name="Arc 9"/>
          <p:cNvSpPr/>
          <p:nvPr/>
        </p:nvSpPr>
        <p:spPr>
          <a:xfrm>
            <a:off x="3581883" y="2599684"/>
            <a:ext cx="1836013" cy="457200"/>
          </a:xfrm>
          <a:prstGeom prst="arc">
            <a:avLst>
              <a:gd name="adj1" fmla="val 5064164"/>
              <a:gd name="adj2" fmla="val 960759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893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2" repeatCount="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0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3000"/>
                            </p:stCondLst>
                            <p:childTnLst>
                              <p:par>
                                <p:cTn id="14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500"/>
                            </p:stCondLst>
                            <p:childTnLst>
                              <p:par>
                                <p:cTn id="26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500"/>
                            </p:stCondLst>
                            <p:childTnLst>
                              <p:par>
                                <p:cTn id="29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500"/>
                            </p:stCondLst>
                            <p:childTnLst>
                              <p:par>
                                <p:cTn id="3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500"/>
                            </p:stCondLst>
                            <p:childTnLst>
                              <p:par>
                                <p:cTn id="3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500"/>
                            </p:stCondLst>
                            <p:childTnLst>
                              <p:par>
                                <p:cTn id="33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1000"/>
                            </p:stCondLst>
                            <p:childTnLst>
                              <p:par>
                                <p:cTn id="34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500"/>
                            </p:stCondLst>
                            <p:childTnLst>
                              <p:par>
                                <p:cTn id="355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500"/>
                            </p:stCondLst>
                            <p:childTnLst>
                              <p:par>
                                <p:cTn id="364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7" grpId="1" animBg="1"/>
      <p:bldP spid="78" grpId="0" animBg="1"/>
      <p:bldP spid="78" grpId="1" animBg="1"/>
      <p:bldP spid="76" grpId="0" animBg="1"/>
      <p:bldP spid="76" grpId="1" animBg="1"/>
      <p:bldP spid="73" grpId="0" animBg="1"/>
      <p:bldP spid="73" grpId="1" animBg="1"/>
      <p:bldP spid="50" grpId="0" animBg="1"/>
      <p:bldP spid="50" grpId="1" animBg="1"/>
      <p:bldP spid="49" grpId="0" animBg="1"/>
      <p:bldP spid="49" grpId="1" animBg="1"/>
      <p:bldP spid="49" grpId="2" animBg="1"/>
      <p:bldP spid="49" grpId="3" animBg="1"/>
      <p:bldP spid="48" grpId="0" animBg="1"/>
      <p:bldP spid="48" grpId="1" animBg="1"/>
      <p:bldP spid="48" grpId="2" animBg="1"/>
      <p:bldP spid="48" grpId="3" animBg="1"/>
      <p:bldP spid="29" grpId="0" animBg="1"/>
      <p:bldP spid="29" grpId="1" animBg="1"/>
      <p:bldP spid="28" grpId="0" animBg="1"/>
      <p:bldP spid="28" grpId="1" animBg="1"/>
      <p:bldP spid="24" grpId="0" animBg="1"/>
      <p:bldP spid="4" grpId="0" animBg="1"/>
      <p:bldP spid="4" grpId="1" animBg="1"/>
      <p:bldP spid="5" grpId="0" animBg="1"/>
      <p:bldP spid="5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3" grpId="0" animBg="1"/>
      <p:bldP spid="3" grpId="1" animBg="1"/>
      <p:bldP spid="13" grpId="0" animBg="1"/>
      <p:bldP spid="13" grpId="1" animBg="1"/>
      <p:bldP spid="6" grpId="0" animBg="1"/>
      <p:bldP spid="7" grpId="0" animBg="1"/>
      <p:bldP spid="8" grpId="0" animBg="1"/>
      <p:bldP spid="12" grpId="0" animBg="1"/>
      <p:bldP spid="38" grpId="0" animBg="1"/>
      <p:bldP spid="51" grpId="0" animBg="1"/>
      <p:bldP spid="52" grpId="0"/>
      <p:bldP spid="53" grpId="0" animBg="1"/>
      <p:bldP spid="53" grpId="1" animBg="1"/>
      <p:bldP spid="54" grpId="0"/>
      <p:bldP spid="55" grpId="0" animBg="1"/>
      <p:bldP spid="55" grpId="1" animBg="1"/>
      <p:bldP spid="56" grpId="0"/>
      <p:bldP spid="60" grpId="0" animBg="1"/>
      <p:bldP spid="74" grpId="0"/>
      <p:bldP spid="75" grpId="0"/>
      <p:bldP spid="79" grpId="0"/>
      <p:bldP spid="80" grpId="0"/>
      <p:bldP spid="81" grpId="0"/>
      <p:bldP spid="19" grpId="0" animBg="1"/>
      <p:bldP spid="42" grpId="0" animBg="1"/>
      <p:bldP spid="57" grpId="0" animBg="1"/>
      <p:bldP spid="57" grpId="1" animBg="1"/>
      <p:bldP spid="58" grpId="0"/>
      <p:bldP spid="58" grpId="1"/>
      <p:bldP spid="61" grpId="0" animBg="1"/>
      <p:bldP spid="61" grpId="1" animBg="1"/>
      <p:bldP spid="62" grpId="0"/>
      <p:bldP spid="62" grpId="1"/>
      <p:bldP spid="82" grpId="0" animBg="1"/>
      <p:bldP spid="82" grpId="1" animBg="1"/>
      <p:bldP spid="83" grpId="0"/>
      <p:bldP spid="83" grpId="1"/>
      <p:bldP spid="88" grpId="0" animBg="1"/>
      <p:bldP spid="92" grpId="0" animBg="1"/>
      <p:bldP spid="92" grpId="1" animBg="1"/>
      <p:bldP spid="93" grpId="0"/>
      <p:bldP spid="93" grpId="1"/>
      <p:bldP spid="99" grpId="0"/>
      <p:bldP spid="99" grpId="1"/>
      <p:bldP spid="45" grpId="0" animBg="1"/>
      <p:bldP spid="45" grpId="1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>
          <a:solidFill>
            <a:srgbClr val="FF0000"/>
          </a:solidFill>
          <a:round/>
          <a:headEnd/>
          <a:tailEnd/>
        </a:ln>
      </a:spPr>
      <a:bodyPr wrap="square">
        <a:spAutoFit/>
      </a:bodyPr>
      <a:lstStyle>
        <a:defPPr>
          <a:defRPr/>
        </a:defPPr>
      </a:lstStyle>
    </a:sp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10662919</TotalTime>
  <Words>3215</Words>
  <Application>Microsoft Office PowerPoint</Application>
  <PresentationFormat>On-screen Show (16:9)</PresentationFormat>
  <Paragraphs>1101</Paragraphs>
  <Slides>33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33</vt:i4>
      </vt:variant>
    </vt:vector>
  </HeadingPairs>
  <TitlesOfParts>
    <vt:vector size="46" baseType="lpstr">
      <vt:lpstr>Arial</vt:lpstr>
      <vt:lpstr>Arial Rounded MT Bold</vt:lpstr>
      <vt:lpstr>Bookman Old Style</vt:lpstr>
      <vt:lpstr>Calibri</vt:lpstr>
      <vt:lpstr>Cambria Math</vt:lpstr>
      <vt:lpstr>Comic Sans MS</vt:lpstr>
      <vt:lpstr>Rockwell</vt:lpstr>
      <vt:lpstr>Symbol</vt:lpstr>
      <vt:lpstr>Wingdings</vt:lpstr>
      <vt:lpstr>Office Theme</vt:lpstr>
      <vt:lpstr>Custom Design</vt:lpstr>
      <vt:lpstr>6_Office Theme</vt:lpstr>
      <vt:lpstr>14_Office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3579</cp:revision>
  <dcterms:created xsi:type="dcterms:W3CDTF">2013-07-31T12:47:49Z</dcterms:created>
  <dcterms:modified xsi:type="dcterms:W3CDTF">2022-04-23T05:19:11Z</dcterms:modified>
</cp:coreProperties>
</file>