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8" r:id="rId2"/>
    <p:sldMasterId id="2147483709" r:id="rId3"/>
    <p:sldMasterId id="2147483721" r:id="rId4"/>
  </p:sldMasterIdLst>
  <p:notesMasterIdLst>
    <p:notesMasterId r:id="rId19"/>
  </p:notesMasterIdLst>
  <p:sldIdLst>
    <p:sldId id="527" r:id="rId5"/>
    <p:sldId id="630" r:id="rId6"/>
    <p:sldId id="540" r:id="rId7"/>
    <p:sldId id="631" r:id="rId8"/>
    <p:sldId id="542" r:id="rId9"/>
    <p:sldId id="632" r:id="rId10"/>
    <p:sldId id="544" r:id="rId11"/>
    <p:sldId id="545" r:id="rId12"/>
    <p:sldId id="546" r:id="rId13"/>
    <p:sldId id="633" r:id="rId14"/>
    <p:sldId id="548" r:id="rId15"/>
    <p:sldId id="550" r:id="rId16"/>
    <p:sldId id="567" r:id="rId17"/>
    <p:sldId id="634" r:id="rId18"/>
  </p:sldIdLst>
  <p:sldSz cx="9144000" cy="5143500" type="screen16x9"/>
  <p:notesSz cx="6954838" cy="93091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239">
          <p15:clr>
            <a:srgbClr val="A4A3A4"/>
          </p15:clr>
        </p15:guide>
        <p15:guide id="4" pos="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32">
          <p15:clr>
            <a:srgbClr val="A4A3A4"/>
          </p15:clr>
        </p15:guide>
        <p15:guide id="4" pos="219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00FFFF"/>
    <a:srgbClr val="FF9999"/>
    <a:srgbClr val="9966FF"/>
    <a:srgbClr val="00CCFF"/>
    <a:srgbClr val="CCFFCC"/>
    <a:srgbClr val="800000"/>
    <a:srgbClr val="3333FF"/>
    <a:srgbClr val="FF505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327" autoAdjust="0"/>
    <p:restoredTop sz="99389" autoAdjust="0"/>
  </p:normalViewPr>
  <p:slideViewPr>
    <p:cSldViewPr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0"/>
        <p:guide orient="horz" pos="3239"/>
        <p:guide pos="22"/>
      </p:guideLst>
    </p:cSldViewPr>
  </p:slideViewPr>
  <p:outlineViewPr>
    <p:cViewPr>
      <p:scale>
        <a:sx n="33" d="100"/>
        <a:sy n="33" d="100"/>
      </p:scale>
      <p:origin x="0" y="822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-4218"/>
    </p:cViewPr>
  </p:sorterViewPr>
  <p:notesViewPr>
    <p:cSldViewPr>
      <p:cViewPr varScale="1">
        <p:scale>
          <a:sx n="60" d="100"/>
          <a:sy n="60" d="100"/>
        </p:scale>
        <p:origin x="2724" y="36"/>
      </p:cViewPr>
      <p:guideLst>
        <p:guide orient="horz" pos="2880"/>
        <p:guide pos="2160"/>
        <p:guide orient="horz" pos="2932"/>
        <p:guide pos="219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DFB05AC1-21CB-4140-86C0-AE348F95C637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4650" y="698500"/>
            <a:ext cx="6205538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</p:spPr>
        <p:txBody>
          <a:bodyPr vert="horz" lIns="92930" tIns="46465" rIns="92930" bIns="4646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842029"/>
            <a:ext cx="3013763" cy="46545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44FE61DE-9F11-48CD-BFF5-EF777A6813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79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262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989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2405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5FAFAA5-36B3-4E2B-9C8C-08ED2B9370BA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368FCC8-9D93-4E8D-9856-5E1C361B4F1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17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5FAFAA5-36B3-4E2B-9C8C-08ED2B9370BA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368FCC8-9D93-4E8D-9856-5E1C361B4F1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479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5FAFAA5-36B3-4E2B-9C8C-08ED2B9370BA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368FCC8-9D93-4E8D-9856-5E1C361B4F1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406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5FAFAA5-36B3-4E2B-9C8C-08ED2B9370BA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368FCC8-9D93-4E8D-9856-5E1C361B4F1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312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5FAFAA5-36B3-4E2B-9C8C-08ED2B9370BA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368FCC8-9D93-4E8D-9856-5E1C361B4F1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941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5FAFAA5-36B3-4E2B-9C8C-08ED2B9370BA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368FCC8-9D93-4E8D-9856-5E1C361B4F1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117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5FAFAA5-36B3-4E2B-9C8C-08ED2B9370BA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368FCC8-9D93-4E8D-9856-5E1C361B4F1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015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5FAFAA5-36B3-4E2B-9C8C-08ED2B9370BA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368FCC8-9D93-4E8D-9856-5E1C361B4F1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801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5FAFAA5-36B3-4E2B-9C8C-08ED2B9370BA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368FCC8-9D93-4E8D-9856-5E1C361B4F1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017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5FAFAA5-36B3-4E2B-9C8C-08ED2B9370BA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368FCC8-9D93-4E8D-9856-5E1C361B4F1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56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186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5FAFAA5-36B3-4E2B-9C8C-08ED2B9370BA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368FCC8-9D93-4E8D-9856-5E1C361B4F1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3338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5FAFAA5-36B3-4E2B-9C8C-08ED2B9370BA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368FCC8-9D93-4E8D-9856-5E1C361B4F1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7938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5FAFAA5-36B3-4E2B-9C8C-08ED2B9370BA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368FCC8-9D93-4E8D-9856-5E1C361B4F1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9902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5FAFAA5-36B3-4E2B-9C8C-08ED2B9370BA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368FCC8-9D93-4E8D-9856-5E1C361B4F1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8336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5FAFAA5-36B3-4E2B-9C8C-08ED2B9370BA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368FCC8-9D93-4E8D-9856-5E1C361B4F1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8270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5FAFAA5-36B3-4E2B-9C8C-08ED2B9370BA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368FCC8-9D93-4E8D-9856-5E1C361B4F1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9156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5FAFAA5-36B3-4E2B-9C8C-08ED2B9370BA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368FCC8-9D93-4E8D-9856-5E1C361B4F1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1534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85483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8616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1200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8464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7221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80875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10460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66382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793242"/>
            <a:ext cx="3749040" cy="685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228600"/>
            <a:ext cx="3931920" cy="571500"/>
          </a:xfrm>
          <a:prstGeom prst="rect">
            <a:avLst/>
          </a:prstGeo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830670"/>
            <a:ext cx="3931920" cy="8001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1657350"/>
            <a:ext cx="8666456" cy="2983230"/>
          </a:xfrm>
          <a:prstGeom prst="rect">
            <a:avLst/>
          </a:prstGeo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4885253"/>
            <a:ext cx="3002280" cy="205740"/>
          </a:xfrm>
          <a:prstGeom prst="rect">
            <a:avLst/>
          </a:prstGeom>
        </p:spPr>
        <p:txBody>
          <a:bodyPr vert="horz" rtlCol="0"/>
          <a:lstStyle/>
          <a:p>
            <a:fld id="{9D7A37A6-62F7-482E-936C-AA9C9B0EA86A}" type="datetimeFigureOut">
              <a:rPr lang="en-US">
                <a:solidFill>
                  <a:prstClr val="white"/>
                </a:solidFill>
              </a:rPr>
              <a:pPr/>
              <a:t>4/23/2022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4885253"/>
            <a:ext cx="464288" cy="205740"/>
          </a:xfrm>
          <a:prstGeom prst="rect">
            <a:avLst/>
          </a:prstGeo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187F777-4F1F-48D7-A45F-BBA6BCE64393}" type="slidenum">
              <a:rPr lang="en-US" smtClean="0">
                <a:solidFill>
                  <a:srgbClr val="EAEBDE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EAEBDE">
                  <a:shade val="90000"/>
                </a:srgb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4885253"/>
            <a:ext cx="3907464" cy="205740"/>
          </a:xfrm>
          <a:prstGeom prst="rect">
            <a:avLst/>
          </a:prstGeom>
        </p:spPr>
        <p:txBody>
          <a:bodyPr vert="horz" rtlCol="0"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192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3543300"/>
            <a:ext cx="5486400" cy="498402"/>
          </a:xfrm>
          <a:prstGeom prst="rect">
            <a:avLst/>
          </a:prstGeo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4041703"/>
            <a:ext cx="5486400" cy="684191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187398"/>
            <a:ext cx="8534400" cy="325755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4881753"/>
            <a:ext cx="3002280" cy="205740"/>
          </a:xfrm>
          <a:prstGeom prst="rect">
            <a:avLst/>
          </a:prstGeom>
        </p:spPr>
        <p:txBody>
          <a:bodyPr vert="horz" rtlCol="0"/>
          <a:lstStyle/>
          <a:p>
            <a:fld id="{9D7A37A6-62F7-482E-936C-AA9C9B0EA86A}" type="datetimeFigureOut">
              <a:rPr lang="en-US">
                <a:solidFill>
                  <a:prstClr val="white"/>
                </a:solidFill>
              </a:rPr>
              <a:pPr/>
              <a:t>4/23/2022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4881753"/>
            <a:ext cx="464288" cy="205740"/>
          </a:xfrm>
          <a:prstGeom prst="rect">
            <a:avLst/>
          </a:prstGeo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187F777-4F1F-48D7-A45F-BBA6BCE64393}" type="slidenum">
              <a:rPr lang="en-US" smtClean="0">
                <a:solidFill>
                  <a:srgbClr val="EAEBDE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EAEBDE">
                  <a:shade val="9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4881753"/>
            <a:ext cx="3907464" cy="205740"/>
          </a:xfrm>
          <a:prstGeom prst="rect">
            <a:avLst/>
          </a:prstGeom>
        </p:spPr>
        <p:txBody>
          <a:bodyPr vert="horz" rtlCol="0"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1590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152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34678"/>
            <a:ext cx="8229600" cy="3394710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4800600"/>
            <a:ext cx="3002280" cy="205740"/>
          </a:xfrm>
          <a:prstGeom prst="rect">
            <a:avLst/>
          </a:prstGeom>
        </p:spPr>
        <p:txBody>
          <a:bodyPr/>
          <a:lstStyle/>
          <a:p>
            <a:fld id="{9D7A37A6-62F7-482E-936C-AA9C9B0EA86A}" type="datetimeFigureOut">
              <a:rPr lang="en-US">
                <a:solidFill>
                  <a:prstClr val="white"/>
                </a:solidFill>
              </a:rPr>
              <a:pPr/>
              <a:t>4/23/2022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4800600"/>
            <a:ext cx="4212264" cy="20574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38952" y="4885926"/>
            <a:ext cx="464288" cy="205740"/>
          </a:xfrm>
          <a:prstGeom prst="rect">
            <a:avLst/>
          </a:prstGeom>
        </p:spPr>
        <p:txBody>
          <a:bodyPr/>
          <a:lstStyle/>
          <a:p>
            <a:fld id="{4187F777-4F1F-48D7-A45F-BBA6BCE64393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1611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4800600"/>
            <a:ext cx="3002280" cy="205740"/>
          </a:xfrm>
          <a:prstGeom prst="rect">
            <a:avLst/>
          </a:prstGeom>
        </p:spPr>
        <p:txBody>
          <a:bodyPr/>
          <a:lstStyle/>
          <a:p>
            <a:fld id="{9D7A37A6-62F7-482E-936C-AA9C9B0EA86A}" type="datetimeFigureOut">
              <a:rPr lang="en-US">
                <a:solidFill>
                  <a:prstClr val="white"/>
                </a:solidFill>
              </a:rPr>
              <a:pPr/>
              <a:t>4/23/2022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4800600"/>
            <a:ext cx="4212264" cy="20574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38952" y="4885926"/>
            <a:ext cx="464288" cy="205740"/>
          </a:xfrm>
          <a:prstGeom prst="rect">
            <a:avLst/>
          </a:prstGeom>
        </p:spPr>
        <p:txBody>
          <a:bodyPr/>
          <a:lstStyle/>
          <a:p>
            <a:fld id="{4187F777-4F1F-48D7-A45F-BBA6BCE64393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401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484768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2098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716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2089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5FAFAA5-36B3-4E2B-9C8C-08ED2B9370BA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368FCC8-9D93-4E8D-9856-5E1C361B4F1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202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5FAFAA5-36B3-4E2B-9C8C-08ED2B9370BA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368FCC8-9D93-4E8D-9856-5E1C361B4F1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05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5FAFAA5-36B3-4E2B-9C8C-08ED2B9370BA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368FCC8-9D93-4E8D-9856-5E1C361B4F1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5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5FAFAA5-36B3-4E2B-9C8C-08ED2B9370BA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368FCC8-9D93-4E8D-9856-5E1C361B4F1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89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5FAFAA5-36B3-4E2B-9C8C-08ED2B9370BA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368FCC8-9D93-4E8D-9856-5E1C361B4F1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75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3.jp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63" y="-17463"/>
            <a:ext cx="9205913" cy="5175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272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1811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372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52685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5" r:id="rId13"/>
    <p:sldLayoutId id="2147483736" r:id="rId14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238943" y="2248585"/>
            <a:ext cx="2666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solidFill>
                  <a:prstClr val="black"/>
                </a:solidFill>
              </a:rPr>
              <a:t>Lecture_06</a:t>
            </a:r>
            <a:endParaRPr lang="en-US" sz="3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44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234134" y="2033141"/>
            <a:ext cx="267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 smtClean="0">
                <a:solidFill>
                  <a:prstClr val="black"/>
                </a:solidFill>
              </a:rPr>
              <a:t>Module_31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5328" y="-492656"/>
            <a:ext cx="4150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X_CBSE_2017-18_Mod-25/26/27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83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/>
          <p:cNvSpPr/>
          <p:nvPr/>
        </p:nvSpPr>
        <p:spPr>
          <a:xfrm>
            <a:off x="958140" y="2106202"/>
            <a:ext cx="30035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kern="0" dirty="0" smtClean="0">
                <a:solidFill>
                  <a:prstClr val="black"/>
                </a:solidFill>
              </a:rPr>
              <a:t>Determination of median</a:t>
            </a:r>
            <a:endParaRPr lang="en-US" sz="1400" b="1" i="1" kern="0" dirty="0" smtClean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5852" y="272475"/>
            <a:ext cx="7574733" cy="738664"/>
          </a:xfrm>
          <a:prstGeom prst="rect">
            <a:avLst/>
          </a:prstGeom>
          <a:gradFill rotWithShape="1">
            <a:gsLst>
              <a:gs pos="0">
                <a:srgbClr val="A8CDD7">
                  <a:tint val="70000"/>
                  <a:satMod val="180000"/>
                </a:srgbClr>
              </a:gs>
              <a:gs pos="62000">
                <a:srgbClr val="A8CDD7">
                  <a:tint val="30000"/>
                  <a:satMod val="180000"/>
                </a:srgbClr>
              </a:gs>
              <a:gs pos="100000">
                <a:srgbClr val="A8CDD7">
                  <a:tint val="22000"/>
                  <a:satMod val="180000"/>
                </a:srgbClr>
              </a:gs>
            </a:gsLst>
            <a:lin ang="16200000" scaled="0"/>
          </a:gradFill>
          <a:ln w="9525" cap="flat" cmpd="sng" algn="ctr">
            <a:solidFill>
              <a:srgbClr val="A8CDD7">
                <a:shade val="80000"/>
              </a:srgbClr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b="1" kern="0" dirty="0" smtClean="0">
                <a:solidFill>
                  <a:prstClr val="black"/>
                </a:solidFill>
                <a:latin typeface="Rockwell"/>
                <a:cs typeface="Calibri" pitchFamily="34" charset="0"/>
              </a:rPr>
              <a:t>Q. </a:t>
            </a:r>
            <a:r>
              <a:rPr lang="en-US" sz="1400" b="1" dirty="0" smtClean="0">
                <a:solidFill>
                  <a:prstClr val="black"/>
                </a:solidFill>
              </a:rPr>
              <a:t>100 </a:t>
            </a:r>
            <a:r>
              <a:rPr lang="en-US" sz="1400" b="1" dirty="0">
                <a:solidFill>
                  <a:prstClr val="black"/>
                </a:solidFill>
              </a:rPr>
              <a:t>surnames were randomly picked up from a local telephone directory </a:t>
            </a:r>
            <a:endParaRPr lang="en-US" sz="1400" b="1" dirty="0" smtClean="0">
              <a:solidFill>
                <a:prstClr val="black"/>
              </a:solidFill>
            </a:endParaRPr>
          </a:p>
          <a:p>
            <a:r>
              <a:rPr lang="en-US" sz="1400" b="1" dirty="0" smtClean="0">
                <a:solidFill>
                  <a:prstClr val="black"/>
                </a:solidFill>
              </a:rPr>
              <a:t>and the frequency </a:t>
            </a:r>
            <a:r>
              <a:rPr lang="en-US" sz="1400" b="1" dirty="0">
                <a:solidFill>
                  <a:prstClr val="black"/>
                </a:solidFill>
              </a:rPr>
              <a:t>distribution of the number of letters in the English alphabets in </a:t>
            </a:r>
            <a:endParaRPr lang="en-US" sz="1400" b="1" dirty="0" smtClean="0">
              <a:solidFill>
                <a:prstClr val="black"/>
              </a:solidFill>
            </a:endParaRPr>
          </a:p>
          <a:p>
            <a:r>
              <a:rPr lang="en-US" sz="1400" b="1" dirty="0" smtClean="0">
                <a:solidFill>
                  <a:prstClr val="black"/>
                </a:solidFill>
              </a:rPr>
              <a:t>the </a:t>
            </a:r>
            <a:r>
              <a:rPr lang="en-US" sz="1400" b="1" dirty="0">
                <a:solidFill>
                  <a:prstClr val="black"/>
                </a:solidFill>
              </a:rPr>
              <a:t>surnames was obtained as follows :</a:t>
            </a:r>
            <a:endParaRPr lang="en-US" sz="1400" b="1" kern="0" baseline="-25000" dirty="0">
              <a:solidFill>
                <a:prstClr val="black"/>
              </a:solidFill>
              <a:latin typeface="Rockwell"/>
              <a:cs typeface="Calibri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935506"/>
              </p:ext>
            </p:extLst>
          </p:nvPr>
        </p:nvGraphicFramePr>
        <p:xfrm>
          <a:off x="397460" y="1009389"/>
          <a:ext cx="5783932" cy="55626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A8CDD7">
                        <a:shade val="58000"/>
                        <a:satMod val="150000"/>
                      </a:srgbClr>
                    </a:gs>
                    <a:gs pos="72000">
                      <a:srgbClr val="A8CDD7">
                        <a:tint val="90000"/>
                        <a:satMod val="135000"/>
                      </a:srgbClr>
                    </a:gs>
                    <a:gs pos="100000">
                      <a:srgbClr val="A8CDD7">
                        <a:tint val="80000"/>
                        <a:satMod val="155000"/>
                      </a:srgbClr>
                    </a:gs>
                  </a:gsLst>
                  <a:lin ang="16200000" scaled="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601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84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84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84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12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No. of letters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1 - 4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4 - 7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7 - 10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10 - 13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13 - 16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16 - 19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No. of surnames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4322" y="1578145"/>
            <a:ext cx="7511149" cy="523220"/>
          </a:xfrm>
          <a:prstGeom prst="rect">
            <a:avLst/>
          </a:prstGeom>
          <a:gradFill rotWithShape="1">
            <a:gsLst>
              <a:gs pos="0">
                <a:srgbClr val="A8CDD7">
                  <a:tint val="70000"/>
                  <a:satMod val="180000"/>
                </a:srgbClr>
              </a:gs>
              <a:gs pos="62000">
                <a:srgbClr val="A8CDD7">
                  <a:tint val="30000"/>
                  <a:satMod val="180000"/>
                </a:srgbClr>
              </a:gs>
              <a:gs pos="100000">
                <a:srgbClr val="A8CDD7">
                  <a:tint val="22000"/>
                  <a:satMod val="180000"/>
                </a:srgbClr>
              </a:gs>
            </a:gsLst>
            <a:lin ang="16200000" scaled="0"/>
          </a:gradFill>
          <a:ln w="9525" cap="flat" cmpd="sng" algn="ctr">
            <a:solidFill>
              <a:srgbClr val="A8CDD7">
                <a:shade val="80000"/>
              </a:srgbClr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Determine the median number of letters in the surnames. Find the mean number of letters in the surnames ? Also, find the modal size of the surnames.</a:t>
            </a:r>
            <a:endParaRPr lang="en-US" sz="1400" b="1" kern="0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826" y="2103799"/>
            <a:ext cx="529312" cy="338554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r>
              <a:rPr lang="en-US" sz="1600" kern="0" dirty="0" smtClean="0">
                <a:solidFill>
                  <a:prstClr val="black"/>
                </a:solidFill>
                <a:latin typeface="Rockwell"/>
                <a:cs typeface="Calibri" pitchFamily="34" charset="0"/>
              </a:rPr>
              <a:t>Sol: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445865"/>
              </p:ext>
            </p:extLst>
          </p:nvPr>
        </p:nvGraphicFramePr>
        <p:xfrm>
          <a:off x="695658" y="2490193"/>
          <a:ext cx="4183582" cy="17602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149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9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19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1200" b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1200" b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1200" b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9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1200" b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8E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1200" b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8E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1200" b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9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1200" b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8E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1200" b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8E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1200" b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9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1200" b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8E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1200" b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8E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1200" b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9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1200" b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8E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1200" b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8E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1200" b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9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1200" b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8E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1200" b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8E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1200" b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9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1200" b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1200" b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1200" b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942443" y="2524785"/>
            <a:ext cx="588467" cy="198621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787891" y="1638310"/>
            <a:ext cx="735317" cy="207715"/>
          </a:xfrm>
          <a:prstGeom prst="roundRect">
            <a:avLst>
              <a:gd name="adj" fmla="val 25670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sz="1500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4767" y="2477031"/>
            <a:ext cx="634021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b="1" kern="0" dirty="0" smtClean="0">
                <a:solidFill>
                  <a:prstClr val="black"/>
                </a:solidFill>
              </a:rPr>
              <a:t>class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8400" y="2713828"/>
            <a:ext cx="620683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  <a:cs typeface="MV Boli" pitchFamily="2" charset="0"/>
              </a:rPr>
              <a:t>1  -  4</a:t>
            </a:r>
            <a:endParaRPr lang="en-US" sz="1400" dirty="0">
              <a:solidFill>
                <a:prstClr val="black"/>
              </a:solidFill>
              <a:cs typeface="MV Boli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43246" y="2978796"/>
            <a:ext cx="570990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  <a:cs typeface="MV Boli" pitchFamily="2" charset="0"/>
              </a:rPr>
              <a:t>4  </a:t>
            </a:r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- </a:t>
            </a:r>
            <a:r>
              <a:rPr lang="en-US" sz="1400" dirty="0" smtClean="0">
                <a:solidFill>
                  <a:prstClr val="black"/>
                </a:solidFill>
                <a:cs typeface="MV Boli" pitchFamily="2" charset="0"/>
              </a:rPr>
              <a:t>7</a:t>
            </a:r>
            <a:endParaRPr lang="en-US" sz="1400" dirty="0">
              <a:solidFill>
                <a:prstClr val="black"/>
              </a:solidFill>
              <a:cs typeface="MV Boli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8326" y="3733081"/>
            <a:ext cx="700833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  <a:cs typeface="MV Boli" pitchFamily="2" charset="0"/>
              </a:rPr>
              <a:t>13 - 16</a:t>
            </a:r>
            <a:endParaRPr lang="en-US" sz="1400" dirty="0">
              <a:solidFill>
                <a:prstClr val="black"/>
              </a:solidFill>
              <a:cs typeface="MV Boli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3480" y="3987081"/>
            <a:ext cx="750526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  <a:cs typeface="MV Boli" pitchFamily="2" charset="0"/>
              </a:rPr>
              <a:t>16 - 19 </a:t>
            </a:r>
            <a:endParaRPr lang="en-US" sz="1400" dirty="0">
              <a:solidFill>
                <a:prstClr val="black"/>
              </a:solidFill>
              <a:cs typeface="MV Boli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49423" y="2726452"/>
            <a:ext cx="422564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6</a:t>
            </a:r>
            <a:endParaRPr lang="en-US" sz="1400" dirty="0">
              <a:solidFill>
                <a:prstClr val="black"/>
              </a:solidFill>
              <a:cs typeface="MV Boli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9493" y="2986888"/>
            <a:ext cx="533400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30</a:t>
            </a:r>
            <a:endParaRPr lang="en-US" sz="1400" dirty="0">
              <a:solidFill>
                <a:prstClr val="black"/>
              </a:solidFill>
              <a:cs typeface="MV Boli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39493" y="3733081"/>
            <a:ext cx="533400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4</a:t>
            </a:r>
            <a:endParaRPr lang="en-US" sz="1400" dirty="0">
              <a:solidFill>
                <a:prstClr val="black"/>
              </a:solidFill>
              <a:cs typeface="MV Boli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9493" y="3987081"/>
            <a:ext cx="533400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4</a:t>
            </a:r>
            <a:endParaRPr lang="en-US" sz="1400" dirty="0">
              <a:solidFill>
                <a:prstClr val="black"/>
              </a:solidFill>
              <a:cs typeface="MV Boli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70704" y="2726452"/>
            <a:ext cx="422564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6</a:t>
            </a:r>
            <a:endParaRPr lang="en-US" sz="1400" dirty="0">
              <a:solidFill>
                <a:prstClr val="black"/>
              </a:solidFill>
              <a:cs typeface="MV Boli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26543" y="3733081"/>
            <a:ext cx="415637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96</a:t>
            </a:r>
            <a:endParaRPr lang="en-US" sz="1400" dirty="0">
              <a:solidFill>
                <a:prstClr val="black"/>
              </a:solidFill>
              <a:cs typeface="MV Boli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61965" y="3987081"/>
            <a:ext cx="597524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100</a:t>
            </a:r>
            <a:endParaRPr lang="en-US" sz="1400" dirty="0">
              <a:solidFill>
                <a:prstClr val="black"/>
              </a:solidFill>
              <a:cs typeface="MV Boli" pitchFamily="2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86480" y="2446747"/>
            <a:ext cx="410305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b="1" kern="0" dirty="0" err="1" smtClean="0">
                <a:solidFill>
                  <a:prstClr val="black"/>
                </a:solidFill>
              </a:rPr>
              <a:t>c.</a:t>
            </a:r>
            <a:r>
              <a:rPr lang="en-US" sz="1400" b="1" i="1" kern="0" dirty="0" err="1" smtClean="0">
                <a:solidFill>
                  <a:prstClr val="black"/>
                </a:solidFill>
              </a:rPr>
              <a:t>f</a:t>
            </a:r>
            <a:endParaRPr lang="en-US" sz="1400" b="1" i="1" kern="0" dirty="0" smtClean="0">
              <a:solidFill>
                <a:prstClr val="black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16285" y="4297191"/>
            <a:ext cx="1797790" cy="528146"/>
            <a:chOff x="5791200" y="731153"/>
            <a:chExt cx="1797790" cy="528146"/>
          </a:xfrm>
        </p:grpSpPr>
        <p:sp>
          <p:nvSpPr>
            <p:cNvPr id="32" name="TextBox 31"/>
            <p:cNvSpPr txBox="1"/>
            <p:nvPr/>
          </p:nvSpPr>
          <p:spPr>
            <a:xfrm>
              <a:off x="5791200" y="829991"/>
              <a:ext cx="606256" cy="307777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</a:rPr>
                <a:t>Here</a:t>
              </a:r>
              <a:endParaRPr lang="en-US" sz="1400" b="1" i="1" kern="0" dirty="0" smtClean="0">
                <a:solidFill>
                  <a:prstClr val="black"/>
                </a:solidFill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324600" y="731153"/>
              <a:ext cx="296876" cy="528146"/>
              <a:chOff x="6552146" y="698796"/>
              <a:chExt cx="296876" cy="528146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6552146" y="698796"/>
                <a:ext cx="296876" cy="307777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en-US" sz="1400" b="1" kern="0" dirty="0" smtClean="0">
                    <a:solidFill>
                      <a:prstClr val="black"/>
                    </a:solidFill>
                  </a:rPr>
                  <a:t>n</a:t>
                </a:r>
                <a:endParaRPr lang="en-US" sz="1400" b="1" i="1" kern="0" dirty="0" smtClean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6590046" y="970669"/>
                <a:ext cx="229001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sp>
            <p:nvSpPr>
              <p:cNvPr id="42" name="TextBox 41"/>
              <p:cNvSpPr txBox="1"/>
              <p:nvPr/>
            </p:nvSpPr>
            <p:spPr>
              <a:xfrm>
                <a:off x="6562520" y="919165"/>
                <a:ext cx="284052" cy="307777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en-US" sz="1400" b="1" kern="0" dirty="0" smtClean="0">
                    <a:solidFill>
                      <a:prstClr val="black"/>
                    </a:solidFill>
                  </a:rPr>
                  <a:t>2</a:t>
                </a:r>
                <a:endParaRPr lang="en-US" sz="1400" b="1" i="1" kern="0" dirty="0" smtClean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6540407" y="829991"/>
              <a:ext cx="304891" cy="307777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</a:rPr>
                <a:t>=</a:t>
              </a:r>
              <a:endParaRPr lang="en-US" sz="1400" b="1" i="1" kern="0" dirty="0" smtClean="0">
                <a:solidFill>
                  <a:prstClr val="black"/>
                </a:solidFill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6688826" y="731153"/>
              <a:ext cx="482824" cy="528146"/>
              <a:chOff x="6459172" y="698796"/>
              <a:chExt cx="482824" cy="528146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6459172" y="698796"/>
                <a:ext cx="482824" cy="307777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en-US" sz="1400" b="1" kern="0" dirty="0" smtClean="0">
                    <a:solidFill>
                      <a:prstClr val="black"/>
                    </a:solidFill>
                  </a:rPr>
                  <a:t>100</a:t>
                </a:r>
                <a:endParaRPr lang="en-US" sz="1400" b="1" i="1" kern="0" dirty="0" smtClean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6552146" y="970669"/>
                <a:ext cx="3048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sp>
            <p:nvSpPr>
              <p:cNvPr id="39" name="TextBox 38"/>
              <p:cNvSpPr txBox="1"/>
              <p:nvPr/>
            </p:nvSpPr>
            <p:spPr>
              <a:xfrm>
                <a:off x="6562520" y="919165"/>
                <a:ext cx="284052" cy="307777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en-US" sz="1400" b="1" kern="0" dirty="0" smtClean="0">
                    <a:solidFill>
                      <a:prstClr val="black"/>
                    </a:solidFill>
                  </a:rPr>
                  <a:t>2</a:t>
                </a:r>
                <a:endParaRPr lang="en-US" sz="1400" b="1" i="1" kern="0" dirty="0" smtClean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7051663" y="849137"/>
              <a:ext cx="537327" cy="307777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</a:rPr>
                <a:t>= 50</a:t>
              </a:r>
              <a:endParaRPr lang="en-US" sz="1400" b="1" i="1" kern="0" dirty="0" smtClean="0">
                <a:solidFill>
                  <a:prstClr val="black"/>
                </a:solidFill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2306105" y="4407376"/>
            <a:ext cx="24822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kern="0" dirty="0" smtClean="0">
                <a:solidFill>
                  <a:prstClr val="black"/>
                </a:solidFill>
              </a:rPr>
              <a:t>which lies in</a:t>
            </a:r>
            <a:r>
              <a:rPr lang="en-US" sz="1400" b="1" i="1" kern="0" dirty="0" smtClean="0">
                <a:solidFill>
                  <a:prstClr val="black"/>
                </a:solidFill>
              </a:rPr>
              <a:t> </a:t>
            </a:r>
            <a:r>
              <a:rPr lang="en-US" sz="1400" b="1" kern="0" dirty="0" smtClean="0">
                <a:solidFill>
                  <a:prstClr val="black"/>
                </a:solidFill>
              </a:rPr>
              <a:t>the class 7 - 10</a:t>
            </a:r>
            <a:endParaRPr lang="en-US" sz="1400" b="1" i="1" kern="0" dirty="0" smtClean="0">
              <a:solidFill>
                <a:prstClr val="black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879240" y="2087895"/>
            <a:ext cx="2165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1" kern="0" dirty="0" smtClean="0">
                <a:solidFill>
                  <a:prstClr val="black"/>
                </a:solidFill>
                <a:sym typeface="Symbol"/>
              </a:rPr>
              <a:t>  Median class is 7 - 10</a:t>
            </a:r>
            <a:endParaRPr lang="en-US" sz="1400" b="1" kern="0" dirty="0" smtClean="0">
              <a:solidFill>
                <a:prstClr val="black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237721" y="2349415"/>
            <a:ext cx="5469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1" i="1" kern="0" dirty="0" smtClean="0">
                <a:solidFill>
                  <a:prstClr val="black"/>
                </a:solidFill>
                <a:latin typeface="Book Antiqua" pitchFamily="18" charset="0"/>
                <a:sym typeface="Symbol"/>
              </a:rPr>
              <a:t>l</a:t>
            </a:r>
            <a:r>
              <a:rPr lang="en-US" sz="1400" b="1" kern="0" dirty="0" smtClean="0">
                <a:solidFill>
                  <a:prstClr val="black"/>
                </a:solidFill>
                <a:sym typeface="Symbol"/>
              </a:rPr>
              <a:t> = 7</a:t>
            </a:r>
            <a:endParaRPr lang="en-US" sz="1400" b="1" kern="0" dirty="0" smtClean="0">
              <a:solidFill>
                <a:prstClr val="black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216949" y="2570300"/>
            <a:ext cx="2688522" cy="803867"/>
            <a:chOff x="5869315" y="2016939"/>
            <a:chExt cx="2688522" cy="803867"/>
          </a:xfrm>
        </p:grpSpPr>
        <p:sp>
          <p:nvSpPr>
            <p:cNvPr id="47" name="Rectangle 46"/>
            <p:cNvSpPr/>
            <p:nvPr/>
          </p:nvSpPr>
          <p:spPr>
            <a:xfrm>
              <a:off x="5869315" y="2355769"/>
              <a:ext cx="9476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  <a:sym typeface="Symbol"/>
                </a:rPr>
                <a:t>Median =</a:t>
              </a:r>
              <a:endParaRPr lang="en-US" sz="1400" b="1" kern="0" dirty="0" smtClean="0">
                <a:solidFill>
                  <a:prstClr val="black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735266" y="2355769"/>
              <a:ext cx="39786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b="1" i="1" kern="0" dirty="0" smtClean="0">
                  <a:solidFill>
                    <a:prstClr val="black"/>
                  </a:solidFill>
                  <a:latin typeface="Book Antiqua" pitchFamily="18" charset="0"/>
                  <a:sym typeface="Symbol"/>
                </a:rPr>
                <a:t>l</a:t>
              </a:r>
              <a:r>
                <a:rPr lang="en-US" sz="1400" b="1" kern="0" dirty="0" smtClean="0">
                  <a:solidFill>
                    <a:prstClr val="black"/>
                  </a:solidFill>
                  <a:sym typeface="Symbol"/>
                </a:rPr>
                <a:t> +</a:t>
              </a:r>
              <a:endParaRPr lang="en-US" sz="1400" b="1" kern="0" dirty="0" smtClean="0">
                <a:solidFill>
                  <a:prstClr val="black"/>
                </a:solidFill>
              </a:endParaRPr>
            </a:p>
          </p:txBody>
        </p:sp>
        <p:sp>
          <p:nvSpPr>
            <p:cNvPr id="49" name="Left Bracket 48"/>
            <p:cNvSpPr/>
            <p:nvPr/>
          </p:nvSpPr>
          <p:spPr>
            <a:xfrm>
              <a:off x="7086600" y="2072444"/>
              <a:ext cx="113092" cy="671015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smtClea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204435" y="2016939"/>
              <a:ext cx="296876" cy="307777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</a:rPr>
                <a:t>n</a:t>
              </a:r>
              <a:endParaRPr lang="en-US" sz="1400" b="1" i="1" kern="0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7242335" y="2282365"/>
              <a:ext cx="229001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7214809" y="2237211"/>
              <a:ext cx="284052" cy="307777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</a:rPr>
                <a:t>2</a:t>
              </a:r>
              <a:endParaRPr lang="en-US" sz="1400" b="1" i="1" kern="0" dirty="0" smtClean="0">
                <a:solidFill>
                  <a:prstClr val="black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488123" y="2108200"/>
              <a:ext cx="56457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  <a:sym typeface="Symbol"/>
                </a:rPr>
                <a:t>– c.f.</a:t>
              </a:r>
              <a:endParaRPr lang="en-US" sz="1400" b="1" kern="0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7214809" y="2509657"/>
              <a:ext cx="786191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</p:spPr>
        </p:cxnSp>
        <p:sp>
          <p:nvSpPr>
            <p:cNvPr id="55" name="Rectangle 54"/>
            <p:cNvSpPr/>
            <p:nvPr/>
          </p:nvSpPr>
          <p:spPr>
            <a:xfrm>
              <a:off x="7528164" y="2513029"/>
              <a:ext cx="2391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  <a:sym typeface="Symbol"/>
                </a:rPr>
                <a:t>f</a:t>
              </a:r>
              <a:endParaRPr lang="en-US" sz="1400" b="1" kern="0" dirty="0" smtClean="0">
                <a:solidFill>
                  <a:prstClr val="black"/>
                </a:solidFill>
              </a:endParaRPr>
            </a:p>
          </p:txBody>
        </p:sp>
        <p:sp>
          <p:nvSpPr>
            <p:cNvPr id="56" name="Left Bracket 55"/>
            <p:cNvSpPr/>
            <p:nvPr/>
          </p:nvSpPr>
          <p:spPr>
            <a:xfrm flipH="1">
              <a:off x="8005017" y="2072444"/>
              <a:ext cx="109480" cy="671015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smtClea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116691" y="2355769"/>
              <a:ext cx="44114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kern="0" dirty="0" smtClean="0">
                  <a:solidFill>
                    <a:prstClr val="black"/>
                  </a:solidFill>
                  <a:sym typeface="Symbol"/>
                </a:rPr>
                <a:t>x</a:t>
              </a:r>
              <a:r>
                <a:rPr lang="en-US" sz="1400" b="1" kern="0" dirty="0" smtClean="0">
                  <a:solidFill>
                    <a:prstClr val="black"/>
                  </a:solidFill>
                  <a:sym typeface="Symbol"/>
                </a:rPr>
                <a:t> h</a:t>
              </a:r>
              <a:endParaRPr lang="en-US" sz="1400" b="1" kern="0" dirty="0" smtClean="0">
                <a:solidFill>
                  <a:prstClr val="black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833202" y="3378425"/>
            <a:ext cx="1797906" cy="553045"/>
            <a:chOff x="6510190" y="2959420"/>
            <a:chExt cx="1797906" cy="553045"/>
          </a:xfrm>
        </p:grpSpPr>
        <p:sp>
          <p:nvSpPr>
            <p:cNvPr id="59" name="Rectangle 58"/>
            <p:cNvSpPr/>
            <p:nvPr/>
          </p:nvSpPr>
          <p:spPr>
            <a:xfrm>
              <a:off x="6510190" y="3060650"/>
              <a:ext cx="6415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  <a:sym typeface="Symbol"/>
                </a:rPr>
                <a:t>=  7 +</a:t>
              </a:r>
              <a:endParaRPr lang="en-US" sz="1400" b="1" kern="0" dirty="0" smtClean="0">
                <a:solidFill>
                  <a:prstClr val="black"/>
                </a:solidFill>
              </a:endParaRPr>
            </a:p>
          </p:txBody>
        </p:sp>
        <p:sp>
          <p:nvSpPr>
            <p:cNvPr id="60" name="Left Bracket 59"/>
            <p:cNvSpPr/>
            <p:nvPr/>
          </p:nvSpPr>
          <p:spPr>
            <a:xfrm>
              <a:off x="7111221" y="2994756"/>
              <a:ext cx="93213" cy="509015"/>
            </a:xfrm>
            <a:prstGeom prst="leftBracket">
              <a:avLst>
                <a:gd name="adj" fmla="val 4823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smtClea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078077" y="2959420"/>
              <a:ext cx="77136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  <a:sym typeface="Symbol"/>
                </a:rPr>
                <a:t>50 – 36</a:t>
              </a:r>
              <a:endParaRPr lang="en-US" sz="1400" b="1" kern="0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7154881" y="3214538"/>
              <a:ext cx="63278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</p:spPr>
        </p:cxnSp>
        <p:sp>
          <p:nvSpPr>
            <p:cNvPr id="63" name="Rectangle 62"/>
            <p:cNvSpPr/>
            <p:nvPr/>
          </p:nvSpPr>
          <p:spPr>
            <a:xfrm>
              <a:off x="7279552" y="3204688"/>
              <a:ext cx="3834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  <a:sym typeface="Symbol"/>
                </a:rPr>
                <a:t>40</a:t>
              </a:r>
              <a:endParaRPr lang="en-US" sz="1400" b="1" kern="0" dirty="0" smtClean="0">
                <a:solidFill>
                  <a:prstClr val="black"/>
                </a:solidFill>
              </a:endParaRPr>
            </a:p>
          </p:txBody>
        </p:sp>
        <p:sp>
          <p:nvSpPr>
            <p:cNvPr id="64" name="Left Bracket 63"/>
            <p:cNvSpPr/>
            <p:nvPr/>
          </p:nvSpPr>
          <p:spPr>
            <a:xfrm flipH="1">
              <a:off x="7769367" y="2994756"/>
              <a:ext cx="98844" cy="509015"/>
            </a:xfrm>
            <a:prstGeom prst="leftBracket">
              <a:avLst>
                <a:gd name="adj" fmla="val 4823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smtClea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884582" y="3060650"/>
              <a:ext cx="4235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kern="0" dirty="0" smtClean="0">
                  <a:solidFill>
                    <a:prstClr val="black"/>
                  </a:solidFill>
                  <a:sym typeface="Symbol"/>
                </a:rPr>
                <a:t>x</a:t>
              </a:r>
              <a:r>
                <a:rPr lang="en-US" sz="1400" b="1" kern="0" dirty="0" smtClean="0">
                  <a:solidFill>
                    <a:prstClr val="black"/>
                  </a:solidFill>
                  <a:sym typeface="Symbol"/>
                </a:rPr>
                <a:t> 3</a:t>
              </a:r>
              <a:endParaRPr lang="en-US" sz="1400" b="1" kern="0" dirty="0" smtClean="0">
                <a:solidFill>
                  <a:prstClr val="black"/>
                </a:solidFill>
              </a:endParaRPr>
            </a:p>
          </p:txBody>
        </p:sp>
      </p:grpSp>
      <p:cxnSp>
        <p:nvCxnSpPr>
          <p:cNvPr id="70" name="Straight Arrow Connector 69"/>
          <p:cNvCxnSpPr>
            <a:endCxn id="25" idx="1"/>
          </p:cNvCxnSpPr>
          <p:nvPr/>
        </p:nvCxnSpPr>
        <p:spPr>
          <a:xfrm flipV="1">
            <a:off x="2610062" y="2880341"/>
            <a:ext cx="1360642" cy="12180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71" name="Straight Arrow Connector 70"/>
          <p:cNvCxnSpPr>
            <a:stCxn id="25" idx="1"/>
          </p:cNvCxnSpPr>
          <p:nvPr/>
        </p:nvCxnSpPr>
        <p:spPr>
          <a:xfrm flipH="1">
            <a:off x="2601157" y="2880341"/>
            <a:ext cx="1369547" cy="271511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72" name="Straight Arrow Connector 71"/>
          <p:cNvCxnSpPr/>
          <p:nvPr/>
        </p:nvCxnSpPr>
        <p:spPr>
          <a:xfrm flipH="1">
            <a:off x="2601157" y="3166201"/>
            <a:ext cx="1433173" cy="226833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77" name="Straight Arrow Connector 76"/>
          <p:cNvCxnSpPr/>
          <p:nvPr/>
        </p:nvCxnSpPr>
        <p:spPr>
          <a:xfrm flipH="1">
            <a:off x="2601157" y="3404331"/>
            <a:ext cx="1437443" cy="229753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78" name="Straight Arrow Connector 77"/>
          <p:cNvCxnSpPr/>
          <p:nvPr/>
        </p:nvCxnSpPr>
        <p:spPr>
          <a:xfrm flipH="1">
            <a:off x="2601157" y="3642456"/>
            <a:ext cx="1394581" cy="240295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79" name="Straight Arrow Connector 78"/>
          <p:cNvCxnSpPr/>
          <p:nvPr/>
        </p:nvCxnSpPr>
        <p:spPr>
          <a:xfrm flipH="1">
            <a:off x="2601157" y="3918681"/>
            <a:ext cx="1408868" cy="225327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635591" y="997145"/>
            <a:ext cx="11233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No. of letters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2153266" y="2505607"/>
            <a:ext cx="900545" cy="21848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25189" y="1274548"/>
            <a:ext cx="13461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C00000"/>
                </a:solidFill>
              </a:rPr>
              <a:t>No. of surnames</a:t>
            </a:r>
          </a:p>
        </p:txBody>
      </p:sp>
      <p:sp>
        <p:nvSpPr>
          <p:cNvPr id="85" name="Curved Left Arrow 84"/>
          <p:cNvSpPr/>
          <p:nvPr/>
        </p:nvSpPr>
        <p:spPr>
          <a:xfrm rot="8305494" flipH="1">
            <a:off x="2259470" y="1005857"/>
            <a:ext cx="566766" cy="1561388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073563" y="2437681"/>
            <a:ext cx="1079142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b="1" kern="0" dirty="0" smtClean="0">
                <a:solidFill>
                  <a:prstClr val="black"/>
                </a:solidFill>
              </a:rPr>
              <a:t>frequency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3995137" y="3295095"/>
            <a:ext cx="249143" cy="198621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924195" y="3466325"/>
            <a:ext cx="429861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92</a:t>
            </a:r>
            <a:endParaRPr lang="en-US" sz="1400" dirty="0">
              <a:solidFill>
                <a:prstClr val="black"/>
              </a:solidFill>
              <a:cs typeface="MV Boli" pitchFamily="2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968337" y="3289535"/>
            <a:ext cx="531263" cy="198621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0" name="Curved Down Arrow 89"/>
          <p:cNvSpPr/>
          <p:nvPr/>
        </p:nvSpPr>
        <p:spPr>
          <a:xfrm rot="15441465" flipH="1">
            <a:off x="457772" y="2861769"/>
            <a:ext cx="353756" cy="466007"/>
          </a:xfrm>
          <a:prstGeom prst="curvedDownArrow">
            <a:avLst>
              <a:gd name="adj1" fmla="val 25000"/>
              <a:gd name="adj2" fmla="val 65120"/>
              <a:gd name="adj3" fmla="val 25000"/>
            </a:avLst>
          </a:prstGeom>
          <a:solidFill>
            <a:sysClr val="windowText" lastClr="000000"/>
          </a:solidFill>
          <a:ln w="38100" cap="flat" cmpd="sng" algn="ctr">
            <a:solidFill>
              <a:srgbClr val="FFC000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sz="1400" kern="0" dirty="0">
              <a:solidFill>
                <a:srgbClr val="FF0000"/>
              </a:solidFill>
              <a:latin typeface="Rockwell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750284" y="2349415"/>
            <a:ext cx="787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1" kern="0" dirty="0" smtClean="0">
                <a:solidFill>
                  <a:prstClr val="black"/>
                </a:solidFill>
                <a:sym typeface="Symbol"/>
              </a:rPr>
              <a:t>,  h = 3,</a:t>
            </a:r>
            <a:endParaRPr lang="en-US" sz="1400" b="1" kern="0" dirty="0" smtClean="0">
              <a:solidFill>
                <a:prstClr val="black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463969" y="2349415"/>
            <a:ext cx="7951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kern="0" dirty="0" smtClean="0">
                <a:solidFill>
                  <a:prstClr val="black"/>
                </a:solidFill>
                <a:sym typeface="Symbol"/>
              </a:rPr>
              <a:t>f = 40,</a:t>
            </a:r>
            <a:endParaRPr lang="en-US" sz="1400" b="1" kern="0" dirty="0" smtClean="0">
              <a:solidFill>
                <a:prstClr val="black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029920" y="2349415"/>
            <a:ext cx="10104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kern="0" dirty="0" smtClean="0">
                <a:solidFill>
                  <a:prstClr val="black"/>
                </a:solidFill>
                <a:sym typeface="Symbol"/>
              </a:rPr>
              <a:t>c.f. =36,</a:t>
            </a:r>
            <a:endParaRPr lang="en-US" sz="1400" b="1" kern="0" dirty="0" smtClean="0">
              <a:solidFill>
                <a:prstClr val="black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968338" y="3289535"/>
            <a:ext cx="185617" cy="198621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78326" y="3476104"/>
            <a:ext cx="700833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  <a:cs typeface="MV Boli" pitchFamily="2" charset="0"/>
              </a:rPr>
              <a:t>10 - 13</a:t>
            </a:r>
            <a:endParaRPr lang="en-US" sz="1400" dirty="0">
              <a:solidFill>
                <a:prstClr val="black"/>
              </a:solidFill>
              <a:cs typeface="MV Boli" pitchFamily="2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2384816" y="3299139"/>
            <a:ext cx="612579" cy="198621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239493" y="3465142"/>
            <a:ext cx="533400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16</a:t>
            </a:r>
            <a:endParaRPr lang="en-US" sz="1400" dirty="0">
              <a:solidFill>
                <a:prstClr val="black"/>
              </a:solidFill>
              <a:cs typeface="MV Boli" pitchFamily="2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777632" y="3234383"/>
            <a:ext cx="229550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  <a:cs typeface="MV Boli" pitchFamily="2" charset="0"/>
              </a:rPr>
              <a:t>f</a:t>
            </a:r>
            <a:endParaRPr lang="en-US" sz="1400" baseline="-25000" dirty="0">
              <a:solidFill>
                <a:prstClr val="black"/>
              </a:solidFill>
              <a:cs typeface="MV Boli" pitchFamily="2" charset="0"/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 flipH="1" flipV="1">
            <a:off x="2613345" y="3392697"/>
            <a:ext cx="206068" cy="67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0" name="Rounded Rectangle 99"/>
          <p:cNvSpPr/>
          <p:nvPr/>
        </p:nvSpPr>
        <p:spPr>
          <a:xfrm>
            <a:off x="3983775" y="3043423"/>
            <a:ext cx="265997" cy="198621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936067" y="3239146"/>
            <a:ext cx="482313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76</a:t>
            </a:r>
            <a:endParaRPr lang="en-US" sz="1400" dirty="0">
              <a:solidFill>
                <a:prstClr val="black"/>
              </a:solidFill>
              <a:cs typeface="MV Boli" pitchFamily="2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95379" y="1579113"/>
            <a:ext cx="72196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Determine the median number of letters in the surnames. Find the mean number of</a:t>
            </a:r>
            <a:endParaRPr lang="en-US" sz="1500" b="1" kern="0" dirty="0" smtClean="0">
              <a:solidFill>
                <a:srgbClr val="C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92939" y="1790229"/>
            <a:ext cx="57311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letters in the surnames ? Also, find the modal </a:t>
            </a:r>
            <a:r>
              <a:rPr lang="en-US" sz="1400" b="1" dirty="0" smtClean="0">
                <a:solidFill>
                  <a:srgbClr val="C00000"/>
                </a:solidFill>
              </a:rPr>
              <a:t>size </a:t>
            </a:r>
            <a:r>
              <a:rPr lang="en-US" sz="1400" b="1" dirty="0">
                <a:solidFill>
                  <a:srgbClr val="C00000"/>
                </a:solidFill>
              </a:rPr>
              <a:t>of the surnames.</a:t>
            </a:r>
            <a:endParaRPr lang="en-US" sz="1500" b="1" kern="0" dirty="0" smtClean="0">
              <a:solidFill>
                <a:srgbClr val="C00000"/>
              </a:solidFill>
            </a:endParaRPr>
          </a:p>
        </p:txBody>
      </p:sp>
      <p:sp>
        <p:nvSpPr>
          <p:cNvPr id="82" name="Curved Left Arrow 81"/>
          <p:cNvSpPr/>
          <p:nvPr/>
        </p:nvSpPr>
        <p:spPr>
          <a:xfrm rot="10800000" flipH="1">
            <a:off x="1700934" y="1011475"/>
            <a:ext cx="566766" cy="1725380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3209" y="3245004"/>
            <a:ext cx="611065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  <a:cs typeface="MV Boli" pitchFamily="2" charset="0"/>
              </a:rPr>
              <a:t>7 - 10</a:t>
            </a:r>
            <a:endParaRPr lang="en-US" sz="1400" dirty="0">
              <a:solidFill>
                <a:prstClr val="black"/>
              </a:solidFill>
              <a:cs typeface="MV Boli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39493" y="3242044"/>
            <a:ext cx="533400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40</a:t>
            </a:r>
            <a:endParaRPr lang="en-US" sz="1400" dirty="0">
              <a:solidFill>
                <a:prstClr val="black"/>
              </a:solidFill>
              <a:cs typeface="MV Boli" pitchFamily="2" charset="0"/>
            </a:endParaRPr>
          </a:p>
        </p:txBody>
      </p:sp>
      <p:sp>
        <p:nvSpPr>
          <p:cNvPr id="73" name="Oval Callout 72"/>
          <p:cNvSpPr/>
          <p:nvPr/>
        </p:nvSpPr>
        <p:spPr>
          <a:xfrm>
            <a:off x="5734684" y="2366738"/>
            <a:ext cx="1746877" cy="704277"/>
          </a:xfrm>
          <a:prstGeom prst="wedgeEllipseCallout">
            <a:avLst>
              <a:gd name="adj1" fmla="val -104166"/>
              <a:gd name="adj2" fmla="val 56618"/>
            </a:avLst>
          </a:prstGeom>
          <a:solidFill>
            <a:srgbClr val="00206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647340" y="2534210"/>
            <a:ext cx="203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  <a:sym typeface="Symbol"/>
              </a:rPr>
              <a:t>6 </a:t>
            </a:r>
            <a:r>
              <a:rPr lang="en-US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+ 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  <a:sym typeface="Symbol"/>
              </a:rPr>
              <a:t>30 </a:t>
            </a:r>
            <a:r>
              <a:rPr lang="en-US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= 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  <a:sym typeface="Symbol"/>
              </a:rPr>
              <a:t>36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75" name="Oval Callout 74"/>
          <p:cNvSpPr/>
          <p:nvPr/>
        </p:nvSpPr>
        <p:spPr>
          <a:xfrm>
            <a:off x="5811097" y="2532759"/>
            <a:ext cx="1810201" cy="768686"/>
          </a:xfrm>
          <a:prstGeom prst="wedgeEllipseCallout">
            <a:avLst>
              <a:gd name="adj1" fmla="val -104166"/>
              <a:gd name="adj2" fmla="val 56618"/>
            </a:avLst>
          </a:prstGeom>
          <a:solidFill>
            <a:srgbClr val="00206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578150" y="2732436"/>
            <a:ext cx="234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  <a:sym typeface="Symbol"/>
              </a:rPr>
              <a:t>36 </a:t>
            </a:r>
            <a:r>
              <a:rPr lang="en-US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+ 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  <a:sym typeface="Symbol"/>
              </a:rPr>
              <a:t>40 </a:t>
            </a:r>
            <a:r>
              <a:rPr lang="en-US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= 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  <a:sym typeface="Symbol"/>
              </a:rPr>
              <a:t>76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5833202" y="4008145"/>
            <a:ext cx="949592" cy="553045"/>
            <a:chOff x="6510190" y="2959420"/>
            <a:chExt cx="949592" cy="553045"/>
          </a:xfrm>
        </p:grpSpPr>
        <p:sp>
          <p:nvSpPr>
            <p:cNvPr id="120" name="Rectangle 119"/>
            <p:cNvSpPr/>
            <p:nvPr/>
          </p:nvSpPr>
          <p:spPr>
            <a:xfrm>
              <a:off x="6510190" y="3060650"/>
              <a:ext cx="6415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  <a:sym typeface="Symbol"/>
                </a:rPr>
                <a:t>=  7 +</a:t>
              </a:r>
              <a:endParaRPr lang="en-US" sz="1400" b="1" kern="0" dirty="0" smtClean="0">
                <a:solidFill>
                  <a:prstClr val="black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072008" y="2959420"/>
              <a:ext cx="3834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  <a:sym typeface="Symbol"/>
                </a:rPr>
                <a:t>42</a:t>
              </a:r>
              <a:endParaRPr lang="en-US" sz="1400" b="1" kern="0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123" name="Straight Connector 122"/>
            <p:cNvCxnSpPr/>
            <p:nvPr/>
          </p:nvCxnSpPr>
          <p:spPr>
            <a:xfrm>
              <a:off x="7146879" y="3230413"/>
              <a:ext cx="221785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</p:spPr>
        </p:cxnSp>
        <p:sp>
          <p:nvSpPr>
            <p:cNvPr id="124" name="Rectangle 123"/>
            <p:cNvSpPr/>
            <p:nvPr/>
          </p:nvSpPr>
          <p:spPr>
            <a:xfrm>
              <a:off x="7076344" y="3204688"/>
              <a:ext cx="3834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  <a:sym typeface="Symbol"/>
                </a:rPr>
                <a:t>40</a:t>
              </a:r>
              <a:endParaRPr lang="en-US" sz="1400" b="1" kern="0" dirty="0" smtClean="0">
                <a:solidFill>
                  <a:prstClr val="black"/>
                </a:solidFill>
              </a:endParaRPr>
            </a:p>
          </p:txBody>
        </p:sp>
      </p:grpSp>
      <p:cxnSp>
        <p:nvCxnSpPr>
          <p:cNvPr id="127" name="Straight Connector 126"/>
          <p:cNvCxnSpPr/>
          <p:nvPr/>
        </p:nvCxnSpPr>
        <p:spPr>
          <a:xfrm flipV="1">
            <a:off x="6500126" y="4354651"/>
            <a:ext cx="201168" cy="137401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128" name="Straight Connector 127"/>
          <p:cNvCxnSpPr/>
          <p:nvPr/>
        </p:nvCxnSpPr>
        <p:spPr>
          <a:xfrm flipV="1">
            <a:off x="6479003" y="4123663"/>
            <a:ext cx="243415" cy="113555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129" name="TextBox 128"/>
          <p:cNvSpPr txBox="1"/>
          <p:nvPr/>
        </p:nvSpPr>
        <p:spPr>
          <a:xfrm>
            <a:off x="6647572" y="4022788"/>
            <a:ext cx="673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kern="0" dirty="0" smtClean="0">
                <a:solidFill>
                  <a:srgbClr val="0000FF"/>
                </a:solidFill>
                <a:latin typeface="Sylfaen"/>
              </a:rPr>
              <a:t>1.05</a:t>
            </a:r>
            <a:endParaRPr lang="en-US" sz="1200" kern="0" baseline="-25000" dirty="0">
              <a:solidFill>
                <a:srgbClr val="0000FF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706644" y="4538524"/>
            <a:ext cx="2064765" cy="312717"/>
          </a:xfrm>
          <a:prstGeom prst="rect">
            <a:avLst/>
          </a:prstGeom>
          <a:gradFill rotWithShape="1">
            <a:gsLst>
              <a:gs pos="0">
                <a:srgbClr val="CEC597">
                  <a:shade val="58000"/>
                  <a:satMod val="150000"/>
                </a:srgbClr>
              </a:gs>
              <a:gs pos="72000">
                <a:srgbClr val="CEC597">
                  <a:tint val="90000"/>
                  <a:satMod val="135000"/>
                </a:srgbClr>
              </a:gs>
              <a:gs pos="100000">
                <a:srgbClr val="CEC597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CEC597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endParaRPr lang="en-US" sz="1500" kern="0" dirty="0">
              <a:solidFill>
                <a:prstClr val="black"/>
              </a:solidFill>
              <a:latin typeface="Rockwell"/>
              <a:cs typeface="Calibri" pitchFamily="34" charset="0"/>
            </a:endParaRPr>
          </a:p>
          <a:p>
            <a:endParaRPr lang="en-US" sz="1500" kern="0" dirty="0">
              <a:solidFill>
                <a:prstClr val="black"/>
              </a:solidFill>
              <a:latin typeface="Rockwell"/>
              <a:cs typeface="Calibri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608335" y="4534603"/>
            <a:ext cx="22461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kern="0" dirty="0" smtClean="0">
                <a:solidFill>
                  <a:prstClr val="black"/>
                </a:solidFill>
                <a:sym typeface="Symbol"/>
              </a:rPr>
              <a:t>  Median =  </a:t>
            </a:r>
            <a:r>
              <a:rPr lang="en-US" sz="1400" b="1" dirty="0" smtClean="0">
                <a:solidFill>
                  <a:prstClr val="black"/>
                </a:solidFill>
              </a:rPr>
              <a:t>8.05 letters</a:t>
            </a:r>
            <a:endParaRPr lang="en-US" sz="1400" b="1" kern="0" dirty="0" smtClean="0">
              <a:solidFill>
                <a:prstClr val="black"/>
              </a:solidFill>
            </a:endParaRPr>
          </a:p>
        </p:txBody>
      </p:sp>
      <p:sp>
        <p:nvSpPr>
          <p:cNvPr id="132" name="Cloud 131"/>
          <p:cNvSpPr/>
          <p:nvPr/>
        </p:nvSpPr>
        <p:spPr bwMode="auto">
          <a:xfrm rot="10800000" flipH="1" flipV="1">
            <a:off x="4538656" y="1996850"/>
            <a:ext cx="3884367" cy="1376633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4555842" y="2269221"/>
            <a:ext cx="3849992" cy="841814"/>
            <a:chOff x="3310874" y="5038462"/>
            <a:chExt cx="3403871" cy="753124"/>
          </a:xfrm>
        </p:grpSpPr>
        <p:sp>
          <p:nvSpPr>
            <p:cNvPr id="134" name="TextBox 133"/>
            <p:cNvSpPr txBox="1"/>
            <p:nvPr/>
          </p:nvSpPr>
          <p:spPr>
            <a:xfrm>
              <a:off x="3310874" y="5038462"/>
              <a:ext cx="3403871" cy="578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Which </a:t>
              </a:r>
              <a:r>
                <a:rPr lang="en-US" b="1" dirty="0" err="1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c.f</a:t>
              </a:r>
              <a:r>
                <a:rPr lang="en-US" b="1" dirty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 is greater than </a:t>
              </a:r>
            </a:p>
            <a:p>
              <a:pPr algn="ctr"/>
              <a:r>
                <a:rPr lang="en-US" b="1" dirty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     Or equal to    ? </a:t>
              </a:r>
              <a:endParaRPr lang="en-US" b="1" dirty="0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5566176" y="5213350"/>
              <a:ext cx="336172" cy="578236"/>
              <a:chOff x="5298643" y="3429413"/>
              <a:chExt cx="336172" cy="578236"/>
            </a:xfrm>
          </p:grpSpPr>
          <p:sp>
            <p:nvSpPr>
              <p:cNvPr id="136" name="TextBox 135"/>
              <p:cNvSpPr txBox="1"/>
              <p:nvPr/>
            </p:nvSpPr>
            <p:spPr>
              <a:xfrm>
                <a:off x="5298643" y="3429413"/>
                <a:ext cx="336172" cy="5782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prstClr val="white"/>
                    </a:solidFill>
                  </a:rPr>
                  <a:t>N</a:t>
                </a:r>
              </a:p>
              <a:p>
                <a:r>
                  <a:rPr lang="en-US" b="1" dirty="0">
                    <a:solidFill>
                      <a:prstClr val="white"/>
                    </a:solidFill>
                  </a:rPr>
                  <a:t>2</a:t>
                </a:r>
              </a:p>
            </p:txBody>
          </p:sp>
          <p:cxnSp>
            <p:nvCxnSpPr>
              <p:cNvPr id="137" name="Straight Connector 136"/>
              <p:cNvCxnSpPr/>
              <p:nvPr/>
            </p:nvCxnSpPr>
            <p:spPr>
              <a:xfrm>
                <a:off x="5328149" y="3727053"/>
                <a:ext cx="27432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8" name="Cloud 137"/>
          <p:cNvSpPr/>
          <p:nvPr/>
        </p:nvSpPr>
        <p:spPr bwMode="auto">
          <a:xfrm rot="10800000" flipH="1" flipV="1">
            <a:off x="4418381" y="2563982"/>
            <a:ext cx="3910029" cy="1432214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634606" y="2803187"/>
            <a:ext cx="3729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Cumulative frequency of the class </a:t>
            </a:r>
            <a:r>
              <a:rPr lang="en-US" b="1" dirty="0" err="1">
                <a:solidFill>
                  <a:prstClr val="white"/>
                </a:solidFill>
                <a:latin typeface="Comic Sans MS" pitchFamily="66" charset="0"/>
                <a:sym typeface="Symbol"/>
              </a:rPr>
              <a:t>preceeding</a:t>
            </a:r>
            <a:r>
              <a:rPr lang="en-US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 the median class (</a:t>
            </a:r>
            <a:r>
              <a:rPr lang="en-US" b="1" dirty="0" err="1">
                <a:solidFill>
                  <a:prstClr val="white"/>
                </a:solidFill>
                <a:latin typeface="Comic Sans MS" pitchFamily="66" charset="0"/>
                <a:sym typeface="Symbol"/>
              </a:rPr>
              <a:t>c.f</a:t>
            </a:r>
            <a:r>
              <a:rPr lang="en-US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)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27284" y="2989187"/>
            <a:ext cx="381004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36</a:t>
            </a:r>
            <a:endParaRPr lang="en-US" sz="1400" dirty="0">
              <a:solidFill>
                <a:prstClr val="black"/>
              </a:solidFill>
              <a:cs typeface="MV Boli" pitchFamily="2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547326" y="-668610"/>
            <a:ext cx="2441849" cy="40011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CEC597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kern="0" dirty="0" smtClean="0">
                <a:solidFill>
                  <a:prstClr val="black"/>
                </a:solidFill>
                <a:latin typeface="Rockwell"/>
                <a:cs typeface="Calibri" pitchFamily="34" charset="0"/>
              </a:rPr>
              <a:t>Exercise 14.3 – Q.6</a:t>
            </a:r>
            <a:endParaRPr lang="en-US" sz="2000" b="1" kern="0" dirty="0">
              <a:solidFill>
                <a:prstClr val="black"/>
              </a:solidFill>
              <a:latin typeface="Rockwell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8570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500"/>
                            </p:stCondLst>
                            <p:childTnLst>
                              <p:par>
                                <p:cTn id="27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1000"/>
                            </p:stCondLst>
                            <p:childTnLst>
                              <p:par>
                                <p:cTn id="30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00"/>
                            </p:stCondLst>
                            <p:childTnLst>
                              <p:par>
                                <p:cTn id="3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1000"/>
                            </p:stCondLst>
                            <p:childTnLst>
                              <p:par>
                                <p:cTn id="3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500"/>
                            </p:stCondLst>
                            <p:childTnLst>
                              <p:par>
                                <p:cTn id="3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500"/>
                            </p:stCondLst>
                            <p:childTnLst>
                              <p:par>
                                <p:cTn id="36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500"/>
                            </p:stCondLst>
                            <p:childTnLst>
                              <p:par>
                                <p:cTn id="3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1000"/>
                            </p:stCondLst>
                            <p:childTnLst>
                              <p:par>
                                <p:cTn id="3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500"/>
                            </p:stCondLst>
                            <p:childTnLst>
                              <p:par>
                                <p:cTn id="3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500"/>
                            </p:stCondLst>
                            <p:childTnLst>
                              <p:par>
                                <p:cTn id="3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1000"/>
                            </p:stCondLst>
                            <p:childTnLst>
                              <p:par>
                                <p:cTn id="40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500"/>
                            </p:stCondLst>
                            <p:childTnLst>
                              <p:par>
                                <p:cTn id="4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500"/>
                            </p:stCondLst>
                            <p:childTnLst>
                              <p:par>
                                <p:cTn id="4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500"/>
                            </p:stCondLst>
                            <p:childTnLst>
                              <p:par>
                                <p:cTn id="4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500"/>
                            </p:stCondLst>
                            <p:childTnLst>
                              <p:par>
                                <p:cTn id="46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2" grpId="0" animBg="1"/>
      <p:bldP spid="4" grpId="0" animBg="1"/>
      <p:bldP spid="5" grpId="0" animBg="1"/>
      <p:bldP spid="7" grpId="0" animBg="1"/>
      <p:bldP spid="7" grpId="1" animBg="1"/>
      <p:bldP spid="10" grpId="0" animBg="1"/>
      <p:bldP spid="12" grpId="0"/>
      <p:bldP spid="13" grpId="0"/>
      <p:bldP spid="14" grpId="0"/>
      <p:bldP spid="16" grpId="0"/>
      <p:bldP spid="17" grpId="0"/>
      <p:bldP spid="19" grpId="0"/>
      <p:bldP spid="20" grpId="0"/>
      <p:bldP spid="22" grpId="0"/>
      <p:bldP spid="23" grpId="0"/>
      <p:bldP spid="25" grpId="0"/>
      <p:bldP spid="27" grpId="0"/>
      <p:bldP spid="28" grpId="0"/>
      <p:bldP spid="30" grpId="0"/>
      <p:bldP spid="43" grpId="0"/>
      <p:bldP spid="44" grpId="0"/>
      <p:bldP spid="45" grpId="0"/>
      <p:bldP spid="81" grpId="0"/>
      <p:bldP spid="81" grpId="1"/>
      <p:bldP spid="83" grpId="0" animBg="1"/>
      <p:bldP spid="83" grpId="1" animBg="1"/>
      <p:bldP spid="84" grpId="0"/>
      <p:bldP spid="84" grpId="1"/>
      <p:bldP spid="85" grpId="0" animBg="1"/>
      <p:bldP spid="85" grpId="1" animBg="1"/>
      <p:bldP spid="86" grpId="0"/>
      <p:bldP spid="87" grpId="0" animBg="1"/>
      <p:bldP spid="87" grpId="1" animBg="1"/>
      <p:bldP spid="88" grpId="0"/>
      <p:bldP spid="89" grpId="0" animBg="1"/>
      <p:bldP spid="89" grpId="1" animBg="1"/>
      <p:bldP spid="90" grpId="0" animBg="1"/>
      <p:bldP spid="90" grpId="1" animBg="1"/>
      <p:bldP spid="91" grpId="0"/>
      <p:bldP spid="92" grpId="0"/>
      <p:bldP spid="93" grpId="0"/>
      <p:bldP spid="94" grpId="0" animBg="1"/>
      <p:bldP spid="94" grpId="1" animBg="1"/>
      <p:bldP spid="95" grpId="0"/>
      <p:bldP spid="96" grpId="0" animBg="1"/>
      <p:bldP spid="96" grpId="1" animBg="1"/>
      <p:bldP spid="97" grpId="0"/>
      <p:bldP spid="98" grpId="0"/>
      <p:bldP spid="100" grpId="0" animBg="1"/>
      <p:bldP spid="100" grpId="1" animBg="1"/>
      <p:bldP spid="101" grpId="0"/>
      <p:bldP spid="68" grpId="0"/>
      <p:bldP spid="69" grpId="0"/>
      <p:bldP spid="82" grpId="0" animBg="1"/>
      <p:bldP spid="82" grpId="1" animBg="1"/>
      <p:bldP spid="15" grpId="0"/>
      <p:bldP spid="21" grpId="0"/>
      <p:bldP spid="73" grpId="0" animBg="1"/>
      <p:bldP spid="74" grpId="0"/>
      <p:bldP spid="74" grpId="1"/>
      <p:bldP spid="75" grpId="0" animBg="1"/>
      <p:bldP spid="76" grpId="0"/>
      <p:bldP spid="76" grpId="1"/>
      <p:bldP spid="129" grpId="0"/>
      <p:bldP spid="130" grpId="0" animBg="1"/>
      <p:bldP spid="131" grpId="0"/>
      <p:bldP spid="132" grpId="0" animBg="1"/>
      <p:bldP spid="132" grpId="1" animBg="1"/>
      <p:bldP spid="138" grpId="0" animBg="1"/>
      <p:bldP spid="138" grpId="1" animBg="1"/>
      <p:bldP spid="139" grpId="0"/>
      <p:bldP spid="139" grpId="1"/>
      <p:bldP spid="26" grpId="0"/>
      <p:bldP spid="1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/>
          <p:cNvSpPr txBox="1"/>
          <p:nvPr/>
        </p:nvSpPr>
        <p:spPr>
          <a:xfrm>
            <a:off x="394322" y="1578145"/>
            <a:ext cx="7511149" cy="523220"/>
          </a:xfrm>
          <a:prstGeom prst="rect">
            <a:avLst/>
          </a:prstGeom>
          <a:gradFill rotWithShape="1">
            <a:gsLst>
              <a:gs pos="0">
                <a:srgbClr val="A8CDD7">
                  <a:tint val="70000"/>
                  <a:satMod val="180000"/>
                </a:srgbClr>
              </a:gs>
              <a:gs pos="62000">
                <a:srgbClr val="A8CDD7">
                  <a:tint val="30000"/>
                  <a:satMod val="180000"/>
                </a:srgbClr>
              </a:gs>
              <a:gs pos="100000">
                <a:srgbClr val="A8CDD7">
                  <a:tint val="22000"/>
                  <a:satMod val="180000"/>
                </a:srgbClr>
              </a:gs>
            </a:gsLst>
            <a:lin ang="16200000" scaled="0"/>
          </a:gradFill>
          <a:ln w="9525" cap="flat" cmpd="sng" algn="ctr">
            <a:solidFill>
              <a:srgbClr val="A8CDD7">
                <a:shade val="80000"/>
              </a:srgbClr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</a:rPr>
              <a:t>Determine the median number of letters in the surnames. Find the mean number of letters in the surnames ? Also, find the modal size of the surnames.</a:t>
            </a:r>
            <a:endParaRPr lang="en-US" sz="1400" b="1" kern="0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6326194" y="1639543"/>
            <a:ext cx="539304" cy="207715"/>
          </a:xfrm>
          <a:prstGeom prst="roundRect">
            <a:avLst>
              <a:gd name="adj" fmla="val 25670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sz="1500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95379" y="1574396"/>
            <a:ext cx="72196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Determine the median number of letters in the surnames. Find the mean number of</a:t>
            </a:r>
            <a:endParaRPr lang="en-US" sz="1500" b="1" kern="0" dirty="0" smtClean="0">
              <a:solidFill>
                <a:srgbClr val="C00000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92939" y="1790229"/>
            <a:ext cx="57311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letters in the surnames ? Also, find the modal </a:t>
            </a:r>
            <a:r>
              <a:rPr lang="en-US" sz="1400" b="1" dirty="0" smtClean="0">
                <a:solidFill>
                  <a:srgbClr val="C00000"/>
                </a:solidFill>
              </a:rPr>
              <a:t>size </a:t>
            </a:r>
            <a:r>
              <a:rPr lang="en-US" sz="1400" b="1" dirty="0">
                <a:solidFill>
                  <a:srgbClr val="C00000"/>
                </a:solidFill>
              </a:rPr>
              <a:t>of the surnames.</a:t>
            </a:r>
            <a:endParaRPr lang="en-US" sz="1500" b="1" kern="0" dirty="0" smtClean="0">
              <a:solidFill>
                <a:srgbClr val="C00000"/>
              </a:solidFill>
            </a:endParaRPr>
          </a:p>
        </p:txBody>
      </p:sp>
      <p:graphicFrame>
        <p:nvGraphicFramePr>
          <p:cNvPr id="334" name="Table 3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869859"/>
              </p:ext>
            </p:extLst>
          </p:nvPr>
        </p:nvGraphicFramePr>
        <p:xfrm>
          <a:off x="476761" y="2530095"/>
          <a:ext cx="4423676" cy="2354580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308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16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3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50" name="TextBox 349"/>
          <p:cNvSpPr txBox="1"/>
          <p:nvPr/>
        </p:nvSpPr>
        <p:spPr>
          <a:xfrm>
            <a:off x="3109019" y="3209103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30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388" name="TextBox 387"/>
          <p:cNvSpPr txBox="1"/>
          <p:nvPr/>
        </p:nvSpPr>
        <p:spPr>
          <a:xfrm>
            <a:off x="2519274" y="2125154"/>
            <a:ext cx="29848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b="1" kern="0" dirty="0" smtClean="0">
                <a:solidFill>
                  <a:prstClr val="black"/>
                </a:solidFill>
              </a:rPr>
              <a:t>3</a:t>
            </a:r>
            <a:endParaRPr lang="en-US" sz="1600" b="1" kern="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5852" y="272475"/>
            <a:ext cx="7574733" cy="738664"/>
          </a:xfrm>
          <a:prstGeom prst="rect">
            <a:avLst/>
          </a:prstGeom>
          <a:gradFill rotWithShape="1">
            <a:gsLst>
              <a:gs pos="0">
                <a:srgbClr val="A8CDD7">
                  <a:tint val="70000"/>
                  <a:satMod val="180000"/>
                </a:srgbClr>
              </a:gs>
              <a:gs pos="62000">
                <a:srgbClr val="A8CDD7">
                  <a:tint val="30000"/>
                  <a:satMod val="180000"/>
                </a:srgbClr>
              </a:gs>
              <a:gs pos="100000">
                <a:srgbClr val="A8CDD7">
                  <a:tint val="22000"/>
                  <a:satMod val="180000"/>
                </a:srgbClr>
              </a:gs>
            </a:gsLst>
            <a:lin ang="16200000" scaled="0"/>
          </a:gradFill>
          <a:ln w="9525" cap="flat" cmpd="sng" algn="ctr">
            <a:solidFill>
              <a:srgbClr val="A8CDD7">
                <a:shade val="80000"/>
              </a:srgbClr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b="1" kern="0" dirty="0" smtClean="0">
                <a:solidFill>
                  <a:prstClr val="black"/>
                </a:solidFill>
                <a:latin typeface="Rockwell"/>
                <a:cs typeface="Calibri" pitchFamily="34" charset="0"/>
              </a:rPr>
              <a:t>Q. </a:t>
            </a:r>
            <a:r>
              <a:rPr lang="en-US" sz="1400" b="1" dirty="0" smtClean="0">
                <a:solidFill>
                  <a:prstClr val="black"/>
                </a:solidFill>
              </a:rPr>
              <a:t>100 </a:t>
            </a:r>
            <a:r>
              <a:rPr lang="en-US" sz="1400" b="1" dirty="0">
                <a:solidFill>
                  <a:prstClr val="black"/>
                </a:solidFill>
              </a:rPr>
              <a:t>surnames were randomly picked up from a local telephone directory </a:t>
            </a:r>
            <a:endParaRPr lang="en-US" sz="1400" b="1" dirty="0" smtClean="0">
              <a:solidFill>
                <a:prstClr val="black"/>
              </a:solidFill>
            </a:endParaRPr>
          </a:p>
          <a:p>
            <a:r>
              <a:rPr lang="en-US" sz="1400" b="1" dirty="0" smtClean="0">
                <a:solidFill>
                  <a:prstClr val="black"/>
                </a:solidFill>
              </a:rPr>
              <a:t>and the frequency </a:t>
            </a:r>
            <a:r>
              <a:rPr lang="en-US" sz="1400" b="1" dirty="0">
                <a:solidFill>
                  <a:prstClr val="black"/>
                </a:solidFill>
              </a:rPr>
              <a:t>distribution of the number of letters in the English alphabets in </a:t>
            </a:r>
            <a:endParaRPr lang="en-US" sz="1400" b="1" dirty="0" smtClean="0">
              <a:solidFill>
                <a:prstClr val="black"/>
              </a:solidFill>
            </a:endParaRPr>
          </a:p>
          <a:p>
            <a:r>
              <a:rPr lang="en-US" sz="1400" b="1" dirty="0" smtClean="0">
                <a:solidFill>
                  <a:prstClr val="black"/>
                </a:solidFill>
              </a:rPr>
              <a:t>the </a:t>
            </a:r>
            <a:r>
              <a:rPr lang="en-US" sz="1400" b="1" dirty="0">
                <a:solidFill>
                  <a:prstClr val="black"/>
                </a:solidFill>
              </a:rPr>
              <a:t>surnames was obtained as follows :</a:t>
            </a:r>
            <a:endParaRPr lang="en-US" sz="1400" b="1" kern="0" baseline="-25000" dirty="0">
              <a:solidFill>
                <a:prstClr val="black"/>
              </a:solidFill>
              <a:latin typeface="Rockwell"/>
              <a:cs typeface="Calibri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773597"/>
              </p:ext>
            </p:extLst>
          </p:nvPr>
        </p:nvGraphicFramePr>
        <p:xfrm>
          <a:off x="397460" y="1009389"/>
          <a:ext cx="5783932" cy="55626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A8CDD7">
                        <a:shade val="58000"/>
                        <a:satMod val="150000"/>
                      </a:srgbClr>
                    </a:gs>
                    <a:gs pos="72000">
                      <a:srgbClr val="A8CDD7">
                        <a:tint val="90000"/>
                        <a:satMod val="135000"/>
                      </a:srgbClr>
                    </a:gs>
                    <a:gs pos="100000">
                      <a:srgbClr val="A8CDD7">
                        <a:tint val="80000"/>
                        <a:satMod val="155000"/>
                      </a:srgbClr>
                    </a:gs>
                  </a:gsLst>
                  <a:lin ang="16200000" scaled="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601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84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84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84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12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No. of letters</a:t>
                      </a:r>
                      <a:endParaRPr lang="en-US" sz="1200" b="1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1 - 4</a:t>
                      </a:r>
                      <a:endParaRPr lang="en-US" sz="12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4 - 7</a:t>
                      </a:r>
                      <a:endParaRPr lang="en-US" sz="12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7 - 10</a:t>
                      </a:r>
                      <a:endParaRPr lang="en-US" sz="12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10 - 13</a:t>
                      </a:r>
                      <a:endParaRPr lang="en-US" sz="12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13 - 16</a:t>
                      </a:r>
                      <a:endParaRPr lang="en-US" sz="12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16 - 19</a:t>
                      </a:r>
                      <a:endParaRPr lang="en-US" sz="12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No. of surnames</a:t>
                      </a:r>
                      <a:endParaRPr lang="en-US" sz="1200" b="1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12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30</a:t>
                      </a:r>
                      <a:endParaRPr lang="en-US" sz="12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40</a:t>
                      </a:r>
                      <a:endParaRPr lang="en-US" sz="12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 sz="12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2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9826" y="2103799"/>
            <a:ext cx="529312" cy="338554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r>
              <a:rPr lang="en-US" sz="1600" kern="0" dirty="0" smtClean="0">
                <a:solidFill>
                  <a:prstClr val="black"/>
                </a:solidFill>
                <a:latin typeface="Rockwell"/>
                <a:cs typeface="Calibri" pitchFamily="34" charset="0"/>
              </a:rPr>
              <a:t>Sol: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TextBox 332"/>
              <p:cNvSpPr txBox="1"/>
              <p:nvPr/>
            </p:nvSpPr>
            <p:spPr>
              <a:xfrm>
                <a:off x="4850302" y="2198300"/>
                <a:ext cx="1184627" cy="33855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rtlCol="0">
                <a:spAutoFit/>
              </a:bodyPr>
              <a:lstStyle/>
              <a:p>
                <a:r>
                  <a:rPr lang="en-US" sz="1600" kern="0" dirty="0" smtClean="0">
                    <a:solidFill>
                      <a:srgbClr val="0000FF"/>
                    </a:solidFill>
                    <a:sym typeface="Symbol"/>
                  </a:rPr>
                  <a:t>Mean,(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1600" kern="0" dirty="0" smtClean="0">
                            <a:solidFill>
                              <a:srgbClr val="0000FF"/>
                            </a:solidFill>
                            <a:sym typeface="Symbol"/>
                          </a:rPr>
                          <m:t>x</m:t>
                        </m:r>
                      </m:e>
                    </m:acc>
                  </m:oMath>
                </a14:m>
                <a:r>
                  <a:rPr lang="en-US" sz="1600" kern="0" dirty="0" smtClean="0">
                    <a:solidFill>
                      <a:srgbClr val="0000FF"/>
                    </a:solidFill>
                    <a:sym typeface="Symbol"/>
                  </a:rPr>
                  <a:t>) =</a:t>
                </a:r>
                <a:endParaRPr lang="en-US" sz="1600" kern="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33" name="TextBox 3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302" y="2198300"/>
                <a:ext cx="1184627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5" name="Rounded Rectangle 334"/>
          <p:cNvSpPr/>
          <p:nvPr/>
        </p:nvSpPr>
        <p:spPr>
          <a:xfrm>
            <a:off x="2947517" y="2543863"/>
            <a:ext cx="888743" cy="426499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336" name="Rounded Rectangle 335"/>
          <p:cNvSpPr/>
          <p:nvPr/>
        </p:nvSpPr>
        <p:spPr>
          <a:xfrm>
            <a:off x="476105" y="2581122"/>
            <a:ext cx="1263755" cy="267230"/>
          </a:xfrm>
          <a:prstGeom prst="roundRect">
            <a:avLst/>
          </a:prstGeom>
          <a:solidFill>
            <a:srgbClr val="FFC000"/>
          </a:solidFill>
          <a:ln w="381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842251" y="2118135"/>
            <a:ext cx="1821332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b="1" kern="0" dirty="0">
                <a:solidFill>
                  <a:prstClr val="black"/>
                </a:solidFill>
              </a:rPr>
              <a:t>Class width(h) =</a:t>
            </a:r>
          </a:p>
        </p:txBody>
      </p:sp>
      <p:sp>
        <p:nvSpPr>
          <p:cNvPr id="340" name="TextBox 339"/>
          <p:cNvSpPr txBox="1"/>
          <p:nvPr/>
        </p:nvSpPr>
        <p:spPr>
          <a:xfrm>
            <a:off x="413576" y="2530095"/>
            <a:ext cx="1427122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class interval </a:t>
            </a:r>
          </a:p>
        </p:txBody>
      </p:sp>
      <p:sp>
        <p:nvSpPr>
          <p:cNvPr id="341" name="TextBox 340"/>
          <p:cNvSpPr txBox="1"/>
          <p:nvPr/>
        </p:nvSpPr>
        <p:spPr>
          <a:xfrm>
            <a:off x="2910221" y="2514636"/>
            <a:ext cx="1008225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frequency</a:t>
            </a:r>
          </a:p>
        </p:txBody>
      </p:sp>
      <p:sp>
        <p:nvSpPr>
          <p:cNvPr id="342" name="TextBox 341"/>
          <p:cNvSpPr txBox="1"/>
          <p:nvPr/>
        </p:nvSpPr>
        <p:spPr>
          <a:xfrm>
            <a:off x="2885517" y="2698118"/>
            <a:ext cx="903444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( f</a:t>
            </a:r>
            <a:r>
              <a:rPr lang="en-US" sz="1400" b="1" baseline="-25000" dirty="0">
                <a:solidFill>
                  <a:prstClr val="black"/>
                </a:solidFill>
                <a:cs typeface="MV Boli" pitchFamily="2" charset="0"/>
              </a:rPr>
              <a:t>i </a:t>
            </a:r>
            <a:r>
              <a:rPr lang="en-US" sz="1400" b="1" dirty="0" smtClean="0">
                <a:solidFill>
                  <a:prstClr val="black"/>
                </a:solidFill>
                <a:cs typeface="MV Boli" pitchFamily="2" charset="0"/>
              </a:rPr>
              <a:t>)</a:t>
            </a:r>
            <a:endParaRPr lang="en-US" sz="1400" b="1" baseline="-25000" dirty="0">
              <a:solidFill>
                <a:prstClr val="black"/>
              </a:solidFill>
              <a:cs typeface="MV Boli" pitchFamily="2" charset="0"/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1721426" y="2485043"/>
            <a:ext cx="1116010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class mark </a:t>
            </a:r>
          </a:p>
        </p:txBody>
      </p:sp>
      <p:sp>
        <p:nvSpPr>
          <p:cNvPr id="344" name="TextBox 343"/>
          <p:cNvSpPr txBox="1"/>
          <p:nvPr/>
        </p:nvSpPr>
        <p:spPr>
          <a:xfrm>
            <a:off x="1840698" y="2668525"/>
            <a:ext cx="903444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( x</a:t>
            </a:r>
            <a:r>
              <a:rPr lang="en-US" sz="1400" b="1" baseline="-25000" dirty="0">
                <a:solidFill>
                  <a:prstClr val="black"/>
                </a:solidFill>
                <a:cs typeface="MV Boli" pitchFamily="2" charset="0"/>
              </a:rPr>
              <a:t>i </a:t>
            </a:r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)</a:t>
            </a:r>
            <a:endParaRPr lang="en-US" sz="1400" b="1" baseline="-25000" dirty="0">
              <a:solidFill>
                <a:prstClr val="black"/>
              </a:solidFill>
              <a:cs typeface="MV Boli" pitchFamily="2" charset="0"/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3983585" y="2545474"/>
            <a:ext cx="903444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 </a:t>
            </a:r>
            <a:r>
              <a:rPr lang="en-US" sz="1400" b="1" dirty="0" err="1" smtClean="0">
                <a:solidFill>
                  <a:prstClr val="black"/>
                </a:solidFill>
                <a:cs typeface="MV Boli" pitchFamily="2" charset="0"/>
              </a:rPr>
              <a:t>f</a:t>
            </a:r>
            <a:r>
              <a:rPr lang="en-US" sz="1400" b="1" baseline="-25000" dirty="0" err="1" smtClean="0">
                <a:solidFill>
                  <a:prstClr val="black"/>
                </a:solidFill>
                <a:cs typeface="MV Boli" pitchFamily="2" charset="0"/>
              </a:rPr>
              <a:t>i</a:t>
            </a:r>
            <a:r>
              <a:rPr lang="en-US" sz="1400" b="1" dirty="0" err="1" smtClean="0">
                <a:solidFill>
                  <a:prstClr val="black"/>
                </a:solidFill>
                <a:cs typeface="MV Boli" pitchFamily="2" charset="0"/>
              </a:rPr>
              <a:t>x</a:t>
            </a:r>
            <a:r>
              <a:rPr lang="en-US" sz="1400" b="1" baseline="-25000" dirty="0" err="1" smtClean="0">
                <a:solidFill>
                  <a:prstClr val="black"/>
                </a:solidFill>
                <a:cs typeface="MV Boli" pitchFamily="2" charset="0"/>
              </a:rPr>
              <a:t>i</a:t>
            </a:r>
            <a:r>
              <a:rPr lang="en-US" sz="1400" b="1" baseline="-25000" dirty="0" smtClean="0">
                <a:solidFill>
                  <a:prstClr val="black"/>
                </a:solidFill>
                <a:cs typeface="MV Boli" pitchFamily="2" charset="0"/>
              </a:rPr>
              <a:t> </a:t>
            </a:r>
            <a:endParaRPr lang="en-US" sz="1400" b="1" baseline="-25000" dirty="0">
              <a:solidFill>
                <a:prstClr val="black"/>
              </a:solidFill>
              <a:cs typeface="MV Boli" pitchFamily="2" charset="0"/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3080860" y="2927885"/>
            <a:ext cx="589719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6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3109019" y="4042807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4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1979510" y="2924992"/>
            <a:ext cx="589719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2.5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2007669" y="3206210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5.5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2007669" y="3486766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8.5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2007669" y="3762121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11.5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358" name="TextBox 357"/>
          <p:cNvSpPr txBox="1"/>
          <p:nvPr/>
        </p:nvSpPr>
        <p:spPr>
          <a:xfrm>
            <a:off x="2007669" y="4039914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14.5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4107427" y="2909469"/>
            <a:ext cx="589719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15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365" name="TextBox 364"/>
          <p:cNvSpPr txBox="1"/>
          <p:nvPr/>
        </p:nvSpPr>
        <p:spPr>
          <a:xfrm>
            <a:off x="3997899" y="3190687"/>
            <a:ext cx="800818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165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366" name="TextBox 365"/>
          <p:cNvSpPr txBox="1"/>
          <p:nvPr/>
        </p:nvSpPr>
        <p:spPr>
          <a:xfrm>
            <a:off x="4107427" y="3471243"/>
            <a:ext cx="623155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340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367" name="TextBox 366"/>
          <p:cNvSpPr txBox="1"/>
          <p:nvPr/>
        </p:nvSpPr>
        <p:spPr>
          <a:xfrm>
            <a:off x="4145527" y="3746598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prstClr val="black"/>
                </a:solidFill>
              </a:rPr>
              <a:t>184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368" name="TextBox 367"/>
          <p:cNvSpPr txBox="1"/>
          <p:nvPr/>
        </p:nvSpPr>
        <p:spPr>
          <a:xfrm>
            <a:off x="4197182" y="4024391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prstClr val="black"/>
                </a:solidFill>
              </a:rPr>
              <a:t>58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369" name="TextBox 368"/>
          <p:cNvSpPr txBox="1"/>
          <p:nvPr/>
        </p:nvSpPr>
        <p:spPr>
          <a:xfrm>
            <a:off x="2908875" y="4588252"/>
            <a:ext cx="65114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b="1" kern="0" dirty="0">
                <a:solidFill>
                  <a:prstClr val="black"/>
                </a:solidFill>
                <a:sym typeface="Symbol"/>
              </a:rPr>
              <a:t> </a:t>
            </a:r>
            <a:r>
              <a:rPr lang="en-US" sz="1400" b="1" kern="0" dirty="0" err="1">
                <a:solidFill>
                  <a:prstClr val="black"/>
                </a:solidFill>
              </a:rPr>
              <a:t>f</a:t>
            </a:r>
            <a:r>
              <a:rPr lang="en-US" sz="1400" b="1" kern="0" baseline="-25000" dirty="0" err="1">
                <a:solidFill>
                  <a:prstClr val="black"/>
                </a:solidFill>
              </a:rPr>
              <a:t>i</a:t>
            </a:r>
            <a:r>
              <a:rPr lang="en-US" sz="1400" b="1" kern="0" dirty="0">
                <a:solidFill>
                  <a:prstClr val="black"/>
                </a:solidFill>
              </a:rPr>
              <a:t>  =</a:t>
            </a:r>
          </a:p>
        </p:txBody>
      </p:sp>
      <p:sp>
        <p:nvSpPr>
          <p:cNvPr id="370" name="TextBox 369"/>
          <p:cNvSpPr txBox="1"/>
          <p:nvPr/>
        </p:nvSpPr>
        <p:spPr>
          <a:xfrm>
            <a:off x="3863754" y="4599827"/>
            <a:ext cx="106680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>
                <a:solidFill>
                  <a:prstClr val="black"/>
                </a:solidFill>
                <a:sym typeface="Symbol"/>
              </a:rPr>
              <a:t> </a:t>
            </a:r>
            <a:r>
              <a:rPr lang="en-US" sz="1400" b="1" kern="0" dirty="0" err="1" smtClean="0">
                <a:solidFill>
                  <a:prstClr val="black"/>
                </a:solidFill>
              </a:rPr>
              <a:t>f</a:t>
            </a:r>
            <a:r>
              <a:rPr lang="en-US" sz="1400" b="1" kern="0" baseline="-25000" dirty="0" err="1" smtClean="0">
                <a:solidFill>
                  <a:prstClr val="black"/>
                </a:solidFill>
              </a:rPr>
              <a:t>i</a:t>
            </a:r>
            <a:r>
              <a:rPr lang="en-US" sz="1400" b="1" kern="0" dirty="0" err="1" smtClean="0">
                <a:solidFill>
                  <a:prstClr val="black"/>
                </a:solidFill>
              </a:rPr>
              <a:t>x</a:t>
            </a:r>
            <a:r>
              <a:rPr lang="en-US" sz="1400" b="1" kern="0" baseline="-25000" dirty="0" err="1" smtClean="0">
                <a:solidFill>
                  <a:prstClr val="black"/>
                </a:solidFill>
              </a:rPr>
              <a:t>i</a:t>
            </a:r>
            <a:r>
              <a:rPr lang="en-US" sz="1400" b="1" kern="0" baseline="-25000" dirty="0" smtClean="0">
                <a:solidFill>
                  <a:prstClr val="black"/>
                </a:solidFill>
              </a:rPr>
              <a:t>  </a:t>
            </a:r>
            <a:r>
              <a:rPr lang="en-US" sz="1400" b="1" kern="0" dirty="0">
                <a:solidFill>
                  <a:prstClr val="black"/>
                </a:solidFill>
              </a:rPr>
              <a:t>=</a:t>
            </a:r>
          </a:p>
        </p:txBody>
      </p:sp>
      <p:sp>
        <p:nvSpPr>
          <p:cNvPr id="371" name="TextBox 370"/>
          <p:cNvSpPr txBox="1"/>
          <p:nvPr/>
        </p:nvSpPr>
        <p:spPr>
          <a:xfrm>
            <a:off x="3408744" y="4588252"/>
            <a:ext cx="482824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b="1" kern="0" dirty="0" smtClean="0">
                <a:solidFill>
                  <a:prstClr val="black"/>
                </a:solidFill>
                <a:sym typeface="Symbol"/>
              </a:rPr>
              <a:t>100</a:t>
            </a:r>
            <a:endParaRPr lang="en-US" sz="1400" b="1" kern="0" dirty="0">
              <a:solidFill>
                <a:prstClr val="black"/>
              </a:solidFill>
            </a:endParaRPr>
          </a:p>
        </p:txBody>
      </p:sp>
      <p:sp>
        <p:nvSpPr>
          <p:cNvPr id="372" name="TextBox 371"/>
          <p:cNvSpPr txBox="1"/>
          <p:nvPr/>
        </p:nvSpPr>
        <p:spPr>
          <a:xfrm>
            <a:off x="4481177" y="4598830"/>
            <a:ext cx="482824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b="1" kern="0" dirty="0" smtClean="0">
                <a:solidFill>
                  <a:prstClr val="black"/>
                </a:solidFill>
                <a:sym typeface="Symbol"/>
              </a:rPr>
              <a:t>832</a:t>
            </a:r>
            <a:endParaRPr lang="en-US" sz="1400" b="1" kern="0" dirty="0">
              <a:solidFill>
                <a:prstClr val="black"/>
              </a:solidFill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5887237" y="2052934"/>
            <a:ext cx="685800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>
                <a:solidFill>
                  <a:srgbClr val="0000FF"/>
                </a:solidFill>
                <a:sym typeface="Symbol"/>
              </a:rPr>
              <a:t> </a:t>
            </a:r>
            <a:r>
              <a:rPr lang="en-US" sz="1600" kern="0" dirty="0" err="1" smtClean="0">
                <a:solidFill>
                  <a:srgbClr val="0000FF"/>
                </a:solidFill>
              </a:rPr>
              <a:t>f</a:t>
            </a:r>
            <a:r>
              <a:rPr lang="en-US" sz="1600" kern="0" baseline="-25000" dirty="0" err="1" smtClean="0">
                <a:solidFill>
                  <a:srgbClr val="0000FF"/>
                </a:solidFill>
              </a:rPr>
              <a:t>i</a:t>
            </a:r>
            <a:r>
              <a:rPr lang="en-US" sz="1600" kern="0" dirty="0" err="1" smtClean="0">
                <a:solidFill>
                  <a:srgbClr val="0000FF"/>
                </a:solidFill>
              </a:rPr>
              <a:t>x</a:t>
            </a:r>
            <a:r>
              <a:rPr lang="en-US" sz="1600" kern="0" baseline="-25000" dirty="0" err="1" smtClean="0">
                <a:solidFill>
                  <a:srgbClr val="0000FF"/>
                </a:solidFill>
              </a:rPr>
              <a:t>i</a:t>
            </a:r>
            <a:r>
              <a:rPr lang="en-US" sz="1600" kern="0" baseline="-25000" dirty="0" smtClean="0">
                <a:solidFill>
                  <a:srgbClr val="0000FF"/>
                </a:solidFill>
              </a:rPr>
              <a:t> </a:t>
            </a:r>
            <a:endParaRPr lang="en-US" sz="1600" kern="0" dirty="0">
              <a:solidFill>
                <a:srgbClr val="0000FF"/>
              </a:solidFill>
            </a:endParaRPr>
          </a:p>
        </p:txBody>
      </p:sp>
      <p:cxnSp>
        <p:nvCxnSpPr>
          <p:cNvPr id="375" name="Straight Connector 374"/>
          <p:cNvCxnSpPr/>
          <p:nvPr/>
        </p:nvCxnSpPr>
        <p:spPr>
          <a:xfrm>
            <a:off x="5962352" y="2376040"/>
            <a:ext cx="457200" cy="1191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80000"/>
              </a:sysClr>
            </a:solidFill>
            <a:prstDash val="solid"/>
          </a:ln>
          <a:effectLst/>
        </p:spPr>
      </p:cxnSp>
      <p:sp>
        <p:nvSpPr>
          <p:cNvPr id="376" name="TextBox 375"/>
          <p:cNvSpPr txBox="1"/>
          <p:nvPr/>
        </p:nvSpPr>
        <p:spPr>
          <a:xfrm>
            <a:off x="5985766" y="2350228"/>
            <a:ext cx="510461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rgbClr val="0000FF"/>
                </a:solidFill>
                <a:sym typeface="Symbol"/>
              </a:rPr>
              <a:t> </a:t>
            </a:r>
            <a:r>
              <a:rPr lang="en-US" sz="1600" kern="0" dirty="0" err="1">
                <a:solidFill>
                  <a:srgbClr val="0000FF"/>
                </a:solidFill>
              </a:rPr>
              <a:t>f</a:t>
            </a:r>
            <a:r>
              <a:rPr lang="en-US" sz="1600" kern="0" baseline="-25000" dirty="0" err="1">
                <a:solidFill>
                  <a:srgbClr val="0000FF"/>
                </a:solidFill>
              </a:rPr>
              <a:t>i</a:t>
            </a:r>
            <a:r>
              <a:rPr lang="en-US" sz="1600" kern="0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381" name="Curved Left Arrow 380"/>
          <p:cNvSpPr/>
          <p:nvPr/>
        </p:nvSpPr>
        <p:spPr>
          <a:xfrm rot="7655776" flipH="1">
            <a:off x="2377842" y="797890"/>
            <a:ext cx="566766" cy="1876813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382" name="Rectangle 381"/>
          <p:cNvSpPr/>
          <p:nvPr/>
        </p:nvSpPr>
        <p:spPr>
          <a:xfrm>
            <a:off x="477679" y="2966122"/>
            <a:ext cx="1299029" cy="243717"/>
          </a:xfrm>
          <a:prstGeom prst="rect">
            <a:avLst/>
          </a:prstGeom>
          <a:solidFill>
            <a:srgbClr val="72A376"/>
          </a:solidFill>
          <a:ln w="381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383" name="TextBox 382"/>
          <p:cNvSpPr txBox="1"/>
          <p:nvPr/>
        </p:nvSpPr>
        <p:spPr>
          <a:xfrm>
            <a:off x="833300" y="2930668"/>
            <a:ext cx="521297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kern="0" dirty="0" smtClean="0">
                <a:solidFill>
                  <a:prstClr val="black"/>
                </a:solidFill>
              </a:rPr>
              <a:t>1 - 4</a:t>
            </a:r>
            <a:endParaRPr lang="en-US" sz="1400" kern="0" dirty="0">
              <a:solidFill>
                <a:prstClr val="black"/>
              </a:solidFill>
            </a:endParaRPr>
          </a:p>
        </p:txBody>
      </p:sp>
      <p:sp>
        <p:nvSpPr>
          <p:cNvPr id="384" name="TextBox 383"/>
          <p:cNvSpPr txBox="1"/>
          <p:nvPr/>
        </p:nvSpPr>
        <p:spPr>
          <a:xfrm>
            <a:off x="833301" y="3208385"/>
            <a:ext cx="521297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4 </a:t>
            </a:r>
            <a:r>
              <a:rPr lang="en-US" sz="1400" dirty="0">
                <a:solidFill>
                  <a:prstClr val="black"/>
                </a:solidFill>
              </a:rPr>
              <a:t>- </a:t>
            </a:r>
            <a:r>
              <a:rPr lang="en-US" sz="1400" dirty="0" smtClean="0">
                <a:solidFill>
                  <a:prstClr val="black"/>
                </a:solidFill>
              </a:rPr>
              <a:t>7</a:t>
            </a:r>
            <a:endParaRPr lang="en-US" sz="1400" kern="0" dirty="0">
              <a:solidFill>
                <a:prstClr val="black"/>
              </a:solidFill>
            </a:endParaRPr>
          </a:p>
        </p:txBody>
      </p:sp>
      <p:sp>
        <p:nvSpPr>
          <p:cNvPr id="386" name="TextBox 385"/>
          <p:cNvSpPr txBox="1"/>
          <p:nvPr/>
        </p:nvSpPr>
        <p:spPr>
          <a:xfrm>
            <a:off x="743533" y="3746579"/>
            <a:ext cx="70083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10 </a:t>
            </a:r>
            <a:r>
              <a:rPr lang="en-US" sz="1400" dirty="0">
                <a:solidFill>
                  <a:prstClr val="black"/>
                </a:solidFill>
              </a:rPr>
              <a:t>- </a:t>
            </a:r>
            <a:r>
              <a:rPr lang="en-US" sz="1400" dirty="0" smtClean="0">
                <a:solidFill>
                  <a:prstClr val="black"/>
                </a:solidFill>
              </a:rPr>
              <a:t>13</a:t>
            </a:r>
            <a:endParaRPr lang="en-US" sz="1400" kern="0" dirty="0">
              <a:solidFill>
                <a:prstClr val="black"/>
              </a:solidFill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743533" y="4024391"/>
            <a:ext cx="70083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13 </a:t>
            </a:r>
            <a:r>
              <a:rPr lang="en-US" sz="1400" dirty="0">
                <a:solidFill>
                  <a:prstClr val="black"/>
                </a:solidFill>
              </a:rPr>
              <a:t>- </a:t>
            </a:r>
            <a:r>
              <a:rPr lang="en-US" sz="1400" dirty="0" smtClean="0">
                <a:solidFill>
                  <a:prstClr val="black"/>
                </a:solidFill>
              </a:rPr>
              <a:t>16</a:t>
            </a:r>
            <a:endParaRPr lang="en-US" sz="1400" kern="0" dirty="0">
              <a:solidFill>
                <a:prstClr val="black"/>
              </a:solidFill>
            </a:endParaRPr>
          </a:p>
        </p:txBody>
      </p:sp>
      <p:sp>
        <p:nvSpPr>
          <p:cNvPr id="389" name="Curved Down Arrow 388"/>
          <p:cNvSpPr/>
          <p:nvPr/>
        </p:nvSpPr>
        <p:spPr>
          <a:xfrm rot="15441465" flipH="1">
            <a:off x="486207" y="3084366"/>
            <a:ext cx="353756" cy="453217"/>
          </a:xfrm>
          <a:prstGeom prst="curvedDownArrow">
            <a:avLst>
              <a:gd name="adj1" fmla="val 25000"/>
              <a:gd name="adj2" fmla="val 65120"/>
              <a:gd name="adj3" fmla="val 25000"/>
            </a:avLst>
          </a:prstGeom>
          <a:solidFill>
            <a:sysClr val="windowText" lastClr="000000"/>
          </a:solidFill>
          <a:ln w="38100" cap="flat" cmpd="sng" algn="ctr">
            <a:solidFill>
              <a:srgbClr val="FFC000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400" kern="0" dirty="0">
              <a:solidFill>
                <a:srgbClr val="FF0000"/>
              </a:solidFill>
              <a:latin typeface="Rockwell"/>
            </a:endParaRPr>
          </a:p>
        </p:txBody>
      </p:sp>
      <p:sp>
        <p:nvSpPr>
          <p:cNvPr id="394" name="TextBox 393"/>
          <p:cNvSpPr txBox="1"/>
          <p:nvPr/>
        </p:nvSpPr>
        <p:spPr>
          <a:xfrm>
            <a:off x="794576" y="4599754"/>
            <a:ext cx="625557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b="1" kern="0" dirty="0">
                <a:solidFill>
                  <a:prstClr val="black"/>
                </a:solidFill>
              </a:rPr>
              <a:t>Total</a:t>
            </a:r>
          </a:p>
        </p:txBody>
      </p:sp>
      <p:sp>
        <p:nvSpPr>
          <p:cNvPr id="395" name="TextBox 394"/>
          <p:cNvSpPr txBox="1"/>
          <p:nvPr/>
        </p:nvSpPr>
        <p:spPr>
          <a:xfrm>
            <a:off x="5632493" y="2727615"/>
            <a:ext cx="320921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kern="0" dirty="0">
                <a:solidFill>
                  <a:srgbClr val="0000FF"/>
                </a:solidFill>
                <a:sym typeface="Symbol"/>
              </a:rPr>
              <a:t>=</a:t>
            </a:r>
            <a:endParaRPr lang="en-US" sz="1600" kern="0" dirty="0">
              <a:solidFill>
                <a:srgbClr val="0000FF"/>
              </a:solidFill>
            </a:endParaRPr>
          </a:p>
        </p:txBody>
      </p:sp>
      <p:sp>
        <p:nvSpPr>
          <p:cNvPr id="398" name="TextBox 397"/>
          <p:cNvSpPr txBox="1"/>
          <p:nvPr/>
        </p:nvSpPr>
        <p:spPr>
          <a:xfrm>
            <a:off x="5887237" y="2590604"/>
            <a:ext cx="685800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srgbClr val="0000FF"/>
                </a:solidFill>
                <a:sym typeface="Symbol"/>
              </a:rPr>
              <a:t>832</a:t>
            </a:r>
            <a:endParaRPr lang="en-US" sz="1600" kern="0" dirty="0">
              <a:solidFill>
                <a:srgbClr val="0000FF"/>
              </a:solidFill>
            </a:endParaRPr>
          </a:p>
        </p:txBody>
      </p:sp>
      <p:cxnSp>
        <p:nvCxnSpPr>
          <p:cNvPr id="399" name="Straight Connector 398"/>
          <p:cNvCxnSpPr/>
          <p:nvPr/>
        </p:nvCxnSpPr>
        <p:spPr>
          <a:xfrm>
            <a:off x="5967379" y="2878901"/>
            <a:ext cx="365760" cy="1191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shade val="80000"/>
              </a:sysClr>
            </a:solidFill>
            <a:prstDash val="solid"/>
          </a:ln>
          <a:effectLst/>
        </p:spPr>
      </p:cxnSp>
      <p:sp>
        <p:nvSpPr>
          <p:cNvPr id="400" name="TextBox 399"/>
          <p:cNvSpPr txBox="1"/>
          <p:nvPr/>
        </p:nvSpPr>
        <p:spPr>
          <a:xfrm>
            <a:off x="5887237" y="2835275"/>
            <a:ext cx="492444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kern="0" dirty="0" smtClean="0">
                <a:solidFill>
                  <a:srgbClr val="0000FF"/>
                </a:solidFill>
                <a:sym typeface="Symbol"/>
              </a:rPr>
              <a:t>100</a:t>
            </a:r>
            <a:endParaRPr lang="en-US" sz="1600" kern="0" dirty="0">
              <a:solidFill>
                <a:srgbClr val="0000FF"/>
              </a:solidFill>
            </a:endParaRPr>
          </a:p>
        </p:txBody>
      </p:sp>
      <p:grpSp>
        <p:nvGrpSpPr>
          <p:cNvPr id="420" name="Group 419"/>
          <p:cNvGrpSpPr/>
          <p:nvPr/>
        </p:nvGrpSpPr>
        <p:grpSpPr>
          <a:xfrm>
            <a:off x="2519274" y="2201545"/>
            <a:ext cx="884775" cy="805360"/>
            <a:chOff x="9532456" y="5538290"/>
            <a:chExt cx="884775" cy="805360"/>
          </a:xfrm>
        </p:grpSpPr>
        <p:sp>
          <p:nvSpPr>
            <p:cNvPr id="421" name="Oval Callout 420"/>
            <p:cNvSpPr/>
            <p:nvPr/>
          </p:nvSpPr>
          <p:spPr>
            <a:xfrm>
              <a:off x="9598945" y="5538290"/>
              <a:ext cx="804341" cy="800100"/>
            </a:xfrm>
            <a:prstGeom prst="wedgeEllipseCallout">
              <a:avLst>
                <a:gd name="adj1" fmla="val 51510"/>
                <a:gd name="adj2" fmla="val 54157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422" name="Oval Callout 421"/>
            <p:cNvSpPr/>
            <p:nvPr/>
          </p:nvSpPr>
          <p:spPr>
            <a:xfrm>
              <a:off x="9532456" y="5543550"/>
              <a:ext cx="884775" cy="800100"/>
            </a:xfrm>
            <a:prstGeom prst="wedgeEllipseCallout">
              <a:avLst>
                <a:gd name="adj1" fmla="val -76081"/>
                <a:gd name="adj2" fmla="val 50337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423" name="TextBox 422"/>
            <p:cNvSpPr txBox="1"/>
            <p:nvPr/>
          </p:nvSpPr>
          <p:spPr>
            <a:xfrm>
              <a:off x="9541939" y="5764043"/>
              <a:ext cx="811441" cy="338554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</a:rPr>
                <a:t>2.5 </a:t>
              </a:r>
              <a:r>
                <a:rPr lang="en-US" sz="1600" b="1" kern="0" dirty="0">
                  <a:solidFill>
                    <a:prstClr val="black"/>
                  </a:solidFill>
                </a:rPr>
                <a:t>x </a:t>
              </a:r>
              <a:r>
                <a:rPr lang="en-US" sz="1600" b="1" kern="0" dirty="0" smtClean="0">
                  <a:solidFill>
                    <a:prstClr val="black"/>
                  </a:solidFill>
                </a:rPr>
                <a:t>6</a:t>
              </a:r>
              <a:endParaRPr lang="en-US" sz="1600" b="1" kern="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24" name="Group 423"/>
          <p:cNvGrpSpPr/>
          <p:nvPr/>
        </p:nvGrpSpPr>
        <p:grpSpPr>
          <a:xfrm>
            <a:off x="2327249" y="2531863"/>
            <a:ext cx="973253" cy="805360"/>
            <a:chOff x="9488217" y="5538290"/>
            <a:chExt cx="973253" cy="805360"/>
          </a:xfrm>
        </p:grpSpPr>
        <p:sp>
          <p:nvSpPr>
            <p:cNvPr id="425" name="Oval Callout 424"/>
            <p:cNvSpPr/>
            <p:nvPr/>
          </p:nvSpPr>
          <p:spPr>
            <a:xfrm>
              <a:off x="9558728" y="5538290"/>
              <a:ext cx="884775" cy="800100"/>
            </a:xfrm>
            <a:prstGeom prst="wedgeEllipseCallout">
              <a:avLst>
                <a:gd name="adj1" fmla="val 66269"/>
                <a:gd name="adj2" fmla="val 40521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426" name="Oval Callout 425"/>
            <p:cNvSpPr/>
            <p:nvPr/>
          </p:nvSpPr>
          <p:spPr>
            <a:xfrm>
              <a:off x="9488217" y="5543550"/>
              <a:ext cx="973253" cy="800100"/>
            </a:xfrm>
            <a:prstGeom prst="wedgeEllipseCallout">
              <a:avLst>
                <a:gd name="adj1" fmla="val -63652"/>
                <a:gd name="adj2" fmla="val 44981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427" name="TextBox 426"/>
            <p:cNvSpPr txBox="1"/>
            <p:nvPr/>
          </p:nvSpPr>
          <p:spPr>
            <a:xfrm>
              <a:off x="9507500" y="5784451"/>
              <a:ext cx="925254" cy="338554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</a:rPr>
                <a:t>5.5 </a:t>
              </a:r>
              <a:r>
                <a:rPr lang="en-US" sz="1600" b="1" kern="0" dirty="0">
                  <a:solidFill>
                    <a:prstClr val="black"/>
                  </a:solidFill>
                </a:rPr>
                <a:t>x </a:t>
              </a:r>
              <a:r>
                <a:rPr lang="en-US" sz="1600" b="1" kern="0" dirty="0" smtClean="0">
                  <a:solidFill>
                    <a:prstClr val="black"/>
                  </a:solidFill>
                </a:rPr>
                <a:t>30</a:t>
              </a:r>
              <a:endParaRPr lang="en-US" sz="1600" b="1" kern="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28" name="Group 427"/>
          <p:cNvGrpSpPr/>
          <p:nvPr/>
        </p:nvGrpSpPr>
        <p:grpSpPr>
          <a:xfrm>
            <a:off x="2480869" y="2857184"/>
            <a:ext cx="925254" cy="805360"/>
            <a:chOff x="9521564" y="5538290"/>
            <a:chExt cx="925254" cy="805360"/>
          </a:xfrm>
        </p:grpSpPr>
        <p:sp>
          <p:nvSpPr>
            <p:cNvPr id="429" name="Oval Callout 428"/>
            <p:cNvSpPr/>
            <p:nvPr/>
          </p:nvSpPr>
          <p:spPr>
            <a:xfrm>
              <a:off x="9594182" y="5538290"/>
              <a:ext cx="804341" cy="800100"/>
            </a:xfrm>
            <a:prstGeom prst="wedgeEllipseCallout">
              <a:avLst>
                <a:gd name="adj1" fmla="val 64421"/>
                <a:gd name="adj2" fmla="val 46095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430" name="Oval Callout 429"/>
            <p:cNvSpPr/>
            <p:nvPr/>
          </p:nvSpPr>
          <p:spPr>
            <a:xfrm>
              <a:off x="9532456" y="5543550"/>
              <a:ext cx="884775" cy="800100"/>
            </a:xfrm>
            <a:prstGeom prst="wedgeEllipseCallout">
              <a:avLst>
                <a:gd name="adj1" fmla="val -68007"/>
                <a:gd name="adj2" fmla="val 43790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431" name="TextBox 430"/>
            <p:cNvSpPr txBox="1"/>
            <p:nvPr/>
          </p:nvSpPr>
          <p:spPr>
            <a:xfrm>
              <a:off x="9521564" y="5784451"/>
              <a:ext cx="925254" cy="338554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</a:rPr>
                <a:t>8.5 </a:t>
              </a:r>
              <a:r>
                <a:rPr lang="en-US" sz="1600" b="1" kern="0" dirty="0">
                  <a:solidFill>
                    <a:prstClr val="black"/>
                  </a:solidFill>
                </a:rPr>
                <a:t>x </a:t>
              </a:r>
              <a:r>
                <a:rPr lang="en-US" sz="1600" b="1" kern="0" dirty="0" smtClean="0">
                  <a:solidFill>
                    <a:prstClr val="black"/>
                  </a:solidFill>
                </a:rPr>
                <a:t>40</a:t>
              </a:r>
              <a:endParaRPr lang="en-US" sz="1600" b="1" kern="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32" name="Group 431"/>
          <p:cNvGrpSpPr/>
          <p:nvPr/>
        </p:nvGrpSpPr>
        <p:grpSpPr>
          <a:xfrm>
            <a:off x="2315965" y="3109420"/>
            <a:ext cx="1176288" cy="805360"/>
            <a:chOff x="9436314" y="5538290"/>
            <a:chExt cx="1119198" cy="805360"/>
          </a:xfrm>
        </p:grpSpPr>
        <p:sp>
          <p:nvSpPr>
            <p:cNvPr id="433" name="Oval Callout 432"/>
            <p:cNvSpPr/>
            <p:nvPr/>
          </p:nvSpPr>
          <p:spPr>
            <a:xfrm>
              <a:off x="9635506" y="5538290"/>
              <a:ext cx="731219" cy="800100"/>
            </a:xfrm>
            <a:prstGeom prst="wedgeEllipseCallout">
              <a:avLst>
                <a:gd name="adj1" fmla="val 70037"/>
                <a:gd name="adj2" fmla="val 42199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434" name="Oval Callout 433"/>
            <p:cNvSpPr/>
            <p:nvPr/>
          </p:nvSpPr>
          <p:spPr>
            <a:xfrm>
              <a:off x="9572673" y="5543550"/>
              <a:ext cx="870060" cy="800100"/>
            </a:xfrm>
            <a:prstGeom prst="wedgeEllipseCallout">
              <a:avLst>
                <a:gd name="adj1" fmla="val -66338"/>
                <a:gd name="adj2" fmla="val 43195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435" name="TextBox 434"/>
            <p:cNvSpPr txBox="1"/>
            <p:nvPr/>
          </p:nvSpPr>
          <p:spPr>
            <a:xfrm>
              <a:off x="9436314" y="5784451"/>
              <a:ext cx="1119198" cy="338554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</a:rPr>
                <a:t>11.5 x 16</a:t>
              </a:r>
              <a:endParaRPr lang="en-US" sz="1600" b="1" kern="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36" name="Group 435"/>
          <p:cNvGrpSpPr/>
          <p:nvPr/>
        </p:nvGrpSpPr>
        <p:grpSpPr>
          <a:xfrm>
            <a:off x="2312882" y="3342720"/>
            <a:ext cx="1160613" cy="805360"/>
            <a:chOff x="9391652" y="5538290"/>
            <a:chExt cx="1160613" cy="805360"/>
          </a:xfrm>
        </p:grpSpPr>
        <p:sp>
          <p:nvSpPr>
            <p:cNvPr id="437" name="Oval Callout 436"/>
            <p:cNvSpPr/>
            <p:nvPr/>
          </p:nvSpPr>
          <p:spPr>
            <a:xfrm>
              <a:off x="9539678" y="5538290"/>
              <a:ext cx="884775" cy="800100"/>
            </a:xfrm>
            <a:prstGeom prst="wedgeEllipseCallout">
              <a:avLst>
                <a:gd name="adj1" fmla="val 59018"/>
                <a:gd name="adj2" fmla="val 47285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438" name="Oval Callout 437"/>
            <p:cNvSpPr/>
            <p:nvPr/>
          </p:nvSpPr>
          <p:spPr>
            <a:xfrm>
              <a:off x="9532456" y="5543550"/>
              <a:ext cx="884775" cy="800100"/>
            </a:xfrm>
            <a:prstGeom prst="wedgeEllipseCallout">
              <a:avLst>
                <a:gd name="adj1" fmla="val -68545"/>
                <a:gd name="adj2" fmla="val 47957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439" name="TextBox 438"/>
            <p:cNvSpPr txBox="1"/>
            <p:nvPr/>
          </p:nvSpPr>
          <p:spPr>
            <a:xfrm>
              <a:off x="9391652" y="5784451"/>
              <a:ext cx="1160613" cy="338554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</a:rPr>
                <a:t>14.5 x 4</a:t>
              </a:r>
              <a:endParaRPr lang="en-US" sz="1600" b="1" kern="0" dirty="0">
                <a:solidFill>
                  <a:prstClr val="black"/>
                </a:solidFill>
              </a:endParaRPr>
            </a:p>
          </p:txBody>
        </p:sp>
      </p:grpSp>
      <p:sp>
        <p:nvSpPr>
          <p:cNvPr id="446" name="Oval Callout 445"/>
          <p:cNvSpPr/>
          <p:nvPr/>
        </p:nvSpPr>
        <p:spPr>
          <a:xfrm>
            <a:off x="2185226" y="2100457"/>
            <a:ext cx="765653" cy="800100"/>
          </a:xfrm>
          <a:prstGeom prst="wedgeEllipseCallout">
            <a:avLst>
              <a:gd name="adj1" fmla="val -104166"/>
              <a:gd name="adj2" fmla="val 56618"/>
            </a:avLst>
          </a:prstGeom>
          <a:gradFill rotWithShape="1">
            <a:gsLst>
              <a:gs pos="0">
                <a:srgbClr val="B0CCB0">
                  <a:shade val="58000"/>
                  <a:satMod val="150000"/>
                </a:srgbClr>
              </a:gs>
              <a:gs pos="72000">
                <a:srgbClr val="B0CCB0">
                  <a:tint val="90000"/>
                  <a:satMod val="135000"/>
                </a:srgbClr>
              </a:gs>
              <a:gs pos="100000">
                <a:srgbClr val="B0CCB0">
                  <a:tint val="8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Rockwel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7" name="Rectangle 446"/>
              <p:cNvSpPr/>
              <p:nvPr/>
            </p:nvSpPr>
            <p:spPr>
              <a:xfrm>
                <a:off x="2213027" y="2239532"/>
                <a:ext cx="700833" cy="5032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 kern="0" smtClean="0">
                              <a:ln>
                                <a:solidFill>
                                  <a:srgbClr val="C00000">
                                    <a:alpha val="0"/>
                                  </a:srgb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400" b="1" kern="0" smtClean="0">
                              <a:ln>
                                <a:solidFill>
                                  <a:srgbClr val="C00000">
                                    <a:alpha val="0"/>
                                  </a:srgb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Bookman Old Style"/>
                              <a:ea typeface="Cambria Math" panose="02040503050406030204" pitchFamily="18" charset="0"/>
                            </a:rPr>
                            <m:t>1 + 4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 b="1" kern="0" smtClean="0">
                              <a:ln>
                                <a:solidFill>
                                  <a:srgbClr val="C00000">
                                    <a:alpha val="0"/>
                                  </a:srgb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Bookman Old Style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kern="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47" name="Rectangle 4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027" y="2239532"/>
                <a:ext cx="700833" cy="503279"/>
              </a:xfrm>
              <a:prstGeom prst="rect">
                <a:avLst/>
              </a:prstGeom>
              <a:blipFill rotWithShape="1">
                <a:blip r:embed="rId4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3" name="Curved Left Arrow 462"/>
          <p:cNvSpPr/>
          <p:nvPr/>
        </p:nvSpPr>
        <p:spPr>
          <a:xfrm rot="10175271" flipH="1">
            <a:off x="1605452" y="892299"/>
            <a:ext cx="566766" cy="1839049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464" name="TextBox 463"/>
          <p:cNvSpPr txBox="1"/>
          <p:nvPr/>
        </p:nvSpPr>
        <p:spPr>
          <a:xfrm>
            <a:off x="3109019" y="4315401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4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465" name="TextBox 464"/>
          <p:cNvSpPr txBox="1"/>
          <p:nvPr/>
        </p:nvSpPr>
        <p:spPr>
          <a:xfrm>
            <a:off x="743533" y="4296985"/>
            <a:ext cx="70083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16 </a:t>
            </a:r>
            <a:r>
              <a:rPr lang="en-US" sz="1400" dirty="0">
                <a:solidFill>
                  <a:prstClr val="black"/>
                </a:solidFill>
              </a:rPr>
              <a:t>- </a:t>
            </a:r>
            <a:r>
              <a:rPr lang="en-US" sz="1400" dirty="0" smtClean="0">
                <a:solidFill>
                  <a:prstClr val="black"/>
                </a:solidFill>
              </a:rPr>
              <a:t>19</a:t>
            </a:r>
            <a:endParaRPr lang="en-US" sz="1400" kern="0" dirty="0">
              <a:solidFill>
                <a:prstClr val="black"/>
              </a:solidFill>
            </a:endParaRPr>
          </a:p>
        </p:txBody>
      </p:sp>
      <p:sp>
        <p:nvSpPr>
          <p:cNvPr id="466" name="TextBox 465"/>
          <p:cNvSpPr txBox="1"/>
          <p:nvPr/>
        </p:nvSpPr>
        <p:spPr>
          <a:xfrm>
            <a:off x="2007669" y="4316275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17.5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471" name="TextBox 470"/>
          <p:cNvSpPr txBox="1"/>
          <p:nvPr/>
        </p:nvSpPr>
        <p:spPr>
          <a:xfrm>
            <a:off x="4197182" y="4315401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prstClr val="black"/>
                </a:solidFill>
              </a:rPr>
              <a:t>70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grpSp>
        <p:nvGrpSpPr>
          <p:cNvPr id="472" name="Group 471"/>
          <p:cNvGrpSpPr/>
          <p:nvPr/>
        </p:nvGrpSpPr>
        <p:grpSpPr>
          <a:xfrm>
            <a:off x="2403754" y="3652263"/>
            <a:ext cx="925254" cy="805360"/>
            <a:chOff x="9493746" y="5538290"/>
            <a:chExt cx="925254" cy="805360"/>
          </a:xfrm>
        </p:grpSpPr>
        <p:sp>
          <p:nvSpPr>
            <p:cNvPr id="473" name="Oval Callout 472"/>
            <p:cNvSpPr/>
            <p:nvPr/>
          </p:nvSpPr>
          <p:spPr>
            <a:xfrm>
              <a:off x="9598945" y="5538290"/>
              <a:ext cx="804341" cy="800100"/>
            </a:xfrm>
            <a:prstGeom prst="wedgeEllipseCallout">
              <a:avLst>
                <a:gd name="adj1" fmla="val 67630"/>
                <a:gd name="adj2" fmla="val 46095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474" name="Oval Callout 473"/>
            <p:cNvSpPr/>
            <p:nvPr/>
          </p:nvSpPr>
          <p:spPr>
            <a:xfrm>
              <a:off x="9532456" y="5543550"/>
              <a:ext cx="884775" cy="800100"/>
            </a:xfrm>
            <a:prstGeom prst="wedgeEllipseCallout">
              <a:avLst>
                <a:gd name="adj1" fmla="val -64840"/>
                <a:gd name="adj2" fmla="val 46766"/>
              </a:avLst>
            </a:prstGeom>
            <a:gradFill rotWithShape="1">
              <a:gsLst>
                <a:gs pos="0">
                  <a:srgbClr val="B0CCB0">
                    <a:shade val="58000"/>
                    <a:satMod val="150000"/>
                  </a:srgbClr>
                </a:gs>
                <a:gs pos="72000">
                  <a:srgbClr val="B0CCB0">
                    <a:tint val="90000"/>
                    <a:satMod val="135000"/>
                  </a:srgbClr>
                </a:gs>
                <a:gs pos="100000">
                  <a:srgbClr val="B0CCB0">
                    <a:tint val="8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>
              <a:bevelT w="63500" h="63500" prst="coolSlant"/>
            </a:sp3d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Rockwell"/>
              </a:endParaRPr>
            </a:p>
          </p:txBody>
        </p:sp>
        <p:sp>
          <p:nvSpPr>
            <p:cNvPr id="475" name="TextBox 474"/>
            <p:cNvSpPr txBox="1"/>
            <p:nvPr/>
          </p:nvSpPr>
          <p:spPr>
            <a:xfrm>
              <a:off x="9493746" y="5784451"/>
              <a:ext cx="925254" cy="338554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600" b="1" kern="0" dirty="0" smtClean="0">
                  <a:solidFill>
                    <a:prstClr val="black"/>
                  </a:solidFill>
                </a:rPr>
                <a:t>17.5 </a:t>
              </a:r>
              <a:r>
                <a:rPr lang="en-US" sz="1600" b="1" kern="0" dirty="0">
                  <a:solidFill>
                    <a:prstClr val="black"/>
                  </a:solidFill>
                </a:rPr>
                <a:t>x </a:t>
              </a:r>
              <a:r>
                <a:rPr lang="en-US" sz="1600" b="1" kern="0" dirty="0" smtClean="0">
                  <a:solidFill>
                    <a:prstClr val="black"/>
                  </a:solidFill>
                </a:rPr>
                <a:t>4</a:t>
              </a:r>
              <a:endParaRPr lang="en-US" sz="1600" b="1" kern="0" dirty="0">
                <a:solidFill>
                  <a:prstClr val="black"/>
                </a:solidFill>
              </a:endParaRPr>
            </a:p>
          </p:txBody>
        </p:sp>
      </p:grpSp>
      <p:sp>
        <p:nvSpPr>
          <p:cNvPr id="485" name="TextBox 484"/>
          <p:cNvSpPr txBox="1"/>
          <p:nvPr/>
        </p:nvSpPr>
        <p:spPr>
          <a:xfrm>
            <a:off x="4886989" y="3176774"/>
            <a:ext cx="1709281" cy="242798"/>
          </a:xfrm>
          <a:prstGeom prst="rect">
            <a:avLst/>
          </a:prstGeom>
          <a:gradFill rotWithShape="1">
            <a:gsLst>
              <a:gs pos="0">
                <a:srgbClr val="CEC597">
                  <a:shade val="58000"/>
                  <a:satMod val="150000"/>
                </a:srgbClr>
              </a:gs>
              <a:gs pos="72000">
                <a:srgbClr val="CEC597">
                  <a:tint val="90000"/>
                  <a:satMod val="135000"/>
                </a:srgbClr>
              </a:gs>
              <a:gs pos="100000">
                <a:srgbClr val="CEC597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CEC597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>
              <a:defRPr/>
            </a:pPr>
            <a:endParaRPr lang="en-US" sz="1500" kern="0" dirty="0">
              <a:solidFill>
                <a:prstClr val="black"/>
              </a:solidFill>
              <a:latin typeface="Rockwell"/>
              <a:cs typeface="Calibri" pitchFamily="34" charset="0"/>
            </a:endParaRPr>
          </a:p>
        </p:txBody>
      </p:sp>
      <p:sp>
        <p:nvSpPr>
          <p:cNvPr id="486" name="TextBox 485"/>
          <p:cNvSpPr txBox="1"/>
          <p:nvPr/>
        </p:nvSpPr>
        <p:spPr>
          <a:xfrm>
            <a:off x="4552146" y="3147825"/>
            <a:ext cx="2111475" cy="3385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Symbol" pitchFamily="18" charset="2"/>
              </a:rPr>
              <a:t>\</a:t>
            </a:r>
            <a:r>
              <a:rPr lang="en-US" sz="1600" b="1" dirty="0">
                <a:solidFill>
                  <a:prstClr val="black"/>
                </a:solidFill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</a:rPr>
              <a:t> </a:t>
            </a:r>
            <a:r>
              <a:rPr lang="en-US" sz="1600" kern="0" dirty="0" smtClean="0">
                <a:solidFill>
                  <a:srgbClr val="0000FF"/>
                </a:solidFill>
                <a:sym typeface="Symbol"/>
              </a:rPr>
              <a:t>Mean </a:t>
            </a:r>
            <a:r>
              <a:rPr lang="en-US" sz="1600" kern="0" dirty="0">
                <a:solidFill>
                  <a:srgbClr val="0000FF"/>
                </a:solidFill>
                <a:sym typeface="Symbol"/>
              </a:rPr>
              <a:t>= </a:t>
            </a:r>
            <a:r>
              <a:rPr lang="en-US" sz="1600" kern="0" dirty="0" smtClean="0">
                <a:solidFill>
                  <a:srgbClr val="0000FF"/>
                </a:solidFill>
                <a:sym typeface="Symbol"/>
              </a:rPr>
              <a:t>8.32 letters</a:t>
            </a:r>
            <a:endParaRPr lang="en-US" sz="1600" kern="0" dirty="0">
              <a:solidFill>
                <a:srgbClr val="0000FF"/>
              </a:solidFill>
            </a:endParaRPr>
          </a:p>
        </p:txBody>
      </p:sp>
      <p:sp>
        <p:nvSpPr>
          <p:cNvPr id="385" name="TextBox 384"/>
          <p:cNvSpPr txBox="1"/>
          <p:nvPr/>
        </p:nvSpPr>
        <p:spPr>
          <a:xfrm>
            <a:off x="788417" y="3476843"/>
            <a:ext cx="611065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7 </a:t>
            </a:r>
            <a:r>
              <a:rPr lang="en-US" sz="1400" dirty="0">
                <a:solidFill>
                  <a:prstClr val="black"/>
                </a:solidFill>
              </a:rPr>
              <a:t>- </a:t>
            </a:r>
            <a:r>
              <a:rPr lang="en-US" sz="1400" dirty="0" smtClean="0">
                <a:solidFill>
                  <a:prstClr val="black"/>
                </a:solidFill>
              </a:rPr>
              <a:t>10</a:t>
            </a:r>
            <a:endParaRPr lang="en-US" sz="1400" kern="0" dirty="0">
              <a:solidFill>
                <a:prstClr val="black"/>
              </a:solidFill>
            </a:endParaRPr>
          </a:p>
        </p:txBody>
      </p:sp>
      <p:sp>
        <p:nvSpPr>
          <p:cNvPr id="351" name="TextBox 350"/>
          <p:cNvSpPr txBox="1"/>
          <p:nvPr/>
        </p:nvSpPr>
        <p:spPr>
          <a:xfrm>
            <a:off x="3109019" y="3489659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40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352" name="TextBox 351"/>
          <p:cNvSpPr txBox="1"/>
          <p:nvPr/>
        </p:nvSpPr>
        <p:spPr>
          <a:xfrm>
            <a:off x="3109019" y="3765014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16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grpSp>
        <p:nvGrpSpPr>
          <p:cNvPr id="408" name="Group 407"/>
          <p:cNvGrpSpPr/>
          <p:nvPr/>
        </p:nvGrpSpPr>
        <p:grpSpPr>
          <a:xfrm>
            <a:off x="2266194" y="2658593"/>
            <a:ext cx="3042286" cy="815124"/>
            <a:chOff x="4807898" y="-1331051"/>
            <a:chExt cx="3346515" cy="986300"/>
          </a:xfrm>
        </p:grpSpPr>
        <p:sp>
          <p:nvSpPr>
            <p:cNvPr id="409" name="Cloud 408"/>
            <p:cNvSpPr/>
            <p:nvPr/>
          </p:nvSpPr>
          <p:spPr bwMode="auto">
            <a:xfrm rot="10800000" flipH="1" flipV="1">
              <a:off x="4807898" y="-1331051"/>
              <a:ext cx="3346515" cy="986300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410" name="TextBox 409"/>
            <p:cNvSpPr txBox="1"/>
            <p:nvPr/>
          </p:nvSpPr>
          <p:spPr>
            <a:xfrm>
              <a:off x="4945054" y="-1250565"/>
              <a:ext cx="31073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By subtracting two consecutive lower limits</a:t>
              </a:r>
              <a:endParaRPr lang="en-US" sz="1600" b="1" dirty="0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440" name="Group 439"/>
          <p:cNvGrpSpPr/>
          <p:nvPr/>
        </p:nvGrpSpPr>
        <p:grpSpPr>
          <a:xfrm>
            <a:off x="2690429" y="3408051"/>
            <a:ext cx="2283950" cy="980822"/>
            <a:chOff x="3349372" y="-1945567"/>
            <a:chExt cx="2283950" cy="980822"/>
          </a:xfrm>
        </p:grpSpPr>
        <p:sp>
          <p:nvSpPr>
            <p:cNvPr id="441" name="Cloud 440"/>
            <p:cNvSpPr/>
            <p:nvPr/>
          </p:nvSpPr>
          <p:spPr bwMode="auto">
            <a:xfrm rot="10800000" flipH="1" flipV="1">
              <a:off x="3541124" y="-1945567"/>
              <a:ext cx="2035683" cy="980822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442" name="TextBox 441"/>
            <p:cNvSpPr txBox="1"/>
            <p:nvPr/>
          </p:nvSpPr>
          <p:spPr>
            <a:xfrm>
              <a:off x="3349372" y="-1663760"/>
              <a:ext cx="2283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Adding all f</a:t>
              </a:r>
              <a:r>
                <a:rPr lang="en-US" sz="1600" b="1" baseline="-25000" dirty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i</a:t>
              </a:r>
              <a:endParaRPr lang="en-US" sz="1600" b="1" baseline="-25000" dirty="0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443" name="Group 442"/>
          <p:cNvGrpSpPr/>
          <p:nvPr/>
        </p:nvGrpSpPr>
        <p:grpSpPr>
          <a:xfrm>
            <a:off x="2514157" y="3877520"/>
            <a:ext cx="2283950" cy="980822"/>
            <a:chOff x="3349372" y="-1945567"/>
            <a:chExt cx="2283950" cy="980822"/>
          </a:xfrm>
        </p:grpSpPr>
        <p:sp>
          <p:nvSpPr>
            <p:cNvPr id="444" name="Cloud 443"/>
            <p:cNvSpPr/>
            <p:nvPr/>
          </p:nvSpPr>
          <p:spPr bwMode="auto">
            <a:xfrm rot="10800000" flipH="1" flipV="1">
              <a:off x="3525371" y="-1945567"/>
              <a:ext cx="2035683" cy="980822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445" name="TextBox 444"/>
            <p:cNvSpPr txBox="1"/>
            <p:nvPr/>
          </p:nvSpPr>
          <p:spPr>
            <a:xfrm>
              <a:off x="3349372" y="-1663760"/>
              <a:ext cx="2283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Adding all </a:t>
              </a:r>
              <a:r>
                <a:rPr lang="en-US" sz="1600" b="1" dirty="0" err="1" smtClean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f</a:t>
              </a:r>
              <a:r>
                <a:rPr lang="en-US" sz="1600" b="1" baseline="-25000" dirty="0" err="1" smtClean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i</a:t>
              </a:r>
              <a:r>
                <a:rPr lang="en-US" sz="1600" b="1" dirty="0" err="1" smtClean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x</a:t>
              </a:r>
              <a:r>
                <a:rPr lang="en-US" sz="1600" b="1" baseline="-25000" dirty="0" err="1" smtClean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i</a:t>
              </a:r>
              <a:endParaRPr lang="en-US" sz="1600" b="1" baseline="-25000" dirty="0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411" name="Group 410"/>
          <p:cNvGrpSpPr/>
          <p:nvPr/>
        </p:nvGrpSpPr>
        <p:grpSpPr>
          <a:xfrm>
            <a:off x="2690155" y="2516389"/>
            <a:ext cx="3154146" cy="1241521"/>
            <a:chOff x="4610813" y="-1549348"/>
            <a:chExt cx="3469561" cy="1241521"/>
          </a:xfrm>
        </p:grpSpPr>
        <p:sp>
          <p:nvSpPr>
            <p:cNvPr id="412" name="Cloud 411"/>
            <p:cNvSpPr/>
            <p:nvPr/>
          </p:nvSpPr>
          <p:spPr bwMode="auto">
            <a:xfrm rot="10800000" flipH="1" flipV="1">
              <a:off x="4610813" y="-1549348"/>
              <a:ext cx="3413781" cy="1241521"/>
            </a:xfrm>
            <a:prstGeom prst="cloud">
              <a:avLst/>
            </a:prstGeom>
            <a:solidFill>
              <a:srgbClr val="9879CB">
                <a:lumMod val="50000"/>
              </a:srgbClr>
            </a:solidFill>
            <a:ln w="19050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46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kern="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4727394" y="-1250565"/>
              <a:ext cx="33529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By adding h to </a:t>
              </a:r>
              <a:r>
                <a:rPr lang="en-US" b="1" dirty="0" smtClean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x</a:t>
              </a:r>
              <a:r>
                <a:rPr lang="en-US" b="1" baseline="-25000" dirty="0" smtClean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i</a:t>
              </a:r>
              <a:r>
                <a:rPr lang="en-US" b="1" dirty="0" smtClean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 </a:t>
              </a:r>
              <a:r>
                <a:rPr lang="en-US" b="1" dirty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we get next x</a:t>
              </a:r>
              <a:r>
                <a:rPr lang="en-US" b="1" baseline="-25000" dirty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i</a:t>
              </a:r>
              <a:endParaRPr lang="en-US" b="1" baseline="-25000" dirty="0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6561481" y="-524594"/>
            <a:ext cx="2441849" cy="40011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CEC597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kern="0" dirty="0" smtClean="0">
                <a:solidFill>
                  <a:prstClr val="black"/>
                </a:solidFill>
                <a:latin typeface="Rockwell"/>
                <a:cs typeface="Calibri" pitchFamily="34" charset="0"/>
              </a:rPr>
              <a:t>Exercise 14.3 – Q.6</a:t>
            </a:r>
            <a:endParaRPr lang="en-US" sz="2000" b="1" kern="0" dirty="0">
              <a:solidFill>
                <a:prstClr val="black"/>
              </a:solidFill>
              <a:latin typeface="Rockwell"/>
              <a:cs typeface="Calibri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580351" y="-832371"/>
            <a:ext cx="1412261" cy="307777"/>
          </a:xfrm>
          <a:prstGeom prst="rect">
            <a:avLst/>
          </a:prstGeom>
          <a:solidFill>
            <a:sysClr val="windowText" lastClr="000000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cs typeface="Calibri" pitchFamily="34" charset="0"/>
              </a:rPr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35435278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2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2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5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000"/>
                            </p:stCondLst>
                            <p:childTnLst>
                              <p:par>
                                <p:cTn id="1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5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5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7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2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8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7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3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2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8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7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3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2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8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0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0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2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7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4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1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3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8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0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2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9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1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6" dur="5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5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8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500"/>
                            </p:stCondLst>
                            <p:childTnLst>
                              <p:par>
                                <p:cTn id="44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2" dur="5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5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4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8" grpId="0" animBg="1"/>
      <p:bldP spid="102" grpId="0"/>
      <p:bldP spid="103" grpId="0"/>
      <p:bldP spid="350" grpId="0"/>
      <p:bldP spid="388" grpId="0"/>
      <p:bldP spid="333" grpId="0"/>
      <p:bldP spid="335" grpId="0" animBg="1"/>
      <p:bldP spid="335" grpId="1" animBg="1"/>
      <p:bldP spid="336" grpId="0" animBg="1"/>
      <p:bldP spid="336" grpId="1" animBg="1"/>
      <p:bldP spid="339" grpId="0"/>
      <p:bldP spid="340" grpId="0"/>
      <p:bldP spid="341" grpId="0"/>
      <p:bldP spid="342" grpId="0"/>
      <p:bldP spid="343" grpId="0"/>
      <p:bldP spid="344" grpId="0"/>
      <p:bldP spid="345" grpId="0"/>
      <p:bldP spid="349" grpId="0"/>
      <p:bldP spid="353" grpId="0"/>
      <p:bldP spid="354" grpId="0"/>
      <p:bldP spid="355" grpId="0"/>
      <p:bldP spid="356" grpId="0"/>
      <p:bldP spid="357" grpId="0"/>
      <p:bldP spid="358" grpId="0"/>
      <p:bldP spid="364" grpId="0"/>
      <p:bldP spid="365" grpId="0"/>
      <p:bldP spid="366" grpId="0"/>
      <p:bldP spid="367" grpId="0"/>
      <p:bldP spid="368" grpId="0"/>
      <p:bldP spid="369" grpId="0"/>
      <p:bldP spid="370" grpId="0"/>
      <p:bldP spid="371" grpId="0"/>
      <p:bldP spid="372" grpId="0"/>
      <p:bldP spid="374" grpId="0"/>
      <p:bldP spid="376" grpId="0"/>
      <p:bldP spid="381" grpId="0" animBg="1"/>
      <p:bldP spid="381" grpId="1" animBg="1"/>
      <p:bldP spid="382" grpId="0" animBg="1"/>
      <p:bldP spid="382" grpId="1" animBg="1"/>
      <p:bldP spid="383" grpId="0"/>
      <p:bldP spid="384" grpId="0"/>
      <p:bldP spid="386" grpId="0"/>
      <p:bldP spid="387" grpId="0"/>
      <p:bldP spid="389" grpId="0" animBg="1"/>
      <p:bldP spid="389" grpId="1" animBg="1"/>
      <p:bldP spid="394" grpId="0"/>
      <p:bldP spid="395" grpId="0"/>
      <p:bldP spid="398" grpId="0"/>
      <p:bldP spid="400" grpId="0"/>
      <p:bldP spid="446" grpId="0" animBg="1"/>
      <p:bldP spid="447" grpId="0"/>
      <p:bldP spid="447" grpId="1"/>
      <p:bldP spid="463" grpId="0" animBg="1"/>
      <p:bldP spid="463" grpId="1" animBg="1"/>
      <p:bldP spid="464" grpId="0"/>
      <p:bldP spid="465" grpId="0"/>
      <p:bldP spid="466" grpId="0"/>
      <p:bldP spid="471" grpId="0"/>
      <p:bldP spid="485" grpId="0" animBg="1"/>
      <p:bldP spid="486" grpId="0"/>
      <p:bldP spid="385" grpId="0"/>
      <p:bldP spid="351" grpId="0"/>
      <p:bldP spid="352" grpId="0"/>
      <p:bldP spid="104" grpId="0" animBg="1"/>
      <p:bldP spid="105" grpId="0" animBg="1"/>
      <p:bldP spid="10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ounded Rectangle 182"/>
          <p:cNvSpPr/>
          <p:nvPr/>
        </p:nvSpPr>
        <p:spPr>
          <a:xfrm>
            <a:off x="6054274" y="2648375"/>
            <a:ext cx="190253" cy="208308"/>
          </a:xfrm>
          <a:prstGeom prst="roundRect">
            <a:avLst/>
          </a:prstGeom>
          <a:noFill/>
          <a:ln w="1905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/>
            <a:endParaRPr lang="en-US" sz="1400" b="1" ker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8070126" y="3025530"/>
            <a:ext cx="221223" cy="249557"/>
          </a:xfrm>
          <a:prstGeom prst="roundRect">
            <a:avLst/>
          </a:prstGeom>
          <a:noFill/>
          <a:ln w="1905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/>
            <a:endParaRPr lang="en-US" sz="1400" b="1" ker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7918663" y="2606570"/>
            <a:ext cx="278548" cy="247086"/>
          </a:xfrm>
          <a:prstGeom prst="roundRect">
            <a:avLst/>
          </a:prstGeom>
          <a:noFill/>
          <a:ln w="1905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sz="1400" b="1" kern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7561531" y="3211620"/>
            <a:ext cx="223435" cy="249557"/>
          </a:xfrm>
          <a:prstGeom prst="roundRect">
            <a:avLst/>
          </a:prstGeom>
          <a:noFill/>
          <a:ln w="1905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/>
            <a:endParaRPr lang="en-US" sz="1400" b="1" ker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9" name="Rounded Rectangle 178"/>
          <p:cNvSpPr/>
          <p:nvPr/>
        </p:nvSpPr>
        <p:spPr>
          <a:xfrm>
            <a:off x="7237953" y="2616222"/>
            <a:ext cx="286325" cy="229139"/>
          </a:xfrm>
          <a:prstGeom prst="roundRect">
            <a:avLst/>
          </a:prstGeom>
          <a:noFill/>
          <a:ln w="1905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/>
            <a:endParaRPr lang="en-US" sz="1400" b="1" ker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0" name="Rounded Rectangle 179"/>
          <p:cNvSpPr/>
          <p:nvPr/>
        </p:nvSpPr>
        <p:spPr>
          <a:xfrm>
            <a:off x="7164349" y="3221060"/>
            <a:ext cx="245779" cy="249557"/>
          </a:xfrm>
          <a:prstGeom prst="roundRect">
            <a:avLst/>
          </a:prstGeom>
          <a:noFill/>
          <a:ln w="1905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/>
            <a:endParaRPr lang="en-US" sz="1400" b="1" ker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6572090" y="2615178"/>
            <a:ext cx="277761" cy="229139"/>
          </a:xfrm>
          <a:prstGeom prst="roundRect">
            <a:avLst/>
          </a:prstGeom>
          <a:noFill/>
          <a:ln w="1905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/>
            <a:endParaRPr lang="en-US" sz="1400" b="1" ker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7234837" y="2616531"/>
            <a:ext cx="289860" cy="229139"/>
          </a:xfrm>
          <a:prstGeom prst="roundRect">
            <a:avLst/>
          </a:prstGeom>
          <a:noFill/>
          <a:ln w="1905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/>
            <a:endParaRPr lang="en-US" sz="1400" b="1" ker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6" name="Rounded Rectangle 175"/>
          <p:cNvSpPr/>
          <p:nvPr/>
        </p:nvSpPr>
        <p:spPr>
          <a:xfrm>
            <a:off x="7288759" y="2878170"/>
            <a:ext cx="245778" cy="242218"/>
          </a:xfrm>
          <a:prstGeom prst="roundRect">
            <a:avLst/>
          </a:prstGeom>
          <a:noFill/>
          <a:ln w="1905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/>
            <a:endParaRPr lang="en-US" sz="1400" b="1" ker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6571382" y="2611460"/>
            <a:ext cx="278550" cy="229139"/>
          </a:xfrm>
          <a:prstGeom prst="roundRect">
            <a:avLst/>
          </a:prstGeom>
          <a:noFill/>
          <a:ln w="1905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/>
            <a:endParaRPr lang="en-US" sz="1400" b="1" ker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4" name="Rounded Rectangle 173"/>
          <p:cNvSpPr/>
          <p:nvPr/>
        </p:nvSpPr>
        <p:spPr>
          <a:xfrm>
            <a:off x="6921503" y="2878170"/>
            <a:ext cx="245778" cy="242218"/>
          </a:xfrm>
          <a:prstGeom prst="roundRect">
            <a:avLst/>
          </a:prstGeom>
          <a:noFill/>
          <a:ln w="1905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/>
            <a:endParaRPr lang="en-US" sz="1400" b="1" ker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5550295" y="2638194"/>
            <a:ext cx="182829" cy="224624"/>
          </a:xfrm>
          <a:prstGeom prst="roundRect">
            <a:avLst/>
          </a:prstGeom>
          <a:noFill/>
          <a:ln w="1905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/>
            <a:endParaRPr lang="en-US" sz="1400" b="1" ker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6314096" y="3030944"/>
            <a:ext cx="203123" cy="242218"/>
          </a:xfrm>
          <a:prstGeom prst="roundRect">
            <a:avLst/>
          </a:prstGeom>
          <a:noFill/>
          <a:ln w="1905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/>
            <a:endParaRPr lang="en-US" sz="1400" b="1" kern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35" name="Table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643251"/>
              </p:ext>
            </p:extLst>
          </p:nvPr>
        </p:nvGraphicFramePr>
        <p:xfrm>
          <a:off x="476761" y="2711103"/>
          <a:ext cx="4423676" cy="2354580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308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16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3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B9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AB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AB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AB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A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AB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AB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AB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AB6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AB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AB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AB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A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AB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AB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AB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AB6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AB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AB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AB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A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AB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AB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AB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AB6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2" name="TextBox 141"/>
          <p:cNvSpPr txBox="1"/>
          <p:nvPr/>
        </p:nvSpPr>
        <p:spPr>
          <a:xfrm>
            <a:off x="3983585" y="2726482"/>
            <a:ext cx="903444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 </a:t>
            </a:r>
            <a:r>
              <a:rPr lang="en-US" sz="1400" b="1" dirty="0" err="1" smtClean="0">
                <a:solidFill>
                  <a:prstClr val="black"/>
                </a:solidFill>
                <a:cs typeface="MV Boli" pitchFamily="2" charset="0"/>
              </a:rPr>
              <a:t>f</a:t>
            </a:r>
            <a:r>
              <a:rPr lang="en-US" sz="1400" b="1" baseline="-25000" dirty="0" err="1" smtClean="0">
                <a:solidFill>
                  <a:prstClr val="black"/>
                </a:solidFill>
                <a:cs typeface="MV Boli" pitchFamily="2" charset="0"/>
              </a:rPr>
              <a:t>i</a:t>
            </a:r>
            <a:r>
              <a:rPr lang="en-US" sz="1400" b="1" dirty="0" err="1" smtClean="0">
                <a:solidFill>
                  <a:prstClr val="black"/>
                </a:solidFill>
                <a:cs typeface="MV Boli" pitchFamily="2" charset="0"/>
              </a:rPr>
              <a:t>x</a:t>
            </a:r>
            <a:r>
              <a:rPr lang="en-US" sz="1400" b="1" baseline="-25000" dirty="0" err="1" smtClean="0">
                <a:solidFill>
                  <a:prstClr val="black"/>
                </a:solidFill>
                <a:cs typeface="MV Boli" pitchFamily="2" charset="0"/>
              </a:rPr>
              <a:t>i</a:t>
            </a:r>
            <a:r>
              <a:rPr lang="en-US" sz="1400" b="1" baseline="-25000" dirty="0" smtClean="0">
                <a:solidFill>
                  <a:prstClr val="black"/>
                </a:solidFill>
                <a:cs typeface="MV Boli" pitchFamily="2" charset="0"/>
              </a:rPr>
              <a:t> </a:t>
            </a:r>
            <a:endParaRPr lang="en-US" sz="1400" b="1" baseline="-25000" dirty="0">
              <a:solidFill>
                <a:prstClr val="black"/>
              </a:solidFill>
              <a:cs typeface="MV Boli" pitchFamily="2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071704" y="3090477"/>
            <a:ext cx="54864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prstClr val="black"/>
                </a:solidFill>
                <a:latin typeface="Calibri" pitchFamily="34" charset="0"/>
              </a:rPr>
              <a:t>15</a:t>
            </a:r>
            <a:endParaRPr lang="en-US" sz="1600" b="1" kern="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071704" y="3371695"/>
            <a:ext cx="54864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prstClr val="black"/>
                </a:solidFill>
                <a:latin typeface="Calibri" pitchFamily="34" charset="0"/>
              </a:rPr>
              <a:t>165</a:t>
            </a:r>
            <a:endParaRPr lang="en-US" sz="1600" b="1" kern="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071704" y="3652251"/>
            <a:ext cx="54864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prstClr val="black"/>
                </a:solidFill>
                <a:latin typeface="Calibri" pitchFamily="34" charset="0"/>
              </a:rPr>
              <a:t>340</a:t>
            </a:r>
            <a:endParaRPr lang="en-US" sz="1600" b="1" kern="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071704" y="3927587"/>
            <a:ext cx="54864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600" b="1" dirty="0">
                <a:solidFill>
                  <a:prstClr val="black"/>
                </a:solidFill>
                <a:latin typeface="Calibri" pitchFamily="34" charset="0"/>
              </a:rPr>
              <a:t>184</a:t>
            </a:r>
            <a:endParaRPr lang="en-US" sz="1600" b="1" kern="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4071704" y="4195460"/>
            <a:ext cx="54864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600" b="1" dirty="0">
                <a:solidFill>
                  <a:prstClr val="black"/>
                </a:solidFill>
                <a:latin typeface="Calibri" pitchFamily="34" charset="0"/>
              </a:rPr>
              <a:t>58</a:t>
            </a:r>
            <a:endParaRPr lang="en-US" sz="1600" b="1" kern="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437730" y="4779838"/>
            <a:ext cx="540534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b="1" kern="0" dirty="0" smtClean="0">
                <a:solidFill>
                  <a:prstClr val="black"/>
                </a:solidFill>
                <a:latin typeface="+mj-lt"/>
                <a:sym typeface="Symbol"/>
              </a:rPr>
              <a:t>832</a:t>
            </a:r>
            <a:endParaRPr lang="en-US" sz="1400" b="1" kern="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4071704" y="4477993"/>
            <a:ext cx="54864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600" b="1" dirty="0">
                <a:solidFill>
                  <a:prstClr val="black"/>
                </a:solidFill>
                <a:latin typeface="Calibri" pitchFamily="34" charset="0"/>
              </a:rPr>
              <a:t>70</a:t>
            </a:r>
            <a:endParaRPr lang="en-US" sz="1600" b="1" kern="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5418489" y="4849412"/>
            <a:ext cx="1926814" cy="277027"/>
          </a:xfrm>
          <a:prstGeom prst="rect">
            <a:avLst/>
          </a:prstGeom>
          <a:noFill/>
          <a:ln w="1905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 sz="1400" b="1" kern="0">
                <a:solidFill>
                  <a:prstClr val="white"/>
                </a:solidFill>
                <a:latin typeface="Bookman Old Style (Headings)"/>
              </a:defRPr>
            </a:lvl1pPr>
          </a:lstStyle>
          <a:p>
            <a:endParaRPr lang="en-US" dirty="0"/>
          </a:p>
        </p:txBody>
      </p:sp>
      <p:sp>
        <p:nvSpPr>
          <p:cNvPr id="501" name="Rounded Rectangle 500"/>
          <p:cNvSpPr/>
          <p:nvPr/>
        </p:nvSpPr>
        <p:spPr>
          <a:xfrm>
            <a:off x="952405" y="2336772"/>
            <a:ext cx="1672143" cy="259691"/>
          </a:xfrm>
          <a:prstGeom prst="roundRect">
            <a:avLst/>
          </a:prstGeom>
          <a:noFill/>
          <a:ln w="1905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/>
            <a:endParaRPr lang="en-US" sz="1400" b="1" ker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8" name="TextBox 387"/>
          <p:cNvSpPr txBox="1"/>
          <p:nvPr/>
        </p:nvSpPr>
        <p:spPr>
          <a:xfrm>
            <a:off x="2326500" y="2317767"/>
            <a:ext cx="295273" cy="29238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300" b="1" kern="0" dirty="0" smtClean="0">
                <a:solidFill>
                  <a:schemeClr val="bg1"/>
                </a:solidFill>
                <a:latin typeface="+mj-lt"/>
              </a:rPr>
              <a:t>3</a:t>
            </a:r>
            <a:endParaRPr lang="en-US" sz="1300" b="1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904492" y="2317767"/>
            <a:ext cx="1555233" cy="29238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300" b="1" kern="0" dirty="0">
                <a:solidFill>
                  <a:schemeClr val="bg1"/>
                </a:solidFill>
                <a:latin typeface="+mj-lt"/>
              </a:rPr>
              <a:t>Class width(h) =</a:t>
            </a:r>
          </a:p>
        </p:txBody>
      </p:sp>
      <p:cxnSp>
        <p:nvCxnSpPr>
          <p:cNvPr id="495" name="Straight Connector 494"/>
          <p:cNvCxnSpPr/>
          <p:nvPr/>
        </p:nvCxnSpPr>
        <p:spPr>
          <a:xfrm>
            <a:off x="6723507" y="4340134"/>
            <a:ext cx="240790" cy="1191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496" name="TextBox 495"/>
          <p:cNvSpPr txBox="1"/>
          <p:nvPr/>
        </p:nvSpPr>
        <p:spPr>
          <a:xfrm>
            <a:off x="6623433" y="4288958"/>
            <a:ext cx="421911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kern="0" dirty="0" smtClean="0">
                <a:solidFill>
                  <a:schemeClr val="bg1"/>
                </a:solidFill>
                <a:latin typeface="+mj-lt"/>
              </a:rPr>
              <a:t>34</a:t>
            </a:r>
            <a:endParaRPr lang="en-US" sz="1400" b="1" kern="0" baseline="-25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7" name="TextBox 496"/>
          <p:cNvSpPr txBox="1"/>
          <p:nvPr/>
        </p:nvSpPr>
        <p:spPr>
          <a:xfrm>
            <a:off x="6635733" y="4063190"/>
            <a:ext cx="421911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kern="0" dirty="0" smtClean="0">
                <a:solidFill>
                  <a:schemeClr val="bg1"/>
                </a:solidFill>
                <a:latin typeface="+mj-lt"/>
              </a:rPr>
              <a:t>30</a:t>
            </a:r>
            <a:endParaRPr lang="en-US" sz="1400" b="1" kern="0" baseline="-25000" dirty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98" name="Straight Connector 497"/>
          <p:cNvCxnSpPr/>
          <p:nvPr/>
        </p:nvCxnSpPr>
        <p:spPr>
          <a:xfrm flipH="1">
            <a:off x="6727077" y="4404173"/>
            <a:ext cx="226243" cy="87799"/>
          </a:xfrm>
          <a:prstGeom prst="line">
            <a:avLst/>
          </a:prstGeom>
          <a:ln w="1905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/>
          <p:cNvCxnSpPr/>
          <p:nvPr/>
        </p:nvCxnSpPr>
        <p:spPr>
          <a:xfrm flipH="1">
            <a:off x="6714869" y="4190728"/>
            <a:ext cx="244775" cy="61966"/>
          </a:xfrm>
          <a:prstGeom prst="line">
            <a:avLst/>
          </a:prstGeom>
          <a:ln w="1905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TextBox 499"/>
          <p:cNvSpPr txBox="1"/>
          <p:nvPr/>
        </p:nvSpPr>
        <p:spPr>
          <a:xfrm>
            <a:off x="6903303" y="4020123"/>
            <a:ext cx="540534" cy="27699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200" b="1" kern="0" dirty="0" smtClean="0">
                <a:solidFill>
                  <a:srgbClr val="FFFF00"/>
                </a:solidFill>
                <a:latin typeface="+mj-lt"/>
                <a:sym typeface="Symbol"/>
              </a:rPr>
              <a:t>0.88</a:t>
            </a:r>
            <a:endParaRPr lang="en-US" sz="1200" b="1" kern="0" dirty="0" smtClean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502" name="Rounded Rectangle 501"/>
          <p:cNvSpPr/>
          <p:nvPr/>
        </p:nvSpPr>
        <p:spPr>
          <a:xfrm>
            <a:off x="3206865" y="3725857"/>
            <a:ext cx="694293" cy="224624"/>
          </a:xfrm>
          <a:prstGeom prst="roundRect">
            <a:avLst/>
          </a:prstGeom>
          <a:solidFill>
            <a:srgbClr val="52F8F8"/>
          </a:solidFill>
          <a:ln w="9525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  <a:latin typeface="Calibri  "/>
            </a:endParaRPr>
          </a:p>
        </p:txBody>
      </p:sp>
      <p:sp>
        <p:nvSpPr>
          <p:cNvPr id="503" name="Rounded Rectangle 502"/>
          <p:cNvSpPr/>
          <p:nvPr/>
        </p:nvSpPr>
        <p:spPr>
          <a:xfrm>
            <a:off x="3206865" y="4000315"/>
            <a:ext cx="694293" cy="224624"/>
          </a:xfrm>
          <a:prstGeom prst="roundRect">
            <a:avLst/>
          </a:prstGeom>
          <a:solidFill>
            <a:srgbClr val="52F8F8"/>
          </a:solidFill>
          <a:ln w="9525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  <a:latin typeface="Calibri  "/>
            </a:endParaRPr>
          </a:p>
        </p:txBody>
      </p:sp>
      <p:sp>
        <p:nvSpPr>
          <p:cNvPr id="504" name="Rounded Rectangle 503"/>
          <p:cNvSpPr/>
          <p:nvPr/>
        </p:nvSpPr>
        <p:spPr>
          <a:xfrm>
            <a:off x="3205098" y="3449975"/>
            <a:ext cx="694293" cy="224624"/>
          </a:xfrm>
          <a:prstGeom prst="roundRect">
            <a:avLst/>
          </a:prstGeom>
          <a:solidFill>
            <a:srgbClr val="52F8F8"/>
          </a:solidFill>
          <a:ln w="9525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prstClr val="white"/>
              </a:solidFill>
              <a:latin typeface="Calibri  "/>
            </a:endParaRPr>
          </a:p>
        </p:txBody>
      </p:sp>
      <p:sp>
        <p:nvSpPr>
          <p:cNvPr id="505" name="Rounded Rectangle 504"/>
          <p:cNvSpPr/>
          <p:nvPr/>
        </p:nvSpPr>
        <p:spPr>
          <a:xfrm>
            <a:off x="496617" y="3680293"/>
            <a:ext cx="1292873" cy="263463"/>
          </a:xfrm>
          <a:prstGeom prst="roundRect">
            <a:avLst>
              <a:gd name="adj" fmla="val 0"/>
            </a:avLst>
          </a:prstGeom>
          <a:noFill/>
          <a:ln>
            <a:solidFill>
              <a:srgbClr val="FF3399"/>
            </a:solidFill>
          </a:ln>
          <a:effectLst>
            <a:glow rad="25400">
              <a:srgbClr val="FF3399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6" name="TextBox 505"/>
          <p:cNvSpPr txBox="1"/>
          <p:nvPr/>
        </p:nvSpPr>
        <p:spPr>
          <a:xfrm>
            <a:off x="2523893" y="2317767"/>
            <a:ext cx="2534730" cy="29238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300" b="1" kern="0" dirty="0" smtClean="0">
                <a:solidFill>
                  <a:schemeClr val="bg1"/>
                </a:solidFill>
                <a:latin typeface="+mj-lt"/>
              </a:rPr>
              <a:t>Maximum frequency is 40.</a:t>
            </a:r>
          </a:p>
        </p:txBody>
      </p:sp>
      <p:sp>
        <p:nvSpPr>
          <p:cNvPr id="507" name="TextBox 506"/>
          <p:cNvSpPr txBox="1"/>
          <p:nvPr/>
        </p:nvSpPr>
        <p:spPr>
          <a:xfrm>
            <a:off x="4847370" y="2317767"/>
            <a:ext cx="4218016" cy="29238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300" b="1" kern="0" dirty="0" smtClean="0">
                <a:solidFill>
                  <a:schemeClr val="bg1"/>
                </a:solidFill>
                <a:latin typeface="+mj-lt"/>
                <a:sym typeface="Symbol"/>
              </a:rPr>
              <a:t>The corresponding class 7– 10  is modal class.</a:t>
            </a:r>
            <a:endParaRPr lang="en-US" sz="1300" b="1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08" name="Oval 507"/>
          <p:cNvSpPr/>
          <p:nvPr/>
        </p:nvSpPr>
        <p:spPr>
          <a:xfrm>
            <a:off x="3201164" y="3682317"/>
            <a:ext cx="290675" cy="290675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algn="ctr"/>
            <a:endParaRPr lang="en-US" sz="1600" b="1" kern="0" smtClean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509" name="TextBox 508"/>
          <p:cNvSpPr txBox="1"/>
          <p:nvPr/>
        </p:nvSpPr>
        <p:spPr>
          <a:xfrm>
            <a:off x="3625059" y="3663664"/>
            <a:ext cx="457200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Calibri" pitchFamily="34" charset="0"/>
                <a:cs typeface="MV Boli" pitchFamily="2" charset="0"/>
              </a:rPr>
              <a:t> </a:t>
            </a:r>
            <a:r>
              <a:rPr lang="en-US" sz="1600" b="1" i="1" dirty="0">
                <a:solidFill>
                  <a:prstClr val="black"/>
                </a:solidFill>
                <a:latin typeface="Calibri" pitchFamily="34" charset="0"/>
                <a:cs typeface="MV Boli" pitchFamily="2" charset="0"/>
              </a:rPr>
              <a:t>f</a:t>
            </a:r>
            <a:r>
              <a:rPr lang="en-US" sz="1600" b="1" i="1" baseline="-25000" dirty="0">
                <a:solidFill>
                  <a:prstClr val="black"/>
                </a:solidFill>
                <a:latin typeface="Calibri" pitchFamily="34" charset="0"/>
                <a:cs typeface="MV Boli" pitchFamily="2" charset="0"/>
              </a:rPr>
              <a:t>1</a:t>
            </a:r>
          </a:p>
        </p:txBody>
      </p:sp>
      <p:cxnSp>
        <p:nvCxnSpPr>
          <p:cNvPr id="510" name="Straight Arrow Connector 509"/>
          <p:cNvCxnSpPr/>
          <p:nvPr/>
        </p:nvCxnSpPr>
        <p:spPr>
          <a:xfrm rot="10800000">
            <a:off x="3468788" y="3839983"/>
            <a:ext cx="274320" cy="119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511" name="TextBox 510"/>
          <p:cNvSpPr txBox="1"/>
          <p:nvPr/>
        </p:nvSpPr>
        <p:spPr>
          <a:xfrm>
            <a:off x="3616998" y="3398095"/>
            <a:ext cx="457200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Calibri" pitchFamily="34" charset="0"/>
                <a:cs typeface="MV Boli" pitchFamily="2" charset="0"/>
              </a:rPr>
              <a:t> </a:t>
            </a:r>
            <a:r>
              <a:rPr lang="en-US" sz="1600" b="1" i="1" dirty="0">
                <a:solidFill>
                  <a:prstClr val="black"/>
                </a:solidFill>
                <a:latin typeface="Calibri" pitchFamily="34" charset="0"/>
                <a:cs typeface="MV Boli" pitchFamily="2" charset="0"/>
              </a:rPr>
              <a:t>f</a:t>
            </a:r>
            <a:r>
              <a:rPr lang="en-US" sz="1600" b="1" i="1" baseline="-25000" dirty="0">
                <a:solidFill>
                  <a:prstClr val="black"/>
                </a:solidFill>
                <a:latin typeface="Calibri" pitchFamily="34" charset="0"/>
                <a:cs typeface="MV Boli" pitchFamily="2" charset="0"/>
              </a:rPr>
              <a:t>0</a:t>
            </a:r>
          </a:p>
        </p:txBody>
      </p:sp>
      <p:sp>
        <p:nvSpPr>
          <p:cNvPr id="512" name="TextBox 511"/>
          <p:cNvSpPr txBox="1"/>
          <p:nvPr/>
        </p:nvSpPr>
        <p:spPr>
          <a:xfrm>
            <a:off x="3625059" y="3927587"/>
            <a:ext cx="457200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Calibri" pitchFamily="34" charset="0"/>
                <a:cs typeface="MV Boli" pitchFamily="2" charset="0"/>
              </a:rPr>
              <a:t> </a:t>
            </a:r>
            <a:r>
              <a:rPr lang="en-US" sz="1600" b="1" i="1" dirty="0">
                <a:solidFill>
                  <a:prstClr val="black"/>
                </a:solidFill>
                <a:latin typeface="Calibri" pitchFamily="34" charset="0"/>
                <a:cs typeface="MV Boli" pitchFamily="2" charset="0"/>
              </a:rPr>
              <a:t>f</a:t>
            </a:r>
            <a:r>
              <a:rPr lang="en-US" sz="1600" b="1" i="1" baseline="-25000" dirty="0">
                <a:solidFill>
                  <a:prstClr val="black"/>
                </a:solidFill>
                <a:latin typeface="Calibri" pitchFamily="34" charset="0"/>
                <a:cs typeface="MV Boli" pitchFamily="2" charset="0"/>
              </a:rPr>
              <a:t>2</a:t>
            </a:r>
          </a:p>
        </p:txBody>
      </p:sp>
      <p:sp>
        <p:nvSpPr>
          <p:cNvPr id="513" name="TextBox 512"/>
          <p:cNvSpPr txBox="1"/>
          <p:nvPr/>
        </p:nvSpPr>
        <p:spPr>
          <a:xfrm>
            <a:off x="5071265" y="2986574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kern="0" dirty="0" smtClean="0">
                <a:solidFill>
                  <a:schemeClr val="bg1"/>
                </a:solidFill>
                <a:latin typeface="+mj-lt"/>
                <a:sym typeface="Symbol"/>
              </a:rPr>
              <a:t></a:t>
            </a:r>
            <a:endParaRPr lang="en-US" sz="1400" b="1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14" name="TextBox 513"/>
          <p:cNvSpPr txBox="1"/>
          <p:nvPr/>
        </p:nvSpPr>
        <p:spPr>
          <a:xfrm>
            <a:off x="5259483" y="2595167"/>
            <a:ext cx="253596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i="1" kern="0" dirty="0" smtClean="0">
                <a:solidFill>
                  <a:schemeClr val="bg1"/>
                </a:solidFill>
                <a:latin typeface="+mj-lt"/>
              </a:rPr>
              <a:t>l</a:t>
            </a:r>
            <a:endParaRPr lang="en-US" sz="1400" b="1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15" name="TextBox 514"/>
          <p:cNvSpPr txBox="1"/>
          <p:nvPr/>
        </p:nvSpPr>
        <p:spPr>
          <a:xfrm>
            <a:off x="5357085" y="2595167"/>
            <a:ext cx="292068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kern="0" dirty="0" smtClean="0">
                <a:solidFill>
                  <a:schemeClr val="bg1"/>
                </a:solidFill>
                <a:latin typeface="+mj-lt"/>
                <a:sym typeface="Symbol"/>
              </a:rPr>
              <a:t>=</a:t>
            </a:r>
            <a:endParaRPr lang="en-US" sz="1400" b="1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16" name="TextBox 515"/>
          <p:cNvSpPr txBox="1"/>
          <p:nvPr/>
        </p:nvSpPr>
        <p:spPr>
          <a:xfrm>
            <a:off x="5430669" y="2595167"/>
            <a:ext cx="425116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kern="0" dirty="0" smtClean="0">
                <a:solidFill>
                  <a:schemeClr val="bg1"/>
                </a:solidFill>
                <a:latin typeface="+mj-lt"/>
                <a:sym typeface="Symbol"/>
              </a:rPr>
              <a:t> 7,</a:t>
            </a:r>
            <a:endParaRPr lang="en-US" sz="1400" b="1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17" name="TextBox 516"/>
          <p:cNvSpPr txBox="1"/>
          <p:nvPr/>
        </p:nvSpPr>
        <p:spPr>
          <a:xfrm>
            <a:off x="5678732" y="2595167"/>
            <a:ext cx="309701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i="1" kern="0" dirty="0" smtClean="0">
                <a:solidFill>
                  <a:schemeClr val="bg1"/>
                </a:solidFill>
                <a:latin typeface="+mj-lt"/>
              </a:rPr>
              <a:t>h</a:t>
            </a:r>
            <a:endParaRPr lang="en-US" sz="1400" b="1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18" name="TextBox 517"/>
          <p:cNvSpPr txBox="1"/>
          <p:nvPr/>
        </p:nvSpPr>
        <p:spPr>
          <a:xfrm>
            <a:off x="5855525" y="2595167"/>
            <a:ext cx="292068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kern="0" dirty="0" smtClean="0">
                <a:solidFill>
                  <a:schemeClr val="bg1"/>
                </a:solidFill>
                <a:latin typeface="+mj-lt"/>
                <a:sym typeface="Symbol"/>
              </a:rPr>
              <a:t>=</a:t>
            </a:r>
            <a:endParaRPr lang="en-US" sz="1400" b="1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19" name="TextBox 518"/>
          <p:cNvSpPr txBox="1"/>
          <p:nvPr/>
        </p:nvSpPr>
        <p:spPr>
          <a:xfrm>
            <a:off x="5995687" y="2595167"/>
            <a:ext cx="364203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kern="0" dirty="0" smtClean="0">
                <a:solidFill>
                  <a:schemeClr val="bg1"/>
                </a:solidFill>
                <a:latin typeface="+mj-lt"/>
                <a:sym typeface="Symbol"/>
              </a:rPr>
              <a:t>3,</a:t>
            </a:r>
            <a:endParaRPr lang="en-US" sz="1400" b="1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0" name="TextBox 519"/>
          <p:cNvSpPr txBox="1"/>
          <p:nvPr/>
        </p:nvSpPr>
        <p:spPr>
          <a:xfrm>
            <a:off x="6200443" y="2573738"/>
            <a:ext cx="34176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i="1" kern="0" dirty="0" smtClean="0">
                <a:solidFill>
                  <a:schemeClr val="bg1"/>
                </a:solidFill>
                <a:latin typeface="+mj-lt"/>
              </a:rPr>
              <a:t>f</a:t>
            </a:r>
            <a:r>
              <a:rPr lang="en-US" sz="1400" b="1" i="1" kern="0" baseline="-25000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1400" b="1" kern="0" baseline="-25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1" name="TextBox 520"/>
          <p:cNvSpPr txBox="1"/>
          <p:nvPr/>
        </p:nvSpPr>
        <p:spPr>
          <a:xfrm>
            <a:off x="6389977" y="2573738"/>
            <a:ext cx="292068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kern="0" dirty="0" smtClean="0">
                <a:solidFill>
                  <a:schemeClr val="bg1"/>
                </a:solidFill>
                <a:latin typeface="+mj-lt"/>
                <a:sym typeface="Symbol"/>
              </a:rPr>
              <a:t>=</a:t>
            </a:r>
            <a:endParaRPr lang="en-US" sz="1400" b="1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2" name="TextBox 521"/>
          <p:cNvSpPr txBox="1"/>
          <p:nvPr/>
        </p:nvSpPr>
        <p:spPr>
          <a:xfrm>
            <a:off x="6496838" y="2573738"/>
            <a:ext cx="482825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kern="0" dirty="0" smtClean="0">
                <a:solidFill>
                  <a:schemeClr val="bg1"/>
                </a:solidFill>
                <a:latin typeface="+mj-lt"/>
                <a:sym typeface="Symbol"/>
              </a:rPr>
              <a:t>40,</a:t>
            </a:r>
            <a:endParaRPr lang="en-US" sz="1400" b="1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3" name="TextBox 522"/>
          <p:cNvSpPr txBox="1"/>
          <p:nvPr/>
        </p:nvSpPr>
        <p:spPr>
          <a:xfrm>
            <a:off x="6858890" y="2573738"/>
            <a:ext cx="34176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i="1" kern="0" dirty="0" smtClean="0">
                <a:solidFill>
                  <a:schemeClr val="bg1"/>
                </a:solidFill>
                <a:latin typeface="+mj-lt"/>
              </a:rPr>
              <a:t>f</a:t>
            </a:r>
            <a:r>
              <a:rPr lang="en-US" sz="1400" b="1" i="1" kern="0" baseline="-25000" dirty="0" smtClean="0">
                <a:solidFill>
                  <a:schemeClr val="bg1"/>
                </a:solidFill>
                <a:latin typeface="+mj-lt"/>
              </a:rPr>
              <a:t>0</a:t>
            </a:r>
            <a:endParaRPr lang="en-US" sz="1400" b="1" kern="0" baseline="-25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4" name="TextBox 523"/>
          <p:cNvSpPr txBox="1"/>
          <p:nvPr/>
        </p:nvSpPr>
        <p:spPr>
          <a:xfrm>
            <a:off x="7057947" y="2573738"/>
            <a:ext cx="292068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kern="0" dirty="0" smtClean="0">
                <a:solidFill>
                  <a:schemeClr val="bg1"/>
                </a:solidFill>
                <a:latin typeface="+mj-lt"/>
                <a:sym typeface="Symbol"/>
              </a:rPr>
              <a:t>=</a:t>
            </a:r>
            <a:endParaRPr lang="en-US" sz="1400" b="1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5" name="TextBox 524"/>
          <p:cNvSpPr txBox="1"/>
          <p:nvPr/>
        </p:nvSpPr>
        <p:spPr>
          <a:xfrm>
            <a:off x="7165453" y="2573738"/>
            <a:ext cx="482825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kern="0" dirty="0" smtClean="0">
                <a:solidFill>
                  <a:schemeClr val="bg1"/>
                </a:solidFill>
                <a:latin typeface="+mj-lt"/>
                <a:sym typeface="Symbol"/>
              </a:rPr>
              <a:t>30,</a:t>
            </a:r>
            <a:endParaRPr lang="en-US" sz="1400" b="1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6" name="TextBox 525"/>
          <p:cNvSpPr txBox="1"/>
          <p:nvPr/>
        </p:nvSpPr>
        <p:spPr>
          <a:xfrm>
            <a:off x="7532081" y="2573738"/>
            <a:ext cx="34176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i="1" kern="0" dirty="0" smtClean="0">
                <a:solidFill>
                  <a:schemeClr val="bg1"/>
                </a:solidFill>
                <a:latin typeface="+mj-lt"/>
              </a:rPr>
              <a:t>f</a:t>
            </a:r>
            <a:r>
              <a:rPr lang="en-US" sz="1400" b="1" i="1" kern="0" baseline="-25000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1400" b="1" kern="0" baseline="-25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7" name="TextBox 526"/>
          <p:cNvSpPr txBox="1"/>
          <p:nvPr/>
        </p:nvSpPr>
        <p:spPr>
          <a:xfrm>
            <a:off x="7836969" y="2573738"/>
            <a:ext cx="421911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kern="0" dirty="0" smtClean="0">
                <a:solidFill>
                  <a:schemeClr val="bg1"/>
                </a:solidFill>
                <a:latin typeface="+mj-lt"/>
                <a:sym typeface="Symbol"/>
              </a:rPr>
              <a:t>16</a:t>
            </a:r>
            <a:endParaRPr lang="en-US" sz="1400" b="1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8" name="TextBox 527"/>
          <p:cNvSpPr txBox="1"/>
          <p:nvPr/>
        </p:nvSpPr>
        <p:spPr>
          <a:xfrm>
            <a:off x="7731660" y="2573738"/>
            <a:ext cx="292068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kern="0" dirty="0" smtClean="0">
                <a:solidFill>
                  <a:schemeClr val="bg1"/>
                </a:solidFill>
                <a:latin typeface="+mj-lt"/>
                <a:sym typeface="Symbol"/>
              </a:rPr>
              <a:t>=</a:t>
            </a:r>
            <a:endParaRPr lang="en-US" sz="1400" b="1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9" name="TextBox 528"/>
          <p:cNvSpPr txBox="1"/>
          <p:nvPr/>
        </p:nvSpPr>
        <p:spPr>
          <a:xfrm>
            <a:off x="5378505" y="3001963"/>
            <a:ext cx="68320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kern="0" dirty="0" smtClean="0">
                <a:solidFill>
                  <a:schemeClr val="bg1"/>
                </a:solidFill>
                <a:latin typeface="+mj-lt"/>
              </a:rPr>
              <a:t>Mode</a:t>
            </a:r>
          </a:p>
        </p:txBody>
      </p:sp>
      <p:sp>
        <p:nvSpPr>
          <p:cNvPr id="530" name="TextBox 529"/>
          <p:cNvSpPr txBox="1"/>
          <p:nvPr/>
        </p:nvSpPr>
        <p:spPr>
          <a:xfrm>
            <a:off x="5964888" y="2986574"/>
            <a:ext cx="292068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kern="0" dirty="0" smtClean="0">
                <a:solidFill>
                  <a:schemeClr val="bg1"/>
                </a:solidFill>
                <a:latin typeface="+mj-lt"/>
                <a:sym typeface="Symbol"/>
              </a:rPr>
              <a:t>=</a:t>
            </a:r>
            <a:endParaRPr lang="en-US" sz="1400" b="1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1" name="TextBox 530"/>
          <p:cNvSpPr txBox="1"/>
          <p:nvPr/>
        </p:nvSpPr>
        <p:spPr>
          <a:xfrm>
            <a:off x="6263306" y="3001963"/>
            <a:ext cx="253596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i="1" kern="0" dirty="0" smtClean="0">
                <a:solidFill>
                  <a:schemeClr val="bg1"/>
                </a:solidFill>
                <a:latin typeface="+mj-lt"/>
              </a:rPr>
              <a:t>l</a:t>
            </a:r>
            <a:endParaRPr lang="en-US" sz="1400" b="1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2" name="TextBox 531"/>
          <p:cNvSpPr txBox="1"/>
          <p:nvPr/>
        </p:nvSpPr>
        <p:spPr>
          <a:xfrm>
            <a:off x="6396899" y="2986574"/>
            <a:ext cx="292068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kern="0" dirty="0" smtClean="0">
                <a:solidFill>
                  <a:schemeClr val="bg1"/>
                </a:solidFill>
                <a:latin typeface="+mj-lt"/>
                <a:sym typeface="Symbol"/>
              </a:rPr>
              <a:t>+</a:t>
            </a:r>
            <a:endParaRPr lang="en-US" sz="1400" b="1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3" name="Left Bracket 532"/>
          <p:cNvSpPr/>
          <p:nvPr/>
        </p:nvSpPr>
        <p:spPr>
          <a:xfrm>
            <a:off x="6702694" y="2862110"/>
            <a:ext cx="90945" cy="604265"/>
          </a:xfrm>
          <a:prstGeom prst="leftBracket">
            <a:avLst>
              <a:gd name="adj" fmla="val 0"/>
            </a:avLst>
          </a:prstGeom>
          <a:noFill/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400" b="1" kern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34" name="Straight Connector 533"/>
          <p:cNvCxnSpPr/>
          <p:nvPr/>
        </p:nvCxnSpPr>
        <p:spPr>
          <a:xfrm>
            <a:off x="6787289" y="3157106"/>
            <a:ext cx="914400" cy="1191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535" name="TextBox 534"/>
          <p:cNvSpPr txBox="1"/>
          <p:nvPr/>
        </p:nvSpPr>
        <p:spPr>
          <a:xfrm>
            <a:off x="6686643" y="3158297"/>
            <a:ext cx="503664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i="1" kern="0" dirty="0" smtClean="0">
                <a:solidFill>
                  <a:schemeClr val="bg1"/>
                </a:solidFill>
                <a:latin typeface="+mj-lt"/>
              </a:rPr>
              <a:t>2f</a:t>
            </a:r>
            <a:r>
              <a:rPr lang="en-US" sz="1400" b="1" i="1" kern="0" baseline="-25000" dirty="0" smtClean="0">
                <a:solidFill>
                  <a:schemeClr val="bg1"/>
                </a:solidFill>
                <a:latin typeface="+mj-lt"/>
              </a:rPr>
              <a:t>1 </a:t>
            </a:r>
            <a:endParaRPr lang="en-US" sz="1400" b="1" kern="0" baseline="-25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6" name="Left Bracket 535"/>
          <p:cNvSpPr/>
          <p:nvPr/>
        </p:nvSpPr>
        <p:spPr>
          <a:xfrm flipH="1">
            <a:off x="7723379" y="2861808"/>
            <a:ext cx="83081" cy="604265"/>
          </a:xfrm>
          <a:prstGeom prst="leftBracket">
            <a:avLst>
              <a:gd name="adj" fmla="val 0"/>
            </a:avLst>
          </a:prstGeom>
          <a:noFill/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400" b="1" kern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7" name="TextBox 536"/>
          <p:cNvSpPr txBox="1"/>
          <p:nvPr/>
        </p:nvSpPr>
        <p:spPr>
          <a:xfrm>
            <a:off x="7790074" y="2986574"/>
            <a:ext cx="28405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kern="0" dirty="0" smtClean="0">
                <a:solidFill>
                  <a:schemeClr val="bg1"/>
                </a:solidFill>
                <a:latin typeface="+mj-lt"/>
                <a:sym typeface="Symbol"/>
              </a:rPr>
              <a:t></a:t>
            </a:r>
            <a:endParaRPr lang="en-US" sz="1400" b="1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8" name="TextBox 537"/>
          <p:cNvSpPr txBox="1"/>
          <p:nvPr/>
        </p:nvSpPr>
        <p:spPr>
          <a:xfrm>
            <a:off x="8007680" y="2993122"/>
            <a:ext cx="309701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i="1" kern="0" dirty="0" smtClean="0">
                <a:solidFill>
                  <a:schemeClr val="bg1"/>
                </a:solidFill>
                <a:latin typeface="+mj-lt"/>
              </a:rPr>
              <a:t>h</a:t>
            </a:r>
            <a:endParaRPr lang="en-US" sz="1400" b="1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9" name="TextBox 538"/>
          <p:cNvSpPr txBox="1"/>
          <p:nvPr/>
        </p:nvSpPr>
        <p:spPr>
          <a:xfrm>
            <a:off x="6960152" y="3158297"/>
            <a:ext cx="492444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i="1" kern="0" dirty="0" smtClean="0">
                <a:solidFill>
                  <a:schemeClr val="bg1"/>
                </a:solidFill>
                <a:latin typeface="+mj-lt"/>
              </a:rPr>
              <a:t>– f</a:t>
            </a:r>
            <a:r>
              <a:rPr lang="en-US" sz="1400" b="1" i="1" kern="0" baseline="-25000" dirty="0" smtClean="0">
                <a:solidFill>
                  <a:schemeClr val="bg1"/>
                </a:solidFill>
                <a:latin typeface="+mj-lt"/>
              </a:rPr>
              <a:t>0</a:t>
            </a:r>
            <a:endParaRPr lang="en-US" sz="1400" b="1" kern="0" baseline="-25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0" name="TextBox 539"/>
          <p:cNvSpPr txBox="1"/>
          <p:nvPr/>
        </p:nvSpPr>
        <p:spPr>
          <a:xfrm>
            <a:off x="7354303" y="3158297"/>
            <a:ext cx="492444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i="1" kern="0" dirty="0" smtClean="0">
                <a:solidFill>
                  <a:schemeClr val="bg1"/>
                </a:solidFill>
                <a:latin typeface="+mj-lt"/>
              </a:rPr>
              <a:t>– f</a:t>
            </a:r>
            <a:r>
              <a:rPr lang="en-US" sz="1400" b="1" i="1" kern="0" baseline="-25000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1400" b="1" kern="0" baseline="-25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1" name="TextBox 540"/>
          <p:cNvSpPr txBox="1"/>
          <p:nvPr/>
        </p:nvSpPr>
        <p:spPr>
          <a:xfrm>
            <a:off x="6885604" y="2816868"/>
            <a:ext cx="34176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i="1" kern="0" dirty="0" smtClean="0">
                <a:solidFill>
                  <a:schemeClr val="bg1"/>
                </a:solidFill>
                <a:latin typeface="+mj-lt"/>
              </a:rPr>
              <a:t>f</a:t>
            </a:r>
            <a:r>
              <a:rPr lang="en-US" sz="1400" b="1" i="1" kern="0" baseline="-25000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1400" b="1" kern="0" baseline="-25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2" name="TextBox 541"/>
          <p:cNvSpPr txBox="1"/>
          <p:nvPr/>
        </p:nvSpPr>
        <p:spPr>
          <a:xfrm>
            <a:off x="7097822" y="2816868"/>
            <a:ext cx="492444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i="1" kern="0" dirty="0" smtClean="0">
                <a:solidFill>
                  <a:schemeClr val="bg1"/>
                </a:solidFill>
                <a:latin typeface="+mj-lt"/>
              </a:rPr>
              <a:t>– f</a:t>
            </a:r>
            <a:r>
              <a:rPr lang="en-US" sz="1400" b="1" i="1" kern="0" baseline="-25000" dirty="0" smtClean="0">
                <a:solidFill>
                  <a:schemeClr val="bg1"/>
                </a:solidFill>
                <a:latin typeface="+mj-lt"/>
              </a:rPr>
              <a:t>0</a:t>
            </a:r>
            <a:endParaRPr lang="en-US" sz="1400" b="1" kern="0" baseline="-25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3" name="TextBox 542"/>
          <p:cNvSpPr txBox="1"/>
          <p:nvPr/>
        </p:nvSpPr>
        <p:spPr>
          <a:xfrm>
            <a:off x="5071265" y="3582726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kern="0" dirty="0" smtClean="0">
                <a:solidFill>
                  <a:schemeClr val="bg1"/>
                </a:solidFill>
                <a:latin typeface="+mj-lt"/>
                <a:sym typeface="Symbol"/>
              </a:rPr>
              <a:t></a:t>
            </a:r>
            <a:endParaRPr lang="en-US" sz="1400" b="1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4" name="TextBox 543"/>
          <p:cNvSpPr txBox="1"/>
          <p:nvPr/>
        </p:nvSpPr>
        <p:spPr>
          <a:xfrm>
            <a:off x="5378505" y="3582726"/>
            <a:ext cx="68320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kern="0" dirty="0" smtClean="0">
                <a:solidFill>
                  <a:schemeClr val="bg1"/>
                </a:solidFill>
                <a:latin typeface="+mj-lt"/>
              </a:rPr>
              <a:t>Mode</a:t>
            </a:r>
          </a:p>
        </p:txBody>
      </p:sp>
      <p:sp>
        <p:nvSpPr>
          <p:cNvPr id="545" name="TextBox 544"/>
          <p:cNvSpPr txBox="1"/>
          <p:nvPr/>
        </p:nvSpPr>
        <p:spPr>
          <a:xfrm>
            <a:off x="5964888" y="3567337"/>
            <a:ext cx="292068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kern="0" dirty="0" smtClean="0">
                <a:solidFill>
                  <a:schemeClr val="bg1"/>
                </a:solidFill>
                <a:latin typeface="+mj-lt"/>
                <a:sym typeface="Symbol"/>
              </a:rPr>
              <a:t>=</a:t>
            </a:r>
            <a:endParaRPr lang="en-US" sz="1400" b="1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6" name="TextBox 545"/>
          <p:cNvSpPr txBox="1"/>
          <p:nvPr/>
        </p:nvSpPr>
        <p:spPr>
          <a:xfrm>
            <a:off x="6209198" y="3582726"/>
            <a:ext cx="303289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kern="0" dirty="0" smtClean="0">
                <a:solidFill>
                  <a:schemeClr val="bg1"/>
                </a:solidFill>
                <a:latin typeface="+mj-lt"/>
              </a:rPr>
              <a:t>7</a:t>
            </a:r>
          </a:p>
        </p:txBody>
      </p:sp>
      <p:sp>
        <p:nvSpPr>
          <p:cNvPr id="547" name="TextBox 546"/>
          <p:cNvSpPr txBox="1"/>
          <p:nvPr/>
        </p:nvSpPr>
        <p:spPr>
          <a:xfrm>
            <a:off x="6396899" y="3582726"/>
            <a:ext cx="292068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kern="0" dirty="0" smtClean="0">
                <a:solidFill>
                  <a:schemeClr val="bg1"/>
                </a:solidFill>
                <a:latin typeface="+mj-lt"/>
                <a:sym typeface="Symbol"/>
              </a:rPr>
              <a:t>+</a:t>
            </a:r>
            <a:endParaRPr lang="en-US" sz="1400" b="1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8" name="Left Bracket 547"/>
          <p:cNvSpPr/>
          <p:nvPr/>
        </p:nvSpPr>
        <p:spPr>
          <a:xfrm>
            <a:off x="6684275" y="3551821"/>
            <a:ext cx="90945" cy="516551"/>
          </a:xfrm>
          <a:prstGeom prst="leftBracket">
            <a:avLst>
              <a:gd name="adj" fmla="val 0"/>
            </a:avLst>
          </a:prstGeom>
          <a:noFill/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400" b="1" kern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49" name="Straight Connector 548"/>
          <p:cNvCxnSpPr/>
          <p:nvPr/>
        </p:nvCxnSpPr>
        <p:spPr>
          <a:xfrm>
            <a:off x="6752038" y="3797802"/>
            <a:ext cx="1331062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550" name="TextBox 549"/>
          <p:cNvSpPr txBox="1"/>
          <p:nvPr/>
        </p:nvSpPr>
        <p:spPr>
          <a:xfrm>
            <a:off x="6642368" y="3775878"/>
            <a:ext cx="696024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kern="0" dirty="0" smtClean="0">
                <a:solidFill>
                  <a:schemeClr val="bg1"/>
                </a:solidFill>
                <a:latin typeface="+mj-lt"/>
              </a:rPr>
              <a:t>2(40)</a:t>
            </a:r>
            <a:r>
              <a:rPr lang="en-US" sz="1400" b="1" kern="0" baseline="-25000" dirty="0" smtClean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551" name="Left Bracket 550"/>
          <p:cNvSpPr/>
          <p:nvPr/>
        </p:nvSpPr>
        <p:spPr>
          <a:xfrm flipH="1">
            <a:off x="8070806" y="3551519"/>
            <a:ext cx="83081" cy="516551"/>
          </a:xfrm>
          <a:prstGeom prst="leftBracket">
            <a:avLst>
              <a:gd name="adj" fmla="val 0"/>
            </a:avLst>
          </a:prstGeom>
          <a:noFill/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400" b="1" kern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52" name="TextBox 551"/>
          <p:cNvSpPr txBox="1"/>
          <p:nvPr/>
        </p:nvSpPr>
        <p:spPr>
          <a:xfrm>
            <a:off x="8119949" y="3582726"/>
            <a:ext cx="284052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kern="0" dirty="0" smtClean="0">
                <a:solidFill>
                  <a:schemeClr val="bg1"/>
                </a:solidFill>
                <a:latin typeface="+mj-lt"/>
                <a:sym typeface="Symbol"/>
              </a:rPr>
              <a:t></a:t>
            </a:r>
            <a:endParaRPr lang="en-US" sz="1400" b="1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53" name="TextBox 552"/>
          <p:cNvSpPr txBox="1"/>
          <p:nvPr/>
        </p:nvSpPr>
        <p:spPr>
          <a:xfrm>
            <a:off x="8301236" y="3582726"/>
            <a:ext cx="303289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kern="0" dirty="0" smtClean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554" name="TextBox 553"/>
          <p:cNvSpPr txBox="1"/>
          <p:nvPr/>
        </p:nvSpPr>
        <p:spPr>
          <a:xfrm>
            <a:off x="7160621" y="3775878"/>
            <a:ext cx="57259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kern="0" dirty="0" smtClean="0">
                <a:solidFill>
                  <a:schemeClr val="bg1"/>
                </a:solidFill>
                <a:latin typeface="+mj-lt"/>
              </a:rPr>
              <a:t>– 30</a:t>
            </a:r>
            <a:endParaRPr lang="en-US" sz="1400" b="1" kern="0" baseline="-25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55" name="TextBox 554"/>
          <p:cNvSpPr txBox="1"/>
          <p:nvPr/>
        </p:nvSpPr>
        <p:spPr>
          <a:xfrm>
            <a:off x="7619205" y="3775878"/>
            <a:ext cx="57259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kern="0" dirty="0" smtClean="0">
                <a:solidFill>
                  <a:schemeClr val="bg1"/>
                </a:solidFill>
                <a:latin typeface="+mj-lt"/>
              </a:rPr>
              <a:t>– 16</a:t>
            </a:r>
            <a:endParaRPr lang="en-US" sz="1400" b="1" kern="0" baseline="-25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56" name="TextBox 555"/>
          <p:cNvSpPr txBox="1"/>
          <p:nvPr/>
        </p:nvSpPr>
        <p:spPr>
          <a:xfrm>
            <a:off x="6903138" y="3520858"/>
            <a:ext cx="421911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kern="0" dirty="0" smtClean="0">
                <a:solidFill>
                  <a:schemeClr val="bg1"/>
                </a:solidFill>
                <a:latin typeface="+mj-lt"/>
              </a:rPr>
              <a:t>40</a:t>
            </a:r>
            <a:endParaRPr lang="en-US" sz="1400" b="1" kern="0" baseline="-25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57" name="TextBox 556"/>
          <p:cNvSpPr txBox="1"/>
          <p:nvPr/>
        </p:nvSpPr>
        <p:spPr>
          <a:xfrm>
            <a:off x="7154150" y="3520859"/>
            <a:ext cx="620779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b="1" kern="0" dirty="0" smtClean="0">
                <a:solidFill>
                  <a:schemeClr val="bg1"/>
                </a:solidFill>
                <a:latin typeface="+mj-lt"/>
              </a:rPr>
              <a:t>– 30</a:t>
            </a:r>
            <a:endParaRPr lang="en-US" sz="1400" b="1" kern="0" baseline="-25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58" name="TextBox 557"/>
          <p:cNvSpPr txBox="1"/>
          <p:nvPr/>
        </p:nvSpPr>
        <p:spPr>
          <a:xfrm>
            <a:off x="5071265" y="4175658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kern="0" dirty="0" smtClean="0">
                <a:solidFill>
                  <a:schemeClr val="bg1"/>
                </a:solidFill>
                <a:latin typeface="+mj-lt"/>
                <a:sym typeface="Symbol"/>
              </a:rPr>
              <a:t></a:t>
            </a:r>
            <a:endParaRPr lang="en-US" sz="1400" b="1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59" name="TextBox 558"/>
          <p:cNvSpPr txBox="1"/>
          <p:nvPr/>
        </p:nvSpPr>
        <p:spPr>
          <a:xfrm>
            <a:off x="5378505" y="4175658"/>
            <a:ext cx="68320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kern="0" dirty="0" smtClean="0">
                <a:solidFill>
                  <a:schemeClr val="bg1"/>
                </a:solidFill>
                <a:latin typeface="+mj-lt"/>
              </a:rPr>
              <a:t>Mode</a:t>
            </a:r>
          </a:p>
        </p:txBody>
      </p:sp>
      <p:sp>
        <p:nvSpPr>
          <p:cNvPr id="560" name="TextBox 559"/>
          <p:cNvSpPr txBox="1"/>
          <p:nvPr/>
        </p:nvSpPr>
        <p:spPr>
          <a:xfrm>
            <a:off x="5964888" y="4175658"/>
            <a:ext cx="292068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kern="0" dirty="0" smtClean="0">
                <a:solidFill>
                  <a:schemeClr val="bg1"/>
                </a:solidFill>
                <a:latin typeface="+mj-lt"/>
                <a:sym typeface="Symbol"/>
              </a:rPr>
              <a:t>=</a:t>
            </a:r>
            <a:endParaRPr lang="en-US" sz="1400" b="1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61" name="TextBox 560"/>
          <p:cNvSpPr txBox="1"/>
          <p:nvPr/>
        </p:nvSpPr>
        <p:spPr>
          <a:xfrm>
            <a:off x="6209198" y="4175658"/>
            <a:ext cx="303289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kern="0" dirty="0" smtClean="0">
                <a:solidFill>
                  <a:schemeClr val="bg1"/>
                </a:solidFill>
                <a:latin typeface="+mj-lt"/>
              </a:rPr>
              <a:t>7</a:t>
            </a:r>
          </a:p>
        </p:txBody>
      </p:sp>
      <p:sp>
        <p:nvSpPr>
          <p:cNvPr id="562" name="TextBox 561"/>
          <p:cNvSpPr txBox="1"/>
          <p:nvPr/>
        </p:nvSpPr>
        <p:spPr>
          <a:xfrm>
            <a:off x="6396899" y="4175658"/>
            <a:ext cx="292068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kern="0" dirty="0" smtClean="0">
                <a:solidFill>
                  <a:schemeClr val="bg1"/>
                </a:solidFill>
                <a:latin typeface="+mj-lt"/>
                <a:sym typeface="Symbol"/>
              </a:rPr>
              <a:t>+</a:t>
            </a:r>
            <a:endParaRPr lang="en-US" sz="1400" b="1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63" name="TextBox 562"/>
          <p:cNvSpPr txBox="1"/>
          <p:nvPr/>
        </p:nvSpPr>
        <p:spPr>
          <a:xfrm>
            <a:off x="5378505" y="4538743"/>
            <a:ext cx="68320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kern="0" dirty="0" smtClean="0">
                <a:solidFill>
                  <a:schemeClr val="bg1"/>
                </a:solidFill>
                <a:latin typeface="+mj-lt"/>
              </a:rPr>
              <a:t>Mode</a:t>
            </a:r>
          </a:p>
        </p:txBody>
      </p:sp>
      <p:sp>
        <p:nvSpPr>
          <p:cNvPr id="564" name="TextBox 563"/>
          <p:cNvSpPr txBox="1"/>
          <p:nvPr/>
        </p:nvSpPr>
        <p:spPr>
          <a:xfrm>
            <a:off x="5964888" y="4538743"/>
            <a:ext cx="292068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kern="0" dirty="0" smtClean="0">
                <a:solidFill>
                  <a:schemeClr val="bg1"/>
                </a:solidFill>
                <a:latin typeface="+mj-lt"/>
                <a:sym typeface="Symbol"/>
              </a:rPr>
              <a:t>=</a:t>
            </a:r>
            <a:endParaRPr lang="en-US" sz="1400" b="1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65" name="TextBox 564"/>
          <p:cNvSpPr txBox="1"/>
          <p:nvPr/>
        </p:nvSpPr>
        <p:spPr>
          <a:xfrm>
            <a:off x="6209198" y="4538743"/>
            <a:ext cx="303289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kern="0" dirty="0" smtClean="0">
                <a:solidFill>
                  <a:schemeClr val="bg1"/>
                </a:solidFill>
                <a:latin typeface="+mj-lt"/>
              </a:rPr>
              <a:t>7</a:t>
            </a:r>
            <a:endParaRPr lang="en-US" sz="1400" b="1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66" name="TextBox 565"/>
          <p:cNvSpPr txBox="1"/>
          <p:nvPr/>
        </p:nvSpPr>
        <p:spPr>
          <a:xfrm>
            <a:off x="6396899" y="4538743"/>
            <a:ext cx="292068" cy="30777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kern="0" dirty="0" smtClean="0">
                <a:solidFill>
                  <a:schemeClr val="bg1"/>
                </a:solidFill>
                <a:latin typeface="+mj-lt"/>
                <a:sym typeface="Symbol"/>
              </a:rPr>
              <a:t>+</a:t>
            </a:r>
            <a:endParaRPr lang="en-US" sz="1400" b="1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67" name="TextBox 566"/>
          <p:cNvSpPr txBox="1"/>
          <p:nvPr/>
        </p:nvSpPr>
        <p:spPr>
          <a:xfrm>
            <a:off x="6592380" y="4538743"/>
            <a:ext cx="601447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kern="0" dirty="0" smtClean="0">
                <a:solidFill>
                  <a:schemeClr val="bg1"/>
                </a:solidFill>
                <a:latin typeface="+mj-lt"/>
              </a:rPr>
              <a:t>0.88</a:t>
            </a:r>
          </a:p>
        </p:txBody>
      </p:sp>
      <p:sp>
        <p:nvSpPr>
          <p:cNvPr id="568" name="TextBox 567"/>
          <p:cNvSpPr txBox="1"/>
          <p:nvPr/>
        </p:nvSpPr>
        <p:spPr>
          <a:xfrm>
            <a:off x="5071265" y="4538743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kern="0" dirty="0" smtClean="0">
                <a:solidFill>
                  <a:schemeClr val="bg1"/>
                </a:solidFill>
                <a:latin typeface="+mj-lt"/>
                <a:sym typeface="Symbol"/>
              </a:rPr>
              <a:t></a:t>
            </a:r>
            <a:endParaRPr lang="en-US" sz="1400" b="1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69" name="TextBox 568"/>
          <p:cNvSpPr txBox="1"/>
          <p:nvPr/>
        </p:nvSpPr>
        <p:spPr>
          <a:xfrm>
            <a:off x="5324003" y="4825966"/>
            <a:ext cx="760144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1400" b="1" kern="0">
                <a:solidFill>
                  <a:srgbClr val="52F8F8"/>
                </a:solidFill>
                <a:latin typeface="Bookman Old Style (Headings)"/>
              </a:defRPr>
            </a:lvl1pPr>
          </a:lstStyle>
          <a:p>
            <a:r>
              <a:rPr lang="en-US" sz="1600" dirty="0">
                <a:solidFill>
                  <a:srgbClr val="0000FF"/>
                </a:solidFill>
                <a:latin typeface="+mn-lt"/>
              </a:rPr>
              <a:t>Mode</a:t>
            </a:r>
          </a:p>
        </p:txBody>
      </p:sp>
      <p:sp>
        <p:nvSpPr>
          <p:cNvPr id="570" name="TextBox 569"/>
          <p:cNvSpPr txBox="1"/>
          <p:nvPr/>
        </p:nvSpPr>
        <p:spPr>
          <a:xfrm>
            <a:off x="5949660" y="4825966"/>
            <a:ext cx="32252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1400" b="1" kern="0">
                <a:solidFill>
                  <a:srgbClr val="52F8F8"/>
                </a:solidFill>
                <a:latin typeface="Bookman Old Style (Headings)"/>
              </a:defRPr>
            </a:lvl1pPr>
          </a:lstStyle>
          <a:p>
            <a:r>
              <a:rPr lang="en-US" sz="1600" dirty="0">
                <a:solidFill>
                  <a:srgbClr val="0000FF"/>
                </a:solidFill>
                <a:latin typeface="+mn-lt"/>
                <a:sym typeface="Symbol"/>
              </a:rPr>
              <a:t>=</a:t>
            </a:r>
            <a:endParaRPr lang="en-US" sz="16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571" name="TextBox 570"/>
          <p:cNvSpPr txBox="1"/>
          <p:nvPr/>
        </p:nvSpPr>
        <p:spPr>
          <a:xfrm>
            <a:off x="5071265" y="4825966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1400" b="1" kern="0">
                <a:solidFill>
                  <a:srgbClr val="52F8F8"/>
                </a:solidFill>
                <a:latin typeface="Bookman Old Style (Headings)"/>
              </a:defRPr>
            </a:lvl1pPr>
          </a:lstStyle>
          <a:p>
            <a:r>
              <a:rPr lang="en-US" dirty="0">
                <a:sym typeface="Symbol"/>
              </a:rPr>
              <a:t></a:t>
            </a:r>
            <a:endParaRPr lang="en-US" dirty="0"/>
          </a:p>
        </p:txBody>
      </p:sp>
      <p:sp>
        <p:nvSpPr>
          <p:cNvPr id="572" name="TextBox 571"/>
          <p:cNvSpPr txBox="1"/>
          <p:nvPr/>
        </p:nvSpPr>
        <p:spPr>
          <a:xfrm>
            <a:off x="6122636" y="4837108"/>
            <a:ext cx="1292341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1400" b="1" kern="0">
                <a:solidFill>
                  <a:srgbClr val="52F8F8"/>
                </a:solidFill>
                <a:latin typeface="Bookman Old Style (Headings)"/>
              </a:defRPr>
            </a:lvl1pPr>
          </a:lstStyle>
          <a:p>
            <a:r>
              <a:rPr lang="en-US" sz="1600" dirty="0">
                <a:solidFill>
                  <a:srgbClr val="0000FF"/>
                </a:solidFill>
                <a:latin typeface="+mn-lt"/>
              </a:rPr>
              <a:t>7.88 letters</a:t>
            </a:r>
          </a:p>
        </p:txBody>
      </p:sp>
      <p:cxnSp>
        <p:nvCxnSpPr>
          <p:cNvPr id="573" name="Elbow Connector 572"/>
          <p:cNvCxnSpPr/>
          <p:nvPr/>
        </p:nvCxnSpPr>
        <p:spPr>
          <a:xfrm flipH="1">
            <a:off x="1154686" y="3451793"/>
            <a:ext cx="572502" cy="228600"/>
          </a:xfrm>
          <a:prstGeom prst="bentConnector3">
            <a:avLst>
              <a:gd name="adj1" fmla="val 100420"/>
            </a:avLst>
          </a:prstGeom>
          <a:noFill/>
          <a:ln w="38100" cap="flat" cmpd="sng" algn="ctr">
            <a:solidFill>
              <a:srgbClr val="52F8F8"/>
            </a:solidFill>
            <a:prstDash val="solid"/>
            <a:tailEnd type="arrow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</p:cxnSp>
      <p:sp>
        <p:nvSpPr>
          <p:cNvPr id="136" name="TextBox 135"/>
          <p:cNvSpPr txBox="1"/>
          <p:nvPr/>
        </p:nvSpPr>
        <p:spPr>
          <a:xfrm>
            <a:off x="2056117" y="3390111"/>
            <a:ext cx="54864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prstClr val="black"/>
                </a:solidFill>
                <a:latin typeface="Calibri" pitchFamily="34" charset="0"/>
              </a:rPr>
              <a:t>5.5</a:t>
            </a:r>
            <a:endParaRPr lang="en-US" sz="1600" b="1" kern="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13576" y="2711103"/>
            <a:ext cx="1427122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class interval 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910221" y="2695644"/>
            <a:ext cx="1008225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frequency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885517" y="2879126"/>
            <a:ext cx="903444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( f</a:t>
            </a:r>
            <a:r>
              <a:rPr lang="en-US" sz="1400" b="1" baseline="-25000" dirty="0">
                <a:solidFill>
                  <a:prstClr val="black"/>
                </a:solidFill>
                <a:cs typeface="MV Boli" pitchFamily="2" charset="0"/>
              </a:rPr>
              <a:t>i </a:t>
            </a:r>
            <a:r>
              <a:rPr lang="en-US" sz="1400" b="1" dirty="0" smtClean="0">
                <a:solidFill>
                  <a:prstClr val="black"/>
                </a:solidFill>
                <a:cs typeface="MV Boli" pitchFamily="2" charset="0"/>
              </a:rPr>
              <a:t>)</a:t>
            </a:r>
            <a:endParaRPr lang="en-US" sz="1400" b="1" baseline="-25000" dirty="0">
              <a:solidFill>
                <a:prstClr val="black"/>
              </a:solidFill>
              <a:cs typeface="MV Boli" pitchFamily="2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721426" y="2666051"/>
            <a:ext cx="1116010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class mark 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840698" y="2849533"/>
            <a:ext cx="903444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( x</a:t>
            </a:r>
            <a:r>
              <a:rPr lang="en-US" sz="1400" b="1" baseline="-25000" dirty="0">
                <a:solidFill>
                  <a:prstClr val="black"/>
                </a:solidFill>
                <a:cs typeface="MV Boli" pitchFamily="2" charset="0"/>
              </a:rPr>
              <a:t>i </a:t>
            </a:r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)</a:t>
            </a:r>
            <a:endParaRPr lang="en-US" sz="1400" b="1" baseline="-25000" dirty="0">
              <a:solidFill>
                <a:prstClr val="black"/>
              </a:solidFill>
              <a:cs typeface="MV Boli" pitchFamily="2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056117" y="3108893"/>
            <a:ext cx="54864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prstClr val="black"/>
                </a:solidFill>
                <a:latin typeface="Calibri" pitchFamily="34" charset="0"/>
              </a:rPr>
              <a:t>2.5</a:t>
            </a:r>
            <a:endParaRPr lang="en-US" sz="1600" b="1" kern="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2056117" y="4195460"/>
            <a:ext cx="54864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prstClr val="black"/>
                </a:solidFill>
                <a:latin typeface="Calibri" pitchFamily="34" charset="0"/>
              </a:rPr>
              <a:t>14.5</a:t>
            </a:r>
            <a:endParaRPr lang="en-US" sz="1600" b="1" kern="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060437" y="3106000"/>
            <a:ext cx="589719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Calibri" pitchFamily="34" charset="0"/>
              </a:rPr>
              <a:t>6</a:t>
            </a:r>
            <a:endParaRPr lang="en-US" sz="1600" b="1" kern="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103670" y="3380265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Calibri" pitchFamily="34" charset="0"/>
              </a:rPr>
              <a:t>30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3088596" y="3667774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Calibri" pitchFamily="34" charset="0"/>
              </a:rPr>
              <a:t>40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3088596" y="3927587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Calibri" pitchFamily="34" charset="0"/>
              </a:rPr>
              <a:t>16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088596" y="4195460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2888036" y="4769260"/>
            <a:ext cx="692818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b="1" kern="0" dirty="0">
                <a:solidFill>
                  <a:prstClr val="black"/>
                </a:solidFill>
                <a:latin typeface="+mj-lt"/>
                <a:sym typeface="Symbol"/>
              </a:rPr>
              <a:t> </a:t>
            </a:r>
            <a:r>
              <a:rPr lang="en-US" sz="1400" b="1" kern="0" dirty="0" err="1">
                <a:solidFill>
                  <a:prstClr val="black"/>
                </a:solidFill>
                <a:latin typeface="+mj-lt"/>
              </a:rPr>
              <a:t>f</a:t>
            </a:r>
            <a:r>
              <a:rPr lang="en-US" sz="1400" b="1" kern="0" baseline="-25000" dirty="0" err="1">
                <a:solidFill>
                  <a:prstClr val="black"/>
                </a:solidFill>
                <a:latin typeface="+mj-lt"/>
              </a:rPr>
              <a:t>i</a:t>
            </a:r>
            <a:r>
              <a:rPr lang="en-US" sz="1400" b="1" kern="0" dirty="0">
                <a:solidFill>
                  <a:prstClr val="black"/>
                </a:solidFill>
                <a:latin typeface="+mj-lt"/>
              </a:rPr>
              <a:t>  =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3832577" y="4780835"/>
            <a:ext cx="84635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 kern="0" dirty="0">
                <a:solidFill>
                  <a:prstClr val="black"/>
                </a:solidFill>
                <a:latin typeface="+mj-lt"/>
                <a:sym typeface="Symbol"/>
              </a:rPr>
              <a:t> </a:t>
            </a:r>
            <a:r>
              <a:rPr lang="en-US" sz="1400" b="1" kern="0" dirty="0" err="1" smtClean="0">
                <a:solidFill>
                  <a:prstClr val="black"/>
                </a:solidFill>
                <a:latin typeface="+mj-lt"/>
              </a:rPr>
              <a:t>f</a:t>
            </a:r>
            <a:r>
              <a:rPr lang="en-US" sz="1400" b="1" kern="0" baseline="-25000" dirty="0" err="1" smtClean="0">
                <a:solidFill>
                  <a:prstClr val="black"/>
                </a:solidFill>
                <a:latin typeface="+mj-lt"/>
              </a:rPr>
              <a:t>i</a:t>
            </a:r>
            <a:r>
              <a:rPr lang="en-US" sz="1400" b="1" i="1" kern="0" dirty="0" err="1" smtClean="0">
                <a:solidFill>
                  <a:prstClr val="black"/>
                </a:solidFill>
                <a:latin typeface="+mj-lt"/>
              </a:rPr>
              <a:t>x</a:t>
            </a:r>
            <a:r>
              <a:rPr lang="en-US" sz="1400" b="1" kern="0" baseline="-25000" dirty="0" err="1" smtClean="0">
                <a:solidFill>
                  <a:prstClr val="black"/>
                </a:solidFill>
                <a:latin typeface="+mj-lt"/>
              </a:rPr>
              <a:t>i</a:t>
            </a:r>
            <a:r>
              <a:rPr lang="en-US" sz="1400" b="1" kern="0" baseline="-250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1400" b="1" kern="0" dirty="0" smtClean="0">
                <a:solidFill>
                  <a:prstClr val="black"/>
                </a:solidFill>
                <a:latin typeface="+mj-lt"/>
              </a:rPr>
              <a:t>=</a:t>
            </a:r>
            <a:endParaRPr lang="en-US" sz="1400" b="1" kern="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379889" y="4769260"/>
            <a:ext cx="540534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b="1" kern="0" dirty="0" smtClean="0">
                <a:solidFill>
                  <a:prstClr val="black"/>
                </a:solidFill>
                <a:latin typeface="+mj-lt"/>
                <a:sym typeface="Symbol"/>
              </a:rPr>
              <a:t>100</a:t>
            </a:r>
            <a:endParaRPr lang="en-US" sz="1400" b="1" kern="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819675" y="3111676"/>
            <a:ext cx="548548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 b="1" kern="0" dirty="0" smtClean="0">
                <a:solidFill>
                  <a:prstClr val="black"/>
                </a:solidFill>
                <a:latin typeface="Calibri" pitchFamily="34" charset="0"/>
              </a:rPr>
              <a:t>1 - 4</a:t>
            </a:r>
            <a:endParaRPr lang="en-US" sz="1600" b="1" kern="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819676" y="3389393"/>
            <a:ext cx="548548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Calibri" pitchFamily="34" charset="0"/>
              </a:rPr>
              <a:t>4 </a:t>
            </a:r>
            <a:r>
              <a:rPr lang="en-US" sz="1600" b="1" dirty="0">
                <a:solidFill>
                  <a:prstClr val="black"/>
                </a:solidFill>
                <a:latin typeface="Calibri" pitchFamily="34" charset="0"/>
              </a:rPr>
              <a:t>- </a:t>
            </a:r>
            <a:r>
              <a:rPr lang="en-US" sz="1600" b="1" dirty="0" smtClean="0">
                <a:solidFill>
                  <a:prstClr val="black"/>
                </a:solidFill>
                <a:latin typeface="Calibri" pitchFamily="34" charset="0"/>
              </a:rPr>
              <a:t>7</a:t>
            </a:r>
            <a:endParaRPr lang="en-US" sz="1600" b="1" kern="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15481" y="3927587"/>
            <a:ext cx="756938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Calibri" pitchFamily="34" charset="0"/>
              </a:rPr>
              <a:t>10 </a:t>
            </a:r>
            <a:r>
              <a:rPr lang="en-US" sz="1600" b="1" dirty="0">
                <a:solidFill>
                  <a:prstClr val="black"/>
                </a:solidFill>
                <a:latin typeface="Calibri" pitchFamily="34" charset="0"/>
              </a:rPr>
              <a:t>- </a:t>
            </a:r>
            <a:r>
              <a:rPr lang="en-US" sz="1600" b="1" dirty="0" smtClean="0">
                <a:solidFill>
                  <a:prstClr val="black"/>
                </a:solidFill>
                <a:latin typeface="Calibri" pitchFamily="34" charset="0"/>
              </a:rPr>
              <a:t>13</a:t>
            </a:r>
            <a:endParaRPr lang="en-US" sz="1600" b="1" kern="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715481" y="4195460"/>
            <a:ext cx="756938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Calibri" pitchFamily="34" charset="0"/>
              </a:rPr>
              <a:t>13 </a:t>
            </a:r>
            <a:r>
              <a:rPr lang="en-US" sz="1600" b="1" dirty="0">
                <a:solidFill>
                  <a:prstClr val="black"/>
                </a:solidFill>
                <a:latin typeface="Calibri" pitchFamily="34" charset="0"/>
              </a:rPr>
              <a:t>- </a:t>
            </a:r>
            <a:r>
              <a:rPr lang="en-US" sz="1600" b="1" dirty="0" smtClean="0">
                <a:solidFill>
                  <a:prstClr val="black"/>
                </a:solidFill>
                <a:latin typeface="Calibri" pitchFamily="34" charset="0"/>
              </a:rPr>
              <a:t>16</a:t>
            </a:r>
            <a:endParaRPr lang="en-US" sz="1600" b="1" kern="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772968" y="4780762"/>
            <a:ext cx="66877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b="1" kern="0" dirty="0">
                <a:solidFill>
                  <a:prstClr val="black"/>
                </a:solidFill>
                <a:latin typeface="+mj-lt"/>
              </a:rPr>
              <a:t>Total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2056117" y="4477993"/>
            <a:ext cx="54864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prstClr val="black"/>
                </a:solidFill>
                <a:latin typeface="Calibri" pitchFamily="34" charset="0"/>
              </a:rPr>
              <a:t>17.5</a:t>
            </a:r>
            <a:endParaRPr lang="en-US" sz="1600" b="1" kern="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715481" y="4477993"/>
            <a:ext cx="756938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Calibri" pitchFamily="34" charset="0"/>
              </a:rPr>
              <a:t>16 </a:t>
            </a:r>
            <a:r>
              <a:rPr lang="en-US" sz="1600" b="1" dirty="0">
                <a:solidFill>
                  <a:prstClr val="black"/>
                </a:solidFill>
                <a:latin typeface="Calibri" pitchFamily="34" charset="0"/>
              </a:rPr>
              <a:t>- </a:t>
            </a:r>
            <a:r>
              <a:rPr lang="en-US" sz="1600" b="1" dirty="0" smtClean="0">
                <a:solidFill>
                  <a:prstClr val="black"/>
                </a:solidFill>
                <a:latin typeface="Calibri" pitchFamily="34" charset="0"/>
              </a:rPr>
              <a:t>19</a:t>
            </a:r>
            <a:endParaRPr lang="en-US" sz="1600" b="1" kern="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3088596" y="4477993"/>
            <a:ext cx="53340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767578" y="3657851"/>
            <a:ext cx="652744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Calibri" pitchFamily="34" charset="0"/>
              </a:rPr>
              <a:t>7 </a:t>
            </a:r>
            <a:r>
              <a:rPr lang="en-US" sz="1600" b="1" dirty="0">
                <a:solidFill>
                  <a:prstClr val="black"/>
                </a:solidFill>
                <a:latin typeface="Calibri" pitchFamily="34" charset="0"/>
              </a:rPr>
              <a:t>- </a:t>
            </a:r>
            <a:r>
              <a:rPr lang="en-US" sz="1600" b="1" dirty="0" smtClean="0">
                <a:solidFill>
                  <a:prstClr val="black"/>
                </a:solidFill>
                <a:latin typeface="Calibri" pitchFamily="34" charset="0"/>
              </a:rPr>
              <a:t>10</a:t>
            </a:r>
            <a:endParaRPr lang="en-US" sz="1600" b="1" kern="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056117" y="3670667"/>
            <a:ext cx="54864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prstClr val="black"/>
                </a:solidFill>
                <a:latin typeface="Calibri" pitchFamily="34" charset="0"/>
              </a:rPr>
              <a:t>8.5</a:t>
            </a:r>
            <a:endParaRPr lang="en-US" sz="1600" b="1" kern="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056117" y="3927587"/>
            <a:ext cx="548640" cy="33855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prstClr val="black"/>
                </a:solidFill>
                <a:latin typeface="Calibri" pitchFamily="34" charset="0"/>
              </a:rPr>
              <a:t>11.5</a:t>
            </a:r>
            <a:endParaRPr lang="en-US" sz="1600" b="1" kern="0" dirty="0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574" name="Group 64"/>
          <p:cNvGrpSpPr>
            <a:grpSpLocks/>
          </p:cNvGrpSpPr>
          <p:nvPr/>
        </p:nvGrpSpPr>
        <p:grpSpPr bwMode="auto">
          <a:xfrm>
            <a:off x="1486565" y="3118111"/>
            <a:ext cx="1006701" cy="623455"/>
            <a:chOff x="101780" y="4028030"/>
            <a:chExt cx="1006319" cy="831273"/>
          </a:xfrm>
        </p:grpSpPr>
        <p:sp>
          <p:nvSpPr>
            <p:cNvPr id="575" name="Oval 574"/>
            <p:cNvSpPr/>
            <p:nvPr/>
          </p:nvSpPr>
          <p:spPr>
            <a:xfrm>
              <a:off x="124048" y="4028030"/>
              <a:ext cx="960216" cy="831273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slope"/>
            </a:sp3d>
          </p:spPr>
          <p:txBody>
            <a:bodyPr anchor="ctr"/>
            <a:lstStyle/>
            <a:p>
              <a:pPr algn="ctr">
                <a:defRPr/>
              </a:pPr>
              <a:endParaRPr lang="en-US" sz="1600" b="1" kern="0">
                <a:solidFill>
                  <a:prstClr val="black"/>
                </a:solidFill>
                <a:latin typeface="Calibri" pitchFamily="34" charset="0"/>
              </a:endParaRPr>
            </a:p>
          </p:txBody>
        </p:sp>
        <p:sp>
          <p:nvSpPr>
            <p:cNvPr id="576" name="TextBox 66"/>
            <p:cNvSpPr txBox="1">
              <a:spLocks noChangeArrowheads="1"/>
            </p:cNvSpPr>
            <p:nvPr/>
          </p:nvSpPr>
          <p:spPr bwMode="auto">
            <a:xfrm>
              <a:off x="101780" y="4155373"/>
              <a:ext cx="1006319" cy="648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600" b="1" kern="0" dirty="0" smtClean="0">
                  <a:solidFill>
                    <a:prstClr val="black"/>
                  </a:solidFill>
                  <a:latin typeface="Calibri" pitchFamily="34" charset="0"/>
                </a:rPr>
                <a:t>Modal</a:t>
              </a:r>
            </a:p>
            <a:p>
              <a:pPr algn="ctr">
                <a:lnSpc>
                  <a:spcPct val="80000"/>
                </a:lnSpc>
              </a:pPr>
              <a:r>
                <a:rPr lang="en-US" sz="1600" b="1" kern="0" dirty="0" smtClean="0">
                  <a:solidFill>
                    <a:prstClr val="black"/>
                  </a:solidFill>
                  <a:latin typeface="Calibri" pitchFamily="34" charset="0"/>
                </a:rPr>
                <a:t>Class</a:t>
              </a:r>
            </a:p>
          </p:txBody>
        </p:sp>
      </p:grpSp>
      <p:graphicFrame>
        <p:nvGraphicFramePr>
          <p:cNvPr id="192" name="Table 1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836746"/>
              </p:ext>
            </p:extLst>
          </p:nvPr>
        </p:nvGraphicFramePr>
        <p:xfrm>
          <a:off x="397458" y="1209021"/>
          <a:ext cx="6440436" cy="55626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A8CDD7">
                        <a:shade val="58000"/>
                        <a:satMod val="150000"/>
                      </a:srgbClr>
                    </a:gs>
                    <a:gs pos="72000">
                      <a:srgbClr val="A8CDD7">
                        <a:tint val="90000"/>
                        <a:satMod val="135000"/>
                      </a:srgbClr>
                    </a:gs>
                    <a:gs pos="100000">
                      <a:srgbClr val="A8CDD7">
                        <a:tint val="80000"/>
                        <a:satMod val="155000"/>
                      </a:srgbClr>
                    </a:gs>
                  </a:gsLst>
                  <a:lin ang="16200000" scaled="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783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5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54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85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+mj-lt"/>
                        </a:rPr>
                        <a:t>No. of letters</a:t>
                      </a:r>
                      <a:endParaRPr lang="en-US" sz="1200" b="1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8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+mj-lt"/>
                        </a:rPr>
                        <a:t>1 - 4</a:t>
                      </a:r>
                      <a:endParaRPr lang="en-US" sz="1200" b="1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8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+mj-lt"/>
                        </a:rPr>
                        <a:t>4 - 7</a:t>
                      </a:r>
                      <a:endParaRPr lang="en-US" sz="1200" b="1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8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+mj-lt"/>
                        </a:rPr>
                        <a:t>7 - 10</a:t>
                      </a:r>
                      <a:endParaRPr lang="en-US" sz="1200" b="1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8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+mj-lt"/>
                        </a:rPr>
                        <a:t>10 - 13</a:t>
                      </a:r>
                      <a:endParaRPr lang="en-US" sz="1200" b="1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8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+mj-lt"/>
                        </a:rPr>
                        <a:t>13 - 16</a:t>
                      </a:r>
                      <a:endParaRPr lang="en-US" sz="1200" b="1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8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+mj-lt"/>
                        </a:rPr>
                        <a:t>16 - 19</a:t>
                      </a:r>
                      <a:endParaRPr lang="en-US" sz="1200" b="1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8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+mj-lt"/>
                        </a:rPr>
                        <a:t>No. of surnames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8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+mj-lt"/>
                        </a:rPr>
                        <a:t>6</a:t>
                      </a:r>
                      <a:endParaRPr lang="en-US" sz="1200" b="1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8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+mj-lt"/>
                        </a:rPr>
                        <a:t>30</a:t>
                      </a:r>
                      <a:endParaRPr lang="en-US" sz="1200" b="1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8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+mj-lt"/>
                        </a:rPr>
                        <a:t>40</a:t>
                      </a:r>
                      <a:endParaRPr lang="en-US" sz="1200" b="1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8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+mj-lt"/>
                        </a:rPr>
                        <a:t>16</a:t>
                      </a:r>
                      <a:endParaRPr lang="en-US" sz="1200" b="1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8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+mj-lt"/>
                        </a:rPr>
                        <a:t>4</a:t>
                      </a:r>
                      <a:endParaRPr lang="en-US" sz="1200" b="1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8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algn="ctr"/>
                      <a:r>
                        <a:rPr lang="en-US" sz="1200" b="1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+mj-lt"/>
                        </a:rPr>
                        <a:t>4</a:t>
                      </a:r>
                      <a:endParaRPr lang="en-US" sz="1200" b="1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8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3" name="TextBox 192"/>
          <p:cNvSpPr txBox="1"/>
          <p:nvPr/>
        </p:nvSpPr>
        <p:spPr>
          <a:xfrm>
            <a:off x="394321" y="1777777"/>
            <a:ext cx="7979773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FFFF00"/>
                </a:solidFill>
                <a:latin typeface="Bookman Old Style" pitchFamily="18" charset="0"/>
                <a:cs typeface="Calibri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>
                <a:latin typeface="+mj-lt"/>
              </a:rPr>
              <a:t>Determine the median number of letters in the surnames. Find the mean number of letters in the surnames ? Also, find the modal size of the surnames.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394401" y="1778745"/>
            <a:ext cx="75285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+mj-lt"/>
              </a:rPr>
              <a:t>Determine the median number of letters in the surnames. Find the mean number of</a:t>
            </a:r>
            <a:endParaRPr lang="en-US" sz="1500" b="1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393746" y="1989861"/>
            <a:ext cx="60886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+mj-lt"/>
              </a:rPr>
              <a:t>letters in the surnames ? Also, find the modal size of the surnames.</a:t>
            </a:r>
            <a:endParaRPr lang="en-US" sz="1500" b="1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3152540" y="2018947"/>
            <a:ext cx="3200466" cy="251336"/>
          </a:xfrm>
          <a:prstGeom prst="roundRect">
            <a:avLst>
              <a:gd name="adj" fmla="val 25670"/>
            </a:avLst>
          </a:prstGeom>
          <a:noFill/>
          <a:ln w="25400" cap="flat" cmpd="sng" algn="ctr">
            <a:solidFill>
              <a:srgbClr val="FF000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/>
            <a:endParaRPr lang="en-US" sz="1500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6875005" y="3205840"/>
            <a:ext cx="223435" cy="249557"/>
          </a:xfrm>
          <a:prstGeom prst="roundRect">
            <a:avLst/>
          </a:prstGeom>
          <a:noFill/>
          <a:ln w="1905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tlCol="0" anchor="ctr"/>
          <a:lstStyle/>
          <a:p>
            <a:pPr algn="ctr"/>
            <a:endParaRPr lang="en-US" sz="1400" b="1" ker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385851" y="483007"/>
            <a:ext cx="7520807" cy="7386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FFFF00"/>
                </a:solidFill>
                <a:latin typeface="Bookman Old Style" pitchFamily="18" charset="0"/>
                <a:cs typeface="Calibri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Q.6. </a:t>
            </a:r>
            <a:r>
              <a:rPr lang="en-US" dirty="0">
                <a:solidFill>
                  <a:schemeClr val="bg1"/>
                </a:solidFill>
              </a:rPr>
              <a:t>100 surnames were randomly picked up from a local telephone directory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and </a:t>
            </a:r>
            <a:r>
              <a:rPr lang="en-US" dirty="0">
                <a:solidFill>
                  <a:schemeClr val="bg1"/>
                </a:solidFill>
              </a:rPr>
              <a:t>the frequency distribution of the number of letters in the </a:t>
            </a:r>
            <a:r>
              <a:rPr lang="en-US" dirty="0" smtClean="0">
                <a:solidFill>
                  <a:schemeClr val="bg1"/>
                </a:solidFill>
              </a:rPr>
              <a:t>English    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alphabets in the </a:t>
            </a:r>
            <a:r>
              <a:rPr lang="en-US" dirty="0">
                <a:solidFill>
                  <a:schemeClr val="bg1"/>
                </a:solidFill>
              </a:rPr>
              <a:t>surnames was obtained as follows :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270640" y="113293"/>
            <a:ext cx="1624355" cy="338554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FFFF00"/>
                </a:solidFill>
                <a:latin typeface="Bookman Old Style" pitchFamily="18" charset="0"/>
                <a:cs typeface="Calibri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itchFamily="18" charset="0"/>
                <a:ea typeface="+mn-ea"/>
              </a:rPr>
              <a:t>Exercise 14.3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ookman Old Style" pitchFamily="18" charset="0"/>
              <a:ea typeface="+mn-ea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325" y="2369388"/>
            <a:ext cx="756138" cy="432792"/>
          </a:xfrm>
          <a:prstGeom prst="teardrop">
            <a:avLst/>
          </a:prstGeom>
          <a:solidFill>
            <a:srgbClr val="FF5050"/>
          </a:solidFill>
          <a:ln w="19050">
            <a:solidFill>
              <a:srgbClr val="FCE8E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prstClr val="black"/>
                </a:solidFill>
                <a:latin typeface="Bookman Old Style" pitchFamily="18" charset="0"/>
                <a:cs typeface="Calibri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Sol: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6516216" y="-1028650"/>
            <a:ext cx="2441849" cy="40011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CEC597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kern="0" dirty="0" smtClean="0">
                <a:solidFill>
                  <a:prstClr val="black"/>
                </a:solidFill>
                <a:latin typeface="Rockwell"/>
                <a:cs typeface="Calibri" pitchFamily="34" charset="0"/>
              </a:rPr>
              <a:t>Exercise 14.3 – Q.6</a:t>
            </a:r>
            <a:endParaRPr lang="en-US" sz="2000" b="1" kern="0" dirty="0">
              <a:solidFill>
                <a:prstClr val="black"/>
              </a:solidFill>
              <a:latin typeface="Rockwell"/>
              <a:cs typeface="Calibri" pitchFamily="34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7545804" y="-584980"/>
            <a:ext cx="1412261" cy="307777"/>
          </a:xfrm>
          <a:prstGeom prst="rect">
            <a:avLst/>
          </a:prstGeom>
          <a:solidFill>
            <a:sysClr val="windowText" lastClr="000000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cs typeface="Calibri" pitchFamily="34" charset="0"/>
              </a:rPr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224321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23" dur="200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6"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4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9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4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9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4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9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0" fill="hold">
                            <p:stCondLst>
                              <p:cond delay="500"/>
                            </p:stCondLst>
                            <p:childTnLst>
                              <p:par>
                                <p:cTn id="4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3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4" fill="hold">
                            <p:stCondLst>
                              <p:cond delay="1000"/>
                            </p:stCondLst>
                            <p:childTnLst>
                              <p:par>
                                <p:cTn id="49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7" dur="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8" dur="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9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4"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9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4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9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4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9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4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9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4"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9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0" fill="hold">
                            <p:stCondLst>
                              <p:cond delay="500"/>
                            </p:stCondLst>
                            <p:childTnLst>
                              <p:par>
                                <p:cTn id="55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/>
      <p:bldP spid="183" grpId="1" animBg="1"/>
      <p:bldP spid="184" grpId="0" animBg="1"/>
      <p:bldP spid="184" grpId="1" animBg="1"/>
      <p:bldP spid="181" grpId="0" animBg="1"/>
      <p:bldP spid="181" grpId="1" animBg="1"/>
      <p:bldP spid="182" grpId="0" animBg="1"/>
      <p:bldP spid="182" grpId="1" animBg="1"/>
      <p:bldP spid="179" grpId="0" animBg="1"/>
      <p:bldP spid="179" grpId="1" animBg="1"/>
      <p:bldP spid="180" grpId="0" animBg="1"/>
      <p:bldP spid="180" grpId="1" animBg="1"/>
      <p:bldP spid="177" grpId="0" animBg="1"/>
      <p:bldP spid="177" grpId="1" animBg="1"/>
      <p:bldP spid="175" grpId="0" animBg="1"/>
      <p:bldP spid="175" grpId="1" animBg="1"/>
      <p:bldP spid="176" grpId="0" animBg="1"/>
      <p:bldP spid="176" grpId="1" animBg="1"/>
      <p:bldP spid="173" grpId="0" animBg="1"/>
      <p:bldP spid="173" grpId="1" animBg="1"/>
      <p:bldP spid="174" grpId="0" animBg="1"/>
      <p:bldP spid="174" grpId="1" animBg="1"/>
      <p:bldP spid="172" grpId="0" animBg="1"/>
      <p:bldP spid="172" grpId="1" animBg="1"/>
      <p:bldP spid="171" grpId="0" animBg="1"/>
      <p:bldP spid="171" grpId="1" animBg="1"/>
      <p:bldP spid="199" grpId="0" animBg="1"/>
      <p:bldP spid="501" grpId="0" animBg="1"/>
      <p:bldP spid="501" grpId="1" animBg="1"/>
      <p:bldP spid="496" grpId="0"/>
      <p:bldP spid="497" grpId="0"/>
      <p:bldP spid="500" grpId="0"/>
      <p:bldP spid="502" grpId="0" animBg="1"/>
      <p:bldP spid="502" grpId="1" animBg="1"/>
      <p:bldP spid="503" grpId="0" animBg="1"/>
      <p:bldP spid="503" grpId="1" animBg="1"/>
      <p:bldP spid="504" grpId="0" animBg="1"/>
      <p:bldP spid="504" grpId="1" animBg="1"/>
      <p:bldP spid="505" grpId="0" animBg="1"/>
      <p:bldP spid="506" grpId="0"/>
      <p:bldP spid="507" grpId="0"/>
      <p:bldP spid="508" grpId="0" animBg="1"/>
      <p:bldP spid="508" grpId="1" animBg="1"/>
      <p:bldP spid="508" grpId="2" animBg="1"/>
      <p:bldP spid="513" grpId="0"/>
      <p:bldP spid="514" grpId="0"/>
      <p:bldP spid="515" grpId="0"/>
      <p:bldP spid="516" grpId="0"/>
      <p:bldP spid="517" grpId="0"/>
      <p:bldP spid="518" grpId="0"/>
      <p:bldP spid="519" grpId="0"/>
      <p:bldP spid="520" grpId="0"/>
      <p:bldP spid="521" grpId="0"/>
      <p:bldP spid="522" grpId="0"/>
      <p:bldP spid="523" grpId="0"/>
      <p:bldP spid="524" grpId="0"/>
      <p:bldP spid="525" grpId="0"/>
      <p:bldP spid="526" grpId="0"/>
      <p:bldP spid="527" grpId="0"/>
      <p:bldP spid="528" grpId="0"/>
      <p:bldP spid="529" grpId="0"/>
      <p:bldP spid="530" grpId="0"/>
      <p:bldP spid="531" grpId="0"/>
      <p:bldP spid="532" grpId="0"/>
      <p:bldP spid="533" grpId="0" animBg="1"/>
      <p:bldP spid="535" grpId="0"/>
      <p:bldP spid="536" grpId="0" animBg="1"/>
      <p:bldP spid="537" grpId="0"/>
      <p:bldP spid="538" grpId="0"/>
      <p:bldP spid="539" grpId="0"/>
      <p:bldP spid="540" grpId="0"/>
      <p:bldP spid="541" grpId="0"/>
      <p:bldP spid="542" grpId="0"/>
      <p:bldP spid="543" grpId="0"/>
      <p:bldP spid="544" grpId="0"/>
      <p:bldP spid="545" grpId="0"/>
      <p:bldP spid="546" grpId="0"/>
      <p:bldP spid="547" grpId="0"/>
      <p:bldP spid="548" grpId="0" animBg="1"/>
      <p:bldP spid="550" grpId="0"/>
      <p:bldP spid="551" grpId="0" animBg="1"/>
      <p:bldP spid="552" grpId="0"/>
      <p:bldP spid="553" grpId="0"/>
      <p:bldP spid="554" grpId="0"/>
      <p:bldP spid="555" grpId="0"/>
      <p:bldP spid="556" grpId="0"/>
      <p:bldP spid="557" grpId="0"/>
      <p:bldP spid="558" grpId="0"/>
      <p:bldP spid="559" grpId="0"/>
      <p:bldP spid="560" grpId="0"/>
      <p:bldP spid="561" grpId="0"/>
      <p:bldP spid="562" grpId="0"/>
      <p:bldP spid="563" grpId="0"/>
      <p:bldP spid="564" grpId="0"/>
      <p:bldP spid="565" grpId="0"/>
      <p:bldP spid="566" grpId="0"/>
      <p:bldP spid="567" grpId="0"/>
      <p:bldP spid="568" grpId="0"/>
      <p:bldP spid="569" grpId="0"/>
      <p:bldP spid="570" grpId="0"/>
      <p:bldP spid="571" grpId="0"/>
      <p:bldP spid="572" grpId="0"/>
      <p:bldP spid="185" grpId="0" animBg="1"/>
      <p:bldP spid="178" grpId="0" animBg="1"/>
      <p:bldP spid="178" grpId="1" animBg="1"/>
      <p:bldP spid="186" grpId="0" animBg="1"/>
      <p:bldP spid="187" grpId="0" animBg="1"/>
      <p:bldP spid="18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Thank You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15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234134" y="2033141"/>
            <a:ext cx="267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 smtClean="0">
                <a:solidFill>
                  <a:prstClr val="black"/>
                </a:solidFill>
              </a:rPr>
              <a:t>Module_28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5328" y="-492656"/>
            <a:ext cx="3326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X_CBSE_2017-18_Mod-22</a:t>
            </a:r>
          </a:p>
        </p:txBody>
      </p:sp>
    </p:spTree>
    <p:extLst>
      <p:ext uri="{BB962C8B-B14F-4D97-AF65-F5344CB8AC3E}">
        <p14:creationId xmlns:p14="http://schemas.microsoft.com/office/powerpoint/2010/main" val="30732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/>
          <p:cNvSpPr txBox="1"/>
          <p:nvPr/>
        </p:nvSpPr>
        <p:spPr>
          <a:xfrm>
            <a:off x="385852" y="272475"/>
            <a:ext cx="7574733" cy="523220"/>
          </a:xfrm>
          <a:prstGeom prst="rect">
            <a:avLst/>
          </a:prstGeom>
          <a:gradFill rotWithShape="1">
            <a:gsLst>
              <a:gs pos="0">
                <a:srgbClr val="A8CDD7">
                  <a:tint val="70000"/>
                  <a:satMod val="180000"/>
                </a:srgbClr>
              </a:gs>
              <a:gs pos="62000">
                <a:srgbClr val="A8CDD7">
                  <a:tint val="30000"/>
                  <a:satMod val="180000"/>
                </a:srgbClr>
              </a:gs>
              <a:gs pos="100000">
                <a:srgbClr val="A8CDD7">
                  <a:tint val="22000"/>
                  <a:satMod val="180000"/>
                </a:srgbClr>
              </a:gs>
            </a:gsLst>
            <a:lin ang="16200000" scaled="0"/>
          </a:gradFill>
          <a:ln w="9525" cap="flat" cmpd="sng" algn="ctr">
            <a:solidFill>
              <a:srgbClr val="A8CDD7">
                <a:shade val="80000"/>
              </a:srgbClr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r>
              <a:rPr lang="en-US" sz="1400" b="1" kern="0" dirty="0" smtClean="0">
                <a:solidFill>
                  <a:prstClr val="black"/>
                </a:solidFill>
                <a:latin typeface="Rockwell"/>
                <a:cs typeface="Calibri" pitchFamily="34" charset="0"/>
              </a:rPr>
              <a:t>Q. </a:t>
            </a:r>
            <a:r>
              <a:rPr lang="en-US" sz="1400" b="1" dirty="0">
                <a:solidFill>
                  <a:prstClr val="black"/>
                </a:solidFill>
              </a:rPr>
              <a:t>The distribution below gives the weights of 30 students of a class. </a:t>
            </a:r>
            <a:endParaRPr lang="en-US" sz="1400" b="1" dirty="0" smtClean="0">
              <a:solidFill>
                <a:prstClr val="black"/>
              </a:solidFill>
            </a:endParaRPr>
          </a:p>
          <a:p>
            <a:r>
              <a:rPr lang="en-US" sz="1400" b="1" dirty="0" smtClean="0">
                <a:solidFill>
                  <a:prstClr val="black"/>
                </a:solidFill>
              </a:rPr>
              <a:t>Find </a:t>
            </a:r>
            <a:r>
              <a:rPr lang="en-US" sz="1400" b="1" dirty="0">
                <a:solidFill>
                  <a:prstClr val="black"/>
                </a:solidFill>
              </a:rPr>
              <a:t>the median weight of the students</a:t>
            </a:r>
            <a:r>
              <a:rPr lang="en-US" sz="1400" b="1" dirty="0" smtClean="0">
                <a:solidFill>
                  <a:prstClr val="black"/>
                </a:solidFill>
              </a:rPr>
              <a:t>. </a:t>
            </a:r>
            <a:endParaRPr lang="en-US" sz="1400" b="1" kern="0" baseline="-25000" dirty="0">
              <a:solidFill>
                <a:prstClr val="black"/>
              </a:solidFill>
              <a:latin typeface="Rockwell"/>
              <a:cs typeface="Calibri" pitchFamily="34" charset="0"/>
            </a:endParaRPr>
          </a:p>
        </p:txBody>
      </p:sp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328789"/>
              </p:ext>
            </p:extLst>
          </p:nvPr>
        </p:nvGraphicFramePr>
        <p:xfrm>
          <a:off x="397460" y="843525"/>
          <a:ext cx="6786080" cy="55626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A8CDD7">
                        <a:shade val="58000"/>
                        <a:satMod val="150000"/>
                      </a:srgbClr>
                    </a:gs>
                    <a:gs pos="72000">
                      <a:srgbClr val="A8CDD7">
                        <a:tint val="90000"/>
                        <a:satMod val="135000"/>
                      </a:srgbClr>
                    </a:gs>
                    <a:gs pos="100000">
                      <a:srgbClr val="A8CDD7">
                        <a:tint val="80000"/>
                        <a:satMod val="155000"/>
                      </a:srgbClr>
                    </a:gs>
                  </a:gsLst>
                  <a:lin ang="16200000" scaled="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680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2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20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20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50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50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Weight (in kg)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40 - 45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45 - 50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50 - 55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55 - 60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60 - 65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65 - 70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70 - 75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Number of students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Rockwel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CDD7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9826" y="1590660"/>
            <a:ext cx="529312" cy="338554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r>
              <a:rPr lang="en-US" sz="1600" kern="0" dirty="0" smtClean="0">
                <a:solidFill>
                  <a:prstClr val="black"/>
                </a:solidFill>
                <a:latin typeface="Rockwell"/>
                <a:cs typeface="Calibri" pitchFamily="34" charset="0"/>
              </a:rPr>
              <a:t>Sol: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405038"/>
              </p:ext>
            </p:extLst>
          </p:nvPr>
        </p:nvGraphicFramePr>
        <p:xfrm>
          <a:off x="695658" y="1954194"/>
          <a:ext cx="4183582" cy="201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149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9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19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1200" b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1200" b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1200" b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9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1200" b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8E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1200" b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8E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1200" b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9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1200" b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8E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1200" b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8E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1200" b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9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1200" b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8E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1200" b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8E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1200" b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9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1200" b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8E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1200" b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8E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1200" b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9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1200" b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8E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1200" b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AE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1200" b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9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1200" b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AE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1200" b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AE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1200" b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9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AE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AE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200" b="0" kern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942443" y="1988786"/>
            <a:ext cx="588467" cy="198621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4767" y="1941032"/>
            <a:ext cx="634021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b="1" kern="0" dirty="0" smtClean="0">
                <a:solidFill>
                  <a:prstClr val="black"/>
                </a:solidFill>
              </a:rPr>
              <a:t>class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53479" y="2177829"/>
            <a:ext cx="750526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40 - 45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3478" y="2442797"/>
            <a:ext cx="750526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45 - 50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8326" y="3197082"/>
            <a:ext cx="70083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60 - 65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8326" y="3451082"/>
            <a:ext cx="70083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65 - 70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68473" y="2190453"/>
            <a:ext cx="422564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2</a:t>
            </a:r>
            <a:endParaRPr lang="en-US" sz="1400" dirty="0">
              <a:solidFill>
                <a:prstClr val="black"/>
              </a:solidFill>
              <a:cs typeface="MV Boli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9493" y="2450889"/>
            <a:ext cx="533400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3</a:t>
            </a:r>
            <a:endParaRPr lang="en-US" sz="1400" dirty="0">
              <a:solidFill>
                <a:prstClr val="black"/>
              </a:solidFill>
              <a:cs typeface="MV Boli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39493" y="3197082"/>
            <a:ext cx="533400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6</a:t>
            </a:r>
            <a:endParaRPr lang="en-US" sz="1400" dirty="0">
              <a:solidFill>
                <a:prstClr val="black"/>
              </a:solidFill>
              <a:cs typeface="MV Boli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9493" y="3451082"/>
            <a:ext cx="533400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3</a:t>
            </a:r>
            <a:endParaRPr lang="en-US" sz="1400" dirty="0">
              <a:solidFill>
                <a:prstClr val="black"/>
              </a:solidFill>
              <a:cs typeface="MV Boli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80131" y="2190453"/>
            <a:ext cx="422564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prstClr val="black"/>
                </a:solidFill>
              </a:rPr>
              <a:t>2</a:t>
            </a:r>
            <a:endParaRPr lang="en-US" sz="1400" dirty="0">
              <a:solidFill>
                <a:prstClr val="black"/>
              </a:solidFill>
              <a:cs typeface="MV Boli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59926" y="3197082"/>
            <a:ext cx="415637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25</a:t>
            </a:r>
            <a:endParaRPr lang="en-US" sz="1400" dirty="0">
              <a:solidFill>
                <a:prstClr val="black"/>
              </a:solidFill>
              <a:cs typeface="MV Boli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59926" y="3451082"/>
            <a:ext cx="597524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28</a:t>
            </a:r>
            <a:endParaRPr lang="en-US" sz="1400" dirty="0">
              <a:solidFill>
                <a:prstClr val="black"/>
              </a:solidFill>
              <a:cs typeface="MV Boli" pitchFamily="2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86480" y="1910748"/>
            <a:ext cx="410305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b="1" kern="0" dirty="0" err="1" smtClean="0">
                <a:solidFill>
                  <a:prstClr val="black"/>
                </a:solidFill>
              </a:rPr>
              <a:t>c.</a:t>
            </a:r>
            <a:r>
              <a:rPr lang="en-US" sz="1400" b="1" i="1" kern="0" dirty="0" err="1" smtClean="0">
                <a:solidFill>
                  <a:prstClr val="black"/>
                </a:solidFill>
              </a:rPr>
              <a:t>f</a:t>
            </a:r>
            <a:endParaRPr lang="en-US" sz="1400" b="1" i="1" kern="0" dirty="0" smtClean="0">
              <a:solidFill>
                <a:prstClr val="black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16285" y="3917290"/>
            <a:ext cx="1797790" cy="528146"/>
            <a:chOff x="5791200" y="731153"/>
            <a:chExt cx="1797790" cy="528146"/>
          </a:xfrm>
        </p:grpSpPr>
        <p:sp>
          <p:nvSpPr>
            <p:cNvPr id="32" name="TextBox 31"/>
            <p:cNvSpPr txBox="1"/>
            <p:nvPr/>
          </p:nvSpPr>
          <p:spPr>
            <a:xfrm>
              <a:off x="5791200" y="829991"/>
              <a:ext cx="606256" cy="307777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</a:rPr>
                <a:t>Here</a:t>
              </a:r>
              <a:endParaRPr lang="en-US" sz="1400" b="1" i="1" kern="0" dirty="0" smtClean="0">
                <a:solidFill>
                  <a:prstClr val="black"/>
                </a:solidFill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324600" y="731153"/>
              <a:ext cx="296876" cy="528146"/>
              <a:chOff x="6552146" y="698796"/>
              <a:chExt cx="296876" cy="528146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6552146" y="698796"/>
                <a:ext cx="296876" cy="307777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en-US" sz="1400" b="1" kern="0" dirty="0" smtClean="0">
                    <a:solidFill>
                      <a:prstClr val="black"/>
                    </a:solidFill>
                  </a:rPr>
                  <a:t>n</a:t>
                </a:r>
                <a:endParaRPr lang="en-US" sz="1400" b="1" i="1" kern="0" dirty="0" smtClean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6590046" y="970669"/>
                <a:ext cx="229001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sp>
            <p:nvSpPr>
              <p:cNvPr id="42" name="TextBox 41"/>
              <p:cNvSpPr txBox="1"/>
              <p:nvPr/>
            </p:nvSpPr>
            <p:spPr>
              <a:xfrm>
                <a:off x="6562520" y="919165"/>
                <a:ext cx="284052" cy="307777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en-US" sz="1400" b="1" kern="0" dirty="0" smtClean="0">
                    <a:solidFill>
                      <a:prstClr val="black"/>
                    </a:solidFill>
                  </a:rPr>
                  <a:t>2</a:t>
                </a:r>
                <a:endParaRPr lang="en-US" sz="1400" b="1" i="1" kern="0" dirty="0" smtClean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6540407" y="829991"/>
              <a:ext cx="304891" cy="307777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</a:rPr>
                <a:t>=</a:t>
              </a:r>
              <a:endParaRPr lang="en-US" sz="1400" b="1" i="1" kern="0" dirty="0" smtClean="0">
                <a:solidFill>
                  <a:prstClr val="black"/>
                </a:solidFill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6738519" y="731153"/>
              <a:ext cx="383438" cy="528146"/>
              <a:chOff x="6508865" y="698796"/>
              <a:chExt cx="383438" cy="528146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6508865" y="698796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en-US" sz="1400" b="1" kern="0" dirty="0" smtClean="0">
                    <a:solidFill>
                      <a:prstClr val="black"/>
                    </a:solidFill>
                  </a:rPr>
                  <a:t>30</a:t>
                </a:r>
                <a:endParaRPr lang="en-US" sz="1400" b="1" i="1" kern="0" dirty="0" smtClean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6552146" y="970669"/>
                <a:ext cx="3048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sp>
            <p:nvSpPr>
              <p:cNvPr id="39" name="TextBox 38"/>
              <p:cNvSpPr txBox="1"/>
              <p:nvPr/>
            </p:nvSpPr>
            <p:spPr>
              <a:xfrm>
                <a:off x="6562520" y="919165"/>
                <a:ext cx="284052" cy="307777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en-US" sz="1400" b="1" kern="0" dirty="0" smtClean="0">
                    <a:solidFill>
                      <a:prstClr val="black"/>
                    </a:solidFill>
                  </a:rPr>
                  <a:t>2</a:t>
                </a:r>
                <a:endParaRPr lang="en-US" sz="1400" b="1" i="1" kern="0" dirty="0" smtClean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7051663" y="849137"/>
              <a:ext cx="537327" cy="307777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</a:rPr>
                <a:t>= 15</a:t>
              </a:r>
              <a:endParaRPr lang="en-US" sz="1400" b="1" i="1" kern="0" dirty="0" smtClean="0">
                <a:solidFill>
                  <a:prstClr val="black"/>
                </a:solidFill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2306105" y="4035095"/>
            <a:ext cx="26468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kern="0" dirty="0" smtClean="0">
                <a:solidFill>
                  <a:prstClr val="black"/>
                </a:solidFill>
              </a:rPr>
              <a:t>which lies in</a:t>
            </a:r>
            <a:r>
              <a:rPr lang="en-US" sz="1400" b="1" i="1" kern="0" dirty="0" smtClean="0">
                <a:solidFill>
                  <a:prstClr val="black"/>
                </a:solidFill>
              </a:rPr>
              <a:t> </a:t>
            </a:r>
            <a:r>
              <a:rPr lang="en-US" sz="1400" b="1" kern="0" dirty="0" smtClean="0">
                <a:solidFill>
                  <a:prstClr val="black"/>
                </a:solidFill>
              </a:rPr>
              <a:t>the class 55 - 60</a:t>
            </a:r>
            <a:endParaRPr lang="en-US" sz="1400" b="1" i="1" kern="0" dirty="0" smtClean="0">
              <a:solidFill>
                <a:prstClr val="black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191071" y="1574756"/>
            <a:ext cx="22653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1" kern="0" dirty="0" smtClean="0">
                <a:solidFill>
                  <a:prstClr val="black"/>
                </a:solidFill>
                <a:sym typeface="Symbol"/>
              </a:rPr>
              <a:t>  Median class is 55 - 60</a:t>
            </a:r>
            <a:endParaRPr lang="en-US" sz="1400" b="1" kern="0" dirty="0" smtClean="0">
              <a:solidFill>
                <a:prstClr val="black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188028" y="1836276"/>
            <a:ext cx="6463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1" i="1" kern="0" dirty="0" smtClean="0">
                <a:solidFill>
                  <a:prstClr val="black"/>
                </a:solidFill>
                <a:latin typeface="Book Antiqua" pitchFamily="18" charset="0"/>
                <a:sym typeface="Symbol"/>
              </a:rPr>
              <a:t>l</a:t>
            </a:r>
            <a:r>
              <a:rPr lang="en-US" sz="1400" b="1" kern="0" dirty="0" smtClean="0">
                <a:solidFill>
                  <a:prstClr val="black"/>
                </a:solidFill>
                <a:sym typeface="Symbol"/>
              </a:rPr>
              <a:t> = 55</a:t>
            </a:r>
            <a:endParaRPr lang="en-US" sz="1400" b="1" kern="0" dirty="0" smtClean="0">
              <a:solidFill>
                <a:prstClr val="black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216949" y="2057161"/>
            <a:ext cx="2688522" cy="803867"/>
            <a:chOff x="5869315" y="2016939"/>
            <a:chExt cx="2688522" cy="803867"/>
          </a:xfrm>
        </p:grpSpPr>
        <p:sp>
          <p:nvSpPr>
            <p:cNvPr id="47" name="Rectangle 46"/>
            <p:cNvSpPr/>
            <p:nvPr/>
          </p:nvSpPr>
          <p:spPr>
            <a:xfrm>
              <a:off x="5869315" y="2355769"/>
              <a:ext cx="9476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  <a:sym typeface="Symbol"/>
                </a:rPr>
                <a:t>Median =</a:t>
              </a:r>
              <a:endParaRPr lang="en-US" sz="1400" b="1" kern="0" dirty="0" smtClean="0">
                <a:solidFill>
                  <a:prstClr val="black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735266" y="2355769"/>
              <a:ext cx="39786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b="1" i="1" kern="0" dirty="0" smtClean="0">
                  <a:solidFill>
                    <a:prstClr val="black"/>
                  </a:solidFill>
                  <a:latin typeface="Book Antiqua" pitchFamily="18" charset="0"/>
                  <a:sym typeface="Symbol"/>
                </a:rPr>
                <a:t>l</a:t>
              </a:r>
              <a:r>
                <a:rPr lang="en-US" sz="1400" b="1" kern="0" dirty="0" smtClean="0">
                  <a:solidFill>
                    <a:prstClr val="black"/>
                  </a:solidFill>
                  <a:sym typeface="Symbol"/>
                </a:rPr>
                <a:t> +</a:t>
              </a:r>
              <a:endParaRPr lang="en-US" sz="1400" b="1" kern="0" dirty="0" smtClean="0">
                <a:solidFill>
                  <a:prstClr val="black"/>
                </a:solidFill>
              </a:endParaRPr>
            </a:p>
          </p:txBody>
        </p:sp>
        <p:sp>
          <p:nvSpPr>
            <p:cNvPr id="49" name="Left Bracket 48"/>
            <p:cNvSpPr/>
            <p:nvPr/>
          </p:nvSpPr>
          <p:spPr>
            <a:xfrm>
              <a:off x="7086600" y="2072444"/>
              <a:ext cx="113092" cy="671015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smtClea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204435" y="2016939"/>
              <a:ext cx="296876" cy="307777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</a:rPr>
                <a:t>n</a:t>
              </a:r>
              <a:endParaRPr lang="en-US" sz="1400" b="1" i="1" kern="0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7242335" y="2282365"/>
              <a:ext cx="229001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7214809" y="2237211"/>
              <a:ext cx="284052" cy="307777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</a:rPr>
                <a:t>2</a:t>
              </a:r>
              <a:endParaRPr lang="en-US" sz="1400" b="1" i="1" kern="0" dirty="0" smtClean="0">
                <a:solidFill>
                  <a:prstClr val="black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488123" y="2108200"/>
              <a:ext cx="56457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  <a:sym typeface="Symbol"/>
                </a:rPr>
                <a:t>– c.f.</a:t>
              </a:r>
              <a:endParaRPr lang="en-US" sz="1400" b="1" kern="0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7214809" y="2509657"/>
              <a:ext cx="786191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</p:spPr>
        </p:cxnSp>
        <p:sp>
          <p:nvSpPr>
            <p:cNvPr id="55" name="Rectangle 54"/>
            <p:cNvSpPr/>
            <p:nvPr/>
          </p:nvSpPr>
          <p:spPr>
            <a:xfrm>
              <a:off x="7528164" y="2513029"/>
              <a:ext cx="2391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  <a:sym typeface="Symbol"/>
                </a:rPr>
                <a:t>f</a:t>
              </a:r>
              <a:endParaRPr lang="en-US" sz="1400" b="1" kern="0" dirty="0" smtClean="0">
                <a:solidFill>
                  <a:prstClr val="black"/>
                </a:solidFill>
              </a:endParaRPr>
            </a:p>
          </p:txBody>
        </p:sp>
        <p:sp>
          <p:nvSpPr>
            <p:cNvPr id="56" name="Left Bracket 55"/>
            <p:cNvSpPr/>
            <p:nvPr/>
          </p:nvSpPr>
          <p:spPr>
            <a:xfrm flipH="1">
              <a:off x="8005017" y="2072444"/>
              <a:ext cx="109480" cy="671015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smtClea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116691" y="2355769"/>
              <a:ext cx="44114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kern="0" dirty="0" smtClean="0">
                  <a:solidFill>
                    <a:prstClr val="black"/>
                  </a:solidFill>
                  <a:sym typeface="Symbol"/>
                </a:rPr>
                <a:t>x</a:t>
              </a:r>
              <a:r>
                <a:rPr lang="en-US" sz="1400" b="1" kern="0" dirty="0" smtClean="0">
                  <a:solidFill>
                    <a:prstClr val="black"/>
                  </a:solidFill>
                  <a:sym typeface="Symbol"/>
                </a:rPr>
                <a:t> h</a:t>
              </a:r>
              <a:endParaRPr lang="en-US" sz="1400" b="1" kern="0" dirty="0" smtClean="0">
                <a:solidFill>
                  <a:prstClr val="black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847009" y="2865286"/>
            <a:ext cx="1847599" cy="553045"/>
            <a:chOff x="6460497" y="2959420"/>
            <a:chExt cx="1847599" cy="553045"/>
          </a:xfrm>
        </p:grpSpPr>
        <p:sp>
          <p:nvSpPr>
            <p:cNvPr id="59" name="Rectangle 58"/>
            <p:cNvSpPr/>
            <p:nvPr/>
          </p:nvSpPr>
          <p:spPr>
            <a:xfrm>
              <a:off x="6460497" y="3060650"/>
              <a:ext cx="7409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  <a:sym typeface="Symbol"/>
                </a:rPr>
                <a:t>=  55 +</a:t>
              </a:r>
              <a:endParaRPr lang="en-US" sz="1400" b="1" kern="0" dirty="0" smtClean="0">
                <a:solidFill>
                  <a:prstClr val="black"/>
                </a:solidFill>
              </a:endParaRPr>
            </a:p>
          </p:txBody>
        </p:sp>
        <p:sp>
          <p:nvSpPr>
            <p:cNvPr id="60" name="Left Bracket 59"/>
            <p:cNvSpPr/>
            <p:nvPr/>
          </p:nvSpPr>
          <p:spPr>
            <a:xfrm>
              <a:off x="7111221" y="2994756"/>
              <a:ext cx="93213" cy="509015"/>
            </a:xfrm>
            <a:prstGeom prst="leftBracket">
              <a:avLst>
                <a:gd name="adj" fmla="val 4823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smtClea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078077" y="2959420"/>
              <a:ext cx="77136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  <a:sym typeface="Symbol"/>
                </a:rPr>
                <a:t>15 – 13</a:t>
              </a:r>
              <a:endParaRPr lang="en-US" sz="1400" b="1" kern="0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7154881" y="3214538"/>
              <a:ext cx="63278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</p:spPr>
        </p:cxnSp>
        <p:sp>
          <p:nvSpPr>
            <p:cNvPr id="63" name="Rectangle 62"/>
            <p:cNvSpPr/>
            <p:nvPr/>
          </p:nvSpPr>
          <p:spPr>
            <a:xfrm>
              <a:off x="7329245" y="3204688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  <a:sym typeface="Symbol"/>
                </a:rPr>
                <a:t>6</a:t>
              </a:r>
              <a:endParaRPr lang="en-US" sz="1400" b="1" kern="0" dirty="0" smtClean="0">
                <a:solidFill>
                  <a:prstClr val="black"/>
                </a:solidFill>
              </a:endParaRPr>
            </a:p>
          </p:txBody>
        </p:sp>
        <p:sp>
          <p:nvSpPr>
            <p:cNvPr id="64" name="Left Bracket 63"/>
            <p:cNvSpPr/>
            <p:nvPr/>
          </p:nvSpPr>
          <p:spPr>
            <a:xfrm flipH="1">
              <a:off x="7769367" y="2994756"/>
              <a:ext cx="98844" cy="509015"/>
            </a:xfrm>
            <a:prstGeom prst="leftBracket">
              <a:avLst>
                <a:gd name="adj" fmla="val 4823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smtClea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884582" y="3060650"/>
              <a:ext cx="4235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kern="0" dirty="0" smtClean="0">
                  <a:solidFill>
                    <a:prstClr val="black"/>
                  </a:solidFill>
                  <a:sym typeface="Symbol"/>
                </a:rPr>
                <a:t>x</a:t>
              </a:r>
              <a:r>
                <a:rPr lang="en-US" sz="1400" b="1" kern="0" dirty="0" smtClean="0">
                  <a:solidFill>
                    <a:prstClr val="black"/>
                  </a:solidFill>
                  <a:sym typeface="Symbol"/>
                </a:rPr>
                <a:t> 5</a:t>
              </a:r>
              <a:endParaRPr lang="en-US" sz="1400" b="1" kern="0" dirty="0" smtClean="0">
                <a:solidFill>
                  <a:prstClr val="black"/>
                </a:solidFill>
              </a:endParaRPr>
            </a:p>
          </p:txBody>
        </p:sp>
      </p:grpSp>
      <p:cxnSp>
        <p:nvCxnSpPr>
          <p:cNvPr id="70" name="Straight Arrow Connector 69"/>
          <p:cNvCxnSpPr>
            <a:endCxn id="25" idx="1"/>
          </p:cNvCxnSpPr>
          <p:nvPr/>
        </p:nvCxnSpPr>
        <p:spPr>
          <a:xfrm flipV="1">
            <a:off x="2619489" y="2344342"/>
            <a:ext cx="1360642" cy="12180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71" name="Straight Arrow Connector 70"/>
          <p:cNvCxnSpPr>
            <a:stCxn id="25" idx="1"/>
          </p:cNvCxnSpPr>
          <p:nvPr/>
        </p:nvCxnSpPr>
        <p:spPr>
          <a:xfrm flipH="1">
            <a:off x="2610584" y="2344342"/>
            <a:ext cx="1369547" cy="271511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72" name="Straight Arrow Connector 71"/>
          <p:cNvCxnSpPr/>
          <p:nvPr/>
        </p:nvCxnSpPr>
        <p:spPr>
          <a:xfrm flipH="1">
            <a:off x="2601157" y="2630202"/>
            <a:ext cx="1433173" cy="226833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77" name="Straight Arrow Connector 76"/>
          <p:cNvCxnSpPr/>
          <p:nvPr/>
        </p:nvCxnSpPr>
        <p:spPr>
          <a:xfrm flipH="1">
            <a:off x="2601157" y="2868332"/>
            <a:ext cx="1437443" cy="229753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78" name="Straight Arrow Connector 77"/>
          <p:cNvCxnSpPr/>
          <p:nvPr/>
        </p:nvCxnSpPr>
        <p:spPr>
          <a:xfrm flipH="1">
            <a:off x="2601157" y="3106457"/>
            <a:ext cx="1394581" cy="240295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79" name="Straight Arrow Connector 78"/>
          <p:cNvCxnSpPr/>
          <p:nvPr/>
        </p:nvCxnSpPr>
        <p:spPr>
          <a:xfrm flipH="1">
            <a:off x="2601157" y="3382682"/>
            <a:ext cx="1408868" cy="225327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630526" y="833047"/>
            <a:ext cx="12175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Weight (in kg)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2153266" y="1969608"/>
            <a:ext cx="900545" cy="218483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23361" y="1110259"/>
            <a:ext cx="16305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Number of students</a:t>
            </a:r>
          </a:p>
        </p:txBody>
      </p:sp>
      <p:sp>
        <p:nvSpPr>
          <p:cNvPr id="85" name="Curved Left Arrow 84"/>
          <p:cNvSpPr/>
          <p:nvPr/>
        </p:nvSpPr>
        <p:spPr>
          <a:xfrm rot="7917851" flipH="1">
            <a:off x="2425180" y="688705"/>
            <a:ext cx="566766" cy="1502533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073563" y="1901682"/>
            <a:ext cx="1079142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b="1" kern="0" dirty="0" smtClean="0">
                <a:solidFill>
                  <a:prstClr val="black"/>
                </a:solidFill>
              </a:rPr>
              <a:t>frequency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4013236" y="2970470"/>
            <a:ext cx="249143" cy="198621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943049" y="2930326"/>
            <a:ext cx="429861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19</a:t>
            </a:r>
            <a:endParaRPr lang="en-US" sz="1400" dirty="0">
              <a:solidFill>
                <a:prstClr val="black"/>
              </a:solidFill>
              <a:cs typeface="MV Boli" pitchFamily="2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919413" y="2987462"/>
            <a:ext cx="580187" cy="198621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0" name="Curved Down Arrow 89"/>
          <p:cNvSpPr/>
          <p:nvPr/>
        </p:nvSpPr>
        <p:spPr>
          <a:xfrm rot="15441465" flipH="1">
            <a:off x="457772" y="2325770"/>
            <a:ext cx="353756" cy="466007"/>
          </a:xfrm>
          <a:prstGeom prst="curvedDownArrow">
            <a:avLst>
              <a:gd name="adj1" fmla="val 25000"/>
              <a:gd name="adj2" fmla="val 65120"/>
              <a:gd name="adj3" fmla="val 25000"/>
            </a:avLst>
          </a:prstGeom>
          <a:solidFill>
            <a:sysClr val="windowText" lastClr="000000"/>
          </a:solidFill>
          <a:ln w="38100" cap="flat" cmpd="sng" algn="ctr">
            <a:solidFill>
              <a:srgbClr val="FFC000"/>
            </a:solidFill>
            <a:prstDash val="solid"/>
          </a:ln>
          <a:effectLst/>
        </p:spPr>
        <p:txBody>
          <a:bodyPr anchor="ctr"/>
          <a:lstStyle/>
          <a:p>
            <a:pPr algn="ctr"/>
            <a:endParaRPr lang="en-US" sz="1400" kern="0" dirty="0">
              <a:solidFill>
                <a:srgbClr val="FF0000"/>
              </a:solidFill>
              <a:latin typeface="Rockwell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750284" y="1836276"/>
            <a:ext cx="787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1" kern="0" dirty="0" smtClean="0">
                <a:solidFill>
                  <a:prstClr val="black"/>
                </a:solidFill>
                <a:sym typeface="Symbol"/>
              </a:rPr>
              <a:t>,  h = 5,</a:t>
            </a:r>
            <a:endParaRPr lang="en-US" sz="1400" b="1" kern="0" dirty="0" smtClean="0">
              <a:solidFill>
                <a:prstClr val="black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463969" y="1836276"/>
            <a:ext cx="7951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kern="0" dirty="0" smtClean="0">
                <a:solidFill>
                  <a:prstClr val="black"/>
                </a:solidFill>
                <a:sym typeface="Symbol"/>
              </a:rPr>
              <a:t>f = 6,</a:t>
            </a:r>
            <a:endParaRPr lang="en-US" sz="1400" b="1" kern="0" dirty="0" smtClean="0">
              <a:solidFill>
                <a:prstClr val="black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029920" y="1836276"/>
            <a:ext cx="10104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kern="0" dirty="0" smtClean="0">
                <a:solidFill>
                  <a:prstClr val="black"/>
                </a:solidFill>
                <a:sym typeface="Symbol"/>
              </a:rPr>
              <a:t>c.f. = 13</a:t>
            </a:r>
            <a:endParaRPr lang="en-US" sz="1400" b="1" kern="0" dirty="0" smtClean="0">
              <a:solidFill>
                <a:prstClr val="black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918625" y="2987462"/>
            <a:ext cx="224597" cy="198621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53480" y="2940105"/>
            <a:ext cx="750526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55 - 60 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2384816" y="2997066"/>
            <a:ext cx="612579" cy="198621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239493" y="2929143"/>
            <a:ext cx="533400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6</a:t>
            </a:r>
            <a:endParaRPr lang="en-US" sz="1400" dirty="0">
              <a:solidFill>
                <a:prstClr val="black"/>
              </a:solidFill>
              <a:cs typeface="MV Boli" pitchFamily="2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777632" y="2932310"/>
            <a:ext cx="229550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  <a:cs typeface="MV Boli" pitchFamily="2" charset="0"/>
              </a:rPr>
              <a:t>f</a:t>
            </a:r>
            <a:endParaRPr lang="en-US" sz="1400" baseline="-25000" dirty="0">
              <a:solidFill>
                <a:prstClr val="black"/>
              </a:solidFill>
              <a:cs typeface="MV Boli" pitchFamily="2" charset="0"/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 flipH="1" flipV="1">
            <a:off x="2613345" y="3090624"/>
            <a:ext cx="206068" cy="67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0" name="Rounded Rectangle 99"/>
          <p:cNvSpPr/>
          <p:nvPr/>
        </p:nvSpPr>
        <p:spPr>
          <a:xfrm>
            <a:off x="4042851" y="2750673"/>
            <a:ext cx="216405" cy="198621"/>
          </a:xfrm>
          <a:prstGeom prst="round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954921" y="2703147"/>
            <a:ext cx="482313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  <a:endParaRPr lang="en-US" sz="1400" dirty="0">
              <a:solidFill>
                <a:prstClr val="black"/>
              </a:solidFill>
              <a:cs typeface="MV Boli" pitchFamily="2" charset="0"/>
            </a:endParaRPr>
          </a:p>
        </p:txBody>
      </p:sp>
      <p:sp>
        <p:nvSpPr>
          <p:cNvPr id="82" name="Curved Left Arrow 81"/>
          <p:cNvSpPr/>
          <p:nvPr/>
        </p:nvSpPr>
        <p:spPr>
          <a:xfrm rot="11521336" flipH="1">
            <a:off x="1639074" y="1026715"/>
            <a:ext cx="566766" cy="1170615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3479" y="2709005"/>
            <a:ext cx="750526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50 - 55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39493" y="2706045"/>
            <a:ext cx="533400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8</a:t>
            </a:r>
            <a:endParaRPr lang="en-US" sz="1400" dirty="0">
              <a:solidFill>
                <a:prstClr val="black"/>
              </a:solidFill>
              <a:cs typeface="MV Boli" pitchFamily="2" charset="0"/>
            </a:endParaRPr>
          </a:p>
        </p:txBody>
      </p:sp>
      <p:sp>
        <p:nvSpPr>
          <p:cNvPr id="73" name="Oval Callout 72"/>
          <p:cNvSpPr/>
          <p:nvPr/>
        </p:nvSpPr>
        <p:spPr>
          <a:xfrm>
            <a:off x="5333382" y="1853599"/>
            <a:ext cx="1542416" cy="704277"/>
          </a:xfrm>
          <a:prstGeom prst="wedgeEllipseCallout">
            <a:avLst>
              <a:gd name="adj1" fmla="val -104166"/>
              <a:gd name="adj2" fmla="val 56618"/>
            </a:avLst>
          </a:prstGeom>
          <a:solidFill>
            <a:srgbClr val="00206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130822" y="2021071"/>
            <a:ext cx="203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  <a:sym typeface="Symbol"/>
              </a:rPr>
              <a:t>2 </a:t>
            </a:r>
            <a:r>
              <a:rPr lang="en-US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+ 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  <a:sym typeface="Symbol"/>
              </a:rPr>
              <a:t>3 </a:t>
            </a:r>
            <a:r>
              <a:rPr lang="en-US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= 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  <a:sym typeface="Symbol"/>
              </a:rPr>
              <a:t>5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75" name="Oval Callout 74"/>
          <p:cNvSpPr/>
          <p:nvPr/>
        </p:nvSpPr>
        <p:spPr>
          <a:xfrm>
            <a:off x="5811097" y="2019620"/>
            <a:ext cx="1810201" cy="768686"/>
          </a:xfrm>
          <a:prstGeom prst="wedgeEllipseCallout">
            <a:avLst>
              <a:gd name="adj1" fmla="val -104166"/>
              <a:gd name="adj2" fmla="val 56618"/>
            </a:avLst>
          </a:prstGeom>
          <a:solidFill>
            <a:srgbClr val="00206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578150" y="2219297"/>
            <a:ext cx="234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  <a:sym typeface="Symbol"/>
              </a:rPr>
              <a:t>5 </a:t>
            </a:r>
            <a:r>
              <a:rPr lang="en-US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+ </a:t>
            </a:r>
            <a:r>
              <a:rPr lang="en-US" b="1" dirty="0" smtClean="0">
                <a:solidFill>
                  <a:prstClr val="white"/>
                </a:solidFill>
                <a:latin typeface="Comic Sans MS" pitchFamily="66" charset="0"/>
                <a:sym typeface="Symbol"/>
              </a:rPr>
              <a:t>8 = 13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5847009" y="3495006"/>
            <a:ext cx="994949" cy="553045"/>
            <a:chOff x="6460497" y="2959420"/>
            <a:chExt cx="994949" cy="553045"/>
          </a:xfrm>
        </p:grpSpPr>
        <p:sp>
          <p:nvSpPr>
            <p:cNvPr id="120" name="Rectangle 119"/>
            <p:cNvSpPr/>
            <p:nvPr/>
          </p:nvSpPr>
          <p:spPr>
            <a:xfrm>
              <a:off x="6460497" y="3060650"/>
              <a:ext cx="7409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  <a:sym typeface="Symbol"/>
                </a:rPr>
                <a:t>=  55 +</a:t>
              </a:r>
              <a:endParaRPr lang="en-US" sz="1400" b="1" kern="0" dirty="0" smtClean="0">
                <a:solidFill>
                  <a:prstClr val="black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072008" y="2959420"/>
              <a:ext cx="3834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  <a:sym typeface="Symbol"/>
                </a:rPr>
                <a:t>10</a:t>
              </a:r>
              <a:endParaRPr lang="en-US" sz="1400" b="1" kern="0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123" name="Straight Connector 122"/>
            <p:cNvCxnSpPr/>
            <p:nvPr/>
          </p:nvCxnSpPr>
          <p:spPr>
            <a:xfrm>
              <a:off x="7146879" y="3230413"/>
              <a:ext cx="221785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</p:spPr>
        </p:cxnSp>
        <p:sp>
          <p:nvSpPr>
            <p:cNvPr id="124" name="Rectangle 123"/>
            <p:cNvSpPr/>
            <p:nvPr/>
          </p:nvSpPr>
          <p:spPr>
            <a:xfrm>
              <a:off x="7126037" y="3204688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b="1" kern="0" dirty="0" smtClean="0">
                  <a:solidFill>
                    <a:prstClr val="black"/>
                  </a:solidFill>
                  <a:sym typeface="Symbol"/>
                </a:rPr>
                <a:t>6</a:t>
              </a:r>
              <a:endParaRPr lang="en-US" sz="1400" b="1" kern="0" dirty="0" smtClean="0">
                <a:solidFill>
                  <a:prstClr val="black"/>
                </a:solidFill>
              </a:endParaRPr>
            </a:p>
          </p:txBody>
        </p:sp>
      </p:grpSp>
      <p:cxnSp>
        <p:nvCxnSpPr>
          <p:cNvPr id="127" name="Straight Connector 126"/>
          <p:cNvCxnSpPr/>
          <p:nvPr/>
        </p:nvCxnSpPr>
        <p:spPr>
          <a:xfrm flipV="1">
            <a:off x="6563626" y="3841512"/>
            <a:ext cx="201168" cy="137401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128" name="Straight Connector 127"/>
          <p:cNvCxnSpPr/>
          <p:nvPr/>
        </p:nvCxnSpPr>
        <p:spPr>
          <a:xfrm flipV="1">
            <a:off x="6542503" y="3610524"/>
            <a:ext cx="243415" cy="113555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129" name="TextBox 128"/>
          <p:cNvSpPr txBox="1"/>
          <p:nvPr/>
        </p:nvSpPr>
        <p:spPr>
          <a:xfrm>
            <a:off x="6711072" y="3509649"/>
            <a:ext cx="673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kern="0" dirty="0" smtClean="0">
                <a:solidFill>
                  <a:srgbClr val="0000FF"/>
                </a:solidFill>
                <a:latin typeface="Sylfaen"/>
              </a:rPr>
              <a:t>1.67</a:t>
            </a:r>
            <a:endParaRPr lang="en-US" sz="1200" kern="0" baseline="-25000" dirty="0">
              <a:solidFill>
                <a:srgbClr val="0000FF"/>
              </a:solidFill>
            </a:endParaRPr>
          </a:p>
        </p:txBody>
      </p:sp>
      <p:sp>
        <p:nvSpPr>
          <p:cNvPr id="132" name="Cloud 131"/>
          <p:cNvSpPr/>
          <p:nvPr/>
        </p:nvSpPr>
        <p:spPr bwMode="auto">
          <a:xfrm rot="10800000" flipH="1" flipV="1">
            <a:off x="4538656" y="1483711"/>
            <a:ext cx="3884367" cy="1376633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4555842" y="1756082"/>
            <a:ext cx="3849992" cy="841814"/>
            <a:chOff x="3310874" y="5038462"/>
            <a:chExt cx="3403871" cy="753124"/>
          </a:xfrm>
        </p:grpSpPr>
        <p:sp>
          <p:nvSpPr>
            <p:cNvPr id="134" name="TextBox 133"/>
            <p:cNvSpPr txBox="1"/>
            <p:nvPr/>
          </p:nvSpPr>
          <p:spPr>
            <a:xfrm>
              <a:off x="3310874" y="5038462"/>
              <a:ext cx="3403871" cy="578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Which </a:t>
              </a:r>
              <a:r>
                <a:rPr lang="en-US" b="1" dirty="0" err="1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c.f</a:t>
              </a:r>
              <a:r>
                <a:rPr lang="en-US" b="1" dirty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 is greater than </a:t>
              </a:r>
            </a:p>
            <a:p>
              <a:pPr algn="ctr"/>
              <a:r>
                <a:rPr lang="en-US" b="1" dirty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     Or equal to    ? </a:t>
              </a:r>
              <a:endParaRPr lang="en-US" b="1" dirty="0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5566176" y="5213350"/>
              <a:ext cx="303826" cy="578236"/>
              <a:chOff x="5298643" y="3429413"/>
              <a:chExt cx="303826" cy="578236"/>
            </a:xfrm>
          </p:grpSpPr>
          <p:sp>
            <p:nvSpPr>
              <p:cNvPr id="136" name="TextBox 135"/>
              <p:cNvSpPr txBox="1"/>
              <p:nvPr/>
            </p:nvSpPr>
            <p:spPr>
              <a:xfrm>
                <a:off x="5298643" y="3429413"/>
                <a:ext cx="282317" cy="5782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prstClr val="white"/>
                    </a:solidFill>
                  </a:rPr>
                  <a:t>n</a:t>
                </a:r>
              </a:p>
              <a:p>
                <a:r>
                  <a:rPr lang="en-US" b="1" dirty="0">
                    <a:solidFill>
                      <a:prstClr val="white"/>
                    </a:solidFill>
                  </a:rPr>
                  <a:t>2</a:t>
                </a:r>
              </a:p>
            </p:txBody>
          </p:sp>
          <p:cxnSp>
            <p:nvCxnSpPr>
              <p:cNvPr id="137" name="Straight Connector 136"/>
              <p:cNvCxnSpPr/>
              <p:nvPr/>
            </p:nvCxnSpPr>
            <p:spPr>
              <a:xfrm>
                <a:off x="5328149" y="3727053"/>
                <a:ext cx="27432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8" name="Cloud 137"/>
          <p:cNvSpPr/>
          <p:nvPr/>
        </p:nvSpPr>
        <p:spPr bwMode="auto">
          <a:xfrm rot="10800000" flipH="1" flipV="1">
            <a:off x="4418381" y="2050843"/>
            <a:ext cx="3910029" cy="1432214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634606" y="2290048"/>
            <a:ext cx="3729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Cumulative frequency of the class </a:t>
            </a:r>
            <a:r>
              <a:rPr lang="en-US" b="1" dirty="0" err="1">
                <a:solidFill>
                  <a:prstClr val="white"/>
                </a:solidFill>
                <a:latin typeface="Comic Sans MS" pitchFamily="66" charset="0"/>
                <a:sym typeface="Symbol"/>
              </a:rPr>
              <a:t>preceeding</a:t>
            </a:r>
            <a:r>
              <a:rPr lang="en-US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 the median class (</a:t>
            </a:r>
            <a:r>
              <a:rPr lang="en-US" b="1" dirty="0" err="1">
                <a:solidFill>
                  <a:prstClr val="white"/>
                </a:solidFill>
                <a:latin typeface="Comic Sans MS" pitchFamily="66" charset="0"/>
                <a:sym typeface="Symbol"/>
              </a:rPr>
              <a:t>c.f</a:t>
            </a:r>
            <a:r>
              <a:rPr lang="en-US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)</a:t>
            </a:r>
            <a:endParaRPr lang="en-US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89544" y="2453188"/>
            <a:ext cx="381004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prstClr val="black"/>
                </a:solidFill>
              </a:rPr>
              <a:t>5</a:t>
            </a:r>
            <a:endParaRPr lang="en-US" sz="1400" dirty="0">
              <a:solidFill>
                <a:prstClr val="black"/>
              </a:solidFill>
              <a:cs typeface="MV Boli" pitchFamily="2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78326" y="3702863"/>
            <a:ext cx="700833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70 - 75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239493" y="3702863"/>
            <a:ext cx="533400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959926" y="3702863"/>
            <a:ext cx="448929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30</a:t>
            </a:r>
            <a:endParaRPr lang="en-US" sz="1400" dirty="0">
              <a:solidFill>
                <a:prstClr val="black"/>
              </a:solidFill>
              <a:cs typeface="MV Boli" pitchFamily="2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 flipH="1">
            <a:off x="2601157" y="3631424"/>
            <a:ext cx="1408868" cy="225327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40" name="TextBox 139"/>
          <p:cNvSpPr txBox="1"/>
          <p:nvPr/>
        </p:nvSpPr>
        <p:spPr>
          <a:xfrm>
            <a:off x="5854665" y="3994101"/>
            <a:ext cx="11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b="1" kern="0" dirty="0">
                <a:solidFill>
                  <a:prstClr val="black"/>
                </a:solidFill>
                <a:sym typeface="Symbol"/>
              </a:rPr>
              <a:t>=  55 </a:t>
            </a:r>
            <a:r>
              <a:rPr lang="en-US" sz="1400" b="1" kern="0" dirty="0" smtClean="0">
                <a:solidFill>
                  <a:prstClr val="black"/>
                </a:solidFill>
                <a:sym typeface="Symbol"/>
              </a:rPr>
              <a:t>+ 1.67</a:t>
            </a:r>
            <a:endParaRPr lang="en-US" sz="1400" b="1" kern="0" dirty="0">
              <a:solidFill>
                <a:prstClr val="black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5257422" y="4304640"/>
            <a:ext cx="1639834" cy="312717"/>
          </a:xfrm>
          <a:prstGeom prst="rect">
            <a:avLst/>
          </a:prstGeom>
          <a:gradFill rotWithShape="1">
            <a:gsLst>
              <a:gs pos="0">
                <a:srgbClr val="CEC597">
                  <a:shade val="58000"/>
                  <a:satMod val="150000"/>
                </a:srgbClr>
              </a:gs>
              <a:gs pos="72000">
                <a:srgbClr val="CEC597">
                  <a:tint val="90000"/>
                  <a:satMod val="135000"/>
                </a:srgbClr>
              </a:gs>
              <a:gs pos="100000">
                <a:srgbClr val="CEC597">
                  <a:tint val="80000"/>
                  <a:satMod val="155000"/>
                </a:srgbClr>
              </a:gs>
            </a:gsLst>
            <a:lin ang="16200000" scaled="0"/>
          </a:gradFill>
          <a:ln w="9525" cap="flat" cmpd="sng" algn="ctr">
            <a:solidFill>
              <a:srgbClr val="CEC597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endParaRPr lang="en-US" sz="1500" kern="0" dirty="0">
              <a:solidFill>
                <a:prstClr val="black"/>
              </a:solidFill>
              <a:latin typeface="Rockwell"/>
              <a:cs typeface="Calibri" pitchFamily="34" charset="0"/>
            </a:endParaRPr>
          </a:p>
          <a:p>
            <a:endParaRPr lang="en-US" sz="1500" kern="0" dirty="0">
              <a:solidFill>
                <a:prstClr val="black"/>
              </a:solidFill>
              <a:latin typeface="Rockwell"/>
              <a:cs typeface="Calibri" pitchFamily="34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4958653" y="4307110"/>
            <a:ext cx="19944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kern="0" dirty="0" smtClean="0">
                <a:solidFill>
                  <a:prstClr val="black"/>
                </a:solidFill>
                <a:sym typeface="Symbol"/>
              </a:rPr>
              <a:t>  Median =  </a:t>
            </a:r>
            <a:r>
              <a:rPr lang="en-US" sz="1400" b="1" dirty="0">
                <a:solidFill>
                  <a:prstClr val="black"/>
                </a:solidFill>
              </a:rPr>
              <a:t>56.67 kg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271094" y="-452586"/>
            <a:ext cx="1778245" cy="30777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CEC597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kern="0" dirty="0" smtClean="0">
                <a:solidFill>
                  <a:prstClr val="black"/>
                </a:solidFill>
                <a:latin typeface="Rockwell"/>
                <a:cs typeface="Calibri" pitchFamily="34" charset="0"/>
              </a:rPr>
              <a:t>Exercise 14.3 – Q.7</a:t>
            </a:r>
            <a:endParaRPr lang="en-US" sz="1400" b="1" kern="0" dirty="0">
              <a:solidFill>
                <a:prstClr val="black"/>
              </a:solidFill>
              <a:latin typeface="Rockwell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4171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"/>
                            </p:stCondLst>
                            <p:childTnLst>
                              <p:par>
                                <p:cTn id="2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1000"/>
                            </p:stCondLst>
                            <p:childTnLst>
                              <p:par>
                                <p:cTn id="27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1000"/>
                            </p:stCondLst>
                            <p:childTnLst>
                              <p:par>
                                <p:cTn id="28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1000"/>
                            </p:stCondLst>
                            <p:childTnLst>
                              <p:par>
                                <p:cTn id="30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500"/>
                            </p:stCondLst>
                            <p:childTnLst>
                              <p:par>
                                <p:cTn id="3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1000"/>
                            </p:stCondLst>
                            <p:childTnLst>
                              <p:par>
                                <p:cTn id="3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1500"/>
                            </p:stCondLst>
                            <p:childTnLst>
                              <p:par>
                                <p:cTn id="3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500"/>
                            </p:stCondLst>
                            <p:childTnLst>
                              <p:par>
                                <p:cTn id="3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500"/>
                            </p:stCondLst>
                            <p:childTnLst>
                              <p:par>
                                <p:cTn id="3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500"/>
                            </p:stCondLst>
                            <p:childTnLst>
                              <p:par>
                                <p:cTn id="3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1000"/>
                            </p:stCondLst>
                            <p:childTnLst>
                              <p:par>
                                <p:cTn id="37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500"/>
                            </p:stCondLst>
                            <p:childTnLst>
                              <p:par>
                                <p:cTn id="3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1000"/>
                            </p:stCondLst>
                            <p:childTnLst>
                              <p:par>
                                <p:cTn id="3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500"/>
                            </p:stCondLst>
                            <p:childTnLst>
                              <p:par>
                                <p:cTn id="3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1000"/>
                            </p:stCondLst>
                            <p:childTnLst>
                              <p:par>
                                <p:cTn id="40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500"/>
                            </p:stCondLst>
                            <p:childTnLst>
                              <p:par>
                                <p:cTn id="4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1000"/>
                            </p:stCondLst>
                            <p:childTnLst>
                              <p:par>
                                <p:cTn id="4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500"/>
                            </p:stCondLst>
                            <p:childTnLst>
                              <p:par>
                                <p:cTn id="4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500"/>
                            </p:stCondLst>
                            <p:childTnLst>
                              <p:par>
                                <p:cTn id="4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2" fill="hold">
                            <p:stCondLst>
                              <p:cond delay="500"/>
                            </p:stCondLst>
                            <p:childTnLst>
                              <p:par>
                                <p:cTn id="4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500"/>
                            </p:stCondLst>
                            <p:childTnLst>
                              <p:par>
                                <p:cTn id="47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5" grpId="0" animBg="1"/>
      <p:bldP spid="7" grpId="0" animBg="1"/>
      <p:bldP spid="7" grpId="1" animBg="1"/>
      <p:bldP spid="12" grpId="0"/>
      <p:bldP spid="13" grpId="0"/>
      <p:bldP spid="14" grpId="0"/>
      <p:bldP spid="16" grpId="0"/>
      <p:bldP spid="17" grpId="0"/>
      <p:bldP spid="19" grpId="0"/>
      <p:bldP spid="20" grpId="0"/>
      <p:bldP spid="22" grpId="0"/>
      <p:bldP spid="23" grpId="0"/>
      <p:bldP spid="25" grpId="0"/>
      <p:bldP spid="27" grpId="0"/>
      <p:bldP spid="28" grpId="0"/>
      <p:bldP spid="30" grpId="0"/>
      <p:bldP spid="43" grpId="0"/>
      <p:bldP spid="44" grpId="0"/>
      <p:bldP spid="45" grpId="0"/>
      <p:bldP spid="81" grpId="0"/>
      <p:bldP spid="81" grpId="1"/>
      <p:bldP spid="83" grpId="0" animBg="1"/>
      <p:bldP spid="83" grpId="1" animBg="1"/>
      <p:bldP spid="84" grpId="0"/>
      <p:bldP spid="84" grpId="1"/>
      <p:bldP spid="85" grpId="0" animBg="1"/>
      <p:bldP spid="85" grpId="1" animBg="1"/>
      <p:bldP spid="86" grpId="0"/>
      <p:bldP spid="87" grpId="0" animBg="1"/>
      <p:bldP spid="87" grpId="1" animBg="1"/>
      <p:bldP spid="88" grpId="0"/>
      <p:bldP spid="89" grpId="0" animBg="1"/>
      <p:bldP spid="89" grpId="1" animBg="1"/>
      <p:bldP spid="90" grpId="0" animBg="1"/>
      <p:bldP spid="90" grpId="1" animBg="1"/>
      <p:bldP spid="91" grpId="0"/>
      <p:bldP spid="92" grpId="0"/>
      <p:bldP spid="93" grpId="0"/>
      <p:bldP spid="94" grpId="0" animBg="1"/>
      <p:bldP spid="94" grpId="1" animBg="1"/>
      <p:bldP spid="95" grpId="0"/>
      <p:bldP spid="96" grpId="0" animBg="1"/>
      <p:bldP spid="96" grpId="1" animBg="1"/>
      <p:bldP spid="97" grpId="0"/>
      <p:bldP spid="98" grpId="0"/>
      <p:bldP spid="100" grpId="0" animBg="1"/>
      <p:bldP spid="100" grpId="1" animBg="1"/>
      <p:bldP spid="101" grpId="0"/>
      <p:bldP spid="82" grpId="0" animBg="1"/>
      <p:bldP spid="82" grpId="1" animBg="1"/>
      <p:bldP spid="15" grpId="0"/>
      <p:bldP spid="21" grpId="0"/>
      <p:bldP spid="73" grpId="0" animBg="1"/>
      <p:bldP spid="74" grpId="0"/>
      <p:bldP spid="74" grpId="1"/>
      <p:bldP spid="75" grpId="0" animBg="1"/>
      <p:bldP spid="76" grpId="0"/>
      <p:bldP spid="76" grpId="1"/>
      <p:bldP spid="129" grpId="0"/>
      <p:bldP spid="132" grpId="0" animBg="1"/>
      <p:bldP spid="132" grpId="1" animBg="1"/>
      <p:bldP spid="138" grpId="0" animBg="1"/>
      <p:bldP spid="138" grpId="1" animBg="1"/>
      <p:bldP spid="139" grpId="0"/>
      <p:bldP spid="139" grpId="1"/>
      <p:bldP spid="26" grpId="0"/>
      <p:bldP spid="113" grpId="0"/>
      <p:bldP spid="114" grpId="0"/>
      <p:bldP spid="115" grpId="0"/>
      <p:bldP spid="140" grpId="0"/>
      <p:bldP spid="143" grpId="0" animBg="1"/>
      <p:bldP spid="144" grpId="0"/>
      <p:bldP spid="1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234134" y="2033141"/>
            <a:ext cx="267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 smtClean="0">
                <a:solidFill>
                  <a:prstClr val="black"/>
                </a:solidFill>
              </a:rPr>
              <a:t>Module_29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5328" y="-492656"/>
            <a:ext cx="3326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X_CBSE_2017-18_Mod-23</a:t>
            </a:r>
          </a:p>
        </p:txBody>
      </p:sp>
    </p:spTree>
    <p:extLst>
      <p:ext uri="{BB962C8B-B14F-4D97-AF65-F5344CB8AC3E}">
        <p14:creationId xmlns:p14="http://schemas.microsoft.com/office/powerpoint/2010/main" val="211001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392759"/>
              </p:ext>
            </p:extLst>
          </p:nvPr>
        </p:nvGraphicFramePr>
        <p:xfrm>
          <a:off x="826991" y="2562490"/>
          <a:ext cx="3904385" cy="201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084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1981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981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981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981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981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981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831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981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7" name="Rounded Rectangle 196"/>
          <p:cNvSpPr/>
          <p:nvPr/>
        </p:nvSpPr>
        <p:spPr>
          <a:xfrm>
            <a:off x="2327901" y="3315809"/>
            <a:ext cx="360444" cy="26723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3645375" y="3325747"/>
            <a:ext cx="702404" cy="267230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2217999" y="4309510"/>
            <a:ext cx="702404" cy="26723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1657" y="4302807"/>
            <a:ext cx="742731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n = 60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044540" y="4295670"/>
            <a:ext cx="581057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Total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86733" y="4449558"/>
            <a:ext cx="1593532" cy="340051"/>
            <a:chOff x="216695" y="4291337"/>
            <a:chExt cx="1593532" cy="340051"/>
          </a:xfrm>
        </p:grpSpPr>
        <p:sp>
          <p:nvSpPr>
            <p:cNvPr id="5" name="U-Turn Arrow 4"/>
            <p:cNvSpPr/>
            <p:nvPr/>
          </p:nvSpPr>
          <p:spPr>
            <a:xfrm>
              <a:off x="383382" y="4291337"/>
              <a:ext cx="1426845" cy="209055"/>
            </a:xfrm>
            <a:prstGeom prst="uturnArrow">
              <a:avLst>
                <a:gd name="adj1" fmla="val 25000"/>
                <a:gd name="adj2" fmla="val 25000"/>
                <a:gd name="adj3" fmla="val 38668"/>
                <a:gd name="adj4" fmla="val 43750"/>
                <a:gd name="adj5" fmla="val 64368"/>
              </a:avLst>
            </a:prstGeom>
            <a:solidFill>
              <a:schemeClr val="tx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C00000"/>
                  </a:solidFill>
                </a:ln>
                <a:solidFill>
                  <a:prstClr val="white"/>
                </a:solidFill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216695" y="4366936"/>
              <a:ext cx="381000" cy="26445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00" name="Rounded Rectangle 199"/>
          <p:cNvSpPr/>
          <p:nvPr/>
        </p:nvSpPr>
        <p:spPr>
          <a:xfrm>
            <a:off x="3661401" y="3051956"/>
            <a:ext cx="702404" cy="26723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990497" y="3321301"/>
            <a:ext cx="702404" cy="26723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24640" y="4499071"/>
            <a:ext cx="21176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sym typeface="Symbol"/>
              </a:rPr>
              <a:t>Here, 45 + </a:t>
            </a:r>
            <a:r>
              <a:rPr lang="en-US" sz="1600" i="1" dirty="0">
                <a:solidFill>
                  <a:prstClr val="black"/>
                </a:solidFill>
                <a:latin typeface="Book Antiqua" pitchFamily="18" charset="0"/>
                <a:sym typeface="Symbol"/>
              </a:rPr>
              <a:t>x</a:t>
            </a:r>
            <a:r>
              <a:rPr lang="en-US" sz="1600" dirty="0">
                <a:solidFill>
                  <a:prstClr val="black"/>
                </a:solidFill>
                <a:sym typeface="Symbol"/>
              </a:rPr>
              <a:t> + </a:t>
            </a:r>
            <a:r>
              <a:rPr lang="en-US" sz="1600" i="1" dirty="0">
                <a:solidFill>
                  <a:prstClr val="black"/>
                </a:solidFill>
                <a:latin typeface="Book Antiqua" pitchFamily="18" charset="0"/>
                <a:sym typeface="Symbol"/>
              </a:rPr>
              <a:t>y</a:t>
            </a:r>
            <a:r>
              <a:rPr lang="en-US" sz="1600" dirty="0">
                <a:solidFill>
                  <a:prstClr val="black"/>
                </a:solidFill>
                <a:sym typeface="Symbol"/>
              </a:rPr>
              <a:t> = 60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99" name="Rounded Rectangle 198"/>
          <p:cNvSpPr/>
          <p:nvPr/>
        </p:nvSpPr>
        <p:spPr>
          <a:xfrm>
            <a:off x="998085" y="3345538"/>
            <a:ext cx="327676" cy="242936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3658075" y="3053461"/>
            <a:ext cx="702404" cy="26723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2012485" y="2555580"/>
            <a:ext cx="1039102" cy="26723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966688" y="2577906"/>
            <a:ext cx="702404" cy="26723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7951" y="165881"/>
            <a:ext cx="8952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Ex14.3-2) If the median of the distribution given below is 28.5,find the values of </a:t>
            </a:r>
            <a:r>
              <a:rPr lang="en-US" sz="1600" b="1" i="1" dirty="0">
                <a:solidFill>
                  <a:prstClr val="black"/>
                </a:solidFill>
                <a:latin typeface="Book Antiqua" pitchFamily="18" charset="0"/>
              </a:rPr>
              <a:t>x</a:t>
            </a:r>
            <a:r>
              <a:rPr lang="en-US" sz="1600" b="1" dirty="0">
                <a:solidFill>
                  <a:prstClr val="black"/>
                </a:solidFill>
              </a:rPr>
              <a:t> and </a:t>
            </a:r>
            <a:r>
              <a:rPr lang="en-US" sz="1600" b="1" i="1" dirty="0">
                <a:solidFill>
                  <a:prstClr val="black"/>
                </a:solidFill>
                <a:latin typeface="Book Antiqua" pitchFamily="18" charset="0"/>
              </a:rPr>
              <a:t>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566253"/>
              </p:ext>
            </p:extLst>
          </p:nvPr>
        </p:nvGraphicFramePr>
        <p:xfrm>
          <a:off x="416551" y="447821"/>
          <a:ext cx="4267200" cy="2042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45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</a:rPr>
                        <a:t>Class interval </a:t>
                      </a:r>
                      <a:endParaRPr lang="en-US" sz="1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Frequency</a:t>
                      </a:r>
                      <a:endParaRPr lang="en-US" sz="14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678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</a:rPr>
                        <a:t>0 - 10</a:t>
                      </a:r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678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</a:rPr>
                        <a:t>10 – 20</a:t>
                      </a:r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1" dirty="0" smtClean="0">
                          <a:solidFill>
                            <a:schemeClr val="bg1"/>
                          </a:solidFill>
                          <a:latin typeface="Book Antiqua" pitchFamily="18" charset="0"/>
                          <a:sym typeface="Symbol"/>
                        </a:rPr>
                        <a:t>x</a:t>
                      </a: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678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</a:rPr>
                        <a:t>20 – 30</a:t>
                      </a:r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20</a:t>
                      </a:r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678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</a:rPr>
                        <a:t>30</a:t>
                      </a:r>
                      <a:r>
                        <a:rPr lang="en-US" sz="1200" b="0" baseline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</a:rPr>
                        <a:t> – 40</a:t>
                      </a:r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678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</a:rPr>
                        <a:t>40 – 50</a:t>
                      </a:r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Book Antiqua" pitchFamily="18" charset="0"/>
                        </a:rPr>
                        <a:t>y</a:t>
                      </a:r>
                      <a:endParaRPr lang="en-US" sz="1200" b="0" i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Book Antiqua" pitchFamily="18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678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</a:rPr>
                        <a:t>50 – 60</a:t>
                      </a:r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678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</a:rPr>
                        <a:t>Total </a:t>
                      </a:r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60</a:t>
                      </a:r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0331" y="2514324"/>
            <a:ext cx="762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prstClr val="black"/>
                </a:solidFill>
                <a:latin typeface="Book Antiqua" pitchFamily="18" charset="0"/>
              </a:rPr>
              <a:t>Soln.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00" y="2549328"/>
            <a:ext cx="634021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</a:rPr>
              <a:t>class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8176" y="2509978"/>
            <a:ext cx="1079142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</a:rPr>
              <a:t>frequency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1680" y="2786125"/>
            <a:ext cx="676788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0  - 10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2789" y="3051093"/>
            <a:ext cx="774571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10  - 20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40004" y="3317301"/>
            <a:ext cx="640141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20  - 30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2789" y="3548401"/>
            <a:ext cx="774571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30  - 40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2789" y="3805378"/>
            <a:ext cx="774571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40  - 50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2789" y="4059378"/>
            <a:ext cx="774571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50  - 60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91059" y="2798749"/>
            <a:ext cx="288616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61047" y="3059185"/>
            <a:ext cx="533400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  <a:latin typeface="Book Antiqua" pitchFamily="18" charset="0"/>
                <a:cs typeface="MV Boli" pitchFamily="2" charset="0"/>
              </a:rPr>
              <a:t>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54081" y="3305956"/>
            <a:ext cx="533400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20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61047" y="3537439"/>
            <a:ext cx="533400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15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61047" y="3805378"/>
            <a:ext cx="533400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  <a:latin typeface="Book Antiqua" pitchFamily="18" charset="0"/>
                <a:cs typeface="MV Boli" pitchFamily="2" charset="0"/>
              </a:rPr>
              <a:t>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61047" y="4059378"/>
            <a:ext cx="533400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23037" y="2798749"/>
            <a:ext cx="422564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20860" y="3056078"/>
            <a:ext cx="626919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5 + </a:t>
            </a:r>
            <a:r>
              <a:rPr lang="en-US" sz="1400" i="1" dirty="0">
                <a:solidFill>
                  <a:prstClr val="black"/>
                </a:solidFill>
                <a:latin typeface="Book Antiqua" pitchFamily="18" charset="0"/>
                <a:cs typeface="MV Boli" pitchFamily="2" charset="0"/>
              </a:rPr>
              <a:t>x</a:t>
            </a:r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78863" y="3319801"/>
            <a:ext cx="710913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25 + </a:t>
            </a:r>
            <a:r>
              <a:rPr lang="en-US" sz="1400" i="1" dirty="0">
                <a:solidFill>
                  <a:prstClr val="black"/>
                </a:solidFill>
                <a:latin typeface="Book Antiqua" pitchFamily="18" charset="0"/>
                <a:cs typeface="MV Boli" pitchFamily="2" charset="0"/>
              </a:rPr>
              <a:t>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15219" y="3535701"/>
            <a:ext cx="838201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40 + </a:t>
            </a:r>
            <a:r>
              <a:rPr lang="en-US" sz="1400" i="1" dirty="0">
                <a:solidFill>
                  <a:prstClr val="black"/>
                </a:solidFill>
                <a:latin typeface="Book Antiqua" pitchFamily="18" charset="0"/>
                <a:cs typeface="MV Boli" pitchFamily="2" charset="0"/>
              </a:rPr>
              <a:t>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407401" y="3805378"/>
            <a:ext cx="1253837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40 + </a:t>
            </a:r>
            <a:r>
              <a:rPr lang="en-US" sz="1400" i="1" dirty="0">
                <a:solidFill>
                  <a:prstClr val="black"/>
                </a:solidFill>
                <a:latin typeface="Book Antiqua" pitchFamily="18" charset="0"/>
                <a:cs typeface="MV Boli" pitchFamily="2" charset="0"/>
              </a:rPr>
              <a:t>x</a:t>
            </a:r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 + </a:t>
            </a:r>
            <a:r>
              <a:rPr lang="en-US" sz="1400" i="1" dirty="0">
                <a:solidFill>
                  <a:prstClr val="black"/>
                </a:solidFill>
                <a:latin typeface="Book Antiqua" pitchFamily="18" charset="0"/>
                <a:cs typeface="MV Boli" pitchFamily="2" charset="0"/>
              </a:rPr>
              <a:t>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83600" y="4059378"/>
            <a:ext cx="1101438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45 + </a:t>
            </a:r>
            <a:r>
              <a:rPr lang="en-US" sz="1400" i="1" dirty="0">
                <a:solidFill>
                  <a:prstClr val="black"/>
                </a:solidFill>
                <a:latin typeface="Book Antiqua" pitchFamily="18" charset="0"/>
                <a:cs typeface="MV Boli" pitchFamily="2" charset="0"/>
              </a:rPr>
              <a:t>x</a:t>
            </a:r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 + </a:t>
            </a:r>
            <a:r>
              <a:rPr lang="en-US" sz="1400" i="1" dirty="0">
                <a:solidFill>
                  <a:prstClr val="black"/>
                </a:solidFill>
                <a:latin typeface="Book Antiqua" pitchFamily="18" charset="0"/>
                <a:cs typeface="MV Boli" pitchFamily="2" charset="0"/>
              </a:rPr>
              <a:t>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29167" y="2519044"/>
            <a:ext cx="410305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</a:rPr>
              <a:t>c.</a:t>
            </a:r>
            <a:r>
              <a:rPr lang="en-US" sz="1400" b="1" i="1" dirty="0" err="1">
                <a:solidFill>
                  <a:prstClr val="black"/>
                </a:solidFill>
              </a:rPr>
              <a:t>f</a:t>
            </a:r>
            <a:endParaRPr lang="en-US" sz="1400" b="1" i="1" dirty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24640" y="4673527"/>
            <a:ext cx="1340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sym typeface="Symbol"/>
              </a:rPr>
              <a:t> </a:t>
            </a:r>
            <a:r>
              <a:rPr lang="en-US" sz="1600" i="1" dirty="0">
                <a:solidFill>
                  <a:prstClr val="black"/>
                </a:solidFill>
                <a:latin typeface="Book Antiqua" pitchFamily="18" charset="0"/>
                <a:sym typeface="Symbol"/>
              </a:rPr>
              <a:t>x</a:t>
            </a:r>
            <a:r>
              <a:rPr lang="en-US" sz="1600" dirty="0">
                <a:solidFill>
                  <a:prstClr val="black"/>
                </a:solidFill>
                <a:sym typeface="Symbol"/>
              </a:rPr>
              <a:t> + </a:t>
            </a:r>
            <a:r>
              <a:rPr lang="en-US" sz="1600" i="1" dirty="0">
                <a:solidFill>
                  <a:prstClr val="black"/>
                </a:solidFill>
                <a:latin typeface="Book Antiqua" pitchFamily="18" charset="0"/>
                <a:sym typeface="Symbol"/>
              </a:rPr>
              <a:t>y</a:t>
            </a:r>
            <a:r>
              <a:rPr lang="en-US" sz="1600" dirty="0">
                <a:solidFill>
                  <a:prstClr val="black"/>
                </a:solidFill>
                <a:sym typeface="Symbol"/>
              </a:rPr>
              <a:t> = 15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53968" y="4673527"/>
            <a:ext cx="7056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sym typeface="Symbol"/>
              </a:rPr>
              <a:t>… (1)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321050" y="4668772"/>
            <a:ext cx="24350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sym typeface="Symbol"/>
              </a:rPr>
              <a:t>Since the median is 28.5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912351" y="403371"/>
            <a:ext cx="26532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sym typeface="Symbol"/>
              </a:rPr>
              <a:t>  Median class is 20 – 30.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912351" y="639055"/>
            <a:ext cx="855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sym typeface="Symbol"/>
              </a:rPr>
              <a:t>n = 60,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412756" y="4271115"/>
            <a:ext cx="1591605" cy="364153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5201617" y="931503"/>
            <a:ext cx="2845178" cy="843177"/>
            <a:chOff x="5735101" y="1994148"/>
            <a:chExt cx="2845178" cy="843177"/>
          </a:xfrm>
        </p:grpSpPr>
        <p:sp>
          <p:nvSpPr>
            <p:cNvPr id="86" name="Rectangle 85"/>
            <p:cNvSpPr/>
            <p:nvPr/>
          </p:nvSpPr>
          <p:spPr>
            <a:xfrm>
              <a:off x="5735101" y="2355769"/>
              <a:ext cx="108234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sym typeface="Symbol"/>
                </a:rPr>
                <a:t>Median =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712825" y="2355769"/>
              <a:ext cx="4427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i="1" dirty="0">
                  <a:solidFill>
                    <a:prstClr val="black"/>
                  </a:solidFill>
                  <a:latin typeface="Book Antiqua" pitchFamily="18" charset="0"/>
                  <a:sym typeface="Symbol"/>
                </a:rPr>
                <a:t>l</a:t>
              </a:r>
              <a:r>
                <a:rPr lang="en-US" sz="1600" dirty="0">
                  <a:solidFill>
                    <a:prstClr val="black"/>
                  </a:solidFill>
                  <a:sym typeface="Symbol"/>
                </a:rPr>
                <a:t> +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88" name="Left Bracket 87"/>
            <p:cNvSpPr/>
            <p:nvPr/>
          </p:nvSpPr>
          <p:spPr>
            <a:xfrm>
              <a:off x="7086600" y="2072444"/>
              <a:ext cx="113092" cy="740244"/>
            </a:xfrm>
            <a:prstGeom prst="leftBracket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prstClr val="white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204618" y="1994148"/>
              <a:ext cx="312906" cy="338554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</a:rPr>
                <a:t>n</a:t>
              </a:r>
              <a:endParaRPr lang="en-US" sz="1600" i="1" dirty="0">
                <a:solidFill>
                  <a:prstClr val="black"/>
                </a:solidFill>
              </a:endParaRPr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7204435" y="2288715"/>
              <a:ext cx="304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7215793" y="2237211"/>
              <a:ext cx="298480" cy="338554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</a:rPr>
                <a:t>2</a:t>
              </a:r>
              <a:endParaRPr lang="en-US" sz="1600" i="1" dirty="0">
                <a:solidFill>
                  <a:prstClr val="black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472767" y="2108200"/>
              <a:ext cx="60164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sym typeface="Symbol"/>
                </a:rPr>
                <a:t>- c.f.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7214809" y="2509657"/>
              <a:ext cx="7861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93"/>
            <p:cNvSpPr/>
            <p:nvPr/>
          </p:nvSpPr>
          <p:spPr>
            <a:xfrm>
              <a:off x="7525759" y="2498771"/>
              <a:ext cx="24397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sym typeface="Symbol"/>
                </a:rPr>
                <a:t>f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95" name="Left Bracket 94"/>
            <p:cNvSpPr/>
            <p:nvPr/>
          </p:nvSpPr>
          <p:spPr>
            <a:xfrm flipH="1">
              <a:off x="8005017" y="2072444"/>
              <a:ext cx="109480" cy="740244"/>
            </a:xfrm>
            <a:prstGeom prst="leftBracket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prstClr val="white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8094249" y="2355769"/>
              <a:ext cx="4860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sym typeface="Symbol"/>
                </a:rPr>
                <a:t>× </a:t>
              </a:r>
              <a:r>
                <a:rPr lang="en-US" sz="1600" i="1" dirty="0">
                  <a:solidFill>
                    <a:prstClr val="black"/>
                  </a:solidFill>
                  <a:latin typeface="Book Antiqua" pitchFamily="18" charset="0"/>
                  <a:sym typeface="Symbol"/>
                </a:rPr>
                <a:t>h</a:t>
              </a:r>
              <a:endParaRPr lang="en-US" sz="1600" i="1" dirty="0">
                <a:solidFill>
                  <a:prstClr val="black"/>
                </a:solidFill>
                <a:latin typeface="Book Antiqua" pitchFamily="18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972801" y="1725930"/>
            <a:ext cx="2384680" cy="576679"/>
            <a:chOff x="6252507" y="2966563"/>
            <a:chExt cx="2384680" cy="576679"/>
          </a:xfrm>
        </p:grpSpPr>
        <p:sp>
          <p:nvSpPr>
            <p:cNvPr id="98" name="Rectangle 97"/>
            <p:cNvSpPr/>
            <p:nvPr/>
          </p:nvSpPr>
          <p:spPr>
            <a:xfrm>
              <a:off x="6252507" y="3060650"/>
              <a:ext cx="79060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sym typeface="Symbol"/>
                </a:rPr>
                <a:t>= 20 +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99" name="Left Bracket 98"/>
            <p:cNvSpPr/>
            <p:nvPr/>
          </p:nvSpPr>
          <p:spPr>
            <a:xfrm>
              <a:off x="7020857" y="2994756"/>
              <a:ext cx="93213" cy="509015"/>
            </a:xfrm>
            <a:prstGeom prst="leftBracket">
              <a:avLst>
                <a:gd name="adj" fmla="val 4823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prstClr val="white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967084" y="2966563"/>
              <a:ext cx="11128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sym typeface="Symbol"/>
                </a:rPr>
                <a:t>30 – (5+</a:t>
              </a:r>
              <a:r>
                <a:rPr lang="en-US" sz="1600" i="1" dirty="0">
                  <a:solidFill>
                    <a:prstClr val="black"/>
                  </a:solidFill>
                  <a:latin typeface="Book Antiqua" pitchFamily="18" charset="0"/>
                  <a:sym typeface="Symbol"/>
                </a:rPr>
                <a:t>x</a:t>
              </a:r>
              <a:r>
                <a:rPr lang="en-US" sz="1600" dirty="0">
                  <a:solidFill>
                    <a:prstClr val="black"/>
                  </a:solidFill>
                  <a:sym typeface="Symbol"/>
                </a:rPr>
                <a:t>)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7111932" y="3236763"/>
              <a:ext cx="8229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7320544" y="3204688"/>
              <a:ext cx="4058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sym typeface="Symbol"/>
                </a:rPr>
                <a:t>20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03" name="Left Bracket 102"/>
            <p:cNvSpPr/>
            <p:nvPr/>
          </p:nvSpPr>
          <p:spPr>
            <a:xfrm flipH="1">
              <a:off x="7941072" y="2994756"/>
              <a:ext cx="98844" cy="509015"/>
            </a:xfrm>
            <a:prstGeom prst="leftBracket">
              <a:avLst>
                <a:gd name="adj" fmla="val 4823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prstClr val="white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8037343" y="3060650"/>
              <a:ext cx="5998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sym typeface="Symbol"/>
                </a:rPr>
                <a:t>× 10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106" name="Rectangle 105"/>
          <p:cNvSpPr/>
          <p:nvPr/>
        </p:nvSpPr>
        <p:spPr>
          <a:xfrm>
            <a:off x="6481336" y="4278725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i="1" dirty="0">
                <a:solidFill>
                  <a:prstClr val="black"/>
                </a:solidFill>
                <a:latin typeface="Book Antiqua" pitchFamily="18" charset="0"/>
                <a:sym typeface="Symbol"/>
              </a:rPr>
              <a:t>x</a:t>
            </a:r>
            <a:r>
              <a:rPr lang="en-US" sz="1400" b="1" dirty="0">
                <a:solidFill>
                  <a:prstClr val="black"/>
                </a:solidFill>
                <a:sym typeface="Symbol"/>
              </a:rPr>
              <a:t> = 8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279558" y="1830704"/>
            <a:ext cx="5982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sym typeface="Symbol"/>
              </a:rPr>
              <a:t>28.5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805450" y="1816318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Symbol" pitchFamily="18" charset="2"/>
                <a:sym typeface="Symbol"/>
              </a:rPr>
              <a:t>\</a:t>
            </a:r>
            <a:endParaRPr lang="en-US" sz="1600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026651" y="2337866"/>
            <a:ext cx="5982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sym typeface="Symbol"/>
              </a:rPr>
              <a:t>28.5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805450" y="2337866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Symbol" pitchFamily="18" charset="2"/>
                <a:sym typeface="Symbol"/>
              </a:rPr>
              <a:t>\</a:t>
            </a:r>
            <a:endParaRPr lang="en-US" sz="1600" dirty="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5439011" y="2337866"/>
            <a:ext cx="5341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sym typeface="Symbol"/>
              </a:rPr>
              <a:t>- 20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6000814" y="2263997"/>
            <a:ext cx="1513696" cy="576679"/>
            <a:chOff x="6453369" y="2966563"/>
            <a:chExt cx="1513696" cy="576679"/>
          </a:xfrm>
        </p:grpSpPr>
        <p:sp>
          <p:nvSpPr>
            <p:cNvPr id="113" name="Rectangle 112"/>
            <p:cNvSpPr/>
            <p:nvPr/>
          </p:nvSpPr>
          <p:spPr>
            <a:xfrm>
              <a:off x="6453369" y="3060650"/>
              <a:ext cx="32252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sym typeface="Symbol"/>
                </a:rPr>
                <a:t>=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814185" y="2966563"/>
              <a:ext cx="11528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sym typeface="Symbol"/>
                </a:rPr>
                <a:t>(30 – 5 - </a:t>
              </a:r>
              <a:r>
                <a:rPr lang="en-US" sz="1600" i="1" dirty="0">
                  <a:solidFill>
                    <a:prstClr val="black"/>
                  </a:solidFill>
                  <a:latin typeface="Book Antiqua" pitchFamily="18" charset="0"/>
                  <a:sym typeface="Symbol"/>
                </a:rPr>
                <a:t>x</a:t>
              </a:r>
              <a:r>
                <a:rPr lang="en-US" sz="1600" dirty="0">
                  <a:solidFill>
                    <a:prstClr val="black"/>
                  </a:solidFill>
                  <a:sym typeface="Symbol"/>
                </a:rPr>
                <a:t>)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cxnSp>
          <p:nvCxnSpPr>
            <p:cNvPr id="116" name="Straight Connector 115"/>
            <p:cNvCxnSpPr/>
            <p:nvPr/>
          </p:nvCxnSpPr>
          <p:spPr>
            <a:xfrm>
              <a:off x="6858362" y="3236763"/>
              <a:ext cx="10058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/>
            <p:cNvSpPr/>
            <p:nvPr/>
          </p:nvSpPr>
          <p:spPr>
            <a:xfrm>
              <a:off x="7242986" y="3204688"/>
              <a:ext cx="29527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sym typeface="Symbol"/>
                </a:rPr>
                <a:t>2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120" name="Rectangle 119"/>
          <p:cNvSpPr/>
          <p:nvPr/>
        </p:nvSpPr>
        <p:spPr>
          <a:xfrm>
            <a:off x="5323763" y="2696476"/>
            <a:ext cx="7393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sym typeface="Symbol"/>
              </a:rPr>
              <a:t>2(8.5)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805450" y="2696476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Symbol" pitchFamily="18" charset="2"/>
                <a:sym typeface="Symbol"/>
              </a:rPr>
              <a:t>\</a:t>
            </a:r>
            <a:endParaRPr lang="en-US" sz="1600" dirty="0">
              <a:solidFill>
                <a:prstClr val="black"/>
              </a:solidFill>
              <a:latin typeface="Symbol" pitchFamily="18" charset="2"/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5998201" y="2696476"/>
            <a:ext cx="973280" cy="338554"/>
            <a:chOff x="6436172" y="3013607"/>
            <a:chExt cx="973280" cy="338554"/>
          </a:xfrm>
        </p:grpSpPr>
        <p:sp>
          <p:nvSpPr>
            <p:cNvPr id="123" name="Rectangle 122"/>
            <p:cNvSpPr/>
            <p:nvPr/>
          </p:nvSpPr>
          <p:spPr>
            <a:xfrm>
              <a:off x="6436172" y="3013607"/>
              <a:ext cx="32252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sym typeface="Symbol"/>
                </a:rPr>
                <a:t>=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721443" y="3013607"/>
              <a:ext cx="6880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sym typeface="Symbol"/>
                </a:rPr>
                <a:t>25 -</a:t>
              </a:r>
              <a:r>
                <a:rPr lang="en-US" sz="1600" i="1" dirty="0">
                  <a:solidFill>
                    <a:prstClr val="black"/>
                  </a:solidFill>
                  <a:latin typeface="Book Antiqua" pitchFamily="18" charset="0"/>
                  <a:sym typeface="Symbol"/>
                </a:rPr>
                <a:t> x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128" name="Rectangle 127"/>
          <p:cNvSpPr/>
          <p:nvPr/>
        </p:nvSpPr>
        <p:spPr>
          <a:xfrm>
            <a:off x="5499970" y="3005240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sym typeface="Symbol"/>
              </a:rPr>
              <a:t>17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805450" y="300524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Symbol" pitchFamily="18" charset="2"/>
                <a:sym typeface="Symbol"/>
              </a:rPr>
              <a:t>\</a:t>
            </a:r>
            <a:endParaRPr lang="en-US" sz="1600" dirty="0">
              <a:solidFill>
                <a:prstClr val="black"/>
              </a:solidFill>
              <a:latin typeface="Symbol" pitchFamily="18" charset="2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6001428" y="3005240"/>
            <a:ext cx="975133" cy="338554"/>
            <a:chOff x="6434319" y="3013607"/>
            <a:chExt cx="975133" cy="338554"/>
          </a:xfrm>
        </p:grpSpPr>
        <p:sp>
          <p:nvSpPr>
            <p:cNvPr id="131" name="Rectangle 130"/>
            <p:cNvSpPr/>
            <p:nvPr/>
          </p:nvSpPr>
          <p:spPr>
            <a:xfrm>
              <a:off x="6434319" y="3013607"/>
              <a:ext cx="32252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sym typeface="Symbol"/>
                </a:rPr>
                <a:t>=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6721443" y="3013607"/>
              <a:ext cx="6880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sym typeface="Symbol"/>
                </a:rPr>
                <a:t>25 -</a:t>
              </a:r>
              <a:r>
                <a:rPr lang="en-US" sz="1600" i="1" dirty="0">
                  <a:solidFill>
                    <a:prstClr val="black"/>
                  </a:solidFill>
                  <a:latin typeface="Book Antiqua" pitchFamily="18" charset="0"/>
                  <a:sym typeface="Symbol"/>
                </a:rPr>
                <a:t> x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133" name="Rectangle 132"/>
          <p:cNvSpPr/>
          <p:nvPr/>
        </p:nvSpPr>
        <p:spPr>
          <a:xfrm>
            <a:off x="5578363" y="3217080"/>
            <a:ext cx="2872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>
                <a:solidFill>
                  <a:prstClr val="black"/>
                </a:solidFill>
                <a:latin typeface="Book Antiqua" pitchFamily="18" charset="0"/>
                <a:sym typeface="Symbol"/>
              </a:rPr>
              <a:t>x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805450" y="321708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Symbol" pitchFamily="18" charset="2"/>
                <a:sym typeface="Symbol"/>
              </a:rPr>
              <a:t>\</a:t>
            </a:r>
            <a:endParaRPr lang="en-US" sz="1600" dirty="0">
              <a:solidFill>
                <a:prstClr val="black"/>
              </a:solidFill>
              <a:latin typeface="Symbol" pitchFamily="18" charset="2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5998201" y="3217080"/>
            <a:ext cx="1168617" cy="338554"/>
            <a:chOff x="6422836" y="3013607"/>
            <a:chExt cx="1168617" cy="338554"/>
          </a:xfrm>
        </p:grpSpPr>
        <p:sp>
          <p:nvSpPr>
            <p:cNvPr id="136" name="Rectangle 135"/>
            <p:cNvSpPr/>
            <p:nvPr/>
          </p:nvSpPr>
          <p:spPr>
            <a:xfrm>
              <a:off x="6422836" y="3013607"/>
              <a:ext cx="32252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sym typeface="Symbol"/>
                </a:rPr>
                <a:t>=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6796042" y="3013607"/>
              <a:ext cx="7954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sym typeface="Symbol"/>
                </a:rPr>
                <a:t>8 units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138" name="Rectangle 137"/>
          <p:cNvSpPr/>
          <p:nvPr/>
        </p:nvSpPr>
        <p:spPr>
          <a:xfrm>
            <a:off x="4914433" y="3471637"/>
            <a:ext cx="13548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sym typeface="Symbol"/>
              </a:rPr>
              <a:t>Substituting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124196" y="3471637"/>
            <a:ext cx="6367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>
                <a:solidFill>
                  <a:prstClr val="black"/>
                </a:solidFill>
                <a:latin typeface="Book Antiqua" pitchFamily="18" charset="0"/>
                <a:sym typeface="Symbol"/>
              </a:rPr>
              <a:t>x</a:t>
            </a:r>
            <a:r>
              <a:rPr lang="en-US" sz="1600" dirty="0">
                <a:solidFill>
                  <a:prstClr val="black"/>
                </a:solidFill>
                <a:sym typeface="Symbol"/>
              </a:rPr>
              <a:t> = 8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705600" y="3471637"/>
            <a:ext cx="7104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sym typeface="Symbol"/>
              </a:rPr>
              <a:t>in </a:t>
            </a:r>
            <a:r>
              <a:rPr lang="en-US" sz="1600" baseline="30000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sz="1600" dirty="0">
                <a:solidFill>
                  <a:prstClr val="black"/>
                </a:solidFill>
                <a:sym typeface="Symbol"/>
              </a:rPr>
              <a:t>(1)</a:t>
            </a:r>
            <a:endParaRPr lang="en-US" sz="1600" baseline="30000" dirty="0">
              <a:solidFill>
                <a:prstClr val="black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767780" y="3740877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sym typeface="Symbol"/>
              </a:rPr>
              <a:t></a:t>
            </a:r>
            <a:endParaRPr lang="en-US" sz="1600" baseline="30000" dirty="0">
              <a:solidFill>
                <a:prstClr val="black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5523602" y="3740877"/>
            <a:ext cx="11095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sym typeface="Symbol"/>
              </a:rPr>
              <a:t>8 + </a:t>
            </a:r>
            <a:r>
              <a:rPr lang="en-US" sz="1600" i="1" dirty="0">
                <a:solidFill>
                  <a:prstClr val="black"/>
                </a:solidFill>
                <a:latin typeface="Book Antiqua" pitchFamily="18" charset="0"/>
                <a:sym typeface="Symbol"/>
              </a:rPr>
              <a:t>y</a:t>
            </a:r>
            <a:r>
              <a:rPr lang="en-US" sz="1600" dirty="0">
                <a:solidFill>
                  <a:prstClr val="black"/>
                </a:solidFill>
                <a:sym typeface="Symbol"/>
              </a:rPr>
              <a:t> = 15</a:t>
            </a:r>
            <a:endParaRPr lang="en-US" sz="1600" baseline="30000" dirty="0">
              <a:solidFill>
                <a:prstClr val="black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4767780" y="3982713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sym typeface="Symbol"/>
              </a:rPr>
              <a:t></a:t>
            </a:r>
            <a:endParaRPr lang="en-US" sz="1600" baseline="30000" dirty="0">
              <a:solidFill>
                <a:prstClr val="black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5875838" y="3982713"/>
            <a:ext cx="6367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>
                <a:solidFill>
                  <a:prstClr val="black"/>
                </a:solidFill>
                <a:latin typeface="Book Antiqua" pitchFamily="18" charset="0"/>
                <a:sym typeface="Symbol"/>
              </a:rPr>
              <a:t>y</a:t>
            </a:r>
            <a:r>
              <a:rPr lang="en-US" sz="1600" dirty="0">
                <a:solidFill>
                  <a:prstClr val="black"/>
                </a:solidFill>
                <a:sym typeface="Symbol"/>
              </a:rPr>
              <a:t> = 7</a:t>
            </a:r>
            <a:endParaRPr lang="en-US" sz="1600" baseline="30000" dirty="0">
              <a:solidFill>
                <a:prstClr val="black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5521951" y="4263336"/>
            <a:ext cx="8790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sym typeface="Symbol"/>
              </a:rPr>
              <a:t>Hence, </a:t>
            </a:r>
            <a:endParaRPr lang="en-US" sz="1600" baseline="30000" dirty="0">
              <a:solidFill>
                <a:prstClr val="black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981327" y="4278725"/>
            <a:ext cx="9957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sym typeface="Symbol"/>
              </a:rPr>
              <a:t>and </a:t>
            </a:r>
            <a:r>
              <a:rPr lang="en-US" sz="1400" b="1" i="1" dirty="0">
                <a:solidFill>
                  <a:prstClr val="black"/>
                </a:solidFill>
                <a:latin typeface="Book Antiqua" pitchFamily="18" charset="0"/>
                <a:sym typeface="Symbol"/>
              </a:rPr>
              <a:t>y</a:t>
            </a:r>
            <a:r>
              <a:rPr lang="en-US" sz="1400" b="1" dirty="0">
                <a:solidFill>
                  <a:prstClr val="black"/>
                </a:solidFill>
                <a:sym typeface="Symbol"/>
              </a:rPr>
              <a:t> = 7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47" name="Cloud 146" hidden="1"/>
          <p:cNvSpPr/>
          <p:nvPr/>
        </p:nvSpPr>
        <p:spPr bwMode="auto">
          <a:xfrm rot="10800000" flipH="1" flipV="1">
            <a:off x="5506240" y="2089127"/>
            <a:ext cx="3272420" cy="980822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8" name="TextBox 147" hidden="1"/>
          <p:cNvSpPr txBox="1"/>
          <p:nvPr/>
        </p:nvSpPr>
        <p:spPr>
          <a:xfrm>
            <a:off x="5372498" y="2295645"/>
            <a:ext cx="3729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Which method should </a:t>
            </a: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be used?</a:t>
            </a:r>
            <a:endParaRPr lang="en-US" sz="2000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49" name="Cloud 148" hidden="1"/>
          <p:cNvSpPr/>
          <p:nvPr/>
        </p:nvSpPr>
        <p:spPr bwMode="auto">
          <a:xfrm rot="10800000" flipH="1" flipV="1">
            <a:off x="5624892" y="1940733"/>
            <a:ext cx="3272420" cy="980822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0" name="TextBox 149" hidden="1"/>
          <p:cNvSpPr txBox="1"/>
          <p:nvPr/>
        </p:nvSpPr>
        <p:spPr>
          <a:xfrm>
            <a:off x="5491150" y="2147251"/>
            <a:ext cx="3729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What do we need to find?</a:t>
            </a:r>
            <a:endParaRPr lang="en-US" sz="2000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6306020" y="163455"/>
            <a:ext cx="26470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find the values of </a:t>
            </a:r>
            <a:r>
              <a:rPr lang="en-US" sz="1600" b="1" i="1" dirty="0">
                <a:solidFill>
                  <a:srgbClr val="C00000"/>
                </a:solidFill>
                <a:latin typeface="Book Antiqua" pitchFamily="18" charset="0"/>
              </a:rPr>
              <a:t>x</a:t>
            </a:r>
            <a:r>
              <a:rPr lang="en-US" sz="1600" b="1" dirty="0">
                <a:solidFill>
                  <a:srgbClr val="C00000"/>
                </a:solidFill>
              </a:rPr>
              <a:t> and </a:t>
            </a:r>
            <a:r>
              <a:rPr lang="en-US" sz="1600" b="1" i="1" dirty="0">
                <a:solidFill>
                  <a:srgbClr val="C00000"/>
                </a:solidFill>
                <a:latin typeface="Book Antiqua" pitchFamily="18" charset="0"/>
              </a:rPr>
              <a:t>y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1729394" y="167052"/>
            <a:ext cx="9541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median</a:t>
            </a:r>
            <a:endParaRPr lang="en-US" sz="1600" b="1" i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153" name="Cloud 152" hidden="1"/>
          <p:cNvSpPr/>
          <p:nvPr/>
        </p:nvSpPr>
        <p:spPr bwMode="auto">
          <a:xfrm rot="10800000" flipH="1" flipV="1">
            <a:off x="5579493" y="1943882"/>
            <a:ext cx="3272420" cy="980822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4" name="TextBox 153" hidden="1"/>
          <p:cNvSpPr txBox="1"/>
          <p:nvPr/>
        </p:nvSpPr>
        <p:spPr>
          <a:xfrm>
            <a:off x="6656772" y="2150400"/>
            <a:ext cx="1307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Median </a:t>
            </a:r>
            <a:endParaRPr lang="en-US" sz="2000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59" name="Curved Left Arrow 158"/>
          <p:cNvSpPr/>
          <p:nvPr/>
        </p:nvSpPr>
        <p:spPr>
          <a:xfrm rot="11759097" flipH="1">
            <a:off x="2002436" y="558579"/>
            <a:ext cx="566767" cy="2287165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1" name="Curved Left Arrow 160"/>
          <p:cNvSpPr/>
          <p:nvPr/>
        </p:nvSpPr>
        <p:spPr>
          <a:xfrm rot="12329300" flipH="1">
            <a:off x="3573117" y="563001"/>
            <a:ext cx="566767" cy="2374085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95238" y="434159"/>
            <a:ext cx="1354858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Class interval 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3162735" y="435005"/>
            <a:ext cx="1063816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Frequency</a:t>
            </a:r>
          </a:p>
        </p:txBody>
      </p:sp>
      <p:cxnSp>
        <p:nvCxnSpPr>
          <p:cNvPr id="164" name="Straight Arrow Connector 163"/>
          <p:cNvCxnSpPr/>
          <p:nvPr/>
        </p:nvCxnSpPr>
        <p:spPr>
          <a:xfrm>
            <a:off x="2711456" y="2958849"/>
            <a:ext cx="967407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>
            <a:off x="2702551" y="2956923"/>
            <a:ext cx="914400" cy="26125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flipH="1">
            <a:off x="2702551" y="3198105"/>
            <a:ext cx="914400" cy="26125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val Callout 166" hidden="1"/>
          <p:cNvSpPr/>
          <p:nvPr/>
        </p:nvSpPr>
        <p:spPr>
          <a:xfrm>
            <a:off x="5352700" y="1950242"/>
            <a:ext cx="1921565" cy="956796"/>
          </a:xfrm>
          <a:prstGeom prst="wedgeEllipseCallout">
            <a:avLst>
              <a:gd name="adj1" fmla="val -104166"/>
              <a:gd name="adj2" fmla="val 56618"/>
            </a:avLst>
          </a:prstGeom>
          <a:solidFill>
            <a:srgbClr val="00206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8" name="TextBox 167" hidden="1"/>
          <p:cNvSpPr txBox="1"/>
          <p:nvPr/>
        </p:nvSpPr>
        <p:spPr>
          <a:xfrm>
            <a:off x="5809313" y="2242331"/>
            <a:ext cx="1042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5 + </a:t>
            </a:r>
            <a:r>
              <a:rPr lang="en-US" sz="2000" i="1" dirty="0">
                <a:solidFill>
                  <a:prstClr val="white"/>
                </a:solidFill>
                <a:latin typeface="Book Antiqua" pitchFamily="18" charset="0"/>
                <a:cs typeface="MV Boli" pitchFamily="2" charset="0"/>
              </a:rPr>
              <a:t>x</a:t>
            </a:r>
            <a:endParaRPr lang="en-US" sz="2000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69" name="Oval Callout 168" hidden="1"/>
          <p:cNvSpPr/>
          <p:nvPr/>
        </p:nvSpPr>
        <p:spPr>
          <a:xfrm>
            <a:off x="5454895" y="2183511"/>
            <a:ext cx="2287168" cy="956796"/>
          </a:xfrm>
          <a:prstGeom prst="wedgeEllipseCallout">
            <a:avLst>
              <a:gd name="adj1" fmla="val -104166"/>
              <a:gd name="adj2" fmla="val 56618"/>
            </a:avLst>
          </a:prstGeom>
          <a:solidFill>
            <a:srgbClr val="00206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0" name="TextBox 169" hidden="1"/>
          <p:cNvSpPr txBox="1"/>
          <p:nvPr/>
        </p:nvSpPr>
        <p:spPr>
          <a:xfrm>
            <a:off x="5445751" y="2331231"/>
            <a:ext cx="2343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5 +</a:t>
            </a:r>
            <a:r>
              <a:rPr lang="en-US" sz="2000" i="1" dirty="0">
                <a:solidFill>
                  <a:prstClr val="black"/>
                </a:solidFill>
                <a:latin typeface="Book Antiqua" pitchFamily="18" charset="0"/>
                <a:cs typeface="MV Boli" pitchFamily="2" charset="0"/>
              </a:rPr>
              <a:t> </a:t>
            </a:r>
            <a:r>
              <a:rPr lang="en-US" sz="2000" i="1" dirty="0">
                <a:solidFill>
                  <a:prstClr val="white"/>
                </a:solidFill>
                <a:latin typeface="Book Antiqua" pitchFamily="18" charset="0"/>
                <a:cs typeface="MV Boli" pitchFamily="2" charset="0"/>
              </a:rPr>
              <a:t>x</a:t>
            </a:r>
            <a:r>
              <a:rPr lang="en-US" sz="2000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 + 20 </a:t>
            </a: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= 25 +</a:t>
            </a:r>
            <a:r>
              <a:rPr lang="en-US" sz="2000" i="1" dirty="0">
                <a:solidFill>
                  <a:prstClr val="black"/>
                </a:solidFill>
                <a:latin typeface="Book Antiqua" pitchFamily="18" charset="0"/>
                <a:cs typeface="MV Boli" pitchFamily="2" charset="0"/>
              </a:rPr>
              <a:t> </a:t>
            </a:r>
            <a:r>
              <a:rPr lang="en-US" sz="2000" i="1" dirty="0">
                <a:solidFill>
                  <a:prstClr val="white"/>
                </a:solidFill>
                <a:latin typeface="Book Antiqua" pitchFamily="18" charset="0"/>
                <a:cs typeface="MV Boli" pitchFamily="2" charset="0"/>
              </a:rPr>
              <a:t>x</a:t>
            </a:r>
            <a:endParaRPr lang="en-US" sz="2000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cxnSp>
        <p:nvCxnSpPr>
          <p:cNvPr id="171" name="Straight Arrow Connector 170"/>
          <p:cNvCxnSpPr/>
          <p:nvPr/>
        </p:nvCxnSpPr>
        <p:spPr>
          <a:xfrm flipH="1">
            <a:off x="2702551" y="3439155"/>
            <a:ext cx="914400" cy="26125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2702551" y="3687822"/>
            <a:ext cx="914400" cy="26125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>
            <a:off x="2702551" y="3949079"/>
            <a:ext cx="731520" cy="26125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Cloud 174" hidden="1"/>
          <p:cNvSpPr/>
          <p:nvPr/>
        </p:nvSpPr>
        <p:spPr bwMode="auto">
          <a:xfrm rot="10800000" flipH="1" flipV="1">
            <a:off x="5810045" y="1618258"/>
            <a:ext cx="3272420" cy="1436020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181" name="Group 180" hidden="1"/>
          <p:cNvGrpSpPr/>
          <p:nvPr/>
        </p:nvGrpSpPr>
        <p:grpSpPr>
          <a:xfrm>
            <a:off x="5802535" y="1921795"/>
            <a:ext cx="3338916" cy="872986"/>
            <a:chOff x="5690784" y="1787664"/>
            <a:chExt cx="3338916" cy="872986"/>
          </a:xfrm>
        </p:grpSpPr>
        <p:sp>
          <p:nvSpPr>
            <p:cNvPr id="176" name="TextBox 175"/>
            <p:cNvSpPr txBox="1"/>
            <p:nvPr/>
          </p:nvSpPr>
          <p:spPr>
            <a:xfrm>
              <a:off x="5690784" y="1787664"/>
              <a:ext cx="33389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Which is just greater than or equal to   ?</a:t>
              </a:r>
              <a:endParaRPr lang="en-US" sz="2000" b="1" dirty="0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8113203" y="2079033"/>
              <a:ext cx="348172" cy="581617"/>
              <a:chOff x="7076828" y="-1162050"/>
              <a:chExt cx="348172" cy="581617"/>
            </a:xfrm>
          </p:grpSpPr>
          <p:sp>
            <p:nvSpPr>
              <p:cNvPr id="177" name="TextBox 176"/>
              <p:cNvSpPr txBox="1"/>
              <p:nvPr/>
            </p:nvSpPr>
            <p:spPr>
              <a:xfrm>
                <a:off x="7076828" y="-1162050"/>
                <a:ext cx="348172" cy="338554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prstClr val="white"/>
                    </a:solidFill>
                    <a:latin typeface="Comic Sans MS" pitchFamily="66" charset="0"/>
                  </a:rPr>
                  <a:t>N</a:t>
                </a:r>
                <a:endParaRPr lang="en-US" sz="1600" b="1" i="1" dirty="0">
                  <a:solidFill>
                    <a:prstClr val="white"/>
                  </a:solidFill>
                  <a:latin typeface="Comic Sans MS" pitchFamily="66" charset="0"/>
                </a:endParaRPr>
              </a:p>
            </p:txBody>
          </p:sp>
          <p:cxnSp>
            <p:nvCxnSpPr>
              <p:cNvPr id="178" name="Straight Connector 177"/>
              <p:cNvCxnSpPr/>
              <p:nvPr/>
            </p:nvCxnSpPr>
            <p:spPr>
              <a:xfrm>
                <a:off x="7104324" y="-867483"/>
                <a:ext cx="304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TextBox 178"/>
              <p:cNvSpPr txBox="1"/>
              <p:nvPr/>
            </p:nvSpPr>
            <p:spPr>
              <a:xfrm>
                <a:off x="7096063" y="-918987"/>
                <a:ext cx="309701" cy="338554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prstClr val="white"/>
                    </a:solidFill>
                    <a:latin typeface="Comic Sans MS" pitchFamily="66" charset="0"/>
                  </a:rPr>
                  <a:t>2</a:t>
                </a:r>
                <a:endParaRPr lang="en-US" sz="1600" b="1" i="1" dirty="0">
                  <a:solidFill>
                    <a:prstClr val="white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82" name="Cloud 181" hidden="1"/>
          <p:cNvSpPr/>
          <p:nvPr/>
        </p:nvSpPr>
        <p:spPr bwMode="auto">
          <a:xfrm rot="10800000" flipH="1" flipV="1">
            <a:off x="5024526" y="3544081"/>
            <a:ext cx="4192835" cy="1593755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3" name="TextBox 182" hidden="1"/>
          <p:cNvSpPr txBox="1"/>
          <p:nvPr/>
        </p:nvSpPr>
        <p:spPr>
          <a:xfrm>
            <a:off x="5517263" y="3811201"/>
            <a:ext cx="31718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Cumulative frequency of the class </a:t>
            </a:r>
            <a:r>
              <a:rPr lang="en-US" sz="2000" b="1" dirty="0" err="1">
                <a:solidFill>
                  <a:prstClr val="white"/>
                </a:solidFill>
                <a:latin typeface="Comic Sans MS" pitchFamily="66" charset="0"/>
                <a:sym typeface="Symbol"/>
              </a:rPr>
              <a:t>preceeding</a:t>
            </a:r>
            <a:r>
              <a:rPr lang="en-US" sz="2000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 the median class (c.f.)</a:t>
            </a:r>
            <a:endParaRPr lang="en-US" sz="2000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2962901" y="3286909"/>
            <a:ext cx="38100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  <a:latin typeface="Book Antiqua" pitchFamily="18" charset="0"/>
              </a:rPr>
              <a:t>f</a:t>
            </a:r>
            <a:endParaRPr lang="en-US" sz="1400" baseline="-25000" dirty="0">
              <a:solidFill>
                <a:prstClr val="black"/>
              </a:solidFill>
            </a:endParaRPr>
          </a:p>
        </p:txBody>
      </p:sp>
      <p:cxnSp>
        <p:nvCxnSpPr>
          <p:cNvPr id="187" name="Straight Arrow Connector 186"/>
          <p:cNvCxnSpPr/>
          <p:nvPr/>
        </p:nvCxnSpPr>
        <p:spPr>
          <a:xfrm flipH="1">
            <a:off x="2697159" y="3469369"/>
            <a:ext cx="381000" cy="0"/>
          </a:xfrm>
          <a:prstGeom prst="straightConnector1">
            <a:avLst/>
          </a:prstGeom>
          <a:ln w="127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5598138" y="4662850"/>
            <a:ext cx="3241062" cy="363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sym typeface="Symbol"/>
              </a:rPr>
              <a:t>which lies in the class 20 - 30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88" name="Cloud 187" hidden="1"/>
          <p:cNvSpPr/>
          <p:nvPr/>
        </p:nvSpPr>
        <p:spPr bwMode="auto">
          <a:xfrm rot="10800000" flipH="1" flipV="1">
            <a:off x="5315922" y="2622703"/>
            <a:ext cx="2603421" cy="989596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9" name="TextBox 188" hidden="1"/>
          <p:cNvSpPr txBox="1"/>
          <p:nvPr/>
        </p:nvSpPr>
        <p:spPr>
          <a:xfrm>
            <a:off x="5565314" y="2872286"/>
            <a:ext cx="2166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Let us consider</a:t>
            </a:r>
            <a:endParaRPr lang="en-US" sz="2000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5604606" y="639055"/>
            <a:ext cx="7966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prstClr val="black"/>
                </a:solidFill>
                <a:sym typeface="Symbol"/>
              </a:rPr>
              <a:t>l</a:t>
            </a:r>
            <a:r>
              <a:rPr lang="en-US" sz="1600" dirty="0">
                <a:solidFill>
                  <a:prstClr val="black"/>
                </a:solidFill>
                <a:sym typeface="Symbol"/>
              </a:rPr>
              <a:t> = 20,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239711" y="639055"/>
            <a:ext cx="7617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sym typeface="Symbol"/>
              </a:rPr>
              <a:t>h = 10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6804651" y="639055"/>
            <a:ext cx="902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sym typeface="Symbol"/>
              </a:rPr>
              <a:t>, </a:t>
            </a:r>
            <a:r>
              <a:rPr lang="en-US" sz="1600" i="1" dirty="0">
                <a:solidFill>
                  <a:prstClr val="black"/>
                </a:solidFill>
                <a:latin typeface="Book Antiqua" pitchFamily="18" charset="0"/>
                <a:sym typeface="Symbol"/>
              </a:rPr>
              <a:t>f</a:t>
            </a:r>
            <a:r>
              <a:rPr lang="en-US" sz="1600" dirty="0">
                <a:solidFill>
                  <a:prstClr val="black"/>
                </a:solidFill>
                <a:sym typeface="Symbol"/>
              </a:rPr>
              <a:t> = 20,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7515956" y="639055"/>
            <a:ext cx="13065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sym typeface="Symbol"/>
              </a:rPr>
              <a:t>c.f. = (5 + </a:t>
            </a:r>
            <a:r>
              <a:rPr lang="en-US" sz="1600" i="1" dirty="0">
                <a:solidFill>
                  <a:prstClr val="black"/>
                </a:solidFill>
                <a:latin typeface="Book Antiqua" pitchFamily="18" charset="0"/>
                <a:sym typeface="Symbol"/>
              </a:rPr>
              <a:t>x</a:t>
            </a:r>
            <a:r>
              <a:rPr lang="en-US" sz="1600" dirty="0">
                <a:solidFill>
                  <a:prstClr val="black"/>
                </a:solidFill>
                <a:sym typeface="Symbol"/>
              </a:rPr>
              <a:t>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98" name="Curved Down Arrow 197"/>
          <p:cNvSpPr/>
          <p:nvPr/>
        </p:nvSpPr>
        <p:spPr>
          <a:xfrm rot="15441465" flipH="1">
            <a:off x="492477" y="2878372"/>
            <a:ext cx="353756" cy="527025"/>
          </a:xfrm>
          <a:prstGeom prst="curvedDownArrow">
            <a:avLst>
              <a:gd name="adj1" fmla="val 25000"/>
              <a:gd name="adj2" fmla="val 65120"/>
              <a:gd name="adj3" fmla="val 25000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4345616" y="3065452"/>
            <a:ext cx="461010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prstClr val="black"/>
                </a:solidFill>
              </a:rPr>
              <a:t>c.</a:t>
            </a:r>
            <a:r>
              <a:rPr lang="en-US" sz="1400" i="1" dirty="0" err="1">
                <a:solidFill>
                  <a:prstClr val="black"/>
                </a:solidFill>
              </a:rPr>
              <a:t>f</a:t>
            </a:r>
            <a:endParaRPr lang="en-US" sz="1400" i="1" dirty="0">
              <a:solidFill>
                <a:prstClr val="black"/>
              </a:solidFill>
            </a:endParaRPr>
          </a:p>
        </p:txBody>
      </p:sp>
      <p:cxnSp>
        <p:nvCxnSpPr>
          <p:cNvPr id="202" name="Straight Arrow Connector 201"/>
          <p:cNvCxnSpPr/>
          <p:nvPr/>
        </p:nvCxnSpPr>
        <p:spPr>
          <a:xfrm flipH="1">
            <a:off x="4201015" y="3221709"/>
            <a:ext cx="254144" cy="0"/>
          </a:xfrm>
          <a:prstGeom prst="straightConnector1">
            <a:avLst/>
          </a:prstGeom>
          <a:ln w="127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6895524" y="-452586"/>
            <a:ext cx="2142023" cy="3385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CEC597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kern="0" dirty="0" smtClean="0">
                <a:solidFill>
                  <a:prstClr val="black"/>
                </a:solidFill>
                <a:latin typeface="Rockwell"/>
                <a:cs typeface="Calibri" pitchFamily="34" charset="0"/>
              </a:rPr>
              <a:t>Exercise 14.3 – Q.2</a:t>
            </a:r>
            <a:endParaRPr lang="en-US" sz="1600" b="1" kern="0" dirty="0">
              <a:solidFill>
                <a:prstClr val="black"/>
              </a:solidFill>
              <a:latin typeface="Rockwell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7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500"/>
                            </p:stCondLst>
                            <p:childTnLst>
                              <p:par>
                                <p:cTn id="1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000"/>
                            </p:stCondLst>
                            <p:childTnLst>
                              <p:par>
                                <p:cTn id="1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500"/>
                            </p:stCondLst>
                            <p:childTnLst>
                              <p:par>
                                <p:cTn id="18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500"/>
                            </p:stCondLst>
                            <p:childTnLst>
                              <p:par>
                                <p:cTn id="25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5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500"/>
                            </p:stCondLst>
                            <p:childTnLst>
                              <p:par>
                                <p:cTn id="27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500"/>
                            </p:stCondLst>
                            <p:childTnLst>
                              <p:par>
                                <p:cTn id="28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6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500"/>
                            </p:stCondLst>
                            <p:childTnLst>
                              <p:par>
                                <p:cTn id="30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000"/>
                            </p:stCondLst>
                            <p:childTnLst>
                              <p:par>
                                <p:cTn id="35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500"/>
                            </p:stCondLst>
                            <p:childTnLst>
                              <p:par>
                                <p:cTn id="3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500"/>
                            </p:stCondLst>
                            <p:childTnLst>
                              <p:par>
                                <p:cTn id="4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500"/>
                            </p:stCondLst>
                            <p:childTnLst>
                              <p:par>
                                <p:cTn id="43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6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7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500"/>
                            </p:stCondLst>
                            <p:childTnLst>
                              <p:par>
                                <p:cTn id="4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1000"/>
                            </p:stCondLst>
                            <p:childTnLst>
                              <p:par>
                                <p:cTn id="4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500"/>
                            </p:stCondLst>
                            <p:childTnLst>
                              <p:par>
                                <p:cTn id="4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>
                            <p:stCondLst>
                              <p:cond delay="500"/>
                            </p:stCondLst>
                            <p:childTnLst>
                              <p:par>
                                <p:cTn id="5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9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500"/>
                            </p:stCondLst>
                            <p:childTnLst>
                              <p:par>
                                <p:cTn id="52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2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9" fill="hold">
                            <p:stCondLst>
                              <p:cond delay="500"/>
                            </p:stCondLst>
                            <p:childTnLst>
                              <p:par>
                                <p:cTn id="5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500"/>
                            </p:stCondLst>
                            <p:childTnLst>
                              <p:par>
                                <p:cTn id="5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>
                      <p:stCondLst>
                        <p:cond delay="indefinite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7" fill="hold">
                            <p:stCondLst>
                              <p:cond delay="500"/>
                            </p:stCondLst>
                            <p:childTnLst>
                              <p:par>
                                <p:cTn id="5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500"/>
                            </p:stCondLst>
                            <p:childTnLst>
                              <p:par>
                                <p:cTn id="5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>
                            <p:stCondLst>
                              <p:cond delay="1000"/>
                            </p:stCondLst>
                            <p:childTnLst>
                              <p:par>
                                <p:cTn id="5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9" fill="hold">
                            <p:stCondLst>
                              <p:cond delay="500"/>
                            </p:stCondLst>
                            <p:childTnLst>
                              <p:par>
                                <p:cTn id="6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500"/>
                            </p:stCondLst>
                            <p:childTnLst>
                              <p:par>
                                <p:cTn id="6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>
                      <p:stCondLst>
                        <p:cond delay="indefinite"/>
                      </p:stCondLst>
                      <p:childTnLst>
                        <p:par>
                          <p:cTn id="618" fill="hold">
                            <p:stCondLst>
                              <p:cond delay="0"/>
                            </p:stCondLst>
                            <p:childTnLst>
                              <p:par>
                                <p:cTn id="6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2" fill="hold">
                      <p:stCondLst>
                        <p:cond delay="indefinite"/>
                      </p:stCondLst>
                      <p:childTnLst>
                        <p:par>
                          <p:cTn id="623" fill="hold">
                            <p:stCondLst>
                              <p:cond delay="0"/>
                            </p:stCondLst>
                            <p:childTnLst>
                              <p:par>
                                <p:cTn id="6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7" fill="hold">
                            <p:stCondLst>
                              <p:cond delay="500"/>
                            </p:stCondLst>
                            <p:childTnLst>
                              <p:par>
                                <p:cTn id="6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hold">
                      <p:stCondLst>
                        <p:cond delay="indefinite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6" fill="hold">
                      <p:stCondLst>
                        <p:cond delay="indefinite"/>
                      </p:stCondLst>
                      <p:childTnLst>
                        <p:par>
                          <p:cTn id="637" fill="hold">
                            <p:stCondLst>
                              <p:cond delay="0"/>
                            </p:stCondLst>
                            <p:childTnLst>
                              <p:par>
                                <p:cTn id="6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500"/>
                            </p:stCondLst>
                            <p:childTnLst>
                              <p:par>
                                <p:cTn id="6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>
                      <p:stCondLst>
                        <p:cond delay="indefinite"/>
                      </p:stCondLst>
                      <p:childTnLst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0" fill="hold">
                      <p:stCondLst>
                        <p:cond delay="indefinite"/>
                      </p:stCondLst>
                      <p:childTnLst>
                        <p:par>
                          <p:cTn id="651" fill="hold">
                            <p:stCondLst>
                              <p:cond delay="0"/>
                            </p:stCondLst>
                            <p:childTnLst>
                              <p:par>
                                <p:cTn id="6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5" fill="hold">
                            <p:stCondLst>
                              <p:cond delay="500"/>
                            </p:stCondLst>
                            <p:childTnLst>
                              <p:par>
                                <p:cTn id="6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9" fill="hold">
                      <p:stCondLst>
                        <p:cond delay="indefinite"/>
                      </p:stCondLst>
                      <p:childTnLst>
                        <p:par>
                          <p:cTn id="660" fill="hold">
                            <p:stCondLst>
                              <p:cond delay="0"/>
                            </p:stCondLst>
                            <p:childTnLst>
                              <p:par>
                                <p:cTn id="6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4" fill="hold">
                            <p:stCondLst>
                              <p:cond delay="500"/>
                            </p:stCondLst>
                            <p:childTnLst>
                              <p:par>
                                <p:cTn id="6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8" fill="hold">
                      <p:stCondLst>
                        <p:cond delay="indefinite"/>
                      </p:stCondLst>
                      <p:childTnLst>
                        <p:par>
                          <p:cTn id="669" fill="hold">
                            <p:stCondLst>
                              <p:cond delay="0"/>
                            </p:stCondLst>
                            <p:childTnLst>
                              <p:par>
                                <p:cTn id="6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500"/>
                            </p:stCondLst>
                            <p:childTnLst>
                              <p:par>
                                <p:cTn id="6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7" fill="hold">
                            <p:stCondLst>
                              <p:cond delay="1000"/>
                            </p:stCondLst>
                            <p:childTnLst>
                              <p:par>
                                <p:cTn id="6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1500"/>
                            </p:stCondLst>
                            <p:childTnLst>
                              <p:par>
                                <p:cTn id="68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7" fill="hold">
                      <p:stCondLst>
                        <p:cond delay="indefinite"/>
                      </p:stCondLst>
                      <p:childTnLst>
                        <p:par>
                          <p:cTn id="688" fill="hold">
                            <p:stCondLst>
                              <p:cond delay="0"/>
                            </p:stCondLst>
                            <p:childTnLst>
                              <p:par>
                                <p:cTn id="6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  <p:bldP spid="197" grpId="1" animBg="1"/>
      <p:bldP spid="196" grpId="0" animBg="1"/>
      <p:bldP spid="196" grpId="1" animBg="1"/>
      <p:bldP spid="195" grpId="0" animBg="1"/>
      <p:bldP spid="195" grpId="1" animBg="1"/>
      <p:bldP spid="23" grpId="0"/>
      <p:bldP spid="157" grpId="0"/>
      <p:bldP spid="200" grpId="0" animBg="1"/>
      <p:bldP spid="200" grpId="1" animBg="1"/>
      <p:bldP spid="185" grpId="0" animBg="1"/>
      <p:bldP spid="185" grpId="1" animBg="1"/>
      <p:bldP spid="32" grpId="0"/>
      <p:bldP spid="199" grpId="0" animBg="1"/>
      <p:bldP spid="199" grpId="1" animBg="1"/>
      <p:bldP spid="184" grpId="0" animBg="1"/>
      <p:bldP spid="184" grpId="1" animBg="1"/>
      <p:bldP spid="160" grpId="0" animBg="1"/>
      <p:bldP spid="160" grpId="1" animBg="1"/>
      <p:bldP spid="158" grpId="0" animBg="1"/>
      <p:bldP spid="158" grpId="1" animBg="1"/>
      <p:bldP spid="2" grpId="0" build="p"/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4" grpId="0"/>
      <p:bldP spid="25" grpId="0"/>
      <p:bldP spid="26" grpId="0"/>
      <p:bldP spid="27" grpId="0"/>
      <p:bldP spid="28" grpId="0"/>
      <p:bldP spid="29" grpId="0"/>
      <p:bldP spid="31" grpId="0"/>
      <p:bldP spid="33" grpId="0"/>
      <p:bldP spid="34" grpId="0"/>
      <p:bldP spid="35" grpId="0"/>
      <p:bldP spid="36" grpId="0"/>
      <p:bldP spid="37" grpId="0"/>
      <p:bldP spid="84" grpId="0" animBg="1"/>
      <p:bldP spid="106" grpId="0"/>
      <p:bldP spid="107" grpId="0"/>
      <p:bldP spid="108" grpId="0"/>
      <p:bldP spid="109" grpId="0"/>
      <p:bldP spid="110" grpId="0"/>
      <p:bldP spid="111" grpId="0"/>
      <p:bldP spid="120" grpId="0"/>
      <p:bldP spid="121" grpId="0"/>
      <p:bldP spid="128" grpId="0"/>
      <p:bldP spid="129" grpId="0"/>
      <p:bldP spid="133" grpId="0"/>
      <p:bldP spid="134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 animBg="1"/>
      <p:bldP spid="147" grpId="1" animBg="1"/>
      <p:bldP spid="148" grpId="0"/>
      <p:bldP spid="148" grpId="1"/>
      <p:bldP spid="149" grpId="0" animBg="1"/>
      <p:bldP spid="149" grpId="1" animBg="1"/>
      <p:bldP spid="150" grpId="0"/>
      <p:bldP spid="150" grpId="1"/>
      <p:bldP spid="151" grpId="0"/>
      <p:bldP spid="151" grpId="1"/>
      <p:bldP spid="152" grpId="0"/>
      <p:bldP spid="152" grpId="1"/>
      <p:bldP spid="153" grpId="0" animBg="1"/>
      <p:bldP spid="153" grpId="1" animBg="1"/>
      <p:bldP spid="154" grpId="0"/>
      <p:bldP spid="154" grpId="1"/>
      <p:bldP spid="159" grpId="0" animBg="1"/>
      <p:bldP spid="159" grpId="1" animBg="1"/>
      <p:bldP spid="161" grpId="0" animBg="1"/>
      <p:bldP spid="161" grpId="1" animBg="1"/>
      <p:bldP spid="162" grpId="0"/>
      <p:bldP spid="162" grpId="1"/>
      <p:bldP spid="163" grpId="0"/>
      <p:bldP spid="163" grpId="1"/>
      <p:bldP spid="167" grpId="0" animBg="1"/>
      <p:bldP spid="168" grpId="0"/>
      <p:bldP spid="168" grpId="1"/>
      <p:bldP spid="169" grpId="0" animBg="1"/>
      <p:bldP spid="170" grpId="0"/>
      <p:bldP spid="170" grpId="1"/>
      <p:bldP spid="175" grpId="0" animBg="1"/>
      <p:bldP spid="175" grpId="1" animBg="1"/>
      <p:bldP spid="182" grpId="0" animBg="1"/>
      <p:bldP spid="182" grpId="1" animBg="1"/>
      <p:bldP spid="183" grpId="0"/>
      <p:bldP spid="183" grpId="1"/>
      <p:bldP spid="186" grpId="0"/>
      <p:bldP spid="174" grpId="0"/>
      <p:bldP spid="188" grpId="0" animBg="1"/>
      <p:bldP spid="188" grpId="1" animBg="1"/>
      <p:bldP spid="189" grpId="0"/>
      <p:bldP spid="189" grpId="1"/>
      <p:bldP spid="191" grpId="0"/>
      <p:bldP spid="192" grpId="0"/>
      <p:bldP spid="193" grpId="0"/>
      <p:bldP spid="194" grpId="0"/>
      <p:bldP spid="198" grpId="0" animBg="1"/>
      <p:bldP spid="198" grpId="1" animBg="1"/>
      <p:bldP spid="201" grpId="0"/>
      <p:bldP spid="1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234134" y="2033141"/>
            <a:ext cx="267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 smtClean="0">
                <a:solidFill>
                  <a:prstClr val="black"/>
                </a:solidFill>
              </a:rPr>
              <a:t>Module_30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5328" y="-492656"/>
            <a:ext cx="3326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X_CBSE_2017-18_Mod-24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66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683770"/>
              </p:ext>
            </p:extLst>
          </p:nvPr>
        </p:nvGraphicFramePr>
        <p:xfrm>
          <a:off x="743815" y="2962129"/>
          <a:ext cx="5123585" cy="201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404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1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1981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981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981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981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981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981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981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981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8" name="Rounded Rectangle 107"/>
          <p:cNvSpPr/>
          <p:nvPr/>
        </p:nvSpPr>
        <p:spPr>
          <a:xfrm>
            <a:off x="990600" y="2996721"/>
            <a:ext cx="588467" cy="19862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6092018" y="453380"/>
            <a:ext cx="517898" cy="201331"/>
          </a:xfrm>
          <a:prstGeom prst="roundRect">
            <a:avLst>
              <a:gd name="adj" fmla="val 25670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5275031" y="448786"/>
            <a:ext cx="481014" cy="210926"/>
          </a:xfrm>
          <a:prstGeom prst="roundRect">
            <a:avLst>
              <a:gd name="adj" fmla="val 25670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4558348" y="442818"/>
            <a:ext cx="657352" cy="225631"/>
          </a:xfrm>
          <a:prstGeom prst="roundRect">
            <a:avLst>
              <a:gd name="adj" fmla="val 25670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white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975532" y="4036125"/>
            <a:ext cx="2330268" cy="44062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1812" y="147769"/>
            <a:ext cx="89521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</a:rPr>
              <a:t>Ex14.3-(1)The following frequency distribution gives the monthly consumption of </a:t>
            </a:r>
          </a:p>
          <a:p>
            <a:r>
              <a:rPr lang="en-US" sz="1500" b="1" dirty="0">
                <a:solidFill>
                  <a:prstClr val="black"/>
                </a:solidFill>
              </a:rPr>
              <a:t>           electricity of 68 consumers of a locality. Find the median, mean and mode </a:t>
            </a:r>
          </a:p>
          <a:p>
            <a:r>
              <a:rPr lang="en-US" sz="1500" b="1" dirty="0">
                <a:solidFill>
                  <a:prstClr val="black"/>
                </a:solidFill>
              </a:rPr>
              <a:t>           of the data and compare them.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517885"/>
              </p:ext>
            </p:extLst>
          </p:nvPr>
        </p:nvGraphicFramePr>
        <p:xfrm>
          <a:off x="330200" y="865846"/>
          <a:ext cx="5486400" cy="2255520"/>
        </p:xfrm>
        <a:graphic>
          <a:graphicData uri="http://schemas.openxmlformats.org/drawingml/2006/table">
            <a:tbl>
              <a:tblPr firstRow="1" bandRow="1">
                <a:effectLst/>
                <a:tableStyleId>{93296810-A885-4BE3-A3E7-6D5BEEA58F35}</a:tableStyleId>
              </a:tblPr>
              <a:tblGrid>
                <a:gridCol w="2820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45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n>
                            <a:solidFill>
                              <a:srgbClr val="C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Monthly consumption (in units)</a:t>
                      </a:r>
                      <a:endParaRPr lang="en-US" sz="1400" dirty="0">
                        <a:ln>
                          <a:solidFill>
                            <a:srgbClr val="C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n>
                            <a:solidFill>
                              <a:srgbClr val="C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No. of consumers of electricity</a:t>
                      </a:r>
                      <a:endParaRPr lang="en-US" sz="1200" dirty="0">
                        <a:ln>
                          <a:solidFill>
                            <a:srgbClr val="C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67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prstClr val="black"/>
                          </a:solidFill>
                          <a:cs typeface="MV Boli" pitchFamily="2" charset="0"/>
                        </a:rPr>
                        <a:t>65  - 85</a:t>
                      </a:r>
                      <a:endParaRPr lang="en-US" sz="1200" b="1" dirty="0">
                        <a:solidFill>
                          <a:prstClr val="black"/>
                        </a:solidFill>
                        <a:cs typeface="MV Boli" pitchFamily="2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prstClr val="black"/>
                          </a:solidFill>
                          <a:cs typeface="MV Boli" pitchFamily="2" charset="0"/>
                        </a:rPr>
                        <a:t>4</a:t>
                      </a:r>
                      <a:endParaRPr lang="en-US" sz="1200" b="1" dirty="0">
                        <a:solidFill>
                          <a:prstClr val="black"/>
                        </a:solidFill>
                        <a:cs typeface="MV Boli" pitchFamily="2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67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prstClr val="black"/>
                          </a:solidFill>
                          <a:cs typeface="MV Boli" pitchFamily="2" charset="0"/>
                        </a:rPr>
                        <a:t>85  - 105</a:t>
                      </a:r>
                      <a:endParaRPr lang="en-US" sz="1200" b="1" dirty="0">
                        <a:solidFill>
                          <a:prstClr val="black"/>
                        </a:solidFill>
                        <a:cs typeface="MV Boli" pitchFamily="2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prstClr val="black"/>
                          </a:solidFill>
                          <a:cs typeface="MV Boli" pitchFamily="2" charset="0"/>
                        </a:rPr>
                        <a:t>5</a:t>
                      </a:r>
                      <a:endParaRPr lang="en-US" sz="1200" b="1" dirty="0">
                        <a:solidFill>
                          <a:prstClr val="black"/>
                        </a:solidFill>
                        <a:cs typeface="MV Boli" pitchFamily="2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67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prstClr val="black"/>
                          </a:solidFill>
                          <a:cs typeface="MV Boli" pitchFamily="2" charset="0"/>
                        </a:rPr>
                        <a:t>105  - 125</a:t>
                      </a:r>
                      <a:endParaRPr lang="en-US" sz="1200" b="1" dirty="0">
                        <a:solidFill>
                          <a:prstClr val="black"/>
                        </a:solidFill>
                        <a:cs typeface="MV Boli" pitchFamily="2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prstClr val="black"/>
                          </a:solidFill>
                          <a:cs typeface="MV Boli" pitchFamily="2" charset="0"/>
                        </a:rPr>
                        <a:t>13</a:t>
                      </a:r>
                      <a:endParaRPr lang="en-US" sz="1200" b="1" dirty="0">
                        <a:solidFill>
                          <a:prstClr val="black"/>
                        </a:solidFill>
                        <a:cs typeface="MV Boli" pitchFamily="2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67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prstClr val="black"/>
                          </a:solidFill>
                          <a:cs typeface="MV Boli" pitchFamily="2" charset="0"/>
                        </a:rPr>
                        <a:t>125  - 145</a:t>
                      </a:r>
                      <a:endParaRPr lang="en-US" sz="1200" b="1" dirty="0">
                        <a:solidFill>
                          <a:prstClr val="black"/>
                        </a:solidFill>
                        <a:cs typeface="MV Boli" pitchFamily="2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prstClr val="black"/>
                          </a:solidFill>
                          <a:cs typeface="MV Boli" pitchFamily="2" charset="0"/>
                        </a:rPr>
                        <a:t>20</a:t>
                      </a:r>
                      <a:endParaRPr lang="en-US" sz="1200" b="1" dirty="0">
                        <a:solidFill>
                          <a:prstClr val="black"/>
                        </a:solidFill>
                        <a:cs typeface="MV Boli" pitchFamily="2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67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prstClr val="black"/>
                          </a:solidFill>
                          <a:cs typeface="MV Boli" pitchFamily="2" charset="0"/>
                        </a:rPr>
                        <a:t>145  - 165</a:t>
                      </a:r>
                      <a:endParaRPr lang="en-US" sz="1200" b="1" dirty="0">
                        <a:solidFill>
                          <a:prstClr val="black"/>
                        </a:solidFill>
                        <a:cs typeface="MV Boli" pitchFamily="2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prstClr val="black"/>
                          </a:solidFill>
                          <a:cs typeface="MV Boli" pitchFamily="2" charset="0"/>
                        </a:rPr>
                        <a:t>14</a:t>
                      </a:r>
                      <a:endParaRPr lang="en-US" sz="1200" b="1" dirty="0">
                        <a:solidFill>
                          <a:prstClr val="black"/>
                        </a:solidFill>
                        <a:cs typeface="MV Boli" pitchFamily="2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67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prstClr val="black"/>
                          </a:solidFill>
                          <a:cs typeface="MV Boli" pitchFamily="2" charset="0"/>
                        </a:rPr>
                        <a:t>165  - 185</a:t>
                      </a:r>
                      <a:endParaRPr lang="en-US" sz="1200" b="1" dirty="0">
                        <a:solidFill>
                          <a:prstClr val="black"/>
                        </a:solidFill>
                        <a:cs typeface="MV Boli" pitchFamily="2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prstClr val="black"/>
                          </a:solidFill>
                          <a:cs typeface="MV Boli" pitchFamily="2" charset="0"/>
                        </a:rPr>
                        <a:t>8</a:t>
                      </a:r>
                      <a:endParaRPr lang="en-US" sz="1200" b="1" dirty="0">
                        <a:solidFill>
                          <a:prstClr val="black"/>
                        </a:solidFill>
                        <a:cs typeface="MV Boli" pitchFamily="2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67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prstClr val="black"/>
                          </a:solidFill>
                          <a:cs typeface="MV Boli" pitchFamily="2" charset="0"/>
                        </a:rPr>
                        <a:t>185  - 205</a:t>
                      </a:r>
                      <a:endParaRPr lang="en-US" sz="1200" b="1" dirty="0">
                        <a:solidFill>
                          <a:prstClr val="black"/>
                        </a:solidFill>
                        <a:cs typeface="MV Boli" pitchFamily="2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prstClr val="black"/>
                          </a:solidFill>
                          <a:cs typeface="MV Boli" pitchFamily="2" charset="0"/>
                        </a:rPr>
                        <a:t>4</a:t>
                      </a:r>
                      <a:endParaRPr lang="en-US" sz="1200" b="1" dirty="0">
                        <a:solidFill>
                          <a:prstClr val="black"/>
                        </a:solidFill>
                        <a:cs typeface="MV Boli" pitchFamily="2" charset="0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5100" y="2906442"/>
            <a:ext cx="762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prstClr val="black"/>
                </a:solidFill>
                <a:latin typeface="Book Antiqua" pitchFamily="18" charset="0"/>
              </a:rPr>
              <a:t>Soln.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2924" y="2948967"/>
            <a:ext cx="634021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</a:rPr>
              <a:t>class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9613" y="3185764"/>
            <a:ext cx="774571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65  - 85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0721" y="3450732"/>
            <a:ext cx="872355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85  - 105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1830" y="3716940"/>
            <a:ext cx="970137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105  - 125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1830" y="4205017"/>
            <a:ext cx="970137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145  - 165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91830" y="4459017"/>
            <a:ext cx="970137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165  - 185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1830" y="4713017"/>
            <a:ext cx="970137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185  - 205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87361" y="3198388"/>
            <a:ext cx="422564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77431" y="3458824"/>
            <a:ext cx="533400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77431" y="3713980"/>
            <a:ext cx="533400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13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77431" y="4205017"/>
            <a:ext cx="533400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14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77431" y="4459017"/>
            <a:ext cx="533400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77431" y="4713017"/>
            <a:ext cx="533400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33924" y="3198388"/>
            <a:ext cx="422564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48148" y="3461123"/>
            <a:ext cx="286990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9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89763" y="4205017"/>
            <a:ext cx="415637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56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99291" y="4459017"/>
            <a:ext cx="429861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64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681473" y="4713017"/>
            <a:ext cx="406113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68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24418" y="2918683"/>
            <a:ext cx="410305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</a:rPr>
              <a:t>c.</a:t>
            </a:r>
            <a:r>
              <a:rPr lang="en-US" sz="1400" b="1" i="1" dirty="0" err="1">
                <a:solidFill>
                  <a:prstClr val="black"/>
                </a:solidFill>
              </a:rPr>
              <a:t>f</a:t>
            </a:r>
            <a:endParaRPr lang="en-US" sz="1400" b="1" i="1" dirty="0">
              <a:solidFill>
                <a:prstClr val="black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791200" y="708459"/>
            <a:ext cx="1828800" cy="550840"/>
            <a:chOff x="5791200" y="708459"/>
            <a:chExt cx="1828800" cy="550840"/>
          </a:xfrm>
        </p:grpSpPr>
        <p:sp>
          <p:nvSpPr>
            <p:cNvPr id="34" name="TextBox 33"/>
            <p:cNvSpPr txBox="1"/>
            <p:nvPr/>
          </p:nvSpPr>
          <p:spPr>
            <a:xfrm>
              <a:off x="5791200" y="829991"/>
              <a:ext cx="606256" cy="307777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</a:rPr>
                <a:t>Here</a:t>
              </a:r>
              <a:endParaRPr lang="en-US" sz="1400" b="1" i="1" dirty="0">
                <a:solidFill>
                  <a:prstClr val="black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6324600" y="708459"/>
              <a:ext cx="304800" cy="550840"/>
              <a:chOff x="6552146" y="676102"/>
              <a:chExt cx="304800" cy="550840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6552146" y="676102"/>
                <a:ext cx="296876" cy="307777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prstClr val="black"/>
                    </a:solidFill>
                  </a:rPr>
                  <a:t>n</a:t>
                </a:r>
                <a:endParaRPr lang="en-US" sz="1400" b="1" i="1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6552146" y="970669"/>
                <a:ext cx="3048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6562520" y="919165"/>
                <a:ext cx="284052" cy="307777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prstClr val="black"/>
                    </a:solidFill>
                  </a:rPr>
                  <a:t>2</a:t>
                </a:r>
                <a:endParaRPr lang="en-US" sz="1400" b="1" i="1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6562726" y="829991"/>
              <a:ext cx="304891" cy="307777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</a:rPr>
                <a:t>=</a:t>
              </a:r>
              <a:endParaRPr lang="en-US" sz="1400" b="1" i="1" dirty="0">
                <a:solidFill>
                  <a:prstClr val="black"/>
                </a:solidFill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6738519" y="708459"/>
              <a:ext cx="383438" cy="550840"/>
              <a:chOff x="6508865" y="676102"/>
              <a:chExt cx="383438" cy="550840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6508865" y="676102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prstClr val="black"/>
                    </a:solidFill>
                  </a:rPr>
                  <a:t>68</a:t>
                </a:r>
                <a:endParaRPr lang="en-US" sz="1400" b="1" i="1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6552146" y="970669"/>
                <a:ext cx="3048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6562520" y="919165"/>
                <a:ext cx="284052" cy="307777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prstClr val="black"/>
                    </a:solidFill>
                  </a:rPr>
                  <a:t>2</a:t>
                </a:r>
                <a:endParaRPr lang="en-US" sz="1400" b="1" i="1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7071452" y="849137"/>
              <a:ext cx="548548" cy="307777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</a:rPr>
                <a:t>= 34</a:t>
              </a:r>
              <a:endParaRPr lang="en-US" sz="1400" b="1" i="1" dirty="0">
                <a:solidFill>
                  <a:prstClr val="black"/>
                </a:solidFill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5715000" y="1150120"/>
            <a:ext cx="30035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</a:rPr>
              <a:t>which lies in</a:t>
            </a:r>
            <a:r>
              <a:rPr lang="en-US" sz="1400" b="1" i="1" dirty="0">
                <a:solidFill>
                  <a:prstClr val="black"/>
                </a:solidFill>
              </a:rPr>
              <a:t> </a:t>
            </a:r>
            <a:r>
              <a:rPr lang="en-US" sz="1400" b="1" dirty="0">
                <a:solidFill>
                  <a:prstClr val="black"/>
                </a:solidFill>
              </a:rPr>
              <a:t>the class 125 - 145</a:t>
            </a:r>
            <a:endParaRPr lang="en-US" sz="1400" b="1" i="1" dirty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781244" y="1398270"/>
            <a:ext cx="25560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sym typeface="Symbol"/>
              </a:rPr>
              <a:t>  Median class is 125 -145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900603" y="1631661"/>
            <a:ext cx="7521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i="1" dirty="0">
                <a:solidFill>
                  <a:prstClr val="black"/>
                </a:solidFill>
                <a:latin typeface="Book Antiqua" pitchFamily="18" charset="0"/>
                <a:sym typeface="Symbol"/>
              </a:rPr>
              <a:t>l</a:t>
            </a:r>
            <a:r>
              <a:rPr lang="en-US" sz="1400" b="1" dirty="0">
                <a:solidFill>
                  <a:prstClr val="black"/>
                </a:solidFill>
                <a:sym typeface="Symbol"/>
              </a:rPr>
              <a:t> = 125</a:t>
            </a:r>
            <a:endParaRPr lang="en-US" sz="1400" b="1" dirty="0">
              <a:solidFill>
                <a:prstClr val="black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5816734" y="1880024"/>
            <a:ext cx="2731002" cy="958602"/>
            <a:chOff x="5826835" y="1994148"/>
            <a:chExt cx="2731002" cy="958602"/>
          </a:xfrm>
        </p:grpSpPr>
        <p:sp>
          <p:nvSpPr>
            <p:cNvPr id="50" name="Rectangle 49"/>
            <p:cNvSpPr/>
            <p:nvPr/>
          </p:nvSpPr>
          <p:spPr>
            <a:xfrm>
              <a:off x="5826835" y="2355769"/>
              <a:ext cx="10326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sym typeface="Symbol"/>
                </a:rPr>
                <a:t>Median =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727252" y="2355769"/>
              <a:ext cx="4138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i="1" dirty="0">
                  <a:solidFill>
                    <a:prstClr val="black"/>
                  </a:solidFill>
                  <a:latin typeface="Book Antiqua" pitchFamily="18" charset="0"/>
                  <a:sym typeface="Symbol"/>
                </a:rPr>
                <a:t>l</a:t>
              </a:r>
              <a:r>
                <a:rPr lang="en-US" sz="1400" b="1" dirty="0">
                  <a:solidFill>
                    <a:prstClr val="black"/>
                  </a:solidFill>
                  <a:sym typeface="Symbol"/>
                </a:rPr>
                <a:t> +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52" name="Left Bracket 51"/>
            <p:cNvSpPr/>
            <p:nvPr/>
          </p:nvSpPr>
          <p:spPr>
            <a:xfrm>
              <a:off x="7086600" y="2072444"/>
              <a:ext cx="113092" cy="880306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204435" y="1994148"/>
              <a:ext cx="296876" cy="307777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</a:rPr>
                <a:t>n</a:t>
              </a:r>
              <a:endParaRPr lang="en-US" sz="1400" b="1" i="1" dirty="0">
                <a:solidFill>
                  <a:prstClr val="black"/>
                </a:solidFill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7204435" y="2288715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214809" y="2231805"/>
              <a:ext cx="284052" cy="307777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</a:rPr>
                <a:t>2</a:t>
              </a:r>
              <a:endParaRPr lang="en-US" sz="1400" b="1" i="1" dirty="0">
                <a:solidFill>
                  <a:prstClr val="black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482674" y="2108200"/>
              <a:ext cx="58182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sym typeface="Symbol"/>
                </a:rPr>
                <a:t>- c.f.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7214809" y="2509657"/>
              <a:ext cx="7861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7523355" y="2601641"/>
              <a:ext cx="2487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sym typeface="Symbol"/>
                </a:rPr>
                <a:t>f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61" name="Left Bracket 60"/>
            <p:cNvSpPr/>
            <p:nvPr/>
          </p:nvSpPr>
          <p:spPr>
            <a:xfrm flipH="1">
              <a:off x="8005017" y="2072444"/>
              <a:ext cx="109480" cy="880306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116691" y="2355769"/>
              <a:ext cx="44114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prstClr val="black"/>
                  </a:solidFill>
                  <a:sym typeface="Symbol"/>
                </a:rPr>
                <a:t>x</a:t>
              </a:r>
              <a:r>
                <a:rPr lang="en-US" sz="1400" b="1" dirty="0">
                  <a:solidFill>
                    <a:prstClr val="black"/>
                  </a:solidFill>
                  <a:sym typeface="Symbol"/>
                </a:rPr>
                <a:t> h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261582" y="2973206"/>
            <a:ext cx="2355710" cy="545902"/>
            <a:chOff x="6246210" y="2966563"/>
            <a:chExt cx="2355710" cy="545902"/>
          </a:xfrm>
        </p:grpSpPr>
        <p:sp>
          <p:nvSpPr>
            <p:cNvPr id="65" name="Rectangle 64"/>
            <p:cNvSpPr/>
            <p:nvPr/>
          </p:nvSpPr>
          <p:spPr>
            <a:xfrm>
              <a:off x="6246210" y="3060650"/>
              <a:ext cx="8130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sym typeface="Symbol"/>
                </a:rPr>
                <a:t>= 125 +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71" name="Left Bracket 70"/>
            <p:cNvSpPr/>
            <p:nvPr/>
          </p:nvSpPr>
          <p:spPr>
            <a:xfrm>
              <a:off x="7111221" y="2994756"/>
              <a:ext cx="93213" cy="509015"/>
            </a:xfrm>
            <a:prstGeom prst="leftBracket">
              <a:avLst>
                <a:gd name="adj" fmla="val 4823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156236" y="2966563"/>
              <a:ext cx="73449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sym typeface="Symbol"/>
                </a:rPr>
                <a:t>34 - 22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7154881" y="3214538"/>
              <a:ext cx="7861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>
              <a:off x="7331765" y="3204688"/>
              <a:ext cx="3834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sym typeface="Symbol"/>
                </a:rPr>
                <a:t>20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  <p:sp>
          <p:nvSpPr>
            <p:cNvPr id="75" name="Left Bracket 74"/>
            <p:cNvSpPr/>
            <p:nvPr/>
          </p:nvSpPr>
          <p:spPr>
            <a:xfrm flipH="1">
              <a:off x="7941072" y="2994756"/>
              <a:ext cx="98844" cy="509015"/>
            </a:xfrm>
            <a:prstGeom prst="leftBracket">
              <a:avLst>
                <a:gd name="adj" fmla="val 4823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8072609" y="3060650"/>
              <a:ext cx="5293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prstClr val="black"/>
                  </a:solidFill>
                  <a:sym typeface="Symbol"/>
                </a:rPr>
                <a:t>x</a:t>
              </a:r>
              <a:r>
                <a:rPr lang="en-US" sz="1400" b="1" dirty="0">
                  <a:solidFill>
                    <a:prstClr val="black"/>
                  </a:solidFill>
                  <a:sym typeface="Symbol"/>
                </a:rPr>
                <a:t> 20</a:t>
              </a:r>
              <a:endParaRPr lang="en-US" sz="14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78" name="Rectangle 77"/>
          <p:cNvSpPr/>
          <p:nvPr/>
        </p:nvSpPr>
        <p:spPr>
          <a:xfrm>
            <a:off x="6246210" y="3626551"/>
            <a:ext cx="10567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sym typeface="Symbol"/>
              </a:rPr>
              <a:t>= 125 + 12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987494" y="4071112"/>
            <a:ext cx="2167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sym typeface="Symbol"/>
              </a:rPr>
              <a:t>  Median = 137 units.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445484" y="376588"/>
            <a:ext cx="340990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srgbClr val="C00000"/>
                </a:solidFill>
              </a:rPr>
              <a:t>Find the median, mean and mode </a:t>
            </a:r>
          </a:p>
        </p:txBody>
      </p:sp>
      <p:sp>
        <p:nvSpPr>
          <p:cNvPr id="89" name="Rectangle 88"/>
          <p:cNvSpPr/>
          <p:nvPr/>
        </p:nvSpPr>
        <p:spPr>
          <a:xfrm>
            <a:off x="713695" y="612738"/>
            <a:ext cx="298992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solidFill>
                  <a:srgbClr val="C00000"/>
                </a:solidFill>
              </a:rPr>
              <a:t>of the data and compare them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048000" y="3364457"/>
            <a:ext cx="1645920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3039095" y="3362531"/>
            <a:ext cx="1650670" cy="26125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3039095" y="3603713"/>
            <a:ext cx="1650670" cy="26125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Callout 100"/>
          <p:cNvSpPr/>
          <p:nvPr/>
        </p:nvSpPr>
        <p:spPr>
          <a:xfrm>
            <a:off x="5613044" y="2419350"/>
            <a:ext cx="1921565" cy="956796"/>
          </a:xfrm>
          <a:prstGeom prst="wedgeEllipseCallout">
            <a:avLst>
              <a:gd name="adj1" fmla="val -104166"/>
              <a:gd name="adj2" fmla="val 56618"/>
            </a:avLst>
          </a:prstGeom>
          <a:solidFill>
            <a:srgbClr val="00206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613044" y="2800350"/>
            <a:ext cx="2032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4 + 5 = 9</a:t>
            </a:r>
            <a:endParaRPr lang="en-US" sz="2000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02" name="Oval Callout 101"/>
          <p:cNvSpPr/>
          <p:nvPr/>
        </p:nvSpPr>
        <p:spPr>
          <a:xfrm>
            <a:off x="5683964" y="2633569"/>
            <a:ext cx="1921565" cy="956796"/>
          </a:xfrm>
          <a:prstGeom prst="wedgeEllipseCallout">
            <a:avLst>
              <a:gd name="adj1" fmla="val -104166"/>
              <a:gd name="adj2" fmla="val 56618"/>
            </a:avLst>
          </a:prstGeom>
          <a:solidFill>
            <a:srgbClr val="00206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591655" y="2964152"/>
            <a:ext cx="2343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9 + 13 = 22</a:t>
            </a:r>
            <a:endParaRPr lang="en-US" sz="2000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3039095" y="3844763"/>
            <a:ext cx="1650670" cy="26125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3039095" y="4093430"/>
            <a:ext cx="1650670" cy="26125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3039095" y="4354687"/>
            <a:ext cx="1650670" cy="26125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3051072" y="4636165"/>
            <a:ext cx="1650670" cy="26125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loud 111" hidden="1"/>
          <p:cNvSpPr/>
          <p:nvPr/>
        </p:nvSpPr>
        <p:spPr bwMode="auto">
          <a:xfrm rot="10800000" flipH="1" flipV="1">
            <a:off x="5375453" y="1259299"/>
            <a:ext cx="4123334" cy="1376633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grpSp>
        <p:nvGrpSpPr>
          <p:cNvPr id="36" name="Group 35" hidden="1"/>
          <p:cNvGrpSpPr/>
          <p:nvPr/>
        </p:nvGrpSpPr>
        <p:grpSpPr>
          <a:xfrm>
            <a:off x="5470213" y="1577544"/>
            <a:ext cx="3849992" cy="1135270"/>
            <a:chOff x="3310874" y="5038462"/>
            <a:chExt cx="3403871" cy="1015663"/>
          </a:xfrm>
        </p:grpSpPr>
        <p:sp>
          <p:nvSpPr>
            <p:cNvPr id="113" name="TextBox 112"/>
            <p:cNvSpPr txBox="1"/>
            <p:nvPr/>
          </p:nvSpPr>
          <p:spPr>
            <a:xfrm>
              <a:off x="3310874" y="5038462"/>
              <a:ext cx="34038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Which </a:t>
              </a:r>
              <a:r>
                <a:rPr lang="en-US" sz="2000" b="1" dirty="0" err="1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c.f</a:t>
              </a:r>
              <a:r>
                <a:rPr lang="en-US" sz="2000" b="1" dirty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 is greater than </a:t>
              </a:r>
            </a:p>
            <a:p>
              <a:pPr algn="ctr"/>
              <a:r>
                <a:rPr lang="en-US" sz="2000" b="1" dirty="0">
                  <a:solidFill>
                    <a:prstClr val="white"/>
                  </a:solidFill>
                  <a:latin typeface="Comic Sans MS" pitchFamily="66" charset="0"/>
                  <a:sym typeface="Symbol"/>
                </a:rPr>
                <a:t>     Or equal to    ? </a:t>
              </a:r>
              <a:endParaRPr lang="en-US" sz="2000" b="1" dirty="0">
                <a:solidFill>
                  <a:prstClr val="white"/>
                </a:solidFill>
                <a:latin typeface="Comic Sans MS" pitchFamily="66" charset="0"/>
              </a:endParaRP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5715974" y="5213350"/>
              <a:ext cx="367408" cy="646331"/>
              <a:chOff x="5448441" y="3429413"/>
              <a:chExt cx="367408" cy="646331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5448441" y="3429413"/>
                <a:ext cx="36740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prstClr val="white"/>
                    </a:solidFill>
                  </a:rPr>
                  <a:t>N</a:t>
                </a:r>
              </a:p>
              <a:p>
                <a:r>
                  <a:rPr lang="en-US" b="1" dirty="0">
                    <a:solidFill>
                      <a:prstClr val="white"/>
                    </a:solidFill>
                  </a:rPr>
                  <a:t>2</a:t>
                </a:r>
              </a:p>
            </p:txBody>
          </p:sp>
          <p:cxnSp>
            <p:nvCxnSpPr>
              <p:cNvPr id="116" name="Straight Connector 115"/>
              <p:cNvCxnSpPr/>
              <p:nvPr/>
            </p:nvCxnSpPr>
            <p:spPr>
              <a:xfrm>
                <a:off x="5477947" y="3727053"/>
                <a:ext cx="2743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9" name="Cloud 98" hidden="1"/>
          <p:cNvSpPr/>
          <p:nvPr/>
        </p:nvSpPr>
        <p:spPr bwMode="auto">
          <a:xfrm rot="10800000" flipH="1" flipV="1">
            <a:off x="3398229" y="1734390"/>
            <a:ext cx="4778447" cy="1432214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66500" y="852513"/>
            <a:ext cx="27330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Monthly consumption (in units)</a:t>
            </a:r>
            <a:endParaRPr lang="en-US" sz="1400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118" name="Curved Left Arrow 117"/>
          <p:cNvSpPr/>
          <p:nvPr/>
        </p:nvSpPr>
        <p:spPr>
          <a:xfrm rot="10632775" flipH="1">
            <a:off x="1538561" y="861464"/>
            <a:ext cx="566766" cy="2303951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2339196" y="2989855"/>
            <a:ext cx="990600" cy="19862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323685" y="855577"/>
            <a:ext cx="23157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No. of consumers of electricity</a:t>
            </a:r>
          </a:p>
        </p:txBody>
      </p:sp>
      <p:sp>
        <p:nvSpPr>
          <p:cNvPr id="121" name="Curved Left Arrow 120"/>
          <p:cNvSpPr/>
          <p:nvPr/>
        </p:nvSpPr>
        <p:spPr>
          <a:xfrm rot="11652980" flipH="1">
            <a:off x="3446945" y="986438"/>
            <a:ext cx="566766" cy="2303951"/>
          </a:xfrm>
          <a:prstGeom prst="curvedLeftArrow">
            <a:avLst>
              <a:gd name="adj1" fmla="val 16532"/>
              <a:gd name="adj2" fmla="val 41600"/>
              <a:gd name="adj3" fmla="val 25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3183" y="2909617"/>
            <a:ext cx="1079142" cy="30777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</a:rPr>
              <a:t>frequency</a:t>
            </a:r>
          </a:p>
        </p:txBody>
      </p:sp>
      <p:sp>
        <p:nvSpPr>
          <p:cNvPr id="122" name="Rounded Rectangle 121"/>
          <p:cNvSpPr/>
          <p:nvPr/>
        </p:nvSpPr>
        <p:spPr>
          <a:xfrm>
            <a:off x="4688655" y="4001579"/>
            <a:ext cx="401247" cy="19862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87415" y="3938261"/>
            <a:ext cx="429861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42</a:t>
            </a:r>
          </a:p>
        </p:txBody>
      </p:sp>
      <p:sp>
        <p:nvSpPr>
          <p:cNvPr id="125" name="Rounded Rectangle 124"/>
          <p:cNvSpPr/>
          <p:nvPr/>
        </p:nvSpPr>
        <p:spPr>
          <a:xfrm>
            <a:off x="845515" y="3993802"/>
            <a:ext cx="893267" cy="19862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" name="Curved Down Arrow 125"/>
          <p:cNvSpPr/>
          <p:nvPr/>
        </p:nvSpPr>
        <p:spPr>
          <a:xfrm rot="15441465" flipH="1">
            <a:off x="476160" y="3309874"/>
            <a:ext cx="353756" cy="527025"/>
          </a:xfrm>
          <a:prstGeom prst="curvedDownArrow">
            <a:avLst>
              <a:gd name="adj1" fmla="val 25000"/>
              <a:gd name="adj2" fmla="val 65120"/>
              <a:gd name="adj3" fmla="val 25000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446708" y="1621387"/>
            <a:ext cx="8787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sym typeface="Symbol"/>
              </a:rPr>
              <a:t>, h = 20,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152526" y="1621387"/>
            <a:ext cx="7951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sym typeface="Symbol"/>
              </a:rPr>
              <a:t>f = 20 ,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7696200" y="1619009"/>
            <a:ext cx="10104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sym typeface="Symbol"/>
              </a:rPr>
              <a:t>c.f. =22,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858270" y="4002546"/>
            <a:ext cx="371234" cy="19862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1830" y="3948040"/>
            <a:ext cx="970137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125  - 145</a:t>
            </a:r>
          </a:p>
        </p:txBody>
      </p:sp>
      <p:sp>
        <p:nvSpPr>
          <p:cNvPr id="131" name="Rounded Rectangle 130"/>
          <p:cNvSpPr/>
          <p:nvPr/>
        </p:nvSpPr>
        <p:spPr>
          <a:xfrm>
            <a:off x="2822754" y="4013067"/>
            <a:ext cx="758405" cy="19862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77431" y="3937078"/>
            <a:ext cx="533400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20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317101" y="3953073"/>
            <a:ext cx="301685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f</a:t>
            </a:r>
            <a:r>
              <a:rPr lang="en-US" sz="1400" baseline="-25000" dirty="0">
                <a:solidFill>
                  <a:prstClr val="black"/>
                </a:solidFill>
                <a:cs typeface="MV Boli" pitchFamily="2" charset="0"/>
              </a:rPr>
              <a:t>1</a:t>
            </a:r>
          </a:p>
        </p:txBody>
      </p:sp>
      <p:cxnSp>
        <p:nvCxnSpPr>
          <p:cNvPr id="124" name="Straight Arrow Connector 123"/>
          <p:cNvCxnSpPr/>
          <p:nvPr/>
        </p:nvCxnSpPr>
        <p:spPr>
          <a:xfrm flipH="1" flipV="1">
            <a:off x="3182470" y="4106625"/>
            <a:ext cx="206068" cy="67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ounded Rectangle 135"/>
          <p:cNvSpPr/>
          <p:nvPr/>
        </p:nvSpPr>
        <p:spPr>
          <a:xfrm>
            <a:off x="4677257" y="3756573"/>
            <a:ext cx="401247" cy="19862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99287" y="3711082"/>
            <a:ext cx="482313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22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7437120" y="3274360"/>
            <a:ext cx="182880" cy="18288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8298666" y="3135776"/>
            <a:ext cx="182880" cy="18288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 hidden="1"/>
          <p:cNvSpPr txBox="1"/>
          <p:nvPr/>
        </p:nvSpPr>
        <p:spPr>
          <a:xfrm>
            <a:off x="4067713" y="1992645"/>
            <a:ext cx="3729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Cumulative frequency of the class </a:t>
            </a:r>
            <a:r>
              <a:rPr lang="en-US" sz="2000" b="1" dirty="0" err="1">
                <a:solidFill>
                  <a:prstClr val="white"/>
                </a:solidFill>
                <a:latin typeface="Comic Sans MS" pitchFamily="66" charset="0"/>
                <a:sym typeface="Symbol"/>
              </a:rPr>
              <a:t>preceeding</a:t>
            </a:r>
            <a:r>
              <a:rPr lang="en-US" sz="2000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 the median class (</a:t>
            </a:r>
            <a:r>
              <a:rPr lang="en-US" sz="2000" b="1" dirty="0" err="1">
                <a:solidFill>
                  <a:prstClr val="white"/>
                </a:solidFill>
                <a:latin typeface="Comic Sans MS" pitchFamily="66" charset="0"/>
                <a:sym typeface="Symbol"/>
              </a:rPr>
              <a:t>c.f</a:t>
            </a:r>
            <a:r>
              <a:rPr lang="en-US" sz="2000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)</a:t>
            </a:r>
            <a:endParaRPr lang="en-US" sz="2000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609916" y="-596602"/>
            <a:ext cx="2441849" cy="40011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CEC597">
                <a:shade val="80000"/>
              </a:srgbClr>
            </a:solidFill>
            <a:prstDash val="solid"/>
          </a:ln>
          <a:effectLst>
            <a:outerShdw blurRad="50800" dist="38100" dir="5400000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kern="0" dirty="0" smtClean="0">
                <a:solidFill>
                  <a:prstClr val="black"/>
                </a:solidFill>
                <a:latin typeface="Rockwell"/>
                <a:cs typeface="Calibri" pitchFamily="34" charset="0"/>
              </a:rPr>
              <a:t>Exercise 14.3 – Q.1</a:t>
            </a:r>
            <a:endParaRPr lang="en-US" sz="2000" b="1" kern="0" dirty="0">
              <a:solidFill>
                <a:prstClr val="black"/>
              </a:solidFill>
              <a:latin typeface="Rockwell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0694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500"/>
                            </p:stCondLst>
                            <p:childTnLst>
                              <p:par>
                                <p:cTn id="26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00"/>
                            </p:stCondLst>
                            <p:childTnLst>
                              <p:par>
                                <p:cTn id="28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500"/>
                            </p:stCondLst>
                            <p:childTnLst>
                              <p:par>
                                <p:cTn id="30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1000"/>
                            </p:stCondLst>
                            <p:childTnLst>
                              <p:par>
                                <p:cTn id="3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1000"/>
                            </p:stCondLst>
                            <p:childTnLst>
                              <p:par>
                                <p:cTn id="35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500"/>
                            </p:stCondLst>
                            <p:childTnLst>
                              <p:par>
                                <p:cTn id="3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1000"/>
                            </p:stCondLst>
                            <p:childTnLst>
                              <p:par>
                                <p:cTn id="38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1500"/>
                            </p:stCondLst>
                            <p:childTnLst>
                              <p:par>
                                <p:cTn id="39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500"/>
                            </p:stCondLst>
                            <p:childTnLst>
                              <p:par>
                                <p:cTn id="40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500"/>
                            </p:stCondLst>
                            <p:childTnLst>
                              <p:par>
                                <p:cTn id="4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500"/>
                            </p:stCondLst>
                            <p:childTnLst>
                              <p:par>
                                <p:cTn id="4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1000"/>
                            </p:stCondLst>
                            <p:childTnLst>
                              <p:par>
                                <p:cTn id="4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500"/>
                            </p:stCondLst>
                            <p:childTnLst>
                              <p:par>
                                <p:cTn id="4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1000"/>
                            </p:stCondLst>
                            <p:childTnLst>
                              <p:par>
                                <p:cTn id="4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5" fill="hold">
                            <p:stCondLst>
                              <p:cond delay="500"/>
                            </p:stCondLst>
                            <p:childTnLst>
                              <p:par>
                                <p:cTn id="4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500"/>
                            </p:stCondLst>
                            <p:childTnLst>
                              <p:par>
                                <p:cTn id="51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8" grpId="1" animBg="1"/>
      <p:bldP spid="94" grpId="0" animBg="1"/>
      <p:bldP spid="94" grpId="1" animBg="1"/>
      <p:bldP spid="91" grpId="0" animBg="1"/>
      <p:bldP spid="91" grpId="1" animBg="1"/>
      <p:bldP spid="90" grpId="0" animBg="1"/>
      <p:bldP spid="90" grpId="1" animBg="1"/>
      <p:bldP spid="83" grpId="0" animBg="1"/>
      <p:bldP spid="2" grpId="0" build="p"/>
      <p:bldP spid="4" grpId="0"/>
      <p:bldP spid="6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2" grpId="0"/>
      <p:bldP spid="23" grpId="0"/>
      <p:bldP spid="24" grpId="0"/>
      <p:bldP spid="25" grpId="0"/>
      <p:bldP spid="26" grpId="0"/>
      <p:bldP spid="29" grpId="0"/>
      <p:bldP spid="30" grpId="0"/>
      <p:bldP spid="31" grpId="0"/>
      <p:bldP spid="33" grpId="0"/>
      <p:bldP spid="47" grpId="0"/>
      <p:bldP spid="48" grpId="0"/>
      <p:bldP spid="49" grpId="0"/>
      <p:bldP spid="78" grpId="0"/>
      <p:bldP spid="79" grpId="0"/>
      <p:bldP spid="88" grpId="0"/>
      <p:bldP spid="89" grpId="0"/>
      <p:bldP spid="101" grpId="0" animBg="1"/>
      <p:bldP spid="87" grpId="0"/>
      <p:bldP spid="87" grpId="1"/>
      <p:bldP spid="102" grpId="0" animBg="1"/>
      <p:bldP spid="100" grpId="0"/>
      <p:bldP spid="100" grpId="1"/>
      <p:bldP spid="112" grpId="0" animBg="1"/>
      <p:bldP spid="112" grpId="1" animBg="1"/>
      <p:bldP spid="99" grpId="0" animBg="1"/>
      <p:bldP spid="99" grpId="1" animBg="1"/>
      <p:bldP spid="117" grpId="0"/>
      <p:bldP spid="117" grpId="1"/>
      <p:bldP spid="118" grpId="0" animBg="1"/>
      <p:bldP spid="118" grpId="1" animBg="1"/>
      <p:bldP spid="119" grpId="0" animBg="1"/>
      <p:bldP spid="119" grpId="1" animBg="1"/>
      <p:bldP spid="120" grpId="0"/>
      <p:bldP spid="120" grpId="1"/>
      <p:bldP spid="121" grpId="0" animBg="1"/>
      <p:bldP spid="121" grpId="1" animBg="1"/>
      <p:bldP spid="7" grpId="0"/>
      <p:bldP spid="122" grpId="0" animBg="1"/>
      <p:bldP spid="122" grpId="1" animBg="1"/>
      <p:bldP spid="28" grpId="0"/>
      <p:bldP spid="125" grpId="0" animBg="1"/>
      <p:bldP spid="125" grpId="1" animBg="1"/>
      <p:bldP spid="126" grpId="0" animBg="1"/>
      <p:bldP spid="126" grpId="1" animBg="1"/>
      <p:bldP spid="127" grpId="0"/>
      <p:bldP spid="128" grpId="0"/>
      <p:bldP spid="129" grpId="0"/>
      <p:bldP spid="130" grpId="0" animBg="1"/>
      <p:bldP spid="130" grpId="1" animBg="1"/>
      <p:bldP spid="14" grpId="0"/>
      <p:bldP spid="131" grpId="0" animBg="1"/>
      <p:bldP spid="131" grpId="1" animBg="1"/>
      <p:bldP spid="21" grpId="0"/>
      <p:bldP spid="123" grpId="0"/>
      <p:bldP spid="136" grpId="0" animBg="1"/>
      <p:bldP spid="136" grpId="1" animBg="1"/>
      <p:bldP spid="27" grpId="0"/>
      <p:bldP spid="107" grpId="0"/>
      <p:bldP spid="107" grpId="1"/>
      <p:bldP spid="1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/>
          <p:cNvSpPr/>
          <p:nvPr/>
        </p:nvSpPr>
        <p:spPr>
          <a:xfrm>
            <a:off x="4707227" y="4467975"/>
            <a:ext cx="2329573" cy="315453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601033"/>
              </p:ext>
            </p:extLst>
          </p:nvPr>
        </p:nvGraphicFramePr>
        <p:xfrm>
          <a:off x="483601" y="867123"/>
          <a:ext cx="6095999" cy="253708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5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9686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981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981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981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981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981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981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5000" y="167399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Determination of mean and mode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5000" y="483083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h =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6458" y="901848"/>
            <a:ext cx="634020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34601" y="794126"/>
            <a:ext cx="1207382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Class Mark</a:t>
            </a:r>
          </a:p>
          <a:p>
            <a:pPr algn="ctr"/>
            <a:r>
              <a:rPr lang="en-US" sz="1400" b="1" i="1" dirty="0">
                <a:solidFill>
                  <a:prstClr val="black"/>
                </a:solidFill>
                <a:cs typeface="MV Boli" pitchFamily="2" charset="0"/>
              </a:rPr>
              <a:t>x</a:t>
            </a:r>
            <a:r>
              <a:rPr lang="en-US" sz="1400" b="1" baseline="-25000" dirty="0">
                <a:solidFill>
                  <a:prstClr val="black"/>
                </a:solidFill>
                <a:cs typeface="MV Boli" pitchFamily="2" charset="0"/>
              </a:rPr>
              <a:t>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11300" y="794126"/>
            <a:ext cx="1130439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Frequency</a:t>
            </a:r>
          </a:p>
          <a:p>
            <a:pPr algn="ctr"/>
            <a:r>
              <a:rPr lang="en-US" sz="1400" b="1" i="1" dirty="0">
                <a:solidFill>
                  <a:prstClr val="black"/>
                </a:solidFill>
                <a:cs typeface="MV Boli" pitchFamily="2" charset="0"/>
              </a:rPr>
              <a:t>f</a:t>
            </a:r>
            <a:r>
              <a:rPr lang="en-US" sz="1400" b="1" baseline="-25000" dirty="0">
                <a:solidFill>
                  <a:prstClr val="black"/>
                </a:solidFill>
                <a:cs typeface="MV Boli" pitchFamily="2" charset="0"/>
              </a:rPr>
              <a:t>i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187264" y="794126"/>
            <a:ext cx="1127893" cy="523220"/>
            <a:chOff x="3856063" y="704385"/>
            <a:chExt cx="1127893" cy="523220"/>
          </a:xfrm>
        </p:grpSpPr>
        <p:sp>
          <p:nvSpPr>
            <p:cNvPr id="8" name="TextBox 7"/>
            <p:cNvSpPr txBox="1"/>
            <p:nvPr/>
          </p:nvSpPr>
          <p:spPr>
            <a:xfrm>
              <a:off x="3856063" y="812107"/>
              <a:ext cx="519694" cy="307777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prstClr val="black"/>
                  </a:solidFill>
                  <a:cs typeface="MV Boli" pitchFamily="2" charset="0"/>
                </a:rPr>
                <a:t>u</a:t>
              </a:r>
              <a:r>
                <a:rPr lang="en-US" sz="1400" b="1" baseline="-25000" dirty="0" err="1">
                  <a:solidFill>
                    <a:prstClr val="black"/>
                  </a:solidFill>
                  <a:cs typeface="MV Boli" pitchFamily="2" charset="0"/>
                </a:rPr>
                <a:t>i</a:t>
              </a:r>
              <a:r>
                <a:rPr lang="en-US" sz="1400" b="1" baseline="-25000" dirty="0">
                  <a:solidFill>
                    <a:prstClr val="black"/>
                  </a:solidFill>
                  <a:cs typeface="MV Boli" pitchFamily="2" charset="0"/>
                </a:rPr>
                <a:t>  </a:t>
              </a:r>
              <a:r>
                <a:rPr lang="en-US" sz="1400" b="1" dirty="0">
                  <a:solidFill>
                    <a:prstClr val="black"/>
                  </a:solidFill>
                  <a:cs typeface="MV Boli" pitchFamily="2" charset="0"/>
                </a:rPr>
                <a:t>=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00700" y="704385"/>
              <a:ext cx="607859" cy="52322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i="1" dirty="0">
                  <a:solidFill>
                    <a:prstClr val="black"/>
                  </a:solidFill>
                  <a:cs typeface="MV Boli" pitchFamily="2" charset="0"/>
                </a:rPr>
                <a:t>x</a:t>
              </a:r>
              <a:r>
                <a:rPr lang="en-US" sz="1400" b="1" baseline="-25000" dirty="0">
                  <a:solidFill>
                    <a:prstClr val="black"/>
                  </a:solidFill>
                  <a:cs typeface="MV Boli" pitchFamily="2" charset="0"/>
                </a:rPr>
                <a:t>i  </a:t>
              </a:r>
              <a:r>
                <a:rPr lang="en-US" sz="1400" b="1" dirty="0">
                  <a:solidFill>
                    <a:prstClr val="black"/>
                  </a:solidFill>
                  <a:cs typeface="MV Boli" pitchFamily="2" charset="0"/>
                </a:rPr>
                <a:t>-</a:t>
              </a:r>
            </a:p>
            <a:p>
              <a:pPr algn="ctr"/>
              <a:r>
                <a:rPr lang="en-US" sz="1400" b="1" dirty="0">
                  <a:solidFill>
                    <a:prstClr val="black"/>
                  </a:solidFill>
                  <a:cs typeface="MV Boli" pitchFamily="2" charset="0"/>
                </a:rPr>
                <a:t>     20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4343400" y="976312"/>
              <a:ext cx="6405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488748" y="1352133"/>
            <a:ext cx="1283903" cy="2437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79644" y="901848"/>
            <a:ext cx="444352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solidFill>
                  <a:prstClr val="black"/>
                </a:solidFill>
                <a:cs typeface="MV Boli" pitchFamily="2" charset="0"/>
              </a:rPr>
              <a:t>f</a:t>
            </a:r>
            <a:r>
              <a:rPr lang="en-US" sz="1400" b="1" baseline="-25000" dirty="0" err="1">
                <a:solidFill>
                  <a:prstClr val="black"/>
                </a:solidFill>
                <a:cs typeface="MV Boli" pitchFamily="2" charset="0"/>
              </a:rPr>
              <a:t>i</a:t>
            </a:r>
            <a:r>
              <a:rPr lang="en-US" sz="1400" b="1" i="1" dirty="0" err="1">
                <a:solidFill>
                  <a:prstClr val="black"/>
                </a:solidFill>
                <a:cs typeface="MV Boli" pitchFamily="2" charset="0"/>
              </a:rPr>
              <a:t>u</a:t>
            </a:r>
            <a:r>
              <a:rPr lang="en-US" sz="1400" b="1" baseline="-25000" dirty="0" err="1">
                <a:solidFill>
                  <a:prstClr val="black"/>
                </a:solidFill>
                <a:cs typeface="MV Boli" pitchFamily="2" charset="0"/>
              </a:rPr>
              <a:t>i</a:t>
            </a:r>
            <a:endParaRPr lang="en-US" sz="1400" b="1" baseline="-25000" dirty="0">
              <a:solidFill>
                <a:prstClr val="black"/>
              </a:solidFill>
              <a:cs typeface="MV Boli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7328" y="1356334"/>
            <a:ext cx="774571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65  - 85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8436" y="1621302"/>
            <a:ext cx="872355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85  - 105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9545" y="1887510"/>
            <a:ext cx="970137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105  - 125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9545" y="2118610"/>
            <a:ext cx="970137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125  - 145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9545" y="2375587"/>
            <a:ext cx="970137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145  - 165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9545" y="2629587"/>
            <a:ext cx="970137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165  - 185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9545" y="2883587"/>
            <a:ext cx="970137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185  - 205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70617" y="1356334"/>
            <a:ext cx="380232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75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70616" y="1621302"/>
            <a:ext cx="380232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95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21725" y="1887510"/>
            <a:ext cx="478016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115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21725" y="2118610"/>
            <a:ext cx="478016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135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21725" y="2375587"/>
            <a:ext cx="478016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155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21725" y="2629587"/>
            <a:ext cx="478016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175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21725" y="2883587"/>
            <a:ext cx="478016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195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24584" y="1353039"/>
            <a:ext cx="282449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24583" y="1618007"/>
            <a:ext cx="282449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75693" y="1835759"/>
            <a:ext cx="380232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13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75693" y="2115315"/>
            <a:ext cx="380232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20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275693" y="2372292"/>
            <a:ext cx="380232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14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324584" y="2626292"/>
            <a:ext cx="282450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8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24584" y="2880292"/>
            <a:ext cx="282450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686344" y="1353039"/>
            <a:ext cx="346570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-3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686344" y="1618007"/>
            <a:ext cx="346570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-2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686344" y="1867123"/>
            <a:ext cx="346570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-1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718405" y="2115315"/>
            <a:ext cx="282449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718405" y="2372292"/>
            <a:ext cx="282449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718404" y="2626292"/>
            <a:ext cx="282449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718404" y="2880292"/>
            <a:ext cx="282449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860595" y="1317106"/>
            <a:ext cx="444353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-12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860594" y="1582074"/>
            <a:ext cx="444353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-10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860596" y="1848282"/>
            <a:ext cx="444353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-13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941547" y="2079382"/>
            <a:ext cx="282449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892656" y="2336359"/>
            <a:ext cx="380232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14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931401" y="3096432"/>
            <a:ext cx="527709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Sylfaen"/>
                <a:cs typeface="MV Boli" pitchFamily="2" charset="0"/>
              </a:rPr>
              <a:t>∑f</a:t>
            </a:r>
            <a:r>
              <a:rPr lang="en-US" sz="1400" baseline="-25000" dirty="0">
                <a:solidFill>
                  <a:prstClr val="black"/>
                </a:solidFill>
                <a:latin typeface="Sylfaen"/>
                <a:cs typeface="MV Boli" pitchFamily="2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Sylfaen"/>
                <a:cs typeface="MV Boli" pitchFamily="2" charset="0"/>
              </a:rPr>
              <a:t> =</a:t>
            </a:r>
            <a:endParaRPr lang="en-US" sz="1400" dirty="0">
              <a:solidFill>
                <a:prstClr val="black"/>
              </a:solidFill>
              <a:cs typeface="MV Boli" pitchFamily="2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89001" y="3096432"/>
            <a:ext cx="644728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Sylfaen"/>
                <a:cs typeface="MV Boli" pitchFamily="2" charset="0"/>
              </a:rPr>
              <a:t>∑</a:t>
            </a:r>
            <a:r>
              <a:rPr lang="en-US" sz="1400" dirty="0" err="1">
                <a:solidFill>
                  <a:prstClr val="black"/>
                </a:solidFill>
                <a:latin typeface="Sylfaen"/>
                <a:cs typeface="MV Boli" pitchFamily="2" charset="0"/>
              </a:rPr>
              <a:t>f</a:t>
            </a:r>
            <a:r>
              <a:rPr lang="en-US" sz="1400" baseline="-25000" dirty="0" err="1">
                <a:solidFill>
                  <a:prstClr val="black"/>
                </a:solidFill>
                <a:latin typeface="Sylfaen"/>
                <a:cs typeface="MV Boli" pitchFamily="2" charset="0"/>
              </a:rPr>
              <a:t>i</a:t>
            </a:r>
            <a:r>
              <a:rPr lang="en-US" sz="1400" dirty="0" err="1">
                <a:solidFill>
                  <a:prstClr val="black"/>
                </a:solidFill>
                <a:latin typeface="Sylfaen"/>
                <a:cs typeface="MV Boli" pitchFamily="2" charset="0"/>
              </a:rPr>
              <a:t>u</a:t>
            </a:r>
            <a:r>
              <a:rPr lang="en-US" sz="1400" baseline="-25000" dirty="0" err="1">
                <a:solidFill>
                  <a:prstClr val="black"/>
                </a:solidFill>
                <a:latin typeface="Sylfaen"/>
                <a:cs typeface="MV Boli" pitchFamily="2" charset="0"/>
              </a:rPr>
              <a:t>i</a:t>
            </a:r>
            <a:r>
              <a:rPr lang="en-US" sz="1400" baseline="-25000" dirty="0">
                <a:solidFill>
                  <a:prstClr val="black"/>
                </a:solidFill>
                <a:latin typeface="Sylfaen"/>
                <a:cs typeface="MV Boli" pitchFamily="2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Sylfaen"/>
                <a:cs typeface="MV Boli" pitchFamily="2" charset="0"/>
              </a:rPr>
              <a:t>=</a:t>
            </a:r>
            <a:endParaRPr lang="en-US" sz="1400" dirty="0">
              <a:solidFill>
                <a:prstClr val="black"/>
              </a:solidFill>
              <a:cs typeface="MV Boli" pitchFamily="2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11287" y="483083"/>
            <a:ext cx="3083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Let assumed mean, a = 135.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77887" y="483083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20</a:t>
            </a:r>
          </a:p>
        </p:txBody>
      </p:sp>
      <p:sp>
        <p:nvSpPr>
          <p:cNvPr id="60" name="Curved Down Arrow 59"/>
          <p:cNvSpPr/>
          <p:nvPr/>
        </p:nvSpPr>
        <p:spPr>
          <a:xfrm rot="16024295" flipH="1">
            <a:off x="378617" y="1488449"/>
            <a:ext cx="407495" cy="329539"/>
          </a:xfrm>
          <a:prstGeom prst="curvedDownArrow">
            <a:avLst>
              <a:gd name="adj1" fmla="val 25000"/>
              <a:gd name="adj2" fmla="val 65120"/>
              <a:gd name="adj3" fmla="val 25000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954398" y="794126"/>
            <a:ext cx="273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a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rot="10800000">
            <a:off x="2499127" y="2253219"/>
            <a:ext cx="228600" cy="1191"/>
          </a:xfrm>
          <a:prstGeom prst="straightConnector1">
            <a:avLst/>
          </a:prstGeom>
          <a:ln>
            <a:solidFill>
              <a:schemeClr val="bg1"/>
            </a:solidFill>
            <a:headEnd type="triangl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649435" y="2084538"/>
            <a:ext cx="304800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cs typeface="MV Boli" pitchFamily="2" charset="0"/>
              </a:rPr>
              <a:t>a</a:t>
            </a:r>
            <a:endParaRPr lang="en-US" sz="1600" b="1" baseline="-25000" dirty="0">
              <a:solidFill>
                <a:prstClr val="black"/>
              </a:solidFill>
              <a:cs typeface="MV Boli" pitchFamily="2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879439" y="808230"/>
            <a:ext cx="582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135</a:t>
            </a:r>
          </a:p>
        </p:txBody>
      </p:sp>
      <p:sp>
        <p:nvSpPr>
          <p:cNvPr id="66" name="Oval Callout 65"/>
          <p:cNvSpPr/>
          <p:nvPr/>
        </p:nvSpPr>
        <p:spPr>
          <a:xfrm>
            <a:off x="2183595" y="625654"/>
            <a:ext cx="1295400" cy="800100"/>
          </a:xfrm>
          <a:prstGeom prst="wedgeEllipseCallout">
            <a:avLst>
              <a:gd name="adj1" fmla="val -104166"/>
              <a:gd name="adj2" fmla="val 5661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670553"/>
              </p:ext>
            </p:extLst>
          </p:nvPr>
        </p:nvGraphicFramePr>
        <p:xfrm>
          <a:off x="2383839" y="759434"/>
          <a:ext cx="96043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7" name="Equation" r:id="rId3" imgW="507960" imgH="368280" progId="Equation.DSMT4">
                  <p:embed/>
                </p:oleObj>
              </mc:Choice>
              <mc:Fallback>
                <p:oleObj name="Equation" r:id="rId3" imgW="5079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3839" y="759434"/>
                        <a:ext cx="96043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Rectangle 67"/>
          <p:cNvSpPr/>
          <p:nvPr/>
        </p:nvSpPr>
        <p:spPr>
          <a:xfrm>
            <a:off x="584957" y="2116803"/>
            <a:ext cx="1091484" cy="2554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862751" y="2105525"/>
            <a:ext cx="1091484" cy="2554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921110" y="2611051"/>
            <a:ext cx="380232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16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921110" y="2865051"/>
            <a:ext cx="380232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12</a:t>
            </a:r>
          </a:p>
        </p:txBody>
      </p:sp>
      <p:sp>
        <p:nvSpPr>
          <p:cNvPr id="72" name="Oval 71"/>
          <p:cNvSpPr/>
          <p:nvPr/>
        </p:nvSpPr>
        <p:spPr>
          <a:xfrm>
            <a:off x="3320876" y="1837833"/>
            <a:ext cx="292506" cy="30933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3320876" y="2097379"/>
            <a:ext cx="292506" cy="30933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3320876" y="2333216"/>
            <a:ext cx="292506" cy="30933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408493" y="3110839"/>
            <a:ext cx="364202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Sylfaen"/>
                <a:cs typeface="MV Boli" pitchFamily="2" charset="0"/>
              </a:rPr>
              <a:t>68</a:t>
            </a:r>
            <a:endParaRPr lang="en-US" sz="1400" dirty="0">
              <a:solidFill>
                <a:prstClr val="black"/>
              </a:solidFill>
              <a:cs typeface="MV Boli" pitchFamily="2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216376" y="3096431"/>
            <a:ext cx="274434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Sylfaen"/>
                <a:cs typeface="MV Boli" pitchFamily="2" charset="0"/>
              </a:rPr>
              <a:t>7</a:t>
            </a:r>
            <a:endParaRPr lang="en-US" sz="1400" dirty="0">
              <a:solidFill>
                <a:prstClr val="black"/>
              </a:solidFill>
              <a:cs typeface="MV Boli" pitchFamily="2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20101" y="3352800"/>
            <a:ext cx="3083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By step deviation method,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855415" y="3786519"/>
            <a:ext cx="311304" cy="369332"/>
            <a:chOff x="676615" y="3802618"/>
            <a:chExt cx="311304" cy="369332"/>
          </a:xfrm>
        </p:grpSpPr>
        <p:sp>
          <p:nvSpPr>
            <p:cNvPr id="92" name="TextBox 91"/>
            <p:cNvSpPr txBox="1"/>
            <p:nvPr/>
          </p:nvSpPr>
          <p:spPr>
            <a:xfrm>
              <a:off x="676615" y="380261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x</a:t>
              </a:r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692150" y="3911600"/>
              <a:ext cx="2743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1239763" y="378651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=  a +</a:t>
            </a:r>
          </a:p>
        </p:txBody>
      </p:sp>
      <p:grpSp>
        <p:nvGrpSpPr>
          <p:cNvPr id="106" name="Group 105"/>
          <p:cNvGrpSpPr/>
          <p:nvPr/>
        </p:nvGrpSpPr>
        <p:grpSpPr>
          <a:xfrm>
            <a:off x="1948143" y="3599752"/>
            <a:ext cx="726846" cy="738664"/>
            <a:chOff x="1783012" y="3632008"/>
            <a:chExt cx="726846" cy="738664"/>
          </a:xfrm>
        </p:grpSpPr>
        <p:sp>
          <p:nvSpPr>
            <p:cNvPr id="98" name="Left Bracket 97"/>
            <p:cNvSpPr/>
            <p:nvPr/>
          </p:nvSpPr>
          <p:spPr>
            <a:xfrm>
              <a:off x="1783012" y="3686251"/>
              <a:ext cx="122691" cy="646020"/>
            </a:xfrm>
            <a:prstGeom prst="leftBracket">
              <a:avLst>
                <a:gd name="adj" fmla="val 61935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795502" y="3632008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Sylfaen"/>
                </a:rPr>
                <a:t>∑</a:t>
              </a:r>
              <a:r>
                <a:rPr lang="en-US" dirty="0" err="1">
                  <a:solidFill>
                    <a:prstClr val="black"/>
                  </a:solidFill>
                  <a:latin typeface="Sylfaen"/>
                </a:rPr>
                <a:t>f</a:t>
              </a:r>
              <a:r>
                <a:rPr lang="en-US" baseline="-25000" dirty="0" err="1">
                  <a:solidFill>
                    <a:prstClr val="black"/>
                  </a:solidFill>
                  <a:latin typeface="Sylfaen"/>
                </a:rPr>
                <a:t>i</a:t>
              </a:r>
              <a:r>
                <a:rPr lang="en-US" dirty="0" err="1">
                  <a:solidFill>
                    <a:prstClr val="black"/>
                  </a:solidFill>
                  <a:latin typeface="Sylfaen"/>
                </a:rPr>
                <a:t>u</a:t>
              </a:r>
              <a:r>
                <a:rPr lang="en-US" baseline="-25000" dirty="0" err="1">
                  <a:solidFill>
                    <a:prstClr val="black"/>
                  </a:solidFill>
                  <a:latin typeface="Sylfaen"/>
                </a:rPr>
                <a:t>i</a:t>
              </a:r>
              <a:endParaRPr lang="en-US" baseline="-25000" dirty="0">
                <a:solidFill>
                  <a:prstClr val="black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1852394" y="3987403"/>
              <a:ext cx="60084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1879659" y="4001340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Sylfaen"/>
                </a:rPr>
                <a:t>∑f</a:t>
              </a:r>
              <a:r>
                <a:rPr lang="en-US" baseline="-25000" dirty="0">
                  <a:solidFill>
                    <a:prstClr val="black"/>
                  </a:solidFill>
                  <a:latin typeface="Sylfaen"/>
                </a:rPr>
                <a:t>i</a:t>
              </a:r>
            </a:p>
          </p:txBody>
        </p:sp>
        <p:sp>
          <p:nvSpPr>
            <p:cNvPr id="104" name="Left Bracket 103"/>
            <p:cNvSpPr/>
            <p:nvPr/>
          </p:nvSpPr>
          <p:spPr>
            <a:xfrm flipH="1">
              <a:off x="2377440" y="3686251"/>
              <a:ext cx="132418" cy="646020"/>
            </a:xfrm>
            <a:prstGeom prst="leftBracket">
              <a:avLst>
                <a:gd name="adj" fmla="val 61935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2655300" y="378282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Adobe Arabic" pitchFamily="18" charset="-78"/>
                <a:cs typeface="Adobe Arabic" pitchFamily="18" charset="-78"/>
              </a:rPr>
              <a:t>X</a:t>
            </a:r>
            <a:r>
              <a:rPr lang="en-US" dirty="0">
                <a:solidFill>
                  <a:prstClr val="black"/>
                </a:solidFill>
              </a:rPr>
              <a:t> h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216499" y="4447015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=  135+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2113158" y="4253652"/>
            <a:ext cx="420724" cy="738664"/>
            <a:chOff x="1783012" y="3632008"/>
            <a:chExt cx="420724" cy="738664"/>
          </a:xfrm>
        </p:grpSpPr>
        <p:sp>
          <p:nvSpPr>
            <p:cNvPr id="109" name="Left Bracket 108"/>
            <p:cNvSpPr/>
            <p:nvPr/>
          </p:nvSpPr>
          <p:spPr>
            <a:xfrm>
              <a:off x="1783012" y="3686251"/>
              <a:ext cx="122691" cy="646020"/>
            </a:xfrm>
            <a:prstGeom prst="leftBracket">
              <a:avLst>
                <a:gd name="adj" fmla="val 61935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845946" y="36320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Sylfaen"/>
                </a:rPr>
                <a:t>7</a:t>
              </a:r>
              <a:endParaRPr lang="en-US" baseline="-25000" dirty="0">
                <a:solidFill>
                  <a:prstClr val="black"/>
                </a:solidFill>
              </a:endParaRPr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1852394" y="3987403"/>
              <a:ext cx="2743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1788238" y="400134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Sylfaen"/>
                </a:rPr>
                <a:t>68</a:t>
              </a:r>
              <a:endParaRPr lang="en-US" baseline="-25000" dirty="0">
                <a:solidFill>
                  <a:prstClr val="black"/>
                </a:solidFill>
                <a:latin typeface="Sylfaen"/>
              </a:endParaRPr>
            </a:p>
          </p:txBody>
        </p:sp>
        <p:sp>
          <p:nvSpPr>
            <p:cNvPr id="113" name="Left Bracket 112"/>
            <p:cNvSpPr/>
            <p:nvPr/>
          </p:nvSpPr>
          <p:spPr>
            <a:xfrm flipH="1">
              <a:off x="2051336" y="3686251"/>
              <a:ext cx="132418" cy="646020"/>
            </a:xfrm>
            <a:prstGeom prst="leftBracket">
              <a:avLst>
                <a:gd name="adj" fmla="val 61935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2541000" y="444332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Adobe Arabic" pitchFamily="18" charset="-78"/>
                <a:cs typeface="Adobe Arabic" pitchFamily="18" charset="-78"/>
              </a:rPr>
              <a:t>X</a:t>
            </a:r>
            <a:r>
              <a:rPr lang="en-US" dirty="0">
                <a:solidFill>
                  <a:prstClr val="black"/>
                </a:solidFill>
              </a:rPr>
              <a:t> 20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683429" y="3669996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=  135 +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5621338" y="3560796"/>
            <a:ext cx="493246" cy="646331"/>
            <a:chOff x="5448441" y="3429413"/>
            <a:chExt cx="493246" cy="646331"/>
          </a:xfrm>
        </p:grpSpPr>
        <p:sp>
          <p:nvSpPr>
            <p:cNvPr id="117" name="TextBox 116"/>
            <p:cNvSpPr txBox="1"/>
            <p:nvPr/>
          </p:nvSpPr>
          <p:spPr>
            <a:xfrm>
              <a:off x="5448441" y="3429413"/>
              <a:ext cx="4347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35</a:t>
              </a:r>
            </a:p>
            <a:p>
              <a:r>
                <a:rPr lang="en-US" dirty="0">
                  <a:solidFill>
                    <a:prstClr val="black"/>
                  </a:solidFill>
                </a:rPr>
                <a:t>17</a:t>
              </a:r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5484487" y="3727053"/>
              <a:ext cx="457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TextBox 120"/>
          <p:cNvSpPr txBox="1"/>
          <p:nvPr/>
        </p:nvSpPr>
        <p:spPr>
          <a:xfrm>
            <a:off x="4683429" y="4090548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=  135 + 2.05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293600" y="4450110"/>
            <a:ext cx="281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sym typeface="Symbol"/>
              </a:rPr>
              <a:t>   Mean = 137.05 units</a:t>
            </a:r>
            <a:endParaRPr lang="en-US" b="1" dirty="0">
              <a:solidFill>
                <a:prstClr val="black"/>
              </a:solidFill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2237218" y="4719262"/>
            <a:ext cx="182880" cy="18288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2832169" y="4536382"/>
            <a:ext cx="182880" cy="18288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965190" y="436450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Sylfaen"/>
              </a:rPr>
              <a:t>5</a:t>
            </a:r>
            <a:endParaRPr lang="en-US" sz="1200" baseline="-25000" dirty="0">
              <a:solidFill>
                <a:prstClr val="black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439735" y="475759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Sylfaen"/>
              </a:rPr>
              <a:t>17</a:t>
            </a:r>
            <a:endParaRPr lang="en-US" sz="1200" baseline="-25000" dirty="0">
              <a:solidFill>
                <a:prstClr val="black"/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 flipV="1">
            <a:off x="5769253" y="3928771"/>
            <a:ext cx="182880" cy="18288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5753168" y="3645173"/>
            <a:ext cx="182880" cy="18288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888049" y="3489160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Sylfaen"/>
              </a:rPr>
              <a:t>2.05</a:t>
            </a:r>
            <a:endParaRPr lang="en-US" sz="1200" baseline="-25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90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5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750"/>
                            </p:stCondLst>
                            <p:childTnLst>
                              <p:par>
                                <p:cTn id="19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9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500"/>
                            </p:stCondLst>
                            <p:childTnLst>
                              <p:par>
                                <p:cTn id="2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1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9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7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1000"/>
                            </p:stCondLst>
                            <p:childTnLst>
                              <p:par>
                                <p:cTn id="4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7" fill="hold">
                            <p:stCondLst>
                              <p:cond delay="500"/>
                            </p:stCondLst>
                            <p:childTnLst>
                              <p:par>
                                <p:cTn id="4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6" fill="hold">
                            <p:stCondLst>
                              <p:cond delay="500"/>
                            </p:stCondLst>
                            <p:childTnLst>
                              <p:par>
                                <p:cTn id="4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0" fill="hold">
                            <p:stCondLst>
                              <p:cond delay="1000"/>
                            </p:stCondLst>
                            <p:childTnLst>
                              <p:par>
                                <p:cTn id="4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4" fill="hold">
                            <p:stCondLst>
                              <p:cond delay="500"/>
                            </p:stCondLst>
                            <p:childTnLst>
                              <p:par>
                                <p:cTn id="50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2" grpId="0" build="p"/>
      <p:bldP spid="3" grpId="0" build="p"/>
      <p:bldP spid="5" grpId="0"/>
      <p:bldP spid="6" grpId="0"/>
      <p:bldP spid="7" grpId="0"/>
      <p:bldP spid="65" grpId="0" animBg="1"/>
      <p:bldP spid="65" grpId="1" animBg="1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8" grpId="0" build="p"/>
      <p:bldP spid="59" grpId="0" build="p"/>
      <p:bldP spid="60" grpId="0" animBg="1"/>
      <p:bldP spid="60" grpId="1" animBg="1"/>
      <p:bldP spid="61" grpId="0" build="allAtOnce"/>
      <p:bldP spid="61" grpId="1" build="allAtOnce"/>
      <p:bldP spid="64" grpId="0" build="allAtOnce"/>
      <p:bldP spid="66" grpId="0" animBg="1"/>
      <p:bldP spid="68" grpId="0" animBg="1"/>
      <p:bldP spid="68" grpId="1" animBg="1"/>
      <p:bldP spid="69" grpId="0" animBg="1"/>
      <p:bldP spid="69" grpId="1" animBg="1"/>
      <p:bldP spid="70" grpId="0"/>
      <p:bldP spid="71" grpId="0"/>
      <p:bldP spid="72" grpId="0" animBg="1"/>
      <p:bldP spid="72" grpId="1" animBg="1"/>
      <p:bldP spid="76" grpId="0" animBg="1"/>
      <p:bldP spid="76" grpId="1" animBg="1"/>
      <p:bldP spid="79" grpId="0" animBg="1"/>
      <p:bldP spid="79" grpId="1" animBg="1"/>
      <p:bldP spid="81" grpId="0"/>
      <p:bldP spid="82" grpId="0"/>
      <p:bldP spid="91" grpId="0" build="p"/>
      <p:bldP spid="97" grpId="0"/>
      <p:bldP spid="105" grpId="0"/>
      <p:bldP spid="107" grpId="0"/>
      <p:bldP spid="114" grpId="0"/>
      <p:bldP spid="116" grpId="0"/>
      <p:bldP spid="121" grpId="0"/>
      <p:bldP spid="122" grpId="0"/>
      <p:bldP spid="115" grpId="0"/>
      <p:bldP spid="118" grpId="0"/>
      <p:bldP spid="1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528147"/>
              </p:ext>
            </p:extLst>
          </p:nvPr>
        </p:nvGraphicFramePr>
        <p:xfrm>
          <a:off x="300916" y="841873"/>
          <a:ext cx="6095999" cy="253708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5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9686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981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981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981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981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981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981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63773" y="876598"/>
            <a:ext cx="634020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51916" y="811908"/>
            <a:ext cx="1207382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Class Mark</a:t>
            </a:r>
          </a:p>
          <a:p>
            <a:pPr algn="ctr"/>
            <a:r>
              <a:rPr lang="en-US" sz="1400" b="1" i="1" dirty="0">
                <a:solidFill>
                  <a:prstClr val="black"/>
                </a:solidFill>
                <a:cs typeface="MV Boli" pitchFamily="2" charset="0"/>
              </a:rPr>
              <a:t>x</a:t>
            </a:r>
            <a:r>
              <a:rPr lang="en-US" sz="1400" b="1" baseline="-25000" dirty="0">
                <a:solidFill>
                  <a:prstClr val="black"/>
                </a:solidFill>
                <a:cs typeface="MV Boli" pitchFamily="2" charset="0"/>
              </a:rPr>
              <a:t>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28615" y="812224"/>
            <a:ext cx="1130439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cs typeface="MV Boli" pitchFamily="2" charset="0"/>
              </a:rPr>
              <a:t>Frequency</a:t>
            </a:r>
          </a:p>
          <a:p>
            <a:pPr algn="ctr"/>
            <a:r>
              <a:rPr lang="en-US" sz="1400" b="1" i="1" dirty="0">
                <a:solidFill>
                  <a:prstClr val="black"/>
                </a:solidFill>
                <a:cs typeface="MV Boli" pitchFamily="2" charset="0"/>
              </a:rPr>
              <a:t>f</a:t>
            </a:r>
            <a:r>
              <a:rPr lang="en-US" sz="1400" b="1" baseline="-25000" dirty="0">
                <a:solidFill>
                  <a:prstClr val="black"/>
                </a:solidFill>
                <a:cs typeface="MV Boli" pitchFamily="2" charset="0"/>
              </a:rPr>
              <a:t>i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83063" y="782802"/>
            <a:ext cx="1127893" cy="523220"/>
            <a:chOff x="3856063" y="704385"/>
            <a:chExt cx="1127893" cy="523220"/>
          </a:xfrm>
        </p:grpSpPr>
        <p:sp>
          <p:nvSpPr>
            <p:cNvPr id="7" name="TextBox 6"/>
            <p:cNvSpPr txBox="1"/>
            <p:nvPr/>
          </p:nvSpPr>
          <p:spPr>
            <a:xfrm>
              <a:off x="3856063" y="812107"/>
              <a:ext cx="519694" cy="307777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prstClr val="black"/>
                  </a:solidFill>
                  <a:cs typeface="MV Boli" pitchFamily="2" charset="0"/>
                </a:rPr>
                <a:t>u</a:t>
              </a:r>
              <a:r>
                <a:rPr lang="en-US" sz="1400" b="1" baseline="-25000" dirty="0" err="1">
                  <a:solidFill>
                    <a:prstClr val="black"/>
                  </a:solidFill>
                  <a:cs typeface="MV Boli" pitchFamily="2" charset="0"/>
                </a:rPr>
                <a:t>i</a:t>
              </a:r>
              <a:r>
                <a:rPr lang="en-US" sz="1400" b="1" baseline="-25000" dirty="0">
                  <a:solidFill>
                    <a:prstClr val="black"/>
                  </a:solidFill>
                  <a:cs typeface="MV Boli" pitchFamily="2" charset="0"/>
                </a:rPr>
                <a:t>  </a:t>
              </a:r>
              <a:r>
                <a:rPr lang="en-US" sz="1400" b="1" dirty="0">
                  <a:solidFill>
                    <a:prstClr val="black"/>
                  </a:solidFill>
                  <a:cs typeface="MV Boli" pitchFamily="2" charset="0"/>
                </a:rPr>
                <a:t>=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00700" y="704385"/>
              <a:ext cx="607859" cy="52322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i="1" dirty="0">
                  <a:solidFill>
                    <a:prstClr val="black"/>
                  </a:solidFill>
                  <a:cs typeface="MV Boli" pitchFamily="2" charset="0"/>
                </a:rPr>
                <a:t>x</a:t>
              </a:r>
              <a:r>
                <a:rPr lang="en-US" sz="1400" b="1" baseline="-25000" dirty="0">
                  <a:solidFill>
                    <a:prstClr val="black"/>
                  </a:solidFill>
                  <a:cs typeface="MV Boli" pitchFamily="2" charset="0"/>
                </a:rPr>
                <a:t>i  </a:t>
              </a:r>
              <a:r>
                <a:rPr lang="en-US" sz="1400" b="1" dirty="0">
                  <a:solidFill>
                    <a:prstClr val="black"/>
                  </a:solidFill>
                  <a:cs typeface="MV Boli" pitchFamily="2" charset="0"/>
                </a:rPr>
                <a:t>-</a:t>
              </a:r>
            </a:p>
            <a:p>
              <a:pPr algn="ctr"/>
              <a:r>
                <a:rPr lang="en-US" sz="1400" b="1" dirty="0">
                  <a:solidFill>
                    <a:prstClr val="black"/>
                  </a:solidFill>
                  <a:cs typeface="MV Boli" pitchFamily="2" charset="0"/>
                </a:rPr>
                <a:t>     20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4343400" y="976312"/>
              <a:ext cx="6405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5596959" y="876598"/>
            <a:ext cx="444352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>
                <a:solidFill>
                  <a:prstClr val="black"/>
                </a:solidFill>
                <a:cs typeface="MV Boli" pitchFamily="2" charset="0"/>
              </a:rPr>
              <a:t>f</a:t>
            </a:r>
            <a:r>
              <a:rPr lang="en-US" sz="1400" b="1" baseline="-25000" dirty="0" err="1">
                <a:solidFill>
                  <a:prstClr val="black"/>
                </a:solidFill>
                <a:cs typeface="MV Boli" pitchFamily="2" charset="0"/>
              </a:rPr>
              <a:t>i</a:t>
            </a:r>
            <a:r>
              <a:rPr lang="en-US" sz="1400" b="1" i="1" dirty="0" err="1">
                <a:solidFill>
                  <a:prstClr val="black"/>
                </a:solidFill>
                <a:cs typeface="MV Boli" pitchFamily="2" charset="0"/>
              </a:rPr>
              <a:t>u</a:t>
            </a:r>
            <a:r>
              <a:rPr lang="en-US" sz="1400" b="1" baseline="-25000" dirty="0" err="1">
                <a:solidFill>
                  <a:prstClr val="black"/>
                </a:solidFill>
                <a:cs typeface="MV Boli" pitchFamily="2" charset="0"/>
              </a:rPr>
              <a:t>i</a:t>
            </a:r>
            <a:endParaRPr lang="en-US" sz="1400" b="1" baseline="-25000" dirty="0">
              <a:solidFill>
                <a:prstClr val="black"/>
              </a:solidFill>
              <a:cs typeface="MV Boli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4643" y="1309568"/>
            <a:ext cx="774571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65  - 85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5751" y="1574536"/>
            <a:ext cx="872355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85  - 105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6860" y="1840744"/>
            <a:ext cx="970137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105  - 125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6860" y="2328821"/>
            <a:ext cx="970137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145  - 165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6860" y="2582821"/>
            <a:ext cx="970137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165  - 185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6860" y="2836821"/>
            <a:ext cx="970137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185  - 205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87932" y="1317229"/>
            <a:ext cx="380232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75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87931" y="1582197"/>
            <a:ext cx="380232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95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39040" y="1848405"/>
            <a:ext cx="478016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115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39040" y="2079505"/>
            <a:ext cx="478016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135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39040" y="2314966"/>
            <a:ext cx="478016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155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39040" y="2568966"/>
            <a:ext cx="478016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175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39040" y="2822966"/>
            <a:ext cx="478016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195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41899" y="1327789"/>
            <a:ext cx="282449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141898" y="1592757"/>
            <a:ext cx="282449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93008" y="1810509"/>
            <a:ext cx="380232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13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93008" y="2090065"/>
            <a:ext cx="380232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20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93008" y="2347042"/>
            <a:ext cx="380232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14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141899" y="2601042"/>
            <a:ext cx="282450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41899" y="2855042"/>
            <a:ext cx="282450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03659" y="1295515"/>
            <a:ext cx="346570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-3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03659" y="1560483"/>
            <a:ext cx="346570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-2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03659" y="1826691"/>
            <a:ext cx="346570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-1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35720" y="2057791"/>
            <a:ext cx="282449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720" y="2314768"/>
            <a:ext cx="282449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35719" y="2568768"/>
            <a:ext cx="282449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35719" y="2822768"/>
            <a:ext cx="282449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77910" y="1291856"/>
            <a:ext cx="444353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-12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77909" y="1556824"/>
            <a:ext cx="444353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-10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677911" y="1823032"/>
            <a:ext cx="444353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-13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58862" y="2054132"/>
            <a:ext cx="282449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709971" y="2311109"/>
            <a:ext cx="380232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14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48716" y="3057327"/>
            <a:ext cx="527709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Sylfaen"/>
                <a:cs typeface="MV Boli" pitchFamily="2" charset="0"/>
              </a:rPr>
              <a:t>∑f</a:t>
            </a:r>
            <a:r>
              <a:rPr lang="en-US" sz="1400" b="1" baseline="-25000" dirty="0">
                <a:solidFill>
                  <a:prstClr val="black"/>
                </a:solidFill>
                <a:latin typeface="Sylfaen"/>
                <a:cs typeface="MV Boli" pitchFamily="2" charset="0"/>
              </a:rPr>
              <a:t>i</a:t>
            </a:r>
            <a:r>
              <a:rPr lang="en-US" sz="1400" b="1" dirty="0">
                <a:solidFill>
                  <a:prstClr val="black"/>
                </a:solidFill>
                <a:latin typeface="Sylfaen"/>
                <a:cs typeface="MV Boli" pitchFamily="2" charset="0"/>
              </a:rPr>
              <a:t> =</a:t>
            </a:r>
            <a:endParaRPr lang="en-US" sz="1400" b="1" dirty="0">
              <a:solidFill>
                <a:prstClr val="black"/>
              </a:solidFill>
              <a:cs typeface="MV Boli" pitchFamily="2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91088" y="3071182"/>
            <a:ext cx="675185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Sylfaen"/>
                <a:cs typeface="MV Boli" pitchFamily="2" charset="0"/>
              </a:rPr>
              <a:t>∑</a:t>
            </a:r>
            <a:r>
              <a:rPr lang="en-US" sz="1400" b="1" dirty="0" err="1">
                <a:solidFill>
                  <a:prstClr val="black"/>
                </a:solidFill>
                <a:latin typeface="Sylfaen"/>
                <a:cs typeface="MV Boli" pitchFamily="2" charset="0"/>
              </a:rPr>
              <a:t>f</a:t>
            </a:r>
            <a:r>
              <a:rPr lang="en-US" sz="1400" b="1" baseline="-25000" dirty="0" err="1">
                <a:solidFill>
                  <a:prstClr val="black"/>
                </a:solidFill>
                <a:latin typeface="Sylfaen"/>
                <a:cs typeface="MV Boli" pitchFamily="2" charset="0"/>
              </a:rPr>
              <a:t>i</a:t>
            </a:r>
            <a:r>
              <a:rPr lang="en-US" sz="1400" b="1" dirty="0" err="1">
                <a:solidFill>
                  <a:prstClr val="black"/>
                </a:solidFill>
                <a:latin typeface="Sylfaen"/>
                <a:cs typeface="MV Boli" pitchFamily="2" charset="0"/>
              </a:rPr>
              <a:t>u</a:t>
            </a:r>
            <a:r>
              <a:rPr lang="en-US" sz="1400" b="1" baseline="-25000" dirty="0" err="1">
                <a:solidFill>
                  <a:prstClr val="black"/>
                </a:solidFill>
                <a:latin typeface="Sylfaen"/>
                <a:cs typeface="MV Boli" pitchFamily="2" charset="0"/>
              </a:rPr>
              <a:t>i</a:t>
            </a:r>
            <a:r>
              <a:rPr lang="en-US" sz="1400" b="1" baseline="-25000" dirty="0">
                <a:solidFill>
                  <a:prstClr val="black"/>
                </a:solidFill>
                <a:latin typeface="Sylfaen"/>
                <a:cs typeface="MV Boli" pitchFamily="2" charset="0"/>
              </a:rPr>
              <a:t>  </a:t>
            </a:r>
            <a:r>
              <a:rPr lang="en-US" sz="1400" b="1" dirty="0">
                <a:solidFill>
                  <a:prstClr val="black"/>
                </a:solidFill>
                <a:latin typeface="Sylfaen"/>
                <a:cs typeface="MV Boli" pitchFamily="2" charset="0"/>
              </a:rPr>
              <a:t>=</a:t>
            </a:r>
            <a:endParaRPr lang="en-US" sz="1400" b="1" dirty="0">
              <a:solidFill>
                <a:prstClr val="black"/>
              </a:solidFill>
              <a:cs typeface="MV Boli" pitchFamily="2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82279" y="1815726"/>
            <a:ext cx="301685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f</a:t>
            </a:r>
            <a:r>
              <a:rPr lang="en-US" sz="1400" baseline="-25000" dirty="0">
                <a:solidFill>
                  <a:prstClr val="black"/>
                </a:solidFill>
                <a:cs typeface="MV Boli" pitchFamily="2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705327" y="790753"/>
            <a:ext cx="582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</a:rPr>
              <a:t>135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38425" y="2585801"/>
            <a:ext cx="380232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16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738425" y="2839801"/>
            <a:ext cx="380232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12</a:t>
            </a:r>
          </a:p>
        </p:txBody>
      </p:sp>
      <p:sp>
        <p:nvSpPr>
          <p:cNvPr id="57" name="Oval 56"/>
          <p:cNvSpPr/>
          <p:nvPr/>
        </p:nvSpPr>
        <p:spPr>
          <a:xfrm>
            <a:off x="3138191" y="1812583"/>
            <a:ext cx="292506" cy="30933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3447648" y="1969278"/>
            <a:ext cx="206068" cy="67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582279" y="2075272"/>
            <a:ext cx="301685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f</a:t>
            </a:r>
            <a:r>
              <a:rPr lang="en-US" sz="1400" baseline="-25000" dirty="0">
                <a:solidFill>
                  <a:prstClr val="black"/>
                </a:solidFill>
                <a:cs typeface="MV Boli" pitchFamily="2" charset="0"/>
              </a:rPr>
              <a:t>1</a:t>
            </a:r>
          </a:p>
        </p:txBody>
      </p:sp>
      <p:sp>
        <p:nvSpPr>
          <p:cNvPr id="60" name="Oval 59"/>
          <p:cNvSpPr/>
          <p:nvPr/>
        </p:nvSpPr>
        <p:spPr>
          <a:xfrm>
            <a:off x="3138191" y="2072129"/>
            <a:ext cx="292506" cy="30933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H="1" flipV="1">
            <a:off x="3447648" y="2228824"/>
            <a:ext cx="206068" cy="67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582279" y="2311109"/>
            <a:ext cx="301685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f</a:t>
            </a:r>
            <a:r>
              <a:rPr lang="en-US" sz="1400" baseline="-25000" dirty="0">
                <a:solidFill>
                  <a:prstClr val="black"/>
                </a:solidFill>
                <a:cs typeface="MV Boli" pitchFamily="2" charset="0"/>
              </a:rPr>
              <a:t>2</a:t>
            </a:r>
          </a:p>
        </p:txBody>
      </p:sp>
      <p:sp>
        <p:nvSpPr>
          <p:cNvPr id="63" name="Oval 62"/>
          <p:cNvSpPr/>
          <p:nvPr/>
        </p:nvSpPr>
        <p:spPr>
          <a:xfrm>
            <a:off x="3138191" y="2307966"/>
            <a:ext cx="292506" cy="30933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H="1" flipV="1">
            <a:off x="3447648" y="2464661"/>
            <a:ext cx="206068" cy="67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225808" y="3071734"/>
            <a:ext cx="364202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Sylfaen"/>
                <a:cs typeface="MV Boli" pitchFamily="2" charset="0"/>
              </a:rPr>
              <a:t>68</a:t>
            </a:r>
            <a:endParaRPr lang="en-US" sz="1400" b="1" dirty="0">
              <a:solidFill>
                <a:prstClr val="black"/>
              </a:solidFill>
              <a:cs typeface="MV Boli" pitchFamily="2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33691" y="3071181"/>
            <a:ext cx="274434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Sylfaen"/>
                <a:cs typeface="MV Boli" pitchFamily="2" charset="0"/>
              </a:rPr>
              <a:t>7</a:t>
            </a:r>
            <a:endParaRPr lang="en-US" sz="1400" b="1" dirty="0">
              <a:solidFill>
                <a:prstClr val="black"/>
              </a:solidFill>
              <a:cs typeface="MV Boli" pitchFamily="2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11674" y="189467"/>
            <a:ext cx="28183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sym typeface="Symbol"/>
              </a:rPr>
              <a:t>Maximum frequency is 20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1674" y="476250"/>
            <a:ext cx="27608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sym typeface="Symbol"/>
              </a:rPr>
              <a:t> Modal class is 125 - 145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012452" y="189467"/>
            <a:ext cx="32975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sym typeface="Symbol"/>
              </a:rPr>
              <a:t>which lies in the class 125 - 145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74" name="Cloud Callout 73"/>
          <p:cNvSpPr/>
          <p:nvPr/>
        </p:nvSpPr>
        <p:spPr bwMode="auto">
          <a:xfrm rot="10800000" flipH="1" flipV="1">
            <a:off x="4111496" y="2401302"/>
            <a:ext cx="2642905" cy="1260718"/>
          </a:xfrm>
          <a:prstGeom prst="cloudCallout">
            <a:avLst>
              <a:gd name="adj1" fmla="val -75439"/>
              <a:gd name="adj2" fmla="val -63080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178914" y="2317522"/>
            <a:ext cx="2771610" cy="1161598"/>
          </a:xfrm>
          <a:prstGeom prst="cloud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What is the Maximum frequency?</a:t>
            </a:r>
            <a:endParaRPr lang="en-US" sz="2000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76" name="Cloud Callout 75"/>
          <p:cNvSpPr/>
          <p:nvPr/>
        </p:nvSpPr>
        <p:spPr bwMode="auto">
          <a:xfrm rot="10800000" flipH="1" flipV="1">
            <a:off x="4428156" y="2008718"/>
            <a:ext cx="3510107" cy="1362812"/>
          </a:xfrm>
          <a:prstGeom prst="cloudCallout">
            <a:avLst>
              <a:gd name="adj1" fmla="val -65812"/>
              <a:gd name="adj2" fmla="val -53599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09533" y="2225292"/>
            <a:ext cx="3729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Frequency of the class</a:t>
            </a:r>
          </a:p>
          <a:p>
            <a:pPr algn="ctr"/>
            <a:r>
              <a:rPr lang="en-US" sz="2000" b="1" dirty="0" err="1">
                <a:solidFill>
                  <a:prstClr val="white"/>
                </a:solidFill>
                <a:latin typeface="Comic Sans MS" pitchFamily="66" charset="0"/>
                <a:sym typeface="Symbol"/>
              </a:rPr>
              <a:t>Preceeding</a:t>
            </a:r>
            <a:r>
              <a:rPr lang="en-US" sz="2000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 the Modal class</a:t>
            </a:r>
            <a:endParaRPr lang="en-US" sz="2000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78" name="Cloud Callout 77"/>
          <p:cNvSpPr/>
          <p:nvPr/>
        </p:nvSpPr>
        <p:spPr bwMode="auto">
          <a:xfrm rot="10800000" flipH="1" flipV="1">
            <a:off x="4404325" y="2586562"/>
            <a:ext cx="3510107" cy="1362812"/>
          </a:xfrm>
          <a:prstGeom prst="cloudCallout">
            <a:avLst>
              <a:gd name="adj1" fmla="val -65812"/>
              <a:gd name="adj2" fmla="val -53599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defTabSz="91346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285702" y="2803136"/>
            <a:ext cx="3729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Frequency of the class</a:t>
            </a:r>
          </a:p>
          <a:p>
            <a:pPr algn="ctr"/>
            <a:r>
              <a:rPr lang="en-US" sz="2000" b="1" dirty="0">
                <a:solidFill>
                  <a:prstClr val="white"/>
                </a:solidFill>
                <a:latin typeface="Comic Sans MS" pitchFamily="66" charset="0"/>
                <a:sym typeface="Symbol"/>
              </a:rPr>
              <a:t>succeeding the Modal class</a:t>
            </a:r>
            <a:endParaRPr lang="en-US" sz="2000" b="1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574643" y="2116147"/>
            <a:ext cx="823463" cy="198621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6860" y="2071844"/>
            <a:ext cx="970137" cy="3077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cs typeface="MV Boli" pitchFamily="2" charset="0"/>
              </a:rPr>
              <a:t>125  - 145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79400" y="3414296"/>
            <a:ext cx="37673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prstClr val="black"/>
                </a:solidFill>
                <a:sym typeface="Symbol"/>
              </a:rPr>
              <a:t>l</a:t>
            </a:r>
            <a:r>
              <a:rPr lang="en-US" sz="1600" b="1" dirty="0">
                <a:solidFill>
                  <a:prstClr val="black"/>
                </a:solidFill>
                <a:sym typeface="Symbol"/>
              </a:rPr>
              <a:t> =125, h = 20, f</a:t>
            </a:r>
            <a:r>
              <a:rPr lang="en-US" sz="1600" b="1" baseline="-25000" dirty="0">
                <a:solidFill>
                  <a:prstClr val="black"/>
                </a:solidFill>
                <a:sym typeface="Symbol"/>
              </a:rPr>
              <a:t>1 </a:t>
            </a:r>
            <a:r>
              <a:rPr lang="en-US" sz="1600" b="1" dirty="0">
                <a:solidFill>
                  <a:prstClr val="black"/>
                </a:solidFill>
                <a:sym typeface="Symbol"/>
              </a:rPr>
              <a:t>= 20, f</a:t>
            </a:r>
            <a:r>
              <a:rPr lang="en-US" sz="1600" b="1" baseline="-25000" dirty="0">
                <a:solidFill>
                  <a:prstClr val="black"/>
                </a:solidFill>
                <a:sym typeface="Symbol"/>
              </a:rPr>
              <a:t>0 </a:t>
            </a:r>
            <a:r>
              <a:rPr lang="en-US" sz="1600" b="1" dirty="0">
                <a:solidFill>
                  <a:prstClr val="black"/>
                </a:solidFill>
                <a:sym typeface="Symbol"/>
              </a:rPr>
              <a:t>= 13,f</a:t>
            </a:r>
            <a:r>
              <a:rPr lang="en-US" sz="1600" b="1" baseline="-25000" dirty="0">
                <a:solidFill>
                  <a:prstClr val="black"/>
                </a:solidFill>
                <a:sym typeface="Symbol"/>
              </a:rPr>
              <a:t>2</a:t>
            </a:r>
            <a:r>
              <a:rPr lang="en-US" sz="1600" b="1" dirty="0">
                <a:solidFill>
                  <a:prstClr val="black"/>
                </a:solidFill>
                <a:sym typeface="Symbol"/>
              </a:rPr>
              <a:t> = 14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614975" y="4679560"/>
            <a:ext cx="2148025" cy="315453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79400" y="3916608"/>
            <a:ext cx="14350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sym typeface="Symbol"/>
              </a:rPr>
              <a:t>    Mode   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51000" y="3916608"/>
            <a:ext cx="4459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prstClr val="black"/>
                </a:solidFill>
                <a:sym typeface="Symbol"/>
              </a:rPr>
              <a:t>l</a:t>
            </a:r>
            <a:r>
              <a:rPr lang="en-US" sz="1600" b="1" dirty="0">
                <a:solidFill>
                  <a:prstClr val="black"/>
                </a:solidFill>
                <a:sym typeface="Symbol"/>
              </a:rPr>
              <a:t> +</a:t>
            </a:r>
            <a:endParaRPr lang="en-US" sz="1600" b="1" dirty="0">
              <a:solidFill>
                <a:prstClr val="black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2055300" y="3763535"/>
            <a:ext cx="1299283" cy="655008"/>
            <a:chOff x="1988800" y="1002342"/>
            <a:chExt cx="1299283" cy="655008"/>
          </a:xfrm>
        </p:grpSpPr>
        <p:sp>
          <p:nvSpPr>
            <p:cNvPr id="86" name="Double Bracket 85"/>
            <p:cNvSpPr/>
            <p:nvPr/>
          </p:nvSpPr>
          <p:spPr>
            <a:xfrm>
              <a:off x="1988800" y="1029746"/>
              <a:ext cx="1299283" cy="627604"/>
            </a:xfrm>
            <a:prstGeom prst="bracketPair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360425" y="1002342"/>
              <a:ext cx="7008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sym typeface="Symbol"/>
                </a:rPr>
                <a:t>f</a:t>
              </a:r>
              <a:r>
                <a:rPr lang="en-US" sz="1600" b="1" baseline="-25000" dirty="0">
                  <a:solidFill>
                    <a:prstClr val="black"/>
                  </a:solidFill>
                  <a:sym typeface="Symbol"/>
                </a:rPr>
                <a:t>1 </a:t>
              </a:r>
              <a:r>
                <a:rPr lang="en-US" sz="1600" b="1" dirty="0">
                  <a:solidFill>
                    <a:prstClr val="black"/>
                  </a:solidFill>
                  <a:sym typeface="Symbol"/>
                </a:rPr>
                <a:t>– f</a:t>
              </a:r>
              <a:r>
                <a:rPr lang="en-US" sz="1600" b="1" baseline="-25000" dirty="0">
                  <a:solidFill>
                    <a:prstClr val="black"/>
                  </a:solidFill>
                  <a:sym typeface="Symbol"/>
                </a:rPr>
                <a:t>0 </a:t>
              </a:r>
              <a:endParaRPr lang="en-US" sz="1600" b="1" baseline="-25000" dirty="0">
                <a:solidFill>
                  <a:prstClr val="black"/>
                </a:solidFill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2057400" y="1320800"/>
              <a:ext cx="1143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2133600" y="1318796"/>
              <a:ext cx="115448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sym typeface="Symbol"/>
                </a:rPr>
                <a:t>2f</a:t>
              </a:r>
              <a:r>
                <a:rPr lang="en-US" sz="1600" b="1" baseline="-25000" dirty="0">
                  <a:solidFill>
                    <a:prstClr val="black"/>
                  </a:solidFill>
                  <a:sym typeface="Symbol"/>
                </a:rPr>
                <a:t>1 </a:t>
              </a:r>
              <a:r>
                <a:rPr lang="en-US" sz="1600" b="1" dirty="0">
                  <a:solidFill>
                    <a:prstClr val="black"/>
                  </a:solidFill>
                  <a:sym typeface="Symbol"/>
                </a:rPr>
                <a:t>– f</a:t>
              </a:r>
              <a:r>
                <a:rPr lang="en-US" sz="1600" b="1" baseline="-25000" dirty="0">
                  <a:solidFill>
                    <a:prstClr val="black"/>
                  </a:solidFill>
                  <a:sym typeface="Symbol"/>
                </a:rPr>
                <a:t>0 </a:t>
              </a:r>
              <a:r>
                <a:rPr lang="en-US" sz="1600" b="1" dirty="0">
                  <a:solidFill>
                    <a:prstClr val="black"/>
                  </a:solidFill>
                  <a:sym typeface="Symbol"/>
                </a:rPr>
                <a:t>– f</a:t>
              </a:r>
              <a:r>
                <a:rPr lang="en-US" sz="1600" b="1" baseline="-25000" dirty="0">
                  <a:solidFill>
                    <a:prstClr val="black"/>
                  </a:solidFill>
                  <a:sym typeface="Symbol"/>
                </a:rPr>
                <a:t>2</a:t>
              </a:r>
              <a:endParaRPr lang="en-US" sz="1600" b="1" baseline="-25000" dirty="0">
                <a:solidFill>
                  <a:prstClr val="black"/>
                </a:solidFill>
              </a:endParaRPr>
            </a:p>
          </p:txBody>
        </p:sp>
      </p:grpSp>
      <p:sp>
        <p:nvSpPr>
          <p:cNvPr id="90" name="Rectangle 89"/>
          <p:cNvSpPr/>
          <p:nvPr/>
        </p:nvSpPr>
        <p:spPr>
          <a:xfrm>
            <a:off x="3403600" y="3922435"/>
            <a:ext cx="463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Adobe Fan Heiti Std B" pitchFamily="34" charset="-128"/>
                <a:ea typeface="Adobe Fan Heiti Std B" pitchFamily="34" charset="-128"/>
                <a:cs typeface="Adobe Arabic" pitchFamily="18" charset="-78"/>
                <a:sym typeface="Symbol"/>
              </a:rPr>
              <a:t>x</a:t>
            </a:r>
            <a:r>
              <a:rPr lang="en-US" sz="1600" b="1" i="1" dirty="0">
                <a:solidFill>
                  <a:prstClr val="black"/>
                </a:solidFill>
                <a:sym typeface="Symbol"/>
              </a:rPr>
              <a:t> h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413854" y="4540082"/>
            <a:ext cx="9028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prstClr val="black"/>
                </a:solidFill>
                <a:sym typeface="Symbol"/>
              </a:rPr>
              <a:t>= </a:t>
            </a:r>
            <a:r>
              <a:rPr lang="en-US" sz="1600" b="1" dirty="0">
                <a:solidFill>
                  <a:prstClr val="black"/>
                </a:solidFill>
                <a:sym typeface="Symbol"/>
              </a:rPr>
              <a:t>125 +</a:t>
            </a:r>
            <a:endParaRPr lang="en-US" sz="1600" b="1" dirty="0">
              <a:solidFill>
                <a:prstClr val="black"/>
              </a:solidFill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2193285" y="4376956"/>
            <a:ext cx="1524724" cy="655008"/>
            <a:chOff x="1946070" y="1002342"/>
            <a:chExt cx="1524724" cy="655008"/>
          </a:xfrm>
        </p:grpSpPr>
        <p:sp>
          <p:nvSpPr>
            <p:cNvPr id="93" name="Double Bracket 92"/>
            <p:cNvSpPr/>
            <p:nvPr/>
          </p:nvSpPr>
          <p:spPr>
            <a:xfrm>
              <a:off x="1946070" y="1029746"/>
              <a:ext cx="1481994" cy="627604"/>
            </a:xfrm>
            <a:prstGeom prst="bracketPair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306693" y="1002342"/>
              <a:ext cx="82747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sym typeface="Symbol"/>
                </a:rPr>
                <a:t>20</a:t>
              </a:r>
              <a:r>
                <a:rPr lang="en-US" sz="1600" b="1" baseline="-25000" dirty="0">
                  <a:solidFill>
                    <a:prstClr val="black"/>
                  </a:solidFill>
                  <a:sym typeface="Symbol"/>
                </a:rPr>
                <a:t> </a:t>
              </a:r>
              <a:r>
                <a:rPr lang="en-US" sz="1600" b="1" dirty="0">
                  <a:solidFill>
                    <a:prstClr val="black"/>
                  </a:solidFill>
                  <a:sym typeface="Symbol"/>
                </a:rPr>
                <a:t>– 13</a:t>
              </a:r>
              <a:endParaRPr lang="en-US" sz="1600" b="1" baseline="-25000" dirty="0">
                <a:solidFill>
                  <a:prstClr val="black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2057400" y="1320800"/>
              <a:ext cx="1143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1970062" y="1309709"/>
              <a:ext cx="150073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sym typeface="Symbol"/>
                </a:rPr>
                <a:t>2(20) – 13 - 14</a:t>
              </a:r>
              <a:endParaRPr lang="en-US" sz="1600" b="1" baseline="-25000" dirty="0">
                <a:solidFill>
                  <a:prstClr val="black"/>
                </a:solidFill>
              </a:endParaRPr>
            </a:p>
          </p:txBody>
        </p:sp>
      </p:grpSp>
      <p:sp>
        <p:nvSpPr>
          <p:cNvPr id="97" name="Rectangle 96"/>
          <p:cNvSpPr/>
          <p:nvPr/>
        </p:nvSpPr>
        <p:spPr>
          <a:xfrm>
            <a:off x="3727090" y="4492000"/>
            <a:ext cx="5677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Adobe Fan Heiti Std B" pitchFamily="34" charset="-128"/>
                <a:ea typeface="Adobe Fan Heiti Std B" pitchFamily="34" charset="-128"/>
                <a:cs typeface="Adobe Arabic" pitchFamily="18" charset="-78"/>
                <a:sym typeface="Symbol"/>
              </a:rPr>
              <a:t>x</a:t>
            </a:r>
            <a:r>
              <a:rPr lang="en-US" sz="1600" b="1" i="1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sz="1600" b="1" dirty="0">
                <a:solidFill>
                  <a:prstClr val="black"/>
                </a:solidFill>
                <a:sym typeface="Symbol"/>
              </a:rPr>
              <a:t>20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841221" y="3706778"/>
            <a:ext cx="9044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ea typeface="Adobe Fan Heiti Std B" pitchFamily="34" charset="-128"/>
                <a:cs typeface="Adobe Arabic" pitchFamily="18" charset="-78"/>
                <a:sym typeface="Symbol"/>
              </a:rPr>
              <a:t>= 125 +</a:t>
            </a:r>
            <a:endParaRPr lang="en-US" sz="1600" b="1" dirty="0">
              <a:solidFill>
                <a:prstClr val="black"/>
              </a:solidFill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5673963" y="3557097"/>
            <a:ext cx="854396" cy="655008"/>
            <a:chOff x="1988800" y="1002342"/>
            <a:chExt cx="854396" cy="655008"/>
          </a:xfrm>
        </p:grpSpPr>
        <p:sp>
          <p:nvSpPr>
            <p:cNvPr id="100" name="Double Bracket 99"/>
            <p:cNvSpPr/>
            <p:nvPr/>
          </p:nvSpPr>
          <p:spPr>
            <a:xfrm>
              <a:off x="1988800" y="1029746"/>
              <a:ext cx="832720" cy="627604"/>
            </a:xfrm>
            <a:prstGeom prst="bracketPair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227343" y="1002342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sym typeface="Symbol"/>
                </a:rPr>
                <a:t>7</a:t>
              </a:r>
              <a:endParaRPr lang="en-US" sz="1600" b="1" baseline="-25000" dirty="0">
                <a:solidFill>
                  <a:prstClr val="black"/>
                </a:solidFill>
              </a:endParaRPr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2057400" y="1320800"/>
              <a:ext cx="7641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102"/>
            <p:cNvSpPr/>
            <p:nvPr/>
          </p:nvSpPr>
          <p:spPr>
            <a:xfrm>
              <a:off x="2030153" y="1312878"/>
              <a:ext cx="81304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sym typeface="Symbol"/>
                </a:rPr>
                <a:t>40 - 27</a:t>
              </a:r>
              <a:endParaRPr lang="en-US" sz="1600" b="1" baseline="-25000" dirty="0">
                <a:solidFill>
                  <a:prstClr val="black"/>
                </a:solidFill>
              </a:endParaRPr>
            </a:p>
          </p:txBody>
        </p:sp>
      </p:grpSp>
      <p:sp>
        <p:nvSpPr>
          <p:cNvPr id="104" name="Rectangle 103"/>
          <p:cNvSpPr/>
          <p:nvPr/>
        </p:nvSpPr>
        <p:spPr>
          <a:xfrm>
            <a:off x="6569060" y="3706778"/>
            <a:ext cx="5677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Adobe Fan Heiti Std B" pitchFamily="34" charset="-128"/>
                <a:ea typeface="Adobe Fan Heiti Std B" pitchFamily="34" charset="-128"/>
                <a:cs typeface="Adobe Arabic" pitchFamily="18" charset="-78"/>
                <a:sym typeface="Symbol"/>
              </a:rPr>
              <a:t>x</a:t>
            </a:r>
            <a:r>
              <a:rPr lang="en-US" sz="1600" b="1" i="1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sz="1600" b="1" dirty="0">
                <a:solidFill>
                  <a:prstClr val="black"/>
                </a:solidFill>
                <a:sym typeface="Symbol"/>
              </a:rPr>
              <a:t>20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841221" y="4361786"/>
            <a:ext cx="9044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ea typeface="Adobe Fan Heiti Std B" pitchFamily="34" charset="-128"/>
                <a:cs typeface="Adobe Arabic" pitchFamily="18" charset="-78"/>
                <a:sym typeface="Symbol"/>
              </a:rPr>
              <a:t>= 125 +</a:t>
            </a:r>
            <a:endParaRPr lang="en-US" sz="1600" b="1" dirty="0">
              <a:solidFill>
                <a:prstClr val="black"/>
              </a:solidFill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5782904" y="4207738"/>
            <a:ext cx="567145" cy="655008"/>
            <a:chOff x="2098702" y="1002342"/>
            <a:chExt cx="567145" cy="655008"/>
          </a:xfrm>
        </p:grpSpPr>
        <p:sp>
          <p:nvSpPr>
            <p:cNvPr id="107" name="Rectangle 106"/>
            <p:cNvSpPr/>
            <p:nvPr/>
          </p:nvSpPr>
          <p:spPr>
            <a:xfrm>
              <a:off x="2098702" y="1002342"/>
              <a:ext cx="52610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sym typeface="Symbol"/>
                </a:rPr>
                <a:t>140</a:t>
              </a:r>
              <a:endParaRPr lang="en-US" sz="1600" b="1" baseline="-25000" dirty="0">
                <a:solidFill>
                  <a:prstClr val="black"/>
                </a:solidFill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2117207" y="1320800"/>
              <a:ext cx="5486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/>
            <p:cNvSpPr/>
            <p:nvPr/>
          </p:nvSpPr>
          <p:spPr>
            <a:xfrm>
              <a:off x="2155609" y="1318796"/>
              <a:ext cx="41229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sym typeface="Symbol"/>
                </a:rPr>
                <a:t>13</a:t>
              </a:r>
              <a:endParaRPr lang="en-US" sz="1600" b="1" baseline="-25000" dirty="0">
                <a:solidFill>
                  <a:prstClr val="black"/>
                </a:solidFill>
              </a:endParaRPr>
            </a:p>
          </p:txBody>
        </p:sp>
      </p:grpSp>
      <p:sp>
        <p:nvSpPr>
          <p:cNvPr id="110" name="Rectangle 109"/>
          <p:cNvSpPr/>
          <p:nvPr/>
        </p:nvSpPr>
        <p:spPr>
          <a:xfrm>
            <a:off x="4831695" y="4721084"/>
            <a:ext cx="1483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ea typeface="Adobe Fan Heiti Std B" pitchFamily="34" charset="-128"/>
                <a:cs typeface="Adobe Arabic" pitchFamily="18" charset="-78"/>
                <a:sym typeface="Symbol"/>
              </a:rPr>
              <a:t>= 125 + 10.76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210300" y="4667250"/>
            <a:ext cx="26308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sym typeface="Symbol"/>
              </a:rPr>
              <a:t>    Mode = 135.76 units</a:t>
            </a:r>
            <a:endParaRPr lang="en-US" sz="1600" b="1" dirty="0">
              <a:solidFill>
                <a:prstClr val="black"/>
              </a:solidFill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 flipV="1">
            <a:off x="5957143" y="4587541"/>
            <a:ext cx="182880" cy="18288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5941058" y="4303943"/>
            <a:ext cx="182880" cy="18288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6106675" y="4147930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Sylfaen"/>
              </a:rPr>
              <a:t>10.76</a:t>
            </a:r>
            <a:endParaRPr lang="en-US" sz="1200" baseline="-25000" dirty="0">
              <a:solidFill>
                <a:prstClr val="black"/>
              </a:solidFill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 flipV="1">
            <a:off x="4535719" y="3615080"/>
            <a:ext cx="0" cy="14738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7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750"/>
                            </p:stCondLst>
                            <p:childTnLst>
                              <p:par>
                                <p:cTn id="3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500"/>
                            </p:stCondLst>
                            <p:childTnLst>
                              <p:par>
                                <p:cTn id="33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500"/>
                            </p:stCondLst>
                            <p:childTnLst>
                              <p:par>
                                <p:cTn id="3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500"/>
                            </p:stCondLst>
                            <p:childTnLst>
                              <p:par>
                                <p:cTn id="3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5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000"/>
                            </p:stCondLst>
                            <p:childTnLst>
                              <p:par>
                                <p:cTn id="3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0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1000"/>
                            </p:stCondLst>
                            <p:childTnLst>
                              <p:par>
                                <p:cTn id="40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1500"/>
                            </p:stCondLst>
                            <p:childTnLst>
                              <p:par>
                                <p:cTn id="4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0" fill="hold">
                            <p:stCondLst>
                              <p:cond delay="500"/>
                            </p:stCondLst>
                            <p:childTnLst>
                              <p:par>
                                <p:cTn id="4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4" fill="hold">
                            <p:stCondLst>
                              <p:cond delay="500"/>
                            </p:stCondLst>
                            <p:childTnLst>
                              <p:par>
                                <p:cTn id="5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1000"/>
                            </p:stCondLst>
                            <p:childTnLst>
                              <p:par>
                                <p:cTn id="5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2" fill="hold">
                            <p:stCondLst>
                              <p:cond delay="500"/>
                            </p:stCondLst>
                            <p:childTnLst>
                              <p:par>
                                <p:cTn id="52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1" grpId="0"/>
      <p:bldP spid="12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52" grpId="0" build="allAtOnce"/>
      <p:bldP spid="55" grpId="0"/>
      <p:bldP spid="56" grpId="0"/>
      <p:bldP spid="57" grpId="0" animBg="1"/>
      <p:bldP spid="57" grpId="1" animBg="1"/>
      <p:bldP spid="59" grpId="0"/>
      <p:bldP spid="60" grpId="0" animBg="1"/>
      <p:bldP spid="60" grpId="1" animBg="1"/>
      <p:bldP spid="62" grpId="0"/>
      <p:bldP spid="63" grpId="0" animBg="1"/>
      <p:bldP spid="63" grpId="1" animBg="1"/>
      <p:bldP spid="65" grpId="0"/>
      <p:bldP spid="66" grpId="0"/>
      <p:bldP spid="71" grpId="0"/>
      <p:bldP spid="72" grpId="0"/>
      <p:bldP spid="73" grpId="0"/>
      <p:bldP spid="74" grpId="0" animBg="1"/>
      <p:bldP spid="74" grpId="1" animBg="1"/>
      <p:bldP spid="75" grpId="0"/>
      <p:bldP spid="75" grpId="1"/>
      <p:bldP spid="76" grpId="0" animBg="1"/>
      <p:bldP spid="76" grpId="1" animBg="1"/>
      <p:bldP spid="77" grpId="0"/>
      <p:bldP spid="77" grpId="1"/>
      <p:bldP spid="78" grpId="0" animBg="1"/>
      <p:bldP spid="78" grpId="1" animBg="1"/>
      <p:bldP spid="79" grpId="0"/>
      <p:bldP spid="79" grpId="1"/>
      <p:bldP spid="80" grpId="0" animBg="1"/>
      <p:bldP spid="80" grpId="1" animBg="1"/>
      <p:bldP spid="15" grpId="0"/>
      <p:bldP spid="81" grpId="0"/>
      <p:bldP spid="82" grpId="0" animBg="1"/>
      <p:bldP spid="83" grpId="0"/>
      <p:bldP spid="84" grpId="0"/>
      <p:bldP spid="90" grpId="0"/>
      <p:bldP spid="91" grpId="0"/>
      <p:bldP spid="97" grpId="0"/>
      <p:bldP spid="98" grpId="0"/>
      <p:bldP spid="104" grpId="0"/>
      <p:bldP spid="105" grpId="0"/>
      <p:bldP spid="110" grpId="0"/>
      <p:bldP spid="111" grpId="0"/>
      <p:bldP spid="1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66afe9f3f289e4685d8755aabcf4281eb168f6e"/>
</p:tagLst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eme1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34119</TotalTime>
  <Words>1962</Words>
  <Application>Microsoft Office PowerPoint</Application>
  <PresentationFormat>On-screen Show (16:9)</PresentationFormat>
  <Paragraphs>730</Paragraphs>
  <Slides>14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35" baseType="lpstr">
      <vt:lpstr>Adobe Arabic</vt:lpstr>
      <vt:lpstr>Adobe Fan Heiti Std B</vt:lpstr>
      <vt:lpstr>Arial</vt:lpstr>
      <vt:lpstr>Book Antiqua</vt:lpstr>
      <vt:lpstr>Bookman Old Style</vt:lpstr>
      <vt:lpstr>Bookman Old Style (Headings)</vt:lpstr>
      <vt:lpstr>Calibri</vt:lpstr>
      <vt:lpstr>Calibri  </vt:lpstr>
      <vt:lpstr>Cambria Math</vt:lpstr>
      <vt:lpstr>Comic Sans MS</vt:lpstr>
      <vt:lpstr>Gill Sans MT</vt:lpstr>
      <vt:lpstr>MV Boli</vt:lpstr>
      <vt:lpstr>Rockwell</vt:lpstr>
      <vt:lpstr>Sylfaen</vt:lpstr>
      <vt:lpstr>Symbol</vt:lpstr>
      <vt:lpstr>Wingdings 2</vt:lpstr>
      <vt:lpstr>Custom Design</vt:lpstr>
      <vt:lpstr>1_Custom Design</vt:lpstr>
      <vt:lpstr>2_Custom Design</vt:lpstr>
      <vt:lpstr>Theme1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T.S BORA</cp:lastModifiedBy>
  <cp:revision>5176</cp:revision>
  <dcterms:created xsi:type="dcterms:W3CDTF">2013-09-18T07:07:36Z</dcterms:created>
  <dcterms:modified xsi:type="dcterms:W3CDTF">2022-04-23T05:21:48Z</dcterms:modified>
</cp:coreProperties>
</file>