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762" r:id="rId2"/>
    <p:sldId id="798" r:id="rId3"/>
    <p:sldId id="763" r:id="rId4"/>
    <p:sldId id="764" r:id="rId5"/>
    <p:sldId id="765" r:id="rId6"/>
    <p:sldId id="766" r:id="rId7"/>
    <p:sldId id="767" r:id="rId8"/>
    <p:sldId id="768" r:id="rId9"/>
    <p:sldId id="769" r:id="rId10"/>
    <p:sldId id="770" r:id="rId11"/>
    <p:sldId id="771" r:id="rId12"/>
    <p:sldId id="772" r:id="rId13"/>
    <p:sldId id="773" r:id="rId14"/>
    <p:sldId id="774" r:id="rId15"/>
    <p:sldId id="775" r:id="rId16"/>
    <p:sldId id="776" r:id="rId17"/>
    <p:sldId id="777" r:id="rId18"/>
    <p:sldId id="778" r:id="rId19"/>
    <p:sldId id="779" r:id="rId20"/>
    <p:sldId id="780" r:id="rId21"/>
    <p:sldId id="781" r:id="rId22"/>
    <p:sldId id="782" r:id="rId23"/>
    <p:sldId id="783" r:id="rId24"/>
    <p:sldId id="784" r:id="rId25"/>
    <p:sldId id="785" r:id="rId26"/>
    <p:sldId id="786" r:id="rId27"/>
    <p:sldId id="787" r:id="rId28"/>
    <p:sldId id="788" r:id="rId29"/>
    <p:sldId id="789" r:id="rId30"/>
    <p:sldId id="790" r:id="rId31"/>
    <p:sldId id="791" r:id="rId32"/>
    <p:sldId id="792" r:id="rId33"/>
    <p:sldId id="799" r:id="rId34"/>
  </p:sldIdLst>
  <p:sldSz cx="9144000" cy="5143500" type="screen16x9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32">
          <p15:clr>
            <a:srgbClr val="A4A3A4"/>
          </p15:clr>
        </p15:guide>
        <p15:guide id="4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00FFFF"/>
    <a:srgbClr val="F99449"/>
    <a:srgbClr val="002060"/>
    <a:srgbClr val="006020"/>
    <a:srgbClr val="005C24"/>
    <a:srgbClr val="FFC000"/>
    <a:srgbClr val="00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6737" autoAdjust="0"/>
  </p:normalViewPr>
  <p:slideViewPr>
    <p:cSldViewPr>
      <p:cViewPr varScale="1">
        <p:scale>
          <a:sx n="145" d="100"/>
          <a:sy n="145" d="100"/>
        </p:scale>
        <p:origin x="552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22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-4218"/>
    </p:cViewPr>
  </p:sorterViewPr>
  <p:notesViewPr>
    <p:cSldViewPr>
      <p:cViewPr varScale="1">
        <p:scale>
          <a:sx n="60" d="100"/>
          <a:sy n="60" d="100"/>
        </p:scale>
        <p:origin x="2724" y="36"/>
      </p:cViewPr>
      <p:guideLst>
        <p:guide orient="horz" pos="2880"/>
        <p:guide pos="2160"/>
        <p:guide orient="horz" pos="2932"/>
        <p:guide pos="219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DFB05AC1-21CB-4140-86C0-AE348F95C63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4650" y="698500"/>
            <a:ext cx="62055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vert="horz" lIns="92930" tIns="46465" rIns="92930" bIns="464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44FE61DE-9F11-48CD-BFF5-EF777A681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69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5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38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20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E61DE-9F11-48CD-BFF5-EF777A68131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7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95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19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250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200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1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201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351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580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137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197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778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4881753"/>
            <a:ext cx="3002280" cy="205740"/>
          </a:xfrm>
          <a:prstGeom prst="rect">
            <a:avLst/>
          </a:prstGeom>
        </p:spPr>
        <p:txBody>
          <a:bodyPr vert="horz" rtlCol="0"/>
          <a:lstStyle/>
          <a:p>
            <a:fld id="{9D7A37A6-62F7-482E-936C-AA9C9B0EA86A}" type="datetimeFigureOut">
              <a:rPr lang="en-US" smtClean="0">
                <a:solidFill>
                  <a:prstClr val="white"/>
                </a:solidFill>
              </a:rPr>
              <a:pPr/>
              <a:t>4/23/2022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4881753"/>
            <a:ext cx="464288" cy="205740"/>
          </a:xfrm>
          <a:prstGeom prst="rect">
            <a:avLst/>
          </a:prstGeo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187F777-4F1F-48D7-A45F-BBA6BCE64393}" type="slidenum">
              <a:rPr lang="en-US" smtClean="0">
                <a:solidFill>
                  <a:srgbClr val="EAEBDE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EAEBDE">
                  <a:shade val="9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4881753"/>
            <a:ext cx="3907464" cy="205740"/>
          </a:xfrm>
          <a:prstGeom prst="rect">
            <a:avLst/>
          </a:prstGeom>
        </p:spPr>
        <p:txBody>
          <a:bodyPr vert="horz" rtlCol="0"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5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90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062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062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9" r:id="rId18"/>
    <p:sldLayoutId id="2147483712" r:id="rId19"/>
    <p:sldLayoutId id="2147483784" r:id="rId20"/>
    <p:sldLayoutId id="2147483785" r:id="rId21"/>
    <p:sldLayoutId id="2147483786" r:id="rId2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5.gif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5.gif"/><Relationship Id="rId10" Type="http://schemas.openxmlformats.org/officeDocument/2006/relationships/image" Target="../media/image22.jpeg"/><Relationship Id="rId4" Type="http://schemas.openxmlformats.org/officeDocument/2006/relationships/image" Target="../media/image17.jpeg"/><Relationship Id="rId9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4.png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0.wmf"/><Relationship Id="rId10" Type="http://schemas.openxmlformats.org/officeDocument/2006/relationships/image" Target="../media/image37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34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360882" y="1971586"/>
            <a:ext cx="4422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Lecture_01</a:t>
            </a:r>
            <a:endParaRPr lang="en-US" sz="7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001978 India 1 Rupee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6178" y="646671"/>
            <a:ext cx="1097280" cy="11135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5" name="Rounded Rectangular Callout 26"/>
          <p:cNvSpPr/>
          <p:nvPr/>
        </p:nvSpPr>
        <p:spPr>
          <a:xfrm>
            <a:off x="615748" y="1503703"/>
            <a:ext cx="1981200" cy="548640"/>
          </a:xfrm>
          <a:custGeom>
            <a:avLst/>
            <a:gdLst>
              <a:gd name="connsiteX0" fmla="*/ 0 w 1981200"/>
              <a:gd name="connsiteY0" fmla="*/ 59782 h 358684"/>
              <a:gd name="connsiteX1" fmla="*/ 59782 w 1981200"/>
              <a:gd name="connsiteY1" fmla="*/ 0 h 358684"/>
              <a:gd name="connsiteX2" fmla="*/ 330200 w 1981200"/>
              <a:gd name="connsiteY2" fmla="*/ 0 h 358684"/>
              <a:gd name="connsiteX3" fmla="*/ 535320 w 1981200"/>
              <a:gd name="connsiteY3" fmla="*/ -181272 h 358684"/>
              <a:gd name="connsiteX4" fmla="*/ 825500 w 1981200"/>
              <a:gd name="connsiteY4" fmla="*/ 0 h 358684"/>
              <a:gd name="connsiteX5" fmla="*/ 1921418 w 1981200"/>
              <a:gd name="connsiteY5" fmla="*/ 0 h 358684"/>
              <a:gd name="connsiteX6" fmla="*/ 1981200 w 1981200"/>
              <a:gd name="connsiteY6" fmla="*/ 59782 h 358684"/>
              <a:gd name="connsiteX7" fmla="*/ 1981200 w 1981200"/>
              <a:gd name="connsiteY7" fmla="*/ 59781 h 358684"/>
              <a:gd name="connsiteX8" fmla="*/ 1981200 w 1981200"/>
              <a:gd name="connsiteY8" fmla="*/ 59781 h 358684"/>
              <a:gd name="connsiteX9" fmla="*/ 1981200 w 1981200"/>
              <a:gd name="connsiteY9" fmla="*/ 149452 h 358684"/>
              <a:gd name="connsiteX10" fmla="*/ 1981200 w 1981200"/>
              <a:gd name="connsiteY10" fmla="*/ 298902 h 358684"/>
              <a:gd name="connsiteX11" fmla="*/ 1921418 w 1981200"/>
              <a:gd name="connsiteY11" fmla="*/ 358684 h 358684"/>
              <a:gd name="connsiteX12" fmla="*/ 825500 w 1981200"/>
              <a:gd name="connsiteY12" fmla="*/ 358684 h 358684"/>
              <a:gd name="connsiteX13" fmla="*/ 330200 w 1981200"/>
              <a:gd name="connsiteY13" fmla="*/ 358684 h 358684"/>
              <a:gd name="connsiteX14" fmla="*/ 330200 w 1981200"/>
              <a:gd name="connsiteY14" fmla="*/ 358684 h 358684"/>
              <a:gd name="connsiteX15" fmla="*/ 59782 w 1981200"/>
              <a:gd name="connsiteY15" fmla="*/ 358684 h 358684"/>
              <a:gd name="connsiteX16" fmla="*/ 0 w 1981200"/>
              <a:gd name="connsiteY16" fmla="*/ 298902 h 358684"/>
              <a:gd name="connsiteX17" fmla="*/ 0 w 1981200"/>
              <a:gd name="connsiteY17" fmla="*/ 149452 h 358684"/>
              <a:gd name="connsiteX18" fmla="*/ 0 w 1981200"/>
              <a:gd name="connsiteY18" fmla="*/ 59781 h 358684"/>
              <a:gd name="connsiteX19" fmla="*/ 0 w 1981200"/>
              <a:gd name="connsiteY19" fmla="*/ 59781 h 358684"/>
              <a:gd name="connsiteX20" fmla="*/ 0 w 1981200"/>
              <a:gd name="connsiteY20" fmla="*/ 59782 h 358684"/>
              <a:gd name="connsiteX0" fmla="*/ 0 w 1981200"/>
              <a:gd name="connsiteY0" fmla="*/ 241054 h 539956"/>
              <a:gd name="connsiteX1" fmla="*/ 59782 w 1981200"/>
              <a:gd name="connsiteY1" fmla="*/ 181272 h 539956"/>
              <a:gd name="connsiteX2" fmla="*/ 330200 w 1981200"/>
              <a:gd name="connsiteY2" fmla="*/ 181272 h 539956"/>
              <a:gd name="connsiteX3" fmla="*/ 535320 w 1981200"/>
              <a:gd name="connsiteY3" fmla="*/ 0 h 539956"/>
              <a:gd name="connsiteX4" fmla="*/ 612849 w 1981200"/>
              <a:gd name="connsiteY4" fmla="*/ 202537 h 539956"/>
              <a:gd name="connsiteX5" fmla="*/ 1921418 w 1981200"/>
              <a:gd name="connsiteY5" fmla="*/ 181272 h 539956"/>
              <a:gd name="connsiteX6" fmla="*/ 1981200 w 1981200"/>
              <a:gd name="connsiteY6" fmla="*/ 241054 h 539956"/>
              <a:gd name="connsiteX7" fmla="*/ 1981200 w 1981200"/>
              <a:gd name="connsiteY7" fmla="*/ 241053 h 539956"/>
              <a:gd name="connsiteX8" fmla="*/ 1981200 w 1981200"/>
              <a:gd name="connsiteY8" fmla="*/ 241053 h 539956"/>
              <a:gd name="connsiteX9" fmla="*/ 1981200 w 1981200"/>
              <a:gd name="connsiteY9" fmla="*/ 330724 h 539956"/>
              <a:gd name="connsiteX10" fmla="*/ 1981200 w 1981200"/>
              <a:gd name="connsiteY10" fmla="*/ 480174 h 539956"/>
              <a:gd name="connsiteX11" fmla="*/ 1921418 w 1981200"/>
              <a:gd name="connsiteY11" fmla="*/ 539956 h 539956"/>
              <a:gd name="connsiteX12" fmla="*/ 825500 w 1981200"/>
              <a:gd name="connsiteY12" fmla="*/ 539956 h 539956"/>
              <a:gd name="connsiteX13" fmla="*/ 330200 w 1981200"/>
              <a:gd name="connsiteY13" fmla="*/ 539956 h 539956"/>
              <a:gd name="connsiteX14" fmla="*/ 330200 w 1981200"/>
              <a:gd name="connsiteY14" fmla="*/ 539956 h 539956"/>
              <a:gd name="connsiteX15" fmla="*/ 59782 w 1981200"/>
              <a:gd name="connsiteY15" fmla="*/ 539956 h 539956"/>
              <a:gd name="connsiteX16" fmla="*/ 0 w 1981200"/>
              <a:gd name="connsiteY16" fmla="*/ 480174 h 539956"/>
              <a:gd name="connsiteX17" fmla="*/ 0 w 1981200"/>
              <a:gd name="connsiteY17" fmla="*/ 330724 h 539956"/>
              <a:gd name="connsiteX18" fmla="*/ 0 w 1981200"/>
              <a:gd name="connsiteY18" fmla="*/ 241053 h 539956"/>
              <a:gd name="connsiteX19" fmla="*/ 0 w 1981200"/>
              <a:gd name="connsiteY19" fmla="*/ 241053 h 539956"/>
              <a:gd name="connsiteX20" fmla="*/ 0 w 1981200"/>
              <a:gd name="connsiteY20" fmla="*/ 241054 h 539956"/>
              <a:gd name="connsiteX0" fmla="*/ 0 w 1981200"/>
              <a:gd name="connsiteY0" fmla="*/ 241054 h 539956"/>
              <a:gd name="connsiteX1" fmla="*/ 59782 w 1981200"/>
              <a:gd name="connsiteY1" fmla="*/ 181272 h 539956"/>
              <a:gd name="connsiteX2" fmla="*/ 330200 w 1981200"/>
              <a:gd name="connsiteY2" fmla="*/ 181272 h 539956"/>
              <a:gd name="connsiteX3" fmla="*/ 535320 w 1981200"/>
              <a:gd name="connsiteY3" fmla="*/ 0 h 539956"/>
              <a:gd name="connsiteX4" fmla="*/ 602217 w 1981200"/>
              <a:gd name="connsiteY4" fmla="*/ 192073 h 539956"/>
              <a:gd name="connsiteX5" fmla="*/ 1921418 w 1981200"/>
              <a:gd name="connsiteY5" fmla="*/ 181272 h 539956"/>
              <a:gd name="connsiteX6" fmla="*/ 1981200 w 1981200"/>
              <a:gd name="connsiteY6" fmla="*/ 241054 h 539956"/>
              <a:gd name="connsiteX7" fmla="*/ 1981200 w 1981200"/>
              <a:gd name="connsiteY7" fmla="*/ 241053 h 539956"/>
              <a:gd name="connsiteX8" fmla="*/ 1981200 w 1981200"/>
              <a:gd name="connsiteY8" fmla="*/ 241053 h 539956"/>
              <a:gd name="connsiteX9" fmla="*/ 1981200 w 1981200"/>
              <a:gd name="connsiteY9" fmla="*/ 330724 h 539956"/>
              <a:gd name="connsiteX10" fmla="*/ 1981200 w 1981200"/>
              <a:gd name="connsiteY10" fmla="*/ 480174 h 539956"/>
              <a:gd name="connsiteX11" fmla="*/ 1921418 w 1981200"/>
              <a:gd name="connsiteY11" fmla="*/ 539956 h 539956"/>
              <a:gd name="connsiteX12" fmla="*/ 825500 w 1981200"/>
              <a:gd name="connsiteY12" fmla="*/ 539956 h 539956"/>
              <a:gd name="connsiteX13" fmla="*/ 330200 w 1981200"/>
              <a:gd name="connsiteY13" fmla="*/ 539956 h 539956"/>
              <a:gd name="connsiteX14" fmla="*/ 330200 w 1981200"/>
              <a:gd name="connsiteY14" fmla="*/ 539956 h 539956"/>
              <a:gd name="connsiteX15" fmla="*/ 59782 w 1981200"/>
              <a:gd name="connsiteY15" fmla="*/ 539956 h 539956"/>
              <a:gd name="connsiteX16" fmla="*/ 0 w 1981200"/>
              <a:gd name="connsiteY16" fmla="*/ 480174 h 539956"/>
              <a:gd name="connsiteX17" fmla="*/ 0 w 1981200"/>
              <a:gd name="connsiteY17" fmla="*/ 330724 h 539956"/>
              <a:gd name="connsiteX18" fmla="*/ 0 w 1981200"/>
              <a:gd name="connsiteY18" fmla="*/ 241053 h 539956"/>
              <a:gd name="connsiteX19" fmla="*/ 0 w 1981200"/>
              <a:gd name="connsiteY19" fmla="*/ 241053 h 539956"/>
              <a:gd name="connsiteX20" fmla="*/ 0 w 1981200"/>
              <a:gd name="connsiteY20" fmla="*/ 241054 h 53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81200" h="539956">
                <a:moveTo>
                  <a:pt x="0" y="241054"/>
                </a:moveTo>
                <a:cubicBezTo>
                  <a:pt x="0" y="208037"/>
                  <a:pt x="26765" y="181272"/>
                  <a:pt x="59782" y="181272"/>
                </a:cubicBezTo>
                <a:lnTo>
                  <a:pt x="330200" y="181272"/>
                </a:lnTo>
                <a:lnTo>
                  <a:pt x="535320" y="0"/>
                </a:lnTo>
                <a:lnTo>
                  <a:pt x="602217" y="192073"/>
                </a:lnTo>
                <a:lnTo>
                  <a:pt x="1921418" y="181272"/>
                </a:lnTo>
                <a:cubicBezTo>
                  <a:pt x="1954435" y="181272"/>
                  <a:pt x="1981200" y="208037"/>
                  <a:pt x="1981200" y="241054"/>
                </a:cubicBezTo>
                <a:lnTo>
                  <a:pt x="1981200" y="241053"/>
                </a:lnTo>
                <a:lnTo>
                  <a:pt x="1981200" y="241053"/>
                </a:lnTo>
                <a:lnTo>
                  <a:pt x="1981200" y="330724"/>
                </a:lnTo>
                <a:lnTo>
                  <a:pt x="1981200" y="480174"/>
                </a:lnTo>
                <a:cubicBezTo>
                  <a:pt x="1981200" y="513191"/>
                  <a:pt x="1954435" y="539956"/>
                  <a:pt x="1921418" y="539956"/>
                </a:cubicBezTo>
                <a:lnTo>
                  <a:pt x="825500" y="539956"/>
                </a:lnTo>
                <a:lnTo>
                  <a:pt x="330200" y="539956"/>
                </a:lnTo>
                <a:lnTo>
                  <a:pt x="330200" y="539956"/>
                </a:lnTo>
                <a:lnTo>
                  <a:pt x="59782" y="539956"/>
                </a:lnTo>
                <a:cubicBezTo>
                  <a:pt x="26765" y="539956"/>
                  <a:pt x="0" y="513191"/>
                  <a:pt x="0" y="480174"/>
                </a:cubicBezTo>
                <a:lnTo>
                  <a:pt x="0" y="330724"/>
                </a:lnTo>
                <a:lnTo>
                  <a:pt x="0" y="241053"/>
                </a:lnTo>
                <a:lnTo>
                  <a:pt x="0" y="241053"/>
                </a:lnTo>
                <a:lnTo>
                  <a:pt x="0" y="241054"/>
                </a:lnTo>
                <a:close/>
              </a:path>
            </a:pathLst>
          </a:cu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sz="16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91426" y="733775"/>
            <a:ext cx="2377440" cy="771346"/>
          </a:xfrm>
          <a:prstGeom prst="snip2DiagRect">
            <a:avLst/>
          </a:prstGeom>
          <a:solidFill>
            <a:srgbClr val="99FF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600" b="1" dirty="0">
                <a:latin typeface="Bookman Old Style" pitchFamily="18" charset="0"/>
              </a:rPr>
              <a:t>2 Coins are Tossed</a:t>
            </a:r>
          </a:p>
          <a:p>
            <a:r>
              <a:rPr lang="en-US" sz="1600" b="1" dirty="0" smtClean="0">
                <a:latin typeface="Bookman Old Style" pitchFamily="18" charset="0"/>
              </a:rPr>
              <a:t>Together</a:t>
            </a:r>
            <a:endParaRPr lang="en-IN" sz="1600" b="1" dirty="0">
              <a:latin typeface="Bookman Old Style" pitchFamily="18" charset="0"/>
            </a:endParaRPr>
          </a:p>
        </p:txBody>
      </p:sp>
      <p:pic>
        <p:nvPicPr>
          <p:cNvPr id="78" name="Picture 77" descr="001978 India 1 Rupee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9175" y="642647"/>
            <a:ext cx="1097280" cy="11534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9" name="Picture 78" descr="001978 India 1 Rupee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4075" y="636309"/>
            <a:ext cx="1097280" cy="11135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0" name="Picture 79" descr="001978 India 1 Rupee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7275" y="1785647"/>
            <a:ext cx="1097280" cy="11534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" name="Picture 80" descr="001978 India 1 Rupee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14875" y="1760247"/>
            <a:ext cx="1097280" cy="11534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2" name="TextBox 81"/>
          <p:cNvSpPr txBox="1"/>
          <p:nvPr/>
        </p:nvSpPr>
        <p:spPr>
          <a:xfrm>
            <a:off x="2699792" y="2889025"/>
            <a:ext cx="2133339" cy="369332"/>
          </a:xfrm>
          <a:prstGeom prst="rect">
            <a:avLst/>
          </a:prstGeom>
          <a:solidFill>
            <a:srgbClr val="66FFFF"/>
          </a:solidFill>
          <a:ln w="28575">
            <a:solidFill>
              <a:schemeClr val="tx1"/>
            </a:solidFill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 HH, HT, TH, TT</a:t>
            </a:r>
            <a:endParaRPr lang="en-IN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99792" y="3260077"/>
            <a:ext cx="4666107" cy="369332"/>
          </a:xfrm>
          <a:prstGeom prst="rect">
            <a:avLst/>
          </a:prstGeom>
          <a:solidFill>
            <a:srgbClr val="7030A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en-US"/>
            </a:defPPr>
            <a:lvl1pPr marL="347663" marR="0" lvl="0" indent="-347663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1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i="0" dirty="0">
                <a:effectLst/>
                <a:latin typeface="Bookman Old Style" pitchFamily="18" charset="0"/>
              </a:rPr>
              <a:t>Number of all possible outcomes = 4</a:t>
            </a:r>
            <a:endParaRPr lang="en-IN" i="0" dirty="0">
              <a:effectLst/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54266" y="2312557"/>
            <a:ext cx="2651760" cy="404039"/>
          </a:xfrm>
          <a:prstGeom prst="snip2DiagRect">
            <a:avLst/>
          </a:prstGeom>
          <a:solidFill>
            <a:srgbClr val="99FF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1 Coin is tossed twice</a:t>
            </a:r>
            <a:endParaRPr lang="en-IN" dirty="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30" y="3176091"/>
            <a:ext cx="762000" cy="15240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55" y="3207990"/>
            <a:ext cx="762000" cy="1524000"/>
          </a:xfrm>
          <a:prstGeom prst="rect">
            <a:avLst/>
          </a:prstGeom>
        </p:spPr>
      </p:pic>
      <p:pic>
        <p:nvPicPr>
          <p:cNvPr id="87" name="Picture 86" descr="001978 India 1 Rupee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3634" y="646671"/>
            <a:ext cx="1097280" cy="11135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9" name="Picture 88" descr="001978 India 1 Rupee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8540" y="1749614"/>
            <a:ext cx="1097280" cy="11534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0" name="TextBox 89"/>
          <p:cNvSpPr txBox="1"/>
          <p:nvPr/>
        </p:nvSpPr>
        <p:spPr>
          <a:xfrm>
            <a:off x="623691" y="1687783"/>
            <a:ext cx="19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prstClr val="white"/>
                </a:solidFill>
              </a:rPr>
              <a:t>Result on first </a:t>
            </a:r>
            <a:r>
              <a:rPr lang="en-US" b="1" kern="0" dirty="0" smtClean="0">
                <a:solidFill>
                  <a:prstClr val="white"/>
                </a:solidFill>
              </a:rPr>
              <a:t>coin</a:t>
            </a:r>
            <a:endParaRPr lang="en-US" b="1" kern="0" dirty="0">
              <a:solidFill>
                <a:prstClr val="white"/>
              </a:solidFill>
            </a:endParaRPr>
          </a:p>
        </p:txBody>
      </p:sp>
      <p:sp>
        <p:nvSpPr>
          <p:cNvPr id="91" name="Rounded Rectangular Callout 26"/>
          <p:cNvSpPr/>
          <p:nvPr/>
        </p:nvSpPr>
        <p:spPr>
          <a:xfrm>
            <a:off x="584913" y="1499953"/>
            <a:ext cx="2212635" cy="601803"/>
          </a:xfrm>
          <a:custGeom>
            <a:avLst/>
            <a:gdLst>
              <a:gd name="connsiteX0" fmla="*/ 0 w 1981200"/>
              <a:gd name="connsiteY0" fmla="*/ 59782 h 358684"/>
              <a:gd name="connsiteX1" fmla="*/ 59782 w 1981200"/>
              <a:gd name="connsiteY1" fmla="*/ 0 h 358684"/>
              <a:gd name="connsiteX2" fmla="*/ 330200 w 1981200"/>
              <a:gd name="connsiteY2" fmla="*/ 0 h 358684"/>
              <a:gd name="connsiteX3" fmla="*/ 535320 w 1981200"/>
              <a:gd name="connsiteY3" fmla="*/ -181272 h 358684"/>
              <a:gd name="connsiteX4" fmla="*/ 825500 w 1981200"/>
              <a:gd name="connsiteY4" fmla="*/ 0 h 358684"/>
              <a:gd name="connsiteX5" fmla="*/ 1921418 w 1981200"/>
              <a:gd name="connsiteY5" fmla="*/ 0 h 358684"/>
              <a:gd name="connsiteX6" fmla="*/ 1981200 w 1981200"/>
              <a:gd name="connsiteY6" fmla="*/ 59782 h 358684"/>
              <a:gd name="connsiteX7" fmla="*/ 1981200 w 1981200"/>
              <a:gd name="connsiteY7" fmla="*/ 59781 h 358684"/>
              <a:gd name="connsiteX8" fmla="*/ 1981200 w 1981200"/>
              <a:gd name="connsiteY8" fmla="*/ 59781 h 358684"/>
              <a:gd name="connsiteX9" fmla="*/ 1981200 w 1981200"/>
              <a:gd name="connsiteY9" fmla="*/ 149452 h 358684"/>
              <a:gd name="connsiteX10" fmla="*/ 1981200 w 1981200"/>
              <a:gd name="connsiteY10" fmla="*/ 298902 h 358684"/>
              <a:gd name="connsiteX11" fmla="*/ 1921418 w 1981200"/>
              <a:gd name="connsiteY11" fmla="*/ 358684 h 358684"/>
              <a:gd name="connsiteX12" fmla="*/ 825500 w 1981200"/>
              <a:gd name="connsiteY12" fmla="*/ 358684 h 358684"/>
              <a:gd name="connsiteX13" fmla="*/ 330200 w 1981200"/>
              <a:gd name="connsiteY13" fmla="*/ 358684 h 358684"/>
              <a:gd name="connsiteX14" fmla="*/ 330200 w 1981200"/>
              <a:gd name="connsiteY14" fmla="*/ 358684 h 358684"/>
              <a:gd name="connsiteX15" fmla="*/ 59782 w 1981200"/>
              <a:gd name="connsiteY15" fmla="*/ 358684 h 358684"/>
              <a:gd name="connsiteX16" fmla="*/ 0 w 1981200"/>
              <a:gd name="connsiteY16" fmla="*/ 298902 h 358684"/>
              <a:gd name="connsiteX17" fmla="*/ 0 w 1981200"/>
              <a:gd name="connsiteY17" fmla="*/ 149452 h 358684"/>
              <a:gd name="connsiteX18" fmla="*/ 0 w 1981200"/>
              <a:gd name="connsiteY18" fmla="*/ 59781 h 358684"/>
              <a:gd name="connsiteX19" fmla="*/ 0 w 1981200"/>
              <a:gd name="connsiteY19" fmla="*/ 59781 h 358684"/>
              <a:gd name="connsiteX20" fmla="*/ 0 w 1981200"/>
              <a:gd name="connsiteY20" fmla="*/ 59782 h 358684"/>
              <a:gd name="connsiteX0" fmla="*/ 0 w 1981200"/>
              <a:gd name="connsiteY0" fmla="*/ 241054 h 539956"/>
              <a:gd name="connsiteX1" fmla="*/ 59782 w 1981200"/>
              <a:gd name="connsiteY1" fmla="*/ 181272 h 539956"/>
              <a:gd name="connsiteX2" fmla="*/ 330200 w 1981200"/>
              <a:gd name="connsiteY2" fmla="*/ 181272 h 539956"/>
              <a:gd name="connsiteX3" fmla="*/ 535320 w 1981200"/>
              <a:gd name="connsiteY3" fmla="*/ 0 h 539956"/>
              <a:gd name="connsiteX4" fmla="*/ 612849 w 1981200"/>
              <a:gd name="connsiteY4" fmla="*/ 202537 h 539956"/>
              <a:gd name="connsiteX5" fmla="*/ 1921418 w 1981200"/>
              <a:gd name="connsiteY5" fmla="*/ 181272 h 539956"/>
              <a:gd name="connsiteX6" fmla="*/ 1981200 w 1981200"/>
              <a:gd name="connsiteY6" fmla="*/ 241054 h 539956"/>
              <a:gd name="connsiteX7" fmla="*/ 1981200 w 1981200"/>
              <a:gd name="connsiteY7" fmla="*/ 241053 h 539956"/>
              <a:gd name="connsiteX8" fmla="*/ 1981200 w 1981200"/>
              <a:gd name="connsiteY8" fmla="*/ 241053 h 539956"/>
              <a:gd name="connsiteX9" fmla="*/ 1981200 w 1981200"/>
              <a:gd name="connsiteY9" fmla="*/ 330724 h 539956"/>
              <a:gd name="connsiteX10" fmla="*/ 1981200 w 1981200"/>
              <a:gd name="connsiteY10" fmla="*/ 480174 h 539956"/>
              <a:gd name="connsiteX11" fmla="*/ 1921418 w 1981200"/>
              <a:gd name="connsiteY11" fmla="*/ 539956 h 539956"/>
              <a:gd name="connsiteX12" fmla="*/ 825500 w 1981200"/>
              <a:gd name="connsiteY12" fmla="*/ 539956 h 539956"/>
              <a:gd name="connsiteX13" fmla="*/ 330200 w 1981200"/>
              <a:gd name="connsiteY13" fmla="*/ 539956 h 539956"/>
              <a:gd name="connsiteX14" fmla="*/ 330200 w 1981200"/>
              <a:gd name="connsiteY14" fmla="*/ 539956 h 539956"/>
              <a:gd name="connsiteX15" fmla="*/ 59782 w 1981200"/>
              <a:gd name="connsiteY15" fmla="*/ 539956 h 539956"/>
              <a:gd name="connsiteX16" fmla="*/ 0 w 1981200"/>
              <a:gd name="connsiteY16" fmla="*/ 480174 h 539956"/>
              <a:gd name="connsiteX17" fmla="*/ 0 w 1981200"/>
              <a:gd name="connsiteY17" fmla="*/ 330724 h 539956"/>
              <a:gd name="connsiteX18" fmla="*/ 0 w 1981200"/>
              <a:gd name="connsiteY18" fmla="*/ 241053 h 539956"/>
              <a:gd name="connsiteX19" fmla="*/ 0 w 1981200"/>
              <a:gd name="connsiteY19" fmla="*/ 241053 h 539956"/>
              <a:gd name="connsiteX20" fmla="*/ 0 w 1981200"/>
              <a:gd name="connsiteY20" fmla="*/ 241054 h 539956"/>
              <a:gd name="connsiteX0" fmla="*/ 0 w 1981200"/>
              <a:gd name="connsiteY0" fmla="*/ 241054 h 539956"/>
              <a:gd name="connsiteX1" fmla="*/ 59782 w 1981200"/>
              <a:gd name="connsiteY1" fmla="*/ 181272 h 539956"/>
              <a:gd name="connsiteX2" fmla="*/ 330200 w 1981200"/>
              <a:gd name="connsiteY2" fmla="*/ 181272 h 539956"/>
              <a:gd name="connsiteX3" fmla="*/ 535320 w 1981200"/>
              <a:gd name="connsiteY3" fmla="*/ 0 h 539956"/>
              <a:gd name="connsiteX4" fmla="*/ 602217 w 1981200"/>
              <a:gd name="connsiteY4" fmla="*/ 192073 h 539956"/>
              <a:gd name="connsiteX5" fmla="*/ 1921418 w 1981200"/>
              <a:gd name="connsiteY5" fmla="*/ 181272 h 539956"/>
              <a:gd name="connsiteX6" fmla="*/ 1981200 w 1981200"/>
              <a:gd name="connsiteY6" fmla="*/ 241054 h 539956"/>
              <a:gd name="connsiteX7" fmla="*/ 1981200 w 1981200"/>
              <a:gd name="connsiteY7" fmla="*/ 241053 h 539956"/>
              <a:gd name="connsiteX8" fmla="*/ 1981200 w 1981200"/>
              <a:gd name="connsiteY8" fmla="*/ 241053 h 539956"/>
              <a:gd name="connsiteX9" fmla="*/ 1981200 w 1981200"/>
              <a:gd name="connsiteY9" fmla="*/ 330724 h 539956"/>
              <a:gd name="connsiteX10" fmla="*/ 1981200 w 1981200"/>
              <a:gd name="connsiteY10" fmla="*/ 480174 h 539956"/>
              <a:gd name="connsiteX11" fmla="*/ 1921418 w 1981200"/>
              <a:gd name="connsiteY11" fmla="*/ 539956 h 539956"/>
              <a:gd name="connsiteX12" fmla="*/ 825500 w 1981200"/>
              <a:gd name="connsiteY12" fmla="*/ 539956 h 539956"/>
              <a:gd name="connsiteX13" fmla="*/ 330200 w 1981200"/>
              <a:gd name="connsiteY13" fmla="*/ 539956 h 539956"/>
              <a:gd name="connsiteX14" fmla="*/ 330200 w 1981200"/>
              <a:gd name="connsiteY14" fmla="*/ 539956 h 539956"/>
              <a:gd name="connsiteX15" fmla="*/ 59782 w 1981200"/>
              <a:gd name="connsiteY15" fmla="*/ 539956 h 539956"/>
              <a:gd name="connsiteX16" fmla="*/ 0 w 1981200"/>
              <a:gd name="connsiteY16" fmla="*/ 480174 h 539956"/>
              <a:gd name="connsiteX17" fmla="*/ 0 w 1981200"/>
              <a:gd name="connsiteY17" fmla="*/ 330724 h 539956"/>
              <a:gd name="connsiteX18" fmla="*/ 0 w 1981200"/>
              <a:gd name="connsiteY18" fmla="*/ 241053 h 539956"/>
              <a:gd name="connsiteX19" fmla="*/ 0 w 1981200"/>
              <a:gd name="connsiteY19" fmla="*/ 241053 h 539956"/>
              <a:gd name="connsiteX20" fmla="*/ 0 w 1981200"/>
              <a:gd name="connsiteY20" fmla="*/ 241054 h 539956"/>
              <a:gd name="connsiteX0" fmla="*/ 0 w 1981200"/>
              <a:gd name="connsiteY0" fmla="*/ 241054 h 539956"/>
              <a:gd name="connsiteX1" fmla="*/ 59782 w 1981200"/>
              <a:gd name="connsiteY1" fmla="*/ 181272 h 539956"/>
              <a:gd name="connsiteX2" fmla="*/ 1301284 w 1981200"/>
              <a:gd name="connsiteY2" fmla="*/ 212665 h 539956"/>
              <a:gd name="connsiteX3" fmla="*/ 535320 w 1981200"/>
              <a:gd name="connsiteY3" fmla="*/ 0 h 539956"/>
              <a:gd name="connsiteX4" fmla="*/ 602217 w 1981200"/>
              <a:gd name="connsiteY4" fmla="*/ 192073 h 539956"/>
              <a:gd name="connsiteX5" fmla="*/ 1921418 w 1981200"/>
              <a:gd name="connsiteY5" fmla="*/ 181272 h 539956"/>
              <a:gd name="connsiteX6" fmla="*/ 1981200 w 1981200"/>
              <a:gd name="connsiteY6" fmla="*/ 241054 h 539956"/>
              <a:gd name="connsiteX7" fmla="*/ 1981200 w 1981200"/>
              <a:gd name="connsiteY7" fmla="*/ 241053 h 539956"/>
              <a:gd name="connsiteX8" fmla="*/ 1981200 w 1981200"/>
              <a:gd name="connsiteY8" fmla="*/ 241053 h 539956"/>
              <a:gd name="connsiteX9" fmla="*/ 1981200 w 1981200"/>
              <a:gd name="connsiteY9" fmla="*/ 330724 h 539956"/>
              <a:gd name="connsiteX10" fmla="*/ 1981200 w 1981200"/>
              <a:gd name="connsiteY10" fmla="*/ 480174 h 539956"/>
              <a:gd name="connsiteX11" fmla="*/ 1921418 w 1981200"/>
              <a:gd name="connsiteY11" fmla="*/ 539956 h 539956"/>
              <a:gd name="connsiteX12" fmla="*/ 825500 w 1981200"/>
              <a:gd name="connsiteY12" fmla="*/ 539956 h 539956"/>
              <a:gd name="connsiteX13" fmla="*/ 330200 w 1981200"/>
              <a:gd name="connsiteY13" fmla="*/ 539956 h 539956"/>
              <a:gd name="connsiteX14" fmla="*/ 330200 w 1981200"/>
              <a:gd name="connsiteY14" fmla="*/ 539956 h 539956"/>
              <a:gd name="connsiteX15" fmla="*/ 59782 w 1981200"/>
              <a:gd name="connsiteY15" fmla="*/ 539956 h 539956"/>
              <a:gd name="connsiteX16" fmla="*/ 0 w 1981200"/>
              <a:gd name="connsiteY16" fmla="*/ 480174 h 539956"/>
              <a:gd name="connsiteX17" fmla="*/ 0 w 1981200"/>
              <a:gd name="connsiteY17" fmla="*/ 330724 h 539956"/>
              <a:gd name="connsiteX18" fmla="*/ 0 w 1981200"/>
              <a:gd name="connsiteY18" fmla="*/ 241053 h 539956"/>
              <a:gd name="connsiteX19" fmla="*/ 0 w 1981200"/>
              <a:gd name="connsiteY19" fmla="*/ 241053 h 539956"/>
              <a:gd name="connsiteX20" fmla="*/ 0 w 1981200"/>
              <a:gd name="connsiteY20" fmla="*/ 241054 h 539956"/>
              <a:gd name="connsiteX0" fmla="*/ 0 w 1981200"/>
              <a:gd name="connsiteY0" fmla="*/ 241054 h 539956"/>
              <a:gd name="connsiteX1" fmla="*/ 59782 w 1981200"/>
              <a:gd name="connsiteY1" fmla="*/ 181272 h 539956"/>
              <a:gd name="connsiteX2" fmla="*/ 1301284 w 1981200"/>
              <a:gd name="connsiteY2" fmla="*/ 212665 h 539956"/>
              <a:gd name="connsiteX3" fmla="*/ 535320 w 1981200"/>
              <a:gd name="connsiteY3" fmla="*/ 0 h 539956"/>
              <a:gd name="connsiteX4" fmla="*/ 1678025 w 1981200"/>
              <a:gd name="connsiteY4" fmla="*/ 181609 h 539956"/>
              <a:gd name="connsiteX5" fmla="*/ 1921418 w 1981200"/>
              <a:gd name="connsiteY5" fmla="*/ 181272 h 539956"/>
              <a:gd name="connsiteX6" fmla="*/ 1981200 w 1981200"/>
              <a:gd name="connsiteY6" fmla="*/ 241054 h 539956"/>
              <a:gd name="connsiteX7" fmla="*/ 1981200 w 1981200"/>
              <a:gd name="connsiteY7" fmla="*/ 241053 h 539956"/>
              <a:gd name="connsiteX8" fmla="*/ 1981200 w 1981200"/>
              <a:gd name="connsiteY8" fmla="*/ 241053 h 539956"/>
              <a:gd name="connsiteX9" fmla="*/ 1981200 w 1981200"/>
              <a:gd name="connsiteY9" fmla="*/ 330724 h 539956"/>
              <a:gd name="connsiteX10" fmla="*/ 1981200 w 1981200"/>
              <a:gd name="connsiteY10" fmla="*/ 480174 h 539956"/>
              <a:gd name="connsiteX11" fmla="*/ 1921418 w 1981200"/>
              <a:gd name="connsiteY11" fmla="*/ 539956 h 539956"/>
              <a:gd name="connsiteX12" fmla="*/ 825500 w 1981200"/>
              <a:gd name="connsiteY12" fmla="*/ 539956 h 539956"/>
              <a:gd name="connsiteX13" fmla="*/ 330200 w 1981200"/>
              <a:gd name="connsiteY13" fmla="*/ 539956 h 539956"/>
              <a:gd name="connsiteX14" fmla="*/ 330200 w 1981200"/>
              <a:gd name="connsiteY14" fmla="*/ 539956 h 539956"/>
              <a:gd name="connsiteX15" fmla="*/ 59782 w 1981200"/>
              <a:gd name="connsiteY15" fmla="*/ 539956 h 539956"/>
              <a:gd name="connsiteX16" fmla="*/ 0 w 1981200"/>
              <a:gd name="connsiteY16" fmla="*/ 480174 h 539956"/>
              <a:gd name="connsiteX17" fmla="*/ 0 w 1981200"/>
              <a:gd name="connsiteY17" fmla="*/ 330724 h 539956"/>
              <a:gd name="connsiteX18" fmla="*/ 0 w 1981200"/>
              <a:gd name="connsiteY18" fmla="*/ 241053 h 539956"/>
              <a:gd name="connsiteX19" fmla="*/ 0 w 1981200"/>
              <a:gd name="connsiteY19" fmla="*/ 241053 h 539956"/>
              <a:gd name="connsiteX20" fmla="*/ 0 w 1981200"/>
              <a:gd name="connsiteY20" fmla="*/ 241054 h 539956"/>
              <a:gd name="connsiteX0" fmla="*/ 0 w 1981200"/>
              <a:gd name="connsiteY0" fmla="*/ 293376 h 592278"/>
              <a:gd name="connsiteX1" fmla="*/ 59782 w 1981200"/>
              <a:gd name="connsiteY1" fmla="*/ 233594 h 592278"/>
              <a:gd name="connsiteX2" fmla="*/ 1301284 w 1981200"/>
              <a:gd name="connsiteY2" fmla="*/ 264987 h 592278"/>
              <a:gd name="connsiteX3" fmla="*/ 1430240 w 1981200"/>
              <a:gd name="connsiteY3" fmla="*/ 0 h 592278"/>
              <a:gd name="connsiteX4" fmla="*/ 1678025 w 1981200"/>
              <a:gd name="connsiteY4" fmla="*/ 233931 h 592278"/>
              <a:gd name="connsiteX5" fmla="*/ 1921418 w 1981200"/>
              <a:gd name="connsiteY5" fmla="*/ 233594 h 592278"/>
              <a:gd name="connsiteX6" fmla="*/ 1981200 w 1981200"/>
              <a:gd name="connsiteY6" fmla="*/ 293376 h 592278"/>
              <a:gd name="connsiteX7" fmla="*/ 1981200 w 1981200"/>
              <a:gd name="connsiteY7" fmla="*/ 293375 h 592278"/>
              <a:gd name="connsiteX8" fmla="*/ 1981200 w 1981200"/>
              <a:gd name="connsiteY8" fmla="*/ 293375 h 592278"/>
              <a:gd name="connsiteX9" fmla="*/ 1981200 w 1981200"/>
              <a:gd name="connsiteY9" fmla="*/ 383046 h 592278"/>
              <a:gd name="connsiteX10" fmla="*/ 1981200 w 1981200"/>
              <a:gd name="connsiteY10" fmla="*/ 532496 h 592278"/>
              <a:gd name="connsiteX11" fmla="*/ 1921418 w 1981200"/>
              <a:gd name="connsiteY11" fmla="*/ 592278 h 592278"/>
              <a:gd name="connsiteX12" fmla="*/ 825500 w 1981200"/>
              <a:gd name="connsiteY12" fmla="*/ 592278 h 592278"/>
              <a:gd name="connsiteX13" fmla="*/ 330200 w 1981200"/>
              <a:gd name="connsiteY13" fmla="*/ 592278 h 592278"/>
              <a:gd name="connsiteX14" fmla="*/ 330200 w 1981200"/>
              <a:gd name="connsiteY14" fmla="*/ 592278 h 592278"/>
              <a:gd name="connsiteX15" fmla="*/ 59782 w 1981200"/>
              <a:gd name="connsiteY15" fmla="*/ 592278 h 592278"/>
              <a:gd name="connsiteX16" fmla="*/ 0 w 1981200"/>
              <a:gd name="connsiteY16" fmla="*/ 532496 h 592278"/>
              <a:gd name="connsiteX17" fmla="*/ 0 w 1981200"/>
              <a:gd name="connsiteY17" fmla="*/ 383046 h 592278"/>
              <a:gd name="connsiteX18" fmla="*/ 0 w 1981200"/>
              <a:gd name="connsiteY18" fmla="*/ 293375 h 592278"/>
              <a:gd name="connsiteX19" fmla="*/ 0 w 1981200"/>
              <a:gd name="connsiteY19" fmla="*/ 293375 h 592278"/>
              <a:gd name="connsiteX20" fmla="*/ 0 w 1981200"/>
              <a:gd name="connsiteY20" fmla="*/ 293376 h 592278"/>
              <a:gd name="connsiteX0" fmla="*/ 0 w 1981200"/>
              <a:gd name="connsiteY0" fmla="*/ 293376 h 592278"/>
              <a:gd name="connsiteX1" fmla="*/ 59782 w 1981200"/>
              <a:gd name="connsiteY1" fmla="*/ 233594 h 592278"/>
              <a:gd name="connsiteX2" fmla="*/ 1406008 w 1981200"/>
              <a:gd name="connsiteY2" fmla="*/ 233594 h 592278"/>
              <a:gd name="connsiteX3" fmla="*/ 1430240 w 1981200"/>
              <a:gd name="connsiteY3" fmla="*/ 0 h 592278"/>
              <a:gd name="connsiteX4" fmla="*/ 1678025 w 1981200"/>
              <a:gd name="connsiteY4" fmla="*/ 233931 h 592278"/>
              <a:gd name="connsiteX5" fmla="*/ 1921418 w 1981200"/>
              <a:gd name="connsiteY5" fmla="*/ 233594 h 592278"/>
              <a:gd name="connsiteX6" fmla="*/ 1981200 w 1981200"/>
              <a:gd name="connsiteY6" fmla="*/ 293376 h 592278"/>
              <a:gd name="connsiteX7" fmla="*/ 1981200 w 1981200"/>
              <a:gd name="connsiteY7" fmla="*/ 293375 h 592278"/>
              <a:gd name="connsiteX8" fmla="*/ 1981200 w 1981200"/>
              <a:gd name="connsiteY8" fmla="*/ 293375 h 592278"/>
              <a:gd name="connsiteX9" fmla="*/ 1981200 w 1981200"/>
              <a:gd name="connsiteY9" fmla="*/ 383046 h 592278"/>
              <a:gd name="connsiteX10" fmla="*/ 1981200 w 1981200"/>
              <a:gd name="connsiteY10" fmla="*/ 532496 h 592278"/>
              <a:gd name="connsiteX11" fmla="*/ 1921418 w 1981200"/>
              <a:gd name="connsiteY11" fmla="*/ 592278 h 592278"/>
              <a:gd name="connsiteX12" fmla="*/ 825500 w 1981200"/>
              <a:gd name="connsiteY12" fmla="*/ 592278 h 592278"/>
              <a:gd name="connsiteX13" fmla="*/ 330200 w 1981200"/>
              <a:gd name="connsiteY13" fmla="*/ 592278 h 592278"/>
              <a:gd name="connsiteX14" fmla="*/ 330200 w 1981200"/>
              <a:gd name="connsiteY14" fmla="*/ 592278 h 592278"/>
              <a:gd name="connsiteX15" fmla="*/ 59782 w 1981200"/>
              <a:gd name="connsiteY15" fmla="*/ 592278 h 592278"/>
              <a:gd name="connsiteX16" fmla="*/ 0 w 1981200"/>
              <a:gd name="connsiteY16" fmla="*/ 532496 h 592278"/>
              <a:gd name="connsiteX17" fmla="*/ 0 w 1981200"/>
              <a:gd name="connsiteY17" fmla="*/ 383046 h 592278"/>
              <a:gd name="connsiteX18" fmla="*/ 0 w 1981200"/>
              <a:gd name="connsiteY18" fmla="*/ 293375 h 592278"/>
              <a:gd name="connsiteX19" fmla="*/ 0 w 1981200"/>
              <a:gd name="connsiteY19" fmla="*/ 293375 h 592278"/>
              <a:gd name="connsiteX20" fmla="*/ 0 w 1981200"/>
              <a:gd name="connsiteY20" fmla="*/ 293376 h 59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81200" h="592278">
                <a:moveTo>
                  <a:pt x="0" y="293376"/>
                </a:moveTo>
                <a:cubicBezTo>
                  <a:pt x="0" y="260359"/>
                  <a:pt x="26765" y="233594"/>
                  <a:pt x="59782" y="233594"/>
                </a:cubicBezTo>
                <a:lnTo>
                  <a:pt x="1406008" y="233594"/>
                </a:lnTo>
                <a:lnTo>
                  <a:pt x="1430240" y="0"/>
                </a:lnTo>
                <a:lnTo>
                  <a:pt x="1678025" y="233931"/>
                </a:lnTo>
                <a:lnTo>
                  <a:pt x="1921418" y="233594"/>
                </a:lnTo>
                <a:cubicBezTo>
                  <a:pt x="1954435" y="233594"/>
                  <a:pt x="1981200" y="260359"/>
                  <a:pt x="1981200" y="293376"/>
                </a:cubicBezTo>
                <a:lnTo>
                  <a:pt x="1981200" y="293375"/>
                </a:lnTo>
                <a:lnTo>
                  <a:pt x="1981200" y="293375"/>
                </a:lnTo>
                <a:lnTo>
                  <a:pt x="1981200" y="383046"/>
                </a:lnTo>
                <a:lnTo>
                  <a:pt x="1981200" y="532496"/>
                </a:lnTo>
                <a:cubicBezTo>
                  <a:pt x="1981200" y="565513"/>
                  <a:pt x="1954435" y="592278"/>
                  <a:pt x="1921418" y="592278"/>
                </a:cubicBezTo>
                <a:lnTo>
                  <a:pt x="825500" y="592278"/>
                </a:lnTo>
                <a:lnTo>
                  <a:pt x="330200" y="592278"/>
                </a:lnTo>
                <a:lnTo>
                  <a:pt x="330200" y="592278"/>
                </a:lnTo>
                <a:lnTo>
                  <a:pt x="59782" y="592278"/>
                </a:lnTo>
                <a:cubicBezTo>
                  <a:pt x="26765" y="592278"/>
                  <a:pt x="0" y="565513"/>
                  <a:pt x="0" y="532496"/>
                </a:cubicBezTo>
                <a:lnTo>
                  <a:pt x="0" y="383046"/>
                </a:lnTo>
                <a:lnTo>
                  <a:pt x="0" y="293375"/>
                </a:lnTo>
                <a:lnTo>
                  <a:pt x="0" y="293375"/>
                </a:lnTo>
                <a:lnTo>
                  <a:pt x="0" y="293376"/>
                </a:lnTo>
                <a:close/>
              </a:path>
            </a:pathLst>
          </a:cu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sz="16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92857" y="1737197"/>
            <a:ext cx="252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prstClr val="white"/>
                </a:solidFill>
              </a:rPr>
              <a:t>Result on </a:t>
            </a:r>
            <a:r>
              <a:rPr lang="en-US" b="1" kern="0" dirty="0" smtClean="0">
                <a:solidFill>
                  <a:prstClr val="white"/>
                </a:solidFill>
              </a:rPr>
              <a:t>second coin</a:t>
            </a:r>
            <a:endParaRPr lang="en-US" b="1" kern="0" dirty="0">
              <a:solidFill>
                <a:prstClr val="white"/>
              </a:solidFill>
            </a:endParaRPr>
          </a:p>
        </p:txBody>
      </p:sp>
      <p:sp>
        <p:nvSpPr>
          <p:cNvPr id="95" name="Rounded Rectangular Callout 26"/>
          <p:cNvSpPr/>
          <p:nvPr/>
        </p:nvSpPr>
        <p:spPr>
          <a:xfrm>
            <a:off x="623331" y="2729868"/>
            <a:ext cx="2212635" cy="601803"/>
          </a:xfrm>
          <a:custGeom>
            <a:avLst/>
            <a:gdLst>
              <a:gd name="connsiteX0" fmla="*/ 0 w 1981200"/>
              <a:gd name="connsiteY0" fmla="*/ 59782 h 358684"/>
              <a:gd name="connsiteX1" fmla="*/ 59782 w 1981200"/>
              <a:gd name="connsiteY1" fmla="*/ 0 h 358684"/>
              <a:gd name="connsiteX2" fmla="*/ 330200 w 1981200"/>
              <a:gd name="connsiteY2" fmla="*/ 0 h 358684"/>
              <a:gd name="connsiteX3" fmla="*/ 535320 w 1981200"/>
              <a:gd name="connsiteY3" fmla="*/ -181272 h 358684"/>
              <a:gd name="connsiteX4" fmla="*/ 825500 w 1981200"/>
              <a:gd name="connsiteY4" fmla="*/ 0 h 358684"/>
              <a:gd name="connsiteX5" fmla="*/ 1921418 w 1981200"/>
              <a:gd name="connsiteY5" fmla="*/ 0 h 358684"/>
              <a:gd name="connsiteX6" fmla="*/ 1981200 w 1981200"/>
              <a:gd name="connsiteY6" fmla="*/ 59782 h 358684"/>
              <a:gd name="connsiteX7" fmla="*/ 1981200 w 1981200"/>
              <a:gd name="connsiteY7" fmla="*/ 59781 h 358684"/>
              <a:gd name="connsiteX8" fmla="*/ 1981200 w 1981200"/>
              <a:gd name="connsiteY8" fmla="*/ 59781 h 358684"/>
              <a:gd name="connsiteX9" fmla="*/ 1981200 w 1981200"/>
              <a:gd name="connsiteY9" fmla="*/ 149452 h 358684"/>
              <a:gd name="connsiteX10" fmla="*/ 1981200 w 1981200"/>
              <a:gd name="connsiteY10" fmla="*/ 298902 h 358684"/>
              <a:gd name="connsiteX11" fmla="*/ 1921418 w 1981200"/>
              <a:gd name="connsiteY11" fmla="*/ 358684 h 358684"/>
              <a:gd name="connsiteX12" fmla="*/ 825500 w 1981200"/>
              <a:gd name="connsiteY12" fmla="*/ 358684 h 358684"/>
              <a:gd name="connsiteX13" fmla="*/ 330200 w 1981200"/>
              <a:gd name="connsiteY13" fmla="*/ 358684 h 358684"/>
              <a:gd name="connsiteX14" fmla="*/ 330200 w 1981200"/>
              <a:gd name="connsiteY14" fmla="*/ 358684 h 358684"/>
              <a:gd name="connsiteX15" fmla="*/ 59782 w 1981200"/>
              <a:gd name="connsiteY15" fmla="*/ 358684 h 358684"/>
              <a:gd name="connsiteX16" fmla="*/ 0 w 1981200"/>
              <a:gd name="connsiteY16" fmla="*/ 298902 h 358684"/>
              <a:gd name="connsiteX17" fmla="*/ 0 w 1981200"/>
              <a:gd name="connsiteY17" fmla="*/ 149452 h 358684"/>
              <a:gd name="connsiteX18" fmla="*/ 0 w 1981200"/>
              <a:gd name="connsiteY18" fmla="*/ 59781 h 358684"/>
              <a:gd name="connsiteX19" fmla="*/ 0 w 1981200"/>
              <a:gd name="connsiteY19" fmla="*/ 59781 h 358684"/>
              <a:gd name="connsiteX20" fmla="*/ 0 w 1981200"/>
              <a:gd name="connsiteY20" fmla="*/ 59782 h 358684"/>
              <a:gd name="connsiteX0" fmla="*/ 0 w 1981200"/>
              <a:gd name="connsiteY0" fmla="*/ 241054 h 539956"/>
              <a:gd name="connsiteX1" fmla="*/ 59782 w 1981200"/>
              <a:gd name="connsiteY1" fmla="*/ 181272 h 539956"/>
              <a:gd name="connsiteX2" fmla="*/ 330200 w 1981200"/>
              <a:gd name="connsiteY2" fmla="*/ 181272 h 539956"/>
              <a:gd name="connsiteX3" fmla="*/ 535320 w 1981200"/>
              <a:gd name="connsiteY3" fmla="*/ 0 h 539956"/>
              <a:gd name="connsiteX4" fmla="*/ 612849 w 1981200"/>
              <a:gd name="connsiteY4" fmla="*/ 202537 h 539956"/>
              <a:gd name="connsiteX5" fmla="*/ 1921418 w 1981200"/>
              <a:gd name="connsiteY5" fmla="*/ 181272 h 539956"/>
              <a:gd name="connsiteX6" fmla="*/ 1981200 w 1981200"/>
              <a:gd name="connsiteY6" fmla="*/ 241054 h 539956"/>
              <a:gd name="connsiteX7" fmla="*/ 1981200 w 1981200"/>
              <a:gd name="connsiteY7" fmla="*/ 241053 h 539956"/>
              <a:gd name="connsiteX8" fmla="*/ 1981200 w 1981200"/>
              <a:gd name="connsiteY8" fmla="*/ 241053 h 539956"/>
              <a:gd name="connsiteX9" fmla="*/ 1981200 w 1981200"/>
              <a:gd name="connsiteY9" fmla="*/ 330724 h 539956"/>
              <a:gd name="connsiteX10" fmla="*/ 1981200 w 1981200"/>
              <a:gd name="connsiteY10" fmla="*/ 480174 h 539956"/>
              <a:gd name="connsiteX11" fmla="*/ 1921418 w 1981200"/>
              <a:gd name="connsiteY11" fmla="*/ 539956 h 539956"/>
              <a:gd name="connsiteX12" fmla="*/ 825500 w 1981200"/>
              <a:gd name="connsiteY12" fmla="*/ 539956 h 539956"/>
              <a:gd name="connsiteX13" fmla="*/ 330200 w 1981200"/>
              <a:gd name="connsiteY13" fmla="*/ 539956 h 539956"/>
              <a:gd name="connsiteX14" fmla="*/ 330200 w 1981200"/>
              <a:gd name="connsiteY14" fmla="*/ 539956 h 539956"/>
              <a:gd name="connsiteX15" fmla="*/ 59782 w 1981200"/>
              <a:gd name="connsiteY15" fmla="*/ 539956 h 539956"/>
              <a:gd name="connsiteX16" fmla="*/ 0 w 1981200"/>
              <a:gd name="connsiteY16" fmla="*/ 480174 h 539956"/>
              <a:gd name="connsiteX17" fmla="*/ 0 w 1981200"/>
              <a:gd name="connsiteY17" fmla="*/ 330724 h 539956"/>
              <a:gd name="connsiteX18" fmla="*/ 0 w 1981200"/>
              <a:gd name="connsiteY18" fmla="*/ 241053 h 539956"/>
              <a:gd name="connsiteX19" fmla="*/ 0 w 1981200"/>
              <a:gd name="connsiteY19" fmla="*/ 241053 h 539956"/>
              <a:gd name="connsiteX20" fmla="*/ 0 w 1981200"/>
              <a:gd name="connsiteY20" fmla="*/ 241054 h 539956"/>
              <a:gd name="connsiteX0" fmla="*/ 0 w 1981200"/>
              <a:gd name="connsiteY0" fmla="*/ 241054 h 539956"/>
              <a:gd name="connsiteX1" fmla="*/ 59782 w 1981200"/>
              <a:gd name="connsiteY1" fmla="*/ 181272 h 539956"/>
              <a:gd name="connsiteX2" fmla="*/ 330200 w 1981200"/>
              <a:gd name="connsiteY2" fmla="*/ 181272 h 539956"/>
              <a:gd name="connsiteX3" fmla="*/ 535320 w 1981200"/>
              <a:gd name="connsiteY3" fmla="*/ 0 h 539956"/>
              <a:gd name="connsiteX4" fmla="*/ 602217 w 1981200"/>
              <a:gd name="connsiteY4" fmla="*/ 192073 h 539956"/>
              <a:gd name="connsiteX5" fmla="*/ 1921418 w 1981200"/>
              <a:gd name="connsiteY5" fmla="*/ 181272 h 539956"/>
              <a:gd name="connsiteX6" fmla="*/ 1981200 w 1981200"/>
              <a:gd name="connsiteY6" fmla="*/ 241054 h 539956"/>
              <a:gd name="connsiteX7" fmla="*/ 1981200 w 1981200"/>
              <a:gd name="connsiteY7" fmla="*/ 241053 h 539956"/>
              <a:gd name="connsiteX8" fmla="*/ 1981200 w 1981200"/>
              <a:gd name="connsiteY8" fmla="*/ 241053 h 539956"/>
              <a:gd name="connsiteX9" fmla="*/ 1981200 w 1981200"/>
              <a:gd name="connsiteY9" fmla="*/ 330724 h 539956"/>
              <a:gd name="connsiteX10" fmla="*/ 1981200 w 1981200"/>
              <a:gd name="connsiteY10" fmla="*/ 480174 h 539956"/>
              <a:gd name="connsiteX11" fmla="*/ 1921418 w 1981200"/>
              <a:gd name="connsiteY11" fmla="*/ 539956 h 539956"/>
              <a:gd name="connsiteX12" fmla="*/ 825500 w 1981200"/>
              <a:gd name="connsiteY12" fmla="*/ 539956 h 539956"/>
              <a:gd name="connsiteX13" fmla="*/ 330200 w 1981200"/>
              <a:gd name="connsiteY13" fmla="*/ 539956 h 539956"/>
              <a:gd name="connsiteX14" fmla="*/ 330200 w 1981200"/>
              <a:gd name="connsiteY14" fmla="*/ 539956 h 539956"/>
              <a:gd name="connsiteX15" fmla="*/ 59782 w 1981200"/>
              <a:gd name="connsiteY15" fmla="*/ 539956 h 539956"/>
              <a:gd name="connsiteX16" fmla="*/ 0 w 1981200"/>
              <a:gd name="connsiteY16" fmla="*/ 480174 h 539956"/>
              <a:gd name="connsiteX17" fmla="*/ 0 w 1981200"/>
              <a:gd name="connsiteY17" fmla="*/ 330724 h 539956"/>
              <a:gd name="connsiteX18" fmla="*/ 0 w 1981200"/>
              <a:gd name="connsiteY18" fmla="*/ 241053 h 539956"/>
              <a:gd name="connsiteX19" fmla="*/ 0 w 1981200"/>
              <a:gd name="connsiteY19" fmla="*/ 241053 h 539956"/>
              <a:gd name="connsiteX20" fmla="*/ 0 w 1981200"/>
              <a:gd name="connsiteY20" fmla="*/ 241054 h 539956"/>
              <a:gd name="connsiteX0" fmla="*/ 0 w 1981200"/>
              <a:gd name="connsiteY0" fmla="*/ 241054 h 539956"/>
              <a:gd name="connsiteX1" fmla="*/ 59782 w 1981200"/>
              <a:gd name="connsiteY1" fmla="*/ 181272 h 539956"/>
              <a:gd name="connsiteX2" fmla="*/ 1301284 w 1981200"/>
              <a:gd name="connsiteY2" fmla="*/ 212665 h 539956"/>
              <a:gd name="connsiteX3" fmla="*/ 535320 w 1981200"/>
              <a:gd name="connsiteY3" fmla="*/ 0 h 539956"/>
              <a:gd name="connsiteX4" fmla="*/ 602217 w 1981200"/>
              <a:gd name="connsiteY4" fmla="*/ 192073 h 539956"/>
              <a:gd name="connsiteX5" fmla="*/ 1921418 w 1981200"/>
              <a:gd name="connsiteY5" fmla="*/ 181272 h 539956"/>
              <a:gd name="connsiteX6" fmla="*/ 1981200 w 1981200"/>
              <a:gd name="connsiteY6" fmla="*/ 241054 h 539956"/>
              <a:gd name="connsiteX7" fmla="*/ 1981200 w 1981200"/>
              <a:gd name="connsiteY7" fmla="*/ 241053 h 539956"/>
              <a:gd name="connsiteX8" fmla="*/ 1981200 w 1981200"/>
              <a:gd name="connsiteY8" fmla="*/ 241053 h 539956"/>
              <a:gd name="connsiteX9" fmla="*/ 1981200 w 1981200"/>
              <a:gd name="connsiteY9" fmla="*/ 330724 h 539956"/>
              <a:gd name="connsiteX10" fmla="*/ 1981200 w 1981200"/>
              <a:gd name="connsiteY10" fmla="*/ 480174 h 539956"/>
              <a:gd name="connsiteX11" fmla="*/ 1921418 w 1981200"/>
              <a:gd name="connsiteY11" fmla="*/ 539956 h 539956"/>
              <a:gd name="connsiteX12" fmla="*/ 825500 w 1981200"/>
              <a:gd name="connsiteY12" fmla="*/ 539956 h 539956"/>
              <a:gd name="connsiteX13" fmla="*/ 330200 w 1981200"/>
              <a:gd name="connsiteY13" fmla="*/ 539956 h 539956"/>
              <a:gd name="connsiteX14" fmla="*/ 330200 w 1981200"/>
              <a:gd name="connsiteY14" fmla="*/ 539956 h 539956"/>
              <a:gd name="connsiteX15" fmla="*/ 59782 w 1981200"/>
              <a:gd name="connsiteY15" fmla="*/ 539956 h 539956"/>
              <a:gd name="connsiteX16" fmla="*/ 0 w 1981200"/>
              <a:gd name="connsiteY16" fmla="*/ 480174 h 539956"/>
              <a:gd name="connsiteX17" fmla="*/ 0 w 1981200"/>
              <a:gd name="connsiteY17" fmla="*/ 330724 h 539956"/>
              <a:gd name="connsiteX18" fmla="*/ 0 w 1981200"/>
              <a:gd name="connsiteY18" fmla="*/ 241053 h 539956"/>
              <a:gd name="connsiteX19" fmla="*/ 0 w 1981200"/>
              <a:gd name="connsiteY19" fmla="*/ 241053 h 539956"/>
              <a:gd name="connsiteX20" fmla="*/ 0 w 1981200"/>
              <a:gd name="connsiteY20" fmla="*/ 241054 h 539956"/>
              <a:gd name="connsiteX0" fmla="*/ 0 w 1981200"/>
              <a:gd name="connsiteY0" fmla="*/ 241054 h 539956"/>
              <a:gd name="connsiteX1" fmla="*/ 59782 w 1981200"/>
              <a:gd name="connsiteY1" fmla="*/ 181272 h 539956"/>
              <a:gd name="connsiteX2" fmla="*/ 1301284 w 1981200"/>
              <a:gd name="connsiteY2" fmla="*/ 212665 h 539956"/>
              <a:gd name="connsiteX3" fmla="*/ 535320 w 1981200"/>
              <a:gd name="connsiteY3" fmla="*/ 0 h 539956"/>
              <a:gd name="connsiteX4" fmla="*/ 1678025 w 1981200"/>
              <a:gd name="connsiteY4" fmla="*/ 181609 h 539956"/>
              <a:gd name="connsiteX5" fmla="*/ 1921418 w 1981200"/>
              <a:gd name="connsiteY5" fmla="*/ 181272 h 539956"/>
              <a:gd name="connsiteX6" fmla="*/ 1981200 w 1981200"/>
              <a:gd name="connsiteY6" fmla="*/ 241054 h 539956"/>
              <a:gd name="connsiteX7" fmla="*/ 1981200 w 1981200"/>
              <a:gd name="connsiteY7" fmla="*/ 241053 h 539956"/>
              <a:gd name="connsiteX8" fmla="*/ 1981200 w 1981200"/>
              <a:gd name="connsiteY8" fmla="*/ 241053 h 539956"/>
              <a:gd name="connsiteX9" fmla="*/ 1981200 w 1981200"/>
              <a:gd name="connsiteY9" fmla="*/ 330724 h 539956"/>
              <a:gd name="connsiteX10" fmla="*/ 1981200 w 1981200"/>
              <a:gd name="connsiteY10" fmla="*/ 480174 h 539956"/>
              <a:gd name="connsiteX11" fmla="*/ 1921418 w 1981200"/>
              <a:gd name="connsiteY11" fmla="*/ 539956 h 539956"/>
              <a:gd name="connsiteX12" fmla="*/ 825500 w 1981200"/>
              <a:gd name="connsiteY12" fmla="*/ 539956 h 539956"/>
              <a:gd name="connsiteX13" fmla="*/ 330200 w 1981200"/>
              <a:gd name="connsiteY13" fmla="*/ 539956 h 539956"/>
              <a:gd name="connsiteX14" fmla="*/ 330200 w 1981200"/>
              <a:gd name="connsiteY14" fmla="*/ 539956 h 539956"/>
              <a:gd name="connsiteX15" fmla="*/ 59782 w 1981200"/>
              <a:gd name="connsiteY15" fmla="*/ 539956 h 539956"/>
              <a:gd name="connsiteX16" fmla="*/ 0 w 1981200"/>
              <a:gd name="connsiteY16" fmla="*/ 480174 h 539956"/>
              <a:gd name="connsiteX17" fmla="*/ 0 w 1981200"/>
              <a:gd name="connsiteY17" fmla="*/ 330724 h 539956"/>
              <a:gd name="connsiteX18" fmla="*/ 0 w 1981200"/>
              <a:gd name="connsiteY18" fmla="*/ 241053 h 539956"/>
              <a:gd name="connsiteX19" fmla="*/ 0 w 1981200"/>
              <a:gd name="connsiteY19" fmla="*/ 241053 h 539956"/>
              <a:gd name="connsiteX20" fmla="*/ 0 w 1981200"/>
              <a:gd name="connsiteY20" fmla="*/ 241054 h 539956"/>
              <a:gd name="connsiteX0" fmla="*/ 0 w 1981200"/>
              <a:gd name="connsiteY0" fmla="*/ 293376 h 592278"/>
              <a:gd name="connsiteX1" fmla="*/ 59782 w 1981200"/>
              <a:gd name="connsiteY1" fmla="*/ 233594 h 592278"/>
              <a:gd name="connsiteX2" fmla="*/ 1301284 w 1981200"/>
              <a:gd name="connsiteY2" fmla="*/ 264987 h 592278"/>
              <a:gd name="connsiteX3" fmla="*/ 1430240 w 1981200"/>
              <a:gd name="connsiteY3" fmla="*/ 0 h 592278"/>
              <a:gd name="connsiteX4" fmla="*/ 1678025 w 1981200"/>
              <a:gd name="connsiteY4" fmla="*/ 233931 h 592278"/>
              <a:gd name="connsiteX5" fmla="*/ 1921418 w 1981200"/>
              <a:gd name="connsiteY5" fmla="*/ 233594 h 592278"/>
              <a:gd name="connsiteX6" fmla="*/ 1981200 w 1981200"/>
              <a:gd name="connsiteY6" fmla="*/ 293376 h 592278"/>
              <a:gd name="connsiteX7" fmla="*/ 1981200 w 1981200"/>
              <a:gd name="connsiteY7" fmla="*/ 293375 h 592278"/>
              <a:gd name="connsiteX8" fmla="*/ 1981200 w 1981200"/>
              <a:gd name="connsiteY8" fmla="*/ 293375 h 592278"/>
              <a:gd name="connsiteX9" fmla="*/ 1981200 w 1981200"/>
              <a:gd name="connsiteY9" fmla="*/ 383046 h 592278"/>
              <a:gd name="connsiteX10" fmla="*/ 1981200 w 1981200"/>
              <a:gd name="connsiteY10" fmla="*/ 532496 h 592278"/>
              <a:gd name="connsiteX11" fmla="*/ 1921418 w 1981200"/>
              <a:gd name="connsiteY11" fmla="*/ 592278 h 592278"/>
              <a:gd name="connsiteX12" fmla="*/ 825500 w 1981200"/>
              <a:gd name="connsiteY12" fmla="*/ 592278 h 592278"/>
              <a:gd name="connsiteX13" fmla="*/ 330200 w 1981200"/>
              <a:gd name="connsiteY13" fmla="*/ 592278 h 592278"/>
              <a:gd name="connsiteX14" fmla="*/ 330200 w 1981200"/>
              <a:gd name="connsiteY14" fmla="*/ 592278 h 592278"/>
              <a:gd name="connsiteX15" fmla="*/ 59782 w 1981200"/>
              <a:gd name="connsiteY15" fmla="*/ 592278 h 592278"/>
              <a:gd name="connsiteX16" fmla="*/ 0 w 1981200"/>
              <a:gd name="connsiteY16" fmla="*/ 532496 h 592278"/>
              <a:gd name="connsiteX17" fmla="*/ 0 w 1981200"/>
              <a:gd name="connsiteY17" fmla="*/ 383046 h 592278"/>
              <a:gd name="connsiteX18" fmla="*/ 0 w 1981200"/>
              <a:gd name="connsiteY18" fmla="*/ 293375 h 592278"/>
              <a:gd name="connsiteX19" fmla="*/ 0 w 1981200"/>
              <a:gd name="connsiteY19" fmla="*/ 293375 h 592278"/>
              <a:gd name="connsiteX20" fmla="*/ 0 w 1981200"/>
              <a:gd name="connsiteY20" fmla="*/ 293376 h 592278"/>
              <a:gd name="connsiteX0" fmla="*/ 0 w 1981200"/>
              <a:gd name="connsiteY0" fmla="*/ 293376 h 592278"/>
              <a:gd name="connsiteX1" fmla="*/ 59782 w 1981200"/>
              <a:gd name="connsiteY1" fmla="*/ 233594 h 592278"/>
              <a:gd name="connsiteX2" fmla="*/ 1406008 w 1981200"/>
              <a:gd name="connsiteY2" fmla="*/ 233594 h 592278"/>
              <a:gd name="connsiteX3" fmla="*/ 1430240 w 1981200"/>
              <a:gd name="connsiteY3" fmla="*/ 0 h 592278"/>
              <a:gd name="connsiteX4" fmla="*/ 1678025 w 1981200"/>
              <a:gd name="connsiteY4" fmla="*/ 233931 h 592278"/>
              <a:gd name="connsiteX5" fmla="*/ 1921418 w 1981200"/>
              <a:gd name="connsiteY5" fmla="*/ 233594 h 592278"/>
              <a:gd name="connsiteX6" fmla="*/ 1981200 w 1981200"/>
              <a:gd name="connsiteY6" fmla="*/ 293376 h 592278"/>
              <a:gd name="connsiteX7" fmla="*/ 1981200 w 1981200"/>
              <a:gd name="connsiteY7" fmla="*/ 293375 h 592278"/>
              <a:gd name="connsiteX8" fmla="*/ 1981200 w 1981200"/>
              <a:gd name="connsiteY8" fmla="*/ 293375 h 592278"/>
              <a:gd name="connsiteX9" fmla="*/ 1981200 w 1981200"/>
              <a:gd name="connsiteY9" fmla="*/ 383046 h 592278"/>
              <a:gd name="connsiteX10" fmla="*/ 1981200 w 1981200"/>
              <a:gd name="connsiteY10" fmla="*/ 532496 h 592278"/>
              <a:gd name="connsiteX11" fmla="*/ 1921418 w 1981200"/>
              <a:gd name="connsiteY11" fmla="*/ 592278 h 592278"/>
              <a:gd name="connsiteX12" fmla="*/ 825500 w 1981200"/>
              <a:gd name="connsiteY12" fmla="*/ 592278 h 592278"/>
              <a:gd name="connsiteX13" fmla="*/ 330200 w 1981200"/>
              <a:gd name="connsiteY13" fmla="*/ 592278 h 592278"/>
              <a:gd name="connsiteX14" fmla="*/ 330200 w 1981200"/>
              <a:gd name="connsiteY14" fmla="*/ 592278 h 592278"/>
              <a:gd name="connsiteX15" fmla="*/ 59782 w 1981200"/>
              <a:gd name="connsiteY15" fmla="*/ 592278 h 592278"/>
              <a:gd name="connsiteX16" fmla="*/ 0 w 1981200"/>
              <a:gd name="connsiteY16" fmla="*/ 532496 h 592278"/>
              <a:gd name="connsiteX17" fmla="*/ 0 w 1981200"/>
              <a:gd name="connsiteY17" fmla="*/ 383046 h 592278"/>
              <a:gd name="connsiteX18" fmla="*/ 0 w 1981200"/>
              <a:gd name="connsiteY18" fmla="*/ 293375 h 592278"/>
              <a:gd name="connsiteX19" fmla="*/ 0 w 1981200"/>
              <a:gd name="connsiteY19" fmla="*/ 293375 h 592278"/>
              <a:gd name="connsiteX20" fmla="*/ 0 w 1981200"/>
              <a:gd name="connsiteY20" fmla="*/ 293376 h 59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81200" h="592278">
                <a:moveTo>
                  <a:pt x="0" y="293376"/>
                </a:moveTo>
                <a:cubicBezTo>
                  <a:pt x="0" y="260359"/>
                  <a:pt x="26765" y="233594"/>
                  <a:pt x="59782" y="233594"/>
                </a:cubicBezTo>
                <a:lnTo>
                  <a:pt x="1406008" y="233594"/>
                </a:lnTo>
                <a:lnTo>
                  <a:pt x="1430240" y="0"/>
                </a:lnTo>
                <a:lnTo>
                  <a:pt x="1678025" y="233931"/>
                </a:lnTo>
                <a:lnTo>
                  <a:pt x="1921418" y="233594"/>
                </a:lnTo>
                <a:cubicBezTo>
                  <a:pt x="1954435" y="233594"/>
                  <a:pt x="1981200" y="260359"/>
                  <a:pt x="1981200" y="293376"/>
                </a:cubicBezTo>
                <a:lnTo>
                  <a:pt x="1981200" y="293375"/>
                </a:lnTo>
                <a:lnTo>
                  <a:pt x="1981200" y="293375"/>
                </a:lnTo>
                <a:lnTo>
                  <a:pt x="1981200" y="383046"/>
                </a:lnTo>
                <a:lnTo>
                  <a:pt x="1981200" y="532496"/>
                </a:lnTo>
                <a:cubicBezTo>
                  <a:pt x="1981200" y="565513"/>
                  <a:pt x="1954435" y="592278"/>
                  <a:pt x="1921418" y="592278"/>
                </a:cubicBezTo>
                <a:lnTo>
                  <a:pt x="825500" y="592278"/>
                </a:lnTo>
                <a:lnTo>
                  <a:pt x="330200" y="592278"/>
                </a:lnTo>
                <a:lnTo>
                  <a:pt x="330200" y="592278"/>
                </a:lnTo>
                <a:lnTo>
                  <a:pt x="59782" y="592278"/>
                </a:lnTo>
                <a:cubicBezTo>
                  <a:pt x="26765" y="592278"/>
                  <a:pt x="0" y="565513"/>
                  <a:pt x="0" y="532496"/>
                </a:cubicBezTo>
                <a:lnTo>
                  <a:pt x="0" y="383046"/>
                </a:lnTo>
                <a:lnTo>
                  <a:pt x="0" y="293375"/>
                </a:lnTo>
                <a:lnTo>
                  <a:pt x="0" y="293375"/>
                </a:lnTo>
                <a:lnTo>
                  <a:pt x="0" y="293376"/>
                </a:lnTo>
                <a:close/>
              </a:path>
            </a:pathLst>
          </a:cu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sz="16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1275" y="2962339"/>
            <a:ext cx="252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prstClr val="white"/>
                </a:solidFill>
              </a:rPr>
              <a:t>Result on </a:t>
            </a:r>
            <a:r>
              <a:rPr lang="en-US" b="1" kern="0" dirty="0" smtClean="0">
                <a:solidFill>
                  <a:prstClr val="white"/>
                </a:solidFill>
              </a:rPr>
              <a:t>second coin</a:t>
            </a:r>
            <a:endParaRPr lang="en-US" b="1" kern="0" dirty="0">
              <a:solidFill>
                <a:prstClr val="white"/>
              </a:solidFill>
            </a:endParaRPr>
          </a:p>
        </p:txBody>
      </p:sp>
      <p:sp>
        <p:nvSpPr>
          <p:cNvPr id="97" name="Rounded Rectangular Callout 26"/>
          <p:cNvSpPr/>
          <p:nvPr/>
        </p:nvSpPr>
        <p:spPr>
          <a:xfrm>
            <a:off x="5494468" y="1526753"/>
            <a:ext cx="1981200" cy="548640"/>
          </a:xfrm>
          <a:custGeom>
            <a:avLst/>
            <a:gdLst>
              <a:gd name="connsiteX0" fmla="*/ 0 w 1981200"/>
              <a:gd name="connsiteY0" fmla="*/ 59782 h 358684"/>
              <a:gd name="connsiteX1" fmla="*/ 59782 w 1981200"/>
              <a:gd name="connsiteY1" fmla="*/ 0 h 358684"/>
              <a:gd name="connsiteX2" fmla="*/ 330200 w 1981200"/>
              <a:gd name="connsiteY2" fmla="*/ 0 h 358684"/>
              <a:gd name="connsiteX3" fmla="*/ 535320 w 1981200"/>
              <a:gd name="connsiteY3" fmla="*/ -181272 h 358684"/>
              <a:gd name="connsiteX4" fmla="*/ 825500 w 1981200"/>
              <a:gd name="connsiteY4" fmla="*/ 0 h 358684"/>
              <a:gd name="connsiteX5" fmla="*/ 1921418 w 1981200"/>
              <a:gd name="connsiteY5" fmla="*/ 0 h 358684"/>
              <a:gd name="connsiteX6" fmla="*/ 1981200 w 1981200"/>
              <a:gd name="connsiteY6" fmla="*/ 59782 h 358684"/>
              <a:gd name="connsiteX7" fmla="*/ 1981200 w 1981200"/>
              <a:gd name="connsiteY7" fmla="*/ 59781 h 358684"/>
              <a:gd name="connsiteX8" fmla="*/ 1981200 w 1981200"/>
              <a:gd name="connsiteY8" fmla="*/ 59781 h 358684"/>
              <a:gd name="connsiteX9" fmla="*/ 1981200 w 1981200"/>
              <a:gd name="connsiteY9" fmla="*/ 149452 h 358684"/>
              <a:gd name="connsiteX10" fmla="*/ 1981200 w 1981200"/>
              <a:gd name="connsiteY10" fmla="*/ 298902 h 358684"/>
              <a:gd name="connsiteX11" fmla="*/ 1921418 w 1981200"/>
              <a:gd name="connsiteY11" fmla="*/ 358684 h 358684"/>
              <a:gd name="connsiteX12" fmla="*/ 825500 w 1981200"/>
              <a:gd name="connsiteY12" fmla="*/ 358684 h 358684"/>
              <a:gd name="connsiteX13" fmla="*/ 330200 w 1981200"/>
              <a:gd name="connsiteY13" fmla="*/ 358684 h 358684"/>
              <a:gd name="connsiteX14" fmla="*/ 330200 w 1981200"/>
              <a:gd name="connsiteY14" fmla="*/ 358684 h 358684"/>
              <a:gd name="connsiteX15" fmla="*/ 59782 w 1981200"/>
              <a:gd name="connsiteY15" fmla="*/ 358684 h 358684"/>
              <a:gd name="connsiteX16" fmla="*/ 0 w 1981200"/>
              <a:gd name="connsiteY16" fmla="*/ 298902 h 358684"/>
              <a:gd name="connsiteX17" fmla="*/ 0 w 1981200"/>
              <a:gd name="connsiteY17" fmla="*/ 149452 h 358684"/>
              <a:gd name="connsiteX18" fmla="*/ 0 w 1981200"/>
              <a:gd name="connsiteY18" fmla="*/ 59781 h 358684"/>
              <a:gd name="connsiteX19" fmla="*/ 0 w 1981200"/>
              <a:gd name="connsiteY19" fmla="*/ 59781 h 358684"/>
              <a:gd name="connsiteX20" fmla="*/ 0 w 1981200"/>
              <a:gd name="connsiteY20" fmla="*/ 59782 h 358684"/>
              <a:gd name="connsiteX0" fmla="*/ 0 w 1981200"/>
              <a:gd name="connsiteY0" fmla="*/ 241054 h 539956"/>
              <a:gd name="connsiteX1" fmla="*/ 59782 w 1981200"/>
              <a:gd name="connsiteY1" fmla="*/ 181272 h 539956"/>
              <a:gd name="connsiteX2" fmla="*/ 330200 w 1981200"/>
              <a:gd name="connsiteY2" fmla="*/ 181272 h 539956"/>
              <a:gd name="connsiteX3" fmla="*/ 535320 w 1981200"/>
              <a:gd name="connsiteY3" fmla="*/ 0 h 539956"/>
              <a:gd name="connsiteX4" fmla="*/ 612849 w 1981200"/>
              <a:gd name="connsiteY4" fmla="*/ 202537 h 539956"/>
              <a:gd name="connsiteX5" fmla="*/ 1921418 w 1981200"/>
              <a:gd name="connsiteY5" fmla="*/ 181272 h 539956"/>
              <a:gd name="connsiteX6" fmla="*/ 1981200 w 1981200"/>
              <a:gd name="connsiteY6" fmla="*/ 241054 h 539956"/>
              <a:gd name="connsiteX7" fmla="*/ 1981200 w 1981200"/>
              <a:gd name="connsiteY7" fmla="*/ 241053 h 539956"/>
              <a:gd name="connsiteX8" fmla="*/ 1981200 w 1981200"/>
              <a:gd name="connsiteY8" fmla="*/ 241053 h 539956"/>
              <a:gd name="connsiteX9" fmla="*/ 1981200 w 1981200"/>
              <a:gd name="connsiteY9" fmla="*/ 330724 h 539956"/>
              <a:gd name="connsiteX10" fmla="*/ 1981200 w 1981200"/>
              <a:gd name="connsiteY10" fmla="*/ 480174 h 539956"/>
              <a:gd name="connsiteX11" fmla="*/ 1921418 w 1981200"/>
              <a:gd name="connsiteY11" fmla="*/ 539956 h 539956"/>
              <a:gd name="connsiteX12" fmla="*/ 825500 w 1981200"/>
              <a:gd name="connsiteY12" fmla="*/ 539956 h 539956"/>
              <a:gd name="connsiteX13" fmla="*/ 330200 w 1981200"/>
              <a:gd name="connsiteY13" fmla="*/ 539956 h 539956"/>
              <a:gd name="connsiteX14" fmla="*/ 330200 w 1981200"/>
              <a:gd name="connsiteY14" fmla="*/ 539956 h 539956"/>
              <a:gd name="connsiteX15" fmla="*/ 59782 w 1981200"/>
              <a:gd name="connsiteY15" fmla="*/ 539956 h 539956"/>
              <a:gd name="connsiteX16" fmla="*/ 0 w 1981200"/>
              <a:gd name="connsiteY16" fmla="*/ 480174 h 539956"/>
              <a:gd name="connsiteX17" fmla="*/ 0 w 1981200"/>
              <a:gd name="connsiteY17" fmla="*/ 330724 h 539956"/>
              <a:gd name="connsiteX18" fmla="*/ 0 w 1981200"/>
              <a:gd name="connsiteY18" fmla="*/ 241053 h 539956"/>
              <a:gd name="connsiteX19" fmla="*/ 0 w 1981200"/>
              <a:gd name="connsiteY19" fmla="*/ 241053 h 539956"/>
              <a:gd name="connsiteX20" fmla="*/ 0 w 1981200"/>
              <a:gd name="connsiteY20" fmla="*/ 241054 h 539956"/>
              <a:gd name="connsiteX0" fmla="*/ 0 w 1981200"/>
              <a:gd name="connsiteY0" fmla="*/ 241054 h 539956"/>
              <a:gd name="connsiteX1" fmla="*/ 59782 w 1981200"/>
              <a:gd name="connsiteY1" fmla="*/ 181272 h 539956"/>
              <a:gd name="connsiteX2" fmla="*/ 330200 w 1981200"/>
              <a:gd name="connsiteY2" fmla="*/ 181272 h 539956"/>
              <a:gd name="connsiteX3" fmla="*/ 535320 w 1981200"/>
              <a:gd name="connsiteY3" fmla="*/ 0 h 539956"/>
              <a:gd name="connsiteX4" fmla="*/ 602217 w 1981200"/>
              <a:gd name="connsiteY4" fmla="*/ 192073 h 539956"/>
              <a:gd name="connsiteX5" fmla="*/ 1921418 w 1981200"/>
              <a:gd name="connsiteY5" fmla="*/ 181272 h 539956"/>
              <a:gd name="connsiteX6" fmla="*/ 1981200 w 1981200"/>
              <a:gd name="connsiteY6" fmla="*/ 241054 h 539956"/>
              <a:gd name="connsiteX7" fmla="*/ 1981200 w 1981200"/>
              <a:gd name="connsiteY7" fmla="*/ 241053 h 539956"/>
              <a:gd name="connsiteX8" fmla="*/ 1981200 w 1981200"/>
              <a:gd name="connsiteY8" fmla="*/ 241053 h 539956"/>
              <a:gd name="connsiteX9" fmla="*/ 1981200 w 1981200"/>
              <a:gd name="connsiteY9" fmla="*/ 330724 h 539956"/>
              <a:gd name="connsiteX10" fmla="*/ 1981200 w 1981200"/>
              <a:gd name="connsiteY10" fmla="*/ 480174 h 539956"/>
              <a:gd name="connsiteX11" fmla="*/ 1921418 w 1981200"/>
              <a:gd name="connsiteY11" fmla="*/ 539956 h 539956"/>
              <a:gd name="connsiteX12" fmla="*/ 825500 w 1981200"/>
              <a:gd name="connsiteY12" fmla="*/ 539956 h 539956"/>
              <a:gd name="connsiteX13" fmla="*/ 330200 w 1981200"/>
              <a:gd name="connsiteY13" fmla="*/ 539956 h 539956"/>
              <a:gd name="connsiteX14" fmla="*/ 330200 w 1981200"/>
              <a:gd name="connsiteY14" fmla="*/ 539956 h 539956"/>
              <a:gd name="connsiteX15" fmla="*/ 59782 w 1981200"/>
              <a:gd name="connsiteY15" fmla="*/ 539956 h 539956"/>
              <a:gd name="connsiteX16" fmla="*/ 0 w 1981200"/>
              <a:gd name="connsiteY16" fmla="*/ 480174 h 539956"/>
              <a:gd name="connsiteX17" fmla="*/ 0 w 1981200"/>
              <a:gd name="connsiteY17" fmla="*/ 330724 h 539956"/>
              <a:gd name="connsiteX18" fmla="*/ 0 w 1981200"/>
              <a:gd name="connsiteY18" fmla="*/ 241053 h 539956"/>
              <a:gd name="connsiteX19" fmla="*/ 0 w 1981200"/>
              <a:gd name="connsiteY19" fmla="*/ 241053 h 539956"/>
              <a:gd name="connsiteX20" fmla="*/ 0 w 1981200"/>
              <a:gd name="connsiteY20" fmla="*/ 241054 h 53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81200" h="539956">
                <a:moveTo>
                  <a:pt x="0" y="241054"/>
                </a:moveTo>
                <a:cubicBezTo>
                  <a:pt x="0" y="208037"/>
                  <a:pt x="26765" y="181272"/>
                  <a:pt x="59782" y="181272"/>
                </a:cubicBezTo>
                <a:lnTo>
                  <a:pt x="330200" y="181272"/>
                </a:lnTo>
                <a:lnTo>
                  <a:pt x="535320" y="0"/>
                </a:lnTo>
                <a:lnTo>
                  <a:pt x="602217" y="192073"/>
                </a:lnTo>
                <a:lnTo>
                  <a:pt x="1921418" y="181272"/>
                </a:lnTo>
                <a:cubicBezTo>
                  <a:pt x="1954435" y="181272"/>
                  <a:pt x="1981200" y="208037"/>
                  <a:pt x="1981200" y="241054"/>
                </a:cubicBezTo>
                <a:lnTo>
                  <a:pt x="1981200" y="241053"/>
                </a:lnTo>
                <a:lnTo>
                  <a:pt x="1981200" y="241053"/>
                </a:lnTo>
                <a:lnTo>
                  <a:pt x="1981200" y="330724"/>
                </a:lnTo>
                <a:lnTo>
                  <a:pt x="1981200" y="480174"/>
                </a:lnTo>
                <a:cubicBezTo>
                  <a:pt x="1981200" y="513191"/>
                  <a:pt x="1954435" y="539956"/>
                  <a:pt x="1921418" y="539956"/>
                </a:cubicBezTo>
                <a:lnTo>
                  <a:pt x="825500" y="539956"/>
                </a:lnTo>
                <a:lnTo>
                  <a:pt x="330200" y="539956"/>
                </a:lnTo>
                <a:lnTo>
                  <a:pt x="330200" y="539956"/>
                </a:lnTo>
                <a:lnTo>
                  <a:pt x="59782" y="539956"/>
                </a:lnTo>
                <a:cubicBezTo>
                  <a:pt x="26765" y="539956"/>
                  <a:pt x="0" y="513191"/>
                  <a:pt x="0" y="480174"/>
                </a:cubicBezTo>
                <a:lnTo>
                  <a:pt x="0" y="330724"/>
                </a:lnTo>
                <a:lnTo>
                  <a:pt x="0" y="241053"/>
                </a:lnTo>
                <a:lnTo>
                  <a:pt x="0" y="241053"/>
                </a:lnTo>
                <a:lnTo>
                  <a:pt x="0" y="241054"/>
                </a:lnTo>
                <a:close/>
              </a:path>
            </a:pathLst>
          </a:cu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sz="16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502411" y="1710833"/>
            <a:ext cx="19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prstClr val="white"/>
                </a:solidFill>
              </a:rPr>
              <a:t>Result on first </a:t>
            </a:r>
            <a:r>
              <a:rPr lang="en-US" b="1" kern="0" dirty="0" smtClean="0">
                <a:solidFill>
                  <a:prstClr val="white"/>
                </a:solidFill>
              </a:rPr>
              <a:t>coin</a:t>
            </a:r>
            <a:endParaRPr lang="en-US" b="1" kern="0" dirty="0">
              <a:solidFill>
                <a:prstClr val="white"/>
              </a:solidFill>
            </a:endParaRPr>
          </a:p>
        </p:txBody>
      </p:sp>
      <p:sp>
        <p:nvSpPr>
          <p:cNvPr id="99" name="Rounded Rectangular Callout 26"/>
          <p:cNvSpPr/>
          <p:nvPr/>
        </p:nvSpPr>
        <p:spPr>
          <a:xfrm>
            <a:off x="5463633" y="1523003"/>
            <a:ext cx="2212635" cy="601803"/>
          </a:xfrm>
          <a:custGeom>
            <a:avLst/>
            <a:gdLst>
              <a:gd name="connsiteX0" fmla="*/ 0 w 1981200"/>
              <a:gd name="connsiteY0" fmla="*/ 59782 h 358684"/>
              <a:gd name="connsiteX1" fmla="*/ 59782 w 1981200"/>
              <a:gd name="connsiteY1" fmla="*/ 0 h 358684"/>
              <a:gd name="connsiteX2" fmla="*/ 330200 w 1981200"/>
              <a:gd name="connsiteY2" fmla="*/ 0 h 358684"/>
              <a:gd name="connsiteX3" fmla="*/ 535320 w 1981200"/>
              <a:gd name="connsiteY3" fmla="*/ -181272 h 358684"/>
              <a:gd name="connsiteX4" fmla="*/ 825500 w 1981200"/>
              <a:gd name="connsiteY4" fmla="*/ 0 h 358684"/>
              <a:gd name="connsiteX5" fmla="*/ 1921418 w 1981200"/>
              <a:gd name="connsiteY5" fmla="*/ 0 h 358684"/>
              <a:gd name="connsiteX6" fmla="*/ 1981200 w 1981200"/>
              <a:gd name="connsiteY6" fmla="*/ 59782 h 358684"/>
              <a:gd name="connsiteX7" fmla="*/ 1981200 w 1981200"/>
              <a:gd name="connsiteY7" fmla="*/ 59781 h 358684"/>
              <a:gd name="connsiteX8" fmla="*/ 1981200 w 1981200"/>
              <a:gd name="connsiteY8" fmla="*/ 59781 h 358684"/>
              <a:gd name="connsiteX9" fmla="*/ 1981200 w 1981200"/>
              <a:gd name="connsiteY9" fmla="*/ 149452 h 358684"/>
              <a:gd name="connsiteX10" fmla="*/ 1981200 w 1981200"/>
              <a:gd name="connsiteY10" fmla="*/ 298902 h 358684"/>
              <a:gd name="connsiteX11" fmla="*/ 1921418 w 1981200"/>
              <a:gd name="connsiteY11" fmla="*/ 358684 h 358684"/>
              <a:gd name="connsiteX12" fmla="*/ 825500 w 1981200"/>
              <a:gd name="connsiteY12" fmla="*/ 358684 h 358684"/>
              <a:gd name="connsiteX13" fmla="*/ 330200 w 1981200"/>
              <a:gd name="connsiteY13" fmla="*/ 358684 h 358684"/>
              <a:gd name="connsiteX14" fmla="*/ 330200 w 1981200"/>
              <a:gd name="connsiteY14" fmla="*/ 358684 h 358684"/>
              <a:gd name="connsiteX15" fmla="*/ 59782 w 1981200"/>
              <a:gd name="connsiteY15" fmla="*/ 358684 h 358684"/>
              <a:gd name="connsiteX16" fmla="*/ 0 w 1981200"/>
              <a:gd name="connsiteY16" fmla="*/ 298902 h 358684"/>
              <a:gd name="connsiteX17" fmla="*/ 0 w 1981200"/>
              <a:gd name="connsiteY17" fmla="*/ 149452 h 358684"/>
              <a:gd name="connsiteX18" fmla="*/ 0 w 1981200"/>
              <a:gd name="connsiteY18" fmla="*/ 59781 h 358684"/>
              <a:gd name="connsiteX19" fmla="*/ 0 w 1981200"/>
              <a:gd name="connsiteY19" fmla="*/ 59781 h 358684"/>
              <a:gd name="connsiteX20" fmla="*/ 0 w 1981200"/>
              <a:gd name="connsiteY20" fmla="*/ 59782 h 358684"/>
              <a:gd name="connsiteX0" fmla="*/ 0 w 1981200"/>
              <a:gd name="connsiteY0" fmla="*/ 241054 h 539956"/>
              <a:gd name="connsiteX1" fmla="*/ 59782 w 1981200"/>
              <a:gd name="connsiteY1" fmla="*/ 181272 h 539956"/>
              <a:gd name="connsiteX2" fmla="*/ 330200 w 1981200"/>
              <a:gd name="connsiteY2" fmla="*/ 181272 h 539956"/>
              <a:gd name="connsiteX3" fmla="*/ 535320 w 1981200"/>
              <a:gd name="connsiteY3" fmla="*/ 0 h 539956"/>
              <a:gd name="connsiteX4" fmla="*/ 612849 w 1981200"/>
              <a:gd name="connsiteY4" fmla="*/ 202537 h 539956"/>
              <a:gd name="connsiteX5" fmla="*/ 1921418 w 1981200"/>
              <a:gd name="connsiteY5" fmla="*/ 181272 h 539956"/>
              <a:gd name="connsiteX6" fmla="*/ 1981200 w 1981200"/>
              <a:gd name="connsiteY6" fmla="*/ 241054 h 539956"/>
              <a:gd name="connsiteX7" fmla="*/ 1981200 w 1981200"/>
              <a:gd name="connsiteY7" fmla="*/ 241053 h 539956"/>
              <a:gd name="connsiteX8" fmla="*/ 1981200 w 1981200"/>
              <a:gd name="connsiteY8" fmla="*/ 241053 h 539956"/>
              <a:gd name="connsiteX9" fmla="*/ 1981200 w 1981200"/>
              <a:gd name="connsiteY9" fmla="*/ 330724 h 539956"/>
              <a:gd name="connsiteX10" fmla="*/ 1981200 w 1981200"/>
              <a:gd name="connsiteY10" fmla="*/ 480174 h 539956"/>
              <a:gd name="connsiteX11" fmla="*/ 1921418 w 1981200"/>
              <a:gd name="connsiteY11" fmla="*/ 539956 h 539956"/>
              <a:gd name="connsiteX12" fmla="*/ 825500 w 1981200"/>
              <a:gd name="connsiteY12" fmla="*/ 539956 h 539956"/>
              <a:gd name="connsiteX13" fmla="*/ 330200 w 1981200"/>
              <a:gd name="connsiteY13" fmla="*/ 539956 h 539956"/>
              <a:gd name="connsiteX14" fmla="*/ 330200 w 1981200"/>
              <a:gd name="connsiteY14" fmla="*/ 539956 h 539956"/>
              <a:gd name="connsiteX15" fmla="*/ 59782 w 1981200"/>
              <a:gd name="connsiteY15" fmla="*/ 539956 h 539956"/>
              <a:gd name="connsiteX16" fmla="*/ 0 w 1981200"/>
              <a:gd name="connsiteY16" fmla="*/ 480174 h 539956"/>
              <a:gd name="connsiteX17" fmla="*/ 0 w 1981200"/>
              <a:gd name="connsiteY17" fmla="*/ 330724 h 539956"/>
              <a:gd name="connsiteX18" fmla="*/ 0 w 1981200"/>
              <a:gd name="connsiteY18" fmla="*/ 241053 h 539956"/>
              <a:gd name="connsiteX19" fmla="*/ 0 w 1981200"/>
              <a:gd name="connsiteY19" fmla="*/ 241053 h 539956"/>
              <a:gd name="connsiteX20" fmla="*/ 0 w 1981200"/>
              <a:gd name="connsiteY20" fmla="*/ 241054 h 539956"/>
              <a:gd name="connsiteX0" fmla="*/ 0 w 1981200"/>
              <a:gd name="connsiteY0" fmla="*/ 241054 h 539956"/>
              <a:gd name="connsiteX1" fmla="*/ 59782 w 1981200"/>
              <a:gd name="connsiteY1" fmla="*/ 181272 h 539956"/>
              <a:gd name="connsiteX2" fmla="*/ 330200 w 1981200"/>
              <a:gd name="connsiteY2" fmla="*/ 181272 h 539956"/>
              <a:gd name="connsiteX3" fmla="*/ 535320 w 1981200"/>
              <a:gd name="connsiteY3" fmla="*/ 0 h 539956"/>
              <a:gd name="connsiteX4" fmla="*/ 602217 w 1981200"/>
              <a:gd name="connsiteY4" fmla="*/ 192073 h 539956"/>
              <a:gd name="connsiteX5" fmla="*/ 1921418 w 1981200"/>
              <a:gd name="connsiteY5" fmla="*/ 181272 h 539956"/>
              <a:gd name="connsiteX6" fmla="*/ 1981200 w 1981200"/>
              <a:gd name="connsiteY6" fmla="*/ 241054 h 539956"/>
              <a:gd name="connsiteX7" fmla="*/ 1981200 w 1981200"/>
              <a:gd name="connsiteY7" fmla="*/ 241053 h 539956"/>
              <a:gd name="connsiteX8" fmla="*/ 1981200 w 1981200"/>
              <a:gd name="connsiteY8" fmla="*/ 241053 h 539956"/>
              <a:gd name="connsiteX9" fmla="*/ 1981200 w 1981200"/>
              <a:gd name="connsiteY9" fmla="*/ 330724 h 539956"/>
              <a:gd name="connsiteX10" fmla="*/ 1981200 w 1981200"/>
              <a:gd name="connsiteY10" fmla="*/ 480174 h 539956"/>
              <a:gd name="connsiteX11" fmla="*/ 1921418 w 1981200"/>
              <a:gd name="connsiteY11" fmla="*/ 539956 h 539956"/>
              <a:gd name="connsiteX12" fmla="*/ 825500 w 1981200"/>
              <a:gd name="connsiteY12" fmla="*/ 539956 h 539956"/>
              <a:gd name="connsiteX13" fmla="*/ 330200 w 1981200"/>
              <a:gd name="connsiteY13" fmla="*/ 539956 h 539956"/>
              <a:gd name="connsiteX14" fmla="*/ 330200 w 1981200"/>
              <a:gd name="connsiteY14" fmla="*/ 539956 h 539956"/>
              <a:gd name="connsiteX15" fmla="*/ 59782 w 1981200"/>
              <a:gd name="connsiteY15" fmla="*/ 539956 h 539956"/>
              <a:gd name="connsiteX16" fmla="*/ 0 w 1981200"/>
              <a:gd name="connsiteY16" fmla="*/ 480174 h 539956"/>
              <a:gd name="connsiteX17" fmla="*/ 0 w 1981200"/>
              <a:gd name="connsiteY17" fmla="*/ 330724 h 539956"/>
              <a:gd name="connsiteX18" fmla="*/ 0 w 1981200"/>
              <a:gd name="connsiteY18" fmla="*/ 241053 h 539956"/>
              <a:gd name="connsiteX19" fmla="*/ 0 w 1981200"/>
              <a:gd name="connsiteY19" fmla="*/ 241053 h 539956"/>
              <a:gd name="connsiteX20" fmla="*/ 0 w 1981200"/>
              <a:gd name="connsiteY20" fmla="*/ 241054 h 539956"/>
              <a:gd name="connsiteX0" fmla="*/ 0 w 1981200"/>
              <a:gd name="connsiteY0" fmla="*/ 241054 h 539956"/>
              <a:gd name="connsiteX1" fmla="*/ 59782 w 1981200"/>
              <a:gd name="connsiteY1" fmla="*/ 181272 h 539956"/>
              <a:gd name="connsiteX2" fmla="*/ 1301284 w 1981200"/>
              <a:gd name="connsiteY2" fmla="*/ 212665 h 539956"/>
              <a:gd name="connsiteX3" fmla="*/ 535320 w 1981200"/>
              <a:gd name="connsiteY3" fmla="*/ 0 h 539956"/>
              <a:gd name="connsiteX4" fmla="*/ 602217 w 1981200"/>
              <a:gd name="connsiteY4" fmla="*/ 192073 h 539956"/>
              <a:gd name="connsiteX5" fmla="*/ 1921418 w 1981200"/>
              <a:gd name="connsiteY5" fmla="*/ 181272 h 539956"/>
              <a:gd name="connsiteX6" fmla="*/ 1981200 w 1981200"/>
              <a:gd name="connsiteY6" fmla="*/ 241054 h 539956"/>
              <a:gd name="connsiteX7" fmla="*/ 1981200 w 1981200"/>
              <a:gd name="connsiteY7" fmla="*/ 241053 h 539956"/>
              <a:gd name="connsiteX8" fmla="*/ 1981200 w 1981200"/>
              <a:gd name="connsiteY8" fmla="*/ 241053 h 539956"/>
              <a:gd name="connsiteX9" fmla="*/ 1981200 w 1981200"/>
              <a:gd name="connsiteY9" fmla="*/ 330724 h 539956"/>
              <a:gd name="connsiteX10" fmla="*/ 1981200 w 1981200"/>
              <a:gd name="connsiteY10" fmla="*/ 480174 h 539956"/>
              <a:gd name="connsiteX11" fmla="*/ 1921418 w 1981200"/>
              <a:gd name="connsiteY11" fmla="*/ 539956 h 539956"/>
              <a:gd name="connsiteX12" fmla="*/ 825500 w 1981200"/>
              <a:gd name="connsiteY12" fmla="*/ 539956 h 539956"/>
              <a:gd name="connsiteX13" fmla="*/ 330200 w 1981200"/>
              <a:gd name="connsiteY13" fmla="*/ 539956 h 539956"/>
              <a:gd name="connsiteX14" fmla="*/ 330200 w 1981200"/>
              <a:gd name="connsiteY14" fmla="*/ 539956 h 539956"/>
              <a:gd name="connsiteX15" fmla="*/ 59782 w 1981200"/>
              <a:gd name="connsiteY15" fmla="*/ 539956 h 539956"/>
              <a:gd name="connsiteX16" fmla="*/ 0 w 1981200"/>
              <a:gd name="connsiteY16" fmla="*/ 480174 h 539956"/>
              <a:gd name="connsiteX17" fmla="*/ 0 w 1981200"/>
              <a:gd name="connsiteY17" fmla="*/ 330724 h 539956"/>
              <a:gd name="connsiteX18" fmla="*/ 0 w 1981200"/>
              <a:gd name="connsiteY18" fmla="*/ 241053 h 539956"/>
              <a:gd name="connsiteX19" fmla="*/ 0 w 1981200"/>
              <a:gd name="connsiteY19" fmla="*/ 241053 h 539956"/>
              <a:gd name="connsiteX20" fmla="*/ 0 w 1981200"/>
              <a:gd name="connsiteY20" fmla="*/ 241054 h 539956"/>
              <a:gd name="connsiteX0" fmla="*/ 0 w 1981200"/>
              <a:gd name="connsiteY0" fmla="*/ 241054 h 539956"/>
              <a:gd name="connsiteX1" fmla="*/ 59782 w 1981200"/>
              <a:gd name="connsiteY1" fmla="*/ 181272 h 539956"/>
              <a:gd name="connsiteX2" fmla="*/ 1301284 w 1981200"/>
              <a:gd name="connsiteY2" fmla="*/ 212665 h 539956"/>
              <a:gd name="connsiteX3" fmla="*/ 535320 w 1981200"/>
              <a:gd name="connsiteY3" fmla="*/ 0 h 539956"/>
              <a:gd name="connsiteX4" fmla="*/ 1678025 w 1981200"/>
              <a:gd name="connsiteY4" fmla="*/ 181609 h 539956"/>
              <a:gd name="connsiteX5" fmla="*/ 1921418 w 1981200"/>
              <a:gd name="connsiteY5" fmla="*/ 181272 h 539956"/>
              <a:gd name="connsiteX6" fmla="*/ 1981200 w 1981200"/>
              <a:gd name="connsiteY6" fmla="*/ 241054 h 539956"/>
              <a:gd name="connsiteX7" fmla="*/ 1981200 w 1981200"/>
              <a:gd name="connsiteY7" fmla="*/ 241053 h 539956"/>
              <a:gd name="connsiteX8" fmla="*/ 1981200 w 1981200"/>
              <a:gd name="connsiteY8" fmla="*/ 241053 h 539956"/>
              <a:gd name="connsiteX9" fmla="*/ 1981200 w 1981200"/>
              <a:gd name="connsiteY9" fmla="*/ 330724 h 539956"/>
              <a:gd name="connsiteX10" fmla="*/ 1981200 w 1981200"/>
              <a:gd name="connsiteY10" fmla="*/ 480174 h 539956"/>
              <a:gd name="connsiteX11" fmla="*/ 1921418 w 1981200"/>
              <a:gd name="connsiteY11" fmla="*/ 539956 h 539956"/>
              <a:gd name="connsiteX12" fmla="*/ 825500 w 1981200"/>
              <a:gd name="connsiteY12" fmla="*/ 539956 h 539956"/>
              <a:gd name="connsiteX13" fmla="*/ 330200 w 1981200"/>
              <a:gd name="connsiteY13" fmla="*/ 539956 h 539956"/>
              <a:gd name="connsiteX14" fmla="*/ 330200 w 1981200"/>
              <a:gd name="connsiteY14" fmla="*/ 539956 h 539956"/>
              <a:gd name="connsiteX15" fmla="*/ 59782 w 1981200"/>
              <a:gd name="connsiteY15" fmla="*/ 539956 h 539956"/>
              <a:gd name="connsiteX16" fmla="*/ 0 w 1981200"/>
              <a:gd name="connsiteY16" fmla="*/ 480174 h 539956"/>
              <a:gd name="connsiteX17" fmla="*/ 0 w 1981200"/>
              <a:gd name="connsiteY17" fmla="*/ 330724 h 539956"/>
              <a:gd name="connsiteX18" fmla="*/ 0 w 1981200"/>
              <a:gd name="connsiteY18" fmla="*/ 241053 h 539956"/>
              <a:gd name="connsiteX19" fmla="*/ 0 w 1981200"/>
              <a:gd name="connsiteY19" fmla="*/ 241053 h 539956"/>
              <a:gd name="connsiteX20" fmla="*/ 0 w 1981200"/>
              <a:gd name="connsiteY20" fmla="*/ 241054 h 539956"/>
              <a:gd name="connsiteX0" fmla="*/ 0 w 1981200"/>
              <a:gd name="connsiteY0" fmla="*/ 293376 h 592278"/>
              <a:gd name="connsiteX1" fmla="*/ 59782 w 1981200"/>
              <a:gd name="connsiteY1" fmla="*/ 233594 h 592278"/>
              <a:gd name="connsiteX2" fmla="*/ 1301284 w 1981200"/>
              <a:gd name="connsiteY2" fmla="*/ 264987 h 592278"/>
              <a:gd name="connsiteX3" fmla="*/ 1430240 w 1981200"/>
              <a:gd name="connsiteY3" fmla="*/ 0 h 592278"/>
              <a:gd name="connsiteX4" fmla="*/ 1678025 w 1981200"/>
              <a:gd name="connsiteY4" fmla="*/ 233931 h 592278"/>
              <a:gd name="connsiteX5" fmla="*/ 1921418 w 1981200"/>
              <a:gd name="connsiteY5" fmla="*/ 233594 h 592278"/>
              <a:gd name="connsiteX6" fmla="*/ 1981200 w 1981200"/>
              <a:gd name="connsiteY6" fmla="*/ 293376 h 592278"/>
              <a:gd name="connsiteX7" fmla="*/ 1981200 w 1981200"/>
              <a:gd name="connsiteY7" fmla="*/ 293375 h 592278"/>
              <a:gd name="connsiteX8" fmla="*/ 1981200 w 1981200"/>
              <a:gd name="connsiteY8" fmla="*/ 293375 h 592278"/>
              <a:gd name="connsiteX9" fmla="*/ 1981200 w 1981200"/>
              <a:gd name="connsiteY9" fmla="*/ 383046 h 592278"/>
              <a:gd name="connsiteX10" fmla="*/ 1981200 w 1981200"/>
              <a:gd name="connsiteY10" fmla="*/ 532496 h 592278"/>
              <a:gd name="connsiteX11" fmla="*/ 1921418 w 1981200"/>
              <a:gd name="connsiteY11" fmla="*/ 592278 h 592278"/>
              <a:gd name="connsiteX12" fmla="*/ 825500 w 1981200"/>
              <a:gd name="connsiteY12" fmla="*/ 592278 h 592278"/>
              <a:gd name="connsiteX13" fmla="*/ 330200 w 1981200"/>
              <a:gd name="connsiteY13" fmla="*/ 592278 h 592278"/>
              <a:gd name="connsiteX14" fmla="*/ 330200 w 1981200"/>
              <a:gd name="connsiteY14" fmla="*/ 592278 h 592278"/>
              <a:gd name="connsiteX15" fmla="*/ 59782 w 1981200"/>
              <a:gd name="connsiteY15" fmla="*/ 592278 h 592278"/>
              <a:gd name="connsiteX16" fmla="*/ 0 w 1981200"/>
              <a:gd name="connsiteY16" fmla="*/ 532496 h 592278"/>
              <a:gd name="connsiteX17" fmla="*/ 0 w 1981200"/>
              <a:gd name="connsiteY17" fmla="*/ 383046 h 592278"/>
              <a:gd name="connsiteX18" fmla="*/ 0 w 1981200"/>
              <a:gd name="connsiteY18" fmla="*/ 293375 h 592278"/>
              <a:gd name="connsiteX19" fmla="*/ 0 w 1981200"/>
              <a:gd name="connsiteY19" fmla="*/ 293375 h 592278"/>
              <a:gd name="connsiteX20" fmla="*/ 0 w 1981200"/>
              <a:gd name="connsiteY20" fmla="*/ 293376 h 592278"/>
              <a:gd name="connsiteX0" fmla="*/ 0 w 1981200"/>
              <a:gd name="connsiteY0" fmla="*/ 293376 h 592278"/>
              <a:gd name="connsiteX1" fmla="*/ 59782 w 1981200"/>
              <a:gd name="connsiteY1" fmla="*/ 233594 h 592278"/>
              <a:gd name="connsiteX2" fmla="*/ 1406008 w 1981200"/>
              <a:gd name="connsiteY2" fmla="*/ 233594 h 592278"/>
              <a:gd name="connsiteX3" fmla="*/ 1430240 w 1981200"/>
              <a:gd name="connsiteY3" fmla="*/ 0 h 592278"/>
              <a:gd name="connsiteX4" fmla="*/ 1678025 w 1981200"/>
              <a:gd name="connsiteY4" fmla="*/ 233931 h 592278"/>
              <a:gd name="connsiteX5" fmla="*/ 1921418 w 1981200"/>
              <a:gd name="connsiteY5" fmla="*/ 233594 h 592278"/>
              <a:gd name="connsiteX6" fmla="*/ 1981200 w 1981200"/>
              <a:gd name="connsiteY6" fmla="*/ 293376 h 592278"/>
              <a:gd name="connsiteX7" fmla="*/ 1981200 w 1981200"/>
              <a:gd name="connsiteY7" fmla="*/ 293375 h 592278"/>
              <a:gd name="connsiteX8" fmla="*/ 1981200 w 1981200"/>
              <a:gd name="connsiteY8" fmla="*/ 293375 h 592278"/>
              <a:gd name="connsiteX9" fmla="*/ 1981200 w 1981200"/>
              <a:gd name="connsiteY9" fmla="*/ 383046 h 592278"/>
              <a:gd name="connsiteX10" fmla="*/ 1981200 w 1981200"/>
              <a:gd name="connsiteY10" fmla="*/ 532496 h 592278"/>
              <a:gd name="connsiteX11" fmla="*/ 1921418 w 1981200"/>
              <a:gd name="connsiteY11" fmla="*/ 592278 h 592278"/>
              <a:gd name="connsiteX12" fmla="*/ 825500 w 1981200"/>
              <a:gd name="connsiteY12" fmla="*/ 592278 h 592278"/>
              <a:gd name="connsiteX13" fmla="*/ 330200 w 1981200"/>
              <a:gd name="connsiteY13" fmla="*/ 592278 h 592278"/>
              <a:gd name="connsiteX14" fmla="*/ 330200 w 1981200"/>
              <a:gd name="connsiteY14" fmla="*/ 592278 h 592278"/>
              <a:gd name="connsiteX15" fmla="*/ 59782 w 1981200"/>
              <a:gd name="connsiteY15" fmla="*/ 592278 h 592278"/>
              <a:gd name="connsiteX16" fmla="*/ 0 w 1981200"/>
              <a:gd name="connsiteY16" fmla="*/ 532496 h 592278"/>
              <a:gd name="connsiteX17" fmla="*/ 0 w 1981200"/>
              <a:gd name="connsiteY17" fmla="*/ 383046 h 592278"/>
              <a:gd name="connsiteX18" fmla="*/ 0 w 1981200"/>
              <a:gd name="connsiteY18" fmla="*/ 293375 h 592278"/>
              <a:gd name="connsiteX19" fmla="*/ 0 w 1981200"/>
              <a:gd name="connsiteY19" fmla="*/ 293375 h 592278"/>
              <a:gd name="connsiteX20" fmla="*/ 0 w 1981200"/>
              <a:gd name="connsiteY20" fmla="*/ 293376 h 59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81200" h="592278">
                <a:moveTo>
                  <a:pt x="0" y="293376"/>
                </a:moveTo>
                <a:cubicBezTo>
                  <a:pt x="0" y="260359"/>
                  <a:pt x="26765" y="233594"/>
                  <a:pt x="59782" y="233594"/>
                </a:cubicBezTo>
                <a:lnTo>
                  <a:pt x="1406008" y="233594"/>
                </a:lnTo>
                <a:lnTo>
                  <a:pt x="1430240" y="0"/>
                </a:lnTo>
                <a:lnTo>
                  <a:pt x="1678025" y="233931"/>
                </a:lnTo>
                <a:lnTo>
                  <a:pt x="1921418" y="233594"/>
                </a:lnTo>
                <a:cubicBezTo>
                  <a:pt x="1954435" y="233594"/>
                  <a:pt x="1981200" y="260359"/>
                  <a:pt x="1981200" y="293376"/>
                </a:cubicBezTo>
                <a:lnTo>
                  <a:pt x="1981200" y="293375"/>
                </a:lnTo>
                <a:lnTo>
                  <a:pt x="1981200" y="293375"/>
                </a:lnTo>
                <a:lnTo>
                  <a:pt x="1981200" y="383046"/>
                </a:lnTo>
                <a:lnTo>
                  <a:pt x="1981200" y="532496"/>
                </a:lnTo>
                <a:cubicBezTo>
                  <a:pt x="1981200" y="565513"/>
                  <a:pt x="1954435" y="592278"/>
                  <a:pt x="1921418" y="592278"/>
                </a:cubicBezTo>
                <a:lnTo>
                  <a:pt x="825500" y="592278"/>
                </a:lnTo>
                <a:lnTo>
                  <a:pt x="330200" y="592278"/>
                </a:lnTo>
                <a:lnTo>
                  <a:pt x="330200" y="592278"/>
                </a:lnTo>
                <a:lnTo>
                  <a:pt x="59782" y="592278"/>
                </a:lnTo>
                <a:cubicBezTo>
                  <a:pt x="26765" y="592278"/>
                  <a:pt x="0" y="565513"/>
                  <a:pt x="0" y="532496"/>
                </a:cubicBezTo>
                <a:lnTo>
                  <a:pt x="0" y="383046"/>
                </a:lnTo>
                <a:lnTo>
                  <a:pt x="0" y="293375"/>
                </a:lnTo>
                <a:lnTo>
                  <a:pt x="0" y="293375"/>
                </a:lnTo>
                <a:lnTo>
                  <a:pt x="0" y="293376"/>
                </a:lnTo>
                <a:close/>
              </a:path>
            </a:pathLst>
          </a:cu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sz="16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471577" y="1760247"/>
            <a:ext cx="252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prstClr val="white"/>
                </a:solidFill>
              </a:rPr>
              <a:t>Result on </a:t>
            </a:r>
            <a:r>
              <a:rPr lang="en-US" b="1" kern="0" dirty="0" smtClean="0">
                <a:solidFill>
                  <a:prstClr val="white"/>
                </a:solidFill>
              </a:rPr>
              <a:t>second coin</a:t>
            </a:r>
            <a:endParaRPr lang="en-US" b="1" kern="0" dirty="0">
              <a:solidFill>
                <a:prstClr val="white"/>
              </a:solidFill>
            </a:endParaRPr>
          </a:p>
        </p:txBody>
      </p:sp>
      <p:sp>
        <p:nvSpPr>
          <p:cNvPr id="101" name="Rounded Rectangular Callout 26"/>
          <p:cNvSpPr/>
          <p:nvPr/>
        </p:nvSpPr>
        <p:spPr>
          <a:xfrm>
            <a:off x="5526543" y="2662024"/>
            <a:ext cx="1981200" cy="548640"/>
          </a:xfrm>
          <a:custGeom>
            <a:avLst/>
            <a:gdLst>
              <a:gd name="connsiteX0" fmla="*/ 0 w 1981200"/>
              <a:gd name="connsiteY0" fmla="*/ 59782 h 358684"/>
              <a:gd name="connsiteX1" fmla="*/ 59782 w 1981200"/>
              <a:gd name="connsiteY1" fmla="*/ 0 h 358684"/>
              <a:gd name="connsiteX2" fmla="*/ 330200 w 1981200"/>
              <a:gd name="connsiteY2" fmla="*/ 0 h 358684"/>
              <a:gd name="connsiteX3" fmla="*/ 535320 w 1981200"/>
              <a:gd name="connsiteY3" fmla="*/ -181272 h 358684"/>
              <a:gd name="connsiteX4" fmla="*/ 825500 w 1981200"/>
              <a:gd name="connsiteY4" fmla="*/ 0 h 358684"/>
              <a:gd name="connsiteX5" fmla="*/ 1921418 w 1981200"/>
              <a:gd name="connsiteY5" fmla="*/ 0 h 358684"/>
              <a:gd name="connsiteX6" fmla="*/ 1981200 w 1981200"/>
              <a:gd name="connsiteY6" fmla="*/ 59782 h 358684"/>
              <a:gd name="connsiteX7" fmla="*/ 1981200 w 1981200"/>
              <a:gd name="connsiteY7" fmla="*/ 59781 h 358684"/>
              <a:gd name="connsiteX8" fmla="*/ 1981200 w 1981200"/>
              <a:gd name="connsiteY8" fmla="*/ 59781 h 358684"/>
              <a:gd name="connsiteX9" fmla="*/ 1981200 w 1981200"/>
              <a:gd name="connsiteY9" fmla="*/ 149452 h 358684"/>
              <a:gd name="connsiteX10" fmla="*/ 1981200 w 1981200"/>
              <a:gd name="connsiteY10" fmla="*/ 298902 h 358684"/>
              <a:gd name="connsiteX11" fmla="*/ 1921418 w 1981200"/>
              <a:gd name="connsiteY11" fmla="*/ 358684 h 358684"/>
              <a:gd name="connsiteX12" fmla="*/ 825500 w 1981200"/>
              <a:gd name="connsiteY12" fmla="*/ 358684 h 358684"/>
              <a:gd name="connsiteX13" fmla="*/ 330200 w 1981200"/>
              <a:gd name="connsiteY13" fmla="*/ 358684 h 358684"/>
              <a:gd name="connsiteX14" fmla="*/ 330200 w 1981200"/>
              <a:gd name="connsiteY14" fmla="*/ 358684 h 358684"/>
              <a:gd name="connsiteX15" fmla="*/ 59782 w 1981200"/>
              <a:gd name="connsiteY15" fmla="*/ 358684 h 358684"/>
              <a:gd name="connsiteX16" fmla="*/ 0 w 1981200"/>
              <a:gd name="connsiteY16" fmla="*/ 298902 h 358684"/>
              <a:gd name="connsiteX17" fmla="*/ 0 w 1981200"/>
              <a:gd name="connsiteY17" fmla="*/ 149452 h 358684"/>
              <a:gd name="connsiteX18" fmla="*/ 0 w 1981200"/>
              <a:gd name="connsiteY18" fmla="*/ 59781 h 358684"/>
              <a:gd name="connsiteX19" fmla="*/ 0 w 1981200"/>
              <a:gd name="connsiteY19" fmla="*/ 59781 h 358684"/>
              <a:gd name="connsiteX20" fmla="*/ 0 w 1981200"/>
              <a:gd name="connsiteY20" fmla="*/ 59782 h 358684"/>
              <a:gd name="connsiteX0" fmla="*/ 0 w 1981200"/>
              <a:gd name="connsiteY0" fmla="*/ 241054 h 539956"/>
              <a:gd name="connsiteX1" fmla="*/ 59782 w 1981200"/>
              <a:gd name="connsiteY1" fmla="*/ 181272 h 539956"/>
              <a:gd name="connsiteX2" fmla="*/ 330200 w 1981200"/>
              <a:gd name="connsiteY2" fmla="*/ 181272 h 539956"/>
              <a:gd name="connsiteX3" fmla="*/ 535320 w 1981200"/>
              <a:gd name="connsiteY3" fmla="*/ 0 h 539956"/>
              <a:gd name="connsiteX4" fmla="*/ 612849 w 1981200"/>
              <a:gd name="connsiteY4" fmla="*/ 202537 h 539956"/>
              <a:gd name="connsiteX5" fmla="*/ 1921418 w 1981200"/>
              <a:gd name="connsiteY5" fmla="*/ 181272 h 539956"/>
              <a:gd name="connsiteX6" fmla="*/ 1981200 w 1981200"/>
              <a:gd name="connsiteY6" fmla="*/ 241054 h 539956"/>
              <a:gd name="connsiteX7" fmla="*/ 1981200 w 1981200"/>
              <a:gd name="connsiteY7" fmla="*/ 241053 h 539956"/>
              <a:gd name="connsiteX8" fmla="*/ 1981200 w 1981200"/>
              <a:gd name="connsiteY8" fmla="*/ 241053 h 539956"/>
              <a:gd name="connsiteX9" fmla="*/ 1981200 w 1981200"/>
              <a:gd name="connsiteY9" fmla="*/ 330724 h 539956"/>
              <a:gd name="connsiteX10" fmla="*/ 1981200 w 1981200"/>
              <a:gd name="connsiteY10" fmla="*/ 480174 h 539956"/>
              <a:gd name="connsiteX11" fmla="*/ 1921418 w 1981200"/>
              <a:gd name="connsiteY11" fmla="*/ 539956 h 539956"/>
              <a:gd name="connsiteX12" fmla="*/ 825500 w 1981200"/>
              <a:gd name="connsiteY12" fmla="*/ 539956 h 539956"/>
              <a:gd name="connsiteX13" fmla="*/ 330200 w 1981200"/>
              <a:gd name="connsiteY13" fmla="*/ 539956 h 539956"/>
              <a:gd name="connsiteX14" fmla="*/ 330200 w 1981200"/>
              <a:gd name="connsiteY14" fmla="*/ 539956 h 539956"/>
              <a:gd name="connsiteX15" fmla="*/ 59782 w 1981200"/>
              <a:gd name="connsiteY15" fmla="*/ 539956 h 539956"/>
              <a:gd name="connsiteX16" fmla="*/ 0 w 1981200"/>
              <a:gd name="connsiteY16" fmla="*/ 480174 h 539956"/>
              <a:gd name="connsiteX17" fmla="*/ 0 w 1981200"/>
              <a:gd name="connsiteY17" fmla="*/ 330724 h 539956"/>
              <a:gd name="connsiteX18" fmla="*/ 0 w 1981200"/>
              <a:gd name="connsiteY18" fmla="*/ 241053 h 539956"/>
              <a:gd name="connsiteX19" fmla="*/ 0 w 1981200"/>
              <a:gd name="connsiteY19" fmla="*/ 241053 h 539956"/>
              <a:gd name="connsiteX20" fmla="*/ 0 w 1981200"/>
              <a:gd name="connsiteY20" fmla="*/ 241054 h 539956"/>
              <a:gd name="connsiteX0" fmla="*/ 0 w 1981200"/>
              <a:gd name="connsiteY0" fmla="*/ 241054 h 539956"/>
              <a:gd name="connsiteX1" fmla="*/ 59782 w 1981200"/>
              <a:gd name="connsiteY1" fmla="*/ 181272 h 539956"/>
              <a:gd name="connsiteX2" fmla="*/ 330200 w 1981200"/>
              <a:gd name="connsiteY2" fmla="*/ 181272 h 539956"/>
              <a:gd name="connsiteX3" fmla="*/ 535320 w 1981200"/>
              <a:gd name="connsiteY3" fmla="*/ 0 h 539956"/>
              <a:gd name="connsiteX4" fmla="*/ 602217 w 1981200"/>
              <a:gd name="connsiteY4" fmla="*/ 192073 h 539956"/>
              <a:gd name="connsiteX5" fmla="*/ 1921418 w 1981200"/>
              <a:gd name="connsiteY5" fmla="*/ 181272 h 539956"/>
              <a:gd name="connsiteX6" fmla="*/ 1981200 w 1981200"/>
              <a:gd name="connsiteY6" fmla="*/ 241054 h 539956"/>
              <a:gd name="connsiteX7" fmla="*/ 1981200 w 1981200"/>
              <a:gd name="connsiteY7" fmla="*/ 241053 h 539956"/>
              <a:gd name="connsiteX8" fmla="*/ 1981200 w 1981200"/>
              <a:gd name="connsiteY8" fmla="*/ 241053 h 539956"/>
              <a:gd name="connsiteX9" fmla="*/ 1981200 w 1981200"/>
              <a:gd name="connsiteY9" fmla="*/ 330724 h 539956"/>
              <a:gd name="connsiteX10" fmla="*/ 1981200 w 1981200"/>
              <a:gd name="connsiteY10" fmla="*/ 480174 h 539956"/>
              <a:gd name="connsiteX11" fmla="*/ 1921418 w 1981200"/>
              <a:gd name="connsiteY11" fmla="*/ 539956 h 539956"/>
              <a:gd name="connsiteX12" fmla="*/ 825500 w 1981200"/>
              <a:gd name="connsiteY12" fmla="*/ 539956 h 539956"/>
              <a:gd name="connsiteX13" fmla="*/ 330200 w 1981200"/>
              <a:gd name="connsiteY13" fmla="*/ 539956 h 539956"/>
              <a:gd name="connsiteX14" fmla="*/ 330200 w 1981200"/>
              <a:gd name="connsiteY14" fmla="*/ 539956 h 539956"/>
              <a:gd name="connsiteX15" fmla="*/ 59782 w 1981200"/>
              <a:gd name="connsiteY15" fmla="*/ 539956 h 539956"/>
              <a:gd name="connsiteX16" fmla="*/ 0 w 1981200"/>
              <a:gd name="connsiteY16" fmla="*/ 480174 h 539956"/>
              <a:gd name="connsiteX17" fmla="*/ 0 w 1981200"/>
              <a:gd name="connsiteY17" fmla="*/ 330724 h 539956"/>
              <a:gd name="connsiteX18" fmla="*/ 0 w 1981200"/>
              <a:gd name="connsiteY18" fmla="*/ 241053 h 539956"/>
              <a:gd name="connsiteX19" fmla="*/ 0 w 1981200"/>
              <a:gd name="connsiteY19" fmla="*/ 241053 h 539956"/>
              <a:gd name="connsiteX20" fmla="*/ 0 w 1981200"/>
              <a:gd name="connsiteY20" fmla="*/ 241054 h 53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81200" h="539956">
                <a:moveTo>
                  <a:pt x="0" y="241054"/>
                </a:moveTo>
                <a:cubicBezTo>
                  <a:pt x="0" y="208037"/>
                  <a:pt x="26765" y="181272"/>
                  <a:pt x="59782" y="181272"/>
                </a:cubicBezTo>
                <a:lnTo>
                  <a:pt x="330200" y="181272"/>
                </a:lnTo>
                <a:lnTo>
                  <a:pt x="535320" y="0"/>
                </a:lnTo>
                <a:lnTo>
                  <a:pt x="602217" y="192073"/>
                </a:lnTo>
                <a:lnTo>
                  <a:pt x="1921418" y="181272"/>
                </a:lnTo>
                <a:cubicBezTo>
                  <a:pt x="1954435" y="181272"/>
                  <a:pt x="1981200" y="208037"/>
                  <a:pt x="1981200" y="241054"/>
                </a:cubicBezTo>
                <a:lnTo>
                  <a:pt x="1981200" y="241053"/>
                </a:lnTo>
                <a:lnTo>
                  <a:pt x="1981200" y="241053"/>
                </a:lnTo>
                <a:lnTo>
                  <a:pt x="1981200" y="330724"/>
                </a:lnTo>
                <a:lnTo>
                  <a:pt x="1981200" y="480174"/>
                </a:lnTo>
                <a:cubicBezTo>
                  <a:pt x="1981200" y="513191"/>
                  <a:pt x="1954435" y="539956"/>
                  <a:pt x="1921418" y="539956"/>
                </a:cubicBezTo>
                <a:lnTo>
                  <a:pt x="825500" y="539956"/>
                </a:lnTo>
                <a:lnTo>
                  <a:pt x="330200" y="539956"/>
                </a:lnTo>
                <a:lnTo>
                  <a:pt x="330200" y="539956"/>
                </a:lnTo>
                <a:lnTo>
                  <a:pt x="59782" y="539956"/>
                </a:lnTo>
                <a:cubicBezTo>
                  <a:pt x="26765" y="539956"/>
                  <a:pt x="0" y="513191"/>
                  <a:pt x="0" y="480174"/>
                </a:cubicBezTo>
                <a:lnTo>
                  <a:pt x="0" y="330724"/>
                </a:lnTo>
                <a:lnTo>
                  <a:pt x="0" y="241053"/>
                </a:lnTo>
                <a:lnTo>
                  <a:pt x="0" y="241053"/>
                </a:lnTo>
                <a:lnTo>
                  <a:pt x="0" y="241054"/>
                </a:lnTo>
                <a:close/>
              </a:path>
            </a:pathLst>
          </a:cu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sz="16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534486" y="2846104"/>
            <a:ext cx="19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prstClr val="white"/>
                </a:solidFill>
              </a:rPr>
              <a:t>Result on first </a:t>
            </a:r>
            <a:r>
              <a:rPr lang="en-US" b="1" kern="0" dirty="0" smtClean="0">
                <a:solidFill>
                  <a:prstClr val="white"/>
                </a:solidFill>
              </a:rPr>
              <a:t>coin</a:t>
            </a:r>
            <a:endParaRPr lang="en-US" b="1" kern="0" dirty="0">
              <a:solidFill>
                <a:prstClr val="white"/>
              </a:solidFill>
            </a:endParaRPr>
          </a:p>
        </p:txBody>
      </p:sp>
      <p:sp>
        <p:nvSpPr>
          <p:cNvPr id="103" name="Rounded Rectangular Callout 26"/>
          <p:cNvSpPr/>
          <p:nvPr/>
        </p:nvSpPr>
        <p:spPr>
          <a:xfrm>
            <a:off x="5495708" y="2658274"/>
            <a:ext cx="2212635" cy="601803"/>
          </a:xfrm>
          <a:custGeom>
            <a:avLst/>
            <a:gdLst>
              <a:gd name="connsiteX0" fmla="*/ 0 w 1981200"/>
              <a:gd name="connsiteY0" fmla="*/ 59782 h 358684"/>
              <a:gd name="connsiteX1" fmla="*/ 59782 w 1981200"/>
              <a:gd name="connsiteY1" fmla="*/ 0 h 358684"/>
              <a:gd name="connsiteX2" fmla="*/ 330200 w 1981200"/>
              <a:gd name="connsiteY2" fmla="*/ 0 h 358684"/>
              <a:gd name="connsiteX3" fmla="*/ 535320 w 1981200"/>
              <a:gd name="connsiteY3" fmla="*/ -181272 h 358684"/>
              <a:gd name="connsiteX4" fmla="*/ 825500 w 1981200"/>
              <a:gd name="connsiteY4" fmla="*/ 0 h 358684"/>
              <a:gd name="connsiteX5" fmla="*/ 1921418 w 1981200"/>
              <a:gd name="connsiteY5" fmla="*/ 0 h 358684"/>
              <a:gd name="connsiteX6" fmla="*/ 1981200 w 1981200"/>
              <a:gd name="connsiteY6" fmla="*/ 59782 h 358684"/>
              <a:gd name="connsiteX7" fmla="*/ 1981200 w 1981200"/>
              <a:gd name="connsiteY7" fmla="*/ 59781 h 358684"/>
              <a:gd name="connsiteX8" fmla="*/ 1981200 w 1981200"/>
              <a:gd name="connsiteY8" fmla="*/ 59781 h 358684"/>
              <a:gd name="connsiteX9" fmla="*/ 1981200 w 1981200"/>
              <a:gd name="connsiteY9" fmla="*/ 149452 h 358684"/>
              <a:gd name="connsiteX10" fmla="*/ 1981200 w 1981200"/>
              <a:gd name="connsiteY10" fmla="*/ 298902 h 358684"/>
              <a:gd name="connsiteX11" fmla="*/ 1921418 w 1981200"/>
              <a:gd name="connsiteY11" fmla="*/ 358684 h 358684"/>
              <a:gd name="connsiteX12" fmla="*/ 825500 w 1981200"/>
              <a:gd name="connsiteY12" fmla="*/ 358684 h 358684"/>
              <a:gd name="connsiteX13" fmla="*/ 330200 w 1981200"/>
              <a:gd name="connsiteY13" fmla="*/ 358684 h 358684"/>
              <a:gd name="connsiteX14" fmla="*/ 330200 w 1981200"/>
              <a:gd name="connsiteY14" fmla="*/ 358684 h 358684"/>
              <a:gd name="connsiteX15" fmla="*/ 59782 w 1981200"/>
              <a:gd name="connsiteY15" fmla="*/ 358684 h 358684"/>
              <a:gd name="connsiteX16" fmla="*/ 0 w 1981200"/>
              <a:gd name="connsiteY16" fmla="*/ 298902 h 358684"/>
              <a:gd name="connsiteX17" fmla="*/ 0 w 1981200"/>
              <a:gd name="connsiteY17" fmla="*/ 149452 h 358684"/>
              <a:gd name="connsiteX18" fmla="*/ 0 w 1981200"/>
              <a:gd name="connsiteY18" fmla="*/ 59781 h 358684"/>
              <a:gd name="connsiteX19" fmla="*/ 0 w 1981200"/>
              <a:gd name="connsiteY19" fmla="*/ 59781 h 358684"/>
              <a:gd name="connsiteX20" fmla="*/ 0 w 1981200"/>
              <a:gd name="connsiteY20" fmla="*/ 59782 h 358684"/>
              <a:gd name="connsiteX0" fmla="*/ 0 w 1981200"/>
              <a:gd name="connsiteY0" fmla="*/ 241054 h 539956"/>
              <a:gd name="connsiteX1" fmla="*/ 59782 w 1981200"/>
              <a:gd name="connsiteY1" fmla="*/ 181272 h 539956"/>
              <a:gd name="connsiteX2" fmla="*/ 330200 w 1981200"/>
              <a:gd name="connsiteY2" fmla="*/ 181272 h 539956"/>
              <a:gd name="connsiteX3" fmla="*/ 535320 w 1981200"/>
              <a:gd name="connsiteY3" fmla="*/ 0 h 539956"/>
              <a:gd name="connsiteX4" fmla="*/ 612849 w 1981200"/>
              <a:gd name="connsiteY4" fmla="*/ 202537 h 539956"/>
              <a:gd name="connsiteX5" fmla="*/ 1921418 w 1981200"/>
              <a:gd name="connsiteY5" fmla="*/ 181272 h 539956"/>
              <a:gd name="connsiteX6" fmla="*/ 1981200 w 1981200"/>
              <a:gd name="connsiteY6" fmla="*/ 241054 h 539956"/>
              <a:gd name="connsiteX7" fmla="*/ 1981200 w 1981200"/>
              <a:gd name="connsiteY7" fmla="*/ 241053 h 539956"/>
              <a:gd name="connsiteX8" fmla="*/ 1981200 w 1981200"/>
              <a:gd name="connsiteY8" fmla="*/ 241053 h 539956"/>
              <a:gd name="connsiteX9" fmla="*/ 1981200 w 1981200"/>
              <a:gd name="connsiteY9" fmla="*/ 330724 h 539956"/>
              <a:gd name="connsiteX10" fmla="*/ 1981200 w 1981200"/>
              <a:gd name="connsiteY10" fmla="*/ 480174 h 539956"/>
              <a:gd name="connsiteX11" fmla="*/ 1921418 w 1981200"/>
              <a:gd name="connsiteY11" fmla="*/ 539956 h 539956"/>
              <a:gd name="connsiteX12" fmla="*/ 825500 w 1981200"/>
              <a:gd name="connsiteY12" fmla="*/ 539956 h 539956"/>
              <a:gd name="connsiteX13" fmla="*/ 330200 w 1981200"/>
              <a:gd name="connsiteY13" fmla="*/ 539956 h 539956"/>
              <a:gd name="connsiteX14" fmla="*/ 330200 w 1981200"/>
              <a:gd name="connsiteY14" fmla="*/ 539956 h 539956"/>
              <a:gd name="connsiteX15" fmla="*/ 59782 w 1981200"/>
              <a:gd name="connsiteY15" fmla="*/ 539956 h 539956"/>
              <a:gd name="connsiteX16" fmla="*/ 0 w 1981200"/>
              <a:gd name="connsiteY16" fmla="*/ 480174 h 539956"/>
              <a:gd name="connsiteX17" fmla="*/ 0 w 1981200"/>
              <a:gd name="connsiteY17" fmla="*/ 330724 h 539956"/>
              <a:gd name="connsiteX18" fmla="*/ 0 w 1981200"/>
              <a:gd name="connsiteY18" fmla="*/ 241053 h 539956"/>
              <a:gd name="connsiteX19" fmla="*/ 0 w 1981200"/>
              <a:gd name="connsiteY19" fmla="*/ 241053 h 539956"/>
              <a:gd name="connsiteX20" fmla="*/ 0 w 1981200"/>
              <a:gd name="connsiteY20" fmla="*/ 241054 h 539956"/>
              <a:gd name="connsiteX0" fmla="*/ 0 w 1981200"/>
              <a:gd name="connsiteY0" fmla="*/ 241054 h 539956"/>
              <a:gd name="connsiteX1" fmla="*/ 59782 w 1981200"/>
              <a:gd name="connsiteY1" fmla="*/ 181272 h 539956"/>
              <a:gd name="connsiteX2" fmla="*/ 330200 w 1981200"/>
              <a:gd name="connsiteY2" fmla="*/ 181272 h 539956"/>
              <a:gd name="connsiteX3" fmla="*/ 535320 w 1981200"/>
              <a:gd name="connsiteY3" fmla="*/ 0 h 539956"/>
              <a:gd name="connsiteX4" fmla="*/ 602217 w 1981200"/>
              <a:gd name="connsiteY4" fmla="*/ 192073 h 539956"/>
              <a:gd name="connsiteX5" fmla="*/ 1921418 w 1981200"/>
              <a:gd name="connsiteY5" fmla="*/ 181272 h 539956"/>
              <a:gd name="connsiteX6" fmla="*/ 1981200 w 1981200"/>
              <a:gd name="connsiteY6" fmla="*/ 241054 h 539956"/>
              <a:gd name="connsiteX7" fmla="*/ 1981200 w 1981200"/>
              <a:gd name="connsiteY7" fmla="*/ 241053 h 539956"/>
              <a:gd name="connsiteX8" fmla="*/ 1981200 w 1981200"/>
              <a:gd name="connsiteY8" fmla="*/ 241053 h 539956"/>
              <a:gd name="connsiteX9" fmla="*/ 1981200 w 1981200"/>
              <a:gd name="connsiteY9" fmla="*/ 330724 h 539956"/>
              <a:gd name="connsiteX10" fmla="*/ 1981200 w 1981200"/>
              <a:gd name="connsiteY10" fmla="*/ 480174 h 539956"/>
              <a:gd name="connsiteX11" fmla="*/ 1921418 w 1981200"/>
              <a:gd name="connsiteY11" fmla="*/ 539956 h 539956"/>
              <a:gd name="connsiteX12" fmla="*/ 825500 w 1981200"/>
              <a:gd name="connsiteY12" fmla="*/ 539956 h 539956"/>
              <a:gd name="connsiteX13" fmla="*/ 330200 w 1981200"/>
              <a:gd name="connsiteY13" fmla="*/ 539956 h 539956"/>
              <a:gd name="connsiteX14" fmla="*/ 330200 w 1981200"/>
              <a:gd name="connsiteY14" fmla="*/ 539956 h 539956"/>
              <a:gd name="connsiteX15" fmla="*/ 59782 w 1981200"/>
              <a:gd name="connsiteY15" fmla="*/ 539956 h 539956"/>
              <a:gd name="connsiteX16" fmla="*/ 0 w 1981200"/>
              <a:gd name="connsiteY16" fmla="*/ 480174 h 539956"/>
              <a:gd name="connsiteX17" fmla="*/ 0 w 1981200"/>
              <a:gd name="connsiteY17" fmla="*/ 330724 h 539956"/>
              <a:gd name="connsiteX18" fmla="*/ 0 w 1981200"/>
              <a:gd name="connsiteY18" fmla="*/ 241053 h 539956"/>
              <a:gd name="connsiteX19" fmla="*/ 0 w 1981200"/>
              <a:gd name="connsiteY19" fmla="*/ 241053 h 539956"/>
              <a:gd name="connsiteX20" fmla="*/ 0 w 1981200"/>
              <a:gd name="connsiteY20" fmla="*/ 241054 h 539956"/>
              <a:gd name="connsiteX0" fmla="*/ 0 w 1981200"/>
              <a:gd name="connsiteY0" fmla="*/ 241054 h 539956"/>
              <a:gd name="connsiteX1" fmla="*/ 59782 w 1981200"/>
              <a:gd name="connsiteY1" fmla="*/ 181272 h 539956"/>
              <a:gd name="connsiteX2" fmla="*/ 1301284 w 1981200"/>
              <a:gd name="connsiteY2" fmla="*/ 212665 h 539956"/>
              <a:gd name="connsiteX3" fmla="*/ 535320 w 1981200"/>
              <a:gd name="connsiteY3" fmla="*/ 0 h 539956"/>
              <a:gd name="connsiteX4" fmla="*/ 602217 w 1981200"/>
              <a:gd name="connsiteY4" fmla="*/ 192073 h 539956"/>
              <a:gd name="connsiteX5" fmla="*/ 1921418 w 1981200"/>
              <a:gd name="connsiteY5" fmla="*/ 181272 h 539956"/>
              <a:gd name="connsiteX6" fmla="*/ 1981200 w 1981200"/>
              <a:gd name="connsiteY6" fmla="*/ 241054 h 539956"/>
              <a:gd name="connsiteX7" fmla="*/ 1981200 w 1981200"/>
              <a:gd name="connsiteY7" fmla="*/ 241053 h 539956"/>
              <a:gd name="connsiteX8" fmla="*/ 1981200 w 1981200"/>
              <a:gd name="connsiteY8" fmla="*/ 241053 h 539956"/>
              <a:gd name="connsiteX9" fmla="*/ 1981200 w 1981200"/>
              <a:gd name="connsiteY9" fmla="*/ 330724 h 539956"/>
              <a:gd name="connsiteX10" fmla="*/ 1981200 w 1981200"/>
              <a:gd name="connsiteY10" fmla="*/ 480174 h 539956"/>
              <a:gd name="connsiteX11" fmla="*/ 1921418 w 1981200"/>
              <a:gd name="connsiteY11" fmla="*/ 539956 h 539956"/>
              <a:gd name="connsiteX12" fmla="*/ 825500 w 1981200"/>
              <a:gd name="connsiteY12" fmla="*/ 539956 h 539956"/>
              <a:gd name="connsiteX13" fmla="*/ 330200 w 1981200"/>
              <a:gd name="connsiteY13" fmla="*/ 539956 h 539956"/>
              <a:gd name="connsiteX14" fmla="*/ 330200 w 1981200"/>
              <a:gd name="connsiteY14" fmla="*/ 539956 h 539956"/>
              <a:gd name="connsiteX15" fmla="*/ 59782 w 1981200"/>
              <a:gd name="connsiteY15" fmla="*/ 539956 h 539956"/>
              <a:gd name="connsiteX16" fmla="*/ 0 w 1981200"/>
              <a:gd name="connsiteY16" fmla="*/ 480174 h 539956"/>
              <a:gd name="connsiteX17" fmla="*/ 0 w 1981200"/>
              <a:gd name="connsiteY17" fmla="*/ 330724 h 539956"/>
              <a:gd name="connsiteX18" fmla="*/ 0 w 1981200"/>
              <a:gd name="connsiteY18" fmla="*/ 241053 h 539956"/>
              <a:gd name="connsiteX19" fmla="*/ 0 w 1981200"/>
              <a:gd name="connsiteY19" fmla="*/ 241053 h 539956"/>
              <a:gd name="connsiteX20" fmla="*/ 0 w 1981200"/>
              <a:gd name="connsiteY20" fmla="*/ 241054 h 539956"/>
              <a:gd name="connsiteX0" fmla="*/ 0 w 1981200"/>
              <a:gd name="connsiteY0" fmla="*/ 241054 h 539956"/>
              <a:gd name="connsiteX1" fmla="*/ 59782 w 1981200"/>
              <a:gd name="connsiteY1" fmla="*/ 181272 h 539956"/>
              <a:gd name="connsiteX2" fmla="*/ 1301284 w 1981200"/>
              <a:gd name="connsiteY2" fmla="*/ 212665 h 539956"/>
              <a:gd name="connsiteX3" fmla="*/ 535320 w 1981200"/>
              <a:gd name="connsiteY3" fmla="*/ 0 h 539956"/>
              <a:gd name="connsiteX4" fmla="*/ 1678025 w 1981200"/>
              <a:gd name="connsiteY4" fmla="*/ 181609 h 539956"/>
              <a:gd name="connsiteX5" fmla="*/ 1921418 w 1981200"/>
              <a:gd name="connsiteY5" fmla="*/ 181272 h 539956"/>
              <a:gd name="connsiteX6" fmla="*/ 1981200 w 1981200"/>
              <a:gd name="connsiteY6" fmla="*/ 241054 h 539956"/>
              <a:gd name="connsiteX7" fmla="*/ 1981200 w 1981200"/>
              <a:gd name="connsiteY7" fmla="*/ 241053 h 539956"/>
              <a:gd name="connsiteX8" fmla="*/ 1981200 w 1981200"/>
              <a:gd name="connsiteY8" fmla="*/ 241053 h 539956"/>
              <a:gd name="connsiteX9" fmla="*/ 1981200 w 1981200"/>
              <a:gd name="connsiteY9" fmla="*/ 330724 h 539956"/>
              <a:gd name="connsiteX10" fmla="*/ 1981200 w 1981200"/>
              <a:gd name="connsiteY10" fmla="*/ 480174 h 539956"/>
              <a:gd name="connsiteX11" fmla="*/ 1921418 w 1981200"/>
              <a:gd name="connsiteY11" fmla="*/ 539956 h 539956"/>
              <a:gd name="connsiteX12" fmla="*/ 825500 w 1981200"/>
              <a:gd name="connsiteY12" fmla="*/ 539956 h 539956"/>
              <a:gd name="connsiteX13" fmla="*/ 330200 w 1981200"/>
              <a:gd name="connsiteY13" fmla="*/ 539956 h 539956"/>
              <a:gd name="connsiteX14" fmla="*/ 330200 w 1981200"/>
              <a:gd name="connsiteY14" fmla="*/ 539956 h 539956"/>
              <a:gd name="connsiteX15" fmla="*/ 59782 w 1981200"/>
              <a:gd name="connsiteY15" fmla="*/ 539956 h 539956"/>
              <a:gd name="connsiteX16" fmla="*/ 0 w 1981200"/>
              <a:gd name="connsiteY16" fmla="*/ 480174 h 539956"/>
              <a:gd name="connsiteX17" fmla="*/ 0 w 1981200"/>
              <a:gd name="connsiteY17" fmla="*/ 330724 h 539956"/>
              <a:gd name="connsiteX18" fmla="*/ 0 w 1981200"/>
              <a:gd name="connsiteY18" fmla="*/ 241053 h 539956"/>
              <a:gd name="connsiteX19" fmla="*/ 0 w 1981200"/>
              <a:gd name="connsiteY19" fmla="*/ 241053 h 539956"/>
              <a:gd name="connsiteX20" fmla="*/ 0 w 1981200"/>
              <a:gd name="connsiteY20" fmla="*/ 241054 h 539956"/>
              <a:gd name="connsiteX0" fmla="*/ 0 w 1981200"/>
              <a:gd name="connsiteY0" fmla="*/ 293376 h 592278"/>
              <a:gd name="connsiteX1" fmla="*/ 59782 w 1981200"/>
              <a:gd name="connsiteY1" fmla="*/ 233594 h 592278"/>
              <a:gd name="connsiteX2" fmla="*/ 1301284 w 1981200"/>
              <a:gd name="connsiteY2" fmla="*/ 264987 h 592278"/>
              <a:gd name="connsiteX3" fmla="*/ 1430240 w 1981200"/>
              <a:gd name="connsiteY3" fmla="*/ 0 h 592278"/>
              <a:gd name="connsiteX4" fmla="*/ 1678025 w 1981200"/>
              <a:gd name="connsiteY4" fmla="*/ 233931 h 592278"/>
              <a:gd name="connsiteX5" fmla="*/ 1921418 w 1981200"/>
              <a:gd name="connsiteY5" fmla="*/ 233594 h 592278"/>
              <a:gd name="connsiteX6" fmla="*/ 1981200 w 1981200"/>
              <a:gd name="connsiteY6" fmla="*/ 293376 h 592278"/>
              <a:gd name="connsiteX7" fmla="*/ 1981200 w 1981200"/>
              <a:gd name="connsiteY7" fmla="*/ 293375 h 592278"/>
              <a:gd name="connsiteX8" fmla="*/ 1981200 w 1981200"/>
              <a:gd name="connsiteY8" fmla="*/ 293375 h 592278"/>
              <a:gd name="connsiteX9" fmla="*/ 1981200 w 1981200"/>
              <a:gd name="connsiteY9" fmla="*/ 383046 h 592278"/>
              <a:gd name="connsiteX10" fmla="*/ 1981200 w 1981200"/>
              <a:gd name="connsiteY10" fmla="*/ 532496 h 592278"/>
              <a:gd name="connsiteX11" fmla="*/ 1921418 w 1981200"/>
              <a:gd name="connsiteY11" fmla="*/ 592278 h 592278"/>
              <a:gd name="connsiteX12" fmla="*/ 825500 w 1981200"/>
              <a:gd name="connsiteY12" fmla="*/ 592278 h 592278"/>
              <a:gd name="connsiteX13" fmla="*/ 330200 w 1981200"/>
              <a:gd name="connsiteY13" fmla="*/ 592278 h 592278"/>
              <a:gd name="connsiteX14" fmla="*/ 330200 w 1981200"/>
              <a:gd name="connsiteY14" fmla="*/ 592278 h 592278"/>
              <a:gd name="connsiteX15" fmla="*/ 59782 w 1981200"/>
              <a:gd name="connsiteY15" fmla="*/ 592278 h 592278"/>
              <a:gd name="connsiteX16" fmla="*/ 0 w 1981200"/>
              <a:gd name="connsiteY16" fmla="*/ 532496 h 592278"/>
              <a:gd name="connsiteX17" fmla="*/ 0 w 1981200"/>
              <a:gd name="connsiteY17" fmla="*/ 383046 h 592278"/>
              <a:gd name="connsiteX18" fmla="*/ 0 w 1981200"/>
              <a:gd name="connsiteY18" fmla="*/ 293375 h 592278"/>
              <a:gd name="connsiteX19" fmla="*/ 0 w 1981200"/>
              <a:gd name="connsiteY19" fmla="*/ 293375 h 592278"/>
              <a:gd name="connsiteX20" fmla="*/ 0 w 1981200"/>
              <a:gd name="connsiteY20" fmla="*/ 293376 h 592278"/>
              <a:gd name="connsiteX0" fmla="*/ 0 w 1981200"/>
              <a:gd name="connsiteY0" fmla="*/ 293376 h 592278"/>
              <a:gd name="connsiteX1" fmla="*/ 59782 w 1981200"/>
              <a:gd name="connsiteY1" fmla="*/ 233594 h 592278"/>
              <a:gd name="connsiteX2" fmla="*/ 1406008 w 1981200"/>
              <a:gd name="connsiteY2" fmla="*/ 233594 h 592278"/>
              <a:gd name="connsiteX3" fmla="*/ 1430240 w 1981200"/>
              <a:gd name="connsiteY3" fmla="*/ 0 h 592278"/>
              <a:gd name="connsiteX4" fmla="*/ 1678025 w 1981200"/>
              <a:gd name="connsiteY4" fmla="*/ 233931 h 592278"/>
              <a:gd name="connsiteX5" fmla="*/ 1921418 w 1981200"/>
              <a:gd name="connsiteY5" fmla="*/ 233594 h 592278"/>
              <a:gd name="connsiteX6" fmla="*/ 1981200 w 1981200"/>
              <a:gd name="connsiteY6" fmla="*/ 293376 h 592278"/>
              <a:gd name="connsiteX7" fmla="*/ 1981200 w 1981200"/>
              <a:gd name="connsiteY7" fmla="*/ 293375 h 592278"/>
              <a:gd name="connsiteX8" fmla="*/ 1981200 w 1981200"/>
              <a:gd name="connsiteY8" fmla="*/ 293375 h 592278"/>
              <a:gd name="connsiteX9" fmla="*/ 1981200 w 1981200"/>
              <a:gd name="connsiteY9" fmla="*/ 383046 h 592278"/>
              <a:gd name="connsiteX10" fmla="*/ 1981200 w 1981200"/>
              <a:gd name="connsiteY10" fmla="*/ 532496 h 592278"/>
              <a:gd name="connsiteX11" fmla="*/ 1921418 w 1981200"/>
              <a:gd name="connsiteY11" fmla="*/ 592278 h 592278"/>
              <a:gd name="connsiteX12" fmla="*/ 825500 w 1981200"/>
              <a:gd name="connsiteY12" fmla="*/ 592278 h 592278"/>
              <a:gd name="connsiteX13" fmla="*/ 330200 w 1981200"/>
              <a:gd name="connsiteY13" fmla="*/ 592278 h 592278"/>
              <a:gd name="connsiteX14" fmla="*/ 330200 w 1981200"/>
              <a:gd name="connsiteY14" fmla="*/ 592278 h 592278"/>
              <a:gd name="connsiteX15" fmla="*/ 59782 w 1981200"/>
              <a:gd name="connsiteY15" fmla="*/ 592278 h 592278"/>
              <a:gd name="connsiteX16" fmla="*/ 0 w 1981200"/>
              <a:gd name="connsiteY16" fmla="*/ 532496 h 592278"/>
              <a:gd name="connsiteX17" fmla="*/ 0 w 1981200"/>
              <a:gd name="connsiteY17" fmla="*/ 383046 h 592278"/>
              <a:gd name="connsiteX18" fmla="*/ 0 w 1981200"/>
              <a:gd name="connsiteY18" fmla="*/ 293375 h 592278"/>
              <a:gd name="connsiteX19" fmla="*/ 0 w 1981200"/>
              <a:gd name="connsiteY19" fmla="*/ 293375 h 592278"/>
              <a:gd name="connsiteX20" fmla="*/ 0 w 1981200"/>
              <a:gd name="connsiteY20" fmla="*/ 293376 h 59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81200" h="592278">
                <a:moveTo>
                  <a:pt x="0" y="293376"/>
                </a:moveTo>
                <a:cubicBezTo>
                  <a:pt x="0" y="260359"/>
                  <a:pt x="26765" y="233594"/>
                  <a:pt x="59782" y="233594"/>
                </a:cubicBezTo>
                <a:lnTo>
                  <a:pt x="1406008" y="233594"/>
                </a:lnTo>
                <a:lnTo>
                  <a:pt x="1430240" y="0"/>
                </a:lnTo>
                <a:lnTo>
                  <a:pt x="1678025" y="233931"/>
                </a:lnTo>
                <a:lnTo>
                  <a:pt x="1921418" y="233594"/>
                </a:lnTo>
                <a:cubicBezTo>
                  <a:pt x="1954435" y="233594"/>
                  <a:pt x="1981200" y="260359"/>
                  <a:pt x="1981200" y="293376"/>
                </a:cubicBezTo>
                <a:lnTo>
                  <a:pt x="1981200" y="293375"/>
                </a:lnTo>
                <a:lnTo>
                  <a:pt x="1981200" y="293375"/>
                </a:lnTo>
                <a:lnTo>
                  <a:pt x="1981200" y="383046"/>
                </a:lnTo>
                <a:lnTo>
                  <a:pt x="1981200" y="532496"/>
                </a:lnTo>
                <a:cubicBezTo>
                  <a:pt x="1981200" y="565513"/>
                  <a:pt x="1954435" y="592278"/>
                  <a:pt x="1921418" y="592278"/>
                </a:cubicBezTo>
                <a:lnTo>
                  <a:pt x="825500" y="592278"/>
                </a:lnTo>
                <a:lnTo>
                  <a:pt x="330200" y="592278"/>
                </a:lnTo>
                <a:lnTo>
                  <a:pt x="330200" y="592278"/>
                </a:lnTo>
                <a:lnTo>
                  <a:pt x="59782" y="592278"/>
                </a:lnTo>
                <a:cubicBezTo>
                  <a:pt x="26765" y="592278"/>
                  <a:pt x="0" y="565513"/>
                  <a:pt x="0" y="532496"/>
                </a:cubicBezTo>
                <a:lnTo>
                  <a:pt x="0" y="383046"/>
                </a:lnTo>
                <a:lnTo>
                  <a:pt x="0" y="293375"/>
                </a:lnTo>
                <a:lnTo>
                  <a:pt x="0" y="293375"/>
                </a:lnTo>
                <a:lnTo>
                  <a:pt x="0" y="293376"/>
                </a:lnTo>
                <a:close/>
              </a:path>
            </a:pathLst>
          </a:cu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sz="16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503652" y="2895518"/>
            <a:ext cx="252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prstClr val="white"/>
                </a:solidFill>
              </a:rPr>
              <a:t>Result on </a:t>
            </a:r>
            <a:r>
              <a:rPr lang="en-US" b="1" kern="0" dirty="0" smtClean="0">
                <a:solidFill>
                  <a:prstClr val="white"/>
                </a:solidFill>
              </a:rPr>
              <a:t>second coin</a:t>
            </a:r>
            <a:endParaRPr lang="en-US" b="1" kern="0" dirty="0">
              <a:solidFill>
                <a:prstClr val="white"/>
              </a:solidFill>
            </a:endParaRPr>
          </a:p>
        </p:txBody>
      </p:sp>
      <p:sp>
        <p:nvSpPr>
          <p:cNvPr id="106" name="Left-Right Arrow Callout 105"/>
          <p:cNvSpPr/>
          <p:nvPr/>
        </p:nvSpPr>
        <p:spPr>
          <a:xfrm rot="5400000">
            <a:off x="3721655" y="713942"/>
            <a:ext cx="932615" cy="2314150"/>
          </a:xfrm>
          <a:prstGeom prst="leftRightArrowCallout">
            <a:avLst>
              <a:gd name="adj1" fmla="val 37823"/>
              <a:gd name="adj2" fmla="val 37435"/>
              <a:gd name="adj3" fmla="val 10914"/>
              <a:gd name="adj4" fmla="val 65609"/>
            </a:avLst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919542" y="1598006"/>
            <a:ext cx="2521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 pitchFamily="18" charset="0"/>
              </a:rPr>
              <a:t>Result of both experiments are same</a:t>
            </a:r>
            <a:endParaRPr lang="en-US" sz="14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pic>
        <p:nvPicPr>
          <p:cNvPr id="88" name="Picture 87" descr="001978 India 1 Rupee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520" y="1739252"/>
            <a:ext cx="1097280" cy="11135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3" name="Rounded Rectangular Callout 26"/>
          <p:cNvSpPr/>
          <p:nvPr/>
        </p:nvSpPr>
        <p:spPr>
          <a:xfrm>
            <a:off x="654166" y="2669616"/>
            <a:ext cx="1981200" cy="548640"/>
          </a:xfrm>
          <a:custGeom>
            <a:avLst/>
            <a:gdLst>
              <a:gd name="connsiteX0" fmla="*/ 0 w 1981200"/>
              <a:gd name="connsiteY0" fmla="*/ 59782 h 358684"/>
              <a:gd name="connsiteX1" fmla="*/ 59782 w 1981200"/>
              <a:gd name="connsiteY1" fmla="*/ 0 h 358684"/>
              <a:gd name="connsiteX2" fmla="*/ 330200 w 1981200"/>
              <a:gd name="connsiteY2" fmla="*/ 0 h 358684"/>
              <a:gd name="connsiteX3" fmla="*/ 535320 w 1981200"/>
              <a:gd name="connsiteY3" fmla="*/ -181272 h 358684"/>
              <a:gd name="connsiteX4" fmla="*/ 825500 w 1981200"/>
              <a:gd name="connsiteY4" fmla="*/ 0 h 358684"/>
              <a:gd name="connsiteX5" fmla="*/ 1921418 w 1981200"/>
              <a:gd name="connsiteY5" fmla="*/ 0 h 358684"/>
              <a:gd name="connsiteX6" fmla="*/ 1981200 w 1981200"/>
              <a:gd name="connsiteY6" fmla="*/ 59782 h 358684"/>
              <a:gd name="connsiteX7" fmla="*/ 1981200 w 1981200"/>
              <a:gd name="connsiteY7" fmla="*/ 59781 h 358684"/>
              <a:gd name="connsiteX8" fmla="*/ 1981200 w 1981200"/>
              <a:gd name="connsiteY8" fmla="*/ 59781 h 358684"/>
              <a:gd name="connsiteX9" fmla="*/ 1981200 w 1981200"/>
              <a:gd name="connsiteY9" fmla="*/ 149452 h 358684"/>
              <a:gd name="connsiteX10" fmla="*/ 1981200 w 1981200"/>
              <a:gd name="connsiteY10" fmla="*/ 298902 h 358684"/>
              <a:gd name="connsiteX11" fmla="*/ 1921418 w 1981200"/>
              <a:gd name="connsiteY11" fmla="*/ 358684 h 358684"/>
              <a:gd name="connsiteX12" fmla="*/ 825500 w 1981200"/>
              <a:gd name="connsiteY12" fmla="*/ 358684 h 358684"/>
              <a:gd name="connsiteX13" fmla="*/ 330200 w 1981200"/>
              <a:gd name="connsiteY13" fmla="*/ 358684 h 358684"/>
              <a:gd name="connsiteX14" fmla="*/ 330200 w 1981200"/>
              <a:gd name="connsiteY14" fmla="*/ 358684 h 358684"/>
              <a:gd name="connsiteX15" fmla="*/ 59782 w 1981200"/>
              <a:gd name="connsiteY15" fmla="*/ 358684 h 358684"/>
              <a:gd name="connsiteX16" fmla="*/ 0 w 1981200"/>
              <a:gd name="connsiteY16" fmla="*/ 298902 h 358684"/>
              <a:gd name="connsiteX17" fmla="*/ 0 w 1981200"/>
              <a:gd name="connsiteY17" fmla="*/ 149452 h 358684"/>
              <a:gd name="connsiteX18" fmla="*/ 0 w 1981200"/>
              <a:gd name="connsiteY18" fmla="*/ 59781 h 358684"/>
              <a:gd name="connsiteX19" fmla="*/ 0 w 1981200"/>
              <a:gd name="connsiteY19" fmla="*/ 59781 h 358684"/>
              <a:gd name="connsiteX20" fmla="*/ 0 w 1981200"/>
              <a:gd name="connsiteY20" fmla="*/ 59782 h 358684"/>
              <a:gd name="connsiteX0" fmla="*/ 0 w 1981200"/>
              <a:gd name="connsiteY0" fmla="*/ 241054 h 539956"/>
              <a:gd name="connsiteX1" fmla="*/ 59782 w 1981200"/>
              <a:gd name="connsiteY1" fmla="*/ 181272 h 539956"/>
              <a:gd name="connsiteX2" fmla="*/ 330200 w 1981200"/>
              <a:gd name="connsiteY2" fmla="*/ 181272 h 539956"/>
              <a:gd name="connsiteX3" fmla="*/ 535320 w 1981200"/>
              <a:gd name="connsiteY3" fmla="*/ 0 h 539956"/>
              <a:gd name="connsiteX4" fmla="*/ 612849 w 1981200"/>
              <a:gd name="connsiteY4" fmla="*/ 202537 h 539956"/>
              <a:gd name="connsiteX5" fmla="*/ 1921418 w 1981200"/>
              <a:gd name="connsiteY5" fmla="*/ 181272 h 539956"/>
              <a:gd name="connsiteX6" fmla="*/ 1981200 w 1981200"/>
              <a:gd name="connsiteY6" fmla="*/ 241054 h 539956"/>
              <a:gd name="connsiteX7" fmla="*/ 1981200 w 1981200"/>
              <a:gd name="connsiteY7" fmla="*/ 241053 h 539956"/>
              <a:gd name="connsiteX8" fmla="*/ 1981200 w 1981200"/>
              <a:gd name="connsiteY8" fmla="*/ 241053 h 539956"/>
              <a:gd name="connsiteX9" fmla="*/ 1981200 w 1981200"/>
              <a:gd name="connsiteY9" fmla="*/ 330724 h 539956"/>
              <a:gd name="connsiteX10" fmla="*/ 1981200 w 1981200"/>
              <a:gd name="connsiteY10" fmla="*/ 480174 h 539956"/>
              <a:gd name="connsiteX11" fmla="*/ 1921418 w 1981200"/>
              <a:gd name="connsiteY11" fmla="*/ 539956 h 539956"/>
              <a:gd name="connsiteX12" fmla="*/ 825500 w 1981200"/>
              <a:gd name="connsiteY12" fmla="*/ 539956 h 539956"/>
              <a:gd name="connsiteX13" fmla="*/ 330200 w 1981200"/>
              <a:gd name="connsiteY13" fmla="*/ 539956 h 539956"/>
              <a:gd name="connsiteX14" fmla="*/ 330200 w 1981200"/>
              <a:gd name="connsiteY14" fmla="*/ 539956 h 539956"/>
              <a:gd name="connsiteX15" fmla="*/ 59782 w 1981200"/>
              <a:gd name="connsiteY15" fmla="*/ 539956 h 539956"/>
              <a:gd name="connsiteX16" fmla="*/ 0 w 1981200"/>
              <a:gd name="connsiteY16" fmla="*/ 480174 h 539956"/>
              <a:gd name="connsiteX17" fmla="*/ 0 w 1981200"/>
              <a:gd name="connsiteY17" fmla="*/ 330724 h 539956"/>
              <a:gd name="connsiteX18" fmla="*/ 0 w 1981200"/>
              <a:gd name="connsiteY18" fmla="*/ 241053 h 539956"/>
              <a:gd name="connsiteX19" fmla="*/ 0 w 1981200"/>
              <a:gd name="connsiteY19" fmla="*/ 241053 h 539956"/>
              <a:gd name="connsiteX20" fmla="*/ 0 w 1981200"/>
              <a:gd name="connsiteY20" fmla="*/ 241054 h 539956"/>
              <a:gd name="connsiteX0" fmla="*/ 0 w 1981200"/>
              <a:gd name="connsiteY0" fmla="*/ 241054 h 539956"/>
              <a:gd name="connsiteX1" fmla="*/ 59782 w 1981200"/>
              <a:gd name="connsiteY1" fmla="*/ 181272 h 539956"/>
              <a:gd name="connsiteX2" fmla="*/ 330200 w 1981200"/>
              <a:gd name="connsiteY2" fmla="*/ 181272 h 539956"/>
              <a:gd name="connsiteX3" fmla="*/ 535320 w 1981200"/>
              <a:gd name="connsiteY3" fmla="*/ 0 h 539956"/>
              <a:gd name="connsiteX4" fmla="*/ 602217 w 1981200"/>
              <a:gd name="connsiteY4" fmla="*/ 192073 h 539956"/>
              <a:gd name="connsiteX5" fmla="*/ 1921418 w 1981200"/>
              <a:gd name="connsiteY5" fmla="*/ 181272 h 539956"/>
              <a:gd name="connsiteX6" fmla="*/ 1981200 w 1981200"/>
              <a:gd name="connsiteY6" fmla="*/ 241054 h 539956"/>
              <a:gd name="connsiteX7" fmla="*/ 1981200 w 1981200"/>
              <a:gd name="connsiteY7" fmla="*/ 241053 h 539956"/>
              <a:gd name="connsiteX8" fmla="*/ 1981200 w 1981200"/>
              <a:gd name="connsiteY8" fmla="*/ 241053 h 539956"/>
              <a:gd name="connsiteX9" fmla="*/ 1981200 w 1981200"/>
              <a:gd name="connsiteY9" fmla="*/ 330724 h 539956"/>
              <a:gd name="connsiteX10" fmla="*/ 1981200 w 1981200"/>
              <a:gd name="connsiteY10" fmla="*/ 480174 h 539956"/>
              <a:gd name="connsiteX11" fmla="*/ 1921418 w 1981200"/>
              <a:gd name="connsiteY11" fmla="*/ 539956 h 539956"/>
              <a:gd name="connsiteX12" fmla="*/ 825500 w 1981200"/>
              <a:gd name="connsiteY12" fmla="*/ 539956 h 539956"/>
              <a:gd name="connsiteX13" fmla="*/ 330200 w 1981200"/>
              <a:gd name="connsiteY13" fmla="*/ 539956 h 539956"/>
              <a:gd name="connsiteX14" fmla="*/ 330200 w 1981200"/>
              <a:gd name="connsiteY14" fmla="*/ 539956 h 539956"/>
              <a:gd name="connsiteX15" fmla="*/ 59782 w 1981200"/>
              <a:gd name="connsiteY15" fmla="*/ 539956 h 539956"/>
              <a:gd name="connsiteX16" fmla="*/ 0 w 1981200"/>
              <a:gd name="connsiteY16" fmla="*/ 480174 h 539956"/>
              <a:gd name="connsiteX17" fmla="*/ 0 w 1981200"/>
              <a:gd name="connsiteY17" fmla="*/ 330724 h 539956"/>
              <a:gd name="connsiteX18" fmla="*/ 0 w 1981200"/>
              <a:gd name="connsiteY18" fmla="*/ 241053 h 539956"/>
              <a:gd name="connsiteX19" fmla="*/ 0 w 1981200"/>
              <a:gd name="connsiteY19" fmla="*/ 241053 h 539956"/>
              <a:gd name="connsiteX20" fmla="*/ 0 w 1981200"/>
              <a:gd name="connsiteY20" fmla="*/ 241054 h 53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81200" h="539956">
                <a:moveTo>
                  <a:pt x="0" y="241054"/>
                </a:moveTo>
                <a:cubicBezTo>
                  <a:pt x="0" y="208037"/>
                  <a:pt x="26765" y="181272"/>
                  <a:pt x="59782" y="181272"/>
                </a:cubicBezTo>
                <a:lnTo>
                  <a:pt x="330200" y="181272"/>
                </a:lnTo>
                <a:lnTo>
                  <a:pt x="535320" y="0"/>
                </a:lnTo>
                <a:lnTo>
                  <a:pt x="602217" y="192073"/>
                </a:lnTo>
                <a:lnTo>
                  <a:pt x="1921418" y="181272"/>
                </a:lnTo>
                <a:cubicBezTo>
                  <a:pt x="1954435" y="181272"/>
                  <a:pt x="1981200" y="208037"/>
                  <a:pt x="1981200" y="241054"/>
                </a:cubicBezTo>
                <a:lnTo>
                  <a:pt x="1981200" y="241053"/>
                </a:lnTo>
                <a:lnTo>
                  <a:pt x="1981200" y="241053"/>
                </a:lnTo>
                <a:lnTo>
                  <a:pt x="1981200" y="330724"/>
                </a:lnTo>
                <a:lnTo>
                  <a:pt x="1981200" y="480174"/>
                </a:lnTo>
                <a:cubicBezTo>
                  <a:pt x="1981200" y="513191"/>
                  <a:pt x="1954435" y="539956"/>
                  <a:pt x="1921418" y="539956"/>
                </a:cubicBezTo>
                <a:lnTo>
                  <a:pt x="825500" y="539956"/>
                </a:lnTo>
                <a:lnTo>
                  <a:pt x="330200" y="539956"/>
                </a:lnTo>
                <a:lnTo>
                  <a:pt x="330200" y="539956"/>
                </a:lnTo>
                <a:lnTo>
                  <a:pt x="59782" y="539956"/>
                </a:lnTo>
                <a:cubicBezTo>
                  <a:pt x="26765" y="539956"/>
                  <a:pt x="0" y="513191"/>
                  <a:pt x="0" y="480174"/>
                </a:cubicBezTo>
                <a:lnTo>
                  <a:pt x="0" y="330724"/>
                </a:lnTo>
                <a:lnTo>
                  <a:pt x="0" y="241053"/>
                </a:lnTo>
                <a:lnTo>
                  <a:pt x="0" y="241053"/>
                </a:lnTo>
                <a:lnTo>
                  <a:pt x="0" y="241054"/>
                </a:lnTo>
                <a:close/>
              </a:path>
            </a:pathLst>
          </a:cu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sz="16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2109" y="2853696"/>
            <a:ext cx="19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prstClr val="white"/>
                </a:solidFill>
              </a:rPr>
              <a:t>Result on first </a:t>
            </a:r>
            <a:r>
              <a:rPr lang="en-US" b="1" kern="0" dirty="0" smtClean="0">
                <a:solidFill>
                  <a:prstClr val="white"/>
                </a:solidFill>
              </a:rPr>
              <a:t>coin</a:t>
            </a:r>
            <a:endParaRPr lang="en-US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75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7" grpId="0" animBg="1"/>
      <p:bldP spid="82" grpId="0" animBg="1"/>
      <p:bldP spid="83" grpId="0" animBg="1"/>
      <p:bldP spid="84" grpId="0" animBg="1"/>
      <p:bldP spid="90" grpId="0"/>
      <p:bldP spid="90" grpId="1"/>
      <p:bldP spid="91" grpId="0" animBg="1"/>
      <p:bldP spid="91" grpId="1" animBg="1"/>
      <p:bldP spid="92" grpId="0"/>
      <p:bldP spid="92" grpId="1"/>
      <p:bldP spid="95" grpId="0" animBg="1"/>
      <p:bldP spid="95" grpId="1" animBg="1"/>
      <p:bldP spid="96" grpId="0"/>
      <p:bldP spid="96" grpId="1"/>
      <p:bldP spid="97" grpId="0" animBg="1"/>
      <p:bldP spid="97" grpId="1" animBg="1"/>
      <p:bldP spid="98" grpId="0"/>
      <p:bldP spid="98" grpId="1"/>
      <p:bldP spid="99" grpId="0" animBg="1"/>
      <p:bldP spid="99" grpId="1" animBg="1"/>
      <p:bldP spid="100" grpId="0"/>
      <p:bldP spid="100" grpId="1"/>
      <p:bldP spid="101" grpId="0" animBg="1"/>
      <p:bldP spid="101" grpId="1" animBg="1"/>
      <p:bldP spid="102" grpId="0"/>
      <p:bldP spid="102" grpId="1"/>
      <p:bldP spid="103" grpId="0" animBg="1"/>
      <p:bldP spid="103" grpId="1" animBg="1"/>
      <p:bldP spid="104" grpId="0"/>
      <p:bldP spid="104" grpId="1"/>
      <p:bldP spid="106" grpId="0" animBg="1"/>
      <p:bldP spid="107" grpId="0"/>
      <p:bldP spid="93" grpId="0" animBg="1"/>
      <p:bldP spid="93" grpId="1" animBg="1"/>
      <p:bldP spid="94" grpId="0"/>
      <p:bldP spid="9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970550" y="4058445"/>
            <a:ext cx="2685233" cy="713248"/>
          </a:xfrm>
          <a:prstGeom prst="rect">
            <a:avLst/>
          </a:prstGeom>
          <a:solidFill>
            <a:srgbClr val="66FFFF"/>
          </a:solidFill>
          <a:ln w="38100">
            <a:solidFill>
              <a:schemeClr val="tx1"/>
            </a:solidFill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defRPr>
            </a:lvl1pPr>
          </a:lstStyle>
          <a:p>
            <a:endParaRPr lang="en-IN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6156604" y="868393"/>
            <a:ext cx="1828800" cy="646986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Start with HHH</a:t>
            </a:r>
          </a:p>
        </p:txBody>
      </p:sp>
      <p:sp>
        <p:nvSpPr>
          <p:cNvPr id="78" name="Round Diagonal Corner Rectangle 77"/>
          <p:cNvSpPr/>
          <p:nvPr/>
        </p:nvSpPr>
        <p:spPr>
          <a:xfrm>
            <a:off x="5970806" y="876713"/>
            <a:ext cx="2573331" cy="374571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Introduce T </a:t>
            </a:r>
            <a:r>
              <a:rPr lang="en-IN" sz="1600" b="1" kern="0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inthe</a:t>
            </a:r>
            <a:r>
              <a:rPr lang="en-IN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 end</a:t>
            </a:r>
          </a:p>
        </p:txBody>
      </p:sp>
      <p:sp>
        <p:nvSpPr>
          <p:cNvPr id="85" name="Round Diagonal Corner Rectangle 84"/>
          <p:cNvSpPr/>
          <p:nvPr/>
        </p:nvSpPr>
        <p:spPr>
          <a:xfrm>
            <a:off x="6088735" y="876713"/>
            <a:ext cx="2078573" cy="646986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Shift the position of T</a:t>
            </a:r>
          </a:p>
        </p:txBody>
      </p: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62350"/>
              </p:ext>
            </p:extLst>
          </p:nvPr>
        </p:nvGraphicFramePr>
        <p:xfrm>
          <a:off x="3084742" y="774367"/>
          <a:ext cx="2479176" cy="32688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9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5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0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0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3039614" y="747343"/>
            <a:ext cx="9316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3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st</a:t>
            </a:r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 coin/</a:t>
            </a:r>
          </a:p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3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st</a:t>
            </a:r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 time</a:t>
            </a:r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857160" y="747343"/>
            <a:ext cx="9685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3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nd</a:t>
            </a:r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 coin/</a:t>
            </a:r>
          </a:p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3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nd</a:t>
            </a:r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 time</a:t>
            </a:r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719932" y="745328"/>
            <a:ext cx="9444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3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rd</a:t>
            </a:r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 coin/</a:t>
            </a:r>
          </a:p>
          <a:p>
            <a:r>
              <a:rPr lang="en-US" sz="13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300" b="1" baseline="30000" dirty="0">
                <a:solidFill>
                  <a:prstClr val="black"/>
                </a:solidFill>
                <a:latin typeface="Bookman Old Style" pitchFamily="18" charset="0"/>
              </a:rPr>
              <a:t>rd</a:t>
            </a:r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 time</a:t>
            </a:r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132" name="Picture 131" descr="001978 India 1 Rupee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0332" y="1154304"/>
            <a:ext cx="787619" cy="8279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" name="Picture 132" descr="001978 India 1 Rupee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8532" y="1154304"/>
            <a:ext cx="787619" cy="8279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4" name="Picture 133" descr="001978 India 1 Rupee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47365" y="1884729"/>
            <a:ext cx="787619" cy="7993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5" name="Picture 134" descr="001978 India 1 Rupee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7365" y="1154304"/>
            <a:ext cx="787619" cy="8279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6" name="Picture 135" descr="001978 India 1 Rupee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0965" y="1870401"/>
            <a:ext cx="787619" cy="8279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7" name="Picture 136" descr="001978 India 1 Rupee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09165" y="1870401"/>
            <a:ext cx="787619" cy="8279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8" name="Picture 137" descr="001978 India 1 Rupee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5660" y="2563514"/>
            <a:ext cx="787619" cy="8279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9" name="Picture 138" descr="001978 India 1 Rupee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13860" y="2577842"/>
            <a:ext cx="787619" cy="7993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0" name="Picture 139" descr="001978 India 1 Rupee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2060" y="2563514"/>
            <a:ext cx="787619" cy="8279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1" name="Picture 140" descr="001978 India 1 Rupee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81598" y="3310098"/>
            <a:ext cx="787619" cy="7993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2" name="Picture 141" descr="001978 India 1 Rupee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19798" y="3263871"/>
            <a:ext cx="787619" cy="8279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3" name="Picture 142" descr="001978 India 1 Rupee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7998" y="3263871"/>
            <a:ext cx="787619" cy="8279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541406" y="425439"/>
            <a:ext cx="5805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3 Coins are Tossed Together / 1 Coin is tossed thrice</a:t>
            </a:r>
            <a:endParaRPr lang="en-IN" sz="2000" b="1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5564" y="4027157"/>
            <a:ext cx="3305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prstClr val="black"/>
                </a:solidFill>
              </a:rPr>
              <a:t>HH   , HT   , TH   , TT   , </a:t>
            </a:r>
            <a:endParaRPr lang="en-IN" sz="22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5962" y="4377380"/>
            <a:ext cx="2852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prstClr val="black"/>
                </a:solidFill>
              </a:rPr>
              <a:t>   HH   , HT   , TH   , TT</a:t>
            </a:r>
            <a:endParaRPr lang="en-IN" sz="2200" b="1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32241" y="4027219"/>
            <a:ext cx="428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H</a:t>
            </a:r>
            <a:endParaRPr lang="en-IN" sz="22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75846" y="4027887"/>
            <a:ext cx="428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H</a:t>
            </a:r>
            <a:endParaRPr lang="en-IN" sz="2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06561" y="4027887"/>
            <a:ext cx="428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H</a:t>
            </a:r>
            <a:endParaRPr lang="en-IN" sz="22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39377" y="4027887"/>
            <a:ext cx="428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H</a:t>
            </a:r>
            <a:endParaRPr lang="en-IN" sz="22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56024" y="4377380"/>
            <a:ext cx="428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T</a:t>
            </a:r>
            <a:endParaRPr lang="en-IN" sz="22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11410" y="4376470"/>
            <a:ext cx="428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T</a:t>
            </a:r>
            <a:endParaRPr lang="en-IN" sz="22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34751" y="4376470"/>
            <a:ext cx="428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T</a:t>
            </a:r>
            <a:endParaRPr lang="en-IN" sz="22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53503" y="4377380"/>
            <a:ext cx="428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T</a:t>
            </a:r>
            <a:endParaRPr lang="en-IN" sz="2200" dirty="0">
              <a:solidFill>
                <a:srgbClr val="FF0000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35" y="972576"/>
            <a:ext cx="762000" cy="15240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35" y="978665"/>
            <a:ext cx="762000" cy="15240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65" y="966902"/>
            <a:ext cx="762000" cy="152400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7523"/>
              </p:ext>
            </p:extLst>
          </p:nvPr>
        </p:nvGraphicFramePr>
        <p:xfrm>
          <a:off x="552039" y="770233"/>
          <a:ext cx="2479176" cy="32688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9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5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0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0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9728" y="744049"/>
            <a:ext cx="9316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3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st</a:t>
            </a:r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 coin/</a:t>
            </a:r>
          </a:p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3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st</a:t>
            </a:r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 time</a:t>
            </a:r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17274" y="744049"/>
            <a:ext cx="9685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3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nd</a:t>
            </a:r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 coin/</a:t>
            </a:r>
          </a:p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3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nd</a:t>
            </a:r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 time</a:t>
            </a:r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65578" y="741798"/>
            <a:ext cx="9444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3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rd</a:t>
            </a:r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 coin/</a:t>
            </a:r>
          </a:p>
          <a:p>
            <a:r>
              <a:rPr lang="en-US" sz="13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300" b="1" baseline="30000" dirty="0">
                <a:solidFill>
                  <a:prstClr val="black"/>
                </a:solidFill>
                <a:latin typeface="Bookman Old Style" pitchFamily="18" charset="0"/>
              </a:rPr>
              <a:t>rd</a:t>
            </a:r>
            <a:r>
              <a:rPr lang="en-US" sz="1300" b="1" dirty="0" smtClean="0">
                <a:solidFill>
                  <a:prstClr val="black"/>
                </a:solidFill>
                <a:latin typeface="Bookman Old Style" pitchFamily="18" charset="0"/>
              </a:rPr>
              <a:t> time</a:t>
            </a:r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50" name="Picture 49" descr="001978 India 1 Rupee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0049" y="1148807"/>
            <a:ext cx="827795" cy="84008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" name="Picture 50" descr="001978 India 1 Rupee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7260" y="1148807"/>
            <a:ext cx="827795" cy="84008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2" name="Picture 51" descr="001978 India 1 Rupee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74827" y="1148807"/>
            <a:ext cx="827795" cy="84008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" name="Picture 52" descr="001978 India 1 RupeeB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91764" y="1854670"/>
            <a:ext cx="811484" cy="8530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4" name="Picture 53" descr="001978 India 1 RupeeA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6353" y="1880065"/>
            <a:ext cx="811484" cy="8235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" name="Picture 54" descr="001978 India 1 RupeeA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3564" y="1880065"/>
            <a:ext cx="811484" cy="8235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6" name="Picture 55" descr="001978 India 1 RupeeB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46551" y="2550779"/>
            <a:ext cx="811484" cy="8530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7" name="Picture 56" descr="001978 India 1 RupeeA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9973" y="2565541"/>
            <a:ext cx="811484" cy="8235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8" name="Picture 57" descr="001978 India 1 RupeeA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84751" y="2565541"/>
            <a:ext cx="811484" cy="8235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9" name="Picture 58" descr="001978 India 1 Rupee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3543" y="3255897"/>
            <a:ext cx="836073" cy="8789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0" name="Picture 59" descr="001978 India 1 RupeeA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0121" y="3271106"/>
            <a:ext cx="836073" cy="8484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" name="Picture 60" descr="001978 India 1 RupeeA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78321" y="3271106"/>
            <a:ext cx="836073" cy="8484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ounded Rectangular Callout 3"/>
          <p:cNvSpPr/>
          <p:nvPr/>
        </p:nvSpPr>
        <p:spPr>
          <a:xfrm>
            <a:off x="580692" y="381412"/>
            <a:ext cx="1004974" cy="296314"/>
          </a:xfrm>
          <a:prstGeom prst="wedgeRoundRectCallout">
            <a:avLst>
              <a:gd name="adj1" fmla="val -21830"/>
              <a:gd name="adj2" fmla="val 9851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sz="14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8513" y="362362"/>
            <a:ext cx="1181100" cy="307777"/>
          </a:xfrm>
          <a:prstGeom prst="rect">
            <a:avLst/>
          </a:prstGeom>
          <a:noFill/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Result on</a:t>
            </a:r>
          </a:p>
        </p:txBody>
      </p:sp>
      <p:sp>
        <p:nvSpPr>
          <p:cNvPr id="81" name="Rounded Rectangular Callout 80"/>
          <p:cNvSpPr/>
          <p:nvPr/>
        </p:nvSpPr>
        <p:spPr>
          <a:xfrm>
            <a:off x="1461787" y="387022"/>
            <a:ext cx="1015024" cy="299277"/>
          </a:xfrm>
          <a:prstGeom prst="wedgeRoundRectCallout">
            <a:avLst>
              <a:gd name="adj1" fmla="val -21830"/>
              <a:gd name="adj2" fmla="val 9851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sz="14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25266" y="377073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Result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on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Rounded Rectangular Callout 82"/>
          <p:cNvSpPr/>
          <p:nvPr/>
        </p:nvSpPr>
        <p:spPr>
          <a:xfrm>
            <a:off x="2282688" y="380722"/>
            <a:ext cx="1004974" cy="299277"/>
          </a:xfrm>
          <a:prstGeom prst="wedgeRoundRectCallout">
            <a:avLst>
              <a:gd name="adj1" fmla="val -21830"/>
              <a:gd name="adj2" fmla="val 9851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sz="14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41142" y="378393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Result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on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Rounded Rectangular Callout 91"/>
          <p:cNvSpPr/>
          <p:nvPr/>
        </p:nvSpPr>
        <p:spPr>
          <a:xfrm>
            <a:off x="953044" y="2268333"/>
            <a:ext cx="4365811" cy="1758824"/>
          </a:xfrm>
          <a:custGeom>
            <a:avLst/>
            <a:gdLst>
              <a:gd name="connsiteX0" fmla="*/ 0 w 4191000"/>
              <a:gd name="connsiteY0" fmla="*/ 221974 h 1331817"/>
              <a:gd name="connsiteX1" fmla="*/ 221974 w 4191000"/>
              <a:gd name="connsiteY1" fmla="*/ 0 h 1331817"/>
              <a:gd name="connsiteX2" fmla="*/ 698500 w 4191000"/>
              <a:gd name="connsiteY2" fmla="*/ 0 h 1331817"/>
              <a:gd name="connsiteX3" fmla="*/ 698500 w 4191000"/>
              <a:gd name="connsiteY3" fmla="*/ 0 h 1331817"/>
              <a:gd name="connsiteX4" fmla="*/ 1746250 w 4191000"/>
              <a:gd name="connsiteY4" fmla="*/ 0 h 1331817"/>
              <a:gd name="connsiteX5" fmla="*/ 3969026 w 4191000"/>
              <a:gd name="connsiteY5" fmla="*/ 0 h 1331817"/>
              <a:gd name="connsiteX6" fmla="*/ 4191000 w 4191000"/>
              <a:gd name="connsiteY6" fmla="*/ 221974 h 1331817"/>
              <a:gd name="connsiteX7" fmla="*/ 4191000 w 4191000"/>
              <a:gd name="connsiteY7" fmla="*/ 776893 h 1331817"/>
              <a:gd name="connsiteX8" fmla="*/ 4191000 w 4191000"/>
              <a:gd name="connsiteY8" fmla="*/ 776893 h 1331817"/>
              <a:gd name="connsiteX9" fmla="*/ 4191000 w 4191000"/>
              <a:gd name="connsiteY9" fmla="*/ 1109848 h 1331817"/>
              <a:gd name="connsiteX10" fmla="*/ 4191000 w 4191000"/>
              <a:gd name="connsiteY10" fmla="*/ 1109843 h 1331817"/>
              <a:gd name="connsiteX11" fmla="*/ 3969026 w 4191000"/>
              <a:gd name="connsiteY11" fmla="*/ 1331817 h 1331817"/>
              <a:gd name="connsiteX12" fmla="*/ 1746250 w 4191000"/>
              <a:gd name="connsiteY12" fmla="*/ 1331817 h 1331817"/>
              <a:gd name="connsiteX13" fmla="*/ 1258473 w 4191000"/>
              <a:gd name="connsiteY13" fmla="*/ 1758824 h 1331817"/>
              <a:gd name="connsiteX14" fmla="*/ 698500 w 4191000"/>
              <a:gd name="connsiteY14" fmla="*/ 1331817 h 1331817"/>
              <a:gd name="connsiteX15" fmla="*/ 221974 w 4191000"/>
              <a:gd name="connsiteY15" fmla="*/ 1331817 h 1331817"/>
              <a:gd name="connsiteX16" fmla="*/ 0 w 4191000"/>
              <a:gd name="connsiteY16" fmla="*/ 1109843 h 1331817"/>
              <a:gd name="connsiteX17" fmla="*/ 0 w 4191000"/>
              <a:gd name="connsiteY17" fmla="*/ 1109848 h 1331817"/>
              <a:gd name="connsiteX18" fmla="*/ 0 w 4191000"/>
              <a:gd name="connsiteY18" fmla="*/ 776893 h 1331817"/>
              <a:gd name="connsiteX19" fmla="*/ 0 w 4191000"/>
              <a:gd name="connsiteY19" fmla="*/ 776893 h 1331817"/>
              <a:gd name="connsiteX20" fmla="*/ 0 w 4191000"/>
              <a:gd name="connsiteY20" fmla="*/ 221974 h 1331817"/>
              <a:gd name="connsiteX0" fmla="*/ 0 w 4191000"/>
              <a:gd name="connsiteY0" fmla="*/ 221974 h 1758824"/>
              <a:gd name="connsiteX1" fmla="*/ 221974 w 4191000"/>
              <a:gd name="connsiteY1" fmla="*/ 0 h 1758824"/>
              <a:gd name="connsiteX2" fmla="*/ 698500 w 4191000"/>
              <a:gd name="connsiteY2" fmla="*/ 0 h 1758824"/>
              <a:gd name="connsiteX3" fmla="*/ 698500 w 4191000"/>
              <a:gd name="connsiteY3" fmla="*/ 0 h 1758824"/>
              <a:gd name="connsiteX4" fmla="*/ 1746250 w 4191000"/>
              <a:gd name="connsiteY4" fmla="*/ 0 h 1758824"/>
              <a:gd name="connsiteX5" fmla="*/ 3969026 w 4191000"/>
              <a:gd name="connsiteY5" fmla="*/ 0 h 1758824"/>
              <a:gd name="connsiteX6" fmla="*/ 4191000 w 4191000"/>
              <a:gd name="connsiteY6" fmla="*/ 221974 h 1758824"/>
              <a:gd name="connsiteX7" fmla="*/ 4191000 w 4191000"/>
              <a:gd name="connsiteY7" fmla="*/ 776893 h 1758824"/>
              <a:gd name="connsiteX8" fmla="*/ 4191000 w 4191000"/>
              <a:gd name="connsiteY8" fmla="*/ 776893 h 1758824"/>
              <a:gd name="connsiteX9" fmla="*/ 4191000 w 4191000"/>
              <a:gd name="connsiteY9" fmla="*/ 1109848 h 1758824"/>
              <a:gd name="connsiteX10" fmla="*/ 4191000 w 4191000"/>
              <a:gd name="connsiteY10" fmla="*/ 1109843 h 1758824"/>
              <a:gd name="connsiteX11" fmla="*/ 3969026 w 4191000"/>
              <a:gd name="connsiteY11" fmla="*/ 1331817 h 1758824"/>
              <a:gd name="connsiteX12" fmla="*/ 1746250 w 4191000"/>
              <a:gd name="connsiteY12" fmla="*/ 1331817 h 1758824"/>
              <a:gd name="connsiteX13" fmla="*/ 1258473 w 4191000"/>
              <a:gd name="connsiteY13" fmla="*/ 1758824 h 1758824"/>
              <a:gd name="connsiteX14" fmla="*/ 996212 w 4191000"/>
              <a:gd name="connsiteY14" fmla="*/ 1342449 h 1758824"/>
              <a:gd name="connsiteX15" fmla="*/ 221974 w 4191000"/>
              <a:gd name="connsiteY15" fmla="*/ 1331817 h 1758824"/>
              <a:gd name="connsiteX16" fmla="*/ 0 w 4191000"/>
              <a:gd name="connsiteY16" fmla="*/ 1109843 h 1758824"/>
              <a:gd name="connsiteX17" fmla="*/ 0 w 4191000"/>
              <a:gd name="connsiteY17" fmla="*/ 1109848 h 1758824"/>
              <a:gd name="connsiteX18" fmla="*/ 0 w 4191000"/>
              <a:gd name="connsiteY18" fmla="*/ 776893 h 1758824"/>
              <a:gd name="connsiteX19" fmla="*/ 0 w 4191000"/>
              <a:gd name="connsiteY19" fmla="*/ 776893 h 1758824"/>
              <a:gd name="connsiteX20" fmla="*/ 0 w 4191000"/>
              <a:gd name="connsiteY20" fmla="*/ 221974 h 1758824"/>
              <a:gd name="connsiteX0" fmla="*/ 0 w 4191000"/>
              <a:gd name="connsiteY0" fmla="*/ 221974 h 1758824"/>
              <a:gd name="connsiteX1" fmla="*/ 221974 w 4191000"/>
              <a:gd name="connsiteY1" fmla="*/ 0 h 1758824"/>
              <a:gd name="connsiteX2" fmla="*/ 698500 w 4191000"/>
              <a:gd name="connsiteY2" fmla="*/ 0 h 1758824"/>
              <a:gd name="connsiteX3" fmla="*/ 698500 w 4191000"/>
              <a:gd name="connsiteY3" fmla="*/ 0 h 1758824"/>
              <a:gd name="connsiteX4" fmla="*/ 1746250 w 4191000"/>
              <a:gd name="connsiteY4" fmla="*/ 0 h 1758824"/>
              <a:gd name="connsiteX5" fmla="*/ 3969026 w 4191000"/>
              <a:gd name="connsiteY5" fmla="*/ 0 h 1758824"/>
              <a:gd name="connsiteX6" fmla="*/ 4191000 w 4191000"/>
              <a:gd name="connsiteY6" fmla="*/ 221974 h 1758824"/>
              <a:gd name="connsiteX7" fmla="*/ 4191000 w 4191000"/>
              <a:gd name="connsiteY7" fmla="*/ 776893 h 1758824"/>
              <a:gd name="connsiteX8" fmla="*/ 4191000 w 4191000"/>
              <a:gd name="connsiteY8" fmla="*/ 776893 h 1758824"/>
              <a:gd name="connsiteX9" fmla="*/ 4191000 w 4191000"/>
              <a:gd name="connsiteY9" fmla="*/ 1109848 h 1758824"/>
              <a:gd name="connsiteX10" fmla="*/ 4191000 w 4191000"/>
              <a:gd name="connsiteY10" fmla="*/ 1109843 h 1758824"/>
              <a:gd name="connsiteX11" fmla="*/ 3969026 w 4191000"/>
              <a:gd name="connsiteY11" fmla="*/ 1331817 h 1758824"/>
              <a:gd name="connsiteX12" fmla="*/ 1448539 w 4191000"/>
              <a:gd name="connsiteY12" fmla="*/ 1342450 h 1758824"/>
              <a:gd name="connsiteX13" fmla="*/ 1258473 w 4191000"/>
              <a:gd name="connsiteY13" fmla="*/ 1758824 h 1758824"/>
              <a:gd name="connsiteX14" fmla="*/ 996212 w 4191000"/>
              <a:gd name="connsiteY14" fmla="*/ 1342449 h 1758824"/>
              <a:gd name="connsiteX15" fmla="*/ 221974 w 4191000"/>
              <a:gd name="connsiteY15" fmla="*/ 1331817 h 1758824"/>
              <a:gd name="connsiteX16" fmla="*/ 0 w 4191000"/>
              <a:gd name="connsiteY16" fmla="*/ 1109843 h 1758824"/>
              <a:gd name="connsiteX17" fmla="*/ 0 w 4191000"/>
              <a:gd name="connsiteY17" fmla="*/ 1109848 h 1758824"/>
              <a:gd name="connsiteX18" fmla="*/ 0 w 4191000"/>
              <a:gd name="connsiteY18" fmla="*/ 776893 h 1758824"/>
              <a:gd name="connsiteX19" fmla="*/ 0 w 4191000"/>
              <a:gd name="connsiteY19" fmla="*/ 776893 h 1758824"/>
              <a:gd name="connsiteX20" fmla="*/ 0 w 4191000"/>
              <a:gd name="connsiteY20" fmla="*/ 221974 h 175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91000" h="1758824">
                <a:moveTo>
                  <a:pt x="0" y="221974"/>
                </a:moveTo>
                <a:cubicBezTo>
                  <a:pt x="0" y="99381"/>
                  <a:pt x="99381" y="0"/>
                  <a:pt x="221974" y="0"/>
                </a:cubicBezTo>
                <a:lnTo>
                  <a:pt x="698500" y="0"/>
                </a:lnTo>
                <a:lnTo>
                  <a:pt x="698500" y="0"/>
                </a:lnTo>
                <a:lnTo>
                  <a:pt x="1746250" y="0"/>
                </a:lnTo>
                <a:lnTo>
                  <a:pt x="3969026" y="0"/>
                </a:lnTo>
                <a:cubicBezTo>
                  <a:pt x="4091619" y="0"/>
                  <a:pt x="4191000" y="99381"/>
                  <a:pt x="4191000" y="221974"/>
                </a:cubicBezTo>
                <a:lnTo>
                  <a:pt x="4191000" y="776893"/>
                </a:lnTo>
                <a:lnTo>
                  <a:pt x="4191000" y="776893"/>
                </a:lnTo>
                <a:lnTo>
                  <a:pt x="4191000" y="1109848"/>
                </a:lnTo>
                <a:lnTo>
                  <a:pt x="4191000" y="1109843"/>
                </a:lnTo>
                <a:cubicBezTo>
                  <a:pt x="4191000" y="1232436"/>
                  <a:pt x="4091619" y="1331817"/>
                  <a:pt x="3969026" y="1331817"/>
                </a:cubicBezTo>
                <a:lnTo>
                  <a:pt x="1448539" y="1342450"/>
                </a:lnTo>
                <a:lnTo>
                  <a:pt x="1258473" y="1758824"/>
                </a:lnTo>
                <a:lnTo>
                  <a:pt x="996212" y="1342449"/>
                </a:lnTo>
                <a:cubicBezTo>
                  <a:pt x="837370" y="1342449"/>
                  <a:pt x="380816" y="1331817"/>
                  <a:pt x="221974" y="1331817"/>
                </a:cubicBezTo>
                <a:cubicBezTo>
                  <a:pt x="99381" y="1331817"/>
                  <a:pt x="0" y="1232436"/>
                  <a:pt x="0" y="1109843"/>
                </a:cubicBezTo>
                <a:lnTo>
                  <a:pt x="0" y="1109848"/>
                </a:lnTo>
                <a:lnTo>
                  <a:pt x="0" y="776893"/>
                </a:lnTo>
                <a:lnTo>
                  <a:pt x="0" y="776893"/>
                </a:lnTo>
                <a:lnTo>
                  <a:pt x="0" y="221974"/>
                </a:lnTo>
                <a:close/>
              </a:path>
            </a:pathLst>
          </a:cu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sz="14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3366" y="2640361"/>
            <a:ext cx="472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</a:rPr>
              <a:t>* Write possible outcomes of 2 coins 2 times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4508" y="2904109"/>
            <a:ext cx="418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</a:rPr>
              <a:t>* In first time put H as result of 3</a:t>
            </a:r>
            <a:r>
              <a:rPr lang="en-US" b="1" baseline="30000" dirty="0" smtClean="0">
                <a:solidFill>
                  <a:prstClr val="white"/>
                </a:solidFill>
              </a:rPr>
              <a:t>rd</a:t>
            </a:r>
            <a:r>
              <a:rPr lang="en-US" b="1" dirty="0" smtClean="0">
                <a:solidFill>
                  <a:prstClr val="white"/>
                </a:solidFill>
              </a:rPr>
              <a:t> coin 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66280" y="3191354"/>
            <a:ext cx="420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</a:rPr>
              <a:t>* In second time put T as result of 3</a:t>
            </a:r>
            <a:r>
              <a:rPr lang="en-US" b="1" baseline="30000" dirty="0" smtClean="0">
                <a:solidFill>
                  <a:prstClr val="white"/>
                </a:solidFill>
              </a:rPr>
              <a:t>rd</a:t>
            </a:r>
            <a:r>
              <a:rPr lang="en-US" b="1" dirty="0" smtClean="0">
                <a:solidFill>
                  <a:prstClr val="white"/>
                </a:solidFill>
              </a:rPr>
              <a:t> coin 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148809" y="2332450"/>
            <a:ext cx="454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white"/>
                </a:solidFill>
              </a:rPr>
              <a:t>RULE TO WRITE POSSIBLE OUTCOMES </a:t>
            </a:r>
            <a:endParaRPr lang="en-US" b="1" u="sng" dirty="0">
              <a:solidFill>
                <a:prstClr val="white"/>
              </a:solidFill>
            </a:endParaRPr>
          </a:p>
        </p:txBody>
      </p:sp>
      <p:sp>
        <p:nvSpPr>
          <p:cNvPr id="86" name="Round Diagonal Corner Rectangle 85"/>
          <p:cNvSpPr/>
          <p:nvPr/>
        </p:nvSpPr>
        <p:spPr>
          <a:xfrm>
            <a:off x="3081598" y="1252138"/>
            <a:ext cx="2453386" cy="1391620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Similarly if we start with TTT and shift the position of H we will get 4 more outcomes</a:t>
            </a:r>
          </a:p>
        </p:txBody>
      </p:sp>
      <p:sp>
        <p:nvSpPr>
          <p:cNvPr id="91" name="Round Diagonal Corner Rectangle 90" hidden="1"/>
          <p:cNvSpPr/>
          <p:nvPr/>
        </p:nvSpPr>
        <p:spPr>
          <a:xfrm>
            <a:off x="5702852" y="868393"/>
            <a:ext cx="2736304" cy="646986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So in all we have 8 outcomes</a:t>
            </a:r>
          </a:p>
        </p:txBody>
      </p:sp>
      <p:sp>
        <p:nvSpPr>
          <p:cNvPr id="94" name="Round Diagonal Corner Rectangle 93" hidden="1"/>
          <p:cNvSpPr/>
          <p:nvPr/>
        </p:nvSpPr>
        <p:spPr>
          <a:xfrm>
            <a:off x="5695977" y="868393"/>
            <a:ext cx="2766580" cy="646986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Shift the position of T</a:t>
            </a:r>
          </a:p>
          <a:p>
            <a:pPr algn="ctr"/>
            <a:r>
              <a:rPr lang="en-IN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One more time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9791" y="1763282"/>
            <a:ext cx="4102016" cy="369332"/>
          </a:xfrm>
          <a:prstGeom prst="rect">
            <a:avLst/>
          </a:prstGeom>
          <a:solidFill>
            <a:srgbClr val="99FF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</a:lstStyle>
          <a:p>
            <a:r>
              <a:rPr lang="en-US" sz="1600" b="1" dirty="0">
                <a:latin typeface="Bookman Old Style" pitchFamily="18" charset="0"/>
              </a:rPr>
              <a:t>Number of all possible outcomes = 8</a:t>
            </a:r>
            <a:endParaRPr lang="en-IN" sz="16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06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5" grpId="0" animBg="1"/>
      <p:bldP spid="5" grpId="1" animBg="1"/>
      <p:bldP spid="78" grpId="0" animBg="1"/>
      <p:bldP spid="78" grpId="1" animBg="1"/>
      <p:bldP spid="85" grpId="0" animBg="1"/>
      <p:bldP spid="85" grpId="1" animBg="1"/>
      <p:bldP spid="129" grpId="0"/>
      <p:bldP spid="130" grpId="0"/>
      <p:bldP spid="131" grpId="0"/>
      <p:bldP spid="7" grpId="0"/>
      <p:bldP spid="16" grpId="0"/>
      <p:bldP spid="24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3" grpId="0"/>
      <p:bldP spid="48" grpId="0"/>
      <p:bldP spid="49" grpId="0"/>
      <p:bldP spid="4" grpId="0" animBg="1"/>
      <p:bldP spid="4" grpId="1" animBg="1"/>
      <p:bldP spid="80" grpId="0"/>
      <p:bldP spid="80" grpId="1"/>
      <p:bldP spid="81" grpId="0" animBg="1"/>
      <p:bldP spid="81" grpId="1" animBg="1"/>
      <p:bldP spid="82" grpId="0"/>
      <p:bldP spid="82" grpId="1"/>
      <p:bldP spid="83" grpId="0" animBg="1"/>
      <p:bldP spid="83" grpId="1" animBg="1"/>
      <p:bldP spid="84" grpId="0"/>
      <p:bldP spid="84" grpId="1"/>
      <p:bldP spid="92" grpId="0" animBg="1"/>
      <p:bldP spid="92" grpId="1" animBg="1"/>
      <p:bldP spid="88" grpId="0"/>
      <p:bldP spid="88" grpId="1"/>
      <p:bldP spid="89" grpId="0"/>
      <p:bldP spid="89" grpId="1"/>
      <p:bldP spid="90" grpId="0"/>
      <p:bldP spid="90" grpId="1"/>
      <p:bldP spid="87" grpId="0"/>
      <p:bldP spid="87" grpId="1"/>
      <p:bldP spid="86" grpId="0" animBg="1"/>
      <p:bldP spid="86" grpId="1" animBg="1"/>
      <p:bldP spid="91" grpId="0" animBg="1"/>
      <p:bldP spid="91" grpId="1" animBg="1"/>
      <p:bldP spid="94" grpId="0" animBg="1"/>
      <p:bldP spid="94" grpId="1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89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PROBABILITY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190808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All possible outcomes of throwing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2 dice, </a:t>
            </a:r>
            <a:b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</a:b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Game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of chance and Playing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Cards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9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304" y="3085674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(1,1), </a:t>
            </a:r>
            <a:endParaRPr lang="en-IN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6042" y="336507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(2,1), (2,2), (2,3), (2,4), (2,5), (2,6),</a:t>
            </a:r>
            <a:endParaRPr lang="en-IN" b="1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3792" y="3660801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(3,1), (3,2), (3,3), (3,4), (3,5), (3,6),</a:t>
            </a:r>
            <a:endParaRPr lang="en-IN" b="1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972" y="397279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(4,1), (4,2), (4,3), (4,4), (4,5), (4,6),</a:t>
            </a:r>
            <a:endParaRPr lang="en-IN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602" y="4256631"/>
            <a:ext cx="354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(5,1), (5,2), (5,3), (5,4), (5,5), (5,6),</a:t>
            </a:r>
            <a:endParaRPr lang="en-IN" b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672" y="4555549"/>
            <a:ext cx="376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(6,1), (6,2), (6,3), (6,4), (6,5), (6,6)</a:t>
            </a:r>
            <a:endParaRPr lang="en-IN" b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2544" y="3085673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(1,2), </a:t>
            </a:r>
            <a:endParaRPr lang="en-IN" b="1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718" y="308567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(1,3), </a:t>
            </a:r>
            <a:endParaRPr lang="en-IN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78864" y="3082904"/>
            <a:ext cx="74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(1,4), </a:t>
            </a:r>
            <a:endParaRPr lang="en-IN" b="1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30408" y="3085673"/>
            <a:ext cx="74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(1,5), </a:t>
            </a:r>
            <a:endParaRPr lang="en-IN" b="1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7438" y="3085673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(1,6), </a:t>
            </a:r>
            <a:endParaRPr lang="en-IN" b="1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82989" y="4377462"/>
            <a:ext cx="4246361" cy="338554"/>
          </a:xfrm>
          <a:prstGeom prst="rect">
            <a:avLst/>
          </a:prstGeom>
          <a:solidFill>
            <a:srgbClr val="99FF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Number of all possible outcomes = 36 </a:t>
            </a:r>
            <a:endParaRPr lang="en-IN" dirty="0"/>
          </a:p>
        </p:txBody>
      </p:sp>
      <p:pic>
        <p:nvPicPr>
          <p:cNvPr id="18" name="Picture 17" descr="images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9580" y="1087832"/>
            <a:ext cx="1904823" cy="1434967"/>
          </a:xfrm>
          <a:prstGeom prst="rect">
            <a:avLst/>
          </a:prstGeom>
        </p:spPr>
      </p:pic>
      <p:pic>
        <p:nvPicPr>
          <p:cNvPr id="19" name="Picture 18" descr="dice_wp_1440x9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8560" y="1088542"/>
            <a:ext cx="2100505" cy="143955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66" y="658841"/>
            <a:ext cx="2181451" cy="1803819"/>
          </a:xfrm>
          <a:prstGeom prst="rect">
            <a:avLst/>
          </a:prstGeom>
        </p:spPr>
      </p:pic>
      <p:sp>
        <p:nvSpPr>
          <p:cNvPr id="26" name="Round Diagonal Corner Rectangle 25"/>
          <p:cNvSpPr/>
          <p:nvPr/>
        </p:nvSpPr>
        <p:spPr>
          <a:xfrm>
            <a:off x="704734" y="2384498"/>
            <a:ext cx="3075178" cy="1124804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336767"/>
            <a:ext cx="2613576" cy="1118240"/>
          </a:xfrm>
          <a:prstGeom prst="rect">
            <a:avLst/>
          </a:prstGeom>
          <a:noFill/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>
            <a:defPPr>
              <a:defRPr lang="en-US"/>
            </a:defPPr>
            <a:lvl1pPr algn="ctr">
              <a:defRPr sz="1600" b="1" kern="0">
                <a:solidFill>
                  <a:prstClr val="white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Consider the </a:t>
            </a:r>
            <a:r>
              <a:rPr lang="en-US" dirty="0" err="1" smtClean="0"/>
              <a:t>colour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of 1st die a</a:t>
            </a:r>
            <a:r>
              <a:rPr lang="en-US" dirty="0" smtClean="0"/>
              <a:t>s </a:t>
            </a:r>
            <a:r>
              <a:rPr lang="en-US" dirty="0"/>
              <a:t>red &amp; of 2nd die </a:t>
            </a:r>
            <a:r>
              <a:rPr lang="en-US" dirty="0" smtClean="0"/>
              <a:t>as </a:t>
            </a:r>
            <a:r>
              <a:rPr lang="en-US" dirty="0"/>
              <a:t>white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" r="83459" b="82389"/>
          <a:stretch/>
        </p:blipFill>
        <p:spPr>
          <a:xfrm>
            <a:off x="707655" y="1061671"/>
            <a:ext cx="698086" cy="38008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29" t="-1" r="16282" b="82481"/>
          <a:stretch/>
        </p:blipFill>
        <p:spPr>
          <a:xfrm>
            <a:off x="3526858" y="1061621"/>
            <a:ext cx="712794" cy="38013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t="54" r="66293" b="82437"/>
          <a:stretch/>
        </p:blipFill>
        <p:spPr>
          <a:xfrm>
            <a:off x="1393010" y="1063185"/>
            <a:ext cx="739498" cy="37856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4" t="-265" r="49638" b="82578"/>
          <a:stretch/>
        </p:blipFill>
        <p:spPr>
          <a:xfrm>
            <a:off x="2099467" y="1056101"/>
            <a:ext cx="730928" cy="38238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-209" r="32934" b="82461"/>
          <a:stretch/>
        </p:blipFill>
        <p:spPr>
          <a:xfrm>
            <a:off x="2817017" y="1055854"/>
            <a:ext cx="720213" cy="38589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87" t="-29" b="82586"/>
          <a:stretch/>
        </p:blipFill>
        <p:spPr>
          <a:xfrm>
            <a:off x="4225277" y="1055854"/>
            <a:ext cx="685905" cy="38589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2" b="66709"/>
          <a:stretch/>
        </p:blipFill>
        <p:spPr>
          <a:xfrm>
            <a:off x="698643" y="1436512"/>
            <a:ext cx="4220502" cy="34096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74" b="49690"/>
          <a:stretch/>
        </p:blipFill>
        <p:spPr>
          <a:xfrm>
            <a:off x="698424" y="1775672"/>
            <a:ext cx="4220502" cy="37120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9" b="33287"/>
          <a:stretch/>
        </p:blipFill>
        <p:spPr>
          <a:xfrm>
            <a:off x="697226" y="2142517"/>
            <a:ext cx="4220502" cy="35169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72" b="1537"/>
          <a:stretch/>
        </p:blipFill>
        <p:spPr>
          <a:xfrm>
            <a:off x="699198" y="2831716"/>
            <a:ext cx="4220502" cy="32721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" t="65856" r="207" b="16434"/>
          <a:stretch/>
        </p:blipFill>
        <p:spPr>
          <a:xfrm>
            <a:off x="690998" y="2482884"/>
            <a:ext cx="4220502" cy="369332"/>
          </a:xfrm>
          <a:prstGeom prst="rect">
            <a:avLst/>
          </a:prstGeom>
        </p:spPr>
      </p:pic>
      <p:sp>
        <p:nvSpPr>
          <p:cNvPr id="64" name="Round Diagonal Corner Rectangle 63"/>
          <p:cNvSpPr/>
          <p:nvPr/>
        </p:nvSpPr>
        <p:spPr>
          <a:xfrm>
            <a:off x="5323934" y="2258604"/>
            <a:ext cx="3352522" cy="1356651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In this experiment the possible outcomes has to be written as seen here, that is 6 outcomes in every row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529" y="227424"/>
            <a:ext cx="595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When Two Dice are Thrown together</a:t>
            </a:r>
            <a:endParaRPr lang="en-IN" sz="2000" b="1" dirty="0">
              <a:solidFill>
                <a:prstClr val="black"/>
              </a:solidFill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915450" y="542993"/>
            <a:ext cx="2327393" cy="730669"/>
          </a:xfrm>
          <a:custGeom>
            <a:avLst/>
            <a:gdLst>
              <a:gd name="connsiteX0" fmla="*/ 0 w 2327393"/>
              <a:gd name="connsiteY0" fmla="*/ 67946 h 407669"/>
              <a:gd name="connsiteX1" fmla="*/ 67946 w 2327393"/>
              <a:gd name="connsiteY1" fmla="*/ 0 h 407669"/>
              <a:gd name="connsiteX2" fmla="*/ 387899 w 2327393"/>
              <a:gd name="connsiteY2" fmla="*/ 0 h 407669"/>
              <a:gd name="connsiteX3" fmla="*/ 387899 w 2327393"/>
              <a:gd name="connsiteY3" fmla="*/ 0 h 407669"/>
              <a:gd name="connsiteX4" fmla="*/ 969747 w 2327393"/>
              <a:gd name="connsiteY4" fmla="*/ 0 h 407669"/>
              <a:gd name="connsiteX5" fmla="*/ 2259447 w 2327393"/>
              <a:gd name="connsiteY5" fmla="*/ 0 h 407669"/>
              <a:gd name="connsiteX6" fmla="*/ 2327393 w 2327393"/>
              <a:gd name="connsiteY6" fmla="*/ 67946 h 407669"/>
              <a:gd name="connsiteX7" fmla="*/ 2327393 w 2327393"/>
              <a:gd name="connsiteY7" fmla="*/ 237807 h 407669"/>
              <a:gd name="connsiteX8" fmla="*/ 2327393 w 2327393"/>
              <a:gd name="connsiteY8" fmla="*/ 237807 h 407669"/>
              <a:gd name="connsiteX9" fmla="*/ 2327393 w 2327393"/>
              <a:gd name="connsiteY9" fmla="*/ 339724 h 407669"/>
              <a:gd name="connsiteX10" fmla="*/ 2327393 w 2327393"/>
              <a:gd name="connsiteY10" fmla="*/ 339723 h 407669"/>
              <a:gd name="connsiteX11" fmla="*/ 2259447 w 2327393"/>
              <a:gd name="connsiteY11" fmla="*/ 407669 h 407669"/>
              <a:gd name="connsiteX12" fmla="*/ 969747 w 2327393"/>
              <a:gd name="connsiteY12" fmla="*/ 407669 h 407669"/>
              <a:gd name="connsiteX13" fmla="*/ 655627 w 2327393"/>
              <a:gd name="connsiteY13" fmla="*/ 605446 h 407669"/>
              <a:gd name="connsiteX14" fmla="*/ 387899 w 2327393"/>
              <a:gd name="connsiteY14" fmla="*/ 407669 h 407669"/>
              <a:gd name="connsiteX15" fmla="*/ 67946 w 2327393"/>
              <a:gd name="connsiteY15" fmla="*/ 407669 h 407669"/>
              <a:gd name="connsiteX16" fmla="*/ 0 w 2327393"/>
              <a:gd name="connsiteY16" fmla="*/ 339723 h 407669"/>
              <a:gd name="connsiteX17" fmla="*/ 0 w 2327393"/>
              <a:gd name="connsiteY17" fmla="*/ 339724 h 407669"/>
              <a:gd name="connsiteX18" fmla="*/ 0 w 2327393"/>
              <a:gd name="connsiteY18" fmla="*/ 237807 h 407669"/>
              <a:gd name="connsiteX19" fmla="*/ 0 w 2327393"/>
              <a:gd name="connsiteY19" fmla="*/ 237807 h 407669"/>
              <a:gd name="connsiteX20" fmla="*/ 0 w 2327393"/>
              <a:gd name="connsiteY20" fmla="*/ 67946 h 407669"/>
              <a:gd name="connsiteX0" fmla="*/ 0 w 2327393"/>
              <a:gd name="connsiteY0" fmla="*/ 67946 h 605446"/>
              <a:gd name="connsiteX1" fmla="*/ 67946 w 2327393"/>
              <a:gd name="connsiteY1" fmla="*/ 0 h 605446"/>
              <a:gd name="connsiteX2" fmla="*/ 387899 w 2327393"/>
              <a:gd name="connsiteY2" fmla="*/ 0 h 605446"/>
              <a:gd name="connsiteX3" fmla="*/ 387899 w 2327393"/>
              <a:gd name="connsiteY3" fmla="*/ 0 h 605446"/>
              <a:gd name="connsiteX4" fmla="*/ 969747 w 2327393"/>
              <a:gd name="connsiteY4" fmla="*/ 0 h 605446"/>
              <a:gd name="connsiteX5" fmla="*/ 2259447 w 2327393"/>
              <a:gd name="connsiteY5" fmla="*/ 0 h 605446"/>
              <a:gd name="connsiteX6" fmla="*/ 2327393 w 2327393"/>
              <a:gd name="connsiteY6" fmla="*/ 67946 h 605446"/>
              <a:gd name="connsiteX7" fmla="*/ 2327393 w 2327393"/>
              <a:gd name="connsiteY7" fmla="*/ 237807 h 605446"/>
              <a:gd name="connsiteX8" fmla="*/ 2327393 w 2327393"/>
              <a:gd name="connsiteY8" fmla="*/ 237807 h 605446"/>
              <a:gd name="connsiteX9" fmla="*/ 2327393 w 2327393"/>
              <a:gd name="connsiteY9" fmla="*/ 339724 h 605446"/>
              <a:gd name="connsiteX10" fmla="*/ 2327393 w 2327393"/>
              <a:gd name="connsiteY10" fmla="*/ 339723 h 605446"/>
              <a:gd name="connsiteX11" fmla="*/ 2259447 w 2327393"/>
              <a:gd name="connsiteY11" fmla="*/ 407669 h 605446"/>
              <a:gd name="connsiteX12" fmla="*/ 703933 w 2327393"/>
              <a:gd name="connsiteY12" fmla="*/ 418302 h 605446"/>
              <a:gd name="connsiteX13" fmla="*/ 655627 w 2327393"/>
              <a:gd name="connsiteY13" fmla="*/ 605446 h 605446"/>
              <a:gd name="connsiteX14" fmla="*/ 387899 w 2327393"/>
              <a:gd name="connsiteY14" fmla="*/ 407669 h 605446"/>
              <a:gd name="connsiteX15" fmla="*/ 67946 w 2327393"/>
              <a:gd name="connsiteY15" fmla="*/ 407669 h 605446"/>
              <a:gd name="connsiteX16" fmla="*/ 0 w 2327393"/>
              <a:gd name="connsiteY16" fmla="*/ 339723 h 605446"/>
              <a:gd name="connsiteX17" fmla="*/ 0 w 2327393"/>
              <a:gd name="connsiteY17" fmla="*/ 339724 h 605446"/>
              <a:gd name="connsiteX18" fmla="*/ 0 w 2327393"/>
              <a:gd name="connsiteY18" fmla="*/ 237807 h 605446"/>
              <a:gd name="connsiteX19" fmla="*/ 0 w 2327393"/>
              <a:gd name="connsiteY19" fmla="*/ 237807 h 605446"/>
              <a:gd name="connsiteX20" fmla="*/ 0 w 2327393"/>
              <a:gd name="connsiteY20" fmla="*/ 67946 h 605446"/>
              <a:gd name="connsiteX0" fmla="*/ 0 w 2327393"/>
              <a:gd name="connsiteY0" fmla="*/ 67946 h 605446"/>
              <a:gd name="connsiteX1" fmla="*/ 67946 w 2327393"/>
              <a:gd name="connsiteY1" fmla="*/ 0 h 605446"/>
              <a:gd name="connsiteX2" fmla="*/ 387899 w 2327393"/>
              <a:gd name="connsiteY2" fmla="*/ 0 h 605446"/>
              <a:gd name="connsiteX3" fmla="*/ 387899 w 2327393"/>
              <a:gd name="connsiteY3" fmla="*/ 0 h 605446"/>
              <a:gd name="connsiteX4" fmla="*/ 969747 w 2327393"/>
              <a:gd name="connsiteY4" fmla="*/ 0 h 605446"/>
              <a:gd name="connsiteX5" fmla="*/ 2259447 w 2327393"/>
              <a:gd name="connsiteY5" fmla="*/ 0 h 605446"/>
              <a:gd name="connsiteX6" fmla="*/ 2327393 w 2327393"/>
              <a:gd name="connsiteY6" fmla="*/ 67946 h 605446"/>
              <a:gd name="connsiteX7" fmla="*/ 2327393 w 2327393"/>
              <a:gd name="connsiteY7" fmla="*/ 237807 h 605446"/>
              <a:gd name="connsiteX8" fmla="*/ 2327393 w 2327393"/>
              <a:gd name="connsiteY8" fmla="*/ 237807 h 605446"/>
              <a:gd name="connsiteX9" fmla="*/ 2327393 w 2327393"/>
              <a:gd name="connsiteY9" fmla="*/ 339724 h 605446"/>
              <a:gd name="connsiteX10" fmla="*/ 2327393 w 2327393"/>
              <a:gd name="connsiteY10" fmla="*/ 339723 h 605446"/>
              <a:gd name="connsiteX11" fmla="*/ 2259447 w 2327393"/>
              <a:gd name="connsiteY11" fmla="*/ 407669 h 605446"/>
              <a:gd name="connsiteX12" fmla="*/ 699795 w 2327393"/>
              <a:gd name="connsiteY12" fmla="*/ 406255 h 605446"/>
              <a:gd name="connsiteX13" fmla="*/ 655627 w 2327393"/>
              <a:gd name="connsiteY13" fmla="*/ 605446 h 605446"/>
              <a:gd name="connsiteX14" fmla="*/ 387899 w 2327393"/>
              <a:gd name="connsiteY14" fmla="*/ 407669 h 605446"/>
              <a:gd name="connsiteX15" fmla="*/ 67946 w 2327393"/>
              <a:gd name="connsiteY15" fmla="*/ 407669 h 605446"/>
              <a:gd name="connsiteX16" fmla="*/ 0 w 2327393"/>
              <a:gd name="connsiteY16" fmla="*/ 339723 h 605446"/>
              <a:gd name="connsiteX17" fmla="*/ 0 w 2327393"/>
              <a:gd name="connsiteY17" fmla="*/ 339724 h 605446"/>
              <a:gd name="connsiteX18" fmla="*/ 0 w 2327393"/>
              <a:gd name="connsiteY18" fmla="*/ 237807 h 605446"/>
              <a:gd name="connsiteX19" fmla="*/ 0 w 2327393"/>
              <a:gd name="connsiteY19" fmla="*/ 237807 h 605446"/>
              <a:gd name="connsiteX20" fmla="*/ 0 w 2327393"/>
              <a:gd name="connsiteY20" fmla="*/ 67946 h 605446"/>
              <a:gd name="connsiteX0" fmla="*/ 0 w 2327393"/>
              <a:gd name="connsiteY0" fmla="*/ 67946 h 709181"/>
              <a:gd name="connsiteX1" fmla="*/ 67946 w 2327393"/>
              <a:gd name="connsiteY1" fmla="*/ 0 h 709181"/>
              <a:gd name="connsiteX2" fmla="*/ 387899 w 2327393"/>
              <a:gd name="connsiteY2" fmla="*/ 0 h 709181"/>
              <a:gd name="connsiteX3" fmla="*/ 387899 w 2327393"/>
              <a:gd name="connsiteY3" fmla="*/ 0 h 709181"/>
              <a:gd name="connsiteX4" fmla="*/ 969747 w 2327393"/>
              <a:gd name="connsiteY4" fmla="*/ 0 h 709181"/>
              <a:gd name="connsiteX5" fmla="*/ 2259447 w 2327393"/>
              <a:gd name="connsiteY5" fmla="*/ 0 h 709181"/>
              <a:gd name="connsiteX6" fmla="*/ 2327393 w 2327393"/>
              <a:gd name="connsiteY6" fmla="*/ 67946 h 709181"/>
              <a:gd name="connsiteX7" fmla="*/ 2327393 w 2327393"/>
              <a:gd name="connsiteY7" fmla="*/ 237807 h 709181"/>
              <a:gd name="connsiteX8" fmla="*/ 2327393 w 2327393"/>
              <a:gd name="connsiteY8" fmla="*/ 237807 h 709181"/>
              <a:gd name="connsiteX9" fmla="*/ 2327393 w 2327393"/>
              <a:gd name="connsiteY9" fmla="*/ 339724 h 709181"/>
              <a:gd name="connsiteX10" fmla="*/ 2327393 w 2327393"/>
              <a:gd name="connsiteY10" fmla="*/ 339723 h 709181"/>
              <a:gd name="connsiteX11" fmla="*/ 2259447 w 2327393"/>
              <a:gd name="connsiteY11" fmla="*/ 407669 h 709181"/>
              <a:gd name="connsiteX12" fmla="*/ 699795 w 2327393"/>
              <a:gd name="connsiteY12" fmla="*/ 406255 h 709181"/>
              <a:gd name="connsiteX13" fmla="*/ 228115 w 2327393"/>
              <a:gd name="connsiteY13" fmla="*/ 709181 h 709181"/>
              <a:gd name="connsiteX14" fmla="*/ 387899 w 2327393"/>
              <a:gd name="connsiteY14" fmla="*/ 407669 h 709181"/>
              <a:gd name="connsiteX15" fmla="*/ 67946 w 2327393"/>
              <a:gd name="connsiteY15" fmla="*/ 407669 h 709181"/>
              <a:gd name="connsiteX16" fmla="*/ 0 w 2327393"/>
              <a:gd name="connsiteY16" fmla="*/ 339723 h 709181"/>
              <a:gd name="connsiteX17" fmla="*/ 0 w 2327393"/>
              <a:gd name="connsiteY17" fmla="*/ 339724 h 709181"/>
              <a:gd name="connsiteX18" fmla="*/ 0 w 2327393"/>
              <a:gd name="connsiteY18" fmla="*/ 237807 h 709181"/>
              <a:gd name="connsiteX19" fmla="*/ 0 w 2327393"/>
              <a:gd name="connsiteY19" fmla="*/ 237807 h 709181"/>
              <a:gd name="connsiteX20" fmla="*/ 0 w 2327393"/>
              <a:gd name="connsiteY20" fmla="*/ 67946 h 70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27393" h="709181">
                <a:moveTo>
                  <a:pt x="0" y="67946"/>
                </a:moveTo>
                <a:cubicBezTo>
                  <a:pt x="0" y="30420"/>
                  <a:pt x="30420" y="0"/>
                  <a:pt x="67946" y="0"/>
                </a:cubicBezTo>
                <a:lnTo>
                  <a:pt x="387899" y="0"/>
                </a:lnTo>
                <a:lnTo>
                  <a:pt x="387899" y="0"/>
                </a:lnTo>
                <a:lnTo>
                  <a:pt x="969747" y="0"/>
                </a:lnTo>
                <a:lnTo>
                  <a:pt x="2259447" y="0"/>
                </a:lnTo>
                <a:cubicBezTo>
                  <a:pt x="2296973" y="0"/>
                  <a:pt x="2327393" y="30420"/>
                  <a:pt x="2327393" y="67946"/>
                </a:cubicBezTo>
                <a:lnTo>
                  <a:pt x="2327393" y="237807"/>
                </a:lnTo>
                <a:lnTo>
                  <a:pt x="2327393" y="237807"/>
                </a:lnTo>
                <a:lnTo>
                  <a:pt x="2327393" y="339724"/>
                </a:lnTo>
                <a:lnTo>
                  <a:pt x="2327393" y="339723"/>
                </a:lnTo>
                <a:cubicBezTo>
                  <a:pt x="2327393" y="377249"/>
                  <a:pt x="2296973" y="407669"/>
                  <a:pt x="2259447" y="407669"/>
                </a:cubicBezTo>
                <a:lnTo>
                  <a:pt x="699795" y="406255"/>
                </a:lnTo>
                <a:lnTo>
                  <a:pt x="228115" y="709181"/>
                </a:lnTo>
                <a:lnTo>
                  <a:pt x="387899" y="407669"/>
                </a:lnTo>
                <a:lnTo>
                  <a:pt x="67946" y="407669"/>
                </a:lnTo>
                <a:cubicBezTo>
                  <a:pt x="30420" y="407669"/>
                  <a:pt x="0" y="377249"/>
                  <a:pt x="0" y="339723"/>
                </a:cubicBezTo>
                <a:lnTo>
                  <a:pt x="0" y="339724"/>
                </a:lnTo>
                <a:lnTo>
                  <a:pt x="0" y="237807"/>
                </a:lnTo>
                <a:lnTo>
                  <a:pt x="0" y="237807"/>
                </a:lnTo>
                <a:lnTo>
                  <a:pt x="0" y="67946"/>
                </a:lnTo>
                <a:close/>
              </a:path>
            </a:pathLst>
          </a:cu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sz="14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ounded Rectangular Callout 42"/>
          <p:cNvSpPr/>
          <p:nvPr/>
        </p:nvSpPr>
        <p:spPr>
          <a:xfrm>
            <a:off x="731170" y="554255"/>
            <a:ext cx="2327393" cy="730669"/>
          </a:xfrm>
          <a:custGeom>
            <a:avLst/>
            <a:gdLst>
              <a:gd name="connsiteX0" fmla="*/ 0 w 2327393"/>
              <a:gd name="connsiteY0" fmla="*/ 67946 h 407669"/>
              <a:gd name="connsiteX1" fmla="*/ 67946 w 2327393"/>
              <a:gd name="connsiteY1" fmla="*/ 0 h 407669"/>
              <a:gd name="connsiteX2" fmla="*/ 387899 w 2327393"/>
              <a:gd name="connsiteY2" fmla="*/ 0 h 407669"/>
              <a:gd name="connsiteX3" fmla="*/ 387899 w 2327393"/>
              <a:gd name="connsiteY3" fmla="*/ 0 h 407669"/>
              <a:gd name="connsiteX4" fmla="*/ 969747 w 2327393"/>
              <a:gd name="connsiteY4" fmla="*/ 0 h 407669"/>
              <a:gd name="connsiteX5" fmla="*/ 2259447 w 2327393"/>
              <a:gd name="connsiteY5" fmla="*/ 0 h 407669"/>
              <a:gd name="connsiteX6" fmla="*/ 2327393 w 2327393"/>
              <a:gd name="connsiteY6" fmla="*/ 67946 h 407669"/>
              <a:gd name="connsiteX7" fmla="*/ 2327393 w 2327393"/>
              <a:gd name="connsiteY7" fmla="*/ 237807 h 407669"/>
              <a:gd name="connsiteX8" fmla="*/ 2327393 w 2327393"/>
              <a:gd name="connsiteY8" fmla="*/ 237807 h 407669"/>
              <a:gd name="connsiteX9" fmla="*/ 2327393 w 2327393"/>
              <a:gd name="connsiteY9" fmla="*/ 339724 h 407669"/>
              <a:gd name="connsiteX10" fmla="*/ 2327393 w 2327393"/>
              <a:gd name="connsiteY10" fmla="*/ 339723 h 407669"/>
              <a:gd name="connsiteX11" fmla="*/ 2259447 w 2327393"/>
              <a:gd name="connsiteY11" fmla="*/ 407669 h 407669"/>
              <a:gd name="connsiteX12" fmla="*/ 969747 w 2327393"/>
              <a:gd name="connsiteY12" fmla="*/ 407669 h 407669"/>
              <a:gd name="connsiteX13" fmla="*/ 655627 w 2327393"/>
              <a:gd name="connsiteY13" fmla="*/ 605446 h 407669"/>
              <a:gd name="connsiteX14" fmla="*/ 387899 w 2327393"/>
              <a:gd name="connsiteY14" fmla="*/ 407669 h 407669"/>
              <a:gd name="connsiteX15" fmla="*/ 67946 w 2327393"/>
              <a:gd name="connsiteY15" fmla="*/ 407669 h 407669"/>
              <a:gd name="connsiteX16" fmla="*/ 0 w 2327393"/>
              <a:gd name="connsiteY16" fmla="*/ 339723 h 407669"/>
              <a:gd name="connsiteX17" fmla="*/ 0 w 2327393"/>
              <a:gd name="connsiteY17" fmla="*/ 339724 h 407669"/>
              <a:gd name="connsiteX18" fmla="*/ 0 w 2327393"/>
              <a:gd name="connsiteY18" fmla="*/ 237807 h 407669"/>
              <a:gd name="connsiteX19" fmla="*/ 0 w 2327393"/>
              <a:gd name="connsiteY19" fmla="*/ 237807 h 407669"/>
              <a:gd name="connsiteX20" fmla="*/ 0 w 2327393"/>
              <a:gd name="connsiteY20" fmla="*/ 67946 h 407669"/>
              <a:gd name="connsiteX0" fmla="*/ 0 w 2327393"/>
              <a:gd name="connsiteY0" fmla="*/ 67946 h 605446"/>
              <a:gd name="connsiteX1" fmla="*/ 67946 w 2327393"/>
              <a:gd name="connsiteY1" fmla="*/ 0 h 605446"/>
              <a:gd name="connsiteX2" fmla="*/ 387899 w 2327393"/>
              <a:gd name="connsiteY2" fmla="*/ 0 h 605446"/>
              <a:gd name="connsiteX3" fmla="*/ 387899 w 2327393"/>
              <a:gd name="connsiteY3" fmla="*/ 0 h 605446"/>
              <a:gd name="connsiteX4" fmla="*/ 969747 w 2327393"/>
              <a:gd name="connsiteY4" fmla="*/ 0 h 605446"/>
              <a:gd name="connsiteX5" fmla="*/ 2259447 w 2327393"/>
              <a:gd name="connsiteY5" fmla="*/ 0 h 605446"/>
              <a:gd name="connsiteX6" fmla="*/ 2327393 w 2327393"/>
              <a:gd name="connsiteY6" fmla="*/ 67946 h 605446"/>
              <a:gd name="connsiteX7" fmla="*/ 2327393 w 2327393"/>
              <a:gd name="connsiteY7" fmla="*/ 237807 h 605446"/>
              <a:gd name="connsiteX8" fmla="*/ 2327393 w 2327393"/>
              <a:gd name="connsiteY8" fmla="*/ 237807 h 605446"/>
              <a:gd name="connsiteX9" fmla="*/ 2327393 w 2327393"/>
              <a:gd name="connsiteY9" fmla="*/ 339724 h 605446"/>
              <a:gd name="connsiteX10" fmla="*/ 2327393 w 2327393"/>
              <a:gd name="connsiteY10" fmla="*/ 339723 h 605446"/>
              <a:gd name="connsiteX11" fmla="*/ 2259447 w 2327393"/>
              <a:gd name="connsiteY11" fmla="*/ 407669 h 605446"/>
              <a:gd name="connsiteX12" fmla="*/ 703933 w 2327393"/>
              <a:gd name="connsiteY12" fmla="*/ 418302 h 605446"/>
              <a:gd name="connsiteX13" fmla="*/ 655627 w 2327393"/>
              <a:gd name="connsiteY13" fmla="*/ 605446 h 605446"/>
              <a:gd name="connsiteX14" fmla="*/ 387899 w 2327393"/>
              <a:gd name="connsiteY14" fmla="*/ 407669 h 605446"/>
              <a:gd name="connsiteX15" fmla="*/ 67946 w 2327393"/>
              <a:gd name="connsiteY15" fmla="*/ 407669 h 605446"/>
              <a:gd name="connsiteX16" fmla="*/ 0 w 2327393"/>
              <a:gd name="connsiteY16" fmla="*/ 339723 h 605446"/>
              <a:gd name="connsiteX17" fmla="*/ 0 w 2327393"/>
              <a:gd name="connsiteY17" fmla="*/ 339724 h 605446"/>
              <a:gd name="connsiteX18" fmla="*/ 0 w 2327393"/>
              <a:gd name="connsiteY18" fmla="*/ 237807 h 605446"/>
              <a:gd name="connsiteX19" fmla="*/ 0 w 2327393"/>
              <a:gd name="connsiteY19" fmla="*/ 237807 h 605446"/>
              <a:gd name="connsiteX20" fmla="*/ 0 w 2327393"/>
              <a:gd name="connsiteY20" fmla="*/ 67946 h 605446"/>
              <a:gd name="connsiteX0" fmla="*/ 0 w 2327393"/>
              <a:gd name="connsiteY0" fmla="*/ 67946 h 605446"/>
              <a:gd name="connsiteX1" fmla="*/ 67946 w 2327393"/>
              <a:gd name="connsiteY1" fmla="*/ 0 h 605446"/>
              <a:gd name="connsiteX2" fmla="*/ 387899 w 2327393"/>
              <a:gd name="connsiteY2" fmla="*/ 0 h 605446"/>
              <a:gd name="connsiteX3" fmla="*/ 387899 w 2327393"/>
              <a:gd name="connsiteY3" fmla="*/ 0 h 605446"/>
              <a:gd name="connsiteX4" fmla="*/ 969747 w 2327393"/>
              <a:gd name="connsiteY4" fmla="*/ 0 h 605446"/>
              <a:gd name="connsiteX5" fmla="*/ 2259447 w 2327393"/>
              <a:gd name="connsiteY5" fmla="*/ 0 h 605446"/>
              <a:gd name="connsiteX6" fmla="*/ 2327393 w 2327393"/>
              <a:gd name="connsiteY6" fmla="*/ 67946 h 605446"/>
              <a:gd name="connsiteX7" fmla="*/ 2327393 w 2327393"/>
              <a:gd name="connsiteY7" fmla="*/ 237807 h 605446"/>
              <a:gd name="connsiteX8" fmla="*/ 2327393 w 2327393"/>
              <a:gd name="connsiteY8" fmla="*/ 237807 h 605446"/>
              <a:gd name="connsiteX9" fmla="*/ 2327393 w 2327393"/>
              <a:gd name="connsiteY9" fmla="*/ 339724 h 605446"/>
              <a:gd name="connsiteX10" fmla="*/ 2327393 w 2327393"/>
              <a:gd name="connsiteY10" fmla="*/ 339723 h 605446"/>
              <a:gd name="connsiteX11" fmla="*/ 2259447 w 2327393"/>
              <a:gd name="connsiteY11" fmla="*/ 407669 h 605446"/>
              <a:gd name="connsiteX12" fmla="*/ 699795 w 2327393"/>
              <a:gd name="connsiteY12" fmla="*/ 406255 h 605446"/>
              <a:gd name="connsiteX13" fmla="*/ 655627 w 2327393"/>
              <a:gd name="connsiteY13" fmla="*/ 605446 h 605446"/>
              <a:gd name="connsiteX14" fmla="*/ 387899 w 2327393"/>
              <a:gd name="connsiteY14" fmla="*/ 407669 h 605446"/>
              <a:gd name="connsiteX15" fmla="*/ 67946 w 2327393"/>
              <a:gd name="connsiteY15" fmla="*/ 407669 h 605446"/>
              <a:gd name="connsiteX16" fmla="*/ 0 w 2327393"/>
              <a:gd name="connsiteY16" fmla="*/ 339723 h 605446"/>
              <a:gd name="connsiteX17" fmla="*/ 0 w 2327393"/>
              <a:gd name="connsiteY17" fmla="*/ 339724 h 605446"/>
              <a:gd name="connsiteX18" fmla="*/ 0 w 2327393"/>
              <a:gd name="connsiteY18" fmla="*/ 237807 h 605446"/>
              <a:gd name="connsiteX19" fmla="*/ 0 w 2327393"/>
              <a:gd name="connsiteY19" fmla="*/ 237807 h 605446"/>
              <a:gd name="connsiteX20" fmla="*/ 0 w 2327393"/>
              <a:gd name="connsiteY20" fmla="*/ 67946 h 605446"/>
              <a:gd name="connsiteX0" fmla="*/ 0 w 2327393"/>
              <a:gd name="connsiteY0" fmla="*/ 67946 h 709181"/>
              <a:gd name="connsiteX1" fmla="*/ 67946 w 2327393"/>
              <a:gd name="connsiteY1" fmla="*/ 0 h 709181"/>
              <a:gd name="connsiteX2" fmla="*/ 387899 w 2327393"/>
              <a:gd name="connsiteY2" fmla="*/ 0 h 709181"/>
              <a:gd name="connsiteX3" fmla="*/ 387899 w 2327393"/>
              <a:gd name="connsiteY3" fmla="*/ 0 h 709181"/>
              <a:gd name="connsiteX4" fmla="*/ 969747 w 2327393"/>
              <a:gd name="connsiteY4" fmla="*/ 0 h 709181"/>
              <a:gd name="connsiteX5" fmla="*/ 2259447 w 2327393"/>
              <a:gd name="connsiteY5" fmla="*/ 0 h 709181"/>
              <a:gd name="connsiteX6" fmla="*/ 2327393 w 2327393"/>
              <a:gd name="connsiteY6" fmla="*/ 67946 h 709181"/>
              <a:gd name="connsiteX7" fmla="*/ 2327393 w 2327393"/>
              <a:gd name="connsiteY7" fmla="*/ 237807 h 709181"/>
              <a:gd name="connsiteX8" fmla="*/ 2327393 w 2327393"/>
              <a:gd name="connsiteY8" fmla="*/ 237807 h 709181"/>
              <a:gd name="connsiteX9" fmla="*/ 2327393 w 2327393"/>
              <a:gd name="connsiteY9" fmla="*/ 339724 h 709181"/>
              <a:gd name="connsiteX10" fmla="*/ 2327393 w 2327393"/>
              <a:gd name="connsiteY10" fmla="*/ 339723 h 709181"/>
              <a:gd name="connsiteX11" fmla="*/ 2259447 w 2327393"/>
              <a:gd name="connsiteY11" fmla="*/ 407669 h 709181"/>
              <a:gd name="connsiteX12" fmla="*/ 699795 w 2327393"/>
              <a:gd name="connsiteY12" fmla="*/ 406255 h 709181"/>
              <a:gd name="connsiteX13" fmla="*/ 228115 w 2327393"/>
              <a:gd name="connsiteY13" fmla="*/ 709181 h 709181"/>
              <a:gd name="connsiteX14" fmla="*/ 387899 w 2327393"/>
              <a:gd name="connsiteY14" fmla="*/ 407669 h 709181"/>
              <a:gd name="connsiteX15" fmla="*/ 67946 w 2327393"/>
              <a:gd name="connsiteY15" fmla="*/ 407669 h 709181"/>
              <a:gd name="connsiteX16" fmla="*/ 0 w 2327393"/>
              <a:gd name="connsiteY16" fmla="*/ 339723 h 709181"/>
              <a:gd name="connsiteX17" fmla="*/ 0 w 2327393"/>
              <a:gd name="connsiteY17" fmla="*/ 339724 h 709181"/>
              <a:gd name="connsiteX18" fmla="*/ 0 w 2327393"/>
              <a:gd name="connsiteY18" fmla="*/ 237807 h 709181"/>
              <a:gd name="connsiteX19" fmla="*/ 0 w 2327393"/>
              <a:gd name="connsiteY19" fmla="*/ 237807 h 709181"/>
              <a:gd name="connsiteX20" fmla="*/ 0 w 2327393"/>
              <a:gd name="connsiteY20" fmla="*/ 67946 h 70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27393" h="709181">
                <a:moveTo>
                  <a:pt x="0" y="67946"/>
                </a:moveTo>
                <a:cubicBezTo>
                  <a:pt x="0" y="30420"/>
                  <a:pt x="30420" y="0"/>
                  <a:pt x="67946" y="0"/>
                </a:cubicBezTo>
                <a:lnTo>
                  <a:pt x="387899" y="0"/>
                </a:lnTo>
                <a:lnTo>
                  <a:pt x="387899" y="0"/>
                </a:lnTo>
                <a:lnTo>
                  <a:pt x="969747" y="0"/>
                </a:lnTo>
                <a:lnTo>
                  <a:pt x="2259447" y="0"/>
                </a:lnTo>
                <a:cubicBezTo>
                  <a:pt x="2296973" y="0"/>
                  <a:pt x="2327393" y="30420"/>
                  <a:pt x="2327393" y="67946"/>
                </a:cubicBezTo>
                <a:lnTo>
                  <a:pt x="2327393" y="237807"/>
                </a:lnTo>
                <a:lnTo>
                  <a:pt x="2327393" y="237807"/>
                </a:lnTo>
                <a:lnTo>
                  <a:pt x="2327393" y="339724"/>
                </a:lnTo>
                <a:lnTo>
                  <a:pt x="2327393" y="339723"/>
                </a:lnTo>
                <a:cubicBezTo>
                  <a:pt x="2327393" y="377249"/>
                  <a:pt x="2296973" y="407669"/>
                  <a:pt x="2259447" y="407669"/>
                </a:cubicBezTo>
                <a:lnTo>
                  <a:pt x="699795" y="406255"/>
                </a:lnTo>
                <a:lnTo>
                  <a:pt x="228115" y="709181"/>
                </a:lnTo>
                <a:lnTo>
                  <a:pt x="387899" y="407669"/>
                </a:lnTo>
                <a:lnTo>
                  <a:pt x="67946" y="407669"/>
                </a:lnTo>
                <a:cubicBezTo>
                  <a:pt x="30420" y="407669"/>
                  <a:pt x="0" y="377249"/>
                  <a:pt x="0" y="339723"/>
                </a:cubicBezTo>
                <a:lnTo>
                  <a:pt x="0" y="339724"/>
                </a:lnTo>
                <a:lnTo>
                  <a:pt x="0" y="237807"/>
                </a:lnTo>
                <a:lnTo>
                  <a:pt x="0" y="237807"/>
                </a:lnTo>
                <a:lnTo>
                  <a:pt x="0" y="67946"/>
                </a:lnTo>
                <a:close/>
              </a:path>
            </a:pathLst>
          </a:cu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sz="14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ounded Rectangular Callout 42"/>
          <p:cNvSpPr/>
          <p:nvPr/>
        </p:nvSpPr>
        <p:spPr>
          <a:xfrm>
            <a:off x="1713414" y="605596"/>
            <a:ext cx="2327393" cy="730669"/>
          </a:xfrm>
          <a:custGeom>
            <a:avLst/>
            <a:gdLst>
              <a:gd name="connsiteX0" fmla="*/ 0 w 2327393"/>
              <a:gd name="connsiteY0" fmla="*/ 67946 h 407669"/>
              <a:gd name="connsiteX1" fmla="*/ 67946 w 2327393"/>
              <a:gd name="connsiteY1" fmla="*/ 0 h 407669"/>
              <a:gd name="connsiteX2" fmla="*/ 387899 w 2327393"/>
              <a:gd name="connsiteY2" fmla="*/ 0 h 407669"/>
              <a:gd name="connsiteX3" fmla="*/ 387899 w 2327393"/>
              <a:gd name="connsiteY3" fmla="*/ 0 h 407669"/>
              <a:gd name="connsiteX4" fmla="*/ 969747 w 2327393"/>
              <a:gd name="connsiteY4" fmla="*/ 0 h 407669"/>
              <a:gd name="connsiteX5" fmla="*/ 2259447 w 2327393"/>
              <a:gd name="connsiteY5" fmla="*/ 0 h 407669"/>
              <a:gd name="connsiteX6" fmla="*/ 2327393 w 2327393"/>
              <a:gd name="connsiteY6" fmla="*/ 67946 h 407669"/>
              <a:gd name="connsiteX7" fmla="*/ 2327393 w 2327393"/>
              <a:gd name="connsiteY7" fmla="*/ 237807 h 407669"/>
              <a:gd name="connsiteX8" fmla="*/ 2327393 w 2327393"/>
              <a:gd name="connsiteY8" fmla="*/ 237807 h 407669"/>
              <a:gd name="connsiteX9" fmla="*/ 2327393 w 2327393"/>
              <a:gd name="connsiteY9" fmla="*/ 339724 h 407669"/>
              <a:gd name="connsiteX10" fmla="*/ 2327393 w 2327393"/>
              <a:gd name="connsiteY10" fmla="*/ 339723 h 407669"/>
              <a:gd name="connsiteX11" fmla="*/ 2259447 w 2327393"/>
              <a:gd name="connsiteY11" fmla="*/ 407669 h 407669"/>
              <a:gd name="connsiteX12" fmla="*/ 969747 w 2327393"/>
              <a:gd name="connsiteY12" fmla="*/ 407669 h 407669"/>
              <a:gd name="connsiteX13" fmla="*/ 655627 w 2327393"/>
              <a:gd name="connsiteY13" fmla="*/ 605446 h 407669"/>
              <a:gd name="connsiteX14" fmla="*/ 387899 w 2327393"/>
              <a:gd name="connsiteY14" fmla="*/ 407669 h 407669"/>
              <a:gd name="connsiteX15" fmla="*/ 67946 w 2327393"/>
              <a:gd name="connsiteY15" fmla="*/ 407669 h 407669"/>
              <a:gd name="connsiteX16" fmla="*/ 0 w 2327393"/>
              <a:gd name="connsiteY16" fmla="*/ 339723 h 407669"/>
              <a:gd name="connsiteX17" fmla="*/ 0 w 2327393"/>
              <a:gd name="connsiteY17" fmla="*/ 339724 h 407669"/>
              <a:gd name="connsiteX18" fmla="*/ 0 w 2327393"/>
              <a:gd name="connsiteY18" fmla="*/ 237807 h 407669"/>
              <a:gd name="connsiteX19" fmla="*/ 0 w 2327393"/>
              <a:gd name="connsiteY19" fmla="*/ 237807 h 407669"/>
              <a:gd name="connsiteX20" fmla="*/ 0 w 2327393"/>
              <a:gd name="connsiteY20" fmla="*/ 67946 h 407669"/>
              <a:gd name="connsiteX0" fmla="*/ 0 w 2327393"/>
              <a:gd name="connsiteY0" fmla="*/ 67946 h 605446"/>
              <a:gd name="connsiteX1" fmla="*/ 67946 w 2327393"/>
              <a:gd name="connsiteY1" fmla="*/ 0 h 605446"/>
              <a:gd name="connsiteX2" fmla="*/ 387899 w 2327393"/>
              <a:gd name="connsiteY2" fmla="*/ 0 h 605446"/>
              <a:gd name="connsiteX3" fmla="*/ 387899 w 2327393"/>
              <a:gd name="connsiteY3" fmla="*/ 0 h 605446"/>
              <a:gd name="connsiteX4" fmla="*/ 969747 w 2327393"/>
              <a:gd name="connsiteY4" fmla="*/ 0 h 605446"/>
              <a:gd name="connsiteX5" fmla="*/ 2259447 w 2327393"/>
              <a:gd name="connsiteY5" fmla="*/ 0 h 605446"/>
              <a:gd name="connsiteX6" fmla="*/ 2327393 w 2327393"/>
              <a:gd name="connsiteY6" fmla="*/ 67946 h 605446"/>
              <a:gd name="connsiteX7" fmla="*/ 2327393 w 2327393"/>
              <a:gd name="connsiteY7" fmla="*/ 237807 h 605446"/>
              <a:gd name="connsiteX8" fmla="*/ 2327393 w 2327393"/>
              <a:gd name="connsiteY8" fmla="*/ 237807 h 605446"/>
              <a:gd name="connsiteX9" fmla="*/ 2327393 w 2327393"/>
              <a:gd name="connsiteY9" fmla="*/ 339724 h 605446"/>
              <a:gd name="connsiteX10" fmla="*/ 2327393 w 2327393"/>
              <a:gd name="connsiteY10" fmla="*/ 339723 h 605446"/>
              <a:gd name="connsiteX11" fmla="*/ 2259447 w 2327393"/>
              <a:gd name="connsiteY11" fmla="*/ 407669 h 605446"/>
              <a:gd name="connsiteX12" fmla="*/ 703933 w 2327393"/>
              <a:gd name="connsiteY12" fmla="*/ 418302 h 605446"/>
              <a:gd name="connsiteX13" fmla="*/ 655627 w 2327393"/>
              <a:gd name="connsiteY13" fmla="*/ 605446 h 605446"/>
              <a:gd name="connsiteX14" fmla="*/ 387899 w 2327393"/>
              <a:gd name="connsiteY14" fmla="*/ 407669 h 605446"/>
              <a:gd name="connsiteX15" fmla="*/ 67946 w 2327393"/>
              <a:gd name="connsiteY15" fmla="*/ 407669 h 605446"/>
              <a:gd name="connsiteX16" fmla="*/ 0 w 2327393"/>
              <a:gd name="connsiteY16" fmla="*/ 339723 h 605446"/>
              <a:gd name="connsiteX17" fmla="*/ 0 w 2327393"/>
              <a:gd name="connsiteY17" fmla="*/ 339724 h 605446"/>
              <a:gd name="connsiteX18" fmla="*/ 0 w 2327393"/>
              <a:gd name="connsiteY18" fmla="*/ 237807 h 605446"/>
              <a:gd name="connsiteX19" fmla="*/ 0 w 2327393"/>
              <a:gd name="connsiteY19" fmla="*/ 237807 h 605446"/>
              <a:gd name="connsiteX20" fmla="*/ 0 w 2327393"/>
              <a:gd name="connsiteY20" fmla="*/ 67946 h 605446"/>
              <a:gd name="connsiteX0" fmla="*/ 0 w 2327393"/>
              <a:gd name="connsiteY0" fmla="*/ 67946 h 605446"/>
              <a:gd name="connsiteX1" fmla="*/ 67946 w 2327393"/>
              <a:gd name="connsiteY1" fmla="*/ 0 h 605446"/>
              <a:gd name="connsiteX2" fmla="*/ 387899 w 2327393"/>
              <a:gd name="connsiteY2" fmla="*/ 0 h 605446"/>
              <a:gd name="connsiteX3" fmla="*/ 387899 w 2327393"/>
              <a:gd name="connsiteY3" fmla="*/ 0 h 605446"/>
              <a:gd name="connsiteX4" fmla="*/ 969747 w 2327393"/>
              <a:gd name="connsiteY4" fmla="*/ 0 h 605446"/>
              <a:gd name="connsiteX5" fmla="*/ 2259447 w 2327393"/>
              <a:gd name="connsiteY5" fmla="*/ 0 h 605446"/>
              <a:gd name="connsiteX6" fmla="*/ 2327393 w 2327393"/>
              <a:gd name="connsiteY6" fmla="*/ 67946 h 605446"/>
              <a:gd name="connsiteX7" fmla="*/ 2327393 w 2327393"/>
              <a:gd name="connsiteY7" fmla="*/ 237807 h 605446"/>
              <a:gd name="connsiteX8" fmla="*/ 2327393 w 2327393"/>
              <a:gd name="connsiteY8" fmla="*/ 237807 h 605446"/>
              <a:gd name="connsiteX9" fmla="*/ 2327393 w 2327393"/>
              <a:gd name="connsiteY9" fmla="*/ 339724 h 605446"/>
              <a:gd name="connsiteX10" fmla="*/ 2327393 w 2327393"/>
              <a:gd name="connsiteY10" fmla="*/ 339723 h 605446"/>
              <a:gd name="connsiteX11" fmla="*/ 2259447 w 2327393"/>
              <a:gd name="connsiteY11" fmla="*/ 407669 h 605446"/>
              <a:gd name="connsiteX12" fmla="*/ 699795 w 2327393"/>
              <a:gd name="connsiteY12" fmla="*/ 406255 h 605446"/>
              <a:gd name="connsiteX13" fmla="*/ 655627 w 2327393"/>
              <a:gd name="connsiteY13" fmla="*/ 605446 h 605446"/>
              <a:gd name="connsiteX14" fmla="*/ 387899 w 2327393"/>
              <a:gd name="connsiteY14" fmla="*/ 407669 h 605446"/>
              <a:gd name="connsiteX15" fmla="*/ 67946 w 2327393"/>
              <a:gd name="connsiteY15" fmla="*/ 407669 h 605446"/>
              <a:gd name="connsiteX16" fmla="*/ 0 w 2327393"/>
              <a:gd name="connsiteY16" fmla="*/ 339723 h 605446"/>
              <a:gd name="connsiteX17" fmla="*/ 0 w 2327393"/>
              <a:gd name="connsiteY17" fmla="*/ 339724 h 605446"/>
              <a:gd name="connsiteX18" fmla="*/ 0 w 2327393"/>
              <a:gd name="connsiteY18" fmla="*/ 237807 h 605446"/>
              <a:gd name="connsiteX19" fmla="*/ 0 w 2327393"/>
              <a:gd name="connsiteY19" fmla="*/ 237807 h 605446"/>
              <a:gd name="connsiteX20" fmla="*/ 0 w 2327393"/>
              <a:gd name="connsiteY20" fmla="*/ 67946 h 605446"/>
              <a:gd name="connsiteX0" fmla="*/ 0 w 2327393"/>
              <a:gd name="connsiteY0" fmla="*/ 67946 h 709181"/>
              <a:gd name="connsiteX1" fmla="*/ 67946 w 2327393"/>
              <a:gd name="connsiteY1" fmla="*/ 0 h 709181"/>
              <a:gd name="connsiteX2" fmla="*/ 387899 w 2327393"/>
              <a:gd name="connsiteY2" fmla="*/ 0 h 709181"/>
              <a:gd name="connsiteX3" fmla="*/ 387899 w 2327393"/>
              <a:gd name="connsiteY3" fmla="*/ 0 h 709181"/>
              <a:gd name="connsiteX4" fmla="*/ 969747 w 2327393"/>
              <a:gd name="connsiteY4" fmla="*/ 0 h 709181"/>
              <a:gd name="connsiteX5" fmla="*/ 2259447 w 2327393"/>
              <a:gd name="connsiteY5" fmla="*/ 0 h 709181"/>
              <a:gd name="connsiteX6" fmla="*/ 2327393 w 2327393"/>
              <a:gd name="connsiteY6" fmla="*/ 67946 h 709181"/>
              <a:gd name="connsiteX7" fmla="*/ 2327393 w 2327393"/>
              <a:gd name="connsiteY7" fmla="*/ 237807 h 709181"/>
              <a:gd name="connsiteX8" fmla="*/ 2327393 w 2327393"/>
              <a:gd name="connsiteY8" fmla="*/ 237807 h 709181"/>
              <a:gd name="connsiteX9" fmla="*/ 2327393 w 2327393"/>
              <a:gd name="connsiteY9" fmla="*/ 339724 h 709181"/>
              <a:gd name="connsiteX10" fmla="*/ 2327393 w 2327393"/>
              <a:gd name="connsiteY10" fmla="*/ 339723 h 709181"/>
              <a:gd name="connsiteX11" fmla="*/ 2259447 w 2327393"/>
              <a:gd name="connsiteY11" fmla="*/ 407669 h 709181"/>
              <a:gd name="connsiteX12" fmla="*/ 699795 w 2327393"/>
              <a:gd name="connsiteY12" fmla="*/ 406255 h 709181"/>
              <a:gd name="connsiteX13" fmla="*/ 228115 w 2327393"/>
              <a:gd name="connsiteY13" fmla="*/ 709181 h 709181"/>
              <a:gd name="connsiteX14" fmla="*/ 387899 w 2327393"/>
              <a:gd name="connsiteY14" fmla="*/ 407669 h 709181"/>
              <a:gd name="connsiteX15" fmla="*/ 67946 w 2327393"/>
              <a:gd name="connsiteY15" fmla="*/ 407669 h 709181"/>
              <a:gd name="connsiteX16" fmla="*/ 0 w 2327393"/>
              <a:gd name="connsiteY16" fmla="*/ 339723 h 709181"/>
              <a:gd name="connsiteX17" fmla="*/ 0 w 2327393"/>
              <a:gd name="connsiteY17" fmla="*/ 339724 h 709181"/>
              <a:gd name="connsiteX18" fmla="*/ 0 w 2327393"/>
              <a:gd name="connsiteY18" fmla="*/ 237807 h 709181"/>
              <a:gd name="connsiteX19" fmla="*/ 0 w 2327393"/>
              <a:gd name="connsiteY19" fmla="*/ 237807 h 709181"/>
              <a:gd name="connsiteX20" fmla="*/ 0 w 2327393"/>
              <a:gd name="connsiteY20" fmla="*/ 67946 h 70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27393" h="709181">
                <a:moveTo>
                  <a:pt x="0" y="67946"/>
                </a:moveTo>
                <a:cubicBezTo>
                  <a:pt x="0" y="30420"/>
                  <a:pt x="30420" y="0"/>
                  <a:pt x="67946" y="0"/>
                </a:cubicBezTo>
                <a:lnTo>
                  <a:pt x="387899" y="0"/>
                </a:lnTo>
                <a:lnTo>
                  <a:pt x="387899" y="0"/>
                </a:lnTo>
                <a:lnTo>
                  <a:pt x="969747" y="0"/>
                </a:lnTo>
                <a:lnTo>
                  <a:pt x="2259447" y="0"/>
                </a:lnTo>
                <a:cubicBezTo>
                  <a:pt x="2296973" y="0"/>
                  <a:pt x="2327393" y="30420"/>
                  <a:pt x="2327393" y="67946"/>
                </a:cubicBezTo>
                <a:lnTo>
                  <a:pt x="2327393" y="237807"/>
                </a:lnTo>
                <a:lnTo>
                  <a:pt x="2327393" y="237807"/>
                </a:lnTo>
                <a:lnTo>
                  <a:pt x="2327393" y="339724"/>
                </a:lnTo>
                <a:lnTo>
                  <a:pt x="2327393" y="339723"/>
                </a:lnTo>
                <a:cubicBezTo>
                  <a:pt x="2327393" y="377249"/>
                  <a:pt x="2296973" y="407669"/>
                  <a:pt x="2259447" y="407669"/>
                </a:cubicBezTo>
                <a:lnTo>
                  <a:pt x="699795" y="406255"/>
                </a:lnTo>
                <a:lnTo>
                  <a:pt x="228115" y="709181"/>
                </a:lnTo>
                <a:lnTo>
                  <a:pt x="387899" y="407669"/>
                </a:lnTo>
                <a:lnTo>
                  <a:pt x="67946" y="407669"/>
                </a:lnTo>
                <a:cubicBezTo>
                  <a:pt x="30420" y="407669"/>
                  <a:pt x="0" y="377249"/>
                  <a:pt x="0" y="339723"/>
                </a:cubicBezTo>
                <a:lnTo>
                  <a:pt x="0" y="339724"/>
                </a:lnTo>
                <a:lnTo>
                  <a:pt x="0" y="237807"/>
                </a:lnTo>
                <a:lnTo>
                  <a:pt x="0" y="237807"/>
                </a:lnTo>
                <a:lnTo>
                  <a:pt x="0" y="67946"/>
                </a:lnTo>
                <a:close/>
              </a:path>
            </a:pathLst>
          </a:cu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sz="14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ounded Rectangular Callout 42"/>
          <p:cNvSpPr/>
          <p:nvPr/>
        </p:nvSpPr>
        <p:spPr>
          <a:xfrm>
            <a:off x="1368720" y="590460"/>
            <a:ext cx="2327393" cy="730669"/>
          </a:xfrm>
          <a:custGeom>
            <a:avLst/>
            <a:gdLst>
              <a:gd name="connsiteX0" fmla="*/ 0 w 2327393"/>
              <a:gd name="connsiteY0" fmla="*/ 67946 h 407669"/>
              <a:gd name="connsiteX1" fmla="*/ 67946 w 2327393"/>
              <a:gd name="connsiteY1" fmla="*/ 0 h 407669"/>
              <a:gd name="connsiteX2" fmla="*/ 387899 w 2327393"/>
              <a:gd name="connsiteY2" fmla="*/ 0 h 407669"/>
              <a:gd name="connsiteX3" fmla="*/ 387899 w 2327393"/>
              <a:gd name="connsiteY3" fmla="*/ 0 h 407669"/>
              <a:gd name="connsiteX4" fmla="*/ 969747 w 2327393"/>
              <a:gd name="connsiteY4" fmla="*/ 0 h 407669"/>
              <a:gd name="connsiteX5" fmla="*/ 2259447 w 2327393"/>
              <a:gd name="connsiteY5" fmla="*/ 0 h 407669"/>
              <a:gd name="connsiteX6" fmla="*/ 2327393 w 2327393"/>
              <a:gd name="connsiteY6" fmla="*/ 67946 h 407669"/>
              <a:gd name="connsiteX7" fmla="*/ 2327393 w 2327393"/>
              <a:gd name="connsiteY7" fmla="*/ 237807 h 407669"/>
              <a:gd name="connsiteX8" fmla="*/ 2327393 w 2327393"/>
              <a:gd name="connsiteY8" fmla="*/ 237807 h 407669"/>
              <a:gd name="connsiteX9" fmla="*/ 2327393 w 2327393"/>
              <a:gd name="connsiteY9" fmla="*/ 339724 h 407669"/>
              <a:gd name="connsiteX10" fmla="*/ 2327393 w 2327393"/>
              <a:gd name="connsiteY10" fmla="*/ 339723 h 407669"/>
              <a:gd name="connsiteX11" fmla="*/ 2259447 w 2327393"/>
              <a:gd name="connsiteY11" fmla="*/ 407669 h 407669"/>
              <a:gd name="connsiteX12" fmla="*/ 969747 w 2327393"/>
              <a:gd name="connsiteY12" fmla="*/ 407669 h 407669"/>
              <a:gd name="connsiteX13" fmla="*/ 655627 w 2327393"/>
              <a:gd name="connsiteY13" fmla="*/ 605446 h 407669"/>
              <a:gd name="connsiteX14" fmla="*/ 387899 w 2327393"/>
              <a:gd name="connsiteY14" fmla="*/ 407669 h 407669"/>
              <a:gd name="connsiteX15" fmla="*/ 67946 w 2327393"/>
              <a:gd name="connsiteY15" fmla="*/ 407669 h 407669"/>
              <a:gd name="connsiteX16" fmla="*/ 0 w 2327393"/>
              <a:gd name="connsiteY16" fmla="*/ 339723 h 407669"/>
              <a:gd name="connsiteX17" fmla="*/ 0 w 2327393"/>
              <a:gd name="connsiteY17" fmla="*/ 339724 h 407669"/>
              <a:gd name="connsiteX18" fmla="*/ 0 w 2327393"/>
              <a:gd name="connsiteY18" fmla="*/ 237807 h 407669"/>
              <a:gd name="connsiteX19" fmla="*/ 0 w 2327393"/>
              <a:gd name="connsiteY19" fmla="*/ 237807 h 407669"/>
              <a:gd name="connsiteX20" fmla="*/ 0 w 2327393"/>
              <a:gd name="connsiteY20" fmla="*/ 67946 h 407669"/>
              <a:gd name="connsiteX0" fmla="*/ 0 w 2327393"/>
              <a:gd name="connsiteY0" fmla="*/ 67946 h 605446"/>
              <a:gd name="connsiteX1" fmla="*/ 67946 w 2327393"/>
              <a:gd name="connsiteY1" fmla="*/ 0 h 605446"/>
              <a:gd name="connsiteX2" fmla="*/ 387899 w 2327393"/>
              <a:gd name="connsiteY2" fmla="*/ 0 h 605446"/>
              <a:gd name="connsiteX3" fmla="*/ 387899 w 2327393"/>
              <a:gd name="connsiteY3" fmla="*/ 0 h 605446"/>
              <a:gd name="connsiteX4" fmla="*/ 969747 w 2327393"/>
              <a:gd name="connsiteY4" fmla="*/ 0 h 605446"/>
              <a:gd name="connsiteX5" fmla="*/ 2259447 w 2327393"/>
              <a:gd name="connsiteY5" fmla="*/ 0 h 605446"/>
              <a:gd name="connsiteX6" fmla="*/ 2327393 w 2327393"/>
              <a:gd name="connsiteY6" fmla="*/ 67946 h 605446"/>
              <a:gd name="connsiteX7" fmla="*/ 2327393 w 2327393"/>
              <a:gd name="connsiteY7" fmla="*/ 237807 h 605446"/>
              <a:gd name="connsiteX8" fmla="*/ 2327393 w 2327393"/>
              <a:gd name="connsiteY8" fmla="*/ 237807 h 605446"/>
              <a:gd name="connsiteX9" fmla="*/ 2327393 w 2327393"/>
              <a:gd name="connsiteY9" fmla="*/ 339724 h 605446"/>
              <a:gd name="connsiteX10" fmla="*/ 2327393 w 2327393"/>
              <a:gd name="connsiteY10" fmla="*/ 339723 h 605446"/>
              <a:gd name="connsiteX11" fmla="*/ 2259447 w 2327393"/>
              <a:gd name="connsiteY11" fmla="*/ 407669 h 605446"/>
              <a:gd name="connsiteX12" fmla="*/ 703933 w 2327393"/>
              <a:gd name="connsiteY12" fmla="*/ 418302 h 605446"/>
              <a:gd name="connsiteX13" fmla="*/ 655627 w 2327393"/>
              <a:gd name="connsiteY13" fmla="*/ 605446 h 605446"/>
              <a:gd name="connsiteX14" fmla="*/ 387899 w 2327393"/>
              <a:gd name="connsiteY14" fmla="*/ 407669 h 605446"/>
              <a:gd name="connsiteX15" fmla="*/ 67946 w 2327393"/>
              <a:gd name="connsiteY15" fmla="*/ 407669 h 605446"/>
              <a:gd name="connsiteX16" fmla="*/ 0 w 2327393"/>
              <a:gd name="connsiteY16" fmla="*/ 339723 h 605446"/>
              <a:gd name="connsiteX17" fmla="*/ 0 w 2327393"/>
              <a:gd name="connsiteY17" fmla="*/ 339724 h 605446"/>
              <a:gd name="connsiteX18" fmla="*/ 0 w 2327393"/>
              <a:gd name="connsiteY18" fmla="*/ 237807 h 605446"/>
              <a:gd name="connsiteX19" fmla="*/ 0 w 2327393"/>
              <a:gd name="connsiteY19" fmla="*/ 237807 h 605446"/>
              <a:gd name="connsiteX20" fmla="*/ 0 w 2327393"/>
              <a:gd name="connsiteY20" fmla="*/ 67946 h 605446"/>
              <a:gd name="connsiteX0" fmla="*/ 0 w 2327393"/>
              <a:gd name="connsiteY0" fmla="*/ 67946 h 605446"/>
              <a:gd name="connsiteX1" fmla="*/ 67946 w 2327393"/>
              <a:gd name="connsiteY1" fmla="*/ 0 h 605446"/>
              <a:gd name="connsiteX2" fmla="*/ 387899 w 2327393"/>
              <a:gd name="connsiteY2" fmla="*/ 0 h 605446"/>
              <a:gd name="connsiteX3" fmla="*/ 387899 w 2327393"/>
              <a:gd name="connsiteY3" fmla="*/ 0 h 605446"/>
              <a:gd name="connsiteX4" fmla="*/ 969747 w 2327393"/>
              <a:gd name="connsiteY4" fmla="*/ 0 h 605446"/>
              <a:gd name="connsiteX5" fmla="*/ 2259447 w 2327393"/>
              <a:gd name="connsiteY5" fmla="*/ 0 h 605446"/>
              <a:gd name="connsiteX6" fmla="*/ 2327393 w 2327393"/>
              <a:gd name="connsiteY6" fmla="*/ 67946 h 605446"/>
              <a:gd name="connsiteX7" fmla="*/ 2327393 w 2327393"/>
              <a:gd name="connsiteY7" fmla="*/ 237807 h 605446"/>
              <a:gd name="connsiteX8" fmla="*/ 2327393 w 2327393"/>
              <a:gd name="connsiteY8" fmla="*/ 237807 h 605446"/>
              <a:gd name="connsiteX9" fmla="*/ 2327393 w 2327393"/>
              <a:gd name="connsiteY9" fmla="*/ 339724 h 605446"/>
              <a:gd name="connsiteX10" fmla="*/ 2327393 w 2327393"/>
              <a:gd name="connsiteY10" fmla="*/ 339723 h 605446"/>
              <a:gd name="connsiteX11" fmla="*/ 2259447 w 2327393"/>
              <a:gd name="connsiteY11" fmla="*/ 407669 h 605446"/>
              <a:gd name="connsiteX12" fmla="*/ 699795 w 2327393"/>
              <a:gd name="connsiteY12" fmla="*/ 406255 h 605446"/>
              <a:gd name="connsiteX13" fmla="*/ 655627 w 2327393"/>
              <a:gd name="connsiteY13" fmla="*/ 605446 h 605446"/>
              <a:gd name="connsiteX14" fmla="*/ 387899 w 2327393"/>
              <a:gd name="connsiteY14" fmla="*/ 407669 h 605446"/>
              <a:gd name="connsiteX15" fmla="*/ 67946 w 2327393"/>
              <a:gd name="connsiteY15" fmla="*/ 407669 h 605446"/>
              <a:gd name="connsiteX16" fmla="*/ 0 w 2327393"/>
              <a:gd name="connsiteY16" fmla="*/ 339723 h 605446"/>
              <a:gd name="connsiteX17" fmla="*/ 0 w 2327393"/>
              <a:gd name="connsiteY17" fmla="*/ 339724 h 605446"/>
              <a:gd name="connsiteX18" fmla="*/ 0 w 2327393"/>
              <a:gd name="connsiteY18" fmla="*/ 237807 h 605446"/>
              <a:gd name="connsiteX19" fmla="*/ 0 w 2327393"/>
              <a:gd name="connsiteY19" fmla="*/ 237807 h 605446"/>
              <a:gd name="connsiteX20" fmla="*/ 0 w 2327393"/>
              <a:gd name="connsiteY20" fmla="*/ 67946 h 605446"/>
              <a:gd name="connsiteX0" fmla="*/ 0 w 2327393"/>
              <a:gd name="connsiteY0" fmla="*/ 67946 h 709181"/>
              <a:gd name="connsiteX1" fmla="*/ 67946 w 2327393"/>
              <a:gd name="connsiteY1" fmla="*/ 0 h 709181"/>
              <a:gd name="connsiteX2" fmla="*/ 387899 w 2327393"/>
              <a:gd name="connsiteY2" fmla="*/ 0 h 709181"/>
              <a:gd name="connsiteX3" fmla="*/ 387899 w 2327393"/>
              <a:gd name="connsiteY3" fmla="*/ 0 h 709181"/>
              <a:gd name="connsiteX4" fmla="*/ 969747 w 2327393"/>
              <a:gd name="connsiteY4" fmla="*/ 0 h 709181"/>
              <a:gd name="connsiteX5" fmla="*/ 2259447 w 2327393"/>
              <a:gd name="connsiteY5" fmla="*/ 0 h 709181"/>
              <a:gd name="connsiteX6" fmla="*/ 2327393 w 2327393"/>
              <a:gd name="connsiteY6" fmla="*/ 67946 h 709181"/>
              <a:gd name="connsiteX7" fmla="*/ 2327393 w 2327393"/>
              <a:gd name="connsiteY7" fmla="*/ 237807 h 709181"/>
              <a:gd name="connsiteX8" fmla="*/ 2327393 w 2327393"/>
              <a:gd name="connsiteY8" fmla="*/ 237807 h 709181"/>
              <a:gd name="connsiteX9" fmla="*/ 2327393 w 2327393"/>
              <a:gd name="connsiteY9" fmla="*/ 339724 h 709181"/>
              <a:gd name="connsiteX10" fmla="*/ 2327393 w 2327393"/>
              <a:gd name="connsiteY10" fmla="*/ 339723 h 709181"/>
              <a:gd name="connsiteX11" fmla="*/ 2259447 w 2327393"/>
              <a:gd name="connsiteY11" fmla="*/ 407669 h 709181"/>
              <a:gd name="connsiteX12" fmla="*/ 699795 w 2327393"/>
              <a:gd name="connsiteY12" fmla="*/ 406255 h 709181"/>
              <a:gd name="connsiteX13" fmla="*/ 228115 w 2327393"/>
              <a:gd name="connsiteY13" fmla="*/ 709181 h 709181"/>
              <a:gd name="connsiteX14" fmla="*/ 387899 w 2327393"/>
              <a:gd name="connsiteY14" fmla="*/ 407669 h 709181"/>
              <a:gd name="connsiteX15" fmla="*/ 67946 w 2327393"/>
              <a:gd name="connsiteY15" fmla="*/ 407669 h 709181"/>
              <a:gd name="connsiteX16" fmla="*/ 0 w 2327393"/>
              <a:gd name="connsiteY16" fmla="*/ 339723 h 709181"/>
              <a:gd name="connsiteX17" fmla="*/ 0 w 2327393"/>
              <a:gd name="connsiteY17" fmla="*/ 339724 h 709181"/>
              <a:gd name="connsiteX18" fmla="*/ 0 w 2327393"/>
              <a:gd name="connsiteY18" fmla="*/ 237807 h 709181"/>
              <a:gd name="connsiteX19" fmla="*/ 0 w 2327393"/>
              <a:gd name="connsiteY19" fmla="*/ 237807 h 709181"/>
              <a:gd name="connsiteX20" fmla="*/ 0 w 2327393"/>
              <a:gd name="connsiteY20" fmla="*/ 67946 h 70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27393" h="709181">
                <a:moveTo>
                  <a:pt x="0" y="67946"/>
                </a:moveTo>
                <a:cubicBezTo>
                  <a:pt x="0" y="30420"/>
                  <a:pt x="30420" y="0"/>
                  <a:pt x="67946" y="0"/>
                </a:cubicBezTo>
                <a:lnTo>
                  <a:pt x="387899" y="0"/>
                </a:lnTo>
                <a:lnTo>
                  <a:pt x="387899" y="0"/>
                </a:lnTo>
                <a:lnTo>
                  <a:pt x="969747" y="0"/>
                </a:lnTo>
                <a:lnTo>
                  <a:pt x="2259447" y="0"/>
                </a:lnTo>
                <a:cubicBezTo>
                  <a:pt x="2296973" y="0"/>
                  <a:pt x="2327393" y="30420"/>
                  <a:pt x="2327393" y="67946"/>
                </a:cubicBezTo>
                <a:lnTo>
                  <a:pt x="2327393" y="237807"/>
                </a:lnTo>
                <a:lnTo>
                  <a:pt x="2327393" y="237807"/>
                </a:lnTo>
                <a:lnTo>
                  <a:pt x="2327393" y="339724"/>
                </a:lnTo>
                <a:lnTo>
                  <a:pt x="2327393" y="339723"/>
                </a:lnTo>
                <a:cubicBezTo>
                  <a:pt x="2327393" y="377249"/>
                  <a:pt x="2296973" y="407669"/>
                  <a:pt x="2259447" y="407669"/>
                </a:cubicBezTo>
                <a:lnTo>
                  <a:pt x="699795" y="406255"/>
                </a:lnTo>
                <a:lnTo>
                  <a:pt x="228115" y="709181"/>
                </a:lnTo>
                <a:lnTo>
                  <a:pt x="387899" y="407669"/>
                </a:lnTo>
                <a:lnTo>
                  <a:pt x="67946" y="407669"/>
                </a:lnTo>
                <a:cubicBezTo>
                  <a:pt x="30420" y="407669"/>
                  <a:pt x="0" y="377249"/>
                  <a:pt x="0" y="339723"/>
                </a:cubicBezTo>
                <a:lnTo>
                  <a:pt x="0" y="339724"/>
                </a:lnTo>
                <a:lnTo>
                  <a:pt x="0" y="237807"/>
                </a:lnTo>
                <a:lnTo>
                  <a:pt x="0" y="237807"/>
                </a:lnTo>
                <a:lnTo>
                  <a:pt x="0" y="67946"/>
                </a:lnTo>
                <a:close/>
              </a:path>
            </a:pathLst>
          </a:cu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sz="14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ounded Rectangular Callout 42"/>
          <p:cNvSpPr/>
          <p:nvPr/>
        </p:nvSpPr>
        <p:spPr>
          <a:xfrm>
            <a:off x="536137" y="566645"/>
            <a:ext cx="2327393" cy="730669"/>
          </a:xfrm>
          <a:custGeom>
            <a:avLst/>
            <a:gdLst>
              <a:gd name="connsiteX0" fmla="*/ 0 w 2327393"/>
              <a:gd name="connsiteY0" fmla="*/ 67946 h 407669"/>
              <a:gd name="connsiteX1" fmla="*/ 67946 w 2327393"/>
              <a:gd name="connsiteY1" fmla="*/ 0 h 407669"/>
              <a:gd name="connsiteX2" fmla="*/ 387899 w 2327393"/>
              <a:gd name="connsiteY2" fmla="*/ 0 h 407669"/>
              <a:gd name="connsiteX3" fmla="*/ 387899 w 2327393"/>
              <a:gd name="connsiteY3" fmla="*/ 0 h 407669"/>
              <a:gd name="connsiteX4" fmla="*/ 969747 w 2327393"/>
              <a:gd name="connsiteY4" fmla="*/ 0 h 407669"/>
              <a:gd name="connsiteX5" fmla="*/ 2259447 w 2327393"/>
              <a:gd name="connsiteY5" fmla="*/ 0 h 407669"/>
              <a:gd name="connsiteX6" fmla="*/ 2327393 w 2327393"/>
              <a:gd name="connsiteY6" fmla="*/ 67946 h 407669"/>
              <a:gd name="connsiteX7" fmla="*/ 2327393 w 2327393"/>
              <a:gd name="connsiteY7" fmla="*/ 237807 h 407669"/>
              <a:gd name="connsiteX8" fmla="*/ 2327393 w 2327393"/>
              <a:gd name="connsiteY8" fmla="*/ 237807 h 407669"/>
              <a:gd name="connsiteX9" fmla="*/ 2327393 w 2327393"/>
              <a:gd name="connsiteY9" fmla="*/ 339724 h 407669"/>
              <a:gd name="connsiteX10" fmla="*/ 2327393 w 2327393"/>
              <a:gd name="connsiteY10" fmla="*/ 339723 h 407669"/>
              <a:gd name="connsiteX11" fmla="*/ 2259447 w 2327393"/>
              <a:gd name="connsiteY11" fmla="*/ 407669 h 407669"/>
              <a:gd name="connsiteX12" fmla="*/ 969747 w 2327393"/>
              <a:gd name="connsiteY12" fmla="*/ 407669 h 407669"/>
              <a:gd name="connsiteX13" fmla="*/ 655627 w 2327393"/>
              <a:gd name="connsiteY13" fmla="*/ 605446 h 407669"/>
              <a:gd name="connsiteX14" fmla="*/ 387899 w 2327393"/>
              <a:gd name="connsiteY14" fmla="*/ 407669 h 407669"/>
              <a:gd name="connsiteX15" fmla="*/ 67946 w 2327393"/>
              <a:gd name="connsiteY15" fmla="*/ 407669 h 407669"/>
              <a:gd name="connsiteX16" fmla="*/ 0 w 2327393"/>
              <a:gd name="connsiteY16" fmla="*/ 339723 h 407669"/>
              <a:gd name="connsiteX17" fmla="*/ 0 w 2327393"/>
              <a:gd name="connsiteY17" fmla="*/ 339724 h 407669"/>
              <a:gd name="connsiteX18" fmla="*/ 0 w 2327393"/>
              <a:gd name="connsiteY18" fmla="*/ 237807 h 407669"/>
              <a:gd name="connsiteX19" fmla="*/ 0 w 2327393"/>
              <a:gd name="connsiteY19" fmla="*/ 237807 h 407669"/>
              <a:gd name="connsiteX20" fmla="*/ 0 w 2327393"/>
              <a:gd name="connsiteY20" fmla="*/ 67946 h 407669"/>
              <a:gd name="connsiteX0" fmla="*/ 0 w 2327393"/>
              <a:gd name="connsiteY0" fmla="*/ 67946 h 605446"/>
              <a:gd name="connsiteX1" fmla="*/ 67946 w 2327393"/>
              <a:gd name="connsiteY1" fmla="*/ 0 h 605446"/>
              <a:gd name="connsiteX2" fmla="*/ 387899 w 2327393"/>
              <a:gd name="connsiteY2" fmla="*/ 0 h 605446"/>
              <a:gd name="connsiteX3" fmla="*/ 387899 w 2327393"/>
              <a:gd name="connsiteY3" fmla="*/ 0 h 605446"/>
              <a:gd name="connsiteX4" fmla="*/ 969747 w 2327393"/>
              <a:gd name="connsiteY4" fmla="*/ 0 h 605446"/>
              <a:gd name="connsiteX5" fmla="*/ 2259447 w 2327393"/>
              <a:gd name="connsiteY5" fmla="*/ 0 h 605446"/>
              <a:gd name="connsiteX6" fmla="*/ 2327393 w 2327393"/>
              <a:gd name="connsiteY6" fmla="*/ 67946 h 605446"/>
              <a:gd name="connsiteX7" fmla="*/ 2327393 w 2327393"/>
              <a:gd name="connsiteY7" fmla="*/ 237807 h 605446"/>
              <a:gd name="connsiteX8" fmla="*/ 2327393 w 2327393"/>
              <a:gd name="connsiteY8" fmla="*/ 237807 h 605446"/>
              <a:gd name="connsiteX9" fmla="*/ 2327393 w 2327393"/>
              <a:gd name="connsiteY9" fmla="*/ 339724 h 605446"/>
              <a:gd name="connsiteX10" fmla="*/ 2327393 w 2327393"/>
              <a:gd name="connsiteY10" fmla="*/ 339723 h 605446"/>
              <a:gd name="connsiteX11" fmla="*/ 2259447 w 2327393"/>
              <a:gd name="connsiteY11" fmla="*/ 407669 h 605446"/>
              <a:gd name="connsiteX12" fmla="*/ 703933 w 2327393"/>
              <a:gd name="connsiteY12" fmla="*/ 418302 h 605446"/>
              <a:gd name="connsiteX13" fmla="*/ 655627 w 2327393"/>
              <a:gd name="connsiteY13" fmla="*/ 605446 h 605446"/>
              <a:gd name="connsiteX14" fmla="*/ 387899 w 2327393"/>
              <a:gd name="connsiteY14" fmla="*/ 407669 h 605446"/>
              <a:gd name="connsiteX15" fmla="*/ 67946 w 2327393"/>
              <a:gd name="connsiteY15" fmla="*/ 407669 h 605446"/>
              <a:gd name="connsiteX16" fmla="*/ 0 w 2327393"/>
              <a:gd name="connsiteY16" fmla="*/ 339723 h 605446"/>
              <a:gd name="connsiteX17" fmla="*/ 0 w 2327393"/>
              <a:gd name="connsiteY17" fmla="*/ 339724 h 605446"/>
              <a:gd name="connsiteX18" fmla="*/ 0 w 2327393"/>
              <a:gd name="connsiteY18" fmla="*/ 237807 h 605446"/>
              <a:gd name="connsiteX19" fmla="*/ 0 w 2327393"/>
              <a:gd name="connsiteY19" fmla="*/ 237807 h 605446"/>
              <a:gd name="connsiteX20" fmla="*/ 0 w 2327393"/>
              <a:gd name="connsiteY20" fmla="*/ 67946 h 605446"/>
              <a:gd name="connsiteX0" fmla="*/ 0 w 2327393"/>
              <a:gd name="connsiteY0" fmla="*/ 67946 h 605446"/>
              <a:gd name="connsiteX1" fmla="*/ 67946 w 2327393"/>
              <a:gd name="connsiteY1" fmla="*/ 0 h 605446"/>
              <a:gd name="connsiteX2" fmla="*/ 387899 w 2327393"/>
              <a:gd name="connsiteY2" fmla="*/ 0 h 605446"/>
              <a:gd name="connsiteX3" fmla="*/ 387899 w 2327393"/>
              <a:gd name="connsiteY3" fmla="*/ 0 h 605446"/>
              <a:gd name="connsiteX4" fmla="*/ 969747 w 2327393"/>
              <a:gd name="connsiteY4" fmla="*/ 0 h 605446"/>
              <a:gd name="connsiteX5" fmla="*/ 2259447 w 2327393"/>
              <a:gd name="connsiteY5" fmla="*/ 0 h 605446"/>
              <a:gd name="connsiteX6" fmla="*/ 2327393 w 2327393"/>
              <a:gd name="connsiteY6" fmla="*/ 67946 h 605446"/>
              <a:gd name="connsiteX7" fmla="*/ 2327393 w 2327393"/>
              <a:gd name="connsiteY7" fmla="*/ 237807 h 605446"/>
              <a:gd name="connsiteX8" fmla="*/ 2327393 w 2327393"/>
              <a:gd name="connsiteY8" fmla="*/ 237807 h 605446"/>
              <a:gd name="connsiteX9" fmla="*/ 2327393 w 2327393"/>
              <a:gd name="connsiteY9" fmla="*/ 339724 h 605446"/>
              <a:gd name="connsiteX10" fmla="*/ 2327393 w 2327393"/>
              <a:gd name="connsiteY10" fmla="*/ 339723 h 605446"/>
              <a:gd name="connsiteX11" fmla="*/ 2259447 w 2327393"/>
              <a:gd name="connsiteY11" fmla="*/ 407669 h 605446"/>
              <a:gd name="connsiteX12" fmla="*/ 699795 w 2327393"/>
              <a:gd name="connsiteY12" fmla="*/ 406255 h 605446"/>
              <a:gd name="connsiteX13" fmla="*/ 655627 w 2327393"/>
              <a:gd name="connsiteY13" fmla="*/ 605446 h 605446"/>
              <a:gd name="connsiteX14" fmla="*/ 387899 w 2327393"/>
              <a:gd name="connsiteY14" fmla="*/ 407669 h 605446"/>
              <a:gd name="connsiteX15" fmla="*/ 67946 w 2327393"/>
              <a:gd name="connsiteY15" fmla="*/ 407669 h 605446"/>
              <a:gd name="connsiteX16" fmla="*/ 0 w 2327393"/>
              <a:gd name="connsiteY16" fmla="*/ 339723 h 605446"/>
              <a:gd name="connsiteX17" fmla="*/ 0 w 2327393"/>
              <a:gd name="connsiteY17" fmla="*/ 339724 h 605446"/>
              <a:gd name="connsiteX18" fmla="*/ 0 w 2327393"/>
              <a:gd name="connsiteY18" fmla="*/ 237807 h 605446"/>
              <a:gd name="connsiteX19" fmla="*/ 0 w 2327393"/>
              <a:gd name="connsiteY19" fmla="*/ 237807 h 605446"/>
              <a:gd name="connsiteX20" fmla="*/ 0 w 2327393"/>
              <a:gd name="connsiteY20" fmla="*/ 67946 h 605446"/>
              <a:gd name="connsiteX0" fmla="*/ 0 w 2327393"/>
              <a:gd name="connsiteY0" fmla="*/ 67946 h 709181"/>
              <a:gd name="connsiteX1" fmla="*/ 67946 w 2327393"/>
              <a:gd name="connsiteY1" fmla="*/ 0 h 709181"/>
              <a:gd name="connsiteX2" fmla="*/ 387899 w 2327393"/>
              <a:gd name="connsiteY2" fmla="*/ 0 h 709181"/>
              <a:gd name="connsiteX3" fmla="*/ 387899 w 2327393"/>
              <a:gd name="connsiteY3" fmla="*/ 0 h 709181"/>
              <a:gd name="connsiteX4" fmla="*/ 969747 w 2327393"/>
              <a:gd name="connsiteY4" fmla="*/ 0 h 709181"/>
              <a:gd name="connsiteX5" fmla="*/ 2259447 w 2327393"/>
              <a:gd name="connsiteY5" fmla="*/ 0 h 709181"/>
              <a:gd name="connsiteX6" fmla="*/ 2327393 w 2327393"/>
              <a:gd name="connsiteY6" fmla="*/ 67946 h 709181"/>
              <a:gd name="connsiteX7" fmla="*/ 2327393 w 2327393"/>
              <a:gd name="connsiteY7" fmla="*/ 237807 h 709181"/>
              <a:gd name="connsiteX8" fmla="*/ 2327393 w 2327393"/>
              <a:gd name="connsiteY8" fmla="*/ 237807 h 709181"/>
              <a:gd name="connsiteX9" fmla="*/ 2327393 w 2327393"/>
              <a:gd name="connsiteY9" fmla="*/ 339724 h 709181"/>
              <a:gd name="connsiteX10" fmla="*/ 2327393 w 2327393"/>
              <a:gd name="connsiteY10" fmla="*/ 339723 h 709181"/>
              <a:gd name="connsiteX11" fmla="*/ 2259447 w 2327393"/>
              <a:gd name="connsiteY11" fmla="*/ 407669 h 709181"/>
              <a:gd name="connsiteX12" fmla="*/ 699795 w 2327393"/>
              <a:gd name="connsiteY12" fmla="*/ 406255 h 709181"/>
              <a:gd name="connsiteX13" fmla="*/ 228115 w 2327393"/>
              <a:gd name="connsiteY13" fmla="*/ 709181 h 709181"/>
              <a:gd name="connsiteX14" fmla="*/ 387899 w 2327393"/>
              <a:gd name="connsiteY14" fmla="*/ 407669 h 709181"/>
              <a:gd name="connsiteX15" fmla="*/ 67946 w 2327393"/>
              <a:gd name="connsiteY15" fmla="*/ 407669 h 709181"/>
              <a:gd name="connsiteX16" fmla="*/ 0 w 2327393"/>
              <a:gd name="connsiteY16" fmla="*/ 339723 h 709181"/>
              <a:gd name="connsiteX17" fmla="*/ 0 w 2327393"/>
              <a:gd name="connsiteY17" fmla="*/ 339724 h 709181"/>
              <a:gd name="connsiteX18" fmla="*/ 0 w 2327393"/>
              <a:gd name="connsiteY18" fmla="*/ 237807 h 709181"/>
              <a:gd name="connsiteX19" fmla="*/ 0 w 2327393"/>
              <a:gd name="connsiteY19" fmla="*/ 237807 h 709181"/>
              <a:gd name="connsiteX20" fmla="*/ 0 w 2327393"/>
              <a:gd name="connsiteY20" fmla="*/ 67946 h 70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27393" h="709181">
                <a:moveTo>
                  <a:pt x="0" y="67946"/>
                </a:moveTo>
                <a:cubicBezTo>
                  <a:pt x="0" y="30420"/>
                  <a:pt x="30420" y="0"/>
                  <a:pt x="67946" y="0"/>
                </a:cubicBezTo>
                <a:lnTo>
                  <a:pt x="387899" y="0"/>
                </a:lnTo>
                <a:lnTo>
                  <a:pt x="387899" y="0"/>
                </a:lnTo>
                <a:lnTo>
                  <a:pt x="969747" y="0"/>
                </a:lnTo>
                <a:lnTo>
                  <a:pt x="2259447" y="0"/>
                </a:lnTo>
                <a:cubicBezTo>
                  <a:pt x="2296973" y="0"/>
                  <a:pt x="2327393" y="30420"/>
                  <a:pt x="2327393" y="67946"/>
                </a:cubicBezTo>
                <a:lnTo>
                  <a:pt x="2327393" y="237807"/>
                </a:lnTo>
                <a:lnTo>
                  <a:pt x="2327393" y="237807"/>
                </a:lnTo>
                <a:lnTo>
                  <a:pt x="2327393" y="339724"/>
                </a:lnTo>
                <a:lnTo>
                  <a:pt x="2327393" y="339723"/>
                </a:lnTo>
                <a:cubicBezTo>
                  <a:pt x="2327393" y="377249"/>
                  <a:pt x="2296973" y="407669"/>
                  <a:pt x="2259447" y="407669"/>
                </a:cubicBezTo>
                <a:lnTo>
                  <a:pt x="699795" y="406255"/>
                </a:lnTo>
                <a:lnTo>
                  <a:pt x="228115" y="709181"/>
                </a:lnTo>
                <a:lnTo>
                  <a:pt x="387899" y="407669"/>
                </a:lnTo>
                <a:lnTo>
                  <a:pt x="67946" y="407669"/>
                </a:lnTo>
                <a:cubicBezTo>
                  <a:pt x="30420" y="407669"/>
                  <a:pt x="0" y="377249"/>
                  <a:pt x="0" y="339723"/>
                </a:cubicBezTo>
                <a:lnTo>
                  <a:pt x="0" y="339724"/>
                </a:lnTo>
                <a:lnTo>
                  <a:pt x="0" y="237807"/>
                </a:lnTo>
                <a:lnTo>
                  <a:pt x="0" y="237807"/>
                </a:lnTo>
                <a:lnTo>
                  <a:pt x="0" y="67946"/>
                </a:lnTo>
                <a:close/>
              </a:path>
            </a:pathLst>
          </a:cu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sz="14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793792" y="672414"/>
            <a:ext cx="1120114" cy="407669"/>
          </a:xfrm>
          <a:prstGeom prst="wedgeRoundRectCallout">
            <a:avLst>
              <a:gd name="adj1" fmla="val -21830"/>
              <a:gd name="adj2" fmla="val 9851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sz="14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8985" y="610934"/>
            <a:ext cx="1274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on 1</a:t>
            </a:r>
            <a:r>
              <a:rPr lang="en-US" sz="1400" b="1" baseline="30000" dirty="0" smtClean="0">
                <a:solidFill>
                  <a:srgbClr val="FFFF00"/>
                </a:solidFill>
              </a:rPr>
              <a:t>st</a:t>
            </a:r>
            <a:r>
              <a:rPr lang="en-US" sz="1400" b="1" dirty="0" smtClean="0">
                <a:solidFill>
                  <a:srgbClr val="FFFF00"/>
                </a:solidFill>
              </a:rPr>
              <a:t> die 1 &amp; on 2</a:t>
            </a:r>
            <a:r>
              <a:rPr lang="en-US" sz="1400" b="1" baseline="30000" dirty="0" smtClean="0">
                <a:solidFill>
                  <a:srgbClr val="FFFF00"/>
                </a:solidFill>
              </a:rPr>
              <a:t>nd</a:t>
            </a:r>
            <a:r>
              <a:rPr lang="en-US" sz="1400" b="1" dirty="0" smtClean="0">
                <a:solidFill>
                  <a:srgbClr val="FFFF00"/>
                </a:solidFill>
              </a:rPr>
              <a:t> die 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1506946" y="668709"/>
            <a:ext cx="1120114" cy="407669"/>
          </a:xfrm>
          <a:prstGeom prst="wedgeRoundRectCallout">
            <a:avLst>
              <a:gd name="adj1" fmla="val -21830"/>
              <a:gd name="adj2" fmla="val 9851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sz="14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72139" y="607229"/>
            <a:ext cx="1274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on 1</a:t>
            </a:r>
            <a:r>
              <a:rPr lang="en-US" sz="1400" b="1" baseline="30000" dirty="0" smtClean="0">
                <a:solidFill>
                  <a:srgbClr val="FFFF00"/>
                </a:solidFill>
              </a:rPr>
              <a:t>st</a:t>
            </a:r>
            <a:r>
              <a:rPr lang="en-US" sz="1400" b="1" dirty="0" smtClean="0">
                <a:solidFill>
                  <a:srgbClr val="FFFF00"/>
                </a:solidFill>
              </a:rPr>
              <a:t> die 1 &amp; on 2</a:t>
            </a:r>
            <a:r>
              <a:rPr lang="en-US" sz="1400" b="1" baseline="30000" dirty="0" smtClean="0">
                <a:solidFill>
                  <a:srgbClr val="FFFF00"/>
                </a:solidFill>
              </a:rPr>
              <a:t>nd</a:t>
            </a:r>
            <a:r>
              <a:rPr lang="en-US" sz="1400" b="1" dirty="0" smtClean="0">
                <a:solidFill>
                  <a:srgbClr val="FFFF00"/>
                </a:solidFill>
              </a:rPr>
              <a:t> die 2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2215642" y="667803"/>
            <a:ext cx="1120114" cy="407669"/>
          </a:xfrm>
          <a:prstGeom prst="wedgeRoundRectCallout">
            <a:avLst>
              <a:gd name="adj1" fmla="val -21830"/>
              <a:gd name="adj2" fmla="val 9851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sz="14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80835" y="616956"/>
            <a:ext cx="1274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on 1</a:t>
            </a:r>
            <a:r>
              <a:rPr lang="en-US" sz="1400" b="1" baseline="30000" dirty="0" smtClean="0">
                <a:solidFill>
                  <a:srgbClr val="FFFF00"/>
                </a:solidFill>
              </a:rPr>
              <a:t>st</a:t>
            </a:r>
            <a:r>
              <a:rPr lang="en-US" sz="1400" b="1" dirty="0" smtClean="0">
                <a:solidFill>
                  <a:srgbClr val="FFFF00"/>
                </a:solidFill>
              </a:rPr>
              <a:t> die 1 &amp; on 2</a:t>
            </a:r>
            <a:r>
              <a:rPr lang="en-US" sz="1400" b="1" baseline="30000" dirty="0" smtClean="0">
                <a:solidFill>
                  <a:srgbClr val="FFFF00"/>
                </a:solidFill>
              </a:rPr>
              <a:t>nd</a:t>
            </a:r>
            <a:r>
              <a:rPr lang="en-US" sz="1400" b="1" dirty="0" smtClean="0">
                <a:solidFill>
                  <a:srgbClr val="FFFF00"/>
                </a:solidFill>
              </a:rPr>
              <a:t> die 3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2930251" y="671098"/>
            <a:ext cx="1120114" cy="407669"/>
          </a:xfrm>
          <a:prstGeom prst="wedgeRoundRectCallout">
            <a:avLst>
              <a:gd name="adj1" fmla="val -21830"/>
              <a:gd name="adj2" fmla="val 9851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sz="14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95444" y="620251"/>
            <a:ext cx="1274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on 1</a:t>
            </a:r>
            <a:r>
              <a:rPr lang="en-US" sz="1400" b="1" baseline="30000" dirty="0" smtClean="0">
                <a:solidFill>
                  <a:srgbClr val="FFFF00"/>
                </a:solidFill>
              </a:rPr>
              <a:t>st</a:t>
            </a:r>
            <a:r>
              <a:rPr lang="en-US" sz="1400" b="1" dirty="0" smtClean="0">
                <a:solidFill>
                  <a:srgbClr val="FFFF00"/>
                </a:solidFill>
              </a:rPr>
              <a:t> die 1 &amp; on 2</a:t>
            </a:r>
            <a:r>
              <a:rPr lang="en-US" sz="1400" b="1" baseline="30000" dirty="0" smtClean="0">
                <a:solidFill>
                  <a:srgbClr val="FFFF00"/>
                </a:solidFill>
              </a:rPr>
              <a:t>nd</a:t>
            </a:r>
            <a:r>
              <a:rPr lang="en-US" sz="1400" b="1" dirty="0" smtClean="0">
                <a:solidFill>
                  <a:srgbClr val="FFFF00"/>
                </a:solidFill>
              </a:rPr>
              <a:t> die 4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3634281" y="670198"/>
            <a:ext cx="1120114" cy="407669"/>
          </a:xfrm>
          <a:prstGeom prst="wedgeRoundRectCallout">
            <a:avLst>
              <a:gd name="adj1" fmla="val -21830"/>
              <a:gd name="adj2" fmla="val 9851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sz="14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99474" y="619351"/>
            <a:ext cx="1274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on 1</a:t>
            </a:r>
            <a:r>
              <a:rPr lang="en-US" sz="1400" b="1" baseline="30000" dirty="0" smtClean="0">
                <a:solidFill>
                  <a:srgbClr val="FFFF00"/>
                </a:solidFill>
              </a:rPr>
              <a:t>st</a:t>
            </a:r>
            <a:r>
              <a:rPr lang="en-US" sz="1400" b="1" dirty="0" smtClean="0">
                <a:solidFill>
                  <a:srgbClr val="FFFF00"/>
                </a:solidFill>
              </a:rPr>
              <a:t> die 1 &amp; on 2</a:t>
            </a:r>
            <a:r>
              <a:rPr lang="en-US" sz="1400" b="1" baseline="30000" dirty="0" smtClean="0">
                <a:solidFill>
                  <a:srgbClr val="FFFF00"/>
                </a:solidFill>
              </a:rPr>
              <a:t>nd</a:t>
            </a:r>
            <a:r>
              <a:rPr lang="en-US" sz="1400" b="1" dirty="0" smtClean="0">
                <a:solidFill>
                  <a:srgbClr val="FFFF00"/>
                </a:solidFill>
              </a:rPr>
              <a:t> die 5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9" name="Rounded Rectangular Callout 38"/>
          <p:cNvSpPr/>
          <p:nvPr/>
        </p:nvSpPr>
        <p:spPr>
          <a:xfrm>
            <a:off x="4346900" y="666798"/>
            <a:ext cx="1120114" cy="407669"/>
          </a:xfrm>
          <a:prstGeom prst="wedgeRoundRectCallout">
            <a:avLst>
              <a:gd name="adj1" fmla="val -21830"/>
              <a:gd name="adj2" fmla="val 9851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sz="1400" b="1" kern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12093" y="615951"/>
            <a:ext cx="1274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on 1</a:t>
            </a:r>
            <a:r>
              <a:rPr lang="en-US" sz="1400" b="1" baseline="30000" dirty="0" smtClean="0">
                <a:solidFill>
                  <a:srgbClr val="FFFF00"/>
                </a:solidFill>
              </a:rPr>
              <a:t>st</a:t>
            </a:r>
            <a:r>
              <a:rPr lang="en-US" sz="1400" b="1" dirty="0" smtClean="0">
                <a:solidFill>
                  <a:srgbClr val="FFFF00"/>
                </a:solidFill>
              </a:rPr>
              <a:t> die 1 &amp; on 2</a:t>
            </a:r>
            <a:r>
              <a:rPr lang="en-US" sz="1400" b="1" baseline="30000" dirty="0" smtClean="0">
                <a:solidFill>
                  <a:srgbClr val="FFFF00"/>
                </a:solidFill>
              </a:rPr>
              <a:t>nd</a:t>
            </a:r>
            <a:r>
              <a:rPr lang="en-US" sz="1400" b="1" dirty="0" smtClean="0">
                <a:solidFill>
                  <a:srgbClr val="FFFF00"/>
                </a:solidFill>
              </a:rPr>
              <a:t> die 6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4606" y="499400"/>
            <a:ext cx="236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Similarly on 1</a:t>
            </a:r>
            <a:r>
              <a:rPr lang="en-US" sz="1400" b="1" baseline="30000" dirty="0" smtClean="0">
                <a:solidFill>
                  <a:srgbClr val="FFFF00"/>
                </a:solidFill>
              </a:rPr>
              <a:t>st</a:t>
            </a:r>
            <a:r>
              <a:rPr lang="en-US" sz="1400" b="1" dirty="0" smtClean="0">
                <a:solidFill>
                  <a:srgbClr val="FFFF00"/>
                </a:solidFill>
              </a:rPr>
              <a:t> die 2 &amp; on 2</a:t>
            </a:r>
            <a:r>
              <a:rPr lang="en-US" sz="1400" b="1" baseline="30000" dirty="0" smtClean="0">
                <a:solidFill>
                  <a:srgbClr val="FFFF00"/>
                </a:solidFill>
              </a:rPr>
              <a:t>nd</a:t>
            </a:r>
            <a:r>
              <a:rPr lang="en-US" sz="1400" b="1" dirty="0" smtClean="0">
                <a:solidFill>
                  <a:srgbClr val="FFFF00"/>
                </a:solidFill>
              </a:rPr>
              <a:t> die it may be 1/2/3/4/5/6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3828" y="502257"/>
            <a:ext cx="236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Similarly on 1</a:t>
            </a:r>
            <a:r>
              <a:rPr lang="en-US" sz="1400" b="1" baseline="30000" dirty="0" smtClean="0">
                <a:solidFill>
                  <a:srgbClr val="FFFF00"/>
                </a:solidFill>
              </a:rPr>
              <a:t>st</a:t>
            </a:r>
            <a:r>
              <a:rPr lang="en-US" sz="1400" b="1" dirty="0" smtClean="0">
                <a:solidFill>
                  <a:srgbClr val="FFFF00"/>
                </a:solidFill>
              </a:rPr>
              <a:t> die 3 &amp; on 2</a:t>
            </a:r>
            <a:r>
              <a:rPr lang="en-US" sz="1400" b="1" baseline="30000" dirty="0" smtClean="0">
                <a:solidFill>
                  <a:srgbClr val="FFFF00"/>
                </a:solidFill>
              </a:rPr>
              <a:t>nd</a:t>
            </a:r>
            <a:r>
              <a:rPr lang="en-US" sz="1400" b="1" dirty="0" smtClean="0">
                <a:solidFill>
                  <a:srgbClr val="FFFF00"/>
                </a:solidFill>
              </a:rPr>
              <a:t> die it may be 1/2/3/4/5/6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20419" y="551972"/>
            <a:ext cx="236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Similarly on 1</a:t>
            </a:r>
            <a:r>
              <a:rPr lang="en-US" sz="1400" b="1" baseline="30000" dirty="0" smtClean="0">
                <a:solidFill>
                  <a:srgbClr val="FFFF00"/>
                </a:solidFill>
              </a:rPr>
              <a:t>st</a:t>
            </a:r>
            <a:r>
              <a:rPr lang="en-US" sz="1400" b="1" dirty="0" smtClean="0">
                <a:solidFill>
                  <a:srgbClr val="FFFF00"/>
                </a:solidFill>
              </a:rPr>
              <a:t> die 4 &amp; on 2</a:t>
            </a:r>
            <a:r>
              <a:rPr lang="en-US" sz="1400" b="1" baseline="30000" dirty="0" smtClean="0">
                <a:solidFill>
                  <a:srgbClr val="FFFF00"/>
                </a:solidFill>
              </a:rPr>
              <a:t>nd</a:t>
            </a:r>
            <a:r>
              <a:rPr lang="en-US" sz="1400" b="1" dirty="0" smtClean="0">
                <a:solidFill>
                  <a:srgbClr val="FFFF00"/>
                </a:solidFill>
              </a:rPr>
              <a:t> die it may be 1/2/3/4/5/6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94123" y="536165"/>
            <a:ext cx="236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Similarly on 1</a:t>
            </a:r>
            <a:r>
              <a:rPr lang="en-US" sz="1400" b="1" baseline="30000" dirty="0" smtClean="0">
                <a:solidFill>
                  <a:srgbClr val="FFFF00"/>
                </a:solidFill>
              </a:rPr>
              <a:t>st</a:t>
            </a:r>
            <a:r>
              <a:rPr lang="en-US" sz="1400" b="1" dirty="0" smtClean="0">
                <a:solidFill>
                  <a:srgbClr val="FFFF00"/>
                </a:solidFill>
              </a:rPr>
              <a:t> die 6 &amp; on 2</a:t>
            </a:r>
            <a:r>
              <a:rPr lang="en-US" sz="1400" b="1" baseline="30000" dirty="0" smtClean="0">
                <a:solidFill>
                  <a:srgbClr val="FFFF00"/>
                </a:solidFill>
              </a:rPr>
              <a:t>nd</a:t>
            </a:r>
            <a:r>
              <a:rPr lang="en-US" sz="1400" b="1" dirty="0" smtClean="0">
                <a:solidFill>
                  <a:srgbClr val="FFFF00"/>
                </a:solidFill>
              </a:rPr>
              <a:t> die it may be 1/2/3/4/5/6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4411" y="502257"/>
            <a:ext cx="236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Similarly on 1</a:t>
            </a:r>
            <a:r>
              <a:rPr lang="en-US" sz="1400" b="1" baseline="30000" dirty="0" smtClean="0">
                <a:solidFill>
                  <a:srgbClr val="FFFF00"/>
                </a:solidFill>
              </a:rPr>
              <a:t>st</a:t>
            </a:r>
            <a:r>
              <a:rPr lang="en-US" sz="1400" b="1" dirty="0" smtClean="0">
                <a:solidFill>
                  <a:srgbClr val="FFFF00"/>
                </a:solidFill>
              </a:rPr>
              <a:t> die 5 &amp; on 2</a:t>
            </a:r>
            <a:r>
              <a:rPr lang="en-US" sz="1400" b="1" baseline="30000" dirty="0" smtClean="0">
                <a:solidFill>
                  <a:srgbClr val="FFFF00"/>
                </a:solidFill>
              </a:rPr>
              <a:t>nd</a:t>
            </a:r>
            <a:r>
              <a:rPr lang="en-US" sz="1400" b="1" dirty="0" smtClean="0">
                <a:solidFill>
                  <a:srgbClr val="FFFF00"/>
                </a:solidFill>
              </a:rPr>
              <a:t> die it may be 1/2/3/4/5/6</a:t>
            </a:r>
            <a:endParaRPr 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2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 animBg="1"/>
      <p:bldP spid="26" grpId="0" animBg="1"/>
      <p:bldP spid="26" grpId="1" animBg="1"/>
      <p:bldP spid="27" grpId="0"/>
      <p:bldP spid="27" grpId="1"/>
      <p:bldP spid="64" grpId="0" animBg="1"/>
      <p:bldP spid="3" grpId="0"/>
      <p:bldP spid="43" grpId="0" animBg="1"/>
      <p:bldP spid="43" grpId="1" animBg="1"/>
      <p:bldP spid="47" grpId="0" animBg="1"/>
      <p:bldP spid="47" grpId="1" animBg="1"/>
      <p:bldP spid="49" grpId="0" animBg="1"/>
      <p:bldP spid="49" grpId="1" animBg="1"/>
      <p:bldP spid="53" grpId="0" animBg="1"/>
      <p:bldP spid="53" grpId="1" animBg="1"/>
      <p:bldP spid="51" grpId="0" animBg="1"/>
      <p:bldP spid="51" grpId="1" animBg="1"/>
      <p:bldP spid="28" grpId="0" animBg="1"/>
      <p:bldP spid="28" grpId="1" animBg="1"/>
      <p:bldP spid="30" grpId="0"/>
      <p:bldP spid="30" grpId="1"/>
      <p:bldP spid="31" grpId="0" animBg="1"/>
      <p:bldP spid="31" grpId="1" animBg="1"/>
      <p:bldP spid="32" grpId="0"/>
      <p:bldP spid="32" grpId="1"/>
      <p:bldP spid="33" grpId="0" animBg="1"/>
      <p:bldP spid="33" grpId="1" animBg="1"/>
      <p:bldP spid="34" grpId="0"/>
      <p:bldP spid="34" grpId="1"/>
      <p:bldP spid="35" grpId="0" animBg="1"/>
      <p:bldP spid="35" grpId="1" animBg="1"/>
      <p:bldP spid="36" grpId="0"/>
      <p:bldP spid="36" grpId="1"/>
      <p:bldP spid="37" grpId="0" animBg="1"/>
      <p:bldP spid="37" grpId="1" animBg="1"/>
      <p:bldP spid="38" grpId="0"/>
      <p:bldP spid="38" grpId="1"/>
      <p:bldP spid="39" grpId="0" animBg="1"/>
      <p:bldP spid="39" grpId="1" animBg="1"/>
      <p:bldP spid="40" grpId="0"/>
      <p:bldP spid="40" grpId="1"/>
      <p:bldP spid="44" grpId="0"/>
      <p:bldP spid="44" grpId="1"/>
      <p:bldP spid="48" grpId="0"/>
      <p:bldP spid="48" grpId="1"/>
      <p:bldP spid="50" grpId="0"/>
      <p:bldP spid="50" grpId="1"/>
      <p:bldP spid="54" grpId="0"/>
      <p:bldP spid="54" grpId="1"/>
      <p:bldP spid="52" grpId="0"/>
      <p:bldP spid="5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 flipH="1" flipV="1">
            <a:off x="5642175" y="2320766"/>
            <a:ext cx="254541" cy="328216"/>
          </a:xfrm>
          <a:prstGeom prst="roundRect">
            <a:avLst/>
          </a:prstGeom>
          <a:solidFill>
            <a:srgbClr val="FF99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 flipH="1" flipV="1">
            <a:off x="6120040" y="2320766"/>
            <a:ext cx="254541" cy="328216"/>
          </a:xfrm>
          <a:prstGeom prst="roundRect">
            <a:avLst/>
          </a:prstGeom>
          <a:solidFill>
            <a:srgbClr val="FF99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 flipH="1" flipV="1">
            <a:off x="5483876" y="3225046"/>
            <a:ext cx="254541" cy="328216"/>
          </a:xfrm>
          <a:prstGeom prst="roundRect">
            <a:avLst/>
          </a:prstGeom>
          <a:solidFill>
            <a:srgbClr val="FF99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flipH="1" flipV="1">
            <a:off x="5004048" y="3225046"/>
            <a:ext cx="254541" cy="328216"/>
          </a:xfrm>
          <a:prstGeom prst="roundRect">
            <a:avLst/>
          </a:prstGeom>
          <a:solidFill>
            <a:srgbClr val="FF99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flipH="1" flipV="1">
            <a:off x="5154571" y="2320766"/>
            <a:ext cx="254541" cy="328216"/>
          </a:xfrm>
          <a:prstGeom prst="roundRect">
            <a:avLst/>
          </a:prstGeom>
          <a:solidFill>
            <a:srgbClr val="FF99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flipH="1" flipV="1">
            <a:off x="5639794" y="2001705"/>
            <a:ext cx="254541" cy="328216"/>
          </a:xfrm>
          <a:prstGeom prst="roundRect">
            <a:avLst/>
          </a:prstGeom>
          <a:solidFill>
            <a:srgbClr val="FF99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 flipH="1" flipV="1">
            <a:off x="5157588" y="2004953"/>
            <a:ext cx="254541" cy="328216"/>
          </a:xfrm>
          <a:prstGeom prst="roundRect">
            <a:avLst/>
          </a:prstGeom>
          <a:solidFill>
            <a:srgbClr val="FF99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692066"/>
            <a:ext cx="6990928" cy="830997"/>
          </a:xfrm>
          <a:prstGeom prst="rect">
            <a:avLst/>
          </a:prstGeom>
          <a:solidFill>
            <a:srgbClr val="7030A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/>
          <a:p>
            <a:pPr marL="347663" indent="-347663" algn="just"/>
            <a:r>
              <a:rPr lang="en-US" sz="2400" b="1" kern="0" dirty="0"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rPr>
              <a:t>For Coin and dice to know total no. of</a:t>
            </a:r>
          </a:p>
          <a:p>
            <a:pPr marL="347663" indent="-347663" algn="just"/>
            <a:r>
              <a:rPr lang="en-US" sz="2400" b="1" kern="0" dirty="0"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rPr>
              <a:t>outcomes we can remember as follows :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" y="1653570"/>
            <a:ext cx="64529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Total no. of outcomes in 1 coin = 2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Total no. of outcomes in 2 coins = 2 × 2 = 4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Total no. of outcomes in 3 coins = 2 × 2 × 2 = 8</a:t>
            </a:r>
          </a:p>
          <a:p>
            <a:endParaRPr lang="en-US" sz="2000" b="1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Total no. of outcomes in 1 die = 6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Total no. of outcomes in 2 dice = 6 × 6 = 36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698407" y="1569724"/>
            <a:ext cx="1785107" cy="730991"/>
            <a:chOff x="4532400" y="2159517"/>
            <a:chExt cx="1785107" cy="730991"/>
          </a:xfrm>
        </p:grpSpPr>
        <p:sp>
          <p:nvSpPr>
            <p:cNvPr id="7" name="Round Diagonal Corner Rectangle 6"/>
            <p:cNvSpPr/>
            <p:nvPr/>
          </p:nvSpPr>
          <p:spPr>
            <a:xfrm>
              <a:off x="4572145" y="2159517"/>
              <a:ext cx="1705616" cy="730991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32400" y="2201847"/>
              <a:ext cx="1785107" cy="646331"/>
            </a:xfrm>
            <a:prstGeom prst="rect">
              <a:avLst/>
            </a:prstGeom>
            <a:noFill/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algn="ctr">
                <a:defRPr sz="1600" b="1" kern="0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dirty="0"/>
                <a:t>Outcome of 1st coin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698407" y="1569724"/>
            <a:ext cx="1785107" cy="730991"/>
            <a:chOff x="4532400" y="2159517"/>
            <a:chExt cx="1785107" cy="730991"/>
          </a:xfrm>
        </p:grpSpPr>
        <p:sp>
          <p:nvSpPr>
            <p:cNvPr id="23" name="Round Diagonal Corner Rectangle 22"/>
            <p:cNvSpPr/>
            <p:nvPr/>
          </p:nvSpPr>
          <p:spPr>
            <a:xfrm>
              <a:off x="4572145" y="2159517"/>
              <a:ext cx="1705616" cy="730991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32400" y="2201847"/>
              <a:ext cx="1785107" cy="646331"/>
            </a:xfrm>
            <a:prstGeom prst="rect">
              <a:avLst/>
            </a:prstGeom>
            <a:noFill/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algn="ctr">
                <a:defRPr sz="1600" b="1" kern="0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dirty="0"/>
                <a:t>Outcome of 2nd die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98407" y="1569724"/>
            <a:ext cx="1785107" cy="730991"/>
            <a:chOff x="4532400" y="2159517"/>
            <a:chExt cx="1785107" cy="730991"/>
          </a:xfrm>
        </p:grpSpPr>
        <p:sp>
          <p:nvSpPr>
            <p:cNvPr id="28" name="Round Diagonal Corner Rectangle 27"/>
            <p:cNvSpPr/>
            <p:nvPr/>
          </p:nvSpPr>
          <p:spPr>
            <a:xfrm>
              <a:off x="4572145" y="2159517"/>
              <a:ext cx="1705616" cy="730991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0" y="2201847"/>
              <a:ext cx="1785107" cy="646331"/>
            </a:xfrm>
            <a:prstGeom prst="rect">
              <a:avLst/>
            </a:prstGeom>
            <a:noFill/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algn="ctr">
                <a:defRPr sz="1600" b="1" kern="0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dirty="0"/>
                <a:t>Outcome of 2nd coin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698407" y="1569724"/>
            <a:ext cx="1785107" cy="730991"/>
            <a:chOff x="4532400" y="2166242"/>
            <a:chExt cx="1785107" cy="730991"/>
          </a:xfrm>
        </p:grpSpPr>
        <p:sp>
          <p:nvSpPr>
            <p:cNvPr id="31" name="Round Diagonal Corner Rectangle 30"/>
            <p:cNvSpPr/>
            <p:nvPr/>
          </p:nvSpPr>
          <p:spPr>
            <a:xfrm>
              <a:off x="4572145" y="2166242"/>
              <a:ext cx="1705616" cy="730991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32400" y="2201847"/>
              <a:ext cx="1785107" cy="646331"/>
            </a:xfrm>
            <a:prstGeom prst="rect">
              <a:avLst/>
            </a:prstGeom>
            <a:noFill/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algn="ctr">
                <a:defRPr sz="1600" b="1" kern="0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Outcome of 3rd coin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698407" y="1569724"/>
            <a:ext cx="1785107" cy="730991"/>
            <a:chOff x="4532400" y="2159517"/>
            <a:chExt cx="1785107" cy="730991"/>
          </a:xfrm>
        </p:grpSpPr>
        <p:sp>
          <p:nvSpPr>
            <p:cNvPr id="34" name="Round Same Side Corner Rectangle 33"/>
            <p:cNvSpPr/>
            <p:nvPr/>
          </p:nvSpPr>
          <p:spPr>
            <a:xfrm>
              <a:off x="4572145" y="2159517"/>
              <a:ext cx="1705616" cy="730991"/>
            </a:xfrm>
            <a:prstGeom prst="round2Same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32400" y="2201847"/>
              <a:ext cx="1785107" cy="646331"/>
            </a:xfrm>
            <a:prstGeom prst="rect">
              <a:avLst/>
            </a:prstGeom>
            <a:noFill/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algn="ctr">
                <a:defRPr sz="1600" b="1" kern="0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Outcome of 1st coin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698407" y="1569724"/>
            <a:ext cx="1785107" cy="730991"/>
            <a:chOff x="4532400" y="2159517"/>
            <a:chExt cx="1785107" cy="730991"/>
          </a:xfrm>
        </p:grpSpPr>
        <p:sp>
          <p:nvSpPr>
            <p:cNvPr id="37" name="Rectangle 36"/>
            <p:cNvSpPr/>
            <p:nvPr/>
          </p:nvSpPr>
          <p:spPr>
            <a:xfrm>
              <a:off x="4572145" y="2159517"/>
              <a:ext cx="1705616" cy="730991"/>
            </a:xfrm>
            <a:prstGeom prst="round2Diag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32400" y="2201847"/>
              <a:ext cx="1785107" cy="646331"/>
            </a:xfrm>
            <a:prstGeom prst="round2DiagRect">
              <a:avLst/>
            </a:prstGeom>
            <a:noFill/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algn="ctr">
                <a:defRPr sz="1600" b="1" kern="0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Outcome of 2nd coin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698407" y="1612054"/>
            <a:ext cx="1785107" cy="646331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>
            <a:defPPr>
              <a:defRPr lang="en-US"/>
            </a:defPPr>
            <a:lvl1pPr algn="ctr">
              <a:defRPr sz="1600" b="1" kern="0">
                <a:solidFill>
                  <a:prstClr val="white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Outcome of 1st die</a:t>
            </a:r>
          </a:p>
        </p:txBody>
      </p:sp>
    </p:spTree>
    <p:extLst>
      <p:ext uri="{BB962C8B-B14F-4D97-AF65-F5344CB8AC3E}">
        <p14:creationId xmlns:p14="http://schemas.microsoft.com/office/powerpoint/2010/main" val="32460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1" grpId="0" animBg="1"/>
      <p:bldP spid="20" grpId="0" animBg="1"/>
      <p:bldP spid="20" grpId="1" animBg="1"/>
      <p:bldP spid="13" grpId="0" animBg="1"/>
      <p:bldP spid="13" grpId="1" animBg="1"/>
      <p:bldP spid="9" grpId="0" animBg="1"/>
      <p:bldP spid="9" grpId="1" animBg="1"/>
      <p:bldP spid="3" grpId="0" animBg="1"/>
      <p:bldP spid="3" grpId="1" animBg="1"/>
      <p:bldP spid="4" grpId="0" animBg="1"/>
      <p:bldP spid="41" grpId="0" animBg="1"/>
      <p:bldP spid="4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438400" y="1352257"/>
            <a:ext cx="1676400" cy="1677577"/>
            <a:chOff x="2322576" y="3503676"/>
            <a:chExt cx="2213264" cy="2214885"/>
          </a:xfrm>
        </p:grpSpPr>
        <p:sp>
          <p:nvSpPr>
            <p:cNvPr id="5" name="Oval 2"/>
            <p:cNvSpPr/>
            <p:nvPr/>
          </p:nvSpPr>
          <p:spPr>
            <a:xfrm>
              <a:off x="2324164" y="3505263"/>
              <a:ext cx="2210089" cy="2210155"/>
            </a:xfrm>
            <a:prstGeom prst="ellips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600" ker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22576" y="4608754"/>
              <a:ext cx="2213264" cy="1587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 rot="16200000">
              <a:off x="2321749" y="4609548"/>
              <a:ext cx="2213331" cy="158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rot="8100000">
              <a:off x="2322576" y="4608754"/>
              <a:ext cx="2213264" cy="317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>
            <a:xfrm rot="13500000" flipH="1">
              <a:off x="2324164" y="4610341"/>
              <a:ext cx="2213264" cy="317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3278329" y="4761285"/>
              <a:ext cx="502265" cy="201907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</p:grpSp>
      <p:grpSp>
        <p:nvGrpSpPr>
          <p:cNvPr id="34" name="Group 33"/>
          <p:cNvGrpSpPr/>
          <p:nvPr/>
        </p:nvGrpSpPr>
        <p:grpSpPr>
          <a:xfrm>
            <a:off x="2438400" y="1352257"/>
            <a:ext cx="1676400" cy="1677577"/>
            <a:chOff x="2438400" y="1733550"/>
            <a:chExt cx="1676400" cy="1677577"/>
          </a:xfrm>
        </p:grpSpPr>
        <p:cxnSp>
          <p:nvCxnSpPr>
            <p:cNvPr id="21" name="Straight Connector 20"/>
            <p:cNvCxnSpPr/>
            <p:nvPr/>
          </p:nvCxnSpPr>
          <p:spPr bwMode="auto">
            <a:xfrm flipH="1">
              <a:off x="3268980" y="2525638"/>
              <a:ext cx="8823" cy="42302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grpSp>
          <p:nvGrpSpPr>
            <p:cNvPr id="27" name="Group 11"/>
            <p:cNvGrpSpPr>
              <a:grpSpLocks/>
            </p:cNvGrpSpPr>
            <p:nvPr/>
          </p:nvGrpSpPr>
          <p:grpSpPr bwMode="auto">
            <a:xfrm>
              <a:off x="2438400" y="1733550"/>
              <a:ext cx="1676400" cy="1677577"/>
              <a:chOff x="2322576" y="3503676"/>
              <a:chExt cx="2213264" cy="2214885"/>
            </a:xfrm>
          </p:grpSpPr>
          <p:sp>
            <p:nvSpPr>
              <p:cNvPr id="28" name="Oval 2"/>
              <p:cNvSpPr/>
              <p:nvPr/>
            </p:nvSpPr>
            <p:spPr>
              <a:xfrm>
                <a:off x="2324164" y="3505263"/>
                <a:ext cx="2210089" cy="2210155"/>
              </a:xfrm>
              <a:prstGeom prst="ellips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600" kern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2322576" y="4608754"/>
                <a:ext cx="2213264" cy="1587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>
              <a:xfrm rot="16200000">
                <a:off x="2321749" y="4609548"/>
                <a:ext cx="2213331" cy="1588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>
              <a:xfrm rot="8100000">
                <a:off x="2322576" y="4608754"/>
                <a:ext cx="2213264" cy="3176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>
              <a:xfrm rot="13500000" flipH="1">
                <a:off x="2324164" y="4610341"/>
                <a:ext cx="2213264" cy="3176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</p:grp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326673" y="1450319"/>
            <a:ext cx="2431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694610" y="1752941"/>
            <a:ext cx="2431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670662" y="2260215"/>
            <a:ext cx="2431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326673" y="2559838"/>
            <a:ext cx="2431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943598" y="2546930"/>
            <a:ext cx="2431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2576290" y="2210141"/>
            <a:ext cx="2431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6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2895599" y="1448141"/>
            <a:ext cx="2431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8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2593974" y="1752941"/>
            <a:ext cx="2431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599" y="586809"/>
            <a:ext cx="3503999" cy="369332"/>
          </a:xfrm>
          <a:prstGeom prst="rect">
            <a:avLst/>
          </a:prstGeom>
          <a:solidFill>
            <a:srgbClr val="66FFFF"/>
          </a:solidFill>
          <a:ln w="28575">
            <a:solidFill>
              <a:schemeClr val="tx1"/>
            </a:solidFill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sz="2400" dirty="0">
                <a:solidFill>
                  <a:prstClr val="black"/>
                </a:solidFill>
              </a:rPr>
              <a:t>Game Of Chance :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8480" y="3687529"/>
            <a:ext cx="5735130" cy="584775"/>
          </a:xfrm>
          <a:prstGeom prst="rect">
            <a:avLst/>
          </a:prstGeom>
          <a:solidFill>
            <a:srgbClr val="99FF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All possible outcomes are 1, 2, 3, 4, 5, 6, 7, 8</a:t>
            </a:r>
          </a:p>
          <a:p>
            <a:r>
              <a:rPr lang="en-US" dirty="0"/>
              <a:t>Number of all possible outcomes = 8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920209"/>
            <a:ext cx="2606843" cy="2606843"/>
          </a:xfrm>
          <a:prstGeom prst="rect">
            <a:avLst/>
          </a:prstGeom>
        </p:spPr>
      </p:pic>
      <p:sp>
        <p:nvSpPr>
          <p:cNvPr id="33" name="Round Diagonal Corner Rectangle 32"/>
          <p:cNvSpPr/>
          <p:nvPr/>
        </p:nvSpPr>
        <p:spPr>
          <a:xfrm>
            <a:off x="909754" y="3230916"/>
            <a:ext cx="2975537" cy="1498000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On whichever number the arrow points that number is taken as an outcome of that experiment.</a:t>
            </a:r>
          </a:p>
        </p:txBody>
      </p:sp>
    </p:spTree>
    <p:extLst>
      <p:ext uri="{BB962C8B-B14F-4D97-AF65-F5344CB8AC3E}">
        <p14:creationId xmlns:p14="http://schemas.microsoft.com/office/powerpoint/2010/main" val="280004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36" grpId="0" animBg="1"/>
      <p:bldP spid="33" grpId="0" animBg="1"/>
      <p:bldP spid="3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60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PROBABILITY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530452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Event and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 probability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of </a:t>
            </a: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 an Event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  <p:sp>
        <p:nvSpPr>
          <p:cNvPr id="5" name="Title 7"/>
          <p:cNvSpPr txBox="1">
            <a:spLocks/>
          </p:cNvSpPr>
          <p:nvPr/>
        </p:nvSpPr>
        <p:spPr bwMode="auto">
          <a:xfrm>
            <a:off x="683568" y="2916288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Playing Card Video 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64457" y="1361626"/>
            <a:ext cx="8200572" cy="3514380"/>
            <a:chOff x="175359" y="1246306"/>
            <a:chExt cx="8828941" cy="365174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3" y="1246306"/>
              <a:ext cx="8784976" cy="365174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175359" y="2821958"/>
              <a:ext cx="2160239" cy="792088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92280" y="2796558"/>
              <a:ext cx="1912020" cy="792088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83768" y="1576338"/>
              <a:ext cx="4489600" cy="531862"/>
              <a:chOff x="2348174" y="411510"/>
              <a:chExt cx="4464496" cy="531862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348174" y="411510"/>
                <a:ext cx="4464496" cy="53186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889592" y="477386"/>
                <a:ext cx="1381660" cy="40011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prstClr val="white"/>
                    </a:solidFill>
                  </a:rPr>
                  <a:t>AUSTRALIA</a:t>
                </a:r>
                <a:endParaRPr lang="en-US" sz="2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3851920" y="3507010"/>
              <a:ext cx="1738200" cy="107036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792154" y="901052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Let us assume a situation we are watching an India v/s Australia match. And 1 ball is remaining and 5 runs are required to win.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ound Diagonal Corner Rectangle 32"/>
          <p:cNvSpPr/>
          <p:nvPr/>
        </p:nvSpPr>
        <p:spPr>
          <a:xfrm>
            <a:off x="726334" y="1608098"/>
            <a:ext cx="2984198" cy="772286"/>
          </a:xfrm>
          <a:prstGeom prst="round2Diag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So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what do we wish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should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happen ?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4227317" y="1616449"/>
            <a:ext cx="3273091" cy="768711"/>
          </a:xfrm>
          <a:prstGeom prst="round2Diag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Either India should hit a six and win the match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Round Diagonal Corner Rectangle 34"/>
          <p:cNvSpPr/>
          <p:nvPr/>
        </p:nvSpPr>
        <p:spPr>
          <a:xfrm>
            <a:off x="5582588" y="2945126"/>
            <a:ext cx="1080119" cy="499923"/>
          </a:xfrm>
          <a:prstGeom prst="round2Diag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  OR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ound Diagonal Corner Rectangle 35"/>
          <p:cNvSpPr/>
          <p:nvPr/>
        </p:nvSpPr>
        <p:spPr>
          <a:xfrm>
            <a:off x="1085346" y="3798492"/>
            <a:ext cx="3035048" cy="817427"/>
          </a:xfrm>
          <a:prstGeom prst="round2Diag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7338" indent="-168275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 India should hit a four and draw the match 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094" y="604216"/>
            <a:ext cx="6867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Something that you wish should happen / should not happen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3094" y="878223"/>
            <a:ext cx="4719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Bookman Old Style" pitchFamily="18" charset="0"/>
              </a:rPr>
              <a:t>For example:</a:t>
            </a:r>
            <a:endParaRPr lang="en-IN" sz="16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574" y="1635646"/>
            <a:ext cx="6602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All possible Outcomes are  –  </a:t>
            </a:r>
            <a:r>
              <a:rPr lang="en-US" sz="1600" b="1" dirty="0" smtClean="0">
                <a:solidFill>
                  <a:srgbClr val="002060"/>
                </a:solidFill>
                <a:latin typeface="Bookman Old Style" pitchFamily="18" charset="0"/>
              </a:rPr>
              <a:t>{Win , Lose ,Draw}</a:t>
            </a:r>
            <a:endParaRPr lang="en-IN" sz="16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7574" y="2062758"/>
            <a:ext cx="4876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Events are denoted by Capital Letters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7574" y="2401362"/>
            <a:ext cx="411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Let A be the event that INDIA wins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7574" y="2739916"/>
            <a:ext cx="1438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 = { Win }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7574" y="3084818"/>
            <a:ext cx="5072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Let B be the event that INDIA does not lose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7574" y="3502918"/>
            <a:ext cx="2786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 = {Win , Draw}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5276731" y="1958566"/>
            <a:ext cx="3159899" cy="597277"/>
          </a:xfrm>
          <a:prstGeom prst="round2Diag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Any of these 3 could happen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8017" y="266305"/>
            <a:ext cx="4118579" cy="352425"/>
          </a:xfrm>
          <a:prstGeom prst="rect">
            <a:avLst/>
          </a:prstGeom>
          <a:solidFill>
            <a:srgbClr val="66FFFF"/>
          </a:solidFill>
          <a:ln w="28575">
            <a:solidFill>
              <a:schemeClr val="tx1"/>
            </a:solidFill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600" dirty="0" smtClean="0">
                <a:solidFill>
                  <a:prstClr val="black"/>
                </a:solidFill>
              </a:rPr>
              <a:t>          - Set of </a:t>
            </a:r>
            <a:r>
              <a:rPr lang="en-US" sz="1600" dirty="0" err="1" smtClean="0">
                <a:solidFill>
                  <a:prstClr val="black"/>
                </a:solidFill>
              </a:rPr>
              <a:t>Favourable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outcomes.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9042" y="283731"/>
            <a:ext cx="1107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C00000"/>
                </a:solidFill>
                <a:latin typeface="Bookman Old Style" pitchFamily="18" charset="0"/>
              </a:rPr>
              <a:t>Event </a:t>
            </a:r>
            <a:endParaRPr lang="en-IN" sz="1600" kern="0" dirty="0">
              <a:solidFill>
                <a:srgbClr val="C00000"/>
              </a:solidFill>
              <a:latin typeface="Bookman Old Style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958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40" grpId="0"/>
      <p:bldP spid="4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8" grpId="1" animBg="1"/>
      <p:bldP spid="28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7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flipH="1" flipV="1">
            <a:off x="878163" y="1863997"/>
            <a:ext cx="191241" cy="2465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 flipH="1" flipV="1">
            <a:off x="1041227" y="1855964"/>
            <a:ext cx="89215" cy="27125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 flipH="1" flipV="1">
            <a:off x="813732" y="1855964"/>
            <a:ext cx="89215" cy="27125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flipH="1" flipV="1">
            <a:off x="643210" y="1833148"/>
            <a:ext cx="191241" cy="27125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9279" y="637354"/>
            <a:ext cx="7342908" cy="79169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defRPr>
            </a:lvl1pPr>
          </a:lstStyle>
          <a:p>
            <a:r>
              <a:rPr lang="en-US" sz="3600" b="1" dirty="0">
                <a:solidFill>
                  <a:prstClr val="white"/>
                </a:solidFill>
                <a:latin typeface="Bookman Old Style" pitchFamily="18" charset="0"/>
              </a:rPr>
              <a:t>PROBABILITY OF AN EVENT </a:t>
            </a:r>
            <a:endParaRPr lang="en-IN" sz="3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239" y="178569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P(E) 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0847" y="1601027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Number of outcomes </a:t>
            </a:r>
            <a:r>
              <a:rPr lang="en-US" dirty="0" err="1" smtClean="0">
                <a:solidFill>
                  <a:prstClr val="black"/>
                </a:solidFill>
                <a:latin typeface="Bookman Old Style" pitchFamily="18" charset="0"/>
              </a:rPr>
              <a:t>favourable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 to 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5757" y="1954485"/>
            <a:ext cx="590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Number of all possible outcomes of the experiment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13131" y="1975751"/>
            <a:ext cx="56510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058606" y="2632847"/>
            <a:ext cx="1785107" cy="730991"/>
            <a:chOff x="4532400" y="2159517"/>
            <a:chExt cx="1785107" cy="730991"/>
          </a:xfrm>
        </p:grpSpPr>
        <p:sp>
          <p:nvSpPr>
            <p:cNvPr id="10" name="Rectangle 9"/>
            <p:cNvSpPr/>
            <p:nvPr/>
          </p:nvSpPr>
          <p:spPr>
            <a:xfrm>
              <a:off x="4572145" y="2159517"/>
              <a:ext cx="1705616" cy="730991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ysClr val="windowText" lastClr="0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algn="ctr"/>
              <a:endParaRPr lang="en-US" sz="1600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32400" y="2201847"/>
              <a:ext cx="17851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P stands for probability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47436" y="2632847"/>
            <a:ext cx="1785107" cy="730991"/>
            <a:chOff x="4532400" y="2159517"/>
            <a:chExt cx="1785107" cy="730991"/>
          </a:xfrm>
        </p:grpSpPr>
        <p:sp>
          <p:nvSpPr>
            <p:cNvPr id="15" name="Rectangle 14"/>
            <p:cNvSpPr/>
            <p:nvPr/>
          </p:nvSpPr>
          <p:spPr>
            <a:xfrm>
              <a:off x="4572145" y="2159517"/>
              <a:ext cx="1705616" cy="730991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ysClr val="windowText" lastClr="0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algn="ctr"/>
              <a:endParaRPr lang="en-US" sz="1600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32400" y="2201847"/>
              <a:ext cx="17851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Bracket stands for of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94881" y="2628617"/>
            <a:ext cx="2756093" cy="730991"/>
            <a:chOff x="4539766" y="2159517"/>
            <a:chExt cx="2756093" cy="730991"/>
          </a:xfrm>
        </p:grpSpPr>
        <p:sp>
          <p:nvSpPr>
            <p:cNvPr id="21" name="Rectangle 20"/>
            <p:cNvSpPr/>
            <p:nvPr/>
          </p:nvSpPr>
          <p:spPr>
            <a:xfrm>
              <a:off x="4572145" y="2159517"/>
              <a:ext cx="2723714" cy="730991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ysClr val="windowText" lastClr="0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algn="ctr"/>
              <a:endParaRPr lang="en-US" sz="1600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39766" y="2201847"/>
              <a:ext cx="27560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An event is denoted by capital letter.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03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5" grpId="1" animBg="1"/>
      <p:bldP spid="24" grpId="0" animBg="1"/>
      <p:bldP spid="24" grpId="1" animBg="1"/>
      <p:bldP spid="23" grpId="0" animBg="1"/>
      <p:bldP spid="23" grpId="1" animBg="1"/>
      <p:bldP spid="12" grpId="0" animBg="1"/>
      <p:bldP spid="2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147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smtClean="0">
                <a:solidFill>
                  <a:srgbClr val="034EA2"/>
                </a:solidFill>
                <a:latin typeface="Bookman Old Style" pitchFamily="18" charset="0"/>
              </a:rPr>
              <a:t>PROBABILITY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013696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Different types of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88920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96737" y="3066391"/>
            <a:ext cx="1946347" cy="59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6725" y="1417888"/>
            <a:ext cx="4115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All possible outcomes 1, 2, 3, 4, 5, 6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6725" y="1058131"/>
            <a:ext cx="1828800" cy="33855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Rolling of a Die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6725" y="2505618"/>
            <a:ext cx="5559451" cy="587574"/>
          </a:xfrm>
          <a:prstGeom prst="rect">
            <a:avLst/>
          </a:prstGeom>
          <a:solidFill>
            <a:srgbClr val="99FF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</a:lstStyle>
          <a:p>
            <a:pPr algn="l"/>
            <a:r>
              <a:rPr lang="en-US" sz="1600" b="1" dirty="0">
                <a:latin typeface="Bookman Old Style" pitchFamily="18" charset="0"/>
              </a:rPr>
              <a:t>All possible outcomes are present in an event, such an event is called SURE OR CERTAIN EVENT </a:t>
            </a:r>
            <a:endParaRPr lang="en-IN" sz="1600" b="1" dirty="0"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15972" y="565087"/>
            <a:ext cx="2136148" cy="369332"/>
          </a:xfrm>
          <a:prstGeom prst="rect">
            <a:avLst/>
          </a:prstGeom>
          <a:solidFill>
            <a:srgbClr val="7030A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en-US"/>
            </a:defPPr>
            <a:lvl1pPr marL="347663" marR="0" lvl="0" indent="-347663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okman Old Style" pitchFamily="18" charset="0"/>
              </a:defRPr>
            </a:lvl1pPr>
          </a:lstStyle>
          <a:p>
            <a:pPr algn="ctr"/>
            <a:r>
              <a:rPr lang="en-US" sz="1800" dirty="0"/>
              <a:t>Types of Events</a:t>
            </a:r>
            <a:endParaRPr lang="en-IN" sz="18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54540" y="2289316"/>
            <a:ext cx="429159" cy="158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162595" y="2124275"/>
            <a:ext cx="1917636" cy="33167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dirty="0">
                <a:solidFill>
                  <a:prstClr val="black"/>
                </a:solidFill>
              </a:rPr>
              <a:t>1, 2, 3, 4, 5, 6</a:t>
            </a:r>
            <a:endParaRPr lang="en-IN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6250" y="1768215"/>
            <a:ext cx="5765950" cy="305233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E is the event that a number less than 7 comes up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596725" y="2136222"/>
            <a:ext cx="2893202" cy="338554"/>
          </a:xfrm>
          <a:prstGeom prst="rect">
            <a:avLst/>
          </a:prstGeom>
          <a:solidFill>
            <a:srgbClr val="66330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en-US"/>
            </a:defPPr>
            <a:lvl1pPr marL="347663" marR="0" lvl="0" indent="-347663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1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</a:defRPr>
            </a:lvl1pPr>
          </a:lstStyle>
          <a:p>
            <a:r>
              <a:rPr lang="en-US" sz="1600" i="0" dirty="0">
                <a:latin typeface="Bookman Old Style" pitchFamily="18" charset="0"/>
              </a:rPr>
              <a:t>Favorable outcomes to E</a:t>
            </a:r>
            <a:endParaRPr lang="en-IN" sz="1600" i="0" dirty="0"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1526" y="317844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P(E) 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483444"/>
              </p:ext>
            </p:extLst>
          </p:nvPr>
        </p:nvGraphicFramePr>
        <p:xfrm>
          <a:off x="1476359" y="3138399"/>
          <a:ext cx="196402" cy="476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77646" imgH="431425" progId="">
                  <p:embed/>
                </p:oleObj>
              </mc:Choice>
              <mc:Fallback>
                <p:oleObj name="Equation" r:id="rId4" imgW="177646" imgH="43142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59" y="3138399"/>
                        <a:ext cx="196402" cy="476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681173" y="317871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= 1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17991" y="3714586"/>
            <a:ext cx="4503422" cy="338554"/>
          </a:xfrm>
          <a:prstGeom prst="rect">
            <a:avLst/>
          </a:prstGeom>
          <a:solidFill>
            <a:srgbClr val="00FFFF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dirty="0"/>
              <a:t>Probability of Sure Or Certain Event = 1</a:t>
            </a:r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2325848" y="2372207"/>
            <a:ext cx="3086541" cy="730991"/>
            <a:chOff x="4532400" y="2159517"/>
            <a:chExt cx="3086541" cy="730991"/>
          </a:xfrm>
        </p:grpSpPr>
        <p:sp>
          <p:nvSpPr>
            <p:cNvPr id="16" name="Rounded Rectangular Callout 15"/>
            <p:cNvSpPr/>
            <p:nvPr/>
          </p:nvSpPr>
          <p:spPr>
            <a:xfrm>
              <a:off x="4572144" y="2159517"/>
              <a:ext cx="3046797" cy="730991"/>
            </a:xfrm>
            <a:prstGeom prst="wedgeRoundRectCallout">
              <a:avLst>
                <a:gd name="adj1" fmla="val -28753"/>
                <a:gd name="adj2" fmla="val -7822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32400" y="2201847"/>
              <a:ext cx="3086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Number less than 7 means 1, 2, 3, 4, 5, 6 …</a:t>
              </a:r>
              <a:endParaRPr lang="en-US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07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3" grpId="0" animBg="1"/>
      <p:bldP spid="29" grpId="0" animBg="1"/>
      <p:bldP spid="36" grpId="0" animBg="1"/>
      <p:bldP spid="21" grpId="0" animBg="1"/>
      <p:bldP spid="22" grpId="0" animBg="1"/>
      <p:bldP spid="39" grpId="0" animBg="1"/>
      <p:bldP spid="55" grpId="0"/>
      <p:bldP spid="57" grpId="0"/>
      <p:bldP spid="5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8334" y="1502230"/>
            <a:ext cx="4100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Bookman Old Style" pitchFamily="18" charset="0"/>
              </a:defRPr>
            </a:lvl1pPr>
          </a:lstStyle>
          <a:p>
            <a:r>
              <a:rPr lang="en-US" b="1" dirty="0">
                <a:solidFill>
                  <a:prstClr val="black"/>
                </a:solidFill>
              </a:rPr>
              <a:t>All possible outcomes 1, 2, 3, 4, 5, 6</a:t>
            </a:r>
            <a:endParaRPr lang="en-IN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796" y="2576918"/>
            <a:ext cx="5028233" cy="584775"/>
          </a:xfrm>
          <a:prstGeom prst="rect">
            <a:avLst/>
          </a:prstGeom>
          <a:solidFill>
            <a:srgbClr val="99FF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Only one outcome is present in an event such an event is called ELEMENTARY EVENT 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40782" y="2342065"/>
            <a:ext cx="429159" cy="158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" name="TextBox 6"/>
          <p:cNvSpPr txBox="1"/>
          <p:nvPr/>
        </p:nvSpPr>
        <p:spPr>
          <a:xfrm>
            <a:off x="588334" y="1831512"/>
            <a:ext cx="4288466" cy="33855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F is the event of getting multiple of 4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98139" y="2191838"/>
            <a:ext cx="3263263" cy="338554"/>
          </a:xfrm>
          <a:prstGeom prst="rect">
            <a:avLst/>
          </a:prstGeom>
          <a:solidFill>
            <a:srgbClr val="66330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en-US"/>
            </a:defPPr>
            <a:lvl1pPr marL="347663" marR="0" lvl="0" indent="-347663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 err="1"/>
              <a:t>Favourable</a:t>
            </a:r>
            <a:r>
              <a:rPr lang="en-US" dirty="0"/>
              <a:t> outcomes to F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88334" y="1165123"/>
            <a:ext cx="1828800" cy="33855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Rolling of a Die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1796" y="322052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P(F) 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000535"/>
              </p:ext>
            </p:extLst>
          </p:nvPr>
        </p:nvGraphicFramePr>
        <p:xfrm>
          <a:off x="1506629" y="3180472"/>
          <a:ext cx="196402" cy="476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4" imgW="177646" imgH="431425" progId="">
                  <p:embed/>
                </p:oleObj>
              </mc:Choice>
              <mc:Fallback>
                <p:oleObj name="Equation" r:id="rId4" imgW="177646" imgH="43142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629" y="3180472"/>
                        <a:ext cx="196402" cy="476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49921" y="3725619"/>
            <a:ext cx="4259875" cy="584775"/>
          </a:xfrm>
          <a:prstGeom prst="rect">
            <a:avLst/>
          </a:prstGeom>
          <a:solidFill>
            <a:srgbClr val="00FFFF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dirty="0"/>
              <a:t>Sum of Probabilities of all Elementary events of an experiment = 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448838" y="2177134"/>
            <a:ext cx="360958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Bookman Old Style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4</a:t>
            </a:r>
            <a:endParaRPr lang="en-IN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 Diagonal Corner Rectangle 20"/>
              <p:cNvSpPr/>
              <p:nvPr/>
            </p:nvSpPr>
            <p:spPr>
              <a:xfrm>
                <a:off x="4976644" y="1524818"/>
                <a:ext cx="3471105" cy="930140"/>
              </a:xfrm>
              <a:prstGeom prst="round2DiagRect">
                <a:avLst/>
              </a:prstGeom>
              <a:solidFill>
                <a:srgbClr val="800000"/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/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A is an event of getting 1 </a:t>
                </a:r>
              </a:p>
              <a:p>
                <a:pPr algn="ctr"/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  <a:sym typeface="Symbol"/>
                  </a:rPr>
                  <a:t> </a:t>
                </a:r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P(A)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kern="0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US" sz="1600" b="1" kern="0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1" name="Round Diagonal Corner 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44" y="1524818"/>
                <a:ext cx="3471105" cy="930140"/>
              </a:xfrm>
              <a:prstGeom prst="round2Diag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 Diagonal Corner Rectangle 23"/>
              <p:cNvSpPr/>
              <p:nvPr/>
            </p:nvSpPr>
            <p:spPr>
              <a:xfrm>
                <a:off x="4976644" y="1524818"/>
                <a:ext cx="3471105" cy="930140"/>
              </a:xfrm>
              <a:prstGeom prst="round2DiagRect">
                <a:avLst/>
              </a:prstGeom>
              <a:solidFill>
                <a:srgbClr val="800000"/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/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B is an event of getting 2 </a:t>
                </a:r>
              </a:p>
              <a:p>
                <a:pPr algn="ctr"/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  <a:sym typeface="Symbol"/>
                  </a:rPr>
                  <a:t> </a:t>
                </a:r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P(B)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kern="0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US" sz="1600" b="1" kern="0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4" name="Round Diagonal Corner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44" y="1524818"/>
                <a:ext cx="3471105" cy="930140"/>
              </a:xfrm>
              <a:prstGeom prst="round2Diag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 Diagonal Corner Rectangle 25"/>
              <p:cNvSpPr/>
              <p:nvPr/>
            </p:nvSpPr>
            <p:spPr>
              <a:xfrm>
                <a:off x="4976644" y="1524818"/>
                <a:ext cx="3471105" cy="930140"/>
              </a:xfrm>
              <a:prstGeom prst="round2DiagRect">
                <a:avLst/>
              </a:prstGeom>
              <a:solidFill>
                <a:srgbClr val="800000"/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/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C is an event of getting 3 </a:t>
                </a:r>
              </a:p>
              <a:p>
                <a:pPr algn="ctr"/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  <a:sym typeface="Symbol"/>
                  </a:rPr>
                  <a:t> </a:t>
                </a:r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P(C)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kern="0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US" sz="1600" b="1" kern="0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6" name="Round Diagonal Corner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44" y="1524818"/>
                <a:ext cx="3471105" cy="930140"/>
              </a:xfrm>
              <a:prstGeom prst="round2Diag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 Diagonal Corner Rectangle 26"/>
              <p:cNvSpPr/>
              <p:nvPr/>
            </p:nvSpPr>
            <p:spPr>
              <a:xfrm>
                <a:off x="4976644" y="1524818"/>
                <a:ext cx="3471105" cy="930140"/>
              </a:xfrm>
              <a:prstGeom prst="round2DiagRect">
                <a:avLst/>
              </a:prstGeom>
              <a:solidFill>
                <a:srgbClr val="800000"/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/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D is an event of getting 4 </a:t>
                </a:r>
              </a:p>
              <a:p>
                <a:pPr algn="ctr"/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  <a:sym typeface="Symbol"/>
                  </a:rPr>
                  <a:t> </a:t>
                </a:r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P(D)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kern="0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US" sz="1600" b="1" kern="0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7" name="Round Diagonal Corner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44" y="1524818"/>
                <a:ext cx="3471105" cy="930140"/>
              </a:xfrm>
              <a:prstGeom prst="round2Diag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 Diagonal Corner Rectangle 27"/>
              <p:cNvSpPr/>
              <p:nvPr/>
            </p:nvSpPr>
            <p:spPr>
              <a:xfrm>
                <a:off x="4976644" y="1524818"/>
                <a:ext cx="3471105" cy="930140"/>
              </a:xfrm>
              <a:prstGeom prst="round2DiagRect">
                <a:avLst/>
              </a:prstGeom>
              <a:solidFill>
                <a:srgbClr val="800000"/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/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E is an event of getting 5 </a:t>
                </a:r>
              </a:p>
              <a:p>
                <a:pPr algn="ctr"/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  <a:sym typeface="Symbol"/>
                  </a:rPr>
                  <a:t> </a:t>
                </a:r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P(E)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kern="0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US" sz="1600" b="1" kern="0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8" name="Round Diagonal Corner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44" y="1524818"/>
                <a:ext cx="3471105" cy="930140"/>
              </a:xfrm>
              <a:prstGeom prst="round2Diag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 Diagonal Corner Rectangle 28"/>
              <p:cNvSpPr/>
              <p:nvPr/>
            </p:nvSpPr>
            <p:spPr>
              <a:xfrm>
                <a:off x="4976644" y="1524818"/>
                <a:ext cx="3471105" cy="930140"/>
              </a:xfrm>
              <a:prstGeom prst="round2DiagRect">
                <a:avLst/>
              </a:prstGeom>
              <a:solidFill>
                <a:srgbClr val="800000"/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/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F is an event of getting 6 </a:t>
                </a:r>
              </a:p>
              <a:p>
                <a:pPr algn="ctr"/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  <a:sym typeface="Symbol"/>
                  </a:rPr>
                  <a:t> </a:t>
                </a:r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P(F)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kern="0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US" sz="1600" b="1" kern="0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9" name="Round Diagonal Corner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44" y="1524818"/>
                <a:ext cx="3471105" cy="930140"/>
              </a:xfrm>
              <a:prstGeom prst="round2Diag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 Diagonal Corner Rectangle 29"/>
              <p:cNvSpPr/>
              <p:nvPr/>
            </p:nvSpPr>
            <p:spPr>
              <a:xfrm>
                <a:off x="5689158" y="1491630"/>
                <a:ext cx="2868682" cy="1498000"/>
              </a:xfrm>
              <a:prstGeom prst="round2DiagRect">
                <a:avLst/>
              </a:prstGeom>
              <a:solidFill>
                <a:srgbClr val="800000"/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Sum of all probabilities </a:t>
                </a:r>
              </a:p>
              <a:p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kern="0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kern="0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kern="0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kern="0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kern="0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kern="0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 </a:t>
                </a:r>
              </a:p>
              <a:p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kern="0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𝟔</m:t>
                        </m:r>
                      </m:num>
                      <m:den>
                        <m:r>
                          <a:rPr lang="en-US" sz="1600" b="1" kern="0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 </a:t>
                </a:r>
              </a:p>
              <a:p>
                <a:r>
                  <a:rPr lang="en-US" sz="1600" b="1" kern="0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= 1</a:t>
                </a:r>
              </a:p>
            </p:txBody>
          </p:sp>
        </mc:Choice>
        <mc:Fallback xmlns="">
          <p:sp>
            <p:nvSpPr>
              <p:cNvPr id="30" name="Round Diagonal Corner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158" y="1491630"/>
                <a:ext cx="2868682" cy="1498000"/>
              </a:xfrm>
              <a:prstGeom prst="round2Diag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2038652" y="2309262"/>
            <a:ext cx="2807753" cy="730991"/>
            <a:chOff x="4672697" y="2159517"/>
            <a:chExt cx="2807753" cy="730991"/>
          </a:xfrm>
        </p:grpSpPr>
        <p:sp>
          <p:nvSpPr>
            <p:cNvPr id="19" name="Rounded Rectangular Callout 18"/>
            <p:cNvSpPr/>
            <p:nvPr/>
          </p:nvSpPr>
          <p:spPr>
            <a:xfrm>
              <a:off x="4710635" y="2159517"/>
              <a:ext cx="2769815" cy="730991"/>
            </a:xfrm>
            <a:prstGeom prst="wedgeRoundRectCallout">
              <a:avLst>
                <a:gd name="adj1" fmla="val -28753"/>
                <a:gd name="adj2" fmla="val -7822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72697" y="2201847"/>
              <a:ext cx="2805946" cy="646331"/>
            </a:xfrm>
            <a:prstGeom prst="rect">
              <a:avLst/>
            </a:prstGeom>
            <a:noFill/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600" b="1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</a:defRPr>
              </a:lvl1pPr>
            </a:lstStyle>
            <a:p>
              <a:r>
                <a:rPr lang="en-US" dirty="0">
                  <a:solidFill>
                    <a:prstClr val="white"/>
                  </a:solidFill>
                </a:rPr>
                <a:t>Multiple of 4 means </a:t>
              </a:r>
              <a:endParaRPr lang="en-US" dirty="0" smtClean="0">
                <a:solidFill>
                  <a:prstClr val="white"/>
                </a:solidFill>
              </a:endParaRPr>
            </a:p>
            <a:p>
              <a:r>
                <a:rPr lang="en-US" dirty="0" smtClean="0">
                  <a:solidFill>
                    <a:prstClr val="white"/>
                  </a:solidFill>
                </a:rPr>
                <a:t>4</a:t>
              </a:r>
              <a:r>
                <a:rPr lang="en-US" dirty="0">
                  <a:solidFill>
                    <a:prstClr val="white"/>
                  </a:solidFill>
                </a:rPr>
                <a:t>, 8, 12 ……….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515972" y="565087"/>
            <a:ext cx="2136148" cy="369332"/>
          </a:xfrm>
          <a:prstGeom prst="rect">
            <a:avLst/>
          </a:prstGeom>
          <a:solidFill>
            <a:srgbClr val="7030A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en-US"/>
            </a:defPPr>
            <a:lvl1pPr marL="347663" marR="0" lvl="0" indent="-347663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okman Old Style" pitchFamily="18" charset="0"/>
              </a:defRPr>
            </a:lvl1pPr>
          </a:lstStyle>
          <a:p>
            <a:pPr algn="ctr"/>
            <a:r>
              <a:rPr lang="en-US" sz="1800" dirty="0"/>
              <a:t>Types of Events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1255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7" grpId="0" animBg="1"/>
      <p:bldP spid="8" grpId="0" animBg="1"/>
      <p:bldP spid="12" grpId="0" animBg="1"/>
      <p:bldP spid="15" grpId="0"/>
      <p:bldP spid="18" grpId="0" animBg="1"/>
      <p:bldP spid="6" grpId="0" animBg="1"/>
      <p:bldP spid="21" grpId="0" animBg="1"/>
      <p:bldP spid="21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0" grpId="2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2518" y="1562055"/>
            <a:ext cx="4101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Bookman Old Style" pitchFamily="18" charset="0"/>
              </a:defRPr>
            </a:lvl1pPr>
          </a:lstStyle>
          <a:p>
            <a:r>
              <a:rPr lang="en-US" b="1" dirty="0">
                <a:solidFill>
                  <a:prstClr val="black"/>
                </a:solidFill>
              </a:rPr>
              <a:t>All possible outcomes 1, 2, 3, 4, 5, 6</a:t>
            </a:r>
            <a:endParaRPr lang="en-IN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518" y="1224070"/>
            <a:ext cx="1828800" cy="33855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Rolling of a Die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18" y="2518040"/>
            <a:ext cx="4731698" cy="584775"/>
          </a:xfrm>
          <a:prstGeom prst="rect">
            <a:avLst/>
          </a:prstGeom>
          <a:solidFill>
            <a:srgbClr val="99FF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pPr algn="l"/>
            <a:r>
              <a:rPr lang="en-US" dirty="0"/>
              <a:t>No outcome is </a:t>
            </a:r>
            <a:r>
              <a:rPr lang="en-US" dirty="0" err="1"/>
              <a:t>favourable</a:t>
            </a:r>
            <a:r>
              <a:rPr lang="en-US" dirty="0"/>
              <a:t> to an event such an event is called IMPOSSIBLE  EVENT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42518" y="1842145"/>
            <a:ext cx="5324881" cy="33855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G is the event of getting number greater than 8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42518" y="2183196"/>
            <a:ext cx="3597434" cy="338554"/>
          </a:xfrm>
          <a:prstGeom prst="rect">
            <a:avLst/>
          </a:prstGeom>
          <a:solidFill>
            <a:srgbClr val="66330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en-US"/>
            </a:defPPr>
            <a:lvl1pPr marL="347663" marR="0" lvl="0" indent="-347663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No of </a:t>
            </a:r>
            <a:r>
              <a:rPr lang="en-US" dirty="0" err="1"/>
              <a:t>Favourable</a:t>
            </a:r>
            <a:r>
              <a:rPr lang="en-US" dirty="0"/>
              <a:t> outcomes to G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59614" y="316934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P(G) 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093056"/>
              </p:ext>
            </p:extLst>
          </p:nvPr>
        </p:nvGraphicFramePr>
        <p:xfrm>
          <a:off x="1398236" y="3128961"/>
          <a:ext cx="2111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190417" imgH="431613" progId="">
                  <p:embed/>
                </p:oleObj>
              </mc:Choice>
              <mc:Fallback>
                <p:oleObj name="Equation" r:id="rId3" imgW="190417" imgH="43161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236" y="3128961"/>
                        <a:ext cx="21113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2518" y="3642578"/>
            <a:ext cx="3957474" cy="338554"/>
          </a:xfrm>
          <a:prstGeom prst="rect">
            <a:avLst/>
          </a:prstGeom>
          <a:solidFill>
            <a:srgbClr val="00FFFF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dirty="0"/>
              <a:t>Probability of Impossible event = 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609261" y="315897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= 0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898355" y="2330699"/>
            <a:ext cx="3086541" cy="565550"/>
            <a:chOff x="4532400" y="2159517"/>
            <a:chExt cx="3086541" cy="730991"/>
          </a:xfrm>
        </p:grpSpPr>
        <p:sp>
          <p:nvSpPr>
            <p:cNvPr id="15" name="Rounded Rectangular Callout 14"/>
            <p:cNvSpPr/>
            <p:nvPr/>
          </p:nvSpPr>
          <p:spPr>
            <a:xfrm>
              <a:off x="4572144" y="2159517"/>
              <a:ext cx="3046797" cy="730991"/>
            </a:xfrm>
            <a:prstGeom prst="wedgeRoundRectCallout">
              <a:avLst>
                <a:gd name="adj1" fmla="val -28753"/>
                <a:gd name="adj2" fmla="val -7822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32400" y="2201847"/>
              <a:ext cx="3086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Number greater than 8 means 9, 10, 11 ……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15972" y="565087"/>
            <a:ext cx="2136148" cy="369332"/>
          </a:xfrm>
          <a:prstGeom prst="rect">
            <a:avLst/>
          </a:prstGeom>
          <a:solidFill>
            <a:srgbClr val="7030A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en-US"/>
            </a:defPPr>
            <a:lvl1pPr marL="347663" marR="0" lvl="0" indent="-347663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okman Old Style" pitchFamily="18" charset="0"/>
              </a:defRPr>
            </a:lvl1pPr>
          </a:lstStyle>
          <a:p>
            <a:pPr algn="ctr"/>
            <a:r>
              <a:rPr lang="en-US" sz="1800" dirty="0"/>
              <a:t>Types of Events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9309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7" grpId="0" animBg="1"/>
      <p:bldP spid="8" grpId="0" animBg="1"/>
      <p:bldP spid="9" grpId="0" animBg="1"/>
      <p:bldP spid="10" grpId="0"/>
      <p:bldP spid="12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949499"/>
            <a:ext cx="417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All possible outcomes 1, 2, 3, 4, 5, 6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654" y="637059"/>
            <a:ext cx="1828800" cy="33855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Rolling of a Die</a:t>
            </a:r>
            <a:endParaRPr lang="en-IN" dirty="0">
              <a:solidFill>
                <a:prstClr val="white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16153" y="1805164"/>
            <a:ext cx="429159" cy="158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TextBox 7"/>
          <p:cNvSpPr txBox="1"/>
          <p:nvPr/>
        </p:nvSpPr>
        <p:spPr>
          <a:xfrm>
            <a:off x="4124208" y="1655199"/>
            <a:ext cx="956741" cy="301518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Bookman Old Style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</a:rPr>
              <a:t>1, 3, 5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240049"/>
            <a:ext cx="4364666" cy="33855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X is the event of getting odd number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7518" y="2562997"/>
            <a:ext cx="322434" cy="158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" name="TextBox 11"/>
          <p:cNvSpPr txBox="1"/>
          <p:nvPr/>
        </p:nvSpPr>
        <p:spPr>
          <a:xfrm>
            <a:off x="4148190" y="2413750"/>
            <a:ext cx="932759" cy="30008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latin typeface="Bookman Old Style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2, 4, 6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2027183"/>
            <a:ext cx="4364666" cy="33855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Y is the event of getting even number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2394514"/>
            <a:ext cx="3263263" cy="338554"/>
          </a:xfrm>
          <a:prstGeom prst="rect">
            <a:avLst/>
          </a:prstGeom>
          <a:solidFill>
            <a:srgbClr val="66330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en-US"/>
            </a:defPPr>
            <a:lvl1pPr marL="347663" marR="0" lvl="0" indent="-347663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 err="1"/>
              <a:t>Favourable</a:t>
            </a:r>
            <a:r>
              <a:rPr lang="en-US" dirty="0"/>
              <a:t> outcomes to Y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2747966"/>
            <a:ext cx="6198840" cy="584775"/>
          </a:xfrm>
          <a:prstGeom prst="rect">
            <a:avLst/>
          </a:prstGeom>
          <a:solidFill>
            <a:srgbClr val="99FF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pPr algn="l"/>
            <a:r>
              <a:rPr lang="en-US" dirty="0"/>
              <a:t>Outcomes of X &amp; Y are not same and together their outcomes gives all possible outcomes of the experiment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3347821"/>
            <a:ext cx="5694784" cy="338554"/>
          </a:xfrm>
          <a:prstGeom prst="rect">
            <a:avLst/>
          </a:prstGeom>
          <a:solidFill>
            <a:srgbClr val="99FF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dirty="0"/>
              <a:t>Hence, X &amp; Y are said to be Complementary events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374839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P(X) 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673906"/>
              </p:ext>
            </p:extLst>
          </p:nvPr>
        </p:nvGraphicFramePr>
        <p:xfrm>
          <a:off x="1524000" y="3701290"/>
          <a:ext cx="1809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4" imgW="190500" imgH="419100" progId="">
                  <p:embed/>
                </p:oleObj>
              </mc:Choice>
              <mc:Fallback>
                <p:oleObj name="Equation" r:id="rId4" imgW="190500" imgH="419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01290"/>
                        <a:ext cx="18097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635123"/>
              </p:ext>
            </p:extLst>
          </p:nvPr>
        </p:nvGraphicFramePr>
        <p:xfrm>
          <a:off x="1731963" y="3701290"/>
          <a:ext cx="3254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6" imgW="342751" imgH="418918" progId="">
                  <p:embed/>
                </p:oleObj>
              </mc:Choice>
              <mc:Fallback>
                <p:oleObj name="Equation" r:id="rId6" imgW="342751" imgH="41891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3701290"/>
                        <a:ext cx="32543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85800" y="409159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P(Y) 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484806"/>
              </p:ext>
            </p:extLst>
          </p:nvPr>
        </p:nvGraphicFramePr>
        <p:xfrm>
          <a:off x="1524000" y="4075439"/>
          <a:ext cx="1809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Equation" r:id="rId8" imgW="190500" imgH="419100" progId="">
                  <p:embed/>
                </p:oleObj>
              </mc:Choice>
              <mc:Fallback>
                <p:oleObj name="Equation" r:id="rId8" imgW="190500" imgH="419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75439"/>
                        <a:ext cx="18097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714833"/>
              </p:ext>
            </p:extLst>
          </p:nvPr>
        </p:nvGraphicFramePr>
        <p:xfrm>
          <a:off x="1731963" y="4075439"/>
          <a:ext cx="32543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Equation" r:id="rId9" imgW="342751" imgH="418918" progId="">
                  <p:embed/>
                </p:oleObj>
              </mc:Choice>
              <mc:Fallback>
                <p:oleObj name="Equation" r:id="rId9" imgW="342751" imgH="41891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4075439"/>
                        <a:ext cx="325437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590800" y="374839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P(X) + P (Y) 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392744"/>
              </p:ext>
            </p:extLst>
          </p:nvPr>
        </p:nvGraphicFramePr>
        <p:xfrm>
          <a:off x="4117975" y="3701290"/>
          <a:ext cx="5667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Equation" r:id="rId10" imgW="596900" imgH="419100" progId="">
                  <p:embed/>
                </p:oleObj>
              </mc:Choice>
              <mc:Fallback>
                <p:oleObj name="Equation" r:id="rId10" imgW="596900" imgH="419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3701290"/>
                        <a:ext cx="56673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811485" y="374839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= 1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00131" y="4091591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i.e. P (X) + P (not X) = 1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9920" y="4474969"/>
            <a:ext cx="6686376" cy="338554"/>
          </a:xfrm>
          <a:prstGeom prst="rect">
            <a:avLst/>
          </a:prstGeom>
          <a:solidFill>
            <a:srgbClr val="00FFFF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Sum of Probabilities of  Complementary events is equal to 1.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1636681"/>
            <a:ext cx="2982571" cy="338554"/>
          </a:xfrm>
          <a:prstGeom prst="rect">
            <a:avLst/>
          </a:prstGeom>
          <a:solidFill>
            <a:srgbClr val="66330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en-US"/>
            </a:defPPr>
            <a:lvl1pPr marL="347663" marR="0" lvl="0" indent="-347663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 err="1"/>
              <a:t>Favourable</a:t>
            </a:r>
            <a:r>
              <a:rPr lang="en-US" dirty="0"/>
              <a:t> outcomes to X</a:t>
            </a:r>
            <a:endParaRPr lang="en-IN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5425246" y="1015965"/>
            <a:ext cx="2459122" cy="698828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What is </a:t>
            </a:r>
            <a:r>
              <a:rPr lang="en-US" sz="1600" b="1" kern="0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favourable</a:t>
            </a:r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 to X ?</a:t>
            </a:r>
          </a:p>
        </p:txBody>
      </p:sp>
      <p:sp>
        <p:nvSpPr>
          <p:cNvPr id="30" name="Round Diagonal Corner Rectangle 29"/>
          <p:cNvSpPr/>
          <p:nvPr/>
        </p:nvSpPr>
        <p:spPr>
          <a:xfrm>
            <a:off x="5537024" y="937806"/>
            <a:ext cx="2235565" cy="1023154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Odd numbers are </a:t>
            </a:r>
            <a:r>
              <a:rPr lang="en-US" sz="1600" b="1" kern="0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favourable</a:t>
            </a: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15972" y="330210"/>
            <a:ext cx="2136148" cy="369332"/>
          </a:xfrm>
          <a:prstGeom prst="rect">
            <a:avLst/>
          </a:prstGeom>
          <a:solidFill>
            <a:srgbClr val="7030A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en-US"/>
            </a:defPPr>
            <a:lvl1pPr marL="347663" marR="0" lvl="0" indent="-347663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okman Old Style" pitchFamily="18" charset="0"/>
              </a:defRPr>
            </a:lvl1pPr>
          </a:lstStyle>
          <a:p>
            <a:pPr algn="ctr"/>
            <a:r>
              <a:rPr lang="en-US" sz="1800" dirty="0"/>
              <a:t>Types of Events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6147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1" grpId="0"/>
      <p:bldP spid="24" grpId="0"/>
      <p:bldP spid="27" grpId="0"/>
      <p:bldP spid="28" grpId="0"/>
      <p:bldP spid="26" grpId="0" animBg="1"/>
      <p:bldP spid="10" grpId="0" animBg="1"/>
      <p:bldP spid="29" grpId="0" animBg="1"/>
      <p:bldP spid="29" grpId="1" animBg="1"/>
      <p:bldP spid="30" grpId="0" animBg="1"/>
      <p:bldP spid="3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889026" y="2183366"/>
            <a:ext cx="6059238" cy="469233"/>
          </a:xfrm>
          <a:prstGeom prst="roundRect">
            <a:avLst/>
          </a:prstGeom>
          <a:solidFill>
            <a:srgbClr val="99FF99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89026" y="2842407"/>
            <a:ext cx="5915222" cy="657034"/>
          </a:xfrm>
          <a:prstGeom prst="roundRect">
            <a:avLst/>
          </a:prstGeom>
          <a:solidFill>
            <a:srgbClr val="99FF99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89026" y="1592905"/>
            <a:ext cx="4763094" cy="469233"/>
          </a:xfrm>
          <a:prstGeom prst="roundRect">
            <a:avLst/>
          </a:prstGeom>
          <a:solidFill>
            <a:srgbClr val="99FF99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89026" y="956724"/>
            <a:ext cx="4763094" cy="469233"/>
          </a:xfrm>
          <a:prstGeom prst="roundRect">
            <a:avLst/>
          </a:prstGeom>
          <a:solidFill>
            <a:srgbClr val="99FF99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9552" y="388053"/>
            <a:ext cx="1361801" cy="3186253"/>
            <a:chOff x="251520" y="321601"/>
            <a:chExt cx="1361801" cy="3186253"/>
          </a:xfrm>
        </p:grpSpPr>
        <p:sp>
          <p:nvSpPr>
            <p:cNvPr id="9" name="Rectangle 8"/>
            <p:cNvSpPr/>
            <p:nvPr/>
          </p:nvSpPr>
          <p:spPr>
            <a:xfrm>
              <a:off x="251520" y="433214"/>
              <a:ext cx="914400" cy="1235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2828" y="321601"/>
              <a:ext cx="1010493" cy="352541"/>
            </a:xfrm>
            <a:prstGeom prst="roundRect">
              <a:avLst/>
            </a:prstGeom>
            <a:solidFill>
              <a:srgbClr val="800000"/>
            </a:solidFill>
            <a:ln w="28575">
              <a:solidFill>
                <a:schemeClr val="tx1"/>
              </a:solidFill>
            </a:ln>
            <a:effectLst>
              <a:softEdge rad="1270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/>
            </a:sp3d>
          </p:spPr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-1224017" y="1908752"/>
              <a:ext cx="3074640" cy="1235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868040" y="352202"/>
            <a:ext cx="66308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NOTE :</a:t>
            </a:r>
          </a:p>
          <a:p>
            <a:endParaRPr lang="en-US" sz="2000" b="1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Probability of impossible event = 0</a:t>
            </a:r>
          </a:p>
          <a:p>
            <a:endParaRPr lang="en-US" sz="2000" b="1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Probability of certain event = 1</a:t>
            </a:r>
          </a:p>
          <a:p>
            <a:endParaRPr lang="en-US" sz="2000" b="1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Probability of any event lies between 0 and 1</a:t>
            </a:r>
          </a:p>
          <a:p>
            <a:endParaRPr lang="en-US" sz="2000" b="1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Probability of any event cannot be negative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or it cannot be greater than 1</a:t>
            </a:r>
            <a:endParaRPr lang="en-US" sz="2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703183" y="1088187"/>
            <a:ext cx="190777" cy="180909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 rot="5400000">
            <a:off x="703183" y="1728217"/>
            <a:ext cx="190777" cy="180909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Isosceles Triangle 12"/>
          <p:cNvSpPr/>
          <p:nvPr/>
        </p:nvSpPr>
        <p:spPr>
          <a:xfrm rot="5400000">
            <a:off x="703183" y="2283096"/>
            <a:ext cx="190777" cy="180909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5400000">
            <a:off x="703183" y="2931168"/>
            <a:ext cx="190777" cy="180909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96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7" grpId="0" animBg="1"/>
      <p:bldP spid="1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6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7904" y="-956642"/>
            <a:ext cx="482453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EXERCISE 15.1  Q.1,2,4,5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3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smtClean="0">
                <a:solidFill>
                  <a:srgbClr val="034EA2"/>
                </a:solidFill>
                <a:latin typeface="Bookman Old Style" pitchFamily="18" charset="0"/>
              </a:rPr>
              <a:t>PROBABILITY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190808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Objective Questions based on different types of events &amp; Equally likely Outcomes</a:t>
            </a:r>
          </a:p>
        </p:txBody>
      </p:sp>
    </p:spTree>
    <p:extLst>
      <p:ext uri="{BB962C8B-B14F-4D97-AF65-F5344CB8AC3E}">
        <p14:creationId xmlns:p14="http://schemas.microsoft.com/office/powerpoint/2010/main" val="34552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/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PROBABILITY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Introduction to Probability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0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81614" y="625852"/>
            <a:ext cx="4422434" cy="338554"/>
          </a:xfrm>
          <a:prstGeom prst="rect">
            <a:avLst/>
          </a:prstGeom>
          <a:solidFill>
            <a:srgbClr val="66FFFF"/>
          </a:solidFill>
          <a:ln w="28575">
            <a:solidFill>
              <a:schemeClr val="tx1"/>
            </a:solidFill>
          </a:ln>
          <a:effectLst>
            <a:softEdge rad="12700"/>
          </a:effectLst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552" y="121914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39552" y="552390"/>
            <a:ext cx="7543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69913" indent="-557213" algn="just">
              <a:lnSpc>
                <a:spcPct val="150000"/>
              </a:lnSpc>
              <a:tabLst>
                <a:tab pos="571500" algn="l"/>
                <a:tab pos="685800" algn="l"/>
                <a:tab pos="1489075" algn="l"/>
                <a:tab pos="2109788" algn="l"/>
                <a:tab pos="2684463" algn="l"/>
                <a:tab pos="4748213" algn="l"/>
                <a:tab pos="5427663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.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	Complete the following statements.</a:t>
            </a:r>
          </a:p>
          <a:p>
            <a:pPr marL="569913" indent="-557213" algn="just">
              <a:lnSpc>
                <a:spcPct val="150000"/>
              </a:lnSpc>
              <a:tabLst>
                <a:tab pos="571500" algn="l"/>
                <a:tab pos="685800" algn="l"/>
                <a:tab pos="1489075" algn="l"/>
                <a:tab pos="2109788" algn="l"/>
                <a:tab pos="2684463" algn="l"/>
                <a:tab pos="4748213" algn="l"/>
                <a:tab pos="542766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Probability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of an event E + Probability of the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event ‘not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E’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____.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569913" indent="-557213" algn="just">
              <a:lnSpc>
                <a:spcPct val="150000"/>
              </a:lnSpc>
              <a:tabLst>
                <a:tab pos="571500" algn="l"/>
                <a:tab pos="685800" algn="l"/>
                <a:tab pos="1489075" algn="l"/>
                <a:tab pos="2109788" algn="l"/>
                <a:tab pos="2684463" algn="l"/>
                <a:tab pos="4748213" algn="l"/>
                <a:tab pos="542766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ii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The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probability of an event that cannot happen is ______.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Such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an event is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called __________________.</a:t>
            </a:r>
          </a:p>
          <a:p>
            <a:pPr marL="569913" indent="-557213" algn="just">
              <a:lnSpc>
                <a:spcPct val="150000"/>
              </a:lnSpc>
              <a:buFontTx/>
              <a:buAutoNum type="romanLcParenBoth" startAt="3"/>
              <a:tabLst>
                <a:tab pos="571500" algn="l"/>
                <a:tab pos="685800" algn="l"/>
                <a:tab pos="1489075" algn="l"/>
                <a:tab pos="2109788" algn="l"/>
                <a:tab pos="2684463" algn="l"/>
                <a:tab pos="4748213" algn="l"/>
                <a:tab pos="542766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The probability of an event that is certain to happen is ____.         	Such an event is called _____________________. </a:t>
            </a:r>
          </a:p>
          <a:p>
            <a:pPr marL="569913" indent="-557213" algn="just">
              <a:lnSpc>
                <a:spcPct val="150000"/>
              </a:lnSpc>
              <a:buFontTx/>
              <a:buAutoNum type="romanLcParenBoth" startAt="3"/>
              <a:tabLst>
                <a:tab pos="571500" algn="l"/>
                <a:tab pos="685800" algn="l"/>
                <a:tab pos="1489075" algn="l"/>
                <a:tab pos="2109788" algn="l"/>
                <a:tab pos="2684463" algn="l"/>
                <a:tab pos="4748213" algn="l"/>
                <a:tab pos="542766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The sum of the probabilities of all the elementary </a:t>
            </a:r>
          </a:p>
          <a:p>
            <a:pPr marL="569913" indent="-557213" algn="just">
              <a:lnSpc>
                <a:spcPct val="150000"/>
              </a:lnSpc>
              <a:tabLst>
                <a:tab pos="571500" algn="l"/>
                <a:tab pos="685800" algn="l"/>
                <a:tab pos="1489075" algn="l"/>
                <a:tab pos="2109788" algn="l"/>
                <a:tab pos="2684463" algn="l"/>
                <a:tab pos="4748213" algn="l"/>
                <a:tab pos="542766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		events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of an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experiment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is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_____.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569913" indent="-557213" algn="just">
              <a:lnSpc>
                <a:spcPct val="150000"/>
              </a:lnSpc>
              <a:buFontTx/>
              <a:buAutoNum type="romanLcParenBoth" startAt="5"/>
              <a:tabLst>
                <a:tab pos="571500" algn="l"/>
                <a:tab pos="685800" algn="l"/>
                <a:tab pos="1489075" algn="l"/>
                <a:tab pos="2109788" algn="l"/>
                <a:tab pos="2684463" algn="l"/>
                <a:tab pos="4748213" algn="l"/>
                <a:tab pos="542766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The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probability of an event is greater than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or</a:t>
            </a:r>
          </a:p>
          <a:p>
            <a:pPr marL="569913" indent="-557213" algn="just">
              <a:lnSpc>
                <a:spcPct val="150000"/>
              </a:lnSpc>
              <a:tabLst>
                <a:tab pos="571500" algn="l"/>
                <a:tab pos="685800" algn="l"/>
                <a:tab pos="1489075" algn="l"/>
                <a:tab pos="2109788" algn="l"/>
                <a:tab pos="2684463" algn="l"/>
                <a:tab pos="4748213" algn="l"/>
                <a:tab pos="542766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	 equal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to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____ and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less than or equal to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___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7141179" y="98218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6406952" y="136318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CC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616920" y="1701523"/>
            <a:ext cx="20162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CC"/>
                </a:solidFill>
                <a:latin typeface="Bookman Old Style" pitchFamily="18" charset="0"/>
              </a:rPr>
              <a:t>Impossible event</a:t>
            </a:r>
            <a:endParaRPr lang="en-US" sz="1600" b="1" kern="0" dirty="0">
              <a:solidFill>
                <a:srgbClr val="0000CC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 rot="10800000" flipV="1">
            <a:off x="3511352" y="2457392"/>
            <a:ext cx="26209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CC"/>
                </a:solidFill>
                <a:latin typeface="Bookman Old Style" pitchFamily="18" charset="0"/>
              </a:rPr>
              <a:t>sure / certain event </a:t>
            </a:r>
            <a:endParaRPr lang="en-US" sz="1600" kern="0" dirty="0">
              <a:solidFill>
                <a:srgbClr val="0000CC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951088" y="3203674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CC"/>
                </a:solidFill>
                <a:latin typeface="Bookman Old Style" pitchFamily="18" charset="0"/>
              </a:rPr>
              <a:t>1</a:t>
            </a:r>
            <a:endParaRPr lang="en-US" sz="1600" kern="0" dirty="0">
              <a:solidFill>
                <a:srgbClr val="0000CC"/>
              </a:solidFill>
              <a:latin typeface="Bookman Old Style" pitchFamily="18" charset="0"/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7549952" y="2082740"/>
            <a:ext cx="4873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154022" y="3915774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CC"/>
                </a:solidFill>
                <a:latin typeface="Bookman Old Style" pitchFamily="18" charset="0"/>
              </a:rPr>
              <a:t>0</a:t>
            </a:r>
            <a:endParaRPr lang="en-US" sz="1600" kern="0" dirty="0">
              <a:solidFill>
                <a:srgbClr val="0000CC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122664" y="3915774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CC"/>
                </a:solidFill>
                <a:latin typeface="Bookman Old Style" pitchFamily="18" charset="0"/>
              </a:rPr>
              <a:t>1</a:t>
            </a:r>
            <a:endParaRPr lang="en-US" sz="1600" kern="0" dirty="0">
              <a:solidFill>
                <a:srgbClr val="0000CC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9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build="allAtOnce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84301" y="2068843"/>
            <a:ext cx="6855897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84301" y="2536706"/>
            <a:ext cx="3779074" cy="26826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4301" y="1529912"/>
            <a:ext cx="6408712" cy="52277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84301" y="1063623"/>
            <a:ext cx="6896787" cy="52277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536476"/>
            <a:ext cx="7391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tabLst>
                <a:tab pos="457200" algn="ctr"/>
                <a:tab pos="1489075" algn="l"/>
                <a:tab pos="2109788" algn="l"/>
                <a:tab pos="2684463" algn="l"/>
                <a:tab pos="4748213" algn="l"/>
                <a:tab pos="5427663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Q.   Which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of the following experiments  have equally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likely</a:t>
            </a:r>
          </a:p>
          <a:p>
            <a:pPr marL="628650" indent="-628650" algn="just">
              <a:tabLst>
                <a:tab pos="457200" algn="ctr"/>
                <a:tab pos="514350" algn="l"/>
                <a:tab pos="571500" algn="l"/>
                <a:tab pos="685800" algn="l"/>
                <a:tab pos="2684463" algn="l"/>
                <a:tab pos="4748213" algn="l"/>
                <a:tab pos="5427663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	       outcomes? Explain</a:t>
            </a:r>
          </a:p>
          <a:p>
            <a:pPr marL="628650" indent="-628650" algn="just">
              <a:tabLst>
                <a:tab pos="457200" algn="ctr"/>
                <a:tab pos="514350" algn="l"/>
                <a:tab pos="571500" algn="l"/>
                <a:tab pos="685800" algn="l"/>
                <a:tab pos="2684463" algn="l"/>
                <a:tab pos="4748213" algn="l"/>
                <a:tab pos="5427663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)   	A driver attempts to start a car. The car starts or does not start.</a:t>
            </a:r>
          </a:p>
          <a:p>
            <a:pPr marL="457200" indent="-457200" algn="just">
              <a:buFontTx/>
              <a:buAutoNum type="romanLcParenBoth" startAt="2"/>
              <a:tabLst>
                <a:tab pos="457200" algn="ctr"/>
                <a:tab pos="1489075" algn="l"/>
                <a:tab pos="2109788" algn="l"/>
                <a:tab pos="2684463" algn="l"/>
                <a:tab pos="4748213" algn="l"/>
                <a:tab pos="5427663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A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player attempts to shoot a basketball. She/he shoots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or</a:t>
            </a:r>
          </a:p>
          <a:p>
            <a:pPr marL="900113" indent="-900113" algn="just">
              <a:tabLst>
                <a:tab pos="285750" algn="l"/>
                <a:tab pos="457200" algn="ctr"/>
                <a:tab pos="514350" algn="l"/>
                <a:tab pos="628650" algn="l"/>
                <a:tab pos="1489075" algn="l"/>
                <a:tab pos="2109788" algn="l"/>
                <a:tab pos="2684463" algn="l"/>
                <a:tab pos="4748213" algn="l"/>
                <a:tab pos="5427663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		   misses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the shot.</a:t>
            </a:r>
          </a:p>
          <a:p>
            <a:pPr marL="514350" indent="-514350" algn="just">
              <a:tabLst>
                <a:tab pos="457200" algn="l"/>
                <a:tab pos="514350" algn="l"/>
                <a:tab pos="1489075" algn="l"/>
                <a:tab pos="2109788" algn="l"/>
                <a:tab pos="2684463" algn="l"/>
                <a:tab pos="4748213" algn="l"/>
                <a:tab pos="5427663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(iii)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	A trial is made to answer a true-false question. The answer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is right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or wrong.</a:t>
            </a:r>
          </a:p>
          <a:p>
            <a:pPr marL="514350" indent="-514350" algn="just">
              <a:tabLst>
                <a:tab pos="171450" algn="ctr"/>
                <a:tab pos="1489075" algn="l"/>
                <a:tab pos="2109788" algn="l"/>
                <a:tab pos="2684463" algn="l"/>
                <a:tab pos="4748213" algn="l"/>
                <a:tab pos="5427663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</a:rPr>
              <a:t>	(iv)	A baby is born. It is a boy or a girl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</a:p>
          <a:p>
            <a:pPr marL="514350" indent="-514350" algn="just">
              <a:tabLst>
                <a:tab pos="171450" algn="ctr"/>
                <a:tab pos="1489075" algn="l"/>
                <a:tab pos="2109788" algn="l"/>
                <a:tab pos="2684463" algn="l"/>
                <a:tab pos="4748213" algn="l"/>
                <a:tab pos="5427663" algn="l"/>
              </a:tabLst>
              <a:defRPr/>
            </a:pPr>
            <a:endParaRPr lang="en-US" sz="1600" b="1" kern="0" dirty="0" smtClean="0">
              <a:solidFill>
                <a:srgbClr val="C00000"/>
              </a:solidFill>
              <a:latin typeface="Bookman Old Style" pitchFamily="18" charset="0"/>
            </a:endParaRPr>
          </a:p>
          <a:p>
            <a:pPr marL="900113" indent="-900113" algn="just">
              <a:tabLst>
                <a:tab pos="457200" algn="ctr"/>
                <a:tab pos="1489075" algn="l"/>
                <a:tab pos="2109788" algn="l"/>
                <a:tab pos="2684463" algn="l"/>
                <a:tab pos="4748213" algn="l"/>
                <a:tab pos="5427663" algn="l"/>
              </a:tabLst>
              <a:defRPr/>
            </a:pPr>
            <a:r>
              <a:rPr lang="en-US" sz="1600" b="1" kern="0" dirty="0" smtClean="0">
                <a:solidFill>
                  <a:srgbClr val="C00000"/>
                </a:solidFill>
                <a:latin typeface="Bookman Old Style" pitchFamily="18" charset="0"/>
              </a:rPr>
              <a:t>Sol.	</a:t>
            </a:r>
            <a:r>
              <a:rPr lang="en-US" sz="1600" b="1" kern="0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sz="1600" b="1" kern="0" dirty="0" smtClean="0">
                <a:solidFill>
                  <a:srgbClr val="C00000"/>
                </a:solidFill>
                <a:latin typeface="Bookman Old Style" pitchFamily="18" charset="0"/>
              </a:rPr>
              <a:t> 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(iii) and (iv) have equally likely outcomes.</a:t>
            </a:r>
          </a:p>
          <a:p>
            <a:pPr marL="900113" indent="-900113" algn="just">
              <a:tabLst>
                <a:tab pos="457200" algn="ctr"/>
                <a:tab pos="1489075" algn="l"/>
                <a:tab pos="2109788" algn="l"/>
                <a:tab pos="2684463" algn="l"/>
                <a:tab pos="4748213" algn="l"/>
                <a:tab pos="5427663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357446" y="3414995"/>
            <a:ext cx="2235565" cy="1023154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This statement is not complete</a:t>
            </a:r>
          </a:p>
        </p:txBody>
      </p:sp>
      <p:sp>
        <p:nvSpPr>
          <p:cNvPr id="9" name="Round Diagonal Corner Rectangle 8"/>
          <p:cNvSpPr/>
          <p:nvPr/>
        </p:nvSpPr>
        <p:spPr>
          <a:xfrm>
            <a:off x="1987460" y="3363838"/>
            <a:ext cx="2975537" cy="1125469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Because we don’t know anything about the car or the driver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675028" y="3307564"/>
            <a:ext cx="3600400" cy="1238016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To say for an incomplete statement whether it has equally likely outcomes is not possible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1987460" y="3363838"/>
            <a:ext cx="2975537" cy="1125469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This experiment does not have equally likely outcomes</a:t>
            </a:r>
          </a:p>
        </p:txBody>
      </p:sp>
      <p:sp>
        <p:nvSpPr>
          <p:cNvPr id="15" name="Round Diagonal Corner Rectangle 14"/>
          <p:cNvSpPr/>
          <p:nvPr/>
        </p:nvSpPr>
        <p:spPr>
          <a:xfrm>
            <a:off x="2357446" y="3414995"/>
            <a:ext cx="2235565" cy="1023154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This statement is incomplete</a:t>
            </a:r>
          </a:p>
        </p:txBody>
      </p:sp>
      <p:sp>
        <p:nvSpPr>
          <p:cNvPr id="16" name="Round Diagonal Corner Rectangle 15"/>
          <p:cNvSpPr/>
          <p:nvPr/>
        </p:nvSpPr>
        <p:spPr>
          <a:xfrm>
            <a:off x="2122711" y="3363838"/>
            <a:ext cx="2705034" cy="1125469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Because we don’t know the ability of the player</a:t>
            </a:r>
          </a:p>
        </p:txBody>
      </p:sp>
      <p:sp>
        <p:nvSpPr>
          <p:cNvPr id="18" name="Round Diagonal Corner Rectangle 17"/>
          <p:cNvSpPr/>
          <p:nvPr/>
        </p:nvSpPr>
        <p:spPr>
          <a:xfrm>
            <a:off x="1987460" y="3363838"/>
            <a:ext cx="2975537" cy="1125469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This experiment does not have equally likely outcomes</a:t>
            </a:r>
          </a:p>
        </p:txBody>
      </p:sp>
      <p:sp>
        <p:nvSpPr>
          <p:cNvPr id="17" name="Round Diagonal Corner Rectangle 16"/>
          <p:cNvSpPr/>
          <p:nvPr/>
        </p:nvSpPr>
        <p:spPr>
          <a:xfrm>
            <a:off x="1987460" y="3363838"/>
            <a:ext cx="2975537" cy="1125469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Answer to any true or false question is either right or wrong</a:t>
            </a:r>
          </a:p>
        </p:txBody>
      </p:sp>
      <p:sp>
        <p:nvSpPr>
          <p:cNvPr id="19" name="Round Diagonal Corner Rectangle 18"/>
          <p:cNvSpPr/>
          <p:nvPr/>
        </p:nvSpPr>
        <p:spPr>
          <a:xfrm>
            <a:off x="1987460" y="3363838"/>
            <a:ext cx="2975537" cy="1125469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This experiment has equally likely outcomes</a:t>
            </a:r>
          </a:p>
        </p:txBody>
      </p:sp>
      <p:sp>
        <p:nvSpPr>
          <p:cNvPr id="20" name="Round Diagonal Corner Rectangle 19"/>
          <p:cNvSpPr/>
          <p:nvPr/>
        </p:nvSpPr>
        <p:spPr>
          <a:xfrm>
            <a:off x="1987460" y="3363838"/>
            <a:ext cx="2975537" cy="1125469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Whenever a baby is born it is either a boy or a girl</a:t>
            </a:r>
          </a:p>
        </p:txBody>
      </p:sp>
      <p:sp>
        <p:nvSpPr>
          <p:cNvPr id="21" name="Round Diagonal Corner Rectangle 20"/>
          <p:cNvSpPr/>
          <p:nvPr/>
        </p:nvSpPr>
        <p:spPr>
          <a:xfrm>
            <a:off x="1987460" y="3363838"/>
            <a:ext cx="2975537" cy="1125469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This experiment has equally likely outcomes</a:t>
            </a:r>
          </a:p>
        </p:txBody>
      </p:sp>
    </p:spTree>
    <p:extLst>
      <p:ext uri="{BB962C8B-B14F-4D97-AF65-F5344CB8AC3E}">
        <p14:creationId xmlns:p14="http://schemas.microsoft.com/office/powerpoint/2010/main" val="127973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1" grpId="0" animBg="1"/>
      <p:bldP spid="11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 flipH="1" flipV="1">
            <a:off x="2339751" y="1054705"/>
            <a:ext cx="586759" cy="328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87022" y="516971"/>
            <a:ext cx="7239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00113" indent="-900113" algn="just">
              <a:tabLst>
                <a:tab pos="457200" algn="ctr"/>
                <a:tab pos="2917825" algn="r"/>
                <a:tab pos="3208338" algn="ctr"/>
                <a:tab pos="35417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Which of the following cannot be the probability of an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event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?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28604" y="1449011"/>
            <a:ext cx="646331" cy="51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00113" indent="-900113" algn="just">
              <a:lnSpc>
                <a:spcPct val="200000"/>
              </a:lnSpc>
              <a:tabLst>
                <a:tab pos="457200" algn="ctr"/>
                <a:tab pos="2917825" algn="r"/>
                <a:tab pos="3208338" algn="ctr"/>
                <a:tab pos="35417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73200" y="1601411"/>
            <a:ext cx="1143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(B)   – 1.5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2739" y="2011839"/>
            <a:ext cx="80581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00113" indent="-900113" algn="just">
              <a:tabLst>
                <a:tab pos="457200" algn="ctr"/>
                <a:tab pos="2917825" algn="r"/>
                <a:tab pos="3208338" algn="ctr"/>
                <a:tab pos="3541713" algn="l"/>
              </a:tabLst>
            </a:pPr>
            <a:r>
              <a:rPr lang="en-US" sz="1600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4.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	If P(E) = 0.05, what is the probability of ‘not E’ ?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30090" y="2238726"/>
            <a:ext cx="646331" cy="51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00113" indent="-900113" algn="just">
              <a:lnSpc>
                <a:spcPct val="200000"/>
              </a:lnSpc>
              <a:tabLst>
                <a:tab pos="457200" algn="ctr"/>
                <a:tab pos="2917825" algn="r"/>
                <a:tab pos="3208338" algn="ctr"/>
                <a:tab pos="35417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04850" y="2829276"/>
            <a:ext cx="41814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38150" indent="-900113" algn="just">
              <a:lnSpc>
                <a:spcPct val="150000"/>
              </a:lnSpc>
              <a:tabLst>
                <a:tab pos="457200" algn="ctr"/>
                <a:tab pos="1771650" algn="l"/>
                <a:tab pos="2057400" algn="l"/>
                <a:tab pos="222885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		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1</a:t>
            </a:r>
          </a:p>
          <a:p>
            <a:pPr marL="438150" indent="-900113" algn="just">
              <a:lnSpc>
                <a:spcPct val="150000"/>
              </a:lnSpc>
              <a:tabLst>
                <a:tab pos="457200" algn="ctr"/>
                <a:tab pos="1714500" algn="l"/>
                <a:tab pos="1771650" algn="l"/>
                <a:tab pos="1943100" algn="l"/>
                <a:tab pos="2057400" algn="l"/>
                <a:tab pos="2514600" algn="l"/>
                <a:tab pos="2917825" algn="r"/>
                <a:tab pos="3208338" algn="ctr"/>
                <a:tab pos="3541713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	 		=	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	1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P (E)		</a:t>
            </a:r>
            <a:endParaRPr lang="en-US" sz="160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marL="438150" indent="-900113" algn="just">
              <a:lnSpc>
                <a:spcPct val="150000"/>
              </a:lnSpc>
              <a:tabLst>
                <a:tab pos="457200" algn="ctr"/>
                <a:tab pos="1771650" algn="l"/>
                <a:tab pos="1885950" algn="l"/>
                <a:tab pos="2114550" algn="l"/>
                <a:tab pos="2286000" algn="l"/>
                <a:tab pos="2514600" algn="l"/>
                <a:tab pos="2917825" algn="r"/>
                <a:tab pos="3208338" algn="ctr"/>
                <a:tab pos="354171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			=   1 – 0.05</a:t>
            </a:r>
          </a:p>
          <a:p>
            <a:pPr marL="438150" indent="-900113" algn="just">
              <a:lnSpc>
                <a:spcPct val="150000"/>
              </a:lnSpc>
              <a:tabLst>
                <a:tab pos="1828800" algn="ctr"/>
                <a:tab pos="2171700" algn="l"/>
                <a:tab pos="2917825" algn="r"/>
                <a:tab pos="3208338" algn="ctr"/>
                <a:tab pos="3541713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		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       =   0.95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524000" y="2433572"/>
            <a:ext cx="19078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tabLst>
                <a:tab pos="774700" algn="r"/>
                <a:tab pos="946150" algn="l"/>
                <a:tab pos="1200150" algn="l"/>
                <a:tab pos="1314450" algn="l"/>
              </a:tabLs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	P(E)	=	0.05 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024114" y="915611"/>
            <a:ext cx="5087704" cy="827088"/>
            <a:chOff x="1024114" y="742950"/>
            <a:chExt cx="5087704" cy="827088"/>
          </a:xfrm>
        </p:grpSpPr>
        <p:grpSp>
          <p:nvGrpSpPr>
            <p:cNvPr id="21" name="Group 19"/>
            <p:cNvGrpSpPr>
              <a:grpSpLocks/>
            </p:cNvGrpSpPr>
            <p:nvPr/>
          </p:nvGrpSpPr>
          <p:grpSpPr bwMode="auto">
            <a:xfrm>
              <a:off x="1024114" y="742950"/>
              <a:ext cx="5087704" cy="827088"/>
              <a:chOff x="925689" y="1847850"/>
              <a:chExt cx="5087704" cy="827088"/>
            </a:xfrm>
          </p:grpSpPr>
          <p:grpSp>
            <p:nvGrpSpPr>
              <p:cNvPr id="22" name="Group 7"/>
              <p:cNvGrpSpPr>
                <a:grpSpLocks/>
              </p:cNvGrpSpPr>
              <p:nvPr/>
            </p:nvGrpSpPr>
            <p:grpSpPr bwMode="auto">
              <a:xfrm>
                <a:off x="1638298" y="1847850"/>
                <a:ext cx="4375095" cy="827088"/>
                <a:chOff x="1447800" y="1066800"/>
                <a:chExt cx="4374494" cy="827088"/>
              </a:xfrm>
            </p:grpSpPr>
            <p:graphicFrame>
              <p:nvGraphicFramePr>
                <p:cNvPr id="24" name="Object 2"/>
                <p:cNvGraphicFramePr>
                  <a:graphicFrameLocks noChangeAspect="1"/>
                </p:cNvGraphicFramePr>
                <p:nvPr/>
              </p:nvGraphicFramePr>
              <p:xfrm>
                <a:off x="1447800" y="1066800"/>
                <a:ext cx="320675" cy="8270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218" name="Equation" r:id="rId4" imgW="152334" imgH="393529" progId="">
                        <p:embed/>
                      </p:oleObj>
                    </mc:Choice>
                    <mc:Fallback>
                      <p:oleObj name="Equation" r:id="rId4" imgW="152334" imgH="393529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lum bright="100000" contrast="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47800" y="1066800"/>
                              <a:ext cx="320675" cy="8270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" name="Rectangle 4"/>
                <p:cNvSpPr>
                  <a:spLocks noChangeArrowheads="1"/>
                </p:cNvSpPr>
                <p:nvPr/>
              </p:nvSpPr>
              <p:spPr bwMode="auto">
                <a:xfrm>
                  <a:off x="1616054" y="1202268"/>
                  <a:ext cx="420624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just" defTabSz="160338">
                    <a:tabLst>
                      <a:tab pos="457200" algn="ctr"/>
                    </a:tabLst>
                    <a:defRPr/>
                  </a:pPr>
                  <a:r>
                    <a:rPr lang="pt-BR" sz="1600" kern="0" dirty="0">
                      <a:solidFill>
                        <a:sysClr val="windowText" lastClr="000000"/>
                      </a:solidFill>
                      <a:latin typeface="Bookman Old Style" pitchFamily="18" charset="0"/>
                    </a:rPr>
                    <a:t>(B)  – 1.5  (C)   15%   (D)   0.7</a:t>
                  </a:r>
                </a:p>
              </p:txBody>
            </p:sp>
          </p:grpSp>
          <p:sp>
            <p:nvSpPr>
              <p:cNvPr id="23" name="Rectangle 15"/>
              <p:cNvSpPr>
                <a:spLocks noChangeArrowheads="1"/>
              </p:cNvSpPr>
              <p:nvPr/>
            </p:nvSpPr>
            <p:spPr bwMode="auto">
              <a:xfrm>
                <a:off x="925689" y="1958030"/>
                <a:ext cx="4635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(A)</a:t>
                </a:r>
              </a:p>
            </p:txBody>
          </p:sp>
        </p:grpSp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1640417" y="846666"/>
            <a:ext cx="1778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9" name="Equation" r:id="rId6" imgW="177646" imgH="431425" progId="">
                    <p:embed/>
                  </p:oleObj>
                </mc:Choice>
                <mc:Fallback>
                  <p:oleObj name="Equation" r:id="rId6" imgW="177646" imgH="43142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0417" y="846666"/>
                          <a:ext cx="1778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510509"/>
              </p:ext>
            </p:extLst>
          </p:nvPr>
        </p:nvGraphicFramePr>
        <p:xfrm>
          <a:off x="1257300" y="2934051"/>
          <a:ext cx="1181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Equation" r:id="rId8" imgW="1181100" imgH="368300" progId="">
                  <p:embed/>
                </p:oleObj>
              </mc:Choice>
              <mc:Fallback>
                <p:oleObj name="Equation" r:id="rId8" imgW="11811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2934051"/>
                        <a:ext cx="1181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143000" y="3271822"/>
            <a:ext cx="381000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dirty="0" smtClean="0">
                <a:solidFill>
                  <a:sysClr val="windowText" lastClr="000000"/>
                </a:solidFill>
                <a:latin typeface="Symbol" pitchFamily="18" charset="2"/>
              </a:rPr>
              <a:t>\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067542"/>
              </p:ext>
            </p:extLst>
          </p:nvPr>
        </p:nvGraphicFramePr>
        <p:xfrm>
          <a:off x="1905000" y="3308067"/>
          <a:ext cx="520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Equation" r:id="rId10" imgW="520700" imgH="368300" progId="">
                  <p:embed/>
                </p:oleObj>
              </mc:Choice>
              <mc:Fallback>
                <p:oleObj name="Equation" r:id="rId10" imgW="5207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08067"/>
                        <a:ext cx="520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ound Diagonal Corner Rectangle 18"/>
          <p:cNvSpPr/>
          <p:nvPr/>
        </p:nvSpPr>
        <p:spPr>
          <a:xfrm>
            <a:off x="5116574" y="1229921"/>
            <a:ext cx="2975537" cy="1125469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We have just learnt probability of any event lies between 0 and 1</a:t>
            </a:r>
          </a:p>
        </p:txBody>
      </p:sp>
      <p:sp>
        <p:nvSpPr>
          <p:cNvPr id="32" name="Round Diagonal Corner Rectangle 31"/>
          <p:cNvSpPr/>
          <p:nvPr/>
        </p:nvSpPr>
        <p:spPr>
          <a:xfrm>
            <a:off x="5387077" y="1382921"/>
            <a:ext cx="2705034" cy="930140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It cannot be less than 0 or it cannot be more than 1</a:t>
            </a:r>
          </a:p>
        </p:txBody>
      </p:sp>
      <p:sp>
        <p:nvSpPr>
          <p:cNvPr id="33" name="Round Diagonal Corner Rectangle 32"/>
          <p:cNvSpPr/>
          <p:nvPr/>
        </p:nvSpPr>
        <p:spPr>
          <a:xfrm>
            <a:off x="4967798" y="1029910"/>
            <a:ext cx="3273091" cy="1151206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We know one relation between probability of E and probability of not E.</a:t>
            </a:r>
          </a:p>
        </p:txBody>
      </p:sp>
      <p:sp>
        <p:nvSpPr>
          <p:cNvPr id="35" name="Curved Down Arrow 34"/>
          <p:cNvSpPr/>
          <p:nvPr/>
        </p:nvSpPr>
        <p:spPr>
          <a:xfrm>
            <a:off x="1316305" y="2747404"/>
            <a:ext cx="1690569" cy="256394"/>
          </a:xfrm>
          <a:prstGeom prst="curvedDownArrow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0" name="Round Diagonal Corner Rectangle 39"/>
          <p:cNvSpPr/>
          <p:nvPr/>
        </p:nvSpPr>
        <p:spPr>
          <a:xfrm>
            <a:off x="5366900" y="1319872"/>
            <a:ext cx="2459122" cy="930140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Probability of an event can never be negative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54756" y="4381274"/>
            <a:ext cx="3816760" cy="344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The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</a:rPr>
              <a:t>probability of 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</a:rPr>
              <a:t>not E is 0.95</a:t>
            </a:r>
          </a:p>
        </p:txBody>
      </p:sp>
    </p:spTree>
    <p:extLst>
      <p:ext uri="{BB962C8B-B14F-4D97-AF65-F5344CB8AC3E}">
        <p14:creationId xmlns:p14="http://schemas.microsoft.com/office/powerpoint/2010/main" val="221888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20" grpId="0"/>
      <p:bldP spid="26" grpId="0"/>
      <p:bldP spid="27" grpId="0"/>
      <p:bldP spid="28" grpId="0"/>
      <p:bldP spid="29" grpId="0"/>
      <p:bldP spid="31" grpId="0"/>
      <p:bldP spid="36" grpId="0"/>
      <p:bldP spid="19" grpId="0" animBg="1"/>
      <p:bldP spid="19" grpId="1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40" grpId="0" animBg="1"/>
      <p:bldP spid="40" grpId="1" animBg="1"/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2918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C:\Users\ssc-marathi\Desktop\oypbcasino-free-iv-online-in-madis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8247" y="618898"/>
            <a:ext cx="5976664" cy="4067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652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ise_pasc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594" y="579909"/>
            <a:ext cx="1142999" cy="1620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2960883" y="2180109"/>
            <a:ext cx="1600200" cy="609599"/>
          </a:xfrm>
        </p:spPr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en-US" sz="1600" b="1" dirty="0" smtClean="0"/>
              <a:t>BLAISE PASCAL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1600" b="1" dirty="0" smtClean="0"/>
              <a:t>(1623 - 1662)</a:t>
            </a:r>
            <a:endParaRPr lang="en-US" sz="16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14772" y="579909"/>
            <a:ext cx="2057400" cy="2209799"/>
            <a:chOff x="914772" y="579909"/>
            <a:chExt cx="2057400" cy="2209799"/>
          </a:xfrm>
        </p:grpSpPr>
        <p:pic>
          <p:nvPicPr>
            <p:cNvPr id="8" name="Picture 7" descr="Pierre_de_Fermat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872" y="579909"/>
              <a:ext cx="1219200" cy="163103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0" name="Content Placeholder 5"/>
            <p:cNvSpPr txBox="1">
              <a:spLocks/>
            </p:cNvSpPr>
            <p:nvPr/>
          </p:nvSpPr>
          <p:spPr>
            <a:xfrm>
              <a:off x="914772" y="2180109"/>
              <a:ext cx="2057400" cy="609599"/>
            </a:xfrm>
            <a:prstGeom prst="roundRect">
              <a:avLst/>
            </a:prstGeom>
          </p:spPr>
          <p:txBody>
            <a:bodyPr/>
            <a:lstStyle/>
            <a:p>
              <a:pPr marL="342900" lvl="0" indent="-342900" algn="ctr"/>
              <a:r>
                <a:rPr lang="en-US" sz="1600" b="1" dirty="0" smtClean="0"/>
                <a:t>PIERRE DE FERMAT</a:t>
              </a:r>
            </a:p>
            <a:p>
              <a:pPr marL="342900" lvl="0" indent="-342900" algn="ctr"/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(1601 - 1665)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733178" y="2765446"/>
            <a:ext cx="2209800" cy="1952231"/>
            <a:chOff x="1733178" y="2765446"/>
            <a:chExt cx="2209800" cy="1952231"/>
          </a:xfrm>
        </p:grpSpPr>
        <p:pic>
          <p:nvPicPr>
            <p:cNvPr id="4" name="Picture 3" descr="225px-Pierre-Simon_Laplace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8153" y="2765446"/>
              <a:ext cx="1339851" cy="147641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1" name="Content Placeholder 5"/>
            <p:cNvSpPr txBox="1">
              <a:spLocks/>
            </p:cNvSpPr>
            <p:nvPr/>
          </p:nvSpPr>
          <p:spPr>
            <a:xfrm>
              <a:off x="1733178" y="4213876"/>
              <a:ext cx="2209800" cy="503801"/>
            </a:xfrm>
            <a:prstGeom prst="rect">
              <a:avLst/>
            </a:prstGeom>
          </p:spPr>
          <p:txBody>
            <a:bodyPr/>
            <a:lstStyle/>
            <a:p>
              <a:pPr marL="342900" lvl="0" indent="-342900"/>
              <a:r>
                <a:rPr lang="en-US" sz="1600" b="1" dirty="0" smtClean="0"/>
                <a:t>PIERRE SIMON LAPLACE</a:t>
              </a:r>
              <a:br>
                <a:rPr lang="en-US" sz="1600" b="1" dirty="0" smtClean="0"/>
              </a:br>
              <a:r>
                <a:rPr lang="en-US" sz="1600" b="1" dirty="0" smtClean="0"/>
                <a:t>(1749 - 1827)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578015" y="579909"/>
            <a:ext cx="1524000" cy="2209799"/>
            <a:chOff x="4578015" y="579909"/>
            <a:chExt cx="1524000" cy="2209799"/>
          </a:xfrm>
        </p:grpSpPr>
        <p:pic>
          <p:nvPicPr>
            <p:cNvPr id="5" name="Picture 4" descr="Buffon_1707-1788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4215" y="579909"/>
              <a:ext cx="1120140" cy="16002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2" name="Content Placeholder 5"/>
            <p:cNvSpPr txBox="1">
              <a:spLocks/>
            </p:cNvSpPr>
            <p:nvPr/>
          </p:nvSpPr>
          <p:spPr>
            <a:xfrm>
              <a:off x="4578015" y="2180109"/>
              <a:ext cx="1524000" cy="609599"/>
            </a:xfrm>
            <a:prstGeom prst="rect">
              <a:avLst/>
            </a:prstGeom>
          </p:spPr>
          <p:txBody>
            <a:bodyPr/>
            <a:lstStyle/>
            <a:p>
              <a:pPr marL="342900" lvl="0" indent="-342900" algn="ctr"/>
              <a:r>
                <a:rPr lang="en-US" sz="1600" b="1" dirty="0" smtClean="0"/>
                <a:t>BUFFON</a:t>
              </a:r>
            </a:p>
            <a:p>
              <a:pPr marL="342900" lvl="0" indent="-342900" algn="ctr"/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(1707 - 1788)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41541" y="2765446"/>
            <a:ext cx="1594555" cy="1952231"/>
            <a:chOff x="3841541" y="2765446"/>
            <a:chExt cx="1594555" cy="1952231"/>
          </a:xfrm>
        </p:grpSpPr>
        <p:pic>
          <p:nvPicPr>
            <p:cNvPr id="6" name="Picture 5" descr="Karl Pearson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91118" y="2765446"/>
              <a:ext cx="1295400" cy="144843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3" name="Content Placeholder 5"/>
            <p:cNvSpPr txBox="1">
              <a:spLocks/>
            </p:cNvSpPr>
            <p:nvPr/>
          </p:nvSpPr>
          <p:spPr>
            <a:xfrm>
              <a:off x="3841541" y="4213876"/>
              <a:ext cx="1594555" cy="503801"/>
            </a:xfrm>
            <a:prstGeom prst="rect">
              <a:avLst/>
            </a:prstGeom>
          </p:spPr>
          <p:txBody>
            <a:bodyPr/>
            <a:lstStyle/>
            <a:p>
              <a:pPr marL="342900" lvl="0" indent="-342900" algn="ctr"/>
              <a:r>
                <a:rPr lang="en-US" sz="1600" b="1" dirty="0" smtClean="0"/>
                <a:t>KARL PEARSON</a:t>
              </a:r>
            </a:p>
            <a:p>
              <a:pPr marL="342900" lvl="0" indent="-342900" algn="ctr"/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(1857 - 1936)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2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67544" y="565052"/>
            <a:ext cx="7702236" cy="574978"/>
            <a:chOff x="467544" y="565052"/>
            <a:chExt cx="7702236" cy="574978"/>
          </a:xfrm>
        </p:grpSpPr>
        <p:sp>
          <p:nvSpPr>
            <p:cNvPr id="65" name="TextBox 64"/>
            <p:cNvSpPr txBox="1"/>
            <p:nvPr/>
          </p:nvSpPr>
          <p:spPr>
            <a:xfrm>
              <a:off x="501140" y="565052"/>
              <a:ext cx="7668640" cy="574978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ysClr val="windowText" lastClr="0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defRPr>
              </a:lvl1pPr>
            </a:lstStyle>
            <a:p>
              <a:pPr algn="l"/>
              <a:endParaRPr lang="en-IN" sz="1600" dirty="0">
                <a:latin typeface="Bookman Old Style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67544" y="589404"/>
              <a:ext cx="2520242" cy="382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Random Experiment </a:t>
              </a:r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:</a:t>
              </a:r>
              <a:endParaRPr lang="en-IN" sz="1600" dirty="0">
                <a:solidFill>
                  <a:prstClr val="black"/>
                </a:solidFill>
                <a:latin typeface="Bookman Old Style" pitchFamily="18" charset="0"/>
              </a:endParaRPr>
            </a:p>
            <a:p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21352" y="3267724"/>
            <a:ext cx="925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Hence,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50" name="Round Single Corner Rectangle 49"/>
          <p:cNvSpPr/>
          <p:nvPr/>
        </p:nvSpPr>
        <p:spPr>
          <a:xfrm>
            <a:off x="523676" y="3602735"/>
            <a:ext cx="1674353" cy="320492"/>
          </a:xfrm>
          <a:prstGeom prst="round1Rect">
            <a:avLst/>
          </a:prstGeom>
          <a:solidFill>
            <a:srgbClr val="66FFFF"/>
          </a:solidFill>
          <a:ln w="38100">
            <a:solidFill>
              <a:schemeClr val="tx1"/>
            </a:solidFill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61886" y="1498196"/>
            <a:ext cx="1986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itchFamily="18" charset="0"/>
              </a:rPr>
              <a:t> Possible Results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2" name="Round Single Corner Rectangle 1"/>
          <p:cNvSpPr/>
          <p:nvPr/>
        </p:nvSpPr>
        <p:spPr>
          <a:xfrm>
            <a:off x="945909" y="1497784"/>
            <a:ext cx="1368084" cy="320492"/>
          </a:xfrm>
          <a:prstGeom prst="round1Rect">
            <a:avLst/>
          </a:prstGeom>
          <a:solidFill>
            <a:srgbClr val="66FFFF"/>
          </a:solidFill>
          <a:ln w="38100">
            <a:solidFill>
              <a:schemeClr val="tx1"/>
            </a:solidFill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9481" y="1140029"/>
            <a:ext cx="2918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itchFamily="18" charset="0"/>
              </a:rPr>
              <a:t>For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itchFamily="18" charset="0"/>
              </a:rPr>
              <a:t>eg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itchFamily="18" charset="0"/>
              </a:rPr>
              <a:t> : 	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ookman Old Style" pitchFamily="18" charset="0"/>
              </a:rPr>
              <a:t>Rolling of a Die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9481" y="1863718"/>
            <a:ext cx="4034282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</a:lstStyle>
          <a:p>
            <a:r>
              <a:rPr lang="en-US" sz="1600" b="1" dirty="0">
                <a:latin typeface="Bookman Old Style" pitchFamily="18" charset="0"/>
              </a:rPr>
              <a:t>The result of a random experiment.</a:t>
            </a:r>
            <a:endParaRPr lang="en-IN" sz="1600" b="1" dirty="0">
              <a:latin typeface="Bookman Old Style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397643" y="1665486"/>
            <a:ext cx="787155" cy="158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9" name="TextBox 38"/>
          <p:cNvSpPr txBox="1"/>
          <p:nvPr/>
        </p:nvSpPr>
        <p:spPr>
          <a:xfrm>
            <a:off x="5147792" y="1830976"/>
            <a:ext cx="1280160" cy="404039"/>
          </a:xfrm>
          <a:prstGeom prst="snip2Diag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 Outcome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19481" y="2290763"/>
            <a:ext cx="4055438" cy="33855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Number of all possible outcomes = 6 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62475" y="2032193"/>
            <a:ext cx="565946" cy="160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TextBox 26"/>
          <p:cNvSpPr txBox="1"/>
          <p:nvPr/>
        </p:nvSpPr>
        <p:spPr>
          <a:xfrm>
            <a:off x="519481" y="2687030"/>
            <a:ext cx="4055438" cy="5847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dirty="0"/>
              <a:t>Here, we assume that each outcome is likely to occur equally as other. 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519042" y="3592910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1,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84332" y="3592910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2,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49622" y="3592910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3,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03623" y="3592910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4,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02780" y="3592910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5,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879359" y="359291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6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224107" y="3761393"/>
            <a:ext cx="753274" cy="158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1" name="TextBox 60"/>
          <p:cNvSpPr txBox="1"/>
          <p:nvPr/>
        </p:nvSpPr>
        <p:spPr>
          <a:xfrm>
            <a:off x="2987824" y="3592910"/>
            <a:ext cx="2975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Equally Likely </a:t>
            </a:r>
            <a:r>
              <a:rPr lang="en-US" dirty="0" smtClean="0"/>
              <a:t>Outcomes</a:t>
            </a:r>
            <a:endParaRPr lang="en-IN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0561" y="1315231"/>
            <a:ext cx="717839" cy="571732"/>
          </a:xfrm>
          <a:prstGeom prst="snipRoundRect">
            <a:avLst>
              <a:gd name="adj1" fmla="val 50000"/>
              <a:gd name="adj2" fmla="val 33403"/>
            </a:avLst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73"/>
          <a:stretch/>
        </p:blipFill>
        <p:spPr>
          <a:xfrm>
            <a:off x="5419725" y="1399365"/>
            <a:ext cx="2352675" cy="3619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73" r="84699"/>
          <a:stretch/>
        </p:blipFill>
        <p:spPr>
          <a:xfrm>
            <a:off x="5419725" y="1407928"/>
            <a:ext cx="359973" cy="36195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0" t="81373" r="67467"/>
          <a:stretch/>
        </p:blipFill>
        <p:spPr>
          <a:xfrm>
            <a:off x="5822987" y="1397714"/>
            <a:ext cx="362151" cy="36195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7" t="81373" r="50306"/>
          <a:stretch/>
        </p:blipFill>
        <p:spPr>
          <a:xfrm>
            <a:off x="6209149" y="1402929"/>
            <a:ext cx="386481" cy="3619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1373" r="33721"/>
          <a:stretch/>
        </p:blipFill>
        <p:spPr>
          <a:xfrm>
            <a:off x="6603092" y="1404862"/>
            <a:ext cx="382999" cy="3619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79" t="81373" r="16611"/>
          <a:stretch/>
        </p:blipFill>
        <p:spPr>
          <a:xfrm>
            <a:off x="6987493" y="1399365"/>
            <a:ext cx="390790" cy="36195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23" t="81373"/>
          <a:stretch/>
        </p:blipFill>
        <p:spPr>
          <a:xfrm>
            <a:off x="7404473" y="1393058"/>
            <a:ext cx="373537" cy="36195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942954" y="1492048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1,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162708" y="1492048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2,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382462" y="1492048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3,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602216" y="1492048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4,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21970" y="1492048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5,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041726" y="149204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rPr>
              <a:t>6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48" name="Round Diagonal Corner Rectangle 47"/>
          <p:cNvSpPr/>
          <p:nvPr/>
        </p:nvSpPr>
        <p:spPr>
          <a:xfrm>
            <a:off x="5796136" y="1257259"/>
            <a:ext cx="2608234" cy="774934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What is a random experiment ?</a:t>
            </a:r>
          </a:p>
        </p:txBody>
      </p:sp>
      <p:sp>
        <p:nvSpPr>
          <p:cNvPr id="49" name="Round Diagonal Corner Rectangle 48"/>
          <p:cNvSpPr/>
          <p:nvPr/>
        </p:nvSpPr>
        <p:spPr>
          <a:xfrm>
            <a:off x="6552218" y="1501650"/>
            <a:ext cx="1615765" cy="733230"/>
          </a:xfrm>
          <a:prstGeom prst="round2Diag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What is an outcome 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15737" y="595282"/>
            <a:ext cx="7668640" cy="574978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</a:lstStyle>
          <a:p>
            <a:pPr lvl="0" algn="l"/>
            <a:r>
              <a:rPr lang="en-US" sz="1600" kern="1200" dirty="0" smtClean="0">
                <a:latin typeface="Bookman Old Style" pitchFamily="18" charset="0"/>
              </a:rPr>
              <a:t>                                   It </a:t>
            </a:r>
            <a:r>
              <a:rPr lang="en-US" sz="1600" kern="1200" dirty="0">
                <a:latin typeface="Bookman Old Style" pitchFamily="18" charset="0"/>
              </a:rPr>
              <a:t>is an experiment in which all the possible </a:t>
            </a:r>
          </a:p>
          <a:p>
            <a:pPr lvl="0" algn="l"/>
            <a:r>
              <a:rPr lang="en-US" sz="1600" kern="1200" dirty="0">
                <a:latin typeface="Bookman Old Style" pitchFamily="18" charset="0"/>
              </a:rPr>
              <a:t>results are known in advance but they cannot be predicted with certainty.</a:t>
            </a:r>
            <a:endParaRPr lang="en-IN" sz="1600" kern="12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0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0"/>
                            </p:stCondLst>
                            <p:childTnLst>
                              <p:par>
                                <p:cTn id="10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000"/>
                            </p:stCondLst>
                            <p:childTnLst>
                              <p:par>
                                <p:cTn id="1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0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30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0" grpId="0" animBg="1"/>
      <p:bldP spid="36" grpId="0"/>
      <p:bldP spid="2" grpId="0" animBg="1"/>
      <p:bldP spid="30" grpId="0"/>
      <p:bldP spid="28" grpId="0" animBg="1"/>
      <p:bldP spid="39" grpId="0" animBg="1"/>
      <p:bldP spid="40" grpId="0" animBg="1"/>
      <p:bldP spid="27" grpId="0" animBg="1"/>
      <p:bldP spid="54" grpId="0"/>
      <p:bldP spid="55" grpId="0"/>
      <p:bldP spid="56" grpId="0"/>
      <p:bldP spid="57" grpId="0"/>
      <p:bldP spid="58" grpId="0"/>
      <p:bldP spid="59" grpId="0"/>
      <p:bldP spid="61" grpId="0"/>
      <p:bldP spid="66" grpId="0"/>
      <p:bldP spid="69" grpId="0"/>
      <p:bldP spid="70" grpId="0"/>
      <p:bldP spid="71" grpId="0"/>
      <p:bldP spid="72" grpId="0"/>
      <p:bldP spid="73" grpId="0"/>
      <p:bldP spid="48" grpId="0" animBg="1"/>
      <p:bldP spid="48" grpId="1" animBg="1"/>
      <p:bldP spid="49" grpId="0" animBg="1"/>
      <p:bldP spid="49" grpId="1" animBg="1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78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smtClean="0">
                <a:solidFill>
                  <a:srgbClr val="034EA2"/>
                </a:solidFill>
                <a:latin typeface="Bookman Old Style" pitchFamily="18" charset="0"/>
              </a:rPr>
              <a:t>PROBABILITY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170412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All possible outcomes of Tossing coin </a:t>
            </a: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experiment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2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in-fli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2741" y="1850123"/>
            <a:ext cx="1600183" cy="28818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5720" y="650698"/>
            <a:ext cx="2071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		         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399" y="555526"/>
            <a:ext cx="2307333" cy="369332"/>
          </a:xfrm>
          <a:prstGeom prst="rect">
            <a:avLst/>
          </a:prstGeom>
          <a:solidFill>
            <a:srgbClr val="66FFFF"/>
          </a:solidFill>
          <a:ln w="28575">
            <a:solidFill>
              <a:schemeClr val="tx1"/>
            </a:solidFill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 Coin is Tossed</a:t>
            </a:r>
            <a:endParaRPr lang="en-IN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16" name="Picture 15" descr="001978 India 1 Rupee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989252"/>
            <a:ext cx="1323807" cy="13434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 descr="001978 India 1 Rupee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83576" y="985853"/>
            <a:ext cx="1276386" cy="13417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TextBox 19"/>
          <p:cNvSpPr txBox="1"/>
          <p:nvPr/>
        </p:nvSpPr>
        <p:spPr>
          <a:xfrm>
            <a:off x="873832" y="2332717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ngsanaUPC" pitchFamily="18" charset="-34"/>
              </a:rPr>
              <a:t>H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  <a:cs typeface="AngsanaUPC" pitchFamily="18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56367" y="2355471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AngsanaUPC" pitchFamily="18" charset="-34"/>
              </a:rPr>
              <a:t>T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  <a:cs typeface="AngsanaUPC" pitchFamily="18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" y="2917726"/>
            <a:ext cx="4614664" cy="646331"/>
          </a:xfrm>
          <a:prstGeom prst="rect">
            <a:avLst/>
          </a:prstGeom>
          <a:solidFill>
            <a:srgbClr val="99FF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b="1" dirty="0">
                <a:latin typeface="Bookman Old Style" pitchFamily="18" charset="0"/>
              </a:rPr>
              <a:t>All possible outcomes are H, T</a:t>
            </a:r>
          </a:p>
          <a:p>
            <a:r>
              <a:rPr lang="en-US" b="1" dirty="0">
                <a:latin typeface="Bookman Old Style" pitchFamily="18" charset="0"/>
              </a:rPr>
              <a:t>Number of all possible outcomes = 2</a:t>
            </a:r>
            <a:endParaRPr lang="en-IN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2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21" grpId="0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7C3F9BB1-B0B7-41D3-BB1F-27D416E33EA9}"/>
  <p:tag name="GENSWF_ADVANCE_TIME" val="85.393"/>
  <p:tag name="TIMING" val="|4.303|1.014|3.449|3.539|1.047|9.454|1.259|4.934|0.654|3.695|0.626|0.76|0.596|2.732|0.854|4.9|2.717|0.932|2.761|3.154|8.735|11.98"/>
  <p:tag name="ISPRING_CUSTOM_TIMING_USED" val="1"/>
</p:tagLst>
</file>

<file path=ppt/theme/theme1.xml><?xml version="1.0" encoding="utf-8"?>
<a:theme xmlns:a="http://schemas.openxmlformats.org/drawingml/2006/main" name="Chapter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21768</TotalTime>
  <Words>2147</Words>
  <Application>Microsoft Office PowerPoint</Application>
  <PresentationFormat>On-screen Show (16:9)</PresentationFormat>
  <Paragraphs>336</Paragraphs>
  <Slides>33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AngsanaUPC</vt:lpstr>
      <vt:lpstr>Arial</vt:lpstr>
      <vt:lpstr>Bookman Old Style</vt:lpstr>
      <vt:lpstr>Calibri</vt:lpstr>
      <vt:lpstr>Cambria Math</vt:lpstr>
      <vt:lpstr>Symbol</vt:lpstr>
      <vt:lpstr>Chapter 2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T.S BORA</cp:lastModifiedBy>
  <cp:revision>2704</cp:revision>
  <dcterms:created xsi:type="dcterms:W3CDTF">2013-09-18T07:07:36Z</dcterms:created>
  <dcterms:modified xsi:type="dcterms:W3CDTF">2022-04-23T05:22:35Z</dcterms:modified>
</cp:coreProperties>
</file>