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ppt/notesSlides/notesSlide3.xml" ContentType="application/vnd.openxmlformats-officedocument.presentationml.notesSlide+xml"/>
  <Override PartName="/ppt/media/image10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3.jpg" ContentType="image/jpeg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01" r:id="rId2"/>
    <p:sldId id="851" r:id="rId3"/>
    <p:sldId id="852" r:id="rId4"/>
    <p:sldId id="853" r:id="rId5"/>
    <p:sldId id="854" r:id="rId6"/>
    <p:sldId id="855" r:id="rId7"/>
    <p:sldId id="856" r:id="rId8"/>
    <p:sldId id="857" r:id="rId9"/>
    <p:sldId id="858" r:id="rId10"/>
    <p:sldId id="859" r:id="rId11"/>
    <p:sldId id="860" r:id="rId12"/>
    <p:sldId id="861" r:id="rId13"/>
    <p:sldId id="862" r:id="rId14"/>
    <p:sldId id="863" r:id="rId15"/>
    <p:sldId id="864" r:id="rId16"/>
    <p:sldId id="865" r:id="rId17"/>
    <p:sldId id="866" r:id="rId18"/>
    <p:sldId id="867" r:id="rId19"/>
    <p:sldId id="868" r:id="rId20"/>
    <p:sldId id="869" r:id="rId21"/>
    <p:sldId id="870" r:id="rId22"/>
    <p:sldId id="871" r:id="rId23"/>
    <p:sldId id="872" r:id="rId24"/>
    <p:sldId id="873" r:id="rId25"/>
    <p:sldId id="874" r:id="rId26"/>
    <p:sldId id="875" r:id="rId27"/>
  </p:sldIdLst>
  <p:sldSz cx="9144000" cy="5143500" type="screen16x9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FFFF"/>
    <a:srgbClr val="F99449"/>
    <a:srgbClr val="002060"/>
    <a:srgbClr val="006020"/>
    <a:srgbClr val="005C24"/>
    <a:srgbClr val="FFC000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737" autoAdjust="0"/>
  </p:normalViewPr>
  <p:slideViewPr>
    <p:cSldViewPr>
      <p:cViewPr varScale="1">
        <p:scale>
          <a:sx n="145" d="100"/>
          <a:sy n="145" d="100"/>
        </p:scale>
        <p:origin x="55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22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4218"/>
    </p:cViewPr>
  </p:sorterViewPr>
  <p:notesViewPr>
    <p:cSldViewPr>
      <p:cViewPr varScale="1">
        <p:scale>
          <a:sx n="60" d="100"/>
          <a:sy n="60" d="100"/>
        </p:scale>
        <p:origin x="2724" y="36"/>
      </p:cViewPr>
      <p:guideLst>
        <p:guide orient="horz" pos="2880"/>
        <p:guide pos="2160"/>
        <p:guide orient="horz" pos="2932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FB05AC1-21CB-4140-86C0-AE348F95C63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4FE61DE-9F11-48CD-BFF5-EF777A681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6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0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7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3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1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9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9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20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35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8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13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1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778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 smtClean="0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5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90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712" r:id="rId19"/>
    <p:sldLayoutId id="2147483784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0.jpg"/><Relationship Id="rId3" Type="http://schemas.openxmlformats.org/officeDocument/2006/relationships/image" Target="../media/image161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5.png"/><Relationship Id="rId11" Type="http://schemas.openxmlformats.org/officeDocument/2006/relationships/image" Target="../media/image173.png"/><Relationship Id="rId5" Type="http://schemas.openxmlformats.org/officeDocument/2006/relationships/image" Target="../media/image164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19" Type="http://schemas.openxmlformats.org/officeDocument/2006/relationships/image" Target="../media/image11.png"/><Relationship Id="rId4" Type="http://schemas.openxmlformats.org/officeDocument/2006/relationships/image" Target="../media/image162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0.jp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00.png"/><Relationship Id="rId11" Type="http://schemas.openxmlformats.org/officeDocument/2006/relationships/image" Target="../media/image185.png"/><Relationship Id="rId5" Type="http://schemas.openxmlformats.org/officeDocument/2006/relationships/image" Target="../media/image1790.png"/><Relationship Id="rId10" Type="http://schemas.openxmlformats.org/officeDocument/2006/relationships/image" Target="../media/image184.png"/><Relationship Id="rId4" Type="http://schemas.openxmlformats.org/officeDocument/2006/relationships/image" Target="../media/image1780.png"/><Relationship Id="rId9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1.png"/><Relationship Id="rId11" Type="http://schemas.openxmlformats.org/officeDocument/2006/relationships/image" Target="../media/image10.jp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1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6.wmf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2.wmf"/><Relationship Id="rId3" Type="http://schemas.openxmlformats.org/officeDocument/2006/relationships/image" Target="../media/image13.jp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1.png"/><Relationship Id="rId11" Type="http://schemas.openxmlformats.org/officeDocument/2006/relationships/image" Target="../media/image5.jpeg"/><Relationship Id="rId5" Type="http://schemas.openxmlformats.org/officeDocument/2006/relationships/image" Target="../media/image140.png"/><Relationship Id="rId10" Type="http://schemas.openxmlformats.org/officeDocument/2006/relationships/image" Target="../media/image4.jpeg"/><Relationship Id="rId4" Type="http://schemas.openxmlformats.org/officeDocument/2006/relationships/image" Target="../media/image139.png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jpg"/><Relationship Id="rId4" Type="http://schemas.openxmlformats.org/officeDocument/2006/relationships/image" Target="../media/image1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Lecture_04</a:t>
            </a:r>
          </a:p>
        </p:txBody>
      </p:sp>
    </p:spTree>
    <p:extLst>
      <p:ext uri="{BB962C8B-B14F-4D97-AF65-F5344CB8AC3E}">
        <p14:creationId xmlns:p14="http://schemas.microsoft.com/office/powerpoint/2010/main" val="20182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 flipH="1" flipV="1">
            <a:off x="955022" y="1876903"/>
            <a:ext cx="4121034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flipH="1" flipV="1">
            <a:off x="5628373" y="1592055"/>
            <a:ext cx="281268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flipH="1" flipV="1">
            <a:off x="6764322" y="1916466"/>
            <a:ext cx="982758" cy="24659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flipH="1" flipV="1">
            <a:off x="5404550" y="1908384"/>
            <a:ext cx="828396" cy="24659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097165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50273"/>
            <a:ext cx="8291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Five cards 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___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ten, jack, queen, king and ace of diamonds,</a:t>
            </a:r>
          </a:p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are well - shuffled with their face downwards. One card is then picked up at the random?</a:t>
            </a:r>
          </a:p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What is the probability that the card is the queen?</a:t>
            </a:r>
          </a:p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(ii) If the queen is drawn and put aside, what is the probability that the second card picked up is (a) an ace? (b) a queen?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10685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Let B be the event that the card picked is an ace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2478096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No. of outcomes </a:t>
            </a:r>
            <a:r>
              <a:rPr lang="en-US" dirty="0" err="1" smtClean="0">
                <a:solidFill>
                  <a:prstClr val="black"/>
                </a:solidFill>
              </a:rPr>
              <a:t>favourable</a:t>
            </a:r>
            <a:r>
              <a:rPr lang="en-US" dirty="0" smtClean="0">
                <a:solidFill>
                  <a:prstClr val="black"/>
                </a:solidFill>
              </a:rPr>
              <a:t> to B =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5023" y="2891407"/>
            <a:ext cx="1590822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(B) 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072967" y="3184062"/>
            <a:ext cx="34851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30445" y="2885845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2885845"/>
                <a:ext cx="61540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30445" y="3157263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4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3157263"/>
                <a:ext cx="61540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71600" y="3493437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Let C be the event that the card picked is a queen.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3864679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No. of outcomes </a:t>
            </a:r>
            <a:r>
              <a:rPr lang="en-US" dirty="0" err="1" smtClean="0">
                <a:solidFill>
                  <a:prstClr val="black"/>
                </a:solidFill>
              </a:rPr>
              <a:t>favourable</a:t>
            </a:r>
            <a:r>
              <a:rPr lang="en-US" dirty="0" smtClean="0">
                <a:solidFill>
                  <a:prstClr val="black"/>
                </a:solidFill>
              </a:rPr>
              <a:t> to C =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5022" y="4230365"/>
            <a:ext cx="1960793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(C) 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96429" y="4515958"/>
            <a:ext cx="31683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930445" y="4224803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4224803"/>
                <a:ext cx="6154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930445" y="4496221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4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45" y="4496221"/>
                <a:ext cx="61540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376517" y="4343343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17" y="4343343"/>
                <a:ext cx="61540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 Diagonal Corner Rectangle 33"/>
          <p:cNvSpPr/>
          <p:nvPr/>
        </p:nvSpPr>
        <p:spPr>
          <a:xfrm>
            <a:off x="6357660" y="4025617"/>
            <a:ext cx="861907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92910" y="2882169"/>
            <a:ext cx="3644508" cy="1530930"/>
            <a:chOff x="4192910" y="4281180"/>
            <a:chExt cx="3644508" cy="1530930"/>
          </a:xfrm>
        </p:grpSpPr>
        <p:grpSp>
          <p:nvGrpSpPr>
            <p:cNvPr id="44" name="Group 43"/>
            <p:cNvGrpSpPr/>
            <p:nvPr/>
          </p:nvGrpSpPr>
          <p:grpSpPr>
            <a:xfrm>
              <a:off x="4192910" y="4281180"/>
              <a:ext cx="3644508" cy="1530930"/>
              <a:chOff x="5129014" y="3162726"/>
              <a:chExt cx="3313189" cy="153093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129014" y="3162726"/>
                <a:ext cx="3313189" cy="15309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237436" y="3259196"/>
                <a:ext cx="3096344" cy="1337990"/>
                <a:chOff x="5220072" y="4331494"/>
                <a:chExt cx="1630676" cy="514350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031" t="74932" r="166" b="-317"/>
                <a:stretch/>
              </p:blipFill>
              <p:spPr>
                <a:xfrm>
                  <a:off x="5220072" y="4331494"/>
                  <a:ext cx="1303021" cy="514350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1" t="75132" r="92189" b="424"/>
                <a:stretch/>
              </p:blipFill>
              <p:spPr>
                <a:xfrm>
                  <a:off x="6509277" y="4338638"/>
                  <a:ext cx="341471" cy="495300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Rectangle 48"/>
            <p:cNvSpPr/>
            <p:nvPr/>
          </p:nvSpPr>
          <p:spPr>
            <a:xfrm>
              <a:off x="5694573" y="4378328"/>
              <a:ext cx="658577" cy="1337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040091" y="3003755"/>
            <a:ext cx="629720" cy="1288435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765438" y="954329"/>
            <a:ext cx="1106424" cy="1298081"/>
            <a:chOff x="4952062" y="3167742"/>
            <a:chExt cx="1106424" cy="1051956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4952062" y="3167742"/>
              <a:ext cx="1106424" cy="1051956"/>
            </a:xfrm>
            <a:prstGeom prst="wedgeRoundRectCallout">
              <a:avLst>
                <a:gd name="adj1" fmla="val 536"/>
                <a:gd name="adj2" fmla="val 10485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" t="75000" r="92138"/>
            <a:stretch/>
          </p:blipFill>
          <p:spPr>
            <a:xfrm>
              <a:off x="5156136" y="3238196"/>
              <a:ext cx="683036" cy="911049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887932" y="2034449"/>
            <a:ext cx="3644508" cy="1530930"/>
            <a:chOff x="4192910" y="4281180"/>
            <a:chExt cx="3644508" cy="1530930"/>
          </a:xfrm>
        </p:grpSpPr>
        <p:grpSp>
          <p:nvGrpSpPr>
            <p:cNvPr id="57" name="Group 56"/>
            <p:cNvGrpSpPr/>
            <p:nvPr/>
          </p:nvGrpSpPr>
          <p:grpSpPr>
            <a:xfrm>
              <a:off x="4192910" y="4281180"/>
              <a:ext cx="3644508" cy="1530930"/>
              <a:chOff x="5129014" y="3162726"/>
              <a:chExt cx="3313189" cy="153093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129014" y="3162726"/>
                <a:ext cx="3313189" cy="15309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237436" y="3259196"/>
                <a:ext cx="3096344" cy="1337990"/>
                <a:chOff x="5220072" y="4331494"/>
                <a:chExt cx="1630676" cy="514350"/>
              </a:xfrm>
            </p:grpSpPr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031" t="74932" r="166" b="-317"/>
                <a:stretch/>
              </p:blipFill>
              <p:spPr>
                <a:xfrm>
                  <a:off x="5220072" y="4331494"/>
                  <a:ext cx="1303021" cy="514350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1" t="75132" r="92189" b="424"/>
                <a:stretch/>
              </p:blipFill>
              <p:spPr>
                <a:xfrm>
                  <a:off x="6509277" y="4338638"/>
                  <a:ext cx="341471" cy="495300"/>
                </a:xfrm>
                <a:prstGeom prst="rect">
                  <a:avLst/>
                </a:prstGeom>
              </p:spPr>
            </p:pic>
          </p:grpSp>
        </p:grpSp>
        <p:sp>
          <p:nvSpPr>
            <p:cNvPr id="58" name="Rectangle 57"/>
            <p:cNvSpPr/>
            <p:nvPr/>
          </p:nvSpPr>
          <p:spPr>
            <a:xfrm>
              <a:off x="5694573" y="4378328"/>
              <a:ext cx="658577" cy="1337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Round Diagonal Corner Rectangle 32"/>
          <p:cNvSpPr/>
          <p:nvPr/>
        </p:nvSpPr>
        <p:spPr>
          <a:xfrm>
            <a:off x="5436096" y="3930034"/>
            <a:ext cx="2705034" cy="76871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Is there any queen card in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these 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cards ?</a:t>
            </a:r>
          </a:p>
        </p:txBody>
      </p:sp>
    </p:spTree>
    <p:extLst>
      <p:ext uri="{BB962C8B-B14F-4D97-AF65-F5344CB8AC3E}">
        <p14:creationId xmlns:p14="http://schemas.microsoft.com/office/powerpoint/2010/main" val="41162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30" grpId="0" animBg="1"/>
      <p:bldP spid="29" grpId="0" animBg="1"/>
      <p:bldP spid="29" grpId="1" animBg="1"/>
      <p:bldP spid="6" grpId="0"/>
      <p:bldP spid="15" grpId="0"/>
      <p:bldP spid="16" grpId="0" animBg="1"/>
      <p:bldP spid="18" grpId="0"/>
      <p:bldP spid="19" grpId="0"/>
      <p:bldP spid="20" grpId="0"/>
      <p:bldP spid="21" grpId="0"/>
      <p:bldP spid="22" grpId="0" animBg="1"/>
      <p:bldP spid="24" grpId="0"/>
      <p:bldP spid="25" grpId="0"/>
      <p:bldP spid="26" grpId="0"/>
      <p:bldP spid="34" grpId="0" animBg="1"/>
      <p:bldP spid="34" grpId="1" animBg="1"/>
      <p:bldP spid="50" grpId="0" animBg="1"/>
      <p:bldP spid="50" grpId="1" animBg="1"/>
      <p:bldP spid="33" grpId="0" animBg="1"/>
      <p:bldP spid="3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884634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Q.14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26116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4110" y="3123819"/>
            <a:ext cx="892845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Probability  :   Sum based on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                    Playing cards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 Diagonal Corner Rectangle 60"/>
          <p:cNvSpPr/>
          <p:nvPr/>
        </p:nvSpPr>
        <p:spPr>
          <a:xfrm>
            <a:off x="4858048" y="2414673"/>
            <a:ext cx="3450514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B is …. ?</a:t>
            </a:r>
          </a:p>
        </p:txBody>
      </p:sp>
      <p:sp>
        <p:nvSpPr>
          <p:cNvPr id="67" name="Rounded Rectangle 66"/>
          <p:cNvSpPr/>
          <p:nvPr/>
        </p:nvSpPr>
        <p:spPr>
          <a:xfrm flipH="1" flipV="1">
            <a:off x="4283298" y="1008088"/>
            <a:ext cx="1196534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flipH="1" flipV="1">
            <a:off x="1483246" y="1027243"/>
            <a:ext cx="2116758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 flipV="1">
            <a:off x="1132132" y="763999"/>
            <a:ext cx="31083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07716" y="2090141"/>
            <a:ext cx="3357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There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are 2 kings of red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colour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7508" y="512256"/>
            <a:ext cx="70104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   One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card is drawn from a well-shuffled deck of 52 cards. </a:t>
            </a:r>
            <a:endParaRPr lang="en-US" sz="15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   Find the probability of getting</a:t>
            </a:r>
          </a:p>
          <a:p>
            <a:pPr marL="571500" indent="-571500" algn="just">
              <a:tabLst>
                <a:tab pos="465138" algn="ctr"/>
                <a:tab pos="971550" algn="l"/>
                <a:tab pos="1143000" algn="l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	(</a:t>
            </a:r>
            <a:r>
              <a:rPr lang="en-US" sz="15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)	a king of red </a:t>
            </a:r>
            <a:r>
              <a:rPr lang="en-US" sz="1500" b="1" dirty="0" err="1">
                <a:solidFill>
                  <a:srgbClr val="0000FF"/>
                </a:solidFill>
                <a:latin typeface="Bookman Old Style" pitchFamily="18" charset="0"/>
              </a:rPr>
              <a:t>colour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ii) a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face card		</a:t>
            </a:r>
          </a:p>
          <a:p>
            <a:pPr marL="571500" indent="-571500" algn="just">
              <a:tabLst>
                <a:tab pos="514350" algn="ctr"/>
                <a:tab pos="1481138" algn="l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iii) a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red face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card	(iv) the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jack of hearts</a:t>
            </a:r>
          </a:p>
          <a:p>
            <a:pPr marL="571500" indent="-571500" algn="just">
              <a:tabLst>
                <a:tab pos="465138" algn="ctr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	(v)  a spade	(vi) the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queen of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diamonds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Total 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no. of possible outcomes =</a:t>
            </a:r>
          </a:p>
          <a:p>
            <a:pPr marL="900113" indent="-900113" algn="just">
              <a:tabLst>
                <a:tab pos="465138" algn="ctr"/>
                <a:tab pos="514350" algn="l"/>
                <a:tab pos="628650" algn="l"/>
                <a:tab pos="1481138" algn="l"/>
                <a:tab pos="4978400" algn="l"/>
                <a:tab pos="5608638" algn="l"/>
              </a:tabLst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5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)	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	Let 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A be the event of getting a king of red </a:t>
            </a:r>
            <a:r>
              <a:rPr lang="en-US" sz="1500" dirty="0" err="1">
                <a:solidFill>
                  <a:prstClr val="black"/>
                </a:solidFill>
                <a:latin typeface="Bookman Old Style" pitchFamily="18" charset="0"/>
              </a:rPr>
              <a:t>colour</a:t>
            </a:r>
            <a:endParaRPr lang="en-US" sz="15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5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r>
              <a:rPr lang="en-US" sz="15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5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 to A =</a:t>
            </a:r>
          </a:p>
          <a:p>
            <a:pPr marL="900113" indent="-900113" algn="just">
              <a:spcBef>
                <a:spcPts val="1800"/>
              </a:spcBef>
              <a:spcAft>
                <a:spcPts val="1800"/>
              </a:spcAft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				</a:t>
            </a:r>
          </a:p>
          <a:p>
            <a:pPr marL="900113" indent="-900113" algn="just">
              <a:buFontTx/>
              <a:buAutoNum type="romanLcParenBoth" startAt="2"/>
              <a:tabLst>
                <a:tab pos="1481138" algn="l"/>
                <a:tab pos="4978400" algn="l"/>
                <a:tab pos="5608638" algn="l"/>
              </a:tabLst>
            </a:pPr>
            <a:endParaRPr lang="en-US" sz="15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buFontTx/>
              <a:buAutoNum type="romanLcParenBoth" startAt="2"/>
              <a:tabLst>
                <a:tab pos="1481138" algn="l"/>
                <a:tab pos="4978400" algn="l"/>
                <a:tab pos="5608638" algn="l"/>
              </a:tabLst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Let 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B be the event of getting  a face card </a:t>
            </a:r>
            <a:endParaRPr lang="en-US" sz="15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buFontTx/>
              <a:buAutoNum type="romanLcParenBoth" startAt="2"/>
              <a:tabLst>
                <a:tab pos="1481138" algn="l"/>
                <a:tab pos="4978400" algn="l"/>
                <a:tab pos="5608638" algn="l"/>
              </a:tabLst>
            </a:pPr>
            <a:endParaRPr lang="en-US" sz="15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5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 to B 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	 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  <a:p>
            <a:pPr marL="900113" indent="-900113" algn="just">
              <a:spcBef>
                <a:spcPts val="1800"/>
              </a:spcBef>
              <a:spcAft>
                <a:spcPts val="1800"/>
              </a:spcAft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5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1130" y="1638107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58208" y="1644799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52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55160" y="234327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612308" y="3931730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 × 3 = 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5798370" y="3821619"/>
            <a:ext cx="2705034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There are 52 cards in a pack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 Diagonal Corner Rectangle 28"/>
              <p:cNvSpPr/>
              <p:nvPr/>
            </p:nvSpPr>
            <p:spPr>
              <a:xfrm>
                <a:off x="4902324" y="3863702"/>
                <a:ext cx="3600400" cy="845582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 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𝐍𝐨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𝐟𝐚𝐯𝐨𝐮𝐫𝐚𝐛𝐥𝐞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𝐨𝐮𝐭𝐨𝐦𝐞𝐬</m:t>
                        </m:r>
                      </m:num>
                      <m:den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𝐍𝐨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𝐩𝐨𝐬𝐬𝐢𝐛𝐥𝐞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𝐨𝐮𝐭𝐜𝐨𝐦𝐞𝐬</m:t>
                        </m:r>
                      </m:den>
                    </m:f>
                  </m:oMath>
                </a14:m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9" name="Round Diagonal Corner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24" y="3863702"/>
                <a:ext cx="3600400" cy="845582"/>
              </a:xfrm>
              <a:prstGeom prst="round2Diag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97608" y="2763026"/>
            <a:ext cx="2048676" cy="623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 (A)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004357" y="3083943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898430" y="274988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30" y="2749886"/>
                <a:ext cx="6154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898430" y="307944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𝟓𝟐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30" y="3079446"/>
                <a:ext cx="6154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396693" y="2885309"/>
                <a:ext cx="2870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93" y="2885309"/>
                <a:ext cx="287088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674565" y="3083943"/>
            <a:ext cx="23804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484425" y="274988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25" y="2749886"/>
                <a:ext cx="61540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84425" y="307944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25" y="3079446"/>
                <a:ext cx="615400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863700" y="4191542"/>
            <a:ext cx="2048676" cy="623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(B) 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970449" y="4490157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864522" y="4156100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22" y="4156100"/>
                <a:ext cx="61540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864522" y="4485660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𝟓𝟐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22" y="4485660"/>
                <a:ext cx="615400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342904" y="4291523"/>
                <a:ext cx="2870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904" y="4291523"/>
                <a:ext cx="287088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2648277" y="4490157"/>
            <a:ext cx="23804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450517" y="4156100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17" y="4156100"/>
                <a:ext cx="61540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450517" y="4485660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17" y="4485660"/>
                <a:ext cx="615400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908304" y="3654273"/>
            <a:ext cx="5161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mbria Math"/>
                <a:ea typeface="Cambria Math"/>
              </a:rPr>
              <a:t>∵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ea typeface="Cambria Math"/>
              </a:rPr>
              <a:t>There are 3 face cards in each of the 4 types.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Round Diagonal Corner Rectangle 45"/>
          <p:cNvSpPr/>
          <p:nvPr/>
        </p:nvSpPr>
        <p:spPr>
          <a:xfrm>
            <a:off x="4858048" y="2414673"/>
            <a:ext cx="3450514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A is …. ?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900000" flipH="1">
            <a:off x="2092048" y="3150358"/>
            <a:ext cx="197559" cy="1967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900000" flipH="1">
            <a:off x="2107350" y="2851395"/>
            <a:ext cx="197559" cy="1967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03860" y="2708553"/>
                <a:ext cx="215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60" y="2708553"/>
                <a:ext cx="215694" cy="276999"/>
              </a:xfrm>
              <a:prstGeom prst="rect">
                <a:avLst/>
              </a:prstGeom>
              <a:blipFill rotWithShape="1">
                <a:blip r:embed="rId14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231852" y="3142982"/>
                <a:ext cx="215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52" y="3142982"/>
                <a:ext cx="215694" cy="276999"/>
              </a:xfrm>
              <a:prstGeom prst="rect">
                <a:avLst/>
              </a:prstGeom>
              <a:blipFill rotWithShape="1">
                <a:blip r:embed="rId15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rot="900000" flipH="1">
            <a:off x="2064845" y="4545939"/>
            <a:ext cx="197559" cy="1967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900000" flipH="1">
            <a:off x="2080147" y="4246976"/>
            <a:ext cx="197559" cy="1967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276657" y="4177650"/>
                <a:ext cx="215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57" y="4177650"/>
                <a:ext cx="215694" cy="276999"/>
              </a:xfrm>
              <a:prstGeom prst="rect">
                <a:avLst/>
              </a:prstGeom>
              <a:blipFill rotWithShape="1"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204649" y="4538563"/>
                <a:ext cx="215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49" y="4538563"/>
                <a:ext cx="215694" cy="276999"/>
              </a:xfrm>
              <a:prstGeom prst="rect">
                <a:avLst/>
              </a:prstGeom>
              <a:blipFill rotWithShape="1">
                <a:blip r:embed="rId17"/>
                <a:stretch>
                  <a:fillRect r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9" y="1976661"/>
            <a:ext cx="4653383" cy="22288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55726"/>
            <a:ext cx="5118721" cy="2451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9632" y="3554632"/>
            <a:ext cx="383029" cy="1252829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19" y="1350312"/>
            <a:ext cx="5118721" cy="245173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079766" y="1315158"/>
            <a:ext cx="1191774" cy="2486889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72276" y="1710637"/>
            <a:ext cx="2156108" cy="1574846"/>
            <a:chOff x="5427740" y="2418840"/>
            <a:chExt cx="2156108" cy="1574846"/>
          </a:xfrm>
        </p:grpSpPr>
        <p:sp>
          <p:nvSpPr>
            <p:cNvPr id="3" name="Rounded Rectangular Callout 2"/>
            <p:cNvSpPr/>
            <p:nvPr/>
          </p:nvSpPr>
          <p:spPr>
            <a:xfrm>
              <a:off x="5427740" y="2418840"/>
              <a:ext cx="2156108" cy="1574846"/>
            </a:xfrm>
            <a:prstGeom prst="wedgeRoundRectCallout">
              <a:avLst>
                <a:gd name="adj1" fmla="val -64472"/>
                <a:gd name="adj2" fmla="val 982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windows-playing-cards.png"/>
            <p:cNvPicPr>
              <a:picLocks noChangeAspect="1"/>
            </p:cNvPicPr>
            <p:nvPr/>
          </p:nvPicPr>
          <p:blipFill rotWithShape="1">
            <a:blip r:embed="rId19" cstate="print"/>
            <a:srcRect l="92128" t="25196" b="49608"/>
            <a:stretch/>
          </p:blipFill>
          <p:spPr>
            <a:xfrm>
              <a:off x="5631276" y="2499742"/>
              <a:ext cx="827598" cy="1399292"/>
            </a:xfrm>
            <a:prstGeom prst="rect">
              <a:avLst/>
            </a:prstGeom>
          </p:spPr>
        </p:pic>
        <p:pic>
          <p:nvPicPr>
            <p:cNvPr id="27" name="Picture 26" descr="windows-playing-cards.png"/>
            <p:cNvPicPr>
              <a:picLocks noChangeAspect="1"/>
            </p:cNvPicPr>
            <p:nvPr/>
          </p:nvPicPr>
          <p:blipFill rotWithShape="1">
            <a:blip r:embed="rId19" cstate="print"/>
            <a:srcRect l="92128" t="74804"/>
            <a:stretch/>
          </p:blipFill>
          <p:spPr>
            <a:xfrm>
              <a:off x="6552714" y="2499742"/>
              <a:ext cx="827598" cy="1399292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6156176" y="311507"/>
            <a:ext cx="2371719" cy="2480459"/>
            <a:chOff x="4159395" y="2301091"/>
            <a:chExt cx="2371719" cy="2480459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4159395" y="2301091"/>
              <a:ext cx="2371719" cy="2480459"/>
            </a:xfrm>
            <a:prstGeom prst="wedgeRoundRectCallout">
              <a:avLst>
                <a:gd name="adj1" fmla="val -49185"/>
                <a:gd name="adj2" fmla="val 5509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39413" y="2446741"/>
              <a:ext cx="2011682" cy="2189159"/>
              <a:chOff x="4340858" y="2457450"/>
              <a:chExt cx="2011682" cy="2189159"/>
            </a:xfrm>
          </p:grpSpPr>
          <p:pic>
            <p:nvPicPr>
              <p:cNvPr id="57" name="Picture 56" descr="windows-playing-cards.png"/>
              <p:cNvPicPr>
                <a:picLocks noChangeAspect="1"/>
              </p:cNvPicPr>
              <p:nvPr/>
            </p:nvPicPr>
            <p:blipFill rotWithShape="1">
              <a:blip r:embed="rId19" cstate="print"/>
              <a:srcRect l="76851" t="74909"/>
              <a:stretch/>
            </p:blipFill>
            <p:spPr>
              <a:xfrm>
                <a:off x="4340858" y="4087414"/>
                <a:ext cx="2011682" cy="559195"/>
              </a:xfrm>
              <a:prstGeom prst="rect">
                <a:avLst/>
              </a:prstGeom>
            </p:spPr>
          </p:pic>
          <p:pic>
            <p:nvPicPr>
              <p:cNvPr id="58" name="Picture 57" descr="windows-playing-cards.png"/>
              <p:cNvPicPr>
                <a:picLocks noChangeAspect="1"/>
              </p:cNvPicPr>
              <p:nvPr/>
            </p:nvPicPr>
            <p:blipFill rotWithShape="1">
              <a:blip r:embed="rId19" cstate="print"/>
              <a:srcRect l="76803" r="48" b="74909"/>
              <a:stretch/>
            </p:blipFill>
            <p:spPr>
              <a:xfrm>
                <a:off x="4340858" y="2457450"/>
                <a:ext cx="2011682" cy="542925"/>
              </a:xfrm>
              <a:prstGeom prst="rect">
                <a:avLst/>
              </a:prstGeom>
            </p:spPr>
          </p:pic>
          <p:pic>
            <p:nvPicPr>
              <p:cNvPr id="59" name="Picture 58" descr="windows-playing-cards.png"/>
              <p:cNvPicPr>
                <a:picLocks noChangeAspect="1"/>
              </p:cNvPicPr>
              <p:nvPr/>
            </p:nvPicPr>
            <p:blipFill rotWithShape="1">
              <a:blip r:embed="rId19" cstate="print"/>
              <a:srcRect l="76733" t="24909" r="118" b="50000"/>
              <a:stretch/>
            </p:blipFill>
            <p:spPr>
              <a:xfrm>
                <a:off x="4340858" y="3000375"/>
                <a:ext cx="2011682" cy="541729"/>
              </a:xfrm>
              <a:prstGeom prst="rect">
                <a:avLst/>
              </a:prstGeom>
            </p:spPr>
          </p:pic>
          <p:pic>
            <p:nvPicPr>
              <p:cNvPr id="60" name="Picture 59" descr="windows-playing-cards.png"/>
              <p:cNvPicPr>
                <a:picLocks noChangeAspect="1"/>
              </p:cNvPicPr>
              <p:nvPr/>
            </p:nvPicPr>
            <p:blipFill rotWithShape="1">
              <a:blip r:embed="rId19" cstate="print"/>
              <a:srcRect l="76645" t="50075" r="206" b="24834"/>
              <a:stretch/>
            </p:blipFill>
            <p:spPr>
              <a:xfrm>
                <a:off x="4340858" y="3548063"/>
                <a:ext cx="2011682" cy="5464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93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7" grpId="0" animBg="1"/>
      <p:bldP spid="66" grpId="0" animBg="1"/>
      <p:bldP spid="66" grpId="1" animBg="1"/>
      <p:bldP spid="65" grpId="0" animBg="1"/>
      <p:bldP spid="23" grpId="0"/>
      <p:bldP spid="20" grpId="0"/>
      <p:bldP spid="21" grpId="0"/>
      <p:bldP spid="22" grpId="0"/>
      <p:bldP spid="25" grpId="0"/>
      <p:bldP spid="16" grpId="0" animBg="1"/>
      <p:bldP spid="16" grpId="1" animBg="1"/>
      <p:bldP spid="29" grpId="0" animBg="1"/>
      <p:bldP spid="29" grpId="1" animBg="1"/>
      <p:bldP spid="30" grpId="0" animBg="1"/>
      <p:bldP spid="32" grpId="0"/>
      <p:bldP spid="33" grpId="0"/>
      <p:bldP spid="34" grpId="0"/>
      <p:bldP spid="36" grpId="0"/>
      <p:bldP spid="37" grpId="0"/>
      <p:bldP spid="38" grpId="0" animBg="1"/>
      <p:bldP spid="40" grpId="0"/>
      <p:bldP spid="41" grpId="0"/>
      <p:bldP spid="42" grpId="0"/>
      <p:bldP spid="44" grpId="0"/>
      <p:bldP spid="45" grpId="0"/>
      <p:bldP spid="46" grpId="0" animBg="1"/>
      <p:bldP spid="46" grpId="1" animBg="1"/>
      <p:bldP spid="49" grpId="0"/>
      <p:bldP spid="51" grpId="0"/>
      <p:bldP spid="63" grpId="0"/>
      <p:bldP spid="64" grpId="0"/>
      <p:bldP spid="6" grpId="0" animBg="1"/>
      <p:bldP spid="6" grpId="1" animBg="1"/>
      <p:bldP spid="80" grpId="0" animBg="1"/>
      <p:bldP spid="8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 flipH="1" flipV="1">
            <a:off x="4366316" y="1175042"/>
            <a:ext cx="1880290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 flipH="1" flipV="1">
            <a:off x="1547664" y="1183867"/>
            <a:ext cx="159506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 flipH="1" flipV="1">
            <a:off x="1168024" y="709571"/>
            <a:ext cx="31083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12138" y="2337081"/>
            <a:ext cx="36423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No. of outcomes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favourable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to C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355976" y="2337081"/>
            <a:ext cx="720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 × 3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999856" y="2337081"/>
            <a:ext cx="720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124129" y="3468309"/>
            <a:ext cx="3159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There is only 1 Jack of hearts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12138" y="2115955"/>
            <a:ext cx="5036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There are 3 face cards in each of the 2 red cards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355976" y="370973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3230" y="1897840"/>
            <a:ext cx="85344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00113" indent="-900113" algn="just">
              <a:spcBef>
                <a:spcPts val="1800"/>
              </a:spcBef>
              <a:spcAft>
                <a:spcPts val="1800"/>
              </a:spcAft>
              <a:tabLst>
                <a:tab pos="400050" algn="l"/>
                <a:tab pos="628650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(iii)		Let C be the event of getting a red face card  </a:t>
            </a:r>
          </a:p>
          <a:p>
            <a:pPr marL="900113" indent="-900113" algn="just">
              <a:spcAft>
                <a:spcPts val="1800"/>
              </a:spcAft>
              <a:tabLst>
                <a:tab pos="400050" algn="l"/>
                <a:tab pos="628650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  <a:p>
            <a:pPr marL="685800" indent="-685800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685800" indent="-685800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685800" indent="-685800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iv)	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Let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D be the event of getting the jack of hearts </a:t>
            </a: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r>
              <a:rPr lang="en-US" sz="1500" kern="0" dirty="0" smtClean="0">
                <a:solidFill>
                  <a:prstClr val="black"/>
                </a:solidFill>
                <a:latin typeface="Symbol" pitchFamily="18" charset="2"/>
              </a:rPr>
              <a:t>\   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No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. of outcomes </a:t>
            </a:r>
            <a:r>
              <a:rPr lang="en-US" sz="1500" kern="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to D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spcBef>
                <a:spcPts val="1800"/>
              </a:spcBef>
              <a:spcAft>
                <a:spcPts val="1800"/>
              </a:spcAft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</a:p>
          <a:p>
            <a:pPr marL="900113" indent="-900113" algn="just">
              <a:tabLst>
                <a:tab pos="465138" algn="ctr"/>
                <a:tab pos="628650" algn="l"/>
                <a:tab pos="800100" algn="l"/>
                <a:tab pos="857250" algn="l"/>
                <a:tab pos="1481138" algn="l"/>
                <a:tab pos="4978400" algn="l"/>
                <a:tab pos="5608638" algn="l"/>
              </a:tabLst>
              <a:defRPr/>
            </a:pP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33400" y="457828"/>
            <a:ext cx="701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   One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card is drawn from a well-shuffled deck of 52 cards. </a:t>
            </a:r>
            <a:endParaRPr lang="en-US" sz="15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  Find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the probability of getting</a:t>
            </a:r>
          </a:p>
          <a:p>
            <a:pPr marL="571500" indent="-571500" algn="just">
              <a:tabLst>
                <a:tab pos="465138" algn="ctr"/>
                <a:tab pos="971550" algn="l"/>
                <a:tab pos="1143000" algn="l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	(</a:t>
            </a:r>
            <a:r>
              <a:rPr lang="en-US" sz="15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)	a king of red </a:t>
            </a:r>
            <a:r>
              <a:rPr lang="en-US" sz="1500" b="1" dirty="0" err="1">
                <a:solidFill>
                  <a:srgbClr val="0000FF"/>
                </a:solidFill>
                <a:latin typeface="Bookman Old Style" pitchFamily="18" charset="0"/>
              </a:rPr>
              <a:t>colour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ii) a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face card		</a:t>
            </a:r>
          </a:p>
          <a:p>
            <a:pPr marL="571500" indent="-571500" algn="just">
              <a:tabLst>
                <a:tab pos="514350" algn="ctr"/>
                <a:tab pos="1481138" algn="l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iii) a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red face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card	(iv) the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jack of hearts</a:t>
            </a:r>
          </a:p>
          <a:p>
            <a:pPr marL="571500" indent="-571500" algn="just">
              <a:tabLst>
                <a:tab pos="465138" algn="ctr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	(v)  a spade	(vi) the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queen of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diamonds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endParaRPr lang="en-US" sz="15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318485" y="1922233"/>
            <a:ext cx="1781907" cy="1540169"/>
            <a:chOff x="4606701" y="2923636"/>
            <a:chExt cx="1781907" cy="1540169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4606701" y="2923636"/>
              <a:ext cx="1781907" cy="1540169"/>
            </a:xfrm>
            <a:prstGeom prst="wedgeRoundRectCallout">
              <a:avLst>
                <a:gd name="adj1" fmla="val -70510"/>
                <a:gd name="adj2" fmla="val 8472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35" t="50000"/>
            <a:stretch/>
          </p:blipFill>
          <p:spPr>
            <a:xfrm>
              <a:off x="4737384" y="3052095"/>
              <a:ext cx="1520541" cy="134845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827584" y="2649628"/>
            <a:ext cx="2048676" cy="623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(C) 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910017" y="2948243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804090" y="261418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90" y="2614186"/>
                <a:ext cx="6154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804090" y="294374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𝟓𝟐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90" y="2943746"/>
                <a:ext cx="6154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284853" y="2770405"/>
                <a:ext cx="2870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53" y="2770405"/>
                <a:ext cx="28708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587845" y="2948243"/>
            <a:ext cx="23804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390085" y="261418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85" y="2614186"/>
                <a:ext cx="61540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390085" y="2943746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85" y="2943746"/>
                <a:ext cx="615400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 Diagonal Corner Rectangle 53"/>
          <p:cNvSpPr/>
          <p:nvPr/>
        </p:nvSpPr>
        <p:spPr>
          <a:xfrm>
            <a:off x="5347536" y="3761283"/>
            <a:ext cx="3236165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D is …?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27584" y="4061147"/>
            <a:ext cx="1504141" cy="623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(D) 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691680" y="4181924"/>
                <a:ext cx="2870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181924"/>
                <a:ext cx="28708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>
            <a:off x="1994672" y="4359762"/>
            <a:ext cx="23804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796912" y="4025705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12" y="4025705"/>
                <a:ext cx="615400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96912" y="4355265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𝟓𝟐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12" y="4355265"/>
                <a:ext cx="615400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 Diagonal Corner Rectangle 33"/>
          <p:cNvSpPr/>
          <p:nvPr/>
        </p:nvSpPr>
        <p:spPr>
          <a:xfrm>
            <a:off x="5166926" y="3806863"/>
            <a:ext cx="3407585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C is ….?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900000" flipH="1">
            <a:off x="2018166" y="3014491"/>
            <a:ext cx="197559" cy="1967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900000" flipH="1">
            <a:off x="2033468" y="2715528"/>
            <a:ext cx="197559" cy="1967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229978" y="2653346"/>
                <a:ext cx="215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78" y="2653346"/>
                <a:ext cx="215694" cy="276999"/>
              </a:xfrm>
              <a:prstGeom prst="rect">
                <a:avLst/>
              </a:prstGeom>
              <a:blipFill rotWithShape="1">
                <a:blip r:embed="rId12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157970" y="3007115"/>
                <a:ext cx="215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70" y="3007115"/>
                <a:ext cx="215694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61866"/>
            <a:ext cx="5118721" cy="245173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757358" y="3560772"/>
            <a:ext cx="1181328" cy="1252829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0565"/>
            <a:ext cx="5118721" cy="2451735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757358" y="2029472"/>
            <a:ext cx="390706" cy="626414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034913" y="700343"/>
            <a:ext cx="1106424" cy="1051956"/>
            <a:chOff x="4952062" y="3167742"/>
            <a:chExt cx="1106424" cy="1051956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4952062" y="3167742"/>
              <a:ext cx="1106424" cy="1051956"/>
            </a:xfrm>
            <a:prstGeom prst="wedgeRoundRectCallout">
              <a:avLst>
                <a:gd name="adj1" fmla="val -128597"/>
                <a:gd name="adj2" fmla="val 7815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35" t="50000" r="15531" b="25000"/>
            <a:stretch/>
          </p:blipFill>
          <p:spPr>
            <a:xfrm>
              <a:off x="5163756" y="3244825"/>
              <a:ext cx="683036" cy="911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0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8" grpId="1" animBg="1"/>
      <p:bldP spid="44" grpId="0"/>
      <p:bldP spid="45" grpId="0"/>
      <p:bldP spid="46" grpId="0"/>
      <p:bldP spid="50" grpId="0"/>
      <p:bldP spid="43" grpId="0"/>
      <p:bldP spid="23" grpId="0"/>
      <p:bldP spid="35" grpId="0" animBg="1"/>
      <p:bldP spid="37" grpId="0"/>
      <p:bldP spid="38" grpId="0"/>
      <p:bldP spid="39" grpId="0"/>
      <p:bldP spid="41" grpId="0"/>
      <p:bldP spid="42" grpId="0"/>
      <p:bldP spid="54" grpId="0" animBg="1"/>
      <p:bldP spid="54" grpId="1" animBg="1"/>
      <p:bldP spid="55" grpId="0" animBg="1"/>
      <p:bldP spid="59" grpId="0"/>
      <p:bldP spid="61" grpId="0"/>
      <p:bldP spid="62" grpId="0"/>
      <p:bldP spid="34" grpId="0" animBg="1"/>
      <p:bldP spid="34" grpId="1" animBg="1"/>
      <p:bldP spid="65" grpId="0"/>
      <p:bldP spid="66" grpId="0"/>
      <p:bldP spid="68" grpId="0" animBg="1"/>
      <p:bldP spid="68" grpId="1" animBg="1"/>
      <p:bldP spid="72" grpId="0" animBg="1"/>
      <p:bldP spid="7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 flipH="1" flipV="1">
            <a:off x="4386099" y="1426720"/>
            <a:ext cx="2346140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 flipV="1">
            <a:off x="1496094" y="1426721"/>
            <a:ext cx="88529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flipH="1" flipV="1">
            <a:off x="1168024" y="734120"/>
            <a:ext cx="3108323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32459" y="3465424"/>
            <a:ext cx="4381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mbria Math"/>
                <a:ea typeface="Cambria Math"/>
              </a:rPr>
              <a:t>∵       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ea typeface="Cambria Math"/>
              </a:rPr>
              <a:t>Ther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ea typeface="Cambria Math"/>
              </a:rPr>
              <a:t>e is 1 card of queen of diamonds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37577" y="2113425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77512" y="370085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3230" y="1419474"/>
            <a:ext cx="85344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628650" algn="l"/>
                <a:tab pos="800100" algn="l"/>
                <a:tab pos="857250" algn="l"/>
                <a:tab pos="1481138" algn="l"/>
                <a:tab pos="4978400" algn="l"/>
                <a:tab pos="5608638" algn="l"/>
              </a:tabLst>
              <a:defRPr/>
            </a:pP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buFontTx/>
              <a:buAutoNum type="romanLcParenBoth" startAt="5"/>
              <a:tabLst>
                <a:tab pos="465138" algn="ctr"/>
                <a:tab pos="628650" algn="l"/>
                <a:tab pos="800100" algn="l"/>
                <a:tab pos="857250" algn="l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Let E be the event of getting a spade</a:t>
            </a:r>
          </a:p>
          <a:p>
            <a:pPr algn="just">
              <a:tabLst>
                <a:tab pos="465138" algn="ctr"/>
                <a:tab pos="628650" algn="l"/>
                <a:tab pos="800100" algn="l"/>
                <a:tab pos="857250" algn="l"/>
                <a:tab pos="1481138" algn="l"/>
                <a:tab pos="4978400" algn="l"/>
                <a:tab pos="5608638" algn="l"/>
              </a:tabLst>
              <a:defRPr/>
            </a:pP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to E =</a:t>
            </a: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spcBef>
                <a:spcPts val="1800"/>
              </a:spcBef>
              <a:spcAft>
                <a:spcPts val="1800"/>
              </a:spcAft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	</a:t>
            </a:r>
          </a:p>
          <a:p>
            <a:pPr marL="631825" indent="-631825" algn="just">
              <a:tabLst>
                <a:tab pos="465138" algn="ctr"/>
                <a:tab pos="628650" algn="l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(vi)  Let F be the event of getting the queen of diamonds </a:t>
            </a: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  </a:t>
            </a:r>
            <a:r>
              <a:rPr lang="en-US" sz="15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to F =</a:t>
            </a:r>
          </a:p>
          <a:p>
            <a:pPr marL="900113" indent="-900113" algn="just">
              <a:spcBef>
                <a:spcPts val="1800"/>
              </a:spcBef>
              <a:spcAft>
                <a:spcPts val="1800"/>
              </a:spcAft>
              <a:tabLst>
                <a:tab pos="465138" algn="ctr"/>
                <a:tab pos="1481138" algn="l"/>
                <a:tab pos="4978400" algn="l"/>
                <a:tab pos="56086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endParaRPr lang="en-US" sz="15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12870" y="4041366"/>
                <a:ext cx="1382866" cy="6651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(F)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𝟓𝟐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0" y="4041366"/>
                <a:ext cx="1382866" cy="6651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33400" y="482377"/>
            <a:ext cx="701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   One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card is drawn from a well-shuffled deck of 52 cards. </a:t>
            </a:r>
            <a:endParaRPr lang="en-US" sz="15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  Find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the probability of getting</a:t>
            </a:r>
          </a:p>
          <a:p>
            <a:pPr marL="571500" indent="-571500" algn="just">
              <a:tabLst>
                <a:tab pos="465138" algn="ctr"/>
                <a:tab pos="971550" algn="l"/>
                <a:tab pos="1143000" algn="l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	(</a:t>
            </a:r>
            <a:r>
              <a:rPr lang="en-US" sz="15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)	a king of red </a:t>
            </a:r>
            <a:r>
              <a:rPr lang="en-US" sz="1500" b="1" dirty="0" err="1">
                <a:solidFill>
                  <a:srgbClr val="0000FF"/>
                </a:solidFill>
                <a:latin typeface="Bookman Old Style" pitchFamily="18" charset="0"/>
              </a:rPr>
              <a:t>colour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ii) a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face card		</a:t>
            </a:r>
          </a:p>
          <a:p>
            <a:pPr marL="571500" indent="-571500" algn="just">
              <a:tabLst>
                <a:tab pos="514350" algn="ctr"/>
                <a:tab pos="1481138" algn="l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iii) a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red face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card	(iv) the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jack of hearts</a:t>
            </a:r>
          </a:p>
          <a:p>
            <a:pPr marL="571500" indent="-571500" algn="just">
              <a:tabLst>
                <a:tab pos="465138" algn="ctr"/>
                <a:tab pos="34290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	(v)  a spade	(vi) the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queen of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diamonds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481138" algn="l"/>
                <a:tab pos="4978400" algn="l"/>
                <a:tab pos="56086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endParaRPr lang="en-US" sz="15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28744" y="1875915"/>
            <a:ext cx="34435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mbria Math"/>
                <a:ea typeface="Cambria Math"/>
              </a:rPr>
              <a:t>∵       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ea typeface="Cambria Math"/>
              </a:rPr>
              <a:t>Ther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ea typeface="Cambria Math"/>
              </a:rPr>
              <a:t>e are 13 cards of spade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5320538" y="2139702"/>
            <a:ext cx="3236165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E is …?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9484" y="2467379"/>
            <a:ext cx="2048676" cy="623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(E) 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871917" y="2765994"/>
            <a:ext cx="4217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765990" y="2431937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90" y="2431937"/>
                <a:ext cx="6154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765990" y="2761497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𝟓𝟐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90" y="2761497"/>
                <a:ext cx="6154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246753" y="2588156"/>
                <a:ext cx="2870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53" y="2588156"/>
                <a:ext cx="28708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2549745" y="2765994"/>
            <a:ext cx="2380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351985" y="2431937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85" y="2431937"/>
                <a:ext cx="61540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51985" y="2761497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85" y="2761497"/>
                <a:ext cx="615400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 Diagonal Corner Rectangle 46"/>
          <p:cNvSpPr/>
          <p:nvPr/>
        </p:nvSpPr>
        <p:spPr>
          <a:xfrm>
            <a:off x="5320537" y="2139702"/>
            <a:ext cx="3236165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F is …?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900000" flipH="1">
            <a:off x="1976405" y="2830428"/>
            <a:ext cx="197559" cy="1967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900000" flipH="1">
            <a:off x="1991707" y="2531465"/>
            <a:ext cx="197559" cy="1967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188217" y="2450312"/>
                <a:ext cx="215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17" y="2450312"/>
                <a:ext cx="215694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124058" y="2823052"/>
                <a:ext cx="215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58" y="2823052"/>
                <a:ext cx="215694" cy="276999"/>
              </a:xfrm>
              <a:prstGeom prst="rect">
                <a:avLst/>
              </a:prstGeom>
              <a:blipFill rotWithShape="1"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52602"/>
            <a:ext cx="5118721" cy="245173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832459" y="2962509"/>
            <a:ext cx="5113846" cy="626414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88476"/>
            <a:ext cx="5118721" cy="245173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148064" y="3930130"/>
            <a:ext cx="395311" cy="596900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41486" y="2446739"/>
            <a:ext cx="1106424" cy="1051956"/>
            <a:chOff x="4952062" y="3167742"/>
            <a:chExt cx="1106424" cy="1051956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4952062" y="3167742"/>
              <a:ext cx="1106424" cy="1051956"/>
            </a:xfrm>
            <a:prstGeom prst="wedgeRoundRectCallout">
              <a:avLst>
                <a:gd name="adj1" fmla="val -40787"/>
                <a:gd name="adj2" fmla="val 7393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35" t="75000" r="7731"/>
            <a:stretch/>
          </p:blipFill>
          <p:spPr>
            <a:xfrm>
              <a:off x="5156136" y="3238196"/>
              <a:ext cx="683036" cy="911049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3898489" y="1443867"/>
            <a:ext cx="4409855" cy="874490"/>
            <a:chOff x="4406149" y="3175639"/>
            <a:chExt cx="4409855" cy="874490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4406149" y="3175639"/>
              <a:ext cx="4409855" cy="874490"/>
            </a:xfrm>
            <a:prstGeom prst="wedgeRoundRectCallout">
              <a:avLst>
                <a:gd name="adj1" fmla="val -9523"/>
                <a:gd name="adj2" fmla="val 1418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86" b="50000"/>
            <a:stretch/>
          </p:blipFill>
          <p:spPr>
            <a:xfrm>
              <a:off x="4495902" y="3360473"/>
              <a:ext cx="4230348" cy="504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6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46" grpId="0"/>
      <p:bldP spid="23" grpId="0"/>
      <p:bldP spid="25" grpId="0"/>
      <p:bldP spid="19" grpId="0" animBg="1"/>
      <p:bldP spid="28" grpId="0"/>
      <p:bldP spid="32" grpId="0" animBg="1"/>
      <p:bldP spid="32" grpId="1" animBg="1"/>
      <p:bldP spid="33" grpId="0" animBg="1"/>
      <p:bldP spid="35" grpId="0"/>
      <p:bldP spid="36" grpId="0"/>
      <p:bldP spid="37" grpId="0"/>
      <p:bldP spid="39" grpId="0"/>
      <p:bldP spid="40" grpId="0"/>
      <p:bldP spid="47" grpId="0" animBg="1"/>
      <p:bldP spid="47" grpId="1" animBg="1"/>
      <p:bldP spid="50" grpId="0"/>
      <p:bldP spid="51" grpId="0"/>
      <p:bldP spid="53" grpId="0" animBg="1"/>
      <p:bldP spid="53" grpId="1" animBg="1"/>
      <p:bldP spid="55" grpId="0" animBg="1"/>
      <p:bldP spid="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884634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ADDITIONAL EXERCISE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26116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4110" y="3818484"/>
            <a:ext cx="892845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Probability  :   Sum based on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			 Year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									 :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Sum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                    Leap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Year </a:t>
            </a:r>
          </a:p>
        </p:txBody>
      </p:sp>
    </p:spTree>
    <p:extLst>
      <p:ext uri="{BB962C8B-B14F-4D97-AF65-F5344CB8AC3E}">
        <p14:creationId xmlns:p14="http://schemas.microsoft.com/office/powerpoint/2010/main" val="14187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5621" r="5191" b="5049"/>
          <a:stretch/>
        </p:blipFill>
        <p:spPr>
          <a:xfrm>
            <a:off x="5283732" y="901836"/>
            <a:ext cx="3200128" cy="3301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2" name="Rounded Rectangle 151"/>
          <p:cNvSpPr/>
          <p:nvPr/>
        </p:nvSpPr>
        <p:spPr>
          <a:xfrm>
            <a:off x="689252" y="4180063"/>
            <a:ext cx="4990363" cy="6470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srgbClr val="FFFF00"/>
              </a:solidFill>
              <a:latin typeface="Symbol" pitchFamily="18" charset="2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076399" y="528437"/>
            <a:ext cx="1506048" cy="26549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020615" y="523645"/>
            <a:ext cx="1318986" cy="26549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347051" y="993963"/>
            <a:ext cx="1270615" cy="3452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20615" y="1847390"/>
            <a:ext cx="1488440" cy="1718490"/>
          </a:xfrm>
          <a:prstGeom prst="rect">
            <a:avLst/>
          </a:prstGeom>
          <a:solidFill>
            <a:sysClr val="windowText" lastClr="0000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931947" y="732559"/>
            <a:ext cx="39648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An ordinary year has 365 days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57580" y="2109645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365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90670" y="209948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7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49020" y="184548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5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57580" y="2353485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35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4990" y="232808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–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87268" y="2643045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15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87268" y="2886885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14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18719" y="317535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1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64990" y="286148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–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482237" y="1837275"/>
            <a:ext cx="1878085" cy="914400"/>
            <a:chOff x="6427715" y="3426197"/>
            <a:chExt cx="1878085" cy="9144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7315200" y="3733800"/>
              <a:ext cx="990600" cy="15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94" name="Arc 93"/>
            <p:cNvSpPr/>
            <p:nvPr/>
          </p:nvSpPr>
          <p:spPr>
            <a:xfrm rot="15360077">
              <a:off x="6427715" y="3426197"/>
              <a:ext cx="914400" cy="914400"/>
            </a:xfrm>
            <a:prstGeom prst="arc">
              <a:avLst>
                <a:gd name="adj1" fmla="val 5088328"/>
                <a:gd name="adj2" fmla="val 7157881"/>
              </a:avLst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6389940" y="2680510"/>
            <a:ext cx="990600" cy="1588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96" name="Straight Connector 95"/>
          <p:cNvCxnSpPr/>
          <p:nvPr/>
        </p:nvCxnSpPr>
        <p:spPr>
          <a:xfrm>
            <a:off x="6389940" y="3194405"/>
            <a:ext cx="990600" cy="1588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97" name="Rectangle 96"/>
          <p:cNvSpPr/>
          <p:nvPr/>
        </p:nvSpPr>
        <p:spPr>
          <a:xfrm>
            <a:off x="6768850" y="184548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2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3467" y="472263"/>
            <a:ext cx="7725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What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the probability that an ordinary year has 53 Sundays ?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919247" y="986275"/>
            <a:ext cx="28218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52 weeks and 1 extra day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908614" y="1236574"/>
            <a:ext cx="34314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52 weeks will have 52 Sundays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908613" y="1492506"/>
            <a:ext cx="4827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The possible outcomes for one extra day are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935451" y="1753005"/>
            <a:ext cx="48030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Mon, Tue, Wed,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/>
              </a:rPr>
              <a:t>Thu,Fri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, Sat, Sun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926375" y="2040971"/>
            <a:ext cx="45405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Total no. of possible outcomes = 7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934887" y="2319754"/>
            <a:ext cx="51078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Let A be the event that the extra day is a Sunday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628298" y="2605702"/>
            <a:ext cx="4283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ymbol"/>
              </a:rPr>
              <a:t>\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 Outcome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/>
              </a:rPr>
              <a:t>favourable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 to A is  Sun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997350" y="2838747"/>
            <a:ext cx="38133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No. of outcomes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/>
              </a:rPr>
              <a:t>favourable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 to A = 1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998666" y="3212334"/>
            <a:ext cx="9930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P (A)	=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38781" y="3738904"/>
            <a:ext cx="13199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ymbol"/>
              </a:rPr>
              <a:t>\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   P (A)  =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8091"/>
              </p:ext>
            </p:extLst>
          </p:nvPr>
        </p:nvGraphicFramePr>
        <p:xfrm>
          <a:off x="2011554" y="3588126"/>
          <a:ext cx="27397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177646" imgH="393359" progId="">
                  <p:embed/>
                </p:oleObj>
              </mc:Choice>
              <mc:Fallback>
                <p:oleObj name="Equation" r:id="rId5" imgW="177646" imgH="3933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554" y="3588126"/>
                        <a:ext cx="27397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" name="Group 117"/>
          <p:cNvGrpSpPr/>
          <p:nvPr/>
        </p:nvGrpSpPr>
        <p:grpSpPr>
          <a:xfrm>
            <a:off x="2770193" y="2728564"/>
            <a:ext cx="2163213" cy="700003"/>
            <a:chOff x="2941301" y="3865167"/>
            <a:chExt cx="2163213" cy="700003"/>
          </a:xfrm>
        </p:grpSpPr>
        <p:sp>
          <p:nvSpPr>
            <p:cNvPr id="119" name="Round Diagonal Corner Rectangle 118"/>
            <p:cNvSpPr/>
            <p:nvPr/>
          </p:nvSpPr>
          <p:spPr>
            <a:xfrm>
              <a:off x="2941301" y="3865167"/>
              <a:ext cx="2163213" cy="700003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52311" y="3916034"/>
              <a:ext cx="1959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Divide 365 days by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7 days i.e. a week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999519" y="1087344"/>
            <a:ext cx="1503713" cy="602001"/>
            <a:chOff x="4329959" y="3812394"/>
            <a:chExt cx="1503713" cy="602001"/>
          </a:xfrm>
        </p:grpSpPr>
        <p:sp>
          <p:nvSpPr>
            <p:cNvPr id="122" name="Oval Callout 121"/>
            <p:cNvSpPr/>
            <p:nvPr/>
          </p:nvSpPr>
          <p:spPr>
            <a:xfrm>
              <a:off x="4329959" y="3812394"/>
              <a:ext cx="1503713" cy="602001"/>
            </a:xfrm>
            <a:prstGeom prst="wedgeEllipseCallout">
              <a:avLst>
                <a:gd name="adj1" fmla="val -44221"/>
                <a:gd name="adj2" fmla="val 104377"/>
              </a:avLst>
            </a:prstGeom>
            <a:solidFill>
              <a:srgbClr val="80000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00206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96008" y="3933725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52 weeks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963150" y="3692629"/>
            <a:ext cx="1503713" cy="602001"/>
            <a:chOff x="4069189" y="3812394"/>
            <a:chExt cx="1503713" cy="602001"/>
          </a:xfrm>
        </p:grpSpPr>
        <p:sp>
          <p:nvSpPr>
            <p:cNvPr id="125" name="Oval Callout 124"/>
            <p:cNvSpPr/>
            <p:nvPr/>
          </p:nvSpPr>
          <p:spPr>
            <a:xfrm>
              <a:off x="4069189" y="3812394"/>
              <a:ext cx="1503713" cy="602001"/>
            </a:xfrm>
            <a:prstGeom prst="wedgeEllipseCallout">
              <a:avLst>
                <a:gd name="adj1" fmla="val -45665"/>
                <a:gd name="adj2" fmla="val -112608"/>
              </a:avLst>
            </a:prstGeom>
            <a:solidFill>
              <a:srgbClr val="80000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00206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73096" y="3944358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 extra day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572728" y="1767004"/>
            <a:ext cx="2536272" cy="552750"/>
            <a:chOff x="2731872" y="3851681"/>
            <a:chExt cx="2536272" cy="552750"/>
          </a:xfrm>
        </p:grpSpPr>
        <p:sp>
          <p:nvSpPr>
            <p:cNvPr id="128" name="Round Diagonal Corner Rectangle 127"/>
            <p:cNvSpPr/>
            <p:nvPr/>
          </p:nvSpPr>
          <p:spPr>
            <a:xfrm>
              <a:off x="2734189" y="3851681"/>
              <a:ext cx="2511423" cy="552750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31872" y="3937300"/>
              <a:ext cx="2536272" cy="307777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400" dirty="0"/>
                <a:t>Every week has 1 </a:t>
              </a:r>
              <a:r>
                <a:rPr lang="en-US" sz="1400" dirty="0" err="1"/>
                <a:t>sunday</a:t>
              </a:r>
              <a:endParaRPr lang="en-US" sz="14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747195" y="2595331"/>
            <a:ext cx="2131301" cy="668827"/>
            <a:chOff x="2888182" y="3836669"/>
            <a:chExt cx="2131301" cy="668827"/>
          </a:xfrm>
        </p:grpSpPr>
        <p:sp>
          <p:nvSpPr>
            <p:cNvPr id="138" name="Round Diagonal Corner Rectangle 137"/>
            <p:cNvSpPr/>
            <p:nvPr/>
          </p:nvSpPr>
          <p:spPr>
            <a:xfrm>
              <a:off x="2888182" y="3836669"/>
              <a:ext cx="2120589" cy="668827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59304" y="3884135"/>
              <a:ext cx="2060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From where we will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get 53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Sunday?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 flipH="1" flipV="1">
            <a:off x="2914388" y="1271426"/>
            <a:ext cx="1493970" cy="1328119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grpSp>
        <p:nvGrpSpPr>
          <p:cNvPr id="148" name="Group 11"/>
          <p:cNvGrpSpPr/>
          <p:nvPr/>
        </p:nvGrpSpPr>
        <p:grpSpPr>
          <a:xfrm>
            <a:off x="629540" y="4119917"/>
            <a:ext cx="5577018" cy="751168"/>
            <a:chOff x="491287" y="5508912"/>
            <a:chExt cx="5577018" cy="751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91287" y="5508912"/>
                  <a:ext cx="5577018" cy="751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Symbol"/>
                    <a:buChar char="\"/>
                    <a:tabLst>
                      <a:tab pos="801688" algn="l"/>
                      <a:tab pos="1203325" algn="l"/>
                    </a:tabLst>
                    <a:defRPr/>
                  </a:pPr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The probability that an ordinary year selected at random will </a:t>
                  </a:r>
                  <a:r>
                    <a:rPr lang="en-US" sz="1400" b="1" kern="0" dirty="0">
                      <a:solidFill>
                        <a:prstClr val="black"/>
                      </a:solidFill>
                      <a:latin typeface="Bookman Old Style"/>
                    </a:rPr>
                    <a:t>have 53 Sundays </a:t>
                  </a:r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is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𝟕</m:t>
                          </m:r>
                        </m:den>
                      </m:f>
                    </m:oMath>
                  </a14:m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 .	</a:t>
                  </a:r>
                  <a:endParaRPr lang="en-US" sz="1400" b="1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87" y="5508912"/>
                  <a:ext cx="5577018" cy="75116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9" t="-16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Rectangle 149"/>
            <p:cNvSpPr/>
            <p:nvPr/>
          </p:nvSpPr>
          <p:spPr>
            <a:xfrm>
              <a:off x="2377214" y="5605793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sz="16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75999" y="767922"/>
            <a:ext cx="685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1943562" y="3094856"/>
                <a:ext cx="3441655" cy="601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kern="0"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20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outcomes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favourable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to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no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possible</m:t>
                          </m:r>
                          <m: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12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outcomes</m:t>
                          </m:r>
                        </m:den>
                      </m:f>
                    </m:oMath>
                  </m:oMathPara>
                </a14:m>
                <a:endParaRPr lang="en-US" sz="1600" kern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62" y="3094856"/>
                <a:ext cx="3441655" cy="60196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ound Diagonal Corner Rectangle 152"/>
          <p:cNvSpPr/>
          <p:nvPr/>
        </p:nvSpPr>
        <p:spPr>
          <a:xfrm>
            <a:off x="5679615" y="1052790"/>
            <a:ext cx="1767058" cy="7926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A is 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2821773" y="3344632"/>
            <a:ext cx="2364989" cy="880017"/>
            <a:chOff x="2791768" y="3753376"/>
            <a:chExt cx="2364989" cy="880017"/>
          </a:xfrm>
        </p:grpSpPr>
        <p:sp>
          <p:nvSpPr>
            <p:cNvPr id="146" name="Round Diagonal Corner Rectangle 145"/>
            <p:cNvSpPr/>
            <p:nvPr/>
          </p:nvSpPr>
          <p:spPr>
            <a:xfrm>
              <a:off x="2791768" y="3753376"/>
              <a:ext cx="2296294" cy="880017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843303" y="3809704"/>
              <a:ext cx="231345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Extra day may give us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an extra Sunday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i.e. 53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Sunday 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330188" y="1470435"/>
            <a:ext cx="2746265" cy="702945"/>
            <a:chOff x="2658763" y="3863355"/>
            <a:chExt cx="2746265" cy="702945"/>
          </a:xfrm>
        </p:grpSpPr>
        <p:sp>
          <p:nvSpPr>
            <p:cNvPr id="113" name="Round Diagonal Corner Rectangle 112"/>
            <p:cNvSpPr/>
            <p:nvPr/>
          </p:nvSpPr>
          <p:spPr>
            <a:xfrm>
              <a:off x="2704410" y="3863355"/>
              <a:ext cx="2628486" cy="702945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58763" y="3935084"/>
              <a:ext cx="2746265" cy="523220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400" dirty="0"/>
                <a:t>How many days are </a:t>
              </a:r>
            </a:p>
            <a:p>
              <a:r>
                <a:rPr lang="en-US" sz="1400" dirty="0"/>
                <a:t>there in an Ordinary year ?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47195" y="2635383"/>
            <a:ext cx="2184845" cy="714073"/>
            <a:chOff x="2887953" y="3732234"/>
            <a:chExt cx="2184845" cy="714073"/>
          </a:xfrm>
        </p:grpSpPr>
        <p:sp>
          <p:nvSpPr>
            <p:cNvPr id="131" name="Round Diagonal Corner Rectangle 130"/>
            <p:cNvSpPr/>
            <p:nvPr/>
          </p:nvSpPr>
          <p:spPr>
            <a:xfrm>
              <a:off x="2887953" y="3732234"/>
              <a:ext cx="2184845" cy="714073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49882" y="3809704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52 weeks will have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How many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 pitchFamily="18" charset="0"/>
                </a:rPr>
                <a:t>sundays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498769" y="1842453"/>
            <a:ext cx="2484719" cy="608025"/>
            <a:chOff x="1618766" y="3584616"/>
            <a:chExt cx="2484719" cy="608025"/>
          </a:xfrm>
        </p:grpSpPr>
        <p:sp>
          <p:nvSpPr>
            <p:cNvPr id="116" name="Round Diagonal Corner Rectangle 115"/>
            <p:cNvSpPr/>
            <p:nvPr/>
          </p:nvSpPr>
          <p:spPr>
            <a:xfrm>
              <a:off x="1826916" y="3584616"/>
              <a:ext cx="2075556" cy="608025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618766" y="3619650"/>
              <a:ext cx="2484719" cy="523220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400" dirty="0"/>
                <a:t>Lets find number of </a:t>
              </a:r>
            </a:p>
            <a:p>
              <a:r>
                <a:rPr lang="en-US" sz="1400" dirty="0"/>
                <a:t>weeks in 365 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1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11" grpId="0" animBg="1"/>
      <p:bldP spid="111" grpId="1" animBg="1"/>
      <p:bldP spid="136" grpId="0" animBg="1"/>
      <p:bldP spid="136" grpId="1" animBg="1"/>
      <p:bldP spid="79" grpId="0" animBg="1"/>
      <p:bldP spid="79" grpId="1" animBg="1"/>
      <p:bldP spid="81" grpId="0" animBg="1"/>
      <p:bldP spid="81" grpId="1" animBg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7" grpId="0"/>
      <p:bldP spid="97" grpId="1"/>
      <p:bldP spid="98" grpId="0" build="p"/>
      <p:bldP spid="1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4"/>
          <a:stretch/>
        </p:blipFill>
        <p:spPr>
          <a:xfrm>
            <a:off x="5220072" y="915566"/>
            <a:ext cx="3301516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3779910" y="3061518"/>
            <a:ext cx="2410719" cy="43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336550" algn="l"/>
                <a:tab pos="1379538" algn="l"/>
                <a:tab pos="1427163" algn="l"/>
                <a:tab pos="1892300" algn="l"/>
              </a:tabLs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/>
              </a:rPr>
              <a:t>Sun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– Mon,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/>
              </a:rPr>
              <a:t>Sat - Sun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tabLst>
                <a:tab pos="336550" algn="l"/>
                <a:tab pos="1379538" algn="l"/>
                <a:tab pos="1427163" algn="l"/>
                <a:tab pos="1892300" algn="l"/>
              </a:tabLst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08609" y="2063966"/>
            <a:ext cx="1061502" cy="2681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606436" y="1795816"/>
            <a:ext cx="1115930" cy="2681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972167" y="3216350"/>
            <a:ext cx="40643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No of outcomes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/>
              </a:rPr>
              <a:t>favourable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 to A = 2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07433" y="533280"/>
            <a:ext cx="1040631" cy="2681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557270" y="529816"/>
            <a:ext cx="1318986" cy="26549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455190" y="959189"/>
            <a:ext cx="1339966" cy="37973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36639" y="1871517"/>
            <a:ext cx="1488440" cy="1718490"/>
          </a:xfrm>
          <a:prstGeom prst="rect">
            <a:avLst/>
          </a:prstGeom>
          <a:solidFill>
            <a:sysClr val="windowText" lastClr="0000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995500" y="716152"/>
            <a:ext cx="28091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A leap year has 366 days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73604" y="2133772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366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06694" y="2123612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7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65044" y="1869612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5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773604" y="2377612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35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1014" y="235221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–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03292" y="2667172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16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903292" y="2911012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14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034743" y="3199482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2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81014" y="288561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–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27777" y="1861402"/>
            <a:ext cx="1878085" cy="914400"/>
            <a:chOff x="6427715" y="3426197"/>
            <a:chExt cx="1878085" cy="91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315200" y="3733800"/>
              <a:ext cx="990600" cy="15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100" name="Arc 99"/>
            <p:cNvSpPr/>
            <p:nvPr/>
          </p:nvSpPr>
          <p:spPr>
            <a:xfrm rot="15360077">
              <a:off x="6427715" y="3426197"/>
              <a:ext cx="914400" cy="914400"/>
            </a:xfrm>
            <a:prstGeom prst="arc">
              <a:avLst>
                <a:gd name="adj1" fmla="val 5088328"/>
                <a:gd name="adj2" fmla="val 7157881"/>
              </a:avLst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6605964" y="2704637"/>
            <a:ext cx="990600" cy="1588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6605964" y="3218532"/>
            <a:ext cx="990600" cy="1588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03" name="Rectangle 102"/>
          <p:cNvSpPr/>
          <p:nvPr/>
        </p:nvSpPr>
        <p:spPr>
          <a:xfrm>
            <a:off x="6984874" y="1869612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</a:rPr>
              <a:t>2</a:t>
            </a:r>
            <a:endParaRPr lang="en-US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7020" y="487959"/>
            <a:ext cx="772572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What is the probability that a leap year has 53 Sundays ?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982800" y="969868"/>
            <a:ext cx="3034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52 weeks and 2 extra days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972167" y="1220167"/>
            <a:ext cx="34314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52 weeks will have 52 Sundays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972167" y="1488950"/>
            <a:ext cx="37362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579438" algn="l"/>
                <a:tab pos="1311275" algn="l"/>
                <a:tab pos="1722438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The sample space for 2 extra days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992963" y="3065610"/>
            <a:ext cx="2163213" cy="636366"/>
            <a:chOff x="2960351" y="3904884"/>
            <a:chExt cx="2163213" cy="636366"/>
          </a:xfrm>
        </p:grpSpPr>
        <p:sp>
          <p:nvSpPr>
            <p:cNvPr id="116" name="Round Diagonal Corner Rectangle 115"/>
            <p:cNvSpPr/>
            <p:nvPr/>
          </p:nvSpPr>
          <p:spPr>
            <a:xfrm>
              <a:off x="2960351" y="3904884"/>
              <a:ext cx="2163213" cy="636366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52311" y="3967924"/>
              <a:ext cx="1959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Divide 366 days by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7 days i.e. a week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009475" y="1158613"/>
            <a:ext cx="1503713" cy="602001"/>
            <a:chOff x="4329959" y="3812394"/>
            <a:chExt cx="1503713" cy="602001"/>
          </a:xfrm>
        </p:grpSpPr>
        <p:sp>
          <p:nvSpPr>
            <p:cNvPr id="119" name="Oval Callout 118"/>
            <p:cNvSpPr/>
            <p:nvPr/>
          </p:nvSpPr>
          <p:spPr>
            <a:xfrm>
              <a:off x="4329959" y="3812394"/>
              <a:ext cx="1503713" cy="602001"/>
            </a:xfrm>
            <a:prstGeom prst="wedgeEllipseCallout">
              <a:avLst>
                <a:gd name="adj1" fmla="val -37887"/>
                <a:gd name="adj2" fmla="val 93302"/>
              </a:avLst>
            </a:prstGeom>
            <a:solidFill>
              <a:srgbClr val="80000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00206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596008" y="3933725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52 weeks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099820" y="3697941"/>
            <a:ext cx="1503713" cy="602001"/>
            <a:chOff x="4069189" y="3812394"/>
            <a:chExt cx="1503713" cy="602001"/>
          </a:xfrm>
        </p:grpSpPr>
        <p:sp>
          <p:nvSpPr>
            <p:cNvPr id="122" name="Oval Callout 121"/>
            <p:cNvSpPr/>
            <p:nvPr/>
          </p:nvSpPr>
          <p:spPr>
            <a:xfrm>
              <a:off x="4069189" y="3812394"/>
              <a:ext cx="1503713" cy="602001"/>
            </a:xfrm>
            <a:prstGeom prst="wedgeEllipseCallout">
              <a:avLst>
                <a:gd name="adj1" fmla="val -43131"/>
                <a:gd name="adj2" fmla="val -103115"/>
              </a:avLst>
            </a:prstGeom>
            <a:solidFill>
              <a:srgbClr val="80000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00206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126609" y="3944358"/>
              <a:ext cx="133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 extra days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021888" y="3114688"/>
            <a:ext cx="2184845" cy="649157"/>
            <a:chOff x="2899104" y="3761440"/>
            <a:chExt cx="2184845" cy="649157"/>
          </a:xfrm>
        </p:grpSpPr>
        <p:sp>
          <p:nvSpPr>
            <p:cNvPr id="128" name="Round Diagonal Corner Rectangle 127"/>
            <p:cNvSpPr/>
            <p:nvPr/>
          </p:nvSpPr>
          <p:spPr>
            <a:xfrm>
              <a:off x="2899104" y="3761440"/>
              <a:ext cx="2184845" cy="649157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37058" y="3809704"/>
              <a:ext cx="2125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52 weeks will have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How many Sundays?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H="1" flipV="1">
            <a:off x="2956675" y="1250515"/>
            <a:ext cx="1493970" cy="1328119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145" name="Rectangle 3"/>
          <p:cNvSpPr>
            <a:spLocks noChangeArrowheads="1"/>
          </p:cNvSpPr>
          <p:nvPr/>
        </p:nvSpPr>
        <p:spPr bwMode="auto">
          <a:xfrm>
            <a:off x="972167" y="1760614"/>
            <a:ext cx="40666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All possible outcomes are Sun - Mon, 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6" name="Rectangle 3"/>
          <p:cNvSpPr>
            <a:spLocks noChangeArrowheads="1"/>
          </p:cNvSpPr>
          <p:nvPr/>
        </p:nvSpPr>
        <p:spPr bwMode="auto">
          <a:xfrm>
            <a:off x="4790708" y="1760614"/>
            <a:ext cx="132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Mon - Tue, 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7" name="Rectangle 3"/>
          <p:cNvSpPr>
            <a:spLocks noChangeArrowheads="1"/>
          </p:cNvSpPr>
          <p:nvPr/>
        </p:nvSpPr>
        <p:spPr bwMode="auto">
          <a:xfrm>
            <a:off x="972167" y="2010091"/>
            <a:ext cx="1328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Tue - Wed, 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8" name="Rectangle 3"/>
          <p:cNvSpPr>
            <a:spLocks noChangeArrowheads="1"/>
          </p:cNvSpPr>
          <p:nvPr/>
        </p:nvSpPr>
        <p:spPr bwMode="auto">
          <a:xfrm>
            <a:off x="2071335" y="2010091"/>
            <a:ext cx="1361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Wed - Thu, 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9" name="Rectangle 3"/>
          <p:cNvSpPr>
            <a:spLocks noChangeArrowheads="1"/>
          </p:cNvSpPr>
          <p:nvPr/>
        </p:nvSpPr>
        <p:spPr bwMode="auto">
          <a:xfrm>
            <a:off x="3199085" y="2010091"/>
            <a:ext cx="11473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Thu - Fri, 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0" name="Rectangle 3"/>
          <p:cNvSpPr>
            <a:spLocks noChangeArrowheads="1"/>
          </p:cNvSpPr>
          <p:nvPr/>
        </p:nvSpPr>
        <p:spPr bwMode="auto">
          <a:xfrm>
            <a:off x="4228151" y="2010091"/>
            <a:ext cx="1176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Fri - Sat, 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2" name="Rectangle 3"/>
          <p:cNvSpPr>
            <a:spLocks noChangeArrowheads="1"/>
          </p:cNvSpPr>
          <p:nvPr/>
        </p:nvSpPr>
        <p:spPr bwMode="auto">
          <a:xfrm>
            <a:off x="611560" y="2265486"/>
            <a:ext cx="40689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336550" algn="l"/>
                <a:tab pos="1379538" algn="l"/>
                <a:tab pos="1427163" algn="l"/>
                <a:tab pos="1892300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ymbol"/>
              </a:rPr>
              <a:t>\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Total no. of possible outcomes = 7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3" name="Rectangle 3"/>
          <p:cNvSpPr>
            <a:spLocks noChangeArrowheads="1"/>
          </p:cNvSpPr>
          <p:nvPr/>
        </p:nvSpPr>
        <p:spPr bwMode="auto">
          <a:xfrm>
            <a:off x="972168" y="2519382"/>
            <a:ext cx="49280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Let A be the event of getting 53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/>
              </a:rPr>
              <a:t>rd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 Sunday in remaining 2 days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3"/>
              <p:cNvSpPr>
                <a:spLocks noChangeArrowheads="1"/>
              </p:cNvSpPr>
              <p:nvPr/>
            </p:nvSpPr>
            <p:spPr bwMode="auto">
              <a:xfrm>
                <a:off x="899592" y="3464312"/>
                <a:ext cx="4542922" cy="582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just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/>
                  </a:rPr>
                  <a:t>P (A)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Number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of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outcomes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favourable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to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Total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no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of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possible</m:t>
                        </m:r>
                        <m: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outcomes</m:t>
                        </m:r>
                      </m:den>
                    </m:f>
                  </m:oMath>
                </a14:m>
                <a:endParaRPr lang="en-US" kern="0" dirty="0" smtClean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3464312"/>
                <a:ext cx="4542922" cy="582339"/>
              </a:xfrm>
              <a:prstGeom prst="rect">
                <a:avLst/>
              </a:prstGeom>
              <a:blipFill rotWithShape="1">
                <a:blip r:embed="rId5"/>
                <a:stretch>
                  <a:fillRect l="-8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3"/>
          <p:cNvSpPr>
            <a:spLocks noChangeArrowheads="1"/>
          </p:cNvSpPr>
          <p:nvPr/>
        </p:nvSpPr>
        <p:spPr bwMode="auto">
          <a:xfrm>
            <a:off x="628306" y="3990943"/>
            <a:ext cx="16710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tabLst>
                <a:tab pos="336550" algn="l"/>
                <a:tab pos="1379538" algn="l"/>
                <a:tab pos="1427163" algn="l"/>
                <a:tab pos="1892300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ymbol"/>
              </a:rPr>
              <a:t>\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	P (A)    =	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15824"/>
              </p:ext>
            </p:extLst>
          </p:nvPr>
        </p:nvGraphicFramePr>
        <p:xfrm>
          <a:off x="2014493" y="3908156"/>
          <a:ext cx="226152" cy="50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6" imgW="177646" imgH="393359" progId="">
                  <p:embed/>
                </p:oleObj>
              </mc:Choice>
              <mc:Fallback>
                <p:oleObj name="Equation" r:id="rId6" imgW="177646" imgH="3933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493" y="3908156"/>
                        <a:ext cx="226152" cy="504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Rectangle 3"/>
          <p:cNvSpPr>
            <a:spLocks noChangeArrowheads="1"/>
          </p:cNvSpPr>
          <p:nvPr/>
        </p:nvSpPr>
        <p:spPr bwMode="auto">
          <a:xfrm>
            <a:off x="611560" y="2991098"/>
            <a:ext cx="5970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336550" algn="l"/>
                <a:tab pos="1379538" algn="l"/>
                <a:tab pos="1427163" algn="l"/>
                <a:tab pos="1892300" algn="l"/>
              </a:tabLs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ymbol"/>
              </a:rPr>
              <a:t>\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Outcomes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/>
              </a:rPr>
              <a:t>favourable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 to A is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5" name="Round Diagonal Corner Rectangle 164"/>
          <p:cNvSpPr/>
          <p:nvPr/>
        </p:nvSpPr>
        <p:spPr>
          <a:xfrm>
            <a:off x="4572000" y="2427734"/>
            <a:ext cx="1606416" cy="65509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A is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48494" y="699542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Rectangle 3"/>
          <p:cNvSpPr>
            <a:spLocks noChangeArrowheads="1"/>
          </p:cNvSpPr>
          <p:nvPr/>
        </p:nvSpPr>
        <p:spPr bwMode="auto">
          <a:xfrm>
            <a:off x="5170622" y="2010091"/>
            <a:ext cx="14591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/>
              </a:rPr>
              <a:t>Sat - Sun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2411760" y="4021064"/>
            <a:ext cx="4509435" cy="7829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srgbClr val="FFFF00"/>
              </a:solidFill>
              <a:latin typeface="Symbol" pitchFamily="18" charset="2"/>
            </a:endParaRPr>
          </a:p>
        </p:txBody>
      </p:sp>
      <p:grpSp>
        <p:nvGrpSpPr>
          <p:cNvPr id="169" name="Group 11"/>
          <p:cNvGrpSpPr/>
          <p:nvPr/>
        </p:nvGrpSpPr>
        <p:grpSpPr>
          <a:xfrm>
            <a:off x="2435599" y="4063097"/>
            <a:ext cx="4477531" cy="751168"/>
            <a:chOff x="491288" y="5464308"/>
            <a:chExt cx="3317112" cy="751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491288" y="5464308"/>
                  <a:ext cx="3317112" cy="751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Symbol"/>
                    <a:buChar char="\"/>
                    <a:tabLst>
                      <a:tab pos="801688" algn="l"/>
                      <a:tab pos="1203325" algn="l"/>
                    </a:tabLst>
                    <a:defRPr/>
                  </a:pPr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The probability that a leap year selected at </a:t>
                  </a:r>
                </a:p>
                <a:p>
                  <a:pPr>
                    <a:tabLst>
                      <a:tab pos="801688" algn="l"/>
                      <a:tab pos="1203325" algn="l"/>
                    </a:tabLst>
                    <a:defRPr/>
                  </a:pPr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     random will </a:t>
                  </a:r>
                  <a:r>
                    <a:rPr lang="en-US" sz="1400" b="1" kern="0" dirty="0">
                      <a:solidFill>
                        <a:prstClr val="black"/>
                      </a:solidFill>
                      <a:latin typeface="Bookman Old Style"/>
                    </a:rPr>
                    <a:t>have 53 Sundays </a:t>
                  </a:r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is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𝟕</m:t>
                          </m:r>
                        </m:den>
                      </m:f>
                    </m:oMath>
                  </a14:m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 .	</a:t>
                  </a:r>
                  <a:endParaRPr lang="en-US" sz="1400" b="1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88" y="5464308"/>
                  <a:ext cx="3317112" cy="75116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09" t="-1626" r="-14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ectangle 170"/>
            <p:cNvSpPr/>
            <p:nvPr/>
          </p:nvSpPr>
          <p:spPr>
            <a:xfrm>
              <a:off x="2377214" y="5605793"/>
              <a:ext cx="1368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sz="1600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168530" y="2623003"/>
            <a:ext cx="2060179" cy="668827"/>
            <a:chOff x="2846991" y="3858971"/>
            <a:chExt cx="2060179" cy="668827"/>
          </a:xfrm>
        </p:grpSpPr>
        <p:sp>
          <p:nvSpPr>
            <p:cNvPr id="135" name="Round Diagonal Corner Rectangle 134"/>
            <p:cNvSpPr/>
            <p:nvPr/>
          </p:nvSpPr>
          <p:spPr>
            <a:xfrm>
              <a:off x="2888182" y="3858971"/>
              <a:ext cx="1997777" cy="668827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46991" y="3907950"/>
              <a:ext cx="2060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From where we will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get 53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Sunday?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918826" y="3363838"/>
            <a:ext cx="2352166" cy="800015"/>
            <a:chOff x="2791768" y="3793377"/>
            <a:chExt cx="2352166" cy="800015"/>
          </a:xfrm>
        </p:grpSpPr>
        <p:sp>
          <p:nvSpPr>
            <p:cNvPr id="143" name="Round Diagonal Corner Rectangle 142"/>
            <p:cNvSpPr/>
            <p:nvPr/>
          </p:nvSpPr>
          <p:spPr>
            <a:xfrm>
              <a:off x="2791768" y="3793377"/>
              <a:ext cx="2296294" cy="800015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56128" y="3832006"/>
              <a:ext cx="22878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2 extra days may give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us an extra Sunday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i.e. 53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Sunday 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695855" y="2451048"/>
            <a:ext cx="2543480" cy="552750"/>
            <a:chOff x="2724664" y="3842578"/>
            <a:chExt cx="2543480" cy="552750"/>
          </a:xfrm>
        </p:grpSpPr>
        <p:sp>
          <p:nvSpPr>
            <p:cNvPr id="125" name="Round Diagonal Corner Rectangle 124"/>
            <p:cNvSpPr/>
            <p:nvPr/>
          </p:nvSpPr>
          <p:spPr>
            <a:xfrm>
              <a:off x="2724664" y="3842578"/>
              <a:ext cx="2511423" cy="552750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31872" y="3937300"/>
              <a:ext cx="2536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Every week has 1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 pitchFamily="18" charset="0"/>
                </a:rPr>
                <a:t>sunday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29343" y="2408334"/>
            <a:ext cx="2714205" cy="668827"/>
            <a:chOff x="2674800" y="3807400"/>
            <a:chExt cx="2714205" cy="668827"/>
          </a:xfrm>
        </p:grpSpPr>
        <p:sp>
          <p:nvSpPr>
            <p:cNvPr id="113" name="Round Diagonal Corner Rectangle 112"/>
            <p:cNvSpPr/>
            <p:nvPr/>
          </p:nvSpPr>
          <p:spPr>
            <a:xfrm>
              <a:off x="2724664" y="3807400"/>
              <a:ext cx="2511423" cy="668827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74800" y="3916034"/>
              <a:ext cx="2714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Lets find number of weeks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in 366 days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39176" y="2408334"/>
            <a:ext cx="2389533" cy="662206"/>
            <a:chOff x="2782612" y="3881436"/>
            <a:chExt cx="2389533" cy="662206"/>
          </a:xfrm>
        </p:grpSpPr>
        <p:sp>
          <p:nvSpPr>
            <p:cNvPr id="110" name="Round Diagonal Corner Rectangle 109"/>
            <p:cNvSpPr/>
            <p:nvPr/>
          </p:nvSpPr>
          <p:spPr>
            <a:xfrm>
              <a:off x="2782612" y="3881436"/>
              <a:ext cx="2389533" cy="662206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69665" y="3938336"/>
              <a:ext cx="21755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How many days are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there in a Leap year?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82646" y="2408334"/>
            <a:ext cx="2332474" cy="661169"/>
            <a:chOff x="2755588" y="3849277"/>
            <a:chExt cx="2332474" cy="661169"/>
          </a:xfrm>
        </p:grpSpPr>
        <p:sp>
          <p:nvSpPr>
            <p:cNvPr id="76" name="Round Diagonal Corner Rectangle 75"/>
            <p:cNvSpPr/>
            <p:nvPr/>
          </p:nvSpPr>
          <p:spPr>
            <a:xfrm>
              <a:off x="2791768" y="3849277"/>
              <a:ext cx="2296294" cy="661169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55588" y="3915218"/>
              <a:ext cx="2316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Two extra days will be two consecutive days.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2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8" grpId="0" animBg="1"/>
      <p:bldP spid="78" grpId="1" animBg="1"/>
      <p:bldP spid="108" grpId="0" animBg="1"/>
      <p:bldP spid="108" grpId="1" animBg="1"/>
      <p:bldP spid="133" grpId="0" animBg="1"/>
      <p:bldP spid="133" grpId="1" animBg="1"/>
      <p:bldP spid="85" grpId="0" animBg="1"/>
      <p:bldP spid="85" grpId="1" animBg="1"/>
      <p:bldP spid="87" grpId="0" animBg="1"/>
      <p:bldP spid="87" grpId="1" animBg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103" grpId="0"/>
      <p:bldP spid="103" grpId="1"/>
      <p:bldP spid="104" grpId="0" build="p"/>
      <p:bldP spid="1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</a:t>
            </a:r>
            <a:r>
              <a:rPr lang="en-US" sz="3600" smtClean="0">
                <a:solidFill>
                  <a:schemeClr val="bg1"/>
                </a:solidFill>
              </a:rPr>
              <a:t>15.1  Q.11,23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159732" y="-1172666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ADDITIONAL EXERCISE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26116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4110" y="3579862"/>
            <a:ext cx="892845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Probability  :   Sum based on 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                    3 Horses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									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1049" y="1865337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/>
              </a:rPr>
              <a:t>× 2 P(C)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3730" y="2083678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smtClean="0">
                <a:solidFill>
                  <a:sysClr val="windowText" lastClr="000000"/>
                </a:solidFill>
                <a:latin typeface="Bookman Old Style"/>
              </a:rPr>
              <a:t>4 P(C)</a:t>
            </a:r>
            <a:endParaRPr lang="en-US" sz="1400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7771" y="1429114"/>
            <a:ext cx="776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/>
              </a:rPr>
              <a:t>2 P(C)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232" y="1007723"/>
            <a:ext cx="8133024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283075" algn="l"/>
                <a:tab pos="4748213" algn="l"/>
                <a:tab pos="56626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      Let probabilities of horses A, B and C be  P (A), P (B), and P (C).</a:t>
            </a: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283075" algn="l"/>
                <a:tab pos="4748213" algn="l"/>
                <a:tab pos="5662613" algn="l"/>
              </a:tabLst>
            </a:pPr>
            <a:r>
              <a:rPr lang="pl-PL" sz="1400" dirty="0" smtClean="0">
                <a:solidFill>
                  <a:prstClr val="black"/>
                </a:solidFill>
                <a:latin typeface="Bookman Old Style"/>
              </a:rPr>
              <a:t>	P (A)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   =   </a:t>
            </a:r>
            <a:r>
              <a:rPr lang="pl-PL" sz="1400" dirty="0" smtClean="0">
                <a:solidFill>
                  <a:prstClr val="black"/>
                </a:solidFill>
                <a:latin typeface="Bookman Old Style"/>
              </a:rPr>
              <a:t>2P (B)			.......(i)</a:t>
            </a: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283075" algn="l"/>
                <a:tab pos="4748213" algn="l"/>
                <a:tab pos="5662613" algn="l"/>
              </a:tabLst>
            </a:pPr>
            <a:r>
              <a:rPr lang="pl-PL" sz="1400" dirty="0" smtClean="0">
                <a:solidFill>
                  <a:prstClr val="black"/>
                </a:solidFill>
                <a:latin typeface="Bookman Old Style"/>
              </a:rPr>
              <a:t>	P (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B)   =</a:t>
            </a:r>
            <a:endParaRPr lang="pl-PL" sz="1400" dirty="0" smtClean="0">
              <a:solidFill>
                <a:prstClr val="black"/>
              </a:solidFill>
              <a:latin typeface="Bookman Old Style"/>
            </a:endParaRP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283075" algn="l"/>
                <a:tab pos="4748213" algn="l"/>
                <a:tab pos="56626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	</a:t>
            </a:r>
            <a:r>
              <a:rPr lang="en-US" sz="1300" dirty="0" smtClean="0">
                <a:solidFill>
                  <a:prstClr val="black"/>
                </a:solidFill>
                <a:latin typeface="Bookman Old Style"/>
              </a:rPr>
              <a:t>Substituting</a:t>
            </a:r>
            <a:r>
              <a:rPr lang="en-US" sz="1300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Bookman Old Style"/>
              </a:rPr>
              <a:t>(ii) in (</a:t>
            </a:r>
            <a:r>
              <a:rPr lang="en-US" sz="1300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300" dirty="0" smtClean="0">
                <a:solidFill>
                  <a:prstClr val="black"/>
                </a:solidFill>
                <a:latin typeface="Bookman Old Style"/>
              </a:rPr>
              <a:t>), </a:t>
            </a: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283075" algn="l"/>
                <a:tab pos="4748213" algn="l"/>
                <a:tab pos="56626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	P (A)    =  2   </a:t>
            </a: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283075" algn="l"/>
                <a:tab pos="4748213" algn="l"/>
                <a:tab pos="5662613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   </a:t>
            </a:r>
            <a:r>
              <a:rPr lang="en-US" sz="1400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P (A)   =</a:t>
            </a: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283075" algn="l"/>
                <a:tab pos="4748213" algn="l"/>
                <a:tab pos="56626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	Assuming only one of them is going to win the race</a:t>
            </a: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3549650" algn="l"/>
                <a:tab pos="3886200" algn="l"/>
                <a:tab pos="5662613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   </a:t>
            </a:r>
            <a:r>
              <a:rPr lang="en-US" sz="1400" dirty="0" smtClean="0">
                <a:solidFill>
                  <a:prstClr val="black"/>
                </a:solidFill>
                <a:latin typeface="Symbol"/>
              </a:rPr>
              <a:t>\ 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P (A) + P (B) + P (C)  = 1</a:t>
            </a:r>
          </a:p>
          <a:p>
            <a:pPr algn="just">
              <a:spcBef>
                <a:spcPts val="600"/>
              </a:spcBef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3549650" algn="l"/>
                <a:tab pos="3886200" algn="l"/>
                <a:tab pos="5662613" algn="l"/>
              </a:tabLst>
            </a:pPr>
            <a:r>
              <a:rPr lang="nn-NO" sz="1400" dirty="0" smtClean="0">
                <a:solidFill>
                  <a:prstClr val="black"/>
                </a:solidFill>
                <a:latin typeface="Bookman Old Style"/>
              </a:rPr>
              <a:t>		</a:t>
            </a: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3549650" algn="l"/>
                <a:tab pos="3886200" algn="l"/>
                <a:tab pos="5662613" algn="l"/>
              </a:tabLst>
            </a:pPr>
            <a:r>
              <a:rPr lang="en-US" sz="1400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	               7P (C)  = 1</a:t>
            </a: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3549650" algn="l"/>
                <a:tab pos="3886200" algn="l"/>
                <a:tab pos="5662613" algn="l"/>
              </a:tabLst>
            </a:pPr>
            <a:endParaRPr lang="en-US" sz="1400" dirty="0" smtClean="0">
              <a:solidFill>
                <a:prstClr val="black"/>
              </a:solidFill>
              <a:latin typeface="Bookman Old Style"/>
            </a:endParaRPr>
          </a:p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3549650" algn="l"/>
                <a:tab pos="3886200" algn="l"/>
                <a:tab pos="56626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	  	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7229" y="1866377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/>
              </a:rPr>
              <a:t>P(B)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3730" y="2081110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/>
              </a:rPr>
              <a:t>4 P(C)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74895" y="2081110"/>
            <a:ext cx="745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/>
              </a:rPr>
              <a:t>.....(iii)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0793" y="1431781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/>
              </a:rPr>
              <a:t>2 P(C)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3505" y="1385074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/>
              </a:rPr>
              <a:t>.....(ii)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3580" y="27515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nn-NO" sz="1400" kern="0" dirty="0" smtClean="0">
                <a:solidFill>
                  <a:sysClr val="windowText" lastClr="000000"/>
                </a:solidFill>
                <a:latin typeface="Bookman Old Style"/>
              </a:rPr>
              <a:t>+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478" y="273543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nn-NO" sz="1400" kern="0" dirty="0" smtClean="0">
                <a:solidFill>
                  <a:sysClr val="windowText" lastClr="000000"/>
                </a:solidFill>
                <a:latin typeface="Symbol"/>
              </a:rPr>
              <a:t>\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646" y="475468"/>
            <a:ext cx="876988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Three horses A, B and C are in a race, A is twice as like to win as B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 is twice as like to win as C, what are their probabilities of winning ?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20612" y="2554995"/>
            <a:ext cx="0" cy="156130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/>
          <p:cNvSpPr/>
          <p:nvPr/>
        </p:nvSpPr>
        <p:spPr>
          <a:xfrm>
            <a:off x="1214338" y="3794832"/>
            <a:ext cx="2534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059238" algn="l"/>
                <a:tab pos="4748213" algn="l"/>
                <a:tab pos="5662613" algn="l"/>
              </a:tabLst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/>
              </a:rPr>
              <a:t>Substituting the value of P (C) in (iii),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6736" y="4190540"/>
            <a:ext cx="1397420" cy="20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059238" algn="l"/>
                <a:tab pos="4748213" algn="l"/>
                <a:tab pos="5662613" algn="l"/>
              </a:tabLst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/>
              </a:rPr>
              <a:t>P (A)     =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423064"/>
              </p:ext>
            </p:extLst>
          </p:nvPr>
        </p:nvGraphicFramePr>
        <p:xfrm>
          <a:off x="2195736" y="4105768"/>
          <a:ext cx="428599" cy="40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3" imgW="457200" imgH="431800" progId="">
                  <p:embed/>
                </p:oleObj>
              </mc:Choice>
              <mc:Fallback>
                <p:oleObj name="Equation" r:id="rId3" imgW="4572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05768"/>
                        <a:ext cx="428599" cy="40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870104" y="4502029"/>
            <a:ext cx="1704340" cy="445985"/>
            <a:chOff x="510064" y="4315182"/>
            <a:chExt cx="1704340" cy="49058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806314" y="4321496"/>
              <a:ext cx="1270081" cy="4825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884238" indent="-884238" algn="just">
                <a:tabLst>
                  <a:tab pos="457200" algn="ctr"/>
                  <a:tab pos="2462213" algn="r"/>
                  <a:tab pos="2743200" algn="ctr"/>
                  <a:tab pos="3082925" algn="l"/>
                </a:tabLst>
              </a:pPr>
              <a:endParaRPr lang="en-US" sz="1600" b="1">
                <a:solidFill>
                  <a:prstClr val="black"/>
                </a:solidFill>
                <a:latin typeface="Symbol" pitchFamily="18" charset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10064" y="4315182"/>
                  <a:ext cx="1704340" cy="4905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tabLst>
                      <a:tab pos="336550" algn="l"/>
                      <a:tab pos="850900" algn="l"/>
                      <a:tab pos="2341563" algn="l"/>
                      <a:tab pos="2806700" algn="l"/>
                      <a:tab pos="2919413" algn="l"/>
                      <a:tab pos="4283075" algn="l"/>
                      <a:tab pos="4748213" algn="l"/>
                      <a:tab pos="5662613" algn="l"/>
                    </a:tabLst>
                    <a:defRPr/>
                  </a:pPr>
                  <a:r>
                    <a:rPr lang="en-US" sz="1400" kern="0" dirty="0" smtClean="0">
                      <a:solidFill>
                        <a:prstClr val="black"/>
                      </a:solidFill>
                      <a:latin typeface="Symbol"/>
                    </a:rPr>
                    <a:t>\</a:t>
                  </a:r>
                  <a:r>
                    <a:rPr lang="en-US" sz="1400" kern="0" dirty="0" smtClean="0">
                      <a:solidFill>
                        <a:prstClr val="black"/>
                      </a:solidFill>
                      <a:latin typeface="Bookman Old Style"/>
                    </a:rPr>
                    <a:t>	</a:t>
                  </a:r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P (A)   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𝟕</m:t>
                          </m:r>
                        </m:den>
                      </m:f>
                    </m:oMath>
                  </a14:m>
                  <a:endParaRPr lang="en-US" sz="1400" b="1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64" y="4315182"/>
                  <a:ext cx="1704340" cy="4905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75" b="-123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/>
          <p:cNvSpPr txBox="1"/>
          <p:nvPr/>
        </p:nvSpPr>
        <p:spPr>
          <a:xfrm>
            <a:off x="2159876" y="2745788"/>
            <a:ext cx="90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+ P (C)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2740398"/>
            <a:ext cx="50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9775" y="332929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nn-NO" sz="1400" kern="0" dirty="0" smtClean="0">
                <a:solidFill>
                  <a:sysClr val="windowText" lastClr="000000"/>
                </a:solidFill>
                <a:latin typeface="Symbol"/>
              </a:rPr>
              <a:t>\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31835" y="3287652"/>
            <a:ext cx="1260045" cy="706732"/>
            <a:chOff x="1871795" y="2911935"/>
            <a:chExt cx="1260045" cy="706732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976384" y="2921549"/>
              <a:ext cx="1011440" cy="4960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884238" indent="-884238" algn="just">
                <a:tabLst>
                  <a:tab pos="457200" algn="ctr"/>
                  <a:tab pos="2462213" algn="r"/>
                  <a:tab pos="2743200" algn="ctr"/>
                  <a:tab pos="3082925" algn="l"/>
                </a:tabLst>
              </a:pPr>
              <a:endParaRPr lang="en-US" sz="1600" b="1">
                <a:solidFill>
                  <a:prstClr val="black"/>
                </a:solidFill>
                <a:latin typeface="Symbol" pitchFamily="18" charset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871795" y="2911935"/>
                  <a:ext cx="1260045" cy="706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tabLst>
                      <a:tab pos="336550" algn="l"/>
                      <a:tab pos="850900" algn="l"/>
                      <a:tab pos="2341563" algn="l"/>
                      <a:tab pos="2806700" algn="l"/>
                      <a:tab pos="2919413" algn="l"/>
                      <a:tab pos="4283075" algn="l"/>
                      <a:tab pos="4748213" algn="l"/>
                      <a:tab pos="5662613" algn="l"/>
                    </a:tabLst>
                    <a:defRPr/>
                  </a:pPr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  P (C)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𝟕</m:t>
                          </m:r>
                        </m:den>
                      </m:f>
                    </m:oMath>
                  </a14:m>
                  <a:endParaRPr lang="en-US" sz="1400" b="1" kern="0" dirty="0">
                    <a:solidFill>
                      <a:prstClr val="black"/>
                    </a:solidFill>
                  </a:endParaRPr>
                </a:p>
                <a:p>
                  <a:pPr>
                    <a:tabLst>
                      <a:tab pos="336550" algn="l"/>
                      <a:tab pos="850900" algn="l"/>
                      <a:tab pos="2341563" algn="l"/>
                      <a:tab pos="2806700" algn="l"/>
                      <a:tab pos="2919413" algn="l"/>
                      <a:tab pos="4059238" algn="l"/>
                      <a:tab pos="4748213" algn="l"/>
                      <a:tab pos="5662613" algn="l"/>
                    </a:tabLst>
                    <a:defRPr/>
                  </a:pPr>
                  <a:r>
                    <a:rPr lang="en-US" sz="1400" b="1" kern="0" dirty="0" smtClean="0">
                      <a:solidFill>
                        <a:prstClr val="black"/>
                      </a:solidFill>
                      <a:latin typeface="Bookman Old Style"/>
                    </a:rPr>
                    <a:t> </a:t>
                  </a:r>
                  <a:endParaRPr lang="en-US" sz="1400" b="1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795" y="2911935"/>
                  <a:ext cx="1260045" cy="7067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>
            <a:off x="4098116" y="2556947"/>
            <a:ext cx="393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6550" algn="l"/>
                <a:tab pos="850900" algn="l"/>
                <a:tab pos="1712913" algn="l"/>
                <a:tab pos="2235200" algn="l"/>
                <a:tab pos="4283075" algn="l"/>
                <a:tab pos="4748213" algn="l"/>
                <a:tab pos="5662613" algn="l"/>
              </a:tabLst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/>
              </a:rPr>
              <a:t>Substituting the value of P (C) in (ii),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19251" y="3025164"/>
            <a:ext cx="1339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850900" algn="l"/>
                <a:tab pos="2341563" algn="l"/>
                <a:tab pos="2806700" algn="l"/>
                <a:tab pos="2919413" algn="l"/>
                <a:tab pos="4283075" algn="l"/>
                <a:tab pos="4748213" algn="l"/>
                <a:tab pos="5662613" algn="l"/>
              </a:tabLst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/>
              </a:rPr>
              <a:t>P (B)     =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63929"/>
              </p:ext>
            </p:extLst>
          </p:nvPr>
        </p:nvGraphicFramePr>
        <p:xfrm>
          <a:off x="5508625" y="2937681"/>
          <a:ext cx="4873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7" imgW="419040" imgH="431640" progId="Equation.DSMT4">
                  <p:embed/>
                </p:oleObj>
              </mc:Choice>
              <mc:Fallback>
                <p:oleObj name="Equation" r:id="rId7" imgW="419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37681"/>
                        <a:ext cx="4873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 bwMode="auto">
          <a:xfrm>
            <a:off x="4375661" y="3476559"/>
            <a:ext cx="1132443" cy="49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139952" y="3475018"/>
                <a:ext cx="1568068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336550" algn="l"/>
                    <a:tab pos="850900" algn="l"/>
                    <a:tab pos="2341563" algn="l"/>
                    <a:tab pos="2806700" algn="l"/>
                    <a:tab pos="2919413" algn="l"/>
                    <a:tab pos="4283075" algn="l"/>
                    <a:tab pos="4748213" algn="l"/>
                    <a:tab pos="5662613" algn="l"/>
                  </a:tabLst>
                  <a:defRPr/>
                </a:pPr>
                <a:r>
                  <a:rPr lang="en-US" sz="1200" kern="0" dirty="0" smtClean="0">
                    <a:solidFill>
                      <a:prstClr val="black"/>
                    </a:solidFill>
                    <a:latin typeface="Symbol"/>
                  </a:rPr>
                  <a:t>\  </a:t>
                </a:r>
                <a:r>
                  <a:rPr lang="en-US" sz="1200" b="1" kern="0" dirty="0" smtClean="0">
                    <a:solidFill>
                      <a:prstClr val="black"/>
                    </a:solidFill>
                    <a:latin typeface="Symbol"/>
                  </a:rPr>
                  <a:t> </a:t>
                </a:r>
                <a:r>
                  <a:rPr lang="en-US" sz="1200" b="1" kern="0" dirty="0" smtClean="0">
                    <a:solidFill>
                      <a:prstClr val="black"/>
                    </a:solidFill>
                    <a:latin typeface="Bookman Old Style"/>
                  </a:rPr>
                  <a:t>P (B)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kern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 kern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𝟕</m:t>
                        </m:r>
                      </m:den>
                    </m:f>
                  </m:oMath>
                </a14:m>
                <a:endParaRPr lang="en-US" sz="12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475018"/>
                <a:ext cx="1568068" cy="491288"/>
              </a:xfrm>
              <a:prstGeom prst="rect">
                <a:avLst/>
              </a:prstGeom>
              <a:blipFill rotWithShape="1"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5010131" y="779665"/>
            <a:ext cx="2961022" cy="32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7861146" y="781677"/>
            <a:ext cx="15551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611560" y="1005900"/>
            <a:ext cx="3024336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37" name="Round Diagonal Corner Rectangle 36"/>
          <p:cNvSpPr/>
          <p:nvPr/>
        </p:nvSpPr>
        <p:spPr>
          <a:xfrm>
            <a:off x="6222036" y="1481258"/>
            <a:ext cx="1846209" cy="896955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horse C winning the race</a:t>
            </a:r>
          </a:p>
        </p:txBody>
      </p:sp>
      <p:sp>
        <p:nvSpPr>
          <p:cNvPr id="38" name="Round Diagonal Corner Rectangle 37"/>
          <p:cNvSpPr/>
          <p:nvPr/>
        </p:nvSpPr>
        <p:spPr>
          <a:xfrm>
            <a:off x="6028184" y="1559093"/>
            <a:ext cx="2233913" cy="741285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horse A winning the race</a:t>
            </a:r>
          </a:p>
        </p:txBody>
      </p:sp>
      <p:sp>
        <p:nvSpPr>
          <p:cNvPr id="39" name="Round Diagonal Corner Rectangle 38"/>
          <p:cNvSpPr/>
          <p:nvPr/>
        </p:nvSpPr>
        <p:spPr>
          <a:xfrm>
            <a:off x="6028184" y="1522028"/>
            <a:ext cx="2233913" cy="81541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horse B winning the race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8494" y="994257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6028184" y="1522028"/>
            <a:ext cx="2233913" cy="81541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we don’t know anything about the ability of the horses 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5658472" y="1332811"/>
            <a:ext cx="2973337" cy="119384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Probabilty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of Horse A winning the race or Horse B winning the race or Horse C winning the race are equally likely to occur</a:t>
            </a:r>
          </a:p>
        </p:txBody>
      </p:sp>
      <p:sp>
        <p:nvSpPr>
          <p:cNvPr id="43" name="Round Diagonal Corner Rectangle 42"/>
          <p:cNvSpPr/>
          <p:nvPr/>
        </p:nvSpPr>
        <p:spPr>
          <a:xfrm>
            <a:off x="6028184" y="1559093"/>
            <a:ext cx="2233913" cy="741285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Hence they are elementary events</a:t>
            </a:r>
          </a:p>
        </p:txBody>
      </p:sp>
      <p:sp>
        <p:nvSpPr>
          <p:cNvPr id="44" name="Round Diagonal Corner Rectangle 43"/>
          <p:cNvSpPr/>
          <p:nvPr/>
        </p:nvSpPr>
        <p:spPr>
          <a:xfrm>
            <a:off x="5916488" y="1592788"/>
            <a:ext cx="2457304" cy="673895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We know sum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of probabilities of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all elementary events = 1</a:t>
            </a:r>
          </a:p>
        </p:txBody>
      </p:sp>
    </p:spTree>
    <p:extLst>
      <p:ext uri="{BB962C8B-B14F-4D97-AF65-F5344CB8AC3E}">
        <p14:creationId xmlns:p14="http://schemas.microsoft.com/office/powerpoint/2010/main" val="34666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7882 0.12593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56742E-6 L -0.0033 0.2520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25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8" grpId="1"/>
      <p:bldP spid="9" grpId="0"/>
      <p:bldP spid="9" grpId="1"/>
      <p:bldP spid="10" grpId="0"/>
      <p:bldP spid="11" grpId="0"/>
      <p:bldP spid="11" grpId="1"/>
      <p:bldP spid="12" grpId="0"/>
      <p:bldP spid="13" grpId="0"/>
      <p:bldP spid="14" grpId="0"/>
      <p:bldP spid="15" grpId="0" build="p"/>
      <p:bldP spid="23" grpId="0"/>
      <p:bldP spid="24" grpId="0"/>
      <p:bldP spid="25" grpId="0"/>
      <p:bldP spid="32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ADDITIONAL EXERCISE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26116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4110" y="3242420"/>
            <a:ext cx="532805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Probability  :  Sum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based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			on Birthday 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467983" y="443651"/>
            <a:ext cx="88033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Savita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Hamida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are friends, what is the probability that both will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have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same birthday (ii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different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birthdays (ignoring a leap year).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5621" r="5191" b="5049"/>
          <a:stretch/>
        </p:blipFill>
        <p:spPr>
          <a:xfrm>
            <a:off x="4334690" y="463526"/>
            <a:ext cx="4174164" cy="4306805"/>
          </a:xfrm>
          <a:prstGeom prst="rect">
            <a:avLst/>
          </a:prstGeom>
        </p:spPr>
      </p:pic>
      <p:graphicFrame>
        <p:nvGraphicFramePr>
          <p:cNvPr id="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34326"/>
              </p:ext>
            </p:extLst>
          </p:nvPr>
        </p:nvGraphicFramePr>
        <p:xfrm>
          <a:off x="561480" y="4207515"/>
          <a:ext cx="1733550" cy="44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4" imgW="1155600" imgH="393480" progId="Equation.DSMT4">
                  <p:embed/>
                </p:oleObj>
              </mc:Choice>
              <mc:Fallback>
                <p:oleObj name="Equation" r:id="rId4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80" y="4207515"/>
                        <a:ext cx="1733550" cy="444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Rounded Rectangle 176"/>
          <p:cNvSpPr/>
          <p:nvPr/>
        </p:nvSpPr>
        <p:spPr>
          <a:xfrm>
            <a:off x="618052" y="2695792"/>
            <a:ext cx="216024" cy="1774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18052" y="3033823"/>
            <a:ext cx="167580" cy="13367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6"/>
          <p:cNvSpPr/>
          <p:nvPr/>
        </p:nvSpPr>
        <p:spPr>
          <a:xfrm rot="1255032">
            <a:off x="747729" y="2181159"/>
            <a:ext cx="4895807" cy="523642"/>
          </a:xfrm>
          <a:custGeom>
            <a:avLst/>
            <a:gdLst>
              <a:gd name="connsiteX0" fmla="*/ 0 w 4895103"/>
              <a:gd name="connsiteY0" fmla="*/ 178019 h 356038"/>
              <a:gd name="connsiteX1" fmla="*/ 178019 w 4895103"/>
              <a:gd name="connsiteY1" fmla="*/ 0 h 356038"/>
              <a:gd name="connsiteX2" fmla="*/ 4717084 w 4895103"/>
              <a:gd name="connsiteY2" fmla="*/ 0 h 356038"/>
              <a:gd name="connsiteX3" fmla="*/ 4895103 w 4895103"/>
              <a:gd name="connsiteY3" fmla="*/ 178019 h 356038"/>
              <a:gd name="connsiteX4" fmla="*/ 4895103 w 4895103"/>
              <a:gd name="connsiteY4" fmla="*/ 178019 h 356038"/>
              <a:gd name="connsiteX5" fmla="*/ 4717084 w 4895103"/>
              <a:gd name="connsiteY5" fmla="*/ 356038 h 356038"/>
              <a:gd name="connsiteX6" fmla="*/ 178019 w 4895103"/>
              <a:gd name="connsiteY6" fmla="*/ 356038 h 356038"/>
              <a:gd name="connsiteX7" fmla="*/ 0 w 4895103"/>
              <a:gd name="connsiteY7" fmla="*/ 178019 h 356038"/>
              <a:gd name="connsiteX0" fmla="*/ 0 w 4895103"/>
              <a:gd name="connsiteY0" fmla="*/ 178019 h 523512"/>
              <a:gd name="connsiteX1" fmla="*/ 178019 w 4895103"/>
              <a:gd name="connsiteY1" fmla="*/ 0 h 523512"/>
              <a:gd name="connsiteX2" fmla="*/ 4717084 w 4895103"/>
              <a:gd name="connsiteY2" fmla="*/ 0 h 523512"/>
              <a:gd name="connsiteX3" fmla="*/ 4895103 w 4895103"/>
              <a:gd name="connsiteY3" fmla="*/ 178019 h 523512"/>
              <a:gd name="connsiteX4" fmla="*/ 4895103 w 4895103"/>
              <a:gd name="connsiteY4" fmla="*/ 178019 h 523512"/>
              <a:gd name="connsiteX5" fmla="*/ 4748464 w 4895103"/>
              <a:gd name="connsiteY5" fmla="*/ 523512 h 523512"/>
              <a:gd name="connsiteX6" fmla="*/ 178019 w 4895103"/>
              <a:gd name="connsiteY6" fmla="*/ 356038 h 523512"/>
              <a:gd name="connsiteX7" fmla="*/ 0 w 4895103"/>
              <a:gd name="connsiteY7" fmla="*/ 178019 h 523512"/>
              <a:gd name="connsiteX0" fmla="*/ 0 w 4895807"/>
              <a:gd name="connsiteY0" fmla="*/ 178019 h 523642"/>
              <a:gd name="connsiteX1" fmla="*/ 178019 w 4895807"/>
              <a:gd name="connsiteY1" fmla="*/ 0 h 523642"/>
              <a:gd name="connsiteX2" fmla="*/ 4717084 w 4895807"/>
              <a:gd name="connsiteY2" fmla="*/ 0 h 523642"/>
              <a:gd name="connsiteX3" fmla="*/ 4895103 w 4895807"/>
              <a:gd name="connsiteY3" fmla="*/ 178019 h 523642"/>
              <a:gd name="connsiteX4" fmla="*/ 4895103 w 4895807"/>
              <a:gd name="connsiteY4" fmla="*/ 178019 h 523642"/>
              <a:gd name="connsiteX5" fmla="*/ 4748464 w 4895807"/>
              <a:gd name="connsiteY5" fmla="*/ 523512 h 523642"/>
              <a:gd name="connsiteX6" fmla="*/ 178019 w 4895807"/>
              <a:gd name="connsiteY6" fmla="*/ 356038 h 523642"/>
              <a:gd name="connsiteX7" fmla="*/ 0 w 4895807"/>
              <a:gd name="connsiteY7" fmla="*/ 178019 h 523642"/>
              <a:gd name="connsiteX0" fmla="*/ 0 w 4895807"/>
              <a:gd name="connsiteY0" fmla="*/ 178019 h 523642"/>
              <a:gd name="connsiteX1" fmla="*/ 178019 w 4895807"/>
              <a:gd name="connsiteY1" fmla="*/ 0 h 523642"/>
              <a:gd name="connsiteX2" fmla="*/ 4717084 w 4895807"/>
              <a:gd name="connsiteY2" fmla="*/ 0 h 523642"/>
              <a:gd name="connsiteX3" fmla="*/ 4895103 w 4895807"/>
              <a:gd name="connsiteY3" fmla="*/ 178019 h 523642"/>
              <a:gd name="connsiteX4" fmla="*/ 4895103 w 4895807"/>
              <a:gd name="connsiteY4" fmla="*/ 178019 h 523642"/>
              <a:gd name="connsiteX5" fmla="*/ 4748464 w 4895807"/>
              <a:gd name="connsiteY5" fmla="*/ 523512 h 523642"/>
              <a:gd name="connsiteX6" fmla="*/ 178019 w 4895807"/>
              <a:gd name="connsiteY6" fmla="*/ 356038 h 523642"/>
              <a:gd name="connsiteX7" fmla="*/ 0 w 4895807"/>
              <a:gd name="connsiteY7" fmla="*/ 178019 h 52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807" h="523642">
                <a:moveTo>
                  <a:pt x="0" y="178019"/>
                </a:moveTo>
                <a:cubicBezTo>
                  <a:pt x="0" y="79702"/>
                  <a:pt x="79702" y="0"/>
                  <a:pt x="178019" y="0"/>
                </a:cubicBezTo>
                <a:lnTo>
                  <a:pt x="4717084" y="0"/>
                </a:lnTo>
                <a:cubicBezTo>
                  <a:pt x="4815401" y="0"/>
                  <a:pt x="4895103" y="79702"/>
                  <a:pt x="4895103" y="178019"/>
                </a:cubicBezTo>
                <a:lnTo>
                  <a:pt x="4895103" y="178019"/>
                </a:lnTo>
                <a:cubicBezTo>
                  <a:pt x="4895103" y="276336"/>
                  <a:pt x="4914605" y="530220"/>
                  <a:pt x="4748464" y="523512"/>
                </a:cubicBezTo>
                <a:cubicBezTo>
                  <a:pt x="3398203" y="522486"/>
                  <a:pt x="1691041" y="356038"/>
                  <a:pt x="178019" y="356038"/>
                </a:cubicBezTo>
                <a:cubicBezTo>
                  <a:pt x="79702" y="356038"/>
                  <a:pt x="0" y="276336"/>
                  <a:pt x="0" y="178019"/>
                </a:cubicBezTo>
                <a:close/>
              </a:path>
            </a:pathLst>
          </a:cu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2608" y="140375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{ (1,1), 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40918" y="1684438"/>
            <a:ext cx="438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(2,1),  (2,2),  (2,3),  ………, 2,365),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0918" y="1959516"/>
            <a:ext cx="451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(3,1),  (3,2),  (3,3), ……, (3,365),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5400000">
            <a:off x="936570" y="2262986"/>
            <a:ext cx="75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…………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1534" y="2939017"/>
            <a:ext cx="549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(365,1),(365,2),(365,3)   ,…………..,   (365,365) }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91500" y="140375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(1,2), 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41635" y="1403750"/>
            <a:ext cx="149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(1,3), 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43808" y="141962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………</a:t>
            </a:r>
            <a:r>
              <a:rPr lang="en-US" sz="2000" b="1" kern="0" baseline="-25000" dirty="0" smtClean="0">
                <a:solidFill>
                  <a:prstClr val="black"/>
                </a:solidFill>
              </a:rPr>
              <a:t>’</a:t>
            </a:r>
            <a:endParaRPr lang="en-IN" sz="2000" b="1" kern="0" baseline="-25000" dirty="0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4162" y="1403750"/>
            <a:ext cx="116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(1,365), 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23070" y="993144"/>
            <a:ext cx="403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All possible outcomes are</a:t>
            </a:r>
            <a:endParaRPr lang="en-IN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04721" y="1961499"/>
            <a:ext cx="119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srgbClr val="002060"/>
                </a:solidFill>
              </a:rPr>
              <a:t>365 rows</a:t>
            </a:r>
            <a:endParaRPr lang="en-IN" sz="2000" b="1" kern="0" dirty="0">
              <a:solidFill>
                <a:srgbClr val="002060"/>
              </a:solidFill>
            </a:endParaRPr>
          </a:p>
        </p:txBody>
      </p:sp>
      <p:sp>
        <p:nvSpPr>
          <p:cNvPr id="107" name="Right Brace 106"/>
          <p:cNvSpPr/>
          <p:nvPr/>
        </p:nvSpPr>
        <p:spPr>
          <a:xfrm rot="5400000">
            <a:off x="2899694" y="1258418"/>
            <a:ext cx="266999" cy="4286253"/>
          </a:xfrm>
          <a:prstGeom prst="rightBrace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6435" y="3502413"/>
            <a:ext cx="162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srgbClr val="002060"/>
                </a:solidFill>
              </a:rPr>
              <a:t>365 columns</a:t>
            </a:r>
            <a:endParaRPr lang="en-IN" sz="2000" b="1" kern="0" dirty="0">
              <a:solidFill>
                <a:srgbClr val="00206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87530" y="3462832"/>
            <a:ext cx="3982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977900" algn="l"/>
                <a:tab pos="2293938" algn="l"/>
                <a:tab pos="2855913" algn="l"/>
                <a:tab pos="4973638" algn="l"/>
              </a:tabLst>
            </a:pP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Total no. of possible outcomes =    365 x 365</a:t>
            </a:r>
          </a:p>
        </p:txBody>
      </p:sp>
      <p:sp>
        <p:nvSpPr>
          <p:cNvPr id="110" name="TextBox 109"/>
          <p:cNvSpPr txBox="1"/>
          <p:nvPr/>
        </p:nvSpPr>
        <p:spPr>
          <a:xfrm rot="5400000">
            <a:off x="1644228" y="2254080"/>
            <a:ext cx="75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…………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5400000">
            <a:off x="2308253" y="2262986"/>
            <a:ext cx="75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…………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5400000">
            <a:off x="3830814" y="2262986"/>
            <a:ext cx="75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</a:rPr>
              <a:t>…………</a:t>
            </a:r>
            <a:endParaRPr lang="en-IN" sz="2000" b="1" kern="0" dirty="0">
              <a:solidFill>
                <a:prstClr val="black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580912" y="1010912"/>
            <a:ext cx="205498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0" name="Rectangle 119"/>
          <p:cNvSpPr/>
          <p:nvPr/>
        </p:nvSpPr>
        <p:spPr>
          <a:xfrm>
            <a:off x="791833" y="3694086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6550" algn="l"/>
                <a:tab pos="977900" algn="l"/>
                <a:tab pos="2293938" algn="l"/>
                <a:tab pos="2855913" algn="l"/>
                <a:tab pos="4973638" algn="l"/>
              </a:tabLst>
            </a:pP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Let A be the event that both </a:t>
            </a:r>
            <a:r>
              <a:rPr lang="en-US" sz="1600" b="1" dirty="0" err="1" smtClean="0">
                <a:solidFill>
                  <a:prstClr val="black"/>
                </a:solidFill>
                <a:cs typeface="Calibri" pitchFamily="34" charset="0"/>
              </a:rPr>
              <a:t>Savita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 and </a:t>
            </a:r>
            <a:r>
              <a:rPr lang="en-US" sz="1600" b="1" dirty="0" err="1" smtClean="0">
                <a:solidFill>
                  <a:prstClr val="black"/>
                </a:solidFill>
                <a:cs typeface="Calibri" pitchFamily="34" charset="0"/>
              </a:rPr>
              <a:t>Hamida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 have their birthday on same day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50831" y="3972088"/>
            <a:ext cx="4122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Number of outcomes </a:t>
            </a:r>
            <a:r>
              <a:rPr lang="en-US" sz="1600" b="1" dirty="0" err="1" smtClean="0">
                <a:solidFill>
                  <a:prstClr val="black"/>
                </a:solidFill>
                <a:cs typeface="Calibri" pitchFamily="34" charset="0"/>
              </a:rPr>
              <a:t>favourable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 to A = 365</a:t>
            </a:r>
            <a:endParaRPr lang="en-US" sz="1600" b="1" dirty="0">
              <a:solidFill>
                <a:prstClr val="black"/>
              </a:solidFill>
              <a:cs typeface="Calibri" pitchFamily="34" charset="0"/>
            </a:endParaRPr>
          </a:p>
        </p:txBody>
      </p:sp>
      <p:graphicFrame>
        <p:nvGraphicFramePr>
          <p:cNvPr id="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362381"/>
              </p:ext>
            </p:extLst>
          </p:nvPr>
        </p:nvGraphicFramePr>
        <p:xfrm>
          <a:off x="2092528" y="4197877"/>
          <a:ext cx="1217077" cy="4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6" imgW="787320" imgH="368280" progId="Equation.DSMT4">
                  <p:embed/>
                </p:oleObj>
              </mc:Choice>
              <mc:Fallback>
                <p:oleObj name="Equation" r:id="rId6" imgW="787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528" y="4197877"/>
                        <a:ext cx="1217077" cy="428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605534"/>
              </p:ext>
            </p:extLst>
          </p:nvPr>
        </p:nvGraphicFramePr>
        <p:xfrm>
          <a:off x="3396259" y="4233541"/>
          <a:ext cx="727108" cy="391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8" imgW="507960" imgH="368280" progId="Equation.DSMT4">
                  <p:embed/>
                </p:oleObj>
              </mc:Choice>
              <mc:Fallback>
                <p:oleObj name="Equation" r:id="rId8" imgW="507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259" y="4233541"/>
                        <a:ext cx="727108" cy="3913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Rectangle 124"/>
          <p:cNvSpPr/>
          <p:nvPr/>
        </p:nvSpPr>
        <p:spPr>
          <a:xfrm>
            <a:off x="554816" y="3334318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6550" algn="l"/>
                <a:tab pos="977900" algn="l"/>
                <a:tab pos="2293938" algn="l"/>
                <a:tab pos="2855913" algn="l"/>
                <a:tab pos="4973638" algn="l"/>
              </a:tabLst>
            </a:pP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Let B be the event that both </a:t>
            </a:r>
            <a:r>
              <a:rPr lang="en-US" sz="1600" b="1" dirty="0" err="1" smtClean="0">
                <a:solidFill>
                  <a:prstClr val="black"/>
                </a:solidFill>
                <a:cs typeface="Calibri" pitchFamily="34" charset="0"/>
              </a:rPr>
              <a:t>Savita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 and </a:t>
            </a:r>
            <a:r>
              <a:rPr lang="en-US" sz="1600" b="1" dirty="0" err="1" smtClean="0">
                <a:solidFill>
                  <a:prstClr val="black"/>
                </a:solidFill>
                <a:cs typeface="Calibri" pitchFamily="34" charset="0"/>
              </a:rPr>
              <a:t>Hamida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 have their birthday on </a:t>
            </a:r>
            <a:r>
              <a:rPr lang="en-US" sz="1600" b="1" dirty="0">
                <a:solidFill>
                  <a:prstClr val="black"/>
                </a:solidFill>
                <a:cs typeface="Calibri" pitchFamily="34" charset="0"/>
              </a:rPr>
              <a:t>different days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95936" y="1019313"/>
            <a:ext cx="2096289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grpSp>
        <p:nvGrpSpPr>
          <p:cNvPr id="130" name="Group 129"/>
          <p:cNvGrpSpPr/>
          <p:nvPr/>
        </p:nvGrpSpPr>
        <p:grpSpPr>
          <a:xfrm>
            <a:off x="5308981" y="2283711"/>
            <a:ext cx="3045404" cy="527490"/>
            <a:chOff x="5489223" y="6738350"/>
            <a:chExt cx="2740377" cy="517186"/>
          </a:xfrm>
        </p:grpSpPr>
        <p:sp>
          <p:nvSpPr>
            <p:cNvPr id="131" name="Round Diagonal Corner Rectangle 130"/>
            <p:cNvSpPr/>
            <p:nvPr/>
          </p:nvSpPr>
          <p:spPr>
            <a:xfrm>
              <a:off x="5489223" y="6738350"/>
              <a:ext cx="2740377" cy="488818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591769" y="6742535"/>
              <a:ext cx="2603904" cy="513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 pitchFamily="18" charset="0"/>
                </a:rPr>
                <a:t>Hamida’s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birthday on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Jan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i.e.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day of year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299169" y="2623888"/>
            <a:ext cx="2993787" cy="528065"/>
            <a:chOff x="5489223" y="6736284"/>
            <a:chExt cx="2755284" cy="493902"/>
          </a:xfrm>
        </p:grpSpPr>
        <p:sp>
          <p:nvSpPr>
            <p:cNvPr id="134" name="Round Diagonal Corner Rectangle 133"/>
            <p:cNvSpPr/>
            <p:nvPr/>
          </p:nvSpPr>
          <p:spPr>
            <a:xfrm>
              <a:off x="5489223" y="6736284"/>
              <a:ext cx="2740377" cy="466300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542941" y="6740814"/>
              <a:ext cx="2701566" cy="489372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4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200" dirty="0" err="1"/>
                <a:t>Hamida’s</a:t>
              </a:r>
              <a:r>
                <a:rPr lang="en-US" sz="1200" dirty="0"/>
                <a:t> birthday on 2nd Jan</a:t>
              </a:r>
            </a:p>
            <a:p>
              <a:r>
                <a:rPr lang="en-US" sz="1200" dirty="0"/>
                <a:t>i.e. 2nd day of year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427154" y="2159571"/>
            <a:ext cx="3007930" cy="523219"/>
            <a:chOff x="5489223" y="6705179"/>
            <a:chExt cx="2740377" cy="502514"/>
          </a:xfrm>
        </p:grpSpPr>
        <p:sp>
          <p:nvSpPr>
            <p:cNvPr id="137" name="Round Diagonal Corner Rectangle 136"/>
            <p:cNvSpPr/>
            <p:nvPr/>
          </p:nvSpPr>
          <p:spPr>
            <a:xfrm>
              <a:off x="5489223" y="6719275"/>
              <a:ext cx="2740377" cy="478825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568979" y="6705179"/>
              <a:ext cx="2649489" cy="502514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4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200" dirty="0" err="1"/>
                <a:t>Hamida’s</a:t>
              </a:r>
              <a:r>
                <a:rPr lang="en-US" sz="1200" dirty="0"/>
                <a:t> birthday on 3rd Jan</a:t>
              </a:r>
            </a:p>
            <a:p>
              <a:r>
                <a:rPr lang="en-US" sz="1200" dirty="0"/>
                <a:t>i.e. 3rd day of year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326106" y="2466252"/>
            <a:ext cx="3018775" cy="524027"/>
            <a:chOff x="5627411" y="6755778"/>
            <a:chExt cx="2532629" cy="555529"/>
          </a:xfrm>
        </p:grpSpPr>
        <p:sp>
          <p:nvSpPr>
            <p:cNvPr id="140" name="Round Diagonal Corner Rectangle 139"/>
            <p:cNvSpPr/>
            <p:nvPr/>
          </p:nvSpPr>
          <p:spPr>
            <a:xfrm>
              <a:off x="5750997" y="6755778"/>
              <a:ext cx="2264774" cy="528522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627411" y="6756635"/>
              <a:ext cx="2532629" cy="554672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4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200" dirty="0" err="1"/>
                <a:t>Hamida’s</a:t>
              </a:r>
              <a:r>
                <a:rPr lang="en-US" sz="1200" dirty="0"/>
                <a:t> birthday on 31st Dec</a:t>
              </a:r>
            </a:p>
            <a:p>
              <a:r>
                <a:rPr lang="en-US" sz="1200" dirty="0"/>
                <a:t>i.e. 365th day of year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64849" y="583387"/>
            <a:ext cx="1055771" cy="800065"/>
            <a:chOff x="2003323" y="6099728"/>
            <a:chExt cx="1381169" cy="963076"/>
          </a:xfrm>
        </p:grpSpPr>
        <p:sp>
          <p:nvSpPr>
            <p:cNvPr id="143" name="Left-Right Arrow 142"/>
            <p:cNvSpPr/>
            <p:nvPr/>
          </p:nvSpPr>
          <p:spPr>
            <a:xfrm>
              <a:off x="2003323" y="6258081"/>
              <a:ext cx="1381169" cy="804723"/>
            </a:xfrm>
            <a:prstGeom prst="leftRightArrow">
              <a:avLst>
                <a:gd name="adj1" fmla="val 66931"/>
                <a:gd name="adj2" fmla="val 20370"/>
              </a:avLst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anchor="ctr">
              <a:spAutoFit/>
            </a:bodyPr>
            <a:lstStyle/>
            <a:p>
              <a:pPr marL="347663" indent="-347663" algn="just"/>
              <a:endParaRPr lang="en-US" sz="1600" b="1" i="1" kern="0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323435" y="6099728"/>
              <a:ext cx="732295" cy="85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</a:rPr>
                <a:t> </a:t>
              </a:r>
            </a:p>
            <a:p>
              <a:pPr algn="ctr"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</a:rPr>
                <a:t>SAME</a:t>
              </a:r>
            </a:p>
            <a:p>
              <a:pPr algn="ctr"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</a:rPr>
                <a:t> DAY</a:t>
              </a:r>
              <a:r>
                <a:rPr lang="en-US" sz="1600" kern="0" dirty="0" smtClean="0">
                  <a:solidFill>
                    <a:prstClr val="white"/>
                  </a:solidFill>
                </a:rPr>
                <a:t> 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595714" y="2338883"/>
            <a:ext cx="2802370" cy="523221"/>
            <a:chOff x="1636243" y="6364470"/>
            <a:chExt cx="2437906" cy="697627"/>
          </a:xfrm>
        </p:grpSpPr>
        <p:sp>
          <p:nvSpPr>
            <p:cNvPr id="146" name="Round Diagonal Corner Rectangle 145"/>
            <p:cNvSpPr/>
            <p:nvPr/>
          </p:nvSpPr>
          <p:spPr>
            <a:xfrm>
              <a:off x="1663139" y="6365031"/>
              <a:ext cx="2342900" cy="664738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6243" y="6364470"/>
              <a:ext cx="2437906" cy="697627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4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200" dirty="0" err="1"/>
                <a:t>Savita’s</a:t>
              </a:r>
              <a:r>
                <a:rPr lang="en-US" sz="1200" dirty="0"/>
                <a:t> birthday on 2nd Jan</a:t>
              </a:r>
            </a:p>
            <a:p>
              <a:r>
                <a:rPr lang="en-US" sz="1200" dirty="0"/>
                <a:t>i.e. 2nd day of year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278276" y="635962"/>
            <a:ext cx="1064515" cy="802218"/>
            <a:chOff x="2003323" y="6236528"/>
            <a:chExt cx="1408302" cy="847832"/>
          </a:xfrm>
        </p:grpSpPr>
        <p:sp>
          <p:nvSpPr>
            <p:cNvPr id="149" name="Left-Right Arrow 148"/>
            <p:cNvSpPr/>
            <p:nvPr/>
          </p:nvSpPr>
          <p:spPr>
            <a:xfrm>
              <a:off x="2003323" y="6236528"/>
              <a:ext cx="1381169" cy="847832"/>
            </a:xfrm>
            <a:prstGeom prst="leftRightArrow">
              <a:avLst>
                <a:gd name="adj1" fmla="val 66931"/>
                <a:gd name="adj2" fmla="val 20370"/>
              </a:avLst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anchor="ctr">
              <a:spAutoFit/>
            </a:bodyPr>
            <a:lstStyle/>
            <a:p>
              <a:pPr marL="347663" indent="-347663" algn="just"/>
              <a:endParaRPr lang="en-US" b="1" i="1" kern="0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043353" y="6370194"/>
              <a:ext cx="1368272" cy="61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</a:rPr>
                <a:t>DIFFERENT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</a:rPr>
                <a:t>DAY</a:t>
              </a:r>
              <a:r>
                <a:rPr lang="en-US" kern="0" dirty="0" smtClean="0">
                  <a:solidFill>
                    <a:prstClr val="white"/>
                  </a:solidFill>
                </a:rPr>
                <a:t> </a:t>
              </a:r>
              <a:endParaRPr lang="en-US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331177" y="3065565"/>
            <a:ext cx="3045404" cy="563993"/>
            <a:chOff x="5489223" y="6759249"/>
            <a:chExt cx="2740377" cy="543973"/>
          </a:xfrm>
        </p:grpSpPr>
        <p:sp>
          <p:nvSpPr>
            <p:cNvPr id="152" name="Round Diagonal Corner Rectangle 151"/>
            <p:cNvSpPr/>
            <p:nvPr/>
          </p:nvSpPr>
          <p:spPr>
            <a:xfrm>
              <a:off x="5489223" y="6774273"/>
              <a:ext cx="2740377" cy="528949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591769" y="6759249"/>
              <a:ext cx="2603904" cy="504651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4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200" dirty="0" err="1"/>
                <a:t>Hamida’s</a:t>
              </a:r>
              <a:r>
                <a:rPr lang="en-US" sz="1200" dirty="0"/>
                <a:t> birthday on 1st Jan</a:t>
              </a:r>
            </a:p>
            <a:p>
              <a:r>
                <a:rPr lang="en-US" sz="1200" dirty="0"/>
                <a:t>i.e. 1st day of year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436096" y="2880048"/>
            <a:ext cx="3007930" cy="555798"/>
            <a:chOff x="5489223" y="6683927"/>
            <a:chExt cx="2740377" cy="551252"/>
          </a:xfrm>
        </p:grpSpPr>
        <p:sp>
          <p:nvSpPr>
            <p:cNvPr id="155" name="Round Diagonal Corner Rectangle 154"/>
            <p:cNvSpPr/>
            <p:nvPr/>
          </p:nvSpPr>
          <p:spPr>
            <a:xfrm>
              <a:off x="5489223" y="6683927"/>
              <a:ext cx="2740377" cy="494478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548661" y="6716238"/>
              <a:ext cx="2649489" cy="518941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4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200" dirty="0" err="1"/>
                <a:t>Hamida’s</a:t>
              </a:r>
              <a:r>
                <a:rPr lang="en-US" sz="1200" dirty="0"/>
                <a:t> birthday on 3rd Jan</a:t>
              </a:r>
            </a:p>
            <a:p>
              <a:r>
                <a:rPr lang="en-US" sz="1200" dirty="0"/>
                <a:t>i.e. 3rd day of year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370833" y="2990279"/>
            <a:ext cx="3097265" cy="523218"/>
            <a:chOff x="5602383" y="7438259"/>
            <a:chExt cx="2264774" cy="488222"/>
          </a:xfrm>
        </p:grpSpPr>
        <p:sp>
          <p:nvSpPr>
            <p:cNvPr id="158" name="Round Diagonal Corner Rectangle 157"/>
            <p:cNvSpPr/>
            <p:nvPr/>
          </p:nvSpPr>
          <p:spPr>
            <a:xfrm>
              <a:off x="5602383" y="7441882"/>
              <a:ext cx="2264774" cy="465207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33480" y="7438259"/>
              <a:ext cx="2146429" cy="488222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4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200" dirty="0" err="1"/>
                <a:t>Hamida’s</a:t>
              </a:r>
              <a:r>
                <a:rPr lang="en-US" sz="1200" dirty="0"/>
                <a:t> birthday on 2nd Jan</a:t>
              </a:r>
            </a:p>
            <a:p>
              <a:r>
                <a:rPr lang="en-US" sz="1200" dirty="0"/>
                <a:t>i.e. 2nd day of year</a:t>
              </a: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606370" y="3516583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n (B)  =</a:t>
            </a:r>
            <a:endParaRPr lang="en-US" sz="16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608412" y="3516583"/>
            <a:ext cx="997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Calibri" pitchFamily="34" charset="0"/>
              </a:rPr>
              <a:t>365 x 365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501657" y="3516583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  <a:sym typeface="Symbol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365</a:t>
            </a:r>
            <a:endParaRPr lang="en-US" sz="16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016432" y="3516583"/>
            <a:ext cx="1915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=  365 (              )</a:t>
            </a:r>
            <a:endParaRPr lang="en-US" sz="16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662404" y="3516583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365 - 1</a:t>
            </a:r>
            <a:endParaRPr lang="en-US" sz="16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98057" y="3795898"/>
            <a:ext cx="4734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Calibri" pitchFamily="34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Number of outcomes </a:t>
            </a:r>
            <a:r>
              <a:rPr lang="en-US" sz="1600" b="1" dirty="0" err="1" smtClean="0">
                <a:solidFill>
                  <a:prstClr val="black"/>
                </a:solidFill>
                <a:cs typeface="Calibri" pitchFamily="34" charset="0"/>
              </a:rPr>
              <a:t>favourable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 to B is 365 </a:t>
            </a:r>
            <a:r>
              <a:rPr lang="en-US" sz="1600" b="1" dirty="0">
                <a:solidFill>
                  <a:prstClr val="black"/>
                </a:solidFill>
                <a:cs typeface="Calibri" pitchFamily="34" charset="0"/>
              </a:rPr>
              <a:t>x </a:t>
            </a:r>
            <a:r>
              <a:rPr lang="en-US" sz="1600" b="1" dirty="0" smtClean="0">
                <a:solidFill>
                  <a:prstClr val="black"/>
                </a:solidFill>
                <a:cs typeface="Calibri" pitchFamily="34" charset="0"/>
              </a:rPr>
              <a:t>364</a:t>
            </a:r>
            <a:endParaRPr lang="en-US" sz="1600" b="1" dirty="0">
              <a:solidFill>
                <a:prstClr val="black"/>
              </a:solidFill>
              <a:cs typeface="Calibri" pitchFamily="34" charset="0"/>
            </a:endParaRPr>
          </a:p>
        </p:txBody>
      </p:sp>
      <p:graphicFrame>
        <p:nvGraphicFramePr>
          <p:cNvPr id="1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9012"/>
              </p:ext>
            </p:extLst>
          </p:nvPr>
        </p:nvGraphicFramePr>
        <p:xfrm>
          <a:off x="510565" y="4069299"/>
          <a:ext cx="1809750" cy="44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10" imgW="1206360" imgH="393480" progId="Equation.DSMT4">
                  <p:embed/>
                </p:oleObj>
              </mc:Choice>
              <mc:Fallback>
                <p:oleObj name="Equation" r:id="rId10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65" y="4069299"/>
                        <a:ext cx="1809750" cy="444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369782"/>
              </p:ext>
            </p:extLst>
          </p:nvPr>
        </p:nvGraphicFramePr>
        <p:xfrm>
          <a:off x="2202739" y="4092175"/>
          <a:ext cx="1217077" cy="4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12" imgW="787320" imgH="368280" progId="Equation.DSMT4">
                  <p:embed/>
                </p:oleObj>
              </mc:Choice>
              <mc:Fallback>
                <p:oleObj name="Equation" r:id="rId12" imgW="787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739" y="4092175"/>
                        <a:ext cx="1217077" cy="428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06597"/>
              </p:ext>
            </p:extLst>
          </p:nvPr>
        </p:nvGraphicFramePr>
        <p:xfrm>
          <a:off x="3488440" y="4120479"/>
          <a:ext cx="727108" cy="391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14" imgW="507960" imgH="368280" progId="Equation.DSMT4">
                  <p:embed/>
                </p:oleObj>
              </mc:Choice>
              <mc:Fallback>
                <p:oleObj name="Equation" r:id="rId14" imgW="507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440" y="4120479"/>
                        <a:ext cx="727108" cy="3913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Round Diagonal Corner Rectangle 172"/>
          <p:cNvSpPr/>
          <p:nvPr/>
        </p:nvSpPr>
        <p:spPr>
          <a:xfrm>
            <a:off x="5453347" y="2828626"/>
            <a:ext cx="2293497" cy="817245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there are 365 rows ,there are 365 diagonal elements</a:t>
            </a:r>
          </a:p>
        </p:txBody>
      </p:sp>
      <p:sp>
        <p:nvSpPr>
          <p:cNvPr id="174" name="Round Diagonal Corner Rectangle 173"/>
          <p:cNvSpPr/>
          <p:nvPr/>
        </p:nvSpPr>
        <p:spPr>
          <a:xfrm>
            <a:off x="5691361" y="3025886"/>
            <a:ext cx="1829731" cy="578882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A is</a:t>
            </a:r>
          </a:p>
        </p:txBody>
      </p:sp>
      <p:sp>
        <p:nvSpPr>
          <p:cNvPr id="175" name="Round Diagonal Corner Rectangle 174"/>
          <p:cNvSpPr/>
          <p:nvPr/>
        </p:nvSpPr>
        <p:spPr>
          <a:xfrm>
            <a:off x="5682387" y="3065565"/>
            <a:ext cx="1723138" cy="578882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B is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54986" y="993144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498481" y="3737255"/>
            <a:ext cx="2799827" cy="603248"/>
            <a:chOff x="1510718" y="6371107"/>
            <a:chExt cx="2577190" cy="596375"/>
          </a:xfrm>
        </p:grpSpPr>
        <p:sp>
          <p:nvSpPr>
            <p:cNvPr id="128" name="Round Diagonal Corner Rectangle 127"/>
            <p:cNvSpPr/>
            <p:nvPr/>
          </p:nvSpPr>
          <p:spPr>
            <a:xfrm>
              <a:off x="1510718" y="6371107"/>
              <a:ext cx="2577190" cy="596375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70703" y="6468985"/>
              <a:ext cx="2476244" cy="49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2000" b="1" kern="0" baseline="3000" dirty="0" err="1" smtClean="0">
                  <a:solidFill>
                    <a:prstClr val="white"/>
                  </a:solidFill>
                  <a:latin typeface="Bookman Old Style" pitchFamily="18" charset="0"/>
                </a:rPr>
                <a:t>Savita’s</a:t>
              </a:r>
              <a:r>
                <a:rPr lang="en-US" sz="2000" b="1" kern="0" baseline="3000" dirty="0" smtClean="0">
                  <a:solidFill>
                    <a:prstClr val="white"/>
                  </a:solidFill>
                  <a:latin typeface="Bookman Old Style" pitchFamily="18" charset="0"/>
                </a:rPr>
                <a:t> birthday on 1</a:t>
              </a:r>
              <a:r>
                <a:rPr lang="en-US" sz="2000" b="1" kern="0" baseline="33000" dirty="0" err="1">
                  <a:solidFill>
                    <a:prstClr val="white"/>
                  </a:solidFill>
                  <a:latin typeface="Bookman Old Style" pitchFamily="18" charset="0"/>
                </a:rPr>
                <a:t>st</a:t>
              </a:r>
              <a:r>
                <a:rPr lang="en-US" sz="2000" b="1" kern="0" baseline="3000" dirty="0" smtClean="0">
                  <a:solidFill>
                    <a:prstClr val="white"/>
                  </a:solidFill>
                  <a:latin typeface="Bookman Old Style" pitchFamily="18" charset="0"/>
                </a:rPr>
                <a:t> Jan</a:t>
              </a:r>
            </a:p>
            <a:p>
              <a:pPr algn="ctr">
                <a:defRPr/>
              </a:pPr>
              <a:r>
                <a:rPr lang="en-US" sz="2000" b="1" kern="0" baseline="3000" dirty="0" smtClean="0">
                  <a:solidFill>
                    <a:prstClr val="white"/>
                  </a:solidFill>
                  <a:latin typeface="Bookman Old Style" pitchFamily="18" charset="0"/>
                </a:rPr>
                <a:t>i.e. 1</a:t>
              </a:r>
              <a:r>
                <a:rPr lang="en-US" sz="2000" b="1" kern="0" baseline="33000" dirty="0" smtClean="0">
                  <a:solidFill>
                    <a:prstClr val="white"/>
                  </a:solidFill>
                  <a:latin typeface="Bookman Old Style" pitchFamily="18" charset="0"/>
                </a:rPr>
                <a:t>st</a:t>
              </a:r>
              <a:r>
                <a:rPr lang="en-US" sz="2000" b="1" kern="0" baseline="3000" dirty="0" smtClean="0">
                  <a:solidFill>
                    <a:prstClr val="white"/>
                  </a:solidFill>
                  <a:latin typeface="Bookman Old Style" pitchFamily="18" charset="0"/>
                </a:rPr>
                <a:t> day of year</a:t>
              </a:r>
              <a:endParaRPr lang="en-US" sz="2000" b="1" kern="0" baseline="3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18052" y="4210322"/>
            <a:ext cx="167580" cy="1179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34416" y="1161175"/>
            <a:ext cx="6783624" cy="603248"/>
            <a:chOff x="5747323" y="6741332"/>
            <a:chExt cx="2615862" cy="241561"/>
          </a:xfrm>
        </p:grpSpPr>
        <p:sp>
          <p:nvSpPr>
            <p:cNvPr id="170" name="Round Diagonal Corner Rectangle 169"/>
            <p:cNvSpPr/>
            <p:nvPr/>
          </p:nvSpPr>
          <p:spPr>
            <a:xfrm>
              <a:off x="5829968" y="6741332"/>
              <a:ext cx="2463134" cy="241561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747323" y="6744745"/>
              <a:ext cx="2615862" cy="20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No. of outcomes with birthday on different day =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Total No. of outcomes – No. of outcomes with Birthday on same day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5" name="Right Brace 104"/>
          <p:cNvSpPr/>
          <p:nvPr/>
        </p:nvSpPr>
        <p:spPr>
          <a:xfrm>
            <a:off x="5396674" y="1347614"/>
            <a:ext cx="359558" cy="1602999"/>
          </a:xfrm>
          <a:prstGeom prst="rightBrace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757641" y="1110874"/>
            <a:ext cx="164502" cy="120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588262" y="4602860"/>
            <a:ext cx="217655" cy="139166"/>
          </a:xfrm>
          <a:prstGeom prst="ellipse">
            <a:avLst/>
          </a:prstGeom>
          <a:noFill/>
          <a:ln w="12700" cap="flat" cmpd="sng" algn="ctr">
            <a:solidFill>
              <a:srgbClr val="0B02BE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41973" y="1109192"/>
            <a:ext cx="169486" cy="120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918975" y="1099919"/>
            <a:ext cx="222030" cy="139166"/>
          </a:xfrm>
          <a:prstGeom prst="ellipse">
            <a:avLst/>
          </a:prstGeom>
          <a:noFill/>
          <a:ln w="12700" cap="flat" cmpd="sng" algn="ctr">
            <a:solidFill>
              <a:srgbClr val="0B02BE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722789" y="1102146"/>
            <a:ext cx="242831" cy="139166"/>
          </a:xfrm>
          <a:prstGeom prst="ellipse">
            <a:avLst/>
          </a:prstGeom>
          <a:noFill/>
          <a:ln w="12700" cap="flat" cmpd="sng" algn="ctr">
            <a:solidFill>
              <a:srgbClr val="0B02BE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083669" y="1098497"/>
            <a:ext cx="215500" cy="139166"/>
          </a:xfrm>
          <a:prstGeom prst="ellipse">
            <a:avLst/>
          </a:prstGeom>
          <a:noFill/>
          <a:ln w="12700" cap="flat" cmpd="sng" algn="ctr">
            <a:solidFill>
              <a:srgbClr val="0B02BE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72" name="Round Diagonal Corner Rectangle 171"/>
          <p:cNvSpPr/>
          <p:nvPr/>
        </p:nvSpPr>
        <p:spPr>
          <a:xfrm>
            <a:off x="5128709" y="1707654"/>
            <a:ext cx="3185113" cy="105560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If we observe all the elements  on the diagonal , we observe that both their birthdays  fall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16318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54 L -0.00191 -0.24846 " pathEditMode="relative" rAng="0" ptsTypes="AA">
                                      <p:cBhvr>
                                        <p:cTn id="38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91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9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9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2" grpId="0"/>
      <p:bldP spid="102" grpId="1"/>
      <p:bldP spid="103" grpId="0"/>
      <p:bldP spid="103" grpId="1"/>
      <p:bldP spid="106" grpId="0"/>
      <p:bldP spid="106" grpId="1"/>
      <p:bldP spid="107" grpId="0" animBg="1"/>
      <p:bldP spid="107" grpId="1" animBg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20" grpId="0"/>
      <p:bldP spid="120" grpId="1"/>
      <p:bldP spid="121" grpId="0"/>
      <p:bldP spid="121" grpId="1"/>
      <p:bldP spid="125" grpId="0"/>
      <p:bldP spid="160" grpId="0"/>
      <p:bldP spid="161" grpId="0"/>
      <p:bldP spid="162" grpId="0"/>
      <p:bldP spid="163" grpId="0"/>
      <p:bldP spid="164" grpId="0"/>
      <p:bldP spid="165" grpId="0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05" grpId="0" animBg="1"/>
      <p:bldP spid="105" grpId="1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7" grpId="0" animBg="1"/>
      <p:bldP spid="117" grpId="1" animBg="1"/>
      <p:bldP spid="117" grpId="2" animBg="1"/>
      <p:bldP spid="117" grpId="3" animBg="1"/>
      <p:bldP spid="118" grpId="0" animBg="1"/>
      <p:bldP spid="118" grpId="1" animBg="1"/>
      <p:bldP spid="118" grpId="2" animBg="1"/>
      <p:bldP spid="118" grpId="3" animBg="1"/>
      <p:bldP spid="119" grpId="0" animBg="1"/>
      <p:bldP spid="119" grpId="1" animBg="1"/>
      <p:bldP spid="119" grpId="2" animBg="1"/>
      <p:bldP spid="119" grpId="3" animBg="1"/>
      <p:bldP spid="172" grpId="0" animBg="1"/>
      <p:bldP spid="17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561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26116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468086" y="3749293"/>
            <a:ext cx="892845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Probability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: 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Fish</a:t>
            </a:r>
          </a:p>
          <a:p>
            <a:pPr lvl="2"/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        :   Sum based on tossing 3 coins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flipH="1" flipV="1">
            <a:off x="1025524" y="1036840"/>
            <a:ext cx="1640261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flipH="1" flipV="1">
            <a:off x="6964348" y="752667"/>
            <a:ext cx="1391907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H="1" flipV="1">
            <a:off x="2678486" y="1051045"/>
            <a:ext cx="5644278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 flipV="1">
            <a:off x="494012" y="1319978"/>
            <a:ext cx="1692927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flipH="1" flipV="1">
            <a:off x="6930858" y="780729"/>
            <a:ext cx="1391907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4800" y="1869833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 5 male fish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80112" y="1869833"/>
            <a:ext cx="18703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+ 8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female fish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4552" y="2191773"/>
            <a:ext cx="12774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 13 fish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" y="1531745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8798" y="2864967"/>
            <a:ext cx="4343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Number of outcomes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to 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24024" y="2864967"/>
            <a:ext cx="5341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48798" y="2539113"/>
            <a:ext cx="5372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Let ‘ E ’ be the event that a male fish is picked up.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8798" y="1550364"/>
            <a:ext cx="52758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633413" indent="-633413" algn="just">
              <a:tabLst>
                <a:tab pos="457200" algn="ctr"/>
                <a:tab pos="1371600" algn="l"/>
              </a:tabLst>
              <a:defRPr sz="1600"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Number of all possible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outcomes </a:t>
            </a:r>
            <a:r>
              <a:rPr lang="en-US" dirty="0">
                <a:solidFill>
                  <a:prstClr val="black"/>
                </a:solidFill>
              </a:rPr>
              <a:t>of the experiment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34556" y="1550364"/>
            <a:ext cx="2813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 Total number of fish</a:t>
            </a: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082" y="3372014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P(E)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2066" y="3233515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Bookman Old Style" pitchFamily="18" charset="0"/>
              </a:defRPr>
            </a:lvl1pPr>
          </a:lstStyle>
          <a:p>
            <a:r>
              <a:rPr lang="en-US" sz="1400" dirty="0">
                <a:solidFill>
                  <a:prstClr val="black"/>
                </a:solidFill>
              </a:rPr>
              <a:t>Number of outcomes </a:t>
            </a:r>
            <a:r>
              <a:rPr lang="en-US" sz="1400" dirty="0" smtClean="0">
                <a:solidFill>
                  <a:prstClr val="black"/>
                </a:solidFill>
              </a:rPr>
              <a:t>favorable </a:t>
            </a:r>
            <a:r>
              <a:rPr lang="en-US" sz="1400" dirty="0">
                <a:solidFill>
                  <a:prstClr val="black"/>
                </a:solidFill>
              </a:rPr>
              <a:t>to 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3082" y="3567858"/>
            <a:ext cx="4634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Number of all possible outcomes of the experiment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85920" y="3554575"/>
            <a:ext cx="4846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" y="450881"/>
            <a:ext cx="8003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Gopi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buys a fish from a shop for his aquarium .The shopkeeper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takes out one fish at random  from a tank containing 5 male fish and 8 female fish. What is the probability that the fish taken out is a male fish ?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5332114" y="2827145"/>
            <a:ext cx="2705034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male fishes are there 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5576" y="3988613"/>
            <a:ext cx="1490641" cy="604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P(E) =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259632" y="4033346"/>
                <a:ext cx="1406155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33346"/>
                <a:ext cx="1406155" cy="5599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2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4" grpId="0" animBg="1"/>
      <p:bldP spid="24" grpId="1" animBg="1"/>
      <p:bldP spid="21" grpId="0" animBg="1"/>
      <p:bldP spid="23" grpId="0" animBg="1"/>
      <p:bldP spid="27" grpId="0" animBg="1"/>
      <p:bldP spid="27" grpId="1" animBg="1"/>
      <p:bldP spid="11" grpId="0"/>
      <p:bldP spid="15" grpId="0"/>
      <p:bldP spid="18" grpId="0"/>
      <p:bldP spid="19" grpId="0"/>
      <p:bldP spid="22" grpId="0" animBg="1"/>
      <p:bldP spid="22" grpId="1" animBg="1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/>
          <p:cNvSpPr/>
          <p:nvPr/>
        </p:nvSpPr>
        <p:spPr>
          <a:xfrm flipH="1" flipV="1">
            <a:off x="3491880" y="2163403"/>
            <a:ext cx="1944216" cy="2449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 flipH="1" flipV="1">
            <a:off x="4211364" y="1875371"/>
            <a:ext cx="1980518" cy="25961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flipH="1" flipV="1">
            <a:off x="4818400" y="832081"/>
            <a:ext cx="3786047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 flipV="1">
            <a:off x="971600" y="1071068"/>
            <a:ext cx="7416824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flipH="1" flipV="1">
            <a:off x="971600" y="1358295"/>
            <a:ext cx="6552728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flipH="1" flipV="1">
            <a:off x="3275260" y="539986"/>
            <a:ext cx="3961036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599719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94199"/>
            <a:ext cx="8291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A game consists of tossing a one rupee coin 3 times and</a:t>
            </a:r>
          </a:p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nothing its outcome each time.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Hanif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wins if all the tosses give the same result i.e., three heads or tails, and loses otherwise. Calculate the probability that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Hanif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will lose the game.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99" y="1800672"/>
            <a:ext cx="26642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Possible outcomes are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6707" y="1811823"/>
            <a:ext cx="310151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HHH, HTH, THH, TTH, HHT, HTT, THT, TTT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051" y="2481367"/>
            <a:ext cx="44644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 Total no. of possible outcomes = 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9" y="2754965"/>
            <a:ext cx="56879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Let A be the event the </a:t>
            </a:r>
            <a:r>
              <a:rPr lang="en-US" dirty="0" err="1" smtClean="0">
                <a:solidFill>
                  <a:prstClr val="black"/>
                </a:solidFill>
              </a:rPr>
              <a:t>Hanif</a:t>
            </a:r>
            <a:r>
              <a:rPr lang="en-US" dirty="0" smtClean="0">
                <a:solidFill>
                  <a:prstClr val="black"/>
                </a:solidFill>
              </a:rPr>
              <a:t> will lose the game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9" y="3140172"/>
            <a:ext cx="39218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Outcomes </a:t>
            </a:r>
            <a:r>
              <a:rPr lang="en-US" dirty="0" err="1" smtClean="0">
                <a:solidFill>
                  <a:prstClr val="black"/>
                </a:solidFill>
              </a:rPr>
              <a:t>favourable</a:t>
            </a:r>
            <a:r>
              <a:rPr lang="en-US" dirty="0" smtClean="0">
                <a:solidFill>
                  <a:prstClr val="black"/>
                </a:solidFill>
              </a:rPr>
              <a:t> to A are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2422" y="3140172"/>
            <a:ext cx="247182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HTH, THH, TTH, HHT, HTT, THT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599" y="3786503"/>
            <a:ext cx="44644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No. of outcomes </a:t>
            </a:r>
            <a:r>
              <a:rPr lang="en-US" dirty="0" err="1" smtClean="0">
                <a:solidFill>
                  <a:prstClr val="black"/>
                </a:solidFill>
                <a:sym typeface="Symbol"/>
              </a:rPr>
              <a:t>favourable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to A = 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3902" y="4124176"/>
            <a:ext cx="2497978" cy="685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  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(A) =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291474" y="4488339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185547" y="4178126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prstClr val="black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47" y="4178126"/>
                <a:ext cx="615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185547" y="4449544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8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47" y="4449544"/>
                <a:ext cx="6154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2982407" y="4488339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76480" y="4178126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prstClr val="black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80" y="4178126"/>
                <a:ext cx="6154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6480" y="4449544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4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80" y="4449544"/>
                <a:ext cx="615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538343" y="4288399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343" y="4288399"/>
                <a:ext cx="6154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971599" y="1580669"/>
            <a:ext cx="403244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When a coin is tossed 3 times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5573430" y="2382023"/>
            <a:ext cx="2977530" cy="997107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We know that when a coin is tossed 3 times possible outcomes are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78677"/>
              </p:ext>
            </p:extLst>
          </p:nvPr>
        </p:nvGraphicFramePr>
        <p:xfrm>
          <a:off x="1027882" y="2369061"/>
          <a:ext cx="2479176" cy="246770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82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9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71600" y="2325385"/>
            <a:ext cx="2555837" cy="2503278"/>
            <a:chOff x="5137069" y="3975913"/>
            <a:chExt cx="2555837" cy="3373130"/>
          </a:xfrm>
        </p:grpSpPr>
        <p:sp>
          <p:nvSpPr>
            <p:cNvPr id="48" name="TextBox 47"/>
            <p:cNvSpPr txBox="1"/>
            <p:nvPr/>
          </p:nvSpPr>
          <p:spPr>
            <a:xfrm>
              <a:off x="5137069" y="3978165"/>
              <a:ext cx="877163" cy="62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st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coin/</a:t>
              </a:r>
            </a:p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1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st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time</a:t>
              </a:r>
              <a:endParaRPr lang="en-US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4615" y="3978165"/>
              <a:ext cx="914033" cy="62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nd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coin/</a:t>
              </a:r>
            </a:p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nd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time</a:t>
              </a:r>
              <a:endParaRPr lang="en-US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02919" y="3975913"/>
              <a:ext cx="889987" cy="62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3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rd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coin/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3</a:t>
              </a:r>
              <a:r>
                <a:rPr lang="en-US" sz="1200" b="1" kern="0" baseline="30000" dirty="0">
                  <a:solidFill>
                    <a:sysClr val="window" lastClr="FFFFFF"/>
                  </a:solidFill>
                  <a:latin typeface="Bookman Old Style" pitchFamily="18" charset="0"/>
                </a:rPr>
                <a:t>rd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time</a:t>
              </a:r>
              <a:endParaRPr lang="en-US" sz="12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pic>
          <p:nvPicPr>
            <p:cNvPr id="51" name="Picture 50" descr="001978 India 1 RupeeA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9464" y="4539515"/>
              <a:ext cx="684129" cy="694286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52" name="Picture 51" descr="001978 India 1 RupeeA.jpg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6137" y="4543802"/>
              <a:ext cx="685800" cy="689998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53" name="Picture 52" descr="001978 India 1 RupeeA.jpg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8225" y="4543802"/>
              <a:ext cx="685800" cy="689998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54" name="Picture 53" descr="001978 India 1 RupeeB.jpg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8225" y="5236321"/>
              <a:ext cx="685800" cy="689998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55" name="Picture 54" descr="001978 India 1 RupeeA.jp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9464" y="5236321"/>
              <a:ext cx="685800" cy="689999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56" name="Picture 55" descr="001978 India 1 RupeeA.jp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6137" y="5236321"/>
              <a:ext cx="685800" cy="689998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57" name="Picture 56" descr="001978 India 1 RupeeB.jpg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6137" y="5936064"/>
              <a:ext cx="685800" cy="689998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58" name="Picture 57" descr="001978 India 1 RupeeA.jp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9464" y="5936065"/>
              <a:ext cx="685800" cy="689999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59" name="Picture 58" descr="001978 India 1 RupeeA.jp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8225" y="5936064"/>
              <a:ext cx="685800" cy="689998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60" name="Picture 59" descr="001978 India 1 RupeeB.jp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9464" y="6659043"/>
              <a:ext cx="685800" cy="689999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61" name="Picture 60" descr="001978 India 1 RupeeA.jpg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6137" y="6659044"/>
              <a:ext cx="685800" cy="689999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62" name="Picture 61" descr="001978 India 1 RupeeA.jpg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18225" y="6659044"/>
              <a:ext cx="685800" cy="689999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66" name="Round Diagonal Corner Rectangle 65"/>
          <p:cNvSpPr/>
          <p:nvPr/>
        </p:nvSpPr>
        <p:spPr>
          <a:xfrm>
            <a:off x="5758188" y="2285872"/>
            <a:ext cx="2711651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Hanif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will lose game if all tosses do not give same result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30509"/>
              </p:ext>
            </p:extLst>
          </p:nvPr>
        </p:nvGraphicFramePr>
        <p:xfrm>
          <a:off x="3666146" y="2368054"/>
          <a:ext cx="2479176" cy="246770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82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9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601988" y="2334518"/>
            <a:ext cx="2593937" cy="2501274"/>
            <a:chOff x="3797399" y="2269204"/>
            <a:chExt cx="2593937" cy="2501274"/>
          </a:xfrm>
        </p:grpSpPr>
        <p:grpSp>
          <p:nvGrpSpPr>
            <p:cNvPr id="9" name="Group 8"/>
            <p:cNvGrpSpPr/>
            <p:nvPr/>
          </p:nvGrpSpPr>
          <p:grpSpPr>
            <a:xfrm>
              <a:off x="3797399" y="2269204"/>
              <a:ext cx="2593937" cy="2501274"/>
              <a:chOff x="3797399" y="2269204"/>
              <a:chExt cx="2593937" cy="2501274"/>
            </a:xfrm>
          </p:grpSpPr>
          <p:pic>
            <p:nvPicPr>
              <p:cNvPr id="113" name="Picture 112" descr="001978 India 1 RupeeB.jpg"/>
              <p:cNvPicPr>
                <a:picLocks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898438" y="3204436"/>
                <a:ext cx="685800" cy="512064"/>
              </a:xfrm>
              <a:prstGeom prst="ellipse">
                <a:avLst/>
              </a:prstGeom>
              <a:ln>
                <a:noFill/>
              </a:ln>
              <a:effectLst/>
            </p:spPr>
          </p:pic>
          <p:grpSp>
            <p:nvGrpSpPr>
              <p:cNvPr id="3" name="Group 2"/>
              <p:cNvGrpSpPr/>
              <p:nvPr/>
            </p:nvGrpSpPr>
            <p:grpSpPr>
              <a:xfrm>
                <a:off x="3797399" y="2269204"/>
                <a:ext cx="2593937" cy="2501274"/>
                <a:chOff x="3797399" y="2269204"/>
                <a:chExt cx="2593937" cy="250127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3797399" y="2269204"/>
                  <a:ext cx="2593937" cy="2501274"/>
                  <a:chOff x="5175169" y="3975913"/>
                  <a:chExt cx="2593937" cy="3370431"/>
                </a:xfrm>
              </p:grpSpPr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175169" y="3978165"/>
                    <a:ext cx="877163" cy="6220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1</a:t>
                    </a:r>
                    <a:r>
                      <a:rPr lang="en-US" sz="1200" b="1" kern="0" baseline="3000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st</a:t>
                    </a: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 coin/</a:t>
                    </a:r>
                  </a:p>
                  <a:p>
                    <a:pPr>
                      <a:defRPr/>
                    </a:pP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1</a:t>
                    </a:r>
                    <a:r>
                      <a:rPr lang="en-US" sz="1200" b="1" kern="0" baseline="3000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st</a:t>
                    </a: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 time</a:t>
                    </a:r>
                    <a:endParaRPr lang="en-US" sz="1200" b="1" kern="0" dirty="0">
                      <a:solidFill>
                        <a:sysClr val="window" lastClr="FFFFFF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040459" y="3978165"/>
                    <a:ext cx="914033" cy="6220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2</a:t>
                    </a:r>
                    <a:r>
                      <a:rPr lang="en-US" sz="1200" b="1" kern="0" baseline="3000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nd</a:t>
                    </a: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 coin/</a:t>
                    </a:r>
                  </a:p>
                  <a:p>
                    <a:pPr>
                      <a:defRPr/>
                    </a:pP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2</a:t>
                    </a:r>
                    <a:r>
                      <a:rPr lang="en-US" sz="1200" b="1" kern="0" baseline="3000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nd</a:t>
                    </a: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 time</a:t>
                    </a:r>
                    <a:endParaRPr lang="en-US" sz="1200" b="1" kern="0" dirty="0">
                      <a:solidFill>
                        <a:sysClr val="window" lastClr="FFFFFF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879119" y="3975913"/>
                    <a:ext cx="889987" cy="6220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3</a:t>
                    </a:r>
                    <a:r>
                      <a:rPr lang="en-US" sz="1200" b="1" kern="0" baseline="3000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rd</a:t>
                    </a: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 coin/</a:t>
                    </a:r>
                  </a:p>
                  <a:p>
                    <a:pPr>
                      <a:defRPr/>
                    </a:pPr>
                    <a:r>
                      <a:rPr lang="en-US" sz="1200" b="1" kern="0" dirty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3</a:t>
                    </a:r>
                    <a:r>
                      <a:rPr lang="en-US" sz="1200" b="1" kern="0" baseline="30000" dirty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rd</a:t>
                    </a:r>
                    <a:r>
                      <a:rPr lang="en-US" sz="1200" b="1" kern="0" dirty="0" smtClean="0">
                        <a:solidFill>
                          <a:sysClr val="window" lastClr="FFFFFF"/>
                        </a:solidFill>
                        <a:latin typeface="Bookman Old Style" pitchFamily="18" charset="0"/>
                      </a:rPr>
                      <a:t> time</a:t>
                    </a:r>
                    <a:endParaRPr lang="en-US" sz="1200" b="1" kern="0" dirty="0">
                      <a:solidFill>
                        <a:sysClr val="window" lastClr="FFFFFF"/>
                      </a:solidFill>
                      <a:latin typeface="Bookman Old Style" pitchFamily="18" charset="0"/>
                    </a:endParaRPr>
                  </a:p>
                </p:txBody>
              </p:sp>
              <p:pic>
                <p:nvPicPr>
                  <p:cNvPr id="69" name="Picture 68" descr="001978 India 1 RupeeA.jpg"/>
                  <p:cNvPicPr>
                    <a:picLocks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6098181" y="5966346"/>
                    <a:ext cx="685800" cy="689999"/>
                  </a:xfrm>
                  <a:prstGeom prst="ellipse">
                    <a:avLst/>
                  </a:prstGeom>
                  <a:ln>
                    <a:noFill/>
                  </a:ln>
                  <a:effectLst/>
                </p:spPr>
              </p:pic>
              <p:pic>
                <p:nvPicPr>
                  <p:cNvPr id="70" name="Picture 69" descr="001978 India 1 RupeeA.jpg"/>
                  <p:cNvPicPr>
                    <a:picLocks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5276208" y="6656345"/>
                    <a:ext cx="685800" cy="689999"/>
                  </a:xfrm>
                  <a:prstGeom prst="ellipse">
                    <a:avLst/>
                  </a:prstGeom>
                  <a:ln>
                    <a:noFill/>
                  </a:ln>
                  <a:effectLst/>
                </p:spPr>
              </p:pic>
              <p:pic>
                <p:nvPicPr>
                  <p:cNvPr id="71" name="Picture 70" descr="001978 India 1 RupeeB.jpg"/>
                  <p:cNvPicPr>
                    <a:picLocks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6920154" y="4536055"/>
                    <a:ext cx="685800" cy="689999"/>
                  </a:xfrm>
                  <a:prstGeom prst="ellipse">
                    <a:avLst/>
                  </a:prstGeom>
                  <a:ln>
                    <a:noFill/>
                  </a:ln>
                  <a:effectLst/>
                </p:spPr>
              </p:pic>
              <p:pic>
                <p:nvPicPr>
                  <p:cNvPr id="72" name="Picture 71" descr="001978 India 1 RupeeA.jpg"/>
                  <p:cNvPicPr>
                    <a:picLocks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6920154" y="5236125"/>
                    <a:ext cx="685800" cy="689999"/>
                  </a:xfrm>
                  <a:prstGeom prst="ellipse">
                    <a:avLst/>
                  </a:prstGeom>
                  <a:ln>
                    <a:noFill/>
                  </a:ln>
                  <a:effectLst/>
                </p:spPr>
              </p:pic>
              <p:pic>
                <p:nvPicPr>
                  <p:cNvPr id="77" name="Picture 76" descr="001978 India 1 RupeeB.jpg"/>
                  <p:cNvPicPr>
                    <a:picLocks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5276208" y="4536055"/>
                    <a:ext cx="685800" cy="689999"/>
                  </a:xfrm>
                  <a:prstGeom prst="ellipse">
                    <a:avLst/>
                  </a:prstGeom>
                  <a:ln>
                    <a:noFill/>
                  </a:ln>
                  <a:effectLst/>
                </p:spPr>
              </p:pic>
            </p:grpSp>
            <p:pic>
              <p:nvPicPr>
                <p:cNvPr id="111" name="Picture 110" descr="001978 India 1 RupeeB.jpg"/>
                <p:cNvPicPr>
                  <a:picLocks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720411" y="2684898"/>
                  <a:ext cx="685800" cy="512064"/>
                </a:xfrm>
                <a:prstGeom prst="ellipse">
                  <a:avLst/>
                </a:prstGeom>
                <a:ln>
                  <a:noFill/>
                </a:ln>
                <a:effectLst/>
              </p:spPr>
            </p:pic>
            <p:pic>
              <p:nvPicPr>
                <p:cNvPr id="112" name="Picture 111" descr="001978 India 1 RupeeB.jpg"/>
                <p:cNvPicPr>
                  <a:picLocks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720411" y="3219434"/>
                  <a:ext cx="685800" cy="512064"/>
                </a:xfrm>
                <a:prstGeom prst="ellipse">
                  <a:avLst/>
                </a:prstGeom>
                <a:ln>
                  <a:noFill/>
                </a:ln>
                <a:effectLst/>
              </p:spPr>
            </p:pic>
            <p:pic>
              <p:nvPicPr>
                <p:cNvPr id="114" name="Picture 113" descr="001978 India 1 RupeeB.jpg"/>
                <p:cNvPicPr>
                  <a:picLocks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720411" y="4258414"/>
                  <a:ext cx="685800" cy="512064"/>
                </a:xfrm>
                <a:prstGeom prst="ellipse">
                  <a:avLst/>
                </a:prstGeom>
                <a:ln>
                  <a:noFill/>
                </a:ln>
                <a:effectLst/>
              </p:spPr>
            </p:pic>
            <p:pic>
              <p:nvPicPr>
                <p:cNvPr id="115" name="Picture 114" descr="001978 India 1 RupeeB.jpg"/>
                <p:cNvPicPr>
                  <a:picLocks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5542384" y="3736724"/>
                  <a:ext cx="685800" cy="512064"/>
                </a:xfrm>
                <a:prstGeom prst="ellipse">
                  <a:avLst/>
                </a:prstGeom>
                <a:ln>
                  <a:noFill/>
                </a:ln>
                <a:effectLst/>
              </p:spPr>
            </p:pic>
            <p:pic>
              <p:nvPicPr>
                <p:cNvPr id="116" name="Picture 115" descr="001978 India 1 RupeeB.jpg"/>
                <p:cNvPicPr>
                  <a:picLocks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5542384" y="4258414"/>
                  <a:ext cx="685800" cy="512064"/>
                </a:xfrm>
                <a:prstGeom prst="ellipse">
                  <a:avLst/>
                </a:prstGeom>
                <a:ln>
                  <a:noFill/>
                </a:ln>
                <a:effectLst/>
              </p:spPr>
            </p:pic>
          </p:grpSp>
        </p:grpSp>
        <p:pic>
          <p:nvPicPr>
            <p:cNvPr id="117" name="Picture 116" descr="001978 India 1 RupeeB.jpg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8438" y="3736724"/>
              <a:ext cx="685800" cy="512064"/>
            </a:xfrm>
            <a:prstGeom prst="ellipse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860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18" grpId="0" animBg="1"/>
      <p:bldP spid="118" grpId="1" animBg="1"/>
      <p:bldP spid="64" grpId="0" animBg="1"/>
      <p:bldP spid="64" grpId="1" animBg="1"/>
      <p:bldP spid="65" grpId="0" animBg="1"/>
      <p:bldP spid="65" grpId="1" animBg="1"/>
      <p:bldP spid="63" grpId="0" animBg="1"/>
      <p:bldP spid="28" grpId="0" animBg="1"/>
      <p:bldP spid="28" grpId="1" animBg="1"/>
      <p:bldP spid="5" grpId="0"/>
      <p:bldP spid="6" grpId="0"/>
      <p:bldP spid="7" grpId="0"/>
      <p:bldP spid="8" grpId="0"/>
      <p:bldP spid="10" grpId="0"/>
      <p:bldP spid="13" grpId="0"/>
      <p:bldP spid="14" grpId="0"/>
      <p:bldP spid="15" grpId="0"/>
      <p:bldP spid="17" grpId="0" animBg="1"/>
      <p:bldP spid="19" grpId="0"/>
      <p:bldP spid="20" grpId="0"/>
      <p:bldP spid="22" grpId="0"/>
      <p:bldP spid="23" grpId="0"/>
      <p:bldP spid="24" grpId="0"/>
      <p:bldP spid="29" grpId="0"/>
      <p:bldP spid="30" grpId="0" animBg="1"/>
      <p:bldP spid="30" grpId="1" animBg="1"/>
      <p:bldP spid="66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884634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Q.3,15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26116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3568" y="3749293"/>
            <a:ext cx="892845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Probability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: 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                   Tossing 1 coin</a:t>
            </a:r>
          </a:p>
          <a:p>
            <a:pPr lvl="2"/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        :   Sum based on  </a:t>
            </a:r>
          </a:p>
          <a:p>
            <a:pPr lvl="2"/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         Playing cards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413272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02568"/>
            <a:ext cx="8003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Why is tossing a coin considered to be a fair way of deciding which team should get the ball at the beginning of a football game?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609" y="1713491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When we toss a coin, the outcomes head and tail are equally likely.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609" y="2063773"/>
            <a:ext cx="795783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So, the result of an individual coin toss is completely unpredictable.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63" y="2560091"/>
            <a:ext cx="1420858" cy="142085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62" y="2560091"/>
            <a:ext cx="1420858" cy="1420858"/>
          </a:xfrm>
          <a:prstGeom prst="ellipse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46192" y="2978133"/>
            <a:ext cx="533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marL="633413" indent="-633413" algn="ctr">
              <a:tabLst>
                <a:tab pos="457200" algn="ctr"/>
                <a:tab pos="1371600" algn="l"/>
              </a:tabLst>
            </a:pPr>
            <a:r>
              <a:rPr lang="en-US" sz="4000" b="1" dirty="0" smtClean="0">
                <a:ln w="381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itchFamily="34" charset="0"/>
              </a:rPr>
              <a:t>H</a:t>
            </a:r>
            <a:endParaRPr lang="en-US" sz="4000" b="1" dirty="0">
              <a:ln w="38100" cmpd="sng">
                <a:solidFill>
                  <a:sysClr val="windowText" lastClr="000000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 Blac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74991" y="2978133"/>
            <a:ext cx="533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marL="633413" indent="-633413" algn="ctr">
              <a:tabLst>
                <a:tab pos="457200" algn="ctr"/>
                <a:tab pos="1371600" algn="l"/>
              </a:tabLst>
            </a:pPr>
            <a:r>
              <a:rPr lang="en-US" sz="4000" b="1" dirty="0" smtClean="0">
                <a:ln w="381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itchFamily="34" charset="0"/>
              </a:rPr>
              <a:t>T</a:t>
            </a:r>
            <a:endParaRPr lang="en-US" sz="4000" b="1" dirty="0">
              <a:ln w="38100" cmpd="sng">
                <a:solidFill>
                  <a:sysClr val="windowText" lastClr="000000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 Black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17" y="2558156"/>
            <a:ext cx="1115644" cy="2231288"/>
          </a:xfrm>
          <a:prstGeom prst="rect">
            <a:avLst/>
          </a:prstGeom>
        </p:spPr>
      </p:pic>
      <p:sp>
        <p:nvSpPr>
          <p:cNvPr id="13" name="Round Diagonal Corner Rectangle 12"/>
          <p:cNvSpPr/>
          <p:nvPr/>
        </p:nvSpPr>
        <p:spPr>
          <a:xfrm>
            <a:off x="5824740" y="2657463"/>
            <a:ext cx="2705034" cy="136181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Outcomes are head and tail. These two outcomes are equally likely to occur</a:t>
            </a:r>
          </a:p>
        </p:txBody>
      </p:sp>
    </p:spTree>
    <p:extLst>
      <p:ext uri="{BB962C8B-B14F-4D97-AF65-F5344CB8AC3E}">
        <p14:creationId xmlns:p14="http://schemas.microsoft.com/office/powerpoint/2010/main" val="36554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 build="allAtOnce"/>
      <p:bldP spid="11" grpId="0" build="allAtOnce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 flipH="1" flipV="1">
            <a:off x="1299347" y="1622864"/>
            <a:ext cx="435988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flipH="1" flipV="1">
            <a:off x="1210995" y="1343536"/>
            <a:ext cx="6157062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 flipV="1">
            <a:off x="3026435" y="525893"/>
            <a:ext cx="5227497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6725" y="2120885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725" y="473993"/>
            <a:ext cx="8291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 Five cards 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___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ten, jack, queen, king and ace of diamonds, are well - shuffled with their face downwards. One card is then picked up at the random?</a:t>
            </a:r>
          </a:p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What is the probability that the card is the queen?</a:t>
            </a:r>
          </a:p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(ii) If the queen is drawn and put aside, what is the probability that the second card picked up is (a) an ace? (b) a queen?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1125" y="2130574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Total number of possible outcomes =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125" y="2394967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Let A be the event that the card picked up is a queen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125" y="2722349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Number of outcomes </a:t>
            </a:r>
            <a:r>
              <a:rPr lang="en-US" dirty="0" err="1" smtClean="0">
                <a:solidFill>
                  <a:prstClr val="black"/>
                </a:solidFill>
              </a:rPr>
              <a:t>favourable</a:t>
            </a:r>
            <a:r>
              <a:rPr lang="en-US" dirty="0" smtClean="0">
                <a:solidFill>
                  <a:prstClr val="black"/>
                </a:solidFill>
              </a:rPr>
              <a:t> to A =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4548" y="3140720"/>
            <a:ext cx="1590822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(A) 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45897" y="3420598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39970" y="3135158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70" y="3135158"/>
                <a:ext cx="61540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39970" y="340657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5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70" y="3406576"/>
                <a:ext cx="61540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1125" y="3786361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If Queen is drawn and kept aside.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1125" y="4146401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Total no. of possible outcomes = 5 – 1 = 4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99430" y="2289697"/>
            <a:ext cx="3644508" cy="1391755"/>
            <a:chOff x="5129014" y="3162726"/>
            <a:chExt cx="3313189" cy="1530930"/>
          </a:xfrm>
        </p:grpSpPr>
        <p:sp>
          <p:nvSpPr>
            <p:cNvPr id="16" name="Rounded Rectangle 15"/>
            <p:cNvSpPr/>
            <p:nvPr/>
          </p:nvSpPr>
          <p:spPr>
            <a:xfrm>
              <a:off x="5129014" y="3162726"/>
              <a:ext cx="3313189" cy="1530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237436" y="3259196"/>
              <a:ext cx="3096344" cy="1337990"/>
              <a:chOff x="5220072" y="4331494"/>
              <a:chExt cx="1630676" cy="51435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31" t="74932" r="166" b="-317"/>
              <a:stretch/>
            </p:blipFill>
            <p:spPr>
              <a:xfrm>
                <a:off x="5220072" y="4331494"/>
                <a:ext cx="1303021" cy="5143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61" t="75132" r="92189" b="424"/>
              <a:stretch/>
            </p:blipFill>
            <p:spPr>
              <a:xfrm>
                <a:off x="6509277" y="4338638"/>
                <a:ext cx="341471" cy="495300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4202435" y="3169777"/>
            <a:ext cx="3644508" cy="1391755"/>
            <a:chOff x="5129014" y="3162726"/>
            <a:chExt cx="3313189" cy="1530930"/>
          </a:xfrm>
        </p:grpSpPr>
        <p:sp>
          <p:nvSpPr>
            <p:cNvPr id="24" name="Rounded Rectangle 23"/>
            <p:cNvSpPr/>
            <p:nvPr/>
          </p:nvSpPr>
          <p:spPr>
            <a:xfrm>
              <a:off x="5129014" y="3162726"/>
              <a:ext cx="3313189" cy="1530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237436" y="3259196"/>
              <a:ext cx="3096344" cy="1337990"/>
              <a:chOff x="5220072" y="4331494"/>
              <a:chExt cx="1630676" cy="51435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31" t="74932" r="166" b="-317"/>
              <a:stretch/>
            </p:blipFill>
            <p:spPr>
              <a:xfrm>
                <a:off x="5220072" y="4331494"/>
                <a:ext cx="1303021" cy="51435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61" t="75132" r="92189" b="424"/>
              <a:stretch/>
            </p:blipFill>
            <p:spPr>
              <a:xfrm>
                <a:off x="6509277" y="4338638"/>
                <a:ext cx="341471" cy="495300"/>
              </a:xfrm>
              <a:prstGeom prst="rect">
                <a:avLst/>
              </a:prstGeom>
            </p:spPr>
          </p:pic>
        </p:grpSp>
      </p:grpSp>
      <p:sp>
        <p:nvSpPr>
          <p:cNvPr id="18" name="Rectangle 17"/>
          <p:cNvSpPr/>
          <p:nvPr/>
        </p:nvSpPr>
        <p:spPr>
          <a:xfrm>
            <a:off x="5717400" y="3273808"/>
            <a:ext cx="629720" cy="1171305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202435" y="2290823"/>
            <a:ext cx="3644508" cy="1391755"/>
            <a:chOff x="5129014" y="3162726"/>
            <a:chExt cx="3313189" cy="1530930"/>
          </a:xfrm>
        </p:grpSpPr>
        <p:sp>
          <p:nvSpPr>
            <p:cNvPr id="30" name="Rounded Rectangle 29"/>
            <p:cNvSpPr/>
            <p:nvPr/>
          </p:nvSpPr>
          <p:spPr>
            <a:xfrm>
              <a:off x="5129014" y="3162726"/>
              <a:ext cx="3313189" cy="1530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237436" y="3259196"/>
              <a:ext cx="3096344" cy="1337990"/>
              <a:chOff x="5220072" y="4331494"/>
              <a:chExt cx="1630676" cy="51435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31" t="74932" r="166" b="-317"/>
              <a:stretch/>
            </p:blipFill>
            <p:spPr>
              <a:xfrm>
                <a:off x="5220072" y="4331494"/>
                <a:ext cx="1303021" cy="514350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61" t="75132" r="92189" b="424"/>
              <a:stretch/>
            </p:blipFill>
            <p:spPr>
              <a:xfrm>
                <a:off x="6509277" y="4338638"/>
                <a:ext cx="341471" cy="495300"/>
              </a:xfrm>
              <a:prstGeom prst="rect">
                <a:avLst/>
              </a:prstGeom>
            </p:spPr>
          </p:pic>
        </p:grpSp>
      </p:grpSp>
      <p:sp>
        <p:nvSpPr>
          <p:cNvPr id="34" name="Rectangle 33"/>
          <p:cNvSpPr/>
          <p:nvPr/>
        </p:nvSpPr>
        <p:spPr>
          <a:xfrm>
            <a:off x="5704098" y="2318383"/>
            <a:ext cx="658577" cy="1337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71955" y="1377227"/>
            <a:ext cx="1106424" cy="1298081"/>
            <a:chOff x="4952062" y="3167742"/>
            <a:chExt cx="1106424" cy="1051956"/>
          </a:xfrm>
        </p:grpSpPr>
        <p:sp>
          <p:nvSpPr>
            <p:cNvPr id="36" name="Rounded Rectangular Callout 35"/>
            <p:cNvSpPr/>
            <p:nvPr/>
          </p:nvSpPr>
          <p:spPr>
            <a:xfrm>
              <a:off x="4952062" y="3167742"/>
              <a:ext cx="1106424" cy="1051956"/>
            </a:xfrm>
            <a:prstGeom prst="wedgeRoundRectCallout">
              <a:avLst>
                <a:gd name="adj1" fmla="val 536"/>
                <a:gd name="adj2" fmla="val 10485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35" t="75000" r="7731"/>
            <a:stretch/>
          </p:blipFill>
          <p:spPr>
            <a:xfrm>
              <a:off x="5156136" y="3238196"/>
              <a:ext cx="683036" cy="911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1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 animBg="1"/>
      <p:bldP spid="22" grpId="1" animBg="1"/>
      <p:bldP spid="20" grpId="0" animBg="1"/>
      <p:bldP spid="20" grpId="1" animBg="1"/>
      <p:bldP spid="5" grpId="0"/>
      <p:bldP spid="6" grpId="0"/>
      <p:bldP spid="7" grpId="0"/>
      <p:bldP spid="8" grpId="0"/>
      <p:bldP spid="9" grpId="0" animBg="1"/>
      <p:bldP spid="11" grpId="0"/>
      <p:bldP spid="12" grpId="0"/>
      <p:bldP spid="13" grpId="0"/>
      <p:bldP spid="14" grpId="0"/>
      <p:bldP spid="18" grpId="0" animBg="1"/>
      <p:bldP spid="18" grpId="1" animBg="1"/>
      <p:bldP spid="34" grpId="0" animBg="1"/>
    </p:bldLst>
  </p:timing>
</p:sld>
</file>

<file path=ppt/theme/theme1.xml><?xml version="1.0" encoding="utf-8"?>
<a:theme xmlns:a="http://schemas.openxmlformats.org/drawingml/2006/main" name="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21770</TotalTime>
  <Words>2645</Words>
  <Application>Microsoft Office PowerPoint</Application>
  <PresentationFormat>On-screen Show (16:9)</PresentationFormat>
  <Paragraphs>434</Paragraphs>
  <Slides>26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Bookman Old Style</vt:lpstr>
      <vt:lpstr>Calibri</vt:lpstr>
      <vt:lpstr>Cambria Math</vt:lpstr>
      <vt:lpstr>Symbol</vt:lpstr>
      <vt:lpstr>Chapter 2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T.S BORA</cp:lastModifiedBy>
  <cp:revision>2703</cp:revision>
  <dcterms:created xsi:type="dcterms:W3CDTF">2013-09-18T07:07:36Z</dcterms:created>
  <dcterms:modified xsi:type="dcterms:W3CDTF">2022-04-23T05:23:20Z</dcterms:modified>
</cp:coreProperties>
</file>