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66" r:id="rId3"/>
    <p:sldMasterId id="2147483783" r:id="rId4"/>
    <p:sldMasterId id="2147483795" r:id="rId5"/>
    <p:sldMasterId id="2147483808" r:id="rId6"/>
  </p:sldMasterIdLst>
  <p:notesMasterIdLst>
    <p:notesMasterId r:id="rId25"/>
  </p:notesMasterIdLst>
  <p:handoutMasterIdLst>
    <p:handoutMasterId r:id="rId26"/>
  </p:handoutMasterIdLst>
  <p:sldIdLst>
    <p:sldId id="260" r:id="rId7"/>
    <p:sldId id="399" r:id="rId8"/>
    <p:sldId id="303" r:id="rId9"/>
    <p:sldId id="304" r:id="rId10"/>
    <p:sldId id="305" r:id="rId11"/>
    <p:sldId id="306" r:id="rId12"/>
    <p:sldId id="400" r:id="rId13"/>
    <p:sldId id="268" r:id="rId14"/>
    <p:sldId id="401" r:id="rId15"/>
    <p:sldId id="269" r:id="rId16"/>
    <p:sldId id="292" r:id="rId17"/>
    <p:sldId id="293" r:id="rId18"/>
    <p:sldId id="294" r:id="rId19"/>
    <p:sldId id="295" r:id="rId20"/>
    <p:sldId id="296" r:id="rId21"/>
    <p:sldId id="402" r:id="rId22"/>
    <p:sldId id="275" r:id="rId23"/>
    <p:sldId id="29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9E967-DD71-4F36-BAB6-C35C8B7756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849A-DDF8-4A61-987F-BAE1B29E8F4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B849A-DDF8-4A61-987F-BAE1B29E8F4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7" y="-29817"/>
            <a:ext cx="9180283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501"/>
            <a:ext cx="9225600" cy="5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60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9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22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7" y="-29817"/>
            <a:ext cx="9180283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501"/>
            <a:ext cx="9225600" cy="5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19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08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12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5" r:id="rId2"/>
    <p:sldLayoutId id="214748375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7" y="-29817"/>
            <a:ext cx="9180283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9" y="-41062"/>
            <a:ext cx="9225600" cy="5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0" r:id="rId3"/>
    <p:sldLayoutId id="2147483771" r:id="rId4"/>
    <p:sldLayoutId id="2147483772" r:id="rId5"/>
    <p:sldLayoutId id="214748377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2777" y="304309"/>
            <a:ext cx="7" cy="391550"/>
          </a:xfrm>
          <a:prstGeom prst="rect">
            <a:avLst/>
          </a:prstGeom>
          <a:ln w="38100" cap="rnd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828800" y="1492169"/>
            <a:ext cx="3219728" cy="2708077"/>
            <a:chOff x="2971800" y="1828800"/>
            <a:chExt cx="3219728" cy="3610769"/>
          </a:xfrm>
        </p:grpSpPr>
        <p:pic>
          <p:nvPicPr>
            <p:cNvPr id="35" name="Picture 34" descr="graph.jpg"/>
            <p:cNvPicPr>
              <a:picLocks noChangeAspect="1"/>
            </p:cNvPicPr>
            <p:nvPr/>
          </p:nvPicPr>
          <p:blipFill>
            <a:blip r:embed="rId3" cstate="print"/>
            <a:srcRect r="37297" b="50000"/>
            <a:stretch>
              <a:fillRect/>
            </a:stretch>
          </p:blipFill>
          <p:spPr>
            <a:xfrm>
              <a:off x="2971800" y="19050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6" name="Straight Connector 35"/>
            <p:cNvCxnSpPr/>
            <p:nvPr/>
          </p:nvCxnSpPr>
          <p:spPr>
            <a:xfrm>
              <a:off x="3276600" y="3483771"/>
              <a:ext cx="2667000" cy="158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054889" y="3587211"/>
              <a:ext cx="2907268" cy="46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581400" y="2823498"/>
              <a:ext cx="1981200" cy="158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994025" y="3298825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9600" y="1828800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7400" y="3295651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020" y="5029200"/>
              <a:ext cx="35458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97350" y="3435351"/>
              <a:ext cx="34015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O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1711" y="4129606"/>
            <a:ext cx="629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7848" y="4129606"/>
            <a:ext cx="493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number of zeroes is 0, because the graph does</a:t>
            </a:r>
          </a:p>
          <a:p>
            <a:pPr marL="400050" indent="-400050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not intersect the X - axis at any point.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 rot="10800000" flipH="1" flipV="1">
            <a:off x="6217352" y="1583784"/>
            <a:ext cx="2400231" cy="526380"/>
          </a:xfrm>
          <a:prstGeom prst="roundRect">
            <a:avLst/>
          </a:prstGeom>
          <a:solidFill>
            <a:srgbClr val="B6B156">
              <a:alpha val="63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57192" y="1574837"/>
            <a:ext cx="2399267" cy="523210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Given line is intersecting 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cs typeface="Arial" pitchFamily="34" charset="0"/>
              </a:rPr>
              <a:t>X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axis at how many points ?</a:t>
            </a:r>
          </a:p>
        </p:txBody>
      </p:sp>
      <p:sp>
        <p:nvSpPr>
          <p:cNvPr id="70" name="Rounded Rectangle 69"/>
          <p:cNvSpPr/>
          <p:nvPr/>
        </p:nvSpPr>
        <p:spPr bwMode="auto">
          <a:xfrm rot="10800000" flipH="1" flipV="1">
            <a:off x="6198941" y="2600967"/>
            <a:ext cx="2496351" cy="518178"/>
          </a:xfrm>
          <a:prstGeom prst="roundRect">
            <a:avLst/>
          </a:prstGeom>
          <a:solidFill>
            <a:srgbClr val="B6B156">
              <a:alpha val="63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20884" y="2592561"/>
            <a:ext cx="2542116" cy="523210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Given line does not intersect the X axis at  any point </a:t>
            </a:r>
          </a:p>
        </p:txBody>
      </p:sp>
      <p:sp>
        <p:nvSpPr>
          <p:cNvPr id="74" name="Rounded Rectangle 73"/>
          <p:cNvSpPr/>
          <p:nvPr/>
        </p:nvSpPr>
        <p:spPr bwMode="auto">
          <a:xfrm rot="10800000" flipH="1" flipV="1">
            <a:off x="2597626" y="2894517"/>
            <a:ext cx="3539605" cy="1224979"/>
          </a:xfrm>
          <a:prstGeom prst="roundRect">
            <a:avLst>
              <a:gd name="adj" fmla="val 9756"/>
            </a:avLst>
          </a:prstGeom>
          <a:solidFill>
            <a:srgbClr val="B6B156">
              <a:alpha val="63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The polynomial is in the form y = p(x),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For finding the number of zeroes for the given figures we have to just check the number of points where the graphs intersects the X axis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09293" y="1423670"/>
            <a:ext cx="3770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8513" indent="-798513">
              <a:tabLst>
                <a:tab pos="4064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(i)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8926" y="-55421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720000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720000">
                                      <p:cBhvr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22222E-6 -1.53609E-6 L 0.19288 -1.53609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/>
      <p:bldP spid="28" grpId="1"/>
      <p:bldP spid="29" grpId="0" animBg="1"/>
      <p:bldP spid="30" grpId="0"/>
      <p:bldP spid="31" grpId="0"/>
      <p:bldP spid="66" grpId="0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1" grpId="0"/>
      <p:bldP spid="71" grpId="1"/>
      <p:bldP spid="74" grpId="0" animBg="1"/>
      <p:bldP spid="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1958" y="1541533"/>
            <a:ext cx="3219728" cy="2650927"/>
            <a:chOff x="2971800" y="990600"/>
            <a:chExt cx="3219728" cy="3534569"/>
          </a:xfrm>
        </p:grpSpPr>
        <p:pic>
          <p:nvPicPr>
            <p:cNvPr id="3" name="Picture 2" descr="graph.jpg"/>
            <p:cNvPicPr>
              <a:picLocks noChangeAspect="1"/>
            </p:cNvPicPr>
            <p:nvPr/>
          </p:nvPicPr>
          <p:blipFill>
            <a:blip r:embed="rId2" cstate="print"/>
            <a:srcRect r="37297" b="50000"/>
            <a:stretch>
              <a:fillRect/>
            </a:stretch>
          </p:blipFill>
          <p:spPr>
            <a:xfrm>
              <a:off x="2971800" y="9906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3581400" y="1447800"/>
              <a:ext cx="1811422" cy="2286000"/>
            </a:xfrm>
            <a:custGeom>
              <a:avLst/>
              <a:gdLst/>
              <a:ahLst/>
              <a:cxnLst>
                <a:cxn ang="0">
                  <a:pos x="213" y="758"/>
                </a:cxn>
                <a:cxn ang="0">
                  <a:pos x="185" y="770"/>
                </a:cxn>
                <a:cxn ang="0">
                  <a:pos x="148" y="795"/>
                </a:cxn>
                <a:cxn ang="0">
                  <a:pos x="110" y="833"/>
                </a:cxn>
                <a:cxn ang="0">
                  <a:pos x="73" y="880"/>
                </a:cxn>
                <a:cxn ang="0">
                  <a:pos x="40" y="930"/>
                </a:cxn>
                <a:cxn ang="0">
                  <a:pos x="17" y="985"/>
                </a:cxn>
                <a:cxn ang="0">
                  <a:pos x="13" y="958"/>
                </a:cxn>
                <a:cxn ang="0">
                  <a:pos x="42" y="903"/>
                </a:cxn>
                <a:cxn ang="0">
                  <a:pos x="76" y="852"/>
                </a:cxn>
                <a:cxn ang="0">
                  <a:pos x="115" y="807"/>
                </a:cxn>
                <a:cxn ang="0">
                  <a:pos x="156" y="773"/>
                </a:cxn>
                <a:cxn ang="0">
                  <a:pos x="193" y="750"/>
                </a:cxn>
                <a:cxn ang="0">
                  <a:pos x="216" y="744"/>
                </a:cxn>
                <a:cxn ang="0">
                  <a:pos x="652" y="1019"/>
                </a:cxn>
                <a:cxn ang="0">
                  <a:pos x="615" y="1005"/>
                </a:cxn>
                <a:cxn ang="0">
                  <a:pos x="579" y="984"/>
                </a:cxn>
                <a:cxn ang="0">
                  <a:pos x="506" y="932"/>
                </a:cxn>
                <a:cxn ang="0">
                  <a:pos x="405" y="849"/>
                </a:cxn>
                <a:cxn ang="0">
                  <a:pos x="335" y="797"/>
                </a:cxn>
                <a:cxn ang="0">
                  <a:pos x="296" y="774"/>
                </a:cxn>
                <a:cxn ang="0">
                  <a:pos x="263" y="761"/>
                </a:cxn>
                <a:cxn ang="0">
                  <a:pos x="232" y="757"/>
                </a:cxn>
                <a:cxn ang="0">
                  <a:pos x="234" y="742"/>
                </a:cxn>
                <a:cxn ang="0">
                  <a:pos x="266" y="748"/>
                </a:cxn>
                <a:cxn ang="0">
                  <a:pos x="301" y="761"/>
                </a:cxn>
                <a:cxn ang="0">
                  <a:pos x="343" y="786"/>
                </a:cxn>
                <a:cxn ang="0">
                  <a:pos x="413" y="838"/>
                </a:cxn>
                <a:cxn ang="0">
                  <a:pos x="514" y="920"/>
                </a:cxn>
                <a:cxn ang="0">
                  <a:pos x="585" y="972"/>
                </a:cxn>
                <a:cxn ang="0">
                  <a:pos x="621" y="992"/>
                </a:cxn>
                <a:cxn ang="0">
                  <a:pos x="657" y="1006"/>
                </a:cxn>
                <a:cxn ang="0">
                  <a:pos x="742" y="13"/>
                </a:cxn>
                <a:cxn ang="0">
                  <a:pos x="769" y="213"/>
                </a:cxn>
                <a:cxn ang="0">
                  <a:pos x="797" y="430"/>
                </a:cxn>
                <a:cxn ang="0">
                  <a:pos x="808" y="570"/>
                </a:cxn>
                <a:cxn ang="0">
                  <a:pos x="813" y="684"/>
                </a:cxn>
                <a:cxn ang="0">
                  <a:pos x="812" y="789"/>
                </a:cxn>
                <a:cxn ang="0">
                  <a:pos x="802" y="873"/>
                </a:cxn>
                <a:cxn ang="0">
                  <a:pos x="794" y="914"/>
                </a:cxn>
                <a:cxn ang="0">
                  <a:pos x="782" y="950"/>
                </a:cxn>
                <a:cxn ang="0">
                  <a:pos x="768" y="979"/>
                </a:cxn>
                <a:cxn ang="0">
                  <a:pos x="748" y="1002"/>
                </a:cxn>
                <a:cxn ang="0">
                  <a:pos x="725" y="1018"/>
                </a:cxn>
                <a:cxn ang="0">
                  <a:pos x="698" y="1024"/>
                </a:cxn>
                <a:cxn ang="0">
                  <a:pos x="667" y="1023"/>
                </a:cxn>
                <a:cxn ang="0">
                  <a:pos x="693" y="1011"/>
                </a:cxn>
                <a:cxn ang="0">
                  <a:pos x="716" y="1006"/>
                </a:cxn>
                <a:cxn ang="0">
                  <a:pos x="735" y="995"/>
                </a:cxn>
                <a:cxn ang="0">
                  <a:pos x="753" y="976"/>
                </a:cxn>
                <a:cxn ang="0">
                  <a:pos x="768" y="950"/>
                </a:cxn>
                <a:cxn ang="0">
                  <a:pos x="779" y="917"/>
                </a:cxn>
                <a:cxn ang="0">
                  <a:pos x="787" y="880"/>
                </a:cxn>
                <a:cxn ang="0">
                  <a:pos x="797" y="808"/>
                </a:cxn>
                <a:cxn ang="0">
                  <a:pos x="800" y="706"/>
                </a:cxn>
                <a:cxn ang="0">
                  <a:pos x="797" y="594"/>
                </a:cxn>
                <a:cxn ang="0">
                  <a:pos x="789" y="477"/>
                </a:cxn>
                <a:cxn ang="0">
                  <a:pos x="763" y="254"/>
                </a:cxn>
                <a:cxn ang="0">
                  <a:pos x="730" y="33"/>
                </a:cxn>
              </a:cxnLst>
              <a:rect l="0" t="0" r="r" b="b"/>
              <a:pathLst>
                <a:path w="813" h="1026">
                  <a:moveTo>
                    <a:pt x="219" y="744"/>
                  </a:moveTo>
                  <a:lnTo>
                    <a:pt x="221" y="757"/>
                  </a:lnTo>
                  <a:lnTo>
                    <a:pt x="219" y="757"/>
                  </a:lnTo>
                  <a:lnTo>
                    <a:pt x="216" y="757"/>
                  </a:lnTo>
                  <a:lnTo>
                    <a:pt x="213" y="758"/>
                  </a:lnTo>
                  <a:lnTo>
                    <a:pt x="211" y="758"/>
                  </a:lnTo>
                  <a:lnTo>
                    <a:pt x="205" y="760"/>
                  </a:lnTo>
                  <a:lnTo>
                    <a:pt x="198" y="763"/>
                  </a:lnTo>
                  <a:lnTo>
                    <a:pt x="192" y="766"/>
                  </a:lnTo>
                  <a:lnTo>
                    <a:pt x="185" y="770"/>
                  </a:lnTo>
                  <a:lnTo>
                    <a:pt x="177" y="774"/>
                  </a:lnTo>
                  <a:lnTo>
                    <a:pt x="170" y="778"/>
                  </a:lnTo>
                  <a:lnTo>
                    <a:pt x="162" y="784"/>
                  </a:lnTo>
                  <a:lnTo>
                    <a:pt x="156" y="789"/>
                  </a:lnTo>
                  <a:lnTo>
                    <a:pt x="148" y="795"/>
                  </a:lnTo>
                  <a:lnTo>
                    <a:pt x="141" y="802"/>
                  </a:lnTo>
                  <a:lnTo>
                    <a:pt x="133" y="810"/>
                  </a:lnTo>
                  <a:lnTo>
                    <a:pt x="125" y="817"/>
                  </a:lnTo>
                  <a:lnTo>
                    <a:pt x="117" y="825"/>
                  </a:lnTo>
                  <a:lnTo>
                    <a:pt x="110" y="833"/>
                  </a:lnTo>
                  <a:lnTo>
                    <a:pt x="102" y="843"/>
                  </a:lnTo>
                  <a:lnTo>
                    <a:pt x="94" y="851"/>
                  </a:lnTo>
                  <a:lnTo>
                    <a:pt x="87" y="860"/>
                  </a:lnTo>
                  <a:lnTo>
                    <a:pt x="79" y="870"/>
                  </a:lnTo>
                  <a:lnTo>
                    <a:pt x="73" y="880"/>
                  </a:lnTo>
                  <a:lnTo>
                    <a:pt x="66" y="890"/>
                  </a:lnTo>
                  <a:lnTo>
                    <a:pt x="60" y="899"/>
                  </a:lnTo>
                  <a:lnTo>
                    <a:pt x="53" y="909"/>
                  </a:lnTo>
                  <a:lnTo>
                    <a:pt x="47" y="920"/>
                  </a:lnTo>
                  <a:lnTo>
                    <a:pt x="40" y="930"/>
                  </a:lnTo>
                  <a:lnTo>
                    <a:pt x="35" y="942"/>
                  </a:lnTo>
                  <a:lnTo>
                    <a:pt x="30" y="953"/>
                  </a:lnTo>
                  <a:lnTo>
                    <a:pt x="26" y="963"/>
                  </a:lnTo>
                  <a:lnTo>
                    <a:pt x="21" y="974"/>
                  </a:lnTo>
                  <a:lnTo>
                    <a:pt x="17" y="985"/>
                  </a:lnTo>
                  <a:lnTo>
                    <a:pt x="13" y="997"/>
                  </a:lnTo>
                  <a:lnTo>
                    <a:pt x="0" y="992"/>
                  </a:lnTo>
                  <a:lnTo>
                    <a:pt x="4" y="980"/>
                  </a:lnTo>
                  <a:lnTo>
                    <a:pt x="8" y="969"/>
                  </a:lnTo>
                  <a:lnTo>
                    <a:pt x="13" y="958"/>
                  </a:lnTo>
                  <a:lnTo>
                    <a:pt x="17" y="946"/>
                  </a:lnTo>
                  <a:lnTo>
                    <a:pt x="24" y="935"/>
                  </a:lnTo>
                  <a:lnTo>
                    <a:pt x="29" y="925"/>
                  </a:lnTo>
                  <a:lnTo>
                    <a:pt x="35" y="914"/>
                  </a:lnTo>
                  <a:lnTo>
                    <a:pt x="42" y="903"/>
                  </a:lnTo>
                  <a:lnTo>
                    <a:pt x="48" y="893"/>
                  </a:lnTo>
                  <a:lnTo>
                    <a:pt x="55" y="881"/>
                  </a:lnTo>
                  <a:lnTo>
                    <a:pt x="61" y="872"/>
                  </a:lnTo>
                  <a:lnTo>
                    <a:pt x="69" y="862"/>
                  </a:lnTo>
                  <a:lnTo>
                    <a:pt x="76" y="852"/>
                  </a:lnTo>
                  <a:lnTo>
                    <a:pt x="84" y="843"/>
                  </a:lnTo>
                  <a:lnTo>
                    <a:pt x="92" y="833"/>
                  </a:lnTo>
                  <a:lnTo>
                    <a:pt x="99" y="825"/>
                  </a:lnTo>
                  <a:lnTo>
                    <a:pt x="107" y="815"/>
                  </a:lnTo>
                  <a:lnTo>
                    <a:pt x="115" y="807"/>
                  </a:lnTo>
                  <a:lnTo>
                    <a:pt x="123" y="800"/>
                  </a:lnTo>
                  <a:lnTo>
                    <a:pt x="131" y="792"/>
                  </a:lnTo>
                  <a:lnTo>
                    <a:pt x="139" y="786"/>
                  </a:lnTo>
                  <a:lnTo>
                    <a:pt x="148" y="779"/>
                  </a:lnTo>
                  <a:lnTo>
                    <a:pt x="156" y="773"/>
                  </a:lnTo>
                  <a:lnTo>
                    <a:pt x="162" y="768"/>
                  </a:lnTo>
                  <a:lnTo>
                    <a:pt x="170" y="761"/>
                  </a:lnTo>
                  <a:lnTo>
                    <a:pt x="179" y="758"/>
                  </a:lnTo>
                  <a:lnTo>
                    <a:pt x="185" y="753"/>
                  </a:lnTo>
                  <a:lnTo>
                    <a:pt x="193" y="750"/>
                  </a:lnTo>
                  <a:lnTo>
                    <a:pt x="200" y="747"/>
                  </a:lnTo>
                  <a:lnTo>
                    <a:pt x="206" y="745"/>
                  </a:lnTo>
                  <a:lnTo>
                    <a:pt x="209" y="744"/>
                  </a:lnTo>
                  <a:lnTo>
                    <a:pt x="213" y="744"/>
                  </a:lnTo>
                  <a:lnTo>
                    <a:pt x="216" y="744"/>
                  </a:lnTo>
                  <a:lnTo>
                    <a:pt x="219" y="744"/>
                  </a:lnTo>
                  <a:close/>
                  <a:moveTo>
                    <a:pt x="670" y="1010"/>
                  </a:moveTo>
                  <a:lnTo>
                    <a:pt x="667" y="1023"/>
                  </a:lnTo>
                  <a:lnTo>
                    <a:pt x="660" y="1021"/>
                  </a:lnTo>
                  <a:lnTo>
                    <a:pt x="652" y="1019"/>
                  </a:lnTo>
                  <a:lnTo>
                    <a:pt x="646" y="1016"/>
                  </a:lnTo>
                  <a:lnTo>
                    <a:pt x="637" y="1013"/>
                  </a:lnTo>
                  <a:lnTo>
                    <a:pt x="629" y="1011"/>
                  </a:lnTo>
                  <a:lnTo>
                    <a:pt x="623" y="1008"/>
                  </a:lnTo>
                  <a:lnTo>
                    <a:pt x="615" y="1005"/>
                  </a:lnTo>
                  <a:lnTo>
                    <a:pt x="608" y="1000"/>
                  </a:lnTo>
                  <a:lnTo>
                    <a:pt x="600" y="997"/>
                  </a:lnTo>
                  <a:lnTo>
                    <a:pt x="593" y="992"/>
                  </a:lnTo>
                  <a:lnTo>
                    <a:pt x="585" y="989"/>
                  </a:lnTo>
                  <a:lnTo>
                    <a:pt x="579" y="984"/>
                  </a:lnTo>
                  <a:lnTo>
                    <a:pt x="564" y="974"/>
                  </a:lnTo>
                  <a:lnTo>
                    <a:pt x="550" y="964"/>
                  </a:lnTo>
                  <a:lnTo>
                    <a:pt x="535" y="954"/>
                  </a:lnTo>
                  <a:lnTo>
                    <a:pt x="520" y="943"/>
                  </a:lnTo>
                  <a:lnTo>
                    <a:pt x="506" y="932"/>
                  </a:lnTo>
                  <a:lnTo>
                    <a:pt x="491" y="919"/>
                  </a:lnTo>
                  <a:lnTo>
                    <a:pt x="462" y="896"/>
                  </a:lnTo>
                  <a:lnTo>
                    <a:pt x="432" y="872"/>
                  </a:lnTo>
                  <a:lnTo>
                    <a:pt x="419" y="860"/>
                  </a:lnTo>
                  <a:lnTo>
                    <a:pt x="405" y="849"/>
                  </a:lnTo>
                  <a:lnTo>
                    <a:pt x="390" y="838"/>
                  </a:lnTo>
                  <a:lnTo>
                    <a:pt x="377" y="826"/>
                  </a:lnTo>
                  <a:lnTo>
                    <a:pt x="362" y="815"/>
                  </a:lnTo>
                  <a:lnTo>
                    <a:pt x="349" y="805"/>
                  </a:lnTo>
                  <a:lnTo>
                    <a:pt x="335" y="797"/>
                  </a:lnTo>
                  <a:lnTo>
                    <a:pt x="322" y="787"/>
                  </a:lnTo>
                  <a:lnTo>
                    <a:pt x="315" y="784"/>
                  </a:lnTo>
                  <a:lnTo>
                    <a:pt x="309" y="781"/>
                  </a:lnTo>
                  <a:lnTo>
                    <a:pt x="302" y="778"/>
                  </a:lnTo>
                  <a:lnTo>
                    <a:pt x="296" y="774"/>
                  </a:lnTo>
                  <a:lnTo>
                    <a:pt x="289" y="771"/>
                  </a:lnTo>
                  <a:lnTo>
                    <a:pt x="283" y="768"/>
                  </a:lnTo>
                  <a:lnTo>
                    <a:pt x="276" y="765"/>
                  </a:lnTo>
                  <a:lnTo>
                    <a:pt x="270" y="763"/>
                  </a:lnTo>
                  <a:lnTo>
                    <a:pt x="263" y="761"/>
                  </a:lnTo>
                  <a:lnTo>
                    <a:pt x="257" y="760"/>
                  </a:lnTo>
                  <a:lnTo>
                    <a:pt x="252" y="758"/>
                  </a:lnTo>
                  <a:lnTo>
                    <a:pt x="245" y="757"/>
                  </a:lnTo>
                  <a:lnTo>
                    <a:pt x="239" y="757"/>
                  </a:lnTo>
                  <a:lnTo>
                    <a:pt x="232" y="757"/>
                  </a:lnTo>
                  <a:lnTo>
                    <a:pt x="227" y="757"/>
                  </a:lnTo>
                  <a:lnTo>
                    <a:pt x="221" y="757"/>
                  </a:lnTo>
                  <a:lnTo>
                    <a:pt x="219" y="744"/>
                  </a:lnTo>
                  <a:lnTo>
                    <a:pt x="227" y="742"/>
                  </a:lnTo>
                  <a:lnTo>
                    <a:pt x="234" y="742"/>
                  </a:lnTo>
                  <a:lnTo>
                    <a:pt x="240" y="744"/>
                  </a:lnTo>
                  <a:lnTo>
                    <a:pt x="247" y="744"/>
                  </a:lnTo>
                  <a:lnTo>
                    <a:pt x="253" y="745"/>
                  </a:lnTo>
                  <a:lnTo>
                    <a:pt x="260" y="747"/>
                  </a:lnTo>
                  <a:lnTo>
                    <a:pt x="266" y="748"/>
                  </a:lnTo>
                  <a:lnTo>
                    <a:pt x="275" y="750"/>
                  </a:lnTo>
                  <a:lnTo>
                    <a:pt x="281" y="753"/>
                  </a:lnTo>
                  <a:lnTo>
                    <a:pt x="288" y="755"/>
                  </a:lnTo>
                  <a:lnTo>
                    <a:pt x="294" y="758"/>
                  </a:lnTo>
                  <a:lnTo>
                    <a:pt x="301" y="761"/>
                  </a:lnTo>
                  <a:lnTo>
                    <a:pt x="309" y="765"/>
                  </a:lnTo>
                  <a:lnTo>
                    <a:pt x="315" y="768"/>
                  </a:lnTo>
                  <a:lnTo>
                    <a:pt x="322" y="773"/>
                  </a:lnTo>
                  <a:lnTo>
                    <a:pt x="328" y="776"/>
                  </a:lnTo>
                  <a:lnTo>
                    <a:pt x="343" y="786"/>
                  </a:lnTo>
                  <a:lnTo>
                    <a:pt x="358" y="795"/>
                  </a:lnTo>
                  <a:lnTo>
                    <a:pt x="371" y="805"/>
                  </a:lnTo>
                  <a:lnTo>
                    <a:pt x="385" y="815"/>
                  </a:lnTo>
                  <a:lnTo>
                    <a:pt x="398" y="826"/>
                  </a:lnTo>
                  <a:lnTo>
                    <a:pt x="413" y="838"/>
                  </a:lnTo>
                  <a:lnTo>
                    <a:pt x="427" y="849"/>
                  </a:lnTo>
                  <a:lnTo>
                    <a:pt x="442" y="862"/>
                  </a:lnTo>
                  <a:lnTo>
                    <a:pt x="470" y="885"/>
                  </a:lnTo>
                  <a:lnTo>
                    <a:pt x="499" y="909"/>
                  </a:lnTo>
                  <a:lnTo>
                    <a:pt x="514" y="920"/>
                  </a:lnTo>
                  <a:lnTo>
                    <a:pt x="528" y="932"/>
                  </a:lnTo>
                  <a:lnTo>
                    <a:pt x="543" y="943"/>
                  </a:lnTo>
                  <a:lnTo>
                    <a:pt x="556" y="953"/>
                  </a:lnTo>
                  <a:lnTo>
                    <a:pt x="571" y="963"/>
                  </a:lnTo>
                  <a:lnTo>
                    <a:pt x="585" y="972"/>
                  </a:lnTo>
                  <a:lnTo>
                    <a:pt x="592" y="977"/>
                  </a:lnTo>
                  <a:lnTo>
                    <a:pt x="600" y="980"/>
                  </a:lnTo>
                  <a:lnTo>
                    <a:pt x="606" y="985"/>
                  </a:lnTo>
                  <a:lnTo>
                    <a:pt x="615" y="989"/>
                  </a:lnTo>
                  <a:lnTo>
                    <a:pt x="621" y="992"/>
                  </a:lnTo>
                  <a:lnTo>
                    <a:pt x="628" y="995"/>
                  </a:lnTo>
                  <a:lnTo>
                    <a:pt x="636" y="998"/>
                  </a:lnTo>
                  <a:lnTo>
                    <a:pt x="642" y="1002"/>
                  </a:lnTo>
                  <a:lnTo>
                    <a:pt x="649" y="1003"/>
                  </a:lnTo>
                  <a:lnTo>
                    <a:pt x="657" y="1006"/>
                  </a:lnTo>
                  <a:lnTo>
                    <a:pt x="663" y="1008"/>
                  </a:lnTo>
                  <a:lnTo>
                    <a:pt x="670" y="1010"/>
                  </a:lnTo>
                  <a:close/>
                  <a:moveTo>
                    <a:pt x="727" y="2"/>
                  </a:moveTo>
                  <a:lnTo>
                    <a:pt x="740" y="0"/>
                  </a:lnTo>
                  <a:lnTo>
                    <a:pt x="742" y="13"/>
                  </a:lnTo>
                  <a:lnTo>
                    <a:pt x="743" y="30"/>
                  </a:lnTo>
                  <a:lnTo>
                    <a:pt x="746" y="52"/>
                  </a:lnTo>
                  <a:lnTo>
                    <a:pt x="750" y="77"/>
                  </a:lnTo>
                  <a:lnTo>
                    <a:pt x="759" y="138"/>
                  </a:lnTo>
                  <a:lnTo>
                    <a:pt x="769" y="213"/>
                  </a:lnTo>
                  <a:lnTo>
                    <a:pt x="776" y="252"/>
                  </a:lnTo>
                  <a:lnTo>
                    <a:pt x="781" y="294"/>
                  </a:lnTo>
                  <a:lnTo>
                    <a:pt x="787" y="338"/>
                  </a:lnTo>
                  <a:lnTo>
                    <a:pt x="792" y="383"/>
                  </a:lnTo>
                  <a:lnTo>
                    <a:pt x="797" y="430"/>
                  </a:lnTo>
                  <a:lnTo>
                    <a:pt x="802" y="476"/>
                  </a:lnTo>
                  <a:lnTo>
                    <a:pt x="803" y="500"/>
                  </a:lnTo>
                  <a:lnTo>
                    <a:pt x="805" y="523"/>
                  </a:lnTo>
                  <a:lnTo>
                    <a:pt x="807" y="547"/>
                  </a:lnTo>
                  <a:lnTo>
                    <a:pt x="808" y="570"/>
                  </a:lnTo>
                  <a:lnTo>
                    <a:pt x="810" y="593"/>
                  </a:lnTo>
                  <a:lnTo>
                    <a:pt x="812" y="615"/>
                  </a:lnTo>
                  <a:lnTo>
                    <a:pt x="813" y="640"/>
                  </a:lnTo>
                  <a:lnTo>
                    <a:pt x="813" y="661"/>
                  </a:lnTo>
                  <a:lnTo>
                    <a:pt x="813" y="684"/>
                  </a:lnTo>
                  <a:lnTo>
                    <a:pt x="813" y="706"/>
                  </a:lnTo>
                  <a:lnTo>
                    <a:pt x="813" y="727"/>
                  </a:lnTo>
                  <a:lnTo>
                    <a:pt x="813" y="748"/>
                  </a:lnTo>
                  <a:lnTo>
                    <a:pt x="813" y="770"/>
                  </a:lnTo>
                  <a:lnTo>
                    <a:pt x="812" y="789"/>
                  </a:lnTo>
                  <a:lnTo>
                    <a:pt x="810" y="808"/>
                  </a:lnTo>
                  <a:lnTo>
                    <a:pt x="808" y="828"/>
                  </a:lnTo>
                  <a:lnTo>
                    <a:pt x="807" y="847"/>
                  </a:lnTo>
                  <a:lnTo>
                    <a:pt x="803" y="865"/>
                  </a:lnTo>
                  <a:lnTo>
                    <a:pt x="802" y="873"/>
                  </a:lnTo>
                  <a:lnTo>
                    <a:pt x="800" y="881"/>
                  </a:lnTo>
                  <a:lnTo>
                    <a:pt x="799" y="890"/>
                  </a:lnTo>
                  <a:lnTo>
                    <a:pt x="797" y="898"/>
                  </a:lnTo>
                  <a:lnTo>
                    <a:pt x="795" y="906"/>
                  </a:lnTo>
                  <a:lnTo>
                    <a:pt x="794" y="914"/>
                  </a:lnTo>
                  <a:lnTo>
                    <a:pt x="792" y="922"/>
                  </a:lnTo>
                  <a:lnTo>
                    <a:pt x="789" y="929"/>
                  </a:lnTo>
                  <a:lnTo>
                    <a:pt x="787" y="935"/>
                  </a:lnTo>
                  <a:lnTo>
                    <a:pt x="784" y="943"/>
                  </a:lnTo>
                  <a:lnTo>
                    <a:pt x="782" y="950"/>
                  </a:lnTo>
                  <a:lnTo>
                    <a:pt x="779" y="956"/>
                  </a:lnTo>
                  <a:lnTo>
                    <a:pt x="776" y="961"/>
                  </a:lnTo>
                  <a:lnTo>
                    <a:pt x="774" y="967"/>
                  </a:lnTo>
                  <a:lnTo>
                    <a:pt x="771" y="974"/>
                  </a:lnTo>
                  <a:lnTo>
                    <a:pt x="768" y="979"/>
                  </a:lnTo>
                  <a:lnTo>
                    <a:pt x="764" y="984"/>
                  </a:lnTo>
                  <a:lnTo>
                    <a:pt x="759" y="989"/>
                  </a:lnTo>
                  <a:lnTo>
                    <a:pt x="756" y="993"/>
                  </a:lnTo>
                  <a:lnTo>
                    <a:pt x="753" y="998"/>
                  </a:lnTo>
                  <a:lnTo>
                    <a:pt x="748" y="1002"/>
                  </a:lnTo>
                  <a:lnTo>
                    <a:pt x="745" y="1006"/>
                  </a:lnTo>
                  <a:lnTo>
                    <a:pt x="740" y="1010"/>
                  </a:lnTo>
                  <a:lnTo>
                    <a:pt x="735" y="1013"/>
                  </a:lnTo>
                  <a:lnTo>
                    <a:pt x="730" y="1015"/>
                  </a:lnTo>
                  <a:lnTo>
                    <a:pt x="725" y="1018"/>
                  </a:lnTo>
                  <a:lnTo>
                    <a:pt x="720" y="1019"/>
                  </a:lnTo>
                  <a:lnTo>
                    <a:pt x="716" y="1021"/>
                  </a:lnTo>
                  <a:lnTo>
                    <a:pt x="709" y="1023"/>
                  </a:lnTo>
                  <a:lnTo>
                    <a:pt x="704" y="1024"/>
                  </a:lnTo>
                  <a:lnTo>
                    <a:pt x="698" y="1024"/>
                  </a:lnTo>
                  <a:lnTo>
                    <a:pt x="693" y="1026"/>
                  </a:lnTo>
                  <a:lnTo>
                    <a:pt x="686" y="1024"/>
                  </a:lnTo>
                  <a:lnTo>
                    <a:pt x="680" y="1024"/>
                  </a:lnTo>
                  <a:lnTo>
                    <a:pt x="673" y="1024"/>
                  </a:lnTo>
                  <a:lnTo>
                    <a:pt x="667" y="1023"/>
                  </a:lnTo>
                  <a:lnTo>
                    <a:pt x="670" y="1010"/>
                  </a:lnTo>
                  <a:lnTo>
                    <a:pt x="676" y="1010"/>
                  </a:lnTo>
                  <a:lnTo>
                    <a:pt x="681" y="1011"/>
                  </a:lnTo>
                  <a:lnTo>
                    <a:pt x="686" y="1011"/>
                  </a:lnTo>
                  <a:lnTo>
                    <a:pt x="693" y="1011"/>
                  </a:lnTo>
                  <a:lnTo>
                    <a:pt x="698" y="1011"/>
                  </a:lnTo>
                  <a:lnTo>
                    <a:pt x="702" y="1011"/>
                  </a:lnTo>
                  <a:lnTo>
                    <a:pt x="706" y="1010"/>
                  </a:lnTo>
                  <a:lnTo>
                    <a:pt x="711" y="1008"/>
                  </a:lnTo>
                  <a:lnTo>
                    <a:pt x="716" y="1006"/>
                  </a:lnTo>
                  <a:lnTo>
                    <a:pt x="720" y="1005"/>
                  </a:lnTo>
                  <a:lnTo>
                    <a:pt x="724" y="1003"/>
                  </a:lnTo>
                  <a:lnTo>
                    <a:pt x="727" y="1002"/>
                  </a:lnTo>
                  <a:lnTo>
                    <a:pt x="732" y="998"/>
                  </a:lnTo>
                  <a:lnTo>
                    <a:pt x="735" y="995"/>
                  </a:lnTo>
                  <a:lnTo>
                    <a:pt x="738" y="992"/>
                  </a:lnTo>
                  <a:lnTo>
                    <a:pt x="743" y="989"/>
                  </a:lnTo>
                  <a:lnTo>
                    <a:pt x="746" y="985"/>
                  </a:lnTo>
                  <a:lnTo>
                    <a:pt x="750" y="980"/>
                  </a:lnTo>
                  <a:lnTo>
                    <a:pt x="753" y="976"/>
                  </a:lnTo>
                  <a:lnTo>
                    <a:pt x="756" y="972"/>
                  </a:lnTo>
                  <a:lnTo>
                    <a:pt x="758" y="966"/>
                  </a:lnTo>
                  <a:lnTo>
                    <a:pt x="761" y="961"/>
                  </a:lnTo>
                  <a:lnTo>
                    <a:pt x="764" y="956"/>
                  </a:lnTo>
                  <a:lnTo>
                    <a:pt x="768" y="950"/>
                  </a:lnTo>
                  <a:lnTo>
                    <a:pt x="769" y="945"/>
                  </a:lnTo>
                  <a:lnTo>
                    <a:pt x="772" y="938"/>
                  </a:lnTo>
                  <a:lnTo>
                    <a:pt x="774" y="932"/>
                  </a:lnTo>
                  <a:lnTo>
                    <a:pt x="776" y="925"/>
                  </a:lnTo>
                  <a:lnTo>
                    <a:pt x="779" y="917"/>
                  </a:lnTo>
                  <a:lnTo>
                    <a:pt x="781" y="911"/>
                  </a:lnTo>
                  <a:lnTo>
                    <a:pt x="782" y="903"/>
                  </a:lnTo>
                  <a:lnTo>
                    <a:pt x="784" y="894"/>
                  </a:lnTo>
                  <a:lnTo>
                    <a:pt x="785" y="888"/>
                  </a:lnTo>
                  <a:lnTo>
                    <a:pt x="787" y="880"/>
                  </a:lnTo>
                  <a:lnTo>
                    <a:pt x="789" y="872"/>
                  </a:lnTo>
                  <a:lnTo>
                    <a:pt x="790" y="862"/>
                  </a:lnTo>
                  <a:lnTo>
                    <a:pt x="794" y="846"/>
                  </a:lnTo>
                  <a:lnTo>
                    <a:pt x="795" y="826"/>
                  </a:lnTo>
                  <a:lnTo>
                    <a:pt x="797" y="808"/>
                  </a:lnTo>
                  <a:lnTo>
                    <a:pt x="799" y="789"/>
                  </a:lnTo>
                  <a:lnTo>
                    <a:pt x="799" y="770"/>
                  </a:lnTo>
                  <a:lnTo>
                    <a:pt x="800" y="748"/>
                  </a:lnTo>
                  <a:lnTo>
                    <a:pt x="800" y="727"/>
                  </a:lnTo>
                  <a:lnTo>
                    <a:pt x="800" y="706"/>
                  </a:lnTo>
                  <a:lnTo>
                    <a:pt x="800" y="684"/>
                  </a:lnTo>
                  <a:lnTo>
                    <a:pt x="800" y="662"/>
                  </a:lnTo>
                  <a:lnTo>
                    <a:pt x="799" y="640"/>
                  </a:lnTo>
                  <a:lnTo>
                    <a:pt x="799" y="617"/>
                  </a:lnTo>
                  <a:lnTo>
                    <a:pt x="797" y="594"/>
                  </a:lnTo>
                  <a:lnTo>
                    <a:pt x="795" y="570"/>
                  </a:lnTo>
                  <a:lnTo>
                    <a:pt x="794" y="547"/>
                  </a:lnTo>
                  <a:lnTo>
                    <a:pt x="792" y="525"/>
                  </a:lnTo>
                  <a:lnTo>
                    <a:pt x="790" y="500"/>
                  </a:lnTo>
                  <a:lnTo>
                    <a:pt x="789" y="477"/>
                  </a:lnTo>
                  <a:lnTo>
                    <a:pt x="784" y="430"/>
                  </a:lnTo>
                  <a:lnTo>
                    <a:pt x="779" y="385"/>
                  </a:lnTo>
                  <a:lnTo>
                    <a:pt x="772" y="340"/>
                  </a:lnTo>
                  <a:lnTo>
                    <a:pt x="768" y="297"/>
                  </a:lnTo>
                  <a:lnTo>
                    <a:pt x="763" y="254"/>
                  </a:lnTo>
                  <a:lnTo>
                    <a:pt x="756" y="215"/>
                  </a:lnTo>
                  <a:lnTo>
                    <a:pt x="745" y="140"/>
                  </a:lnTo>
                  <a:lnTo>
                    <a:pt x="737" y="80"/>
                  </a:lnTo>
                  <a:lnTo>
                    <a:pt x="733" y="54"/>
                  </a:lnTo>
                  <a:lnTo>
                    <a:pt x="730" y="33"/>
                  </a:lnTo>
                  <a:lnTo>
                    <a:pt x="727" y="15"/>
                  </a:lnTo>
                  <a:lnTo>
                    <a:pt x="727" y="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276600" y="2595562"/>
              <a:ext cx="26670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3061239" y="2749011"/>
              <a:ext cx="2907268" cy="4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71800" y="2413000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1002268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413000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9600" y="4114800"/>
              <a:ext cx="36740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1842" y="2667000"/>
              <a:ext cx="3289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7032" y="4142493"/>
            <a:ext cx="668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542" y="4163547"/>
            <a:ext cx="549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5138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number of zeroes is 1, because the graph intersects </a:t>
            </a:r>
          </a:p>
          <a:p>
            <a:pPr>
              <a:tabLst>
                <a:tab pos="465138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X - axis at one point.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415" y="1403350"/>
            <a:ext cx="43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(ii)</a:t>
            </a:r>
            <a:endParaRPr lang="en-US" sz="14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00817" y="2694137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630" y="4171950"/>
            <a:ext cx="558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5138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The number of zeroes is 3, because the graph intersects </a:t>
            </a:r>
          </a:p>
          <a:p>
            <a:pPr>
              <a:tabLst>
                <a:tab pos="465138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the X - axis at three points.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06668" y="1523872"/>
            <a:ext cx="3219728" cy="2650927"/>
            <a:chOff x="2971800" y="990600"/>
            <a:chExt cx="3219728" cy="3534569"/>
          </a:xfrm>
        </p:grpSpPr>
        <p:pic>
          <p:nvPicPr>
            <p:cNvPr id="4" name="Picture 3" descr="graph.jpg"/>
            <p:cNvPicPr>
              <a:picLocks noChangeAspect="1"/>
            </p:cNvPicPr>
            <p:nvPr/>
          </p:nvPicPr>
          <p:blipFill>
            <a:blip r:embed="rId2" cstate="print"/>
            <a:srcRect r="37297" b="50000"/>
            <a:stretch>
              <a:fillRect/>
            </a:stretch>
          </p:blipFill>
          <p:spPr>
            <a:xfrm>
              <a:off x="2971800" y="9906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5" name="Straight Connector 4"/>
            <p:cNvCxnSpPr/>
            <p:nvPr/>
          </p:nvCxnSpPr>
          <p:spPr>
            <a:xfrm>
              <a:off x="3276600" y="2584450"/>
              <a:ext cx="26670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3057429" y="2749011"/>
              <a:ext cx="2907268" cy="4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71800" y="2377440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8800" y="1002268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377440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5573" y="4114800"/>
              <a:ext cx="35458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42002" y="2514283"/>
              <a:ext cx="3289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3800" y="1371600"/>
              <a:ext cx="1871484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TextBox 12"/>
          <p:cNvSpPr txBox="1"/>
          <p:nvPr/>
        </p:nvSpPr>
        <p:spPr>
          <a:xfrm>
            <a:off x="676138" y="4171950"/>
            <a:ext cx="74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173" y="1401714"/>
            <a:ext cx="50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(iii)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58365" y="2677990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39943" y="2677990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50490" y="2674815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0376" y="1502140"/>
            <a:ext cx="3219728" cy="2650927"/>
            <a:chOff x="2971800" y="990600"/>
            <a:chExt cx="3219728" cy="3534569"/>
          </a:xfrm>
        </p:grpSpPr>
        <p:pic>
          <p:nvPicPr>
            <p:cNvPr id="3" name="Picture 2" descr="graph.jpg"/>
            <p:cNvPicPr>
              <a:picLocks noChangeAspect="1"/>
            </p:cNvPicPr>
            <p:nvPr/>
          </p:nvPicPr>
          <p:blipFill>
            <a:blip r:embed="rId3" cstate="print"/>
            <a:srcRect r="37297" b="50000"/>
            <a:stretch>
              <a:fillRect/>
            </a:stretch>
          </p:blipFill>
          <p:spPr>
            <a:xfrm>
              <a:off x="2971800" y="9906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4" name="Straight Connector 3"/>
            <p:cNvCxnSpPr/>
            <p:nvPr/>
          </p:nvCxnSpPr>
          <p:spPr>
            <a:xfrm>
              <a:off x="3276600" y="2590800"/>
              <a:ext cx="26670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54889" y="2749011"/>
              <a:ext cx="2907268" cy="4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71800" y="2386568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600" y="1002268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2386568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450" y="4114800"/>
              <a:ext cx="35458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1842" y="2526268"/>
              <a:ext cx="3289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4976" y="2057400"/>
              <a:ext cx="928424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1225822" y="4158742"/>
            <a:ext cx="460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5138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The number of zeroes is 2, because the graph intersects the X - axis at two points.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081" y="4148582"/>
            <a:ext cx="6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899" y="1395222"/>
            <a:ext cx="6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(iv)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27859" y="265943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03983" y="265943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  <p:bldP spid="19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8960" y="1505308"/>
            <a:ext cx="3219728" cy="2650927"/>
            <a:chOff x="2971800" y="990600"/>
            <a:chExt cx="3219728" cy="3534569"/>
          </a:xfrm>
        </p:grpSpPr>
        <p:pic>
          <p:nvPicPr>
            <p:cNvPr id="3" name="Picture 2" descr="graph.jpg"/>
            <p:cNvPicPr>
              <a:picLocks noChangeAspect="1"/>
            </p:cNvPicPr>
            <p:nvPr/>
          </p:nvPicPr>
          <p:blipFill>
            <a:blip r:embed="rId2" cstate="print"/>
            <a:srcRect r="37297" b="50000"/>
            <a:stretch>
              <a:fillRect/>
            </a:stretch>
          </p:blipFill>
          <p:spPr>
            <a:xfrm>
              <a:off x="2971800" y="9906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4" name="Straight Connector 3"/>
            <p:cNvCxnSpPr/>
            <p:nvPr/>
          </p:nvCxnSpPr>
          <p:spPr>
            <a:xfrm>
              <a:off x="3276600" y="2584450"/>
              <a:ext cx="26670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58064" y="2749011"/>
              <a:ext cx="2907268" cy="4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71800" y="2392919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450" y="1002268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2392919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450" y="4114800"/>
              <a:ext cx="35458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8144" y="2531665"/>
              <a:ext cx="3289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2051050"/>
              <a:ext cx="1971988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990600" y="425833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number of zeroes is 4, because the graph intersects the X - axis at four points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806" y="4258330"/>
            <a:ext cx="62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536" y="1378428"/>
            <a:ext cx="4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(v)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5208" y="2659426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49453" y="2659426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37333" y="265625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46945" y="265625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8960" y="1521023"/>
            <a:ext cx="3219728" cy="2650927"/>
            <a:chOff x="2971800" y="990600"/>
            <a:chExt cx="3219728" cy="3534569"/>
          </a:xfrm>
        </p:grpSpPr>
        <p:pic>
          <p:nvPicPr>
            <p:cNvPr id="3" name="Picture 2" descr="graph.jpg"/>
            <p:cNvPicPr>
              <a:picLocks noChangeAspect="1"/>
            </p:cNvPicPr>
            <p:nvPr/>
          </p:nvPicPr>
          <p:blipFill>
            <a:blip r:embed="rId2" cstate="print"/>
            <a:srcRect r="37297" b="50000"/>
            <a:stretch>
              <a:fillRect/>
            </a:stretch>
          </p:blipFill>
          <p:spPr>
            <a:xfrm>
              <a:off x="2971800" y="990600"/>
              <a:ext cx="3200400" cy="3429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4" name="Straight Connector 3"/>
            <p:cNvCxnSpPr/>
            <p:nvPr/>
          </p:nvCxnSpPr>
          <p:spPr>
            <a:xfrm>
              <a:off x="3276600" y="2586037"/>
              <a:ext cx="26670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61233" y="2749011"/>
              <a:ext cx="2907268" cy="4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71800" y="2381244"/>
              <a:ext cx="3690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444" y="1002268"/>
              <a:ext cx="309700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2381244"/>
              <a:ext cx="32412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444" y="4114800"/>
              <a:ext cx="35458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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2002" y="2541684"/>
              <a:ext cx="328936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7413" y="1757362"/>
              <a:ext cx="2058987" cy="135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990600" y="4078498"/>
            <a:ext cx="442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number of zeroes is 3, because the graph intersects the X - axis at three points.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349" y="4078498"/>
            <a:ext cx="66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683" y="1387054"/>
            <a:ext cx="51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(vi)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34806" y="267514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94767" y="2675141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28420" y="2671966"/>
            <a:ext cx="74687" cy="74687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051" y="804357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312336" y="922687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25994" y="859790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graphs of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y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are given below, for some polynomials p(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53025" y="1073283"/>
            <a:ext cx="462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Find the number of zeroes of p(x), in each case.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1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04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774" y="182499"/>
            <a:ext cx="6320961" cy="83099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Relationship between zeroes and</a:t>
            </a:r>
          </a:p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coefficients of a Quadratic Polynomial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9230" y="230380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2830" y="3171518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4526" y="2276323"/>
            <a:ext cx="3545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230380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1806" y="2276323"/>
            <a:ext cx="3321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b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84204" y="2164504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41456" y="2445492"/>
            <a:ext cx="367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44014" y="2180745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734845" y="2525867"/>
            <a:ext cx="358866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661426" y="3027393"/>
            <a:ext cx="3353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59022" y="3308380"/>
            <a:ext cx="367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716415" y="3383991"/>
            <a:ext cx="274320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6197" y="2322540"/>
            <a:ext cx="3227755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3189601"/>
            <a:ext cx="36150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the zeroes 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530" y="2325505"/>
            <a:ext cx="3050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of the zeroes 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495800" y="2519539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290922" y="230477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495800" y="3394123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165414" y="3180193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46545" y="3162767"/>
            <a:ext cx="520655" cy="415498"/>
            <a:chOff x="3446852" y="3759704"/>
            <a:chExt cx="520655" cy="415498"/>
          </a:xfrm>
        </p:grpSpPr>
        <p:sp>
          <p:nvSpPr>
            <p:cNvPr id="74" name="Rectangle 73"/>
            <p:cNvSpPr/>
            <p:nvPr/>
          </p:nvSpPr>
          <p:spPr>
            <a:xfrm>
              <a:off x="3446852" y="3759704"/>
              <a:ext cx="3545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</a:t>
              </a:r>
              <a:endPara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35365" y="3759704"/>
              <a:ext cx="33214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sym typeface="Symbol"/>
                </a:rPr>
                <a:t>b</a:t>
              </a:r>
              <a:endPara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426733" y="2223087"/>
            <a:ext cx="1895539" cy="28113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5615" y="218474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–(coefficient of </a:t>
            </a:r>
            <a:r>
              <a:rPr lang="en-US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543283" y="1494194"/>
            <a:ext cx="244737" cy="300155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58924" y="2538010"/>
            <a:ext cx="1821575" cy="244197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769121" y="1512247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536595" y="3086142"/>
            <a:ext cx="1662936" cy="28113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227152" y="1525125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27630" y="2483029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568168" y="3398742"/>
            <a:ext cx="1768003" cy="278354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72541" y="1513511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2409" y="3059327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27631" y="3357613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</a:t>
            </a:r>
            <a:r>
              <a:rPr lang="en-US" sz="16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427804"/>
            <a:ext cx="68725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and 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</a:t>
            </a: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are zeroes   of </a:t>
            </a:r>
            <a:r>
              <a:rPr lang="en-US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p(x) = ax</a:t>
            </a:r>
            <a:r>
              <a:rPr lang="en-US" sz="2100" b="1" i="1" baseline="300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 </a:t>
            </a:r>
            <a:r>
              <a:rPr lang="en-US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bx + c,</a:t>
            </a:r>
          </a:p>
          <a:p>
            <a:pPr lvl="1" indent="-457200" algn="just">
              <a:tabLst>
                <a:tab pos="457200" algn="l"/>
              </a:tabLst>
            </a:pPr>
            <a:r>
              <a:rPr lang="en-US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then</a:t>
            </a:r>
          </a:p>
        </p:txBody>
      </p:sp>
    </p:spTree>
    <p:extLst>
      <p:ext uri="{BB962C8B-B14F-4D97-AF65-F5344CB8AC3E}">
        <p14:creationId xmlns:p14="http://schemas.microsoft.com/office/powerpoint/2010/main" val="8498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7" grpId="0"/>
          <p:bldP spid="18" grpId="0"/>
          <p:bldP spid="19" grpId="0"/>
          <p:bldP spid="27" grpId="0"/>
          <p:bldP spid="28" grpId="0"/>
          <p:bldP spid="29" grpId="0"/>
          <p:bldP spid="46" grpId="0"/>
          <p:bldP spid="47" grpId="0"/>
          <p:bldP spid="31" grpId="0"/>
          <p:bldP spid="31" grpId="1"/>
          <p:bldP spid="13" grpId="0"/>
          <p:bldP spid="67" grpId="0"/>
          <p:bldP spid="69" grpId="0"/>
          <p:bldP spid="73" grpId="0"/>
          <p:bldP spid="44" grpId="0" animBg="1"/>
          <p:bldP spid="44" grpId="1" animBg="1"/>
          <p:bldP spid="65" grpId="0"/>
          <p:bldP spid="45" grpId="0" animBg="1"/>
          <p:bldP spid="45" grpId="1" animBg="1"/>
          <p:bldP spid="52" grpId="0" animBg="1"/>
          <p:bldP spid="52" grpId="1" animBg="1"/>
          <p:bldP spid="53" grpId="0" animBg="1"/>
          <p:bldP spid="53" grpId="1" animBg="1"/>
          <p:bldP spid="55" grpId="0" animBg="1"/>
          <p:bldP spid="55" grpId="1" animBg="1"/>
          <p:bldP spid="64" grpId="0" animBg="1"/>
          <p:bldP spid="64" grpId="1" animBg="1"/>
          <p:bldP spid="68" grpId="0"/>
          <p:bldP spid="76" grpId="0" animBg="1"/>
          <p:bldP spid="76" grpId="1" animBg="1"/>
          <p:bldP spid="77" grpId="0" animBg="1"/>
          <p:bldP spid="77" grpId="1" animBg="1"/>
          <p:bldP spid="70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7" grpId="0"/>
          <p:bldP spid="18" grpId="0"/>
          <p:bldP spid="19" grpId="0"/>
          <p:bldP spid="27" grpId="0"/>
          <p:bldP spid="28" grpId="0"/>
          <p:bldP spid="29" grpId="0"/>
          <p:bldP spid="46" grpId="0"/>
          <p:bldP spid="47" grpId="0"/>
          <p:bldP spid="31" grpId="0"/>
          <p:bldP spid="31" grpId="1"/>
          <p:bldP spid="13" grpId="0"/>
          <p:bldP spid="67" grpId="0"/>
          <p:bldP spid="69" grpId="0"/>
          <p:bldP spid="73" grpId="0"/>
          <p:bldP spid="44" grpId="0" animBg="1"/>
          <p:bldP spid="44" grpId="1" animBg="1"/>
          <p:bldP spid="65" grpId="0"/>
          <p:bldP spid="45" grpId="0" animBg="1"/>
          <p:bldP spid="45" grpId="1" animBg="1"/>
          <p:bldP spid="52" grpId="0" animBg="1"/>
          <p:bldP spid="52" grpId="1" animBg="1"/>
          <p:bldP spid="53" grpId="0" animBg="1"/>
          <p:bldP spid="53" grpId="1" animBg="1"/>
          <p:bldP spid="55" grpId="0" animBg="1"/>
          <p:bldP spid="55" grpId="1" animBg="1"/>
          <p:bldP spid="64" grpId="0" animBg="1"/>
          <p:bldP spid="64" grpId="1" animBg="1"/>
          <p:bldP spid="68" grpId="0"/>
          <p:bldP spid="76" grpId="0" animBg="1"/>
          <p:bldP spid="76" grpId="1" animBg="1"/>
          <p:bldP spid="77" grpId="0" animBg="1"/>
          <p:bldP spid="77" grpId="1" animBg="1"/>
          <p:bldP spid="70" grpId="0"/>
          <p:bldP spid="7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510653" y="4625443"/>
            <a:ext cx="3059614" cy="217219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570438" y="2893518"/>
            <a:ext cx="2916824" cy="218879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210750" y="1681166"/>
            <a:ext cx="13724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kern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2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8  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335341" y="1688764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Sol:</a:t>
            </a:r>
          </a:p>
        </p:txBody>
      </p:sp>
      <p:grpSp>
        <p:nvGrpSpPr>
          <p:cNvPr id="135" name="Group 121"/>
          <p:cNvGrpSpPr/>
          <p:nvPr/>
        </p:nvGrpSpPr>
        <p:grpSpPr>
          <a:xfrm>
            <a:off x="2714874" y="1712214"/>
            <a:ext cx="1001159" cy="304731"/>
            <a:chOff x="2638417" y="3509527"/>
            <a:chExt cx="1189003" cy="153127"/>
          </a:xfrm>
        </p:grpSpPr>
        <p:sp>
          <p:nvSpPr>
            <p:cNvPr id="136" name="Rounded Rectangle 135"/>
            <p:cNvSpPr/>
            <p:nvPr/>
          </p:nvSpPr>
          <p:spPr>
            <a:xfrm>
              <a:off x="2728328" y="3526227"/>
              <a:ext cx="1039589" cy="122339"/>
            </a:xfrm>
            <a:prstGeom prst="roundRect">
              <a:avLst/>
            </a:prstGeom>
            <a:solidFill>
              <a:srgbClr val="FF29B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38417" y="3509527"/>
              <a:ext cx="1189003" cy="15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8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×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1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8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38" name="Oval 137"/>
          <p:cNvSpPr/>
          <p:nvPr/>
        </p:nvSpPr>
        <p:spPr>
          <a:xfrm>
            <a:off x="1947886" y="1760458"/>
            <a:ext cx="176570" cy="176570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139" name="Group 140"/>
          <p:cNvGrpSpPr/>
          <p:nvPr/>
        </p:nvGrpSpPr>
        <p:grpSpPr>
          <a:xfrm>
            <a:off x="4379274" y="2476197"/>
            <a:ext cx="1030926" cy="307778"/>
            <a:chOff x="2485925" y="3537031"/>
            <a:chExt cx="1224357" cy="154658"/>
          </a:xfrm>
        </p:grpSpPr>
        <p:sp>
          <p:nvSpPr>
            <p:cNvPr id="140" name="Rounded Rectangle 139"/>
            <p:cNvSpPr/>
            <p:nvPr/>
          </p:nvSpPr>
          <p:spPr>
            <a:xfrm>
              <a:off x="2495088" y="3554427"/>
              <a:ext cx="1178200" cy="12476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485925" y="3537031"/>
              <a:ext cx="1224357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8 </a:t>
              </a: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1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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2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4361456" y="223501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5060800" y="2235019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513840" y="1760458"/>
            <a:ext cx="173736" cy="173736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125980" y="1737995"/>
            <a:ext cx="143584" cy="19648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166841" y="1737995"/>
            <a:ext cx="126019" cy="201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681480" y="1737995"/>
            <a:ext cx="146304" cy="201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643953" y="1988521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8" name="Minus 167"/>
          <p:cNvSpPr/>
          <p:nvPr/>
        </p:nvSpPr>
        <p:spPr>
          <a:xfrm>
            <a:off x="919515" y="2264176"/>
            <a:ext cx="891954" cy="0"/>
          </a:xfrm>
          <a:prstGeom prst="mathMinus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Minus 168"/>
          <p:cNvSpPr/>
          <p:nvPr/>
        </p:nvSpPr>
        <p:spPr>
          <a:xfrm>
            <a:off x="1871410" y="2264176"/>
            <a:ext cx="811485" cy="0"/>
          </a:xfrm>
          <a:prstGeom prst="mathMinus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629973" y="2277284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1127520" y="2271373"/>
            <a:ext cx="697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4)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1752600" y="2276552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+ 2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2093441" y="2267027"/>
            <a:ext cx="801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( 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4)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4" name="Minus 173"/>
          <p:cNvSpPr/>
          <p:nvPr/>
        </p:nvSpPr>
        <p:spPr>
          <a:xfrm>
            <a:off x="1128874" y="2550368"/>
            <a:ext cx="706170" cy="0"/>
          </a:xfrm>
          <a:prstGeom prst="mathMinus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Minus 174"/>
          <p:cNvSpPr/>
          <p:nvPr/>
        </p:nvSpPr>
        <p:spPr>
          <a:xfrm>
            <a:off x="2095216" y="2550368"/>
            <a:ext cx="803134" cy="0"/>
          </a:xfrm>
          <a:prstGeom prst="mathMinus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632460" y="2574111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470719" y="3888257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470721" y="4183913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4562595" y="1437394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180" name="Group 176"/>
          <p:cNvGrpSpPr/>
          <p:nvPr/>
        </p:nvGrpSpPr>
        <p:grpSpPr>
          <a:xfrm>
            <a:off x="4302265" y="2821943"/>
            <a:ext cx="1101839" cy="307779"/>
            <a:chOff x="2396254" y="3509782"/>
            <a:chExt cx="1308575" cy="154658"/>
          </a:xfrm>
        </p:grpSpPr>
        <p:sp>
          <p:nvSpPr>
            <p:cNvPr id="181" name="Rounded Rectangle 180"/>
            <p:cNvSpPr/>
            <p:nvPr/>
          </p:nvSpPr>
          <p:spPr>
            <a:xfrm>
              <a:off x="2507751" y="3526451"/>
              <a:ext cx="1148353" cy="13106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96254" y="3509782"/>
              <a:ext cx="1308575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4 </a:t>
              </a: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2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2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4363165" y="2561432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3" name="Rectangle 292"/>
          <p:cNvSpPr>
            <a:spLocks noChangeArrowheads="1"/>
          </p:cNvSpPr>
          <p:nvPr/>
        </p:nvSpPr>
        <p:spPr bwMode="auto">
          <a:xfrm>
            <a:off x="5070332" y="2561432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14765" y="4514113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zeroes are </a:t>
            </a:r>
          </a:p>
        </p:txBody>
      </p:sp>
      <p:grpSp>
        <p:nvGrpSpPr>
          <p:cNvPr id="295" name="Group 28"/>
          <p:cNvGrpSpPr/>
          <p:nvPr/>
        </p:nvGrpSpPr>
        <p:grpSpPr>
          <a:xfrm>
            <a:off x="4548812" y="1701619"/>
            <a:ext cx="685800" cy="526462"/>
            <a:chOff x="1524000" y="4876800"/>
            <a:chExt cx="990600" cy="762000"/>
          </a:xfrm>
        </p:grpSpPr>
        <p:cxnSp>
          <p:nvCxnSpPr>
            <p:cNvPr id="296" name="Straight Connector 295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rgbClr val="CCFF33"/>
              </a:solidFill>
              <a:prstDash val="solid"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297" name="Straight Connector 296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rgbClr val="CCFF33"/>
              </a:solidFill>
              <a:prstDash val="solid"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</p:cxnSp>
      </p:grp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756436" y="3364250"/>
            <a:ext cx="3205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the value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 – 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8 is zero when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4 = 0 or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x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+ 2 = 0,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4213860" y="25335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910509" y="25411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Rectangle 300"/>
          <p:cNvSpPr>
            <a:spLocks noChangeArrowheads="1"/>
          </p:cNvSpPr>
          <p:nvPr/>
        </p:nvSpPr>
        <p:spPr bwMode="auto">
          <a:xfrm>
            <a:off x="4725504" y="1423965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8</a:t>
            </a:r>
          </a:p>
        </p:txBody>
      </p:sp>
      <p:sp>
        <p:nvSpPr>
          <p:cNvPr id="302" name="Curved Down Arrow 301"/>
          <p:cNvSpPr/>
          <p:nvPr/>
        </p:nvSpPr>
        <p:spPr>
          <a:xfrm flipH="1">
            <a:off x="1192530" y="1498570"/>
            <a:ext cx="1033699" cy="185630"/>
          </a:xfrm>
          <a:prstGeom prst="curvedDownArrow">
            <a:avLst>
              <a:gd name="adj1" fmla="val 25000"/>
              <a:gd name="adj2" fmla="val 60345"/>
              <a:gd name="adj3" fmla="val 25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297204" y="1174209"/>
            <a:ext cx="2359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Now, Sum of zeroes   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588226" y="117420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 + (–2) = 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4232422" y="1302305"/>
            <a:ext cx="14458" cy="3476737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4708277" y="1649095"/>
                <a:ext cx="18818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77" y="1649095"/>
                <a:ext cx="1881862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971" t="-6000" r="-6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Connector 307"/>
          <p:cNvCxnSpPr/>
          <p:nvPr/>
        </p:nvCxnSpPr>
        <p:spPr>
          <a:xfrm>
            <a:off x="6592887" y="1779142"/>
            <a:ext cx="1613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310474" y="21804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500978" y="206263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–(–2)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620625" y="2343022"/>
            <a:ext cx="401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6678934" y="229342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6314278" y="259805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554980" y="2845633"/>
            <a:ext cx="2961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from (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296554" y="3137872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zeroes 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6300192" y="313787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 × (– 2) = -8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/>
              <p:cNvSpPr/>
              <p:nvPr/>
            </p:nvSpPr>
            <p:spPr>
              <a:xfrm>
                <a:off x="4484891" y="3507515"/>
                <a:ext cx="1936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8" name="Rectangl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91" y="3507515"/>
                <a:ext cx="193636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946" t="-3922" r="-31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319"/>
          <p:cNvCxnSpPr/>
          <p:nvPr/>
        </p:nvCxnSpPr>
        <p:spPr>
          <a:xfrm>
            <a:off x="6377802" y="3659487"/>
            <a:ext cx="1496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6089501" y="39987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314440" y="38553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–8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6395342" y="4128333"/>
            <a:ext cx="298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392152" y="40826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6105983" y="4344714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–8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471160" y="4580453"/>
            <a:ext cx="3096621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from (iii) and (iv)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851001" y="1174209"/>
            <a:ext cx="62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858227" y="2547134"/>
            <a:ext cx="69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…(ii)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7858756" y="3152289"/>
            <a:ext cx="69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…(iii)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7769389" y="4307358"/>
            <a:ext cx="69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…(iv)</a:t>
            </a:r>
          </a:p>
        </p:txBody>
      </p:sp>
      <p:sp>
        <p:nvSpPr>
          <p:cNvPr id="332" name="Rectangle 331"/>
          <p:cNvSpPr>
            <a:spLocks noChangeArrowheads="1"/>
          </p:cNvSpPr>
          <p:nvPr/>
        </p:nvSpPr>
        <p:spPr bwMode="auto">
          <a:xfrm>
            <a:off x="470722" y="2876550"/>
            <a:ext cx="2996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4) and 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+ 2) are the factors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8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2211745" y="4512839"/>
            <a:ext cx="998815" cy="307777"/>
            <a:chOff x="702552" y="4629150"/>
            <a:chExt cx="998815" cy="307777"/>
          </a:xfrm>
        </p:grpSpPr>
        <p:sp>
          <p:nvSpPr>
            <p:cNvPr id="337" name="TextBox 336"/>
            <p:cNvSpPr txBox="1"/>
            <p:nvPr/>
          </p:nvSpPr>
          <p:spPr>
            <a:xfrm>
              <a:off x="702552" y="462915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308311" y="462915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–2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914400" y="4629150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and</a:t>
              </a:r>
            </a:p>
          </p:txBody>
        </p:sp>
      </p:grp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755904" y="1273373"/>
            <a:ext cx="398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341" name="Rectangle 340"/>
          <p:cNvSpPr>
            <a:spLocks noChangeArrowheads="1"/>
          </p:cNvSpPr>
          <p:nvPr/>
        </p:nvSpPr>
        <p:spPr bwMode="auto">
          <a:xfrm>
            <a:off x="999204" y="3888257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–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2" name="Rectangle 341"/>
          <p:cNvSpPr>
            <a:spLocks noChangeArrowheads="1"/>
          </p:cNvSpPr>
          <p:nvPr/>
        </p:nvSpPr>
        <p:spPr bwMode="auto">
          <a:xfrm>
            <a:off x="1185317" y="388825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3" name="Rectangle 342"/>
          <p:cNvSpPr>
            <a:spLocks noChangeArrowheads="1"/>
          </p:cNvSpPr>
          <p:nvPr/>
        </p:nvSpPr>
        <p:spPr bwMode="auto">
          <a:xfrm>
            <a:off x="1385735" y="3888257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4" name="Rectangle 343"/>
          <p:cNvSpPr>
            <a:spLocks noChangeArrowheads="1"/>
          </p:cNvSpPr>
          <p:nvPr/>
        </p:nvSpPr>
        <p:spPr bwMode="auto">
          <a:xfrm>
            <a:off x="1571848" y="388825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5" name="Rectangle 344"/>
          <p:cNvSpPr>
            <a:spLocks noChangeArrowheads="1"/>
          </p:cNvSpPr>
          <p:nvPr/>
        </p:nvSpPr>
        <p:spPr bwMode="auto">
          <a:xfrm>
            <a:off x="1869440" y="3888257"/>
            <a:ext cx="378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or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6" name="Rectangle 345"/>
          <p:cNvSpPr>
            <a:spLocks noChangeArrowheads="1"/>
          </p:cNvSpPr>
          <p:nvPr/>
        </p:nvSpPr>
        <p:spPr bwMode="auto">
          <a:xfrm>
            <a:off x="2235200" y="3888257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7" name="Rectangle 346"/>
          <p:cNvSpPr>
            <a:spLocks noChangeArrowheads="1"/>
          </p:cNvSpPr>
          <p:nvPr/>
        </p:nvSpPr>
        <p:spPr bwMode="auto">
          <a:xfrm>
            <a:off x="2427972" y="3888257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+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8" name="Rectangle 347"/>
          <p:cNvSpPr>
            <a:spLocks noChangeArrowheads="1"/>
          </p:cNvSpPr>
          <p:nvPr/>
        </p:nvSpPr>
        <p:spPr bwMode="auto">
          <a:xfrm>
            <a:off x="2614085" y="388825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2814503" y="3888257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3007496" y="3888257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1" name="Rectangle 350"/>
          <p:cNvSpPr>
            <a:spLocks noChangeArrowheads="1"/>
          </p:cNvSpPr>
          <p:nvPr/>
        </p:nvSpPr>
        <p:spPr bwMode="auto">
          <a:xfrm>
            <a:off x="817880" y="3888257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2" name="Rectangle 351"/>
          <p:cNvSpPr>
            <a:spLocks noChangeArrowheads="1"/>
          </p:cNvSpPr>
          <p:nvPr/>
        </p:nvSpPr>
        <p:spPr bwMode="auto">
          <a:xfrm>
            <a:off x="1130149" y="4183913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3" name="Rectangle 352"/>
          <p:cNvSpPr>
            <a:spLocks noChangeArrowheads="1"/>
          </p:cNvSpPr>
          <p:nvPr/>
        </p:nvSpPr>
        <p:spPr bwMode="auto">
          <a:xfrm>
            <a:off x="1374515" y="4183913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4" name="Rectangle 353"/>
          <p:cNvSpPr>
            <a:spLocks noChangeArrowheads="1"/>
          </p:cNvSpPr>
          <p:nvPr/>
        </p:nvSpPr>
        <p:spPr bwMode="auto">
          <a:xfrm>
            <a:off x="1571848" y="4183913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4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5" name="Rectangle 354"/>
          <p:cNvSpPr>
            <a:spLocks noChangeArrowheads="1"/>
          </p:cNvSpPr>
          <p:nvPr/>
        </p:nvSpPr>
        <p:spPr bwMode="auto">
          <a:xfrm>
            <a:off x="1869440" y="4183913"/>
            <a:ext cx="378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or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6" name="Rectangle 355"/>
          <p:cNvSpPr>
            <a:spLocks noChangeArrowheads="1"/>
          </p:cNvSpPr>
          <p:nvPr/>
        </p:nvSpPr>
        <p:spPr bwMode="auto">
          <a:xfrm>
            <a:off x="2614085" y="4183913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7" name="Rectangle 356"/>
          <p:cNvSpPr>
            <a:spLocks noChangeArrowheads="1"/>
          </p:cNvSpPr>
          <p:nvPr/>
        </p:nvSpPr>
        <p:spPr bwMode="auto">
          <a:xfrm>
            <a:off x="2814503" y="4183913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8" name="Rectangle 357"/>
          <p:cNvSpPr>
            <a:spLocks noChangeArrowheads="1"/>
          </p:cNvSpPr>
          <p:nvPr/>
        </p:nvSpPr>
        <p:spPr bwMode="auto">
          <a:xfrm>
            <a:off x="3007496" y="4183913"/>
            <a:ext cx="393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–2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9" name="Rectangle 358"/>
          <p:cNvSpPr>
            <a:spLocks noChangeArrowheads="1"/>
          </p:cNvSpPr>
          <p:nvPr/>
        </p:nvSpPr>
        <p:spPr bwMode="auto">
          <a:xfrm>
            <a:off x="470721" y="4514113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0" name="Rectangle 359"/>
          <p:cNvSpPr>
            <a:spLocks noChangeArrowheads="1"/>
          </p:cNvSpPr>
          <p:nvPr/>
        </p:nvSpPr>
        <p:spPr bwMode="auto">
          <a:xfrm>
            <a:off x="912322" y="2574111"/>
            <a:ext cx="7409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4)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1" name="Rectangle 360"/>
          <p:cNvSpPr>
            <a:spLocks noChangeArrowheads="1"/>
          </p:cNvSpPr>
          <p:nvPr/>
        </p:nvSpPr>
        <p:spPr bwMode="auto">
          <a:xfrm>
            <a:off x="1512219" y="2574111"/>
            <a:ext cx="758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+ 2)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2" name="Rectangle 361"/>
          <p:cNvSpPr>
            <a:spLocks noChangeArrowheads="1"/>
          </p:cNvSpPr>
          <p:nvPr/>
        </p:nvSpPr>
        <p:spPr bwMode="auto">
          <a:xfrm>
            <a:off x="1080346" y="1677233"/>
            <a:ext cx="30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1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3" name="Rectangle 362"/>
          <p:cNvSpPr>
            <a:spLocks noChangeArrowheads="1"/>
          </p:cNvSpPr>
          <p:nvPr/>
        </p:nvSpPr>
        <p:spPr bwMode="auto">
          <a:xfrm>
            <a:off x="932180" y="2271373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4" name="Rectangle 363"/>
          <p:cNvSpPr>
            <a:spLocks noChangeArrowheads="1"/>
          </p:cNvSpPr>
          <p:nvPr/>
        </p:nvSpPr>
        <p:spPr bwMode="auto">
          <a:xfrm>
            <a:off x="944880" y="1988521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5" name="Rectangle 364"/>
          <p:cNvSpPr>
            <a:spLocks noChangeArrowheads="1"/>
          </p:cNvSpPr>
          <p:nvPr/>
        </p:nvSpPr>
        <p:spPr bwMode="auto">
          <a:xfrm>
            <a:off x="1209399" y="198852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–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6" name="Rectangle 365"/>
          <p:cNvSpPr>
            <a:spLocks noChangeArrowheads="1"/>
          </p:cNvSpPr>
          <p:nvPr/>
        </p:nvSpPr>
        <p:spPr bwMode="auto">
          <a:xfrm>
            <a:off x="1376612" y="1988521"/>
            <a:ext cx="413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4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7" name="Rectangle 366"/>
          <p:cNvSpPr>
            <a:spLocks noChangeArrowheads="1"/>
          </p:cNvSpPr>
          <p:nvPr/>
        </p:nvSpPr>
        <p:spPr bwMode="auto">
          <a:xfrm>
            <a:off x="1693604" y="1988521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+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8" name="Rectangle 367"/>
          <p:cNvSpPr>
            <a:spLocks noChangeArrowheads="1"/>
          </p:cNvSpPr>
          <p:nvPr/>
        </p:nvSpPr>
        <p:spPr bwMode="auto">
          <a:xfrm>
            <a:off x="1885628" y="1988521"/>
            <a:ext cx="413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r>
              <a:rPr lang="en-US" sz="1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9" name="Rectangle 368"/>
          <p:cNvSpPr>
            <a:spLocks noChangeArrowheads="1"/>
          </p:cNvSpPr>
          <p:nvPr/>
        </p:nvSpPr>
        <p:spPr bwMode="auto">
          <a:xfrm>
            <a:off x="2208716" y="198852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–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0" name="Rectangle 369"/>
          <p:cNvSpPr>
            <a:spLocks noChangeArrowheads="1"/>
          </p:cNvSpPr>
          <p:nvPr/>
        </p:nvSpPr>
        <p:spPr bwMode="auto">
          <a:xfrm>
            <a:off x="2373308" y="1988521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8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528474" y="1294336"/>
            <a:ext cx="317564" cy="210614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714517" y="1522171"/>
            <a:ext cx="1435756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500978" y="1486625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153441" y="1294336"/>
            <a:ext cx="211179" cy="210614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6589506" y="1802483"/>
            <a:ext cx="1585969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568440" y="1752907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28585" y="1294331"/>
            <a:ext cx="354874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400031" y="3430490"/>
            <a:ext cx="139353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6354238" y="337041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6374722" y="3654771"/>
            <a:ext cx="1499521" cy="233486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211580" y="1250950"/>
            <a:ext cx="1149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8 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6297183" y="3622977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28926" y="-74061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xit" presetSubtype="2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6" presetClass="exit" presetSubtype="2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xit" presetSubtype="2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6" presetClass="exit" presetSubtype="2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5" dur="1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3" dur="1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 animBg="1"/>
      <p:bldP spid="128" grpId="0"/>
      <p:bldP spid="129" grpId="0"/>
      <p:bldP spid="130" grpId="0" animBg="1"/>
      <p:bldP spid="131" grpId="0" animBg="1"/>
      <p:bldP spid="133" grpId="0"/>
      <p:bldP spid="134" grpId="0"/>
      <p:bldP spid="138" grpId="0" animBg="1"/>
      <p:bldP spid="138" grpId="1" animBg="1"/>
      <p:bldP spid="146" grpId="0"/>
      <p:bldP spid="146" grpId="1"/>
      <p:bldP spid="147" grpId="0"/>
      <p:bldP spid="147" grpId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66" grpId="0" animBg="1"/>
      <p:bldP spid="166" grpId="1" animBg="1"/>
      <p:bldP spid="167" grpId="0"/>
      <p:bldP spid="168" grpId="0" animBg="1"/>
      <p:bldP spid="168" grpId="1" animBg="1"/>
      <p:bldP spid="169" grpId="0" animBg="1"/>
      <p:bldP spid="169" grpId="1" animBg="1"/>
      <p:bldP spid="170" grpId="0"/>
      <p:bldP spid="171" grpId="0"/>
      <p:bldP spid="172" grpId="0"/>
      <p:bldP spid="173" grpId="0"/>
      <p:bldP spid="174" grpId="0" animBg="1"/>
      <p:bldP spid="174" grpId="1" animBg="1"/>
      <p:bldP spid="175" grpId="0" animBg="1"/>
      <p:bldP spid="175" grpId="1" animBg="1"/>
      <p:bldP spid="176" grpId="0"/>
      <p:bldP spid="177" grpId="0"/>
      <p:bldP spid="178" grpId="0"/>
      <p:bldP spid="179" grpId="0"/>
      <p:bldP spid="179" grpId="1"/>
      <p:bldP spid="183" grpId="0"/>
      <p:bldP spid="183" grpId="1"/>
      <p:bldP spid="293" grpId="0"/>
      <p:bldP spid="293" grpId="1"/>
      <p:bldP spid="294" grpId="0"/>
      <p:bldP spid="298" grpId="0"/>
      <p:bldP spid="299" grpId="0"/>
      <p:bldP spid="299" grpId="1"/>
      <p:bldP spid="300" grpId="0"/>
      <p:bldP spid="300" grpId="1"/>
      <p:bldP spid="301" grpId="0"/>
      <p:bldP spid="301" grpId="1"/>
      <p:bldP spid="302" grpId="0" animBg="1"/>
      <p:bldP spid="302" grpId="1" animBg="1"/>
      <p:bldP spid="303" grpId="0"/>
      <p:bldP spid="304" grpId="0"/>
      <p:bldP spid="306" grpId="0" animBg="1"/>
      <p:bldP spid="311" grpId="0"/>
      <p:bldP spid="313" grpId="0"/>
      <p:bldP spid="314" grpId="0"/>
      <p:bldP spid="315" grpId="0"/>
      <p:bldP spid="316" grpId="0"/>
      <p:bldP spid="317" grpId="0"/>
      <p:bldP spid="318" grpId="0" animBg="1"/>
      <p:bldP spid="322" grpId="0"/>
      <p:bldP spid="323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141" grpId="0" animBg="1"/>
      <p:bldP spid="141" grpId="1" animBg="1"/>
      <p:bldP spid="142" grpId="0" animBg="1"/>
      <p:bldP spid="142" grpId="1" animBg="1"/>
      <p:bldP spid="307" grpId="0"/>
      <p:bldP spid="143" grpId="0" animBg="1"/>
      <p:bldP spid="143" grpId="1" animBg="1"/>
      <p:bldP spid="143" grpId="2" animBg="1"/>
      <p:bldP spid="143" grpId="3" animBg="1"/>
      <p:bldP spid="144" grpId="0" animBg="1"/>
      <p:bldP spid="144" grpId="1" animBg="1"/>
      <p:bldP spid="309" grpId="0"/>
      <p:bldP spid="151" grpId="0" animBg="1"/>
      <p:bldP spid="151" grpId="1" animBg="1"/>
      <p:bldP spid="152" grpId="0" animBg="1"/>
      <p:bldP spid="152" grpId="1" animBg="1"/>
      <p:bldP spid="319" grpId="0"/>
      <p:bldP spid="154" grpId="0" animBg="1"/>
      <p:bldP spid="154" grpId="1" animBg="1"/>
      <p:bldP spid="132" grpId="0"/>
      <p:bldP spid="3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01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050"/>
            <a:ext cx="9144000" cy="5162550"/>
          </a:xfrm>
          <a:prstGeom prst="rect">
            <a:avLst/>
          </a:prstGeom>
          <a:solidFill>
            <a:srgbClr val="A0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704850"/>
            <a:ext cx="9144000" cy="1905000"/>
          </a:xfrm>
          <a:prstGeom prst="rect">
            <a:avLst/>
          </a:prstGeom>
          <a:solidFill>
            <a:srgbClr val="35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943350"/>
            <a:ext cx="9144000" cy="2057400"/>
          </a:xfrm>
          <a:prstGeom prst="rect">
            <a:avLst/>
          </a:prstGeom>
          <a:solidFill>
            <a:srgbClr val="35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90700" y="2571750"/>
            <a:ext cx="5562600" cy="0"/>
          </a:xfrm>
          <a:prstGeom prst="line">
            <a:avLst/>
          </a:prstGeom>
          <a:ln w="19050">
            <a:solidFill>
              <a:srgbClr val="352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82368" y="2654700"/>
            <a:ext cx="4179264" cy="0"/>
          </a:xfrm>
          <a:prstGeom prst="line">
            <a:avLst/>
          </a:prstGeom>
          <a:ln w="19050">
            <a:solidFill>
              <a:srgbClr val="352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1581150"/>
            <a:ext cx="5703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</a:t>
            </a:r>
            <a:r>
              <a:rPr lang="en-US" sz="5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HAPTER NO. 2</a:t>
            </a:r>
            <a:endParaRPr lang="en-US" sz="6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4165" y="2562820"/>
            <a:ext cx="5280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en-US" sz="5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OLYNOMIALS</a:t>
            </a:r>
            <a:endParaRPr lang="en-US" sz="6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0000">
                                          <p:cBhvr>
                                            <p:cTn id="10" dur="7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 p14:presetBounceEnd="10000">
                                      <p:stCondLst>
                                        <p:cond delay="100"/>
                                      </p:stCondLst>
                                      <p:childTnLst>
                                        <p:animScale p14:bounceEnd="10000">
                                          <p:cBhvr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8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69168" y="3514726"/>
            <a:ext cx="1917232" cy="733631"/>
            <a:chOff x="1516951" y="3558433"/>
            <a:chExt cx="1917232" cy="733631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2108751" y="2966633"/>
              <a:ext cx="733631" cy="1917232"/>
            </a:xfrm>
            <a:prstGeom prst="roundRect">
              <a:avLst>
                <a:gd name="adj" fmla="val 9988"/>
              </a:avLst>
            </a:prstGeom>
            <a:solidFill>
              <a:srgbClr val="FFFFFF">
                <a:alpha val="50196"/>
              </a:srgb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1426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2652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83879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5106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95499" y="3935579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7901" y="3935579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20303" y="3935579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82705" y="3935579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5106" y="3935579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0200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-237560" y="1176805"/>
            <a:ext cx="748764" cy="2684809"/>
          </a:xfrm>
          <a:prstGeom prst="roundRect">
            <a:avLst>
              <a:gd name="adj" fmla="val 9988"/>
            </a:avLst>
          </a:prstGeom>
          <a:solidFill>
            <a:srgbClr val="FFFF99">
              <a:alpha val="50196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207" y="1238745"/>
            <a:ext cx="3481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E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X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P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R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E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S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 err="1">
                <a:solidFill>
                  <a:srgbClr val="00FFFF"/>
                </a:solidFill>
                <a:latin typeface="Bookman Old Style" panose="02050604050505020204" pitchFamily="18" charset="0"/>
              </a:rPr>
              <a:t>S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I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O</a:t>
            </a:r>
            <a:b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00FFFF"/>
                </a:solidFill>
                <a:latin typeface="Bookman Old Style" panose="02050604050505020204" pitchFamily="18" charset="0"/>
              </a:rPr>
              <a:t>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81400" y="3514726"/>
            <a:ext cx="1917232" cy="733631"/>
            <a:chOff x="1516951" y="3558433"/>
            <a:chExt cx="1917232" cy="733631"/>
          </a:xfrm>
        </p:grpSpPr>
        <p:sp>
          <p:nvSpPr>
            <p:cNvPr id="18" name="Rounded Rectangle 17"/>
            <p:cNvSpPr/>
            <p:nvPr/>
          </p:nvSpPr>
          <p:spPr>
            <a:xfrm rot="5400000">
              <a:off x="2108751" y="2966633"/>
              <a:ext cx="733631" cy="1917232"/>
            </a:xfrm>
            <a:prstGeom prst="roundRect">
              <a:avLst>
                <a:gd name="adj" fmla="val 9988"/>
              </a:avLst>
            </a:prstGeom>
            <a:solidFill>
              <a:srgbClr val="FFFFFF">
                <a:alpha val="50196"/>
              </a:srgb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1426" y="3562557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39484" y="3562557"/>
              <a:ext cx="28725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49415" y="3562557"/>
              <a:ext cx="38985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9915" y="3562557"/>
              <a:ext cx="31130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308" y="3935579"/>
              <a:ext cx="31130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62710" y="3935579"/>
              <a:ext cx="31130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9157" y="3935579"/>
              <a:ext cx="26321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9117" y="3935579"/>
              <a:ext cx="30809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5526" y="3935579"/>
              <a:ext cx="30008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09017" y="3562557"/>
              <a:ext cx="30328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7929" y="3520550"/>
            <a:ext cx="926280" cy="726743"/>
            <a:chOff x="2642011" y="3522613"/>
            <a:chExt cx="926280" cy="726743"/>
          </a:xfrm>
        </p:grpSpPr>
        <p:sp>
          <p:nvSpPr>
            <p:cNvPr id="30" name="Multiply 29"/>
            <p:cNvSpPr/>
            <p:nvPr/>
          </p:nvSpPr>
          <p:spPr>
            <a:xfrm>
              <a:off x="3194326" y="3943350"/>
              <a:ext cx="228600" cy="228600"/>
            </a:xfrm>
            <a:prstGeom prst="mathMultiply">
              <a:avLst>
                <a:gd name="adj1" fmla="val 1314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3188647" y="3627609"/>
              <a:ext cx="228600" cy="161653"/>
            </a:xfrm>
            <a:prstGeom prst="mathMinus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2787133" y="3594136"/>
              <a:ext cx="228600" cy="228600"/>
            </a:xfrm>
            <a:prstGeom prst="mathPlus">
              <a:avLst>
                <a:gd name="adj1" fmla="val 151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Division 32"/>
            <p:cNvSpPr/>
            <p:nvPr/>
          </p:nvSpPr>
          <p:spPr>
            <a:xfrm>
              <a:off x="2787133" y="3943350"/>
              <a:ext cx="228600" cy="228600"/>
            </a:xfrm>
            <a:prstGeom prst="mathDivide">
              <a:avLst>
                <a:gd name="adj1" fmla="val 15186"/>
                <a:gd name="adj2" fmla="val 2930"/>
                <a:gd name="adj3" fmla="val 1176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5400000">
              <a:off x="2741779" y="3422845"/>
              <a:ext cx="726743" cy="926280"/>
            </a:xfrm>
            <a:prstGeom prst="roundRect">
              <a:avLst>
                <a:gd name="adj" fmla="val 9988"/>
              </a:avLst>
            </a:prstGeom>
            <a:solidFill>
              <a:srgbClr val="FFFFFF">
                <a:alpha val="50196"/>
              </a:srgb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4050" y="191468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Coefficient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6400" y="1908810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Coefficient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3179" y="279551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Variable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20540" y="3436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904640" y="3220123"/>
            <a:ext cx="1700035" cy="392324"/>
          </a:xfrm>
          <a:prstGeom prst="roundRect">
            <a:avLst>
              <a:gd name="adj" fmla="val 9387"/>
            </a:avLst>
          </a:prstGeom>
          <a:solidFill>
            <a:srgbClr val="66FFFF">
              <a:alpha val="49804"/>
            </a:srgbClr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2804" y="279883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79646">
                    <a:lumMod val="60000"/>
                    <a:lumOff val="4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Variable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42628" y="2280785"/>
            <a:ext cx="3690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9064" y="2280785"/>
            <a:ext cx="3882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61345" y="2280785"/>
            <a:ext cx="3754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rPr>
              <a:t>x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67664" y="2096045"/>
            <a:ext cx="905372" cy="266704"/>
            <a:chOff x="2652706" y="-516735"/>
            <a:chExt cx="1184726" cy="294136"/>
          </a:xfrm>
          <a:effectLst>
            <a:glow rad="12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reeform 44"/>
            <p:cNvSpPr/>
            <p:nvPr/>
          </p:nvSpPr>
          <p:spPr>
            <a:xfrm>
              <a:off x="2667000" y="-504825"/>
              <a:ext cx="1158110" cy="266700"/>
            </a:xfrm>
            <a:custGeom>
              <a:avLst/>
              <a:gdLst>
                <a:gd name="connsiteX0" fmla="*/ 1314450 w 1314450"/>
                <a:gd name="connsiteY0" fmla="*/ 266700 h 266700"/>
                <a:gd name="connsiteX1" fmla="*/ 1047750 w 1314450"/>
                <a:gd name="connsiteY1" fmla="*/ 0 h 266700"/>
                <a:gd name="connsiteX2" fmla="*/ 0 w 1314450"/>
                <a:gd name="connsiteY2" fmla="*/ 0 h 266700"/>
                <a:gd name="connsiteX3" fmla="*/ 0 w 131445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66700">
                  <a:moveTo>
                    <a:pt x="1314450" y="266700"/>
                  </a:moveTo>
                  <a:lnTo>
                    <a:pt x="104775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810000" y="-250031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652706" y="-516735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flipH="1" flipV="1">
            <a:off x="3160302" y="2732083"/>
            <a:ext cx="905372" cy="266704"/>
            <a:chOff x="2652706" y="-516735"/>
            <a:chExt cx="1184726" cy="294136"/>
          </a:xfrm>
          <a:effectLst>
            <a:glow rad="12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reeform 48"/>
            <p:cNvSpPr/>
            <p:nvPr/>
          </p:nvSpPr>
          <p:spPr>
            <a:xfrm>
              <a:off x="2667000" y="-504825"/>
              <a:ext cx="1158110" cy="266700"/>
            </a:xfrm>
            <a:custGeom>
              <a:avLst/>
              <a:gdLst>
                <a:gd name="connsiteX0" fmla="*/ 1314450 w 1314450"/>
                <a:gd name="connsiteY0" fmla="*/ 266700 h 266700"/>
                <a:gd name="connsiteX1" fmla="*/ 1047750 w 1314450"/>
                <a:gd name="connsiteY1" fmla="*/ 0 h 266700"/>
                <a:gd name="connsiteX2" fmla="*/ 0 w 1314450"/>
                <a:gd name="connsiteY2" fmla="*/ 0 h 266700"/>
                <a:gd name="connsiteX3" fmla="*/ 0 w 131445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66700">
                  <a:moveTo>
                    <a:pt x="1314450" y="266700"/>
                  </a:moveTo>
                  <a:lnTo>
                    <a:pt x="104775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810000" y="-250031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652706" y="-516735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90014" y="2090166"/>
            <a:ext cx="905372" cy="266704"/>
            <a:chOff x="2652706" y="-516735"/>
            <a:chExt cx="1184726" cy="294136"/>
          </a:xfrm>
          <a:effectLst>
            <a:glow rad="12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>
              <a:off x="2667000" y="-504825"/>
              <a:ext cx="1158110" cy="266700"/>
            </a:xfrm>
            <a:custGeom>
              <a:avLst/>
              <a:gdLst>
                <a:gd name="connsiteX0" fmla="*/ 1314450 w 1314450"/>
                <a:gd name="connsiteY0" fmla="*/ 266700 h 266700"/>
                <a:gd name="connsiteX1" fmla="*/ 1047750 w 1314450"/>
                <a:gd name="connsiteY1" fmla="*/ 0 h 266700"/>
                <a:gd name="connsiteX2" fmla="*/ 0 w 1314450"/>
                <a:gd name="connsiteY2" fmla="*/ 0 h 266700"/>
                <a:gd name="connsiteX3" fmla="*/ 0 w 131445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66700">
                  <a:moveTo>
                    <a:pt x="1314450" y="266700"/>
                  </a:moveTo>
                  <a:lnTo>
                    <a:pt x="104775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810000" y="-250031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652706" y="-516735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 flipV="1">
            <a:off x="4150409" y="2724498"/>
            <a:ext cx="905372" cy="266704"/>
            <a:chOff x="2652706" y="-516735"/>
            <a:chExt cx="1184726" cy="294136"/>
          </a:xfrm>
          <a:effectLst>
            <a:glow rad="12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56"/>
            <p:cNvSpPr/>
            <p:nvPr/>
          </p:nvSpPr>
          <p:spPr>
            <a:xfrm>
              <a:off x="2667000" y="-504825"/>
              <a:ext cx="1158110" cy="266700"/>
            </a:xfrm>
            <a:custGeom>
              <a:avLst/>
              <a:gdLst>
                <a:gd name="connsiteX0" fmla="*/ 1314450 w 1314450"/>
                <a:gd name="connsiteY0" fmla="*/ 266700 h 266700"/>
                <a:gd name="connsiteX1" fmla="*/ 1047750 w 1314450"/>
                <a:gd name="connsiteY1" fmla="*/ 0 h 266700"/>
                <a:gd name="connsiteX2" fmla="*/ 0 w 1314450"/>
                <a:gd name="connsiteY2" fmla="*/ 0 h 266700"/>
                <a:gd name="connsiteX3" fmla="*/ 0 w 131445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266700">
                  <a:moveTo>
                    <a:pt x="1314450" y="266700"/>
                  </a:moveTo>
                  <a:lnTo>
                    <a:pt x="104775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-250031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652706" y="-516735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704171" y="2280785"/>
            <a:ext cx="3882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latin typeface="Bookman Old Style" panose="02050604050505020204" pitchFamily="18" charset="0"/>
              </a:rPr>
              <a:t>5</a:t>
            </a:r>
            <a:endParaRPr lang="en-US" sz="2400" b="1" i="1" dirty="0">
              <a:solidFill>
                <a:srgbClr val="FFFF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40110" y="2280785"/>
            <a:ext cx="3690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56998" y="3516563"/>
            <a:ext cx="3209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22264" y="3507330"/>
            <a:ext cx="3113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34440" y="3901976"/>
            <a:ext cx="3209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34100" y="3879116"/>
            <a:ext cx="3080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1379" y="3258067"/>
            <a:ext cx="296877" cy="314540"/>
            <a:chOff x="1480713" y="-946710"/>
            <a:chExt cx="296877" cy="314540"/>
          </a:xfrm>
        </p:grpSpPr>
        <p:sp>
          <p:nvSpPr>
            <p:cNvPr id="67" name="Oval 66"/>
            <p:cNvSpPr/>
            <p:nvPr/>
          </p:nvSpPr>
          <p:spPr>
            <a:xfrm>
              <a:off x="1536003" y="-946710"/>
              <a:ext cx="184690" cy="182861"/>
            </a:xfrm>
            <a:prstGeom prst="ellipse">
              <a:avLst/>
            </a:prstGeom>
            <a:solidFill>
              <a:srgbClr val="3333CC"/>
            </a:solidFill>
            <a:ln w="19050">
              <a:noFill/>
              <a:prstDash val="solid"/>
            </a:ln>
            <a:effectLst>
              <a:glow rad="381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80713" y="-929687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533400" y="2253429"/>
            <a:ext cx="417120" cy="296656"/>
          </a:xfrm>
          <a:prstGeom prst="rightArrow">
            <a:avLst>
              <a:gd name="adj1" fmla="val 50000"/>
              <a:gd name="adj2" fmla="val 55653"/>
            </a:avLst>
          </a:prstGeom>
          <a:gradFill>
            <a:gsLst>
              <a:gs pos="5000">
                <a:srgbClr val="00FFFF">
                  <a:alpha val="0"/>
                </a:srgbClr>
              </a:gs>
              <a:gs pos="76000">
                <a:srgbClr val="66FFFF">
                  <a:alpha val="65000"/>
                </a:srgbClr>
              </a:gs>
              <a:gs pos="100000">
                <a:srgbClr val="00FFFF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9225" y="1261784"/>
            <a:ext cx="399349" cy="2504171"/>
          </a:xfrm>
          <a:prstGeom prst="roundRect">
            <a:avLst>
              <a:gd name="adj" fmla="val 15712"/>
            </a:avLst>
          </a:prstGeom>
          <a:solidFill>
            <a:schemeClr val="accent2">
              <a:lumMod val="20000"/>
              <a:lumOff val="80000"/>
              <a:alpha val="49804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6869" y="1241905"/>
            <a:ext cx="41170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FFCCFF"/>
                </a:solidFill>
                <a:latin typeface="Bookman Old Style" panose="02050604050505020204" pitchFamily="18" charset="0"/>
              </a:rPr>
              <a:t>POLYNOMI</a:t>
            </a:r>
          </a:p>
          <a:p>
            <a:pPr algn="ctr"/>
            <a:r>
              <a:rPr lang="en-US" sz="1600" b="1" dirty="0">
                <a:solidFill>
                  <a:srgbClr val="FFCCFF"/>
                </a:solidFill>
                <a:latin typeface="Bookman Old Style" panose="02050604050505020204" pitchFamily="18" charset="0"/>
              </a:rPr>
              <a:t>AL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378899" y="2531718"/>
            <a:ext cx="2735881" cy="415036"/>
            <a:chOff x="1460450" y="3562557"/>
            <a:chExt cx="2735881" cy="415036"/>
          </a:xfrm>
        </p:grpSpPr>
        <p:sp>
          <p:nvSpPr>
            <p:cNvPr id="73" name="Rounded Rectangle 72"/>
            <p:cNvSpPr/>
            <p:nvPr/>
          </p:nvSpPr>
          <p:spPr>
            <a:xfrm rot="5400000">
              <a:off x="2639465" y="2407012"/>
              <a:ext cx="377852" cy="2735881"/>
            </a:xfrm>
            <a:prstGeom prst="roundRect">
              <a:avLst>
                <a:gd name="adj" fmla="val 9988"/>
              </a:avLst>
            </a:prstGeom>
            <a:solidFill>
              <a:srgbClr val="99FFCC"/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woPt" dir="t"/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88060" y="356255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1,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55082" y="356255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2,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31629" y="356255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3,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27226" y="356255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4,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03773" y="3577483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5,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63399" y="3577483"/>
              <a:ext cx="44435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...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40088" y="3562557"/>
              <a:ext cx="4411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FFCC"/>
                  </a:solidFill>
                  <a:latin typeface="Bookman Old Style" panose="02050604050505020204" pitchFamily="18" charset="0"/>
                </a:rPr>
                <a:t>0,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718805" y="2279870"/>
            <a:ext cx="1590058" cy="465370"/>
            <a:chOff x="2719064" y="1095043"/>
            <a:chExt cx="1590058" cy="465370"/>
          </a:xfrm>
        </p:grpSpPr>
        <p:sp>
          <p:nvSpPr>
            <p:cNvPr id="82" name="Rectangle 81"/>
            <p:cNvSpPr/>
            <p:nvPr/>
          </p:nvSpPr>
          <p:spPr>
            <a:xfrm>
              <a:off x="3342628" y="1095043"/>
              <a:ext cx="3690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19064" y="1098748"/>
              <a:ext cx="3882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61345" y="1098748"/>
              <a:ext cx="3754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04171" y="1098748"/>
              <a:ext cx="3882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5</a:t>
              </a:r>
              <a:endPara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40110" y="1098748"/>
              <a:ext cx="3690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3095560" y="3807385"/>
            <a:ext cx="1549897" cy="404211"/>
          </a:xfrm>
          <a:prstGeom prst="roundRect">
            <a:avLst>
              <a:gd name="adj" fmla="val 9914"/>
            </a:avLst>
          </a:prstGeom>
          <a:solidFill>
            <a:srgbClr val="66FFFF">
              <a:alpha val="49804"/>
            </a:srgbClr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118694" y="3220123"/>
            <a:ext cx="2236386" cy="392324"/>
          </a:xfrm>
          <a:prstGeom prst="roundRect">
            <a:avLst>
              <a:gd name="adj" fmla="val 8621"/>
            </a:avLst>
          </a:prstGeom>
          <a:solidFill>
            <a:srgbClr val="66FFFF">
              <a:alpha val="49804"/>
            </a:srgbClr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03452" y="3088104"/>
            <a:ext cx="45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>
                <a:solidFill>
                  <a:srgbClr val="E727DE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33800" y="3088104"/>
            <a:ext cx="45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itchFamily="2" charset="2"/>
              <a:buChar char="ü"/>
              <a:defRPr sz="4400">
                <a:solidFill>
                  <a:srgbClr val="E727DE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676400" y="3954108"/>
            <a:ext cx="6180539" cy="648684"/>
            <a:chOff x="-264289" y="3375477"/>
            <a:chExt cx="6180539" cy="648684"/>
          </a:xfrm>
        </p:grpSpPr>
        <p:sp>
          <p:nvSpPr>
            <p:cNvPr id="92" name="Rounded Rectangle 91"/>
            <p:cNvSpPr/>
            <p:nvPr/>
          </p:nvSpPr>
          <p:spPr>
            <a:xfrm rot="5400000">
              <a:off x="2515739" y="979851"/>
              <a:ext cx="595612" cy="5493008"/>
            </a:xfrm>
            <a:prstGeom prst="roundRect">
              <a:avLst>
                <a:gd name="adj" fmla="val 998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woPt" dir="t"/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-264289" y="3375477"/>
              <a:ext cx="618053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solidFill>
                    <a:srgbClr val="FFCCFF"/>
                  </a:solidFill>
                  <a:latin typeface="Bookman Old Style" panose="02050604050505020204" pitchFamily="18" charset="0"/>
                </a:rPr>
                <a:t>Polynomial is an expression in which all the powers of variables are whole numbers.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346384" y="3258067"/>
            <a:ext cx="296877" cy="314540"/>
            <a:chOff x="1480713" y="-946710"/>
            <a:chExt cx="296877" cy="314540"/>
          </a:xfrm>
        </p:grpSpPr>
        <p:sp>
          <p:nvSpPr>
            <p:cNvPr id="95" name="Oval 94"/>
            <p:cNvSpPr/>
            <p:nvPr/>
          </p:nvSpPr>
          <p:spPr>
            <a:xfrm>
              <a:off x="1536003" y="-946710"/>
              <a:ext cx="184690" cy="182861"/>
            </a:xfrm>
            <a:prstGeom prst="ellipse">
              <a:avLst/>
            </a:prstGeom>
            <a:solidFill>
              <a:srgbClr val="3333CC"/>
            </a:solidFill>
            <a:ln w="19050">
              <a:noFill/>
              <a:prstDash val="solid"/>
            </a:ln>
            <a:effectLst>
              <a:glow rad="381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80713" y="-929687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74514" y="3174352"/>
            <a:ext cx="1590058" cy="483197"/>
            <a:chOff x="2719064" y="1131998"/>
            <a:chExt cx="1590058" cy="483197"/>
          </a:xfrm>
        </p:grpSpPr>
        <p:sp>
          <p:nvSpPr>
            <p:cNvPr id="98" name="Rectangle 97"/>
            <p:cNvSpPr/>
            <p:nvPr/>
          </p:nvSpPr>
          <p:spPr>
            <a:xfrm>
              <a:off x="3342628" y="1153530"/>
              <a:ext cx="3690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19064" y="1131998"/>
              <a:ext cx="3882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61345" y="1131998"/>
              <a:ext cx="3754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171" y="1131998"/>
              <a:ext cx="3882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5</a:t>
              </a:r>
              <a:endPara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40110" y="1131998"/>
              <a:ext cx="3690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6869376" y="3220123"/>
            <a:ext cx="1591992" cy="392324"/>
          </a:xfrm>
          <a:prstGeom prst="roundRect">
            <a:avLst>
              <a:gd name="adj" fmla="val 8621"/>
            </a:avLst>
          </a:prstGeom>
          <a:solidFill>
            <a:srgbClr val="66FFFF">
              <a:alpha val="49804"/>
            </a:srgbClr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923055" y="3803573"/>
            <a:ext cx="1542757" cy="404211"/>
          </a:xfrm>
          <a:prstGeom prst="roundRect">
            <a:avLst>
              <a:gd name="adj" fmla="val 8621"/>
            </a:avLst>
          </a:prstGeom>
          <a:solidFill>
            <a:srgbClr val="66FFFF">
              <a:alpha val="49804"/>
            </a:srgbClr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156958" y="3263922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598025" y="3806043"/>
            <a:ext cx="184690" cy="28027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407404" y="3864082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08719" y="3849840"/>
            <a:ext cx="254733" cy="206052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1521" y="3088104"/>
            <a:ext cx="45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itchFamily="2" charset="2"/>
              <a:buChar char="ü"/>
              <a:defRPr sz="4400">
                <a:solidFill>
                  <a:srgbClr val="E727DE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837014" y="3176885"/>
            <a:ext cx="1316386" cy="461665"/>
            <a:chOff x="6837014" y="3176885"/>
            <a:chExt cx="1316386" cy="461665"/>
          </a:xfrm>
        </p:grpSpPr>
        <p:sp>
          <p:nvSpPr>
            <p:cNvPr id="111" name="Rectangle 110"/>
            <p:cNvSpPr/>
            <p:nvPr/>
          </p:nvSpPr>
          <p:spPr>
            <a:xfrm>
              <a:off x="6837014" y="3176885"/>
              <a:ext cx="131638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24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    </a:t>
              </a:r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– 17</a:t>
              </a:r>
              <a:endPara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098476" y="3279682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5014" y="3764546"/>
            <a:ext cx="1569656" cy="470232"/>
            <a:chOff x="3085014" y="3764546"/>
            <a:chExt cx="1569656" cy="4702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3085014" y="3764546"/>
              <a:ext cx="1401110" cy="470232"/>
              <a:chOff x="2670432" y="1801183"/>
              <a:chExt cx="1401110" cy="47023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29110" y="1801183"/>
                <a:ext cx="33855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99"/>
                    </a:solidFill>
                    <a:latin typeface="Bookman Old Style" panose="02050604050505020204" pitchFamily="18" charset="0"/>
                  </a:rPr>
                  <a:t>–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670432" y="1809750"/>
                <a:ext cx="579005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99"/>
                    </a:solidFill>
                    <a:latin typeface="Bookman Old Style" panose="02050604050505020204" pitchFamily="18" charset="0"/>
                  </a:rPr>
                  <a:t>3</a:t>
                </a:r>
                <a:r>
                  <a:rPr lang="en-US" sz="2400" b="1" i="1" dirty="0">
                    <a:solidFill>
                      <a:srgbClr val="FFFF99"/>
                    </a:solidFill>
                    <a:latin typeface="Bookman Old Style" panose="02050604050505020204" pitchFamily="18" charset="0"/>
                  </a:rPr>
                  <a:t>x</a:t>
                </a:r>
                <a:endParaRPr lang="en-US" sz="24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696118" y="1809750"/>
                <a:ext cx="37542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i="1" dirty="0">
                    <a:solidFill>
                      <a:srgbClr val="FFFF99"/>
                    </a:solidFill>
                    <a:latin typeface="Bookman Old Style" panose="02050604050505020204" pitchFamily="18" charset="0"/>
                  </a:rPr>
                  <a:t>x</a:t>
                </a:r>
                <a:endParaRPr lang="en-US" sz="24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3561263" y="3798423"/>
              <a:ext cx="274434" cy="25648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57450" y="3947312"/>
              <a:ext cx="274434" cy="25648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629037" y="3947313"/>
              <a:ext cx="131717" cy="0"/>
            </a:xfrm>
            <a:prstGeom prst="line">
              <a:avLst/>
            </a:prstGeom>
            <a:noFill/>
            <a:ln w="12700">
              <a:solidFill>
                <a:srgbClr val="FFFF99"/>
              </a:solidFill>
            </a:ln>
            <a:effectLst>
              <a:glow rad="12700">
                <a:srgbClr val="1D7DEE">
                  <a:alpha val="40000"/>
                </a:srgbClr>
              </a:glow>
            </a:effectLst>
          </p:spPr>
        </p:cxnSp>
        <p:sp>
          <p:nvSpPr>
            <p:cNvPr id="118" name="Rectangle 117"/>
            <p:cNvSpPr/>
            <p:nvPr/>
          </p:nvSpPr>
          <p:spPr>
            <a:xfrm>
              <a:off x="4357793" y="3872370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69876" y="3760100"/>
            <a:ext cx="1180131" cy="461665"/>
            <a:chOff x="5969876" y="3760100"/>
            <a:chExt cx="1180131" cy="461665"/>
          </a:xfrm>
        </p:grpSpPr>
        <p:sp>
          <p:nvSpPr>
            <p:cNvPr id="123" name="Rectangle 122"/>
            <p:cNvSpPr/>
            <p:nvPr/>
          </p:nvSpPr>
          <p:spPr>
            <a:xfrm>
              <a:off x="5969876" y="3760100"/>
              <a:ext cx="11801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x   </a:t>
              </a:r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+ 5</a:t>
              </a:r>
              <a:endParaRPr lang="en-US" sz="2400" b="1" i="1" dirty="0">
                <a:solidFill>
                  <a:srgbClr val="FFFF99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247223" y="3875016"/>
              <a:ext cx="38183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–1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689088" y="3509154"/>
            <a:ext cx="62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E727DE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Bernard MT Condensed" pitchFamily="18" charset="0"/>
                <a:cs typeface="Sakkal Majalla" pitchFamily="2" charset="-78"/>
              </a:rPr>
              <a:t>×</a:t>
            </a:r>
            <a:endParaRPr lang="en-US" sz="11500" b="1" baseline="30000" dirty="0">
              <a:solidFill>
                <a:srgbClr val="E727D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Bernard MT Condensed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07943" y="3533595"/>
            <a:ext cx="62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E727DE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Bernard MT Condensed" pitchFamily="18" charset="0"/>
                <a:cs typeface="Sakkal Majalla" pitchFamily="2" charset="-78"/>
              </a:rPr>
              <a:t>×</a:t>
            </a:r>
            <a:endParaRPr lang="en-US" sz="11500" b="1" baseline="30000" dirty="0">
              <a:solidFill>
                <a:srgbClr val="E727DE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Bernard MT Condensed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558982" y="3266314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444914" y="3274361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062797" y="3176885"/>
            <a:ext cx="2151551" cy="461665"/>
            <a:chOff x="4062797" y="3176885"/>
            <a:chExt cx="2151551" cy="461665"/>
          </a:xfrm>
        </p:grpSpPr>
        <p:sp>
          <p:nvSpPr>
            <p:cNvPr id="130" name="Rectangle 129"/>
            <p:cNvSpPr/>
            <p:nvPr/>
          </p:nvSpPr>
          <p:spPr>
            <a:xfrm>
              <a:off x="4062797" y="3176885"/>
              <a:ext cx="21515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  </a:t>
              </a:r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+ 7</a:t>
              </a:r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x </a:t>
              </a:r>
              <a:r>
                <a:rPr lang="en-US" sz="24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  </a:t>
              </a:r>
              <a:r>
                <a:rPr lang="en-US" sz="2400" b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– </a:t>
              </a:r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502313" y="3279682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390616" y="3279682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82843" y="3256277"/>
            <a:ext cx="296877" cy="314540"/>
            <a:chOff x="1480713" y="-946710"/>
            <a:chExt cx="296877" cy="314540"/>
          </a:xfrm>
        </p:grpSpPr>
        <p:sp>
          <p:nvSpPr>
            <p:cNvPr id="134" name="Oval 133"/>
            <p:cNvSpPr/>
            <p:nvPr/>
          </p:nvSpPr>
          <p:spPr>
            <a:xfrm>
              <a:off x="1536003" y="-946710"/>
              <a:ext cx="184690" cy="182861"/>
            </a:xfrm>
            <a:prstGeom prst="ellipse">
              <a:avLst/>
            </a:prstGeom>
            <a:solidFill>
              <a:srgbClr val="3333CC"/>
            </a:solidFill>
            <a:ln w="19050">
              <a:noFill/>
              <a:prstDash val="solid"/>
            </a:ln>
            <a:effectLst>
              <a:glow rad="381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80713" y="-929687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</p:grpSp>
      <p:sp>
        <p:nvSpPr>
          <p:cNvPr id="136" name="Oval 135"/>
          <p:cNvSpPr/>
          <p:nvPr/>
        </p:nvSpPr>
        <p:spPr>
          <a:xfrm>
            <a:off x="8270740" y="3268660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968009" y="3176885"/>
            <a:ext cx="548228" cy="461665"/>
            <a:chOff x="4005432" y="5391150"/>
            <a:chExt cx="548228" cy="461665"/>
          </a:xfrm>
        </p:grpSpPr>
        <p:sp>
          <p:nvSpPr>
            <p:cNvPr id="138" name="Rectangle 137"/>
            <p:cNvSpPr/>
            <p:nvPr/>
          </p:nvSpPr>
          <p:spPr>
            <a:xfrm>
              <a:off x="4256783" y="5493947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005432" y="5391150"/>
              <a:ext cx="36901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</p:grpSp>
      <p:sp>
        <p:nvSpPr>
          <p:cNvPr id="140" name="Oval 139"/>
          <p:cNvSpPr/>
          <p:nvPr/>
        </p:nvSpPr>
        <p:spPr>
          <a:xfrm>
            <a:off x="7273920" y="3868586"/>
            <a:ext cx="184690" cy="182861"/>
          </a:xfrm>
          <a:prstGeom prst="ellipse">
            <a:avLst/>
          </a:prstGeom>
          <a:solidFill>
            <a:srgbClr val="3333CC"/>
          </a:solidFill>
          <a:ln w="19050">
            <a:noFill/>
            <a:prstDash val="solid"/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967983" y="3776811"/>
            <a:ext cx="551434" cy="461665"/>
            <a:chOff x="4002226" y="5391150"/>
            <a:chExt cx="551434" cy="461665"/>
          </a:xfrm>
        </p:grpSpPr>
        <p:sp>
          <p:nvSpPr>
            <p:cNvPr id="142" name="Rectangle 141"/>
            <p:cNvSpPr/>
            <p:nvPr/>
          </p:nvSpPr>
          <p:spPr>
            <a:xfrm>
              <a:off x="4256783" y="5493947"/>
              <a:ext cx="296877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baseline="30000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002226" y="5391150"/>
              <a:ext cx="3754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FF99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9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path" presetSubtype="0" accel="50000" fill="hold" nodeType="click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3.7037E-7 L -0.26354 0.00093 " pathEditMode="relative" rAng="0" ptsTypes="AA" p14:bounceEnd="13000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77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fill="hold" nodeType="click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3.7037E-7 L 0.23021 -0.00216 " pathEditMode="relative" rAng="0" ptsTypes="AA" p14:bounceEnd="13000">
                                          <p:cBhvr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510" y="-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path" presetSubtype="0" accel="50000" fill="hold" grpId="0" nodeType="click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59259E-6 L 0.08593 -0.22006 " pathEditMode="relative" rAng="0" ptsTypes="AA" p14:bounceEnd="8571">
                                          <p:cBhvr>
                                            <p:cTn id="33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8" y="-1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5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7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path" presetSubtype="0" accel="50000" fill="hold" grpId="1" nodeType="click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45538 -0.21666 " pathEditMode="relative" rAng="0" ptsTypes="AA" p14:bounceEnd="13000">
                                          <p:cBhvr>
                                            <p:cTn id="4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78" y="-10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42" presetClass="path" presetSubtype="0" accel="50000" fill="hold" grpId="1" nodeType="clickEffect" p14:presetBounceEnd="1285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1.97531E-6 L 0.27223 -0.29506 " pathEditMode="relative" rAng="0" ptsTypes="AA" p14:bounceEnd="12857">
                                          <p:cBhvr>
                                            <p:cTn id="92" dur="7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11" y="-147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42" presetClass="path" presetSubtype="0" accel="50000" fill="hold" grpId="1" nodeType="clickEffect" p14:presetBounceEnd="1285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2.96296E-6 L -0.23264 -0.27902 " pathEditMode="relative" rAng="0" ptsTypes="AA" p14:bounceEnd="12857">
                                          <p:cBhvr>
                                            <p:cTn id="106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32" y="-13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1" presetClass="exit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accel="50000" fill="hold" grpId="1" nodeType="withEffect" p14:presetBounceEnd="1285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-4.44444E-6 L -0.07847 -0.21882 " pathEditMode="relative" rAng="0" ptsTypes="AA" p14:bounceEnd="12857">
                                          <p:cBhvr>
                                            <p:cTn id="150" dur="7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24" y="-10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1" presetClass="exit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7" presetID="42" presetClass="path" presetSubtype="0" accel="50000" fill="hold" nodeType="after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2.71605E-6 L -0.0941 0.1679 " pathEditMode="relative" rAng="0" ptsTypes="AA" p14:bounceEnd="13000">
                                          <p:cBhvr>
                                            <p:cTn id="18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05" y="8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9" presetID="1" presetClass="exit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7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5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5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5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5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500" fill="hold"/>
                                            <p:tgtEl>
                                              <p:spTgt spid="1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3" dur="500" fill="hold"/>
                                            <p:tgtEl>
                                              <p:spTgt spid="1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9" dur="5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5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9" dur="5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500" fill="hold"/>
                                            <p:tgtEl>
                                              <p:spTgt spid="14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4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5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9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8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9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2" presetClass="exit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6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9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0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1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2" presetClass="exit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4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5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8" dur="50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9" dur="50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8" grpId="2"/>
          <p:bldP spid="38" grpId="3"/>
          <p:bldP spid="39" grpId="0" animBg="1"/>
          <p:bldP spid="40" grpId="0"/>
          <p:bldP spid="40" grpId="1"/>
          <p:bldP spid="41" grpId="0"/>
          <p:bldP spid="41" grpId="1"/>
          <p:bldP spid="42" grpId="0"/>
          <p:bldP spid="42" grpId="1"/>
          <p:bldP spid="43" grpId="0"/>
          <p:bldP spid="43" grpId="1"/>
          <p:bldP spid="60" grpId="0"/>
          <p:bldP spid="60" grpId="1"/>
          <p:bldP spid="61" grpId="0"/>
          <p:bldP spid="61" grpId="1"/>
          <p:bldP spid="62" grpId="0"/>
          <p:bldP spid="62" grpId="1"/>
          <p:bldP spid="62" grpId="2"/>
          <p:bldP spid="62" grpId="3"/>
          <p:bldP spid="63" grpId="0"/>
          <p:bldP spid="63" grpId="1"/>
          <p:bldP spid="63" grpId="2"/>
          <p:bldP spid="64" grpId="0"/>
          <p:bldP spid="64" grpId="1"/>
          <p:bldP spid="64" grpId="2"/>
          <p:bldP spid="64" grpId="3"/>
          <p:bldP spid="65" grpId="0"/>
          <p:bldP spid="65" grpId="1"/>
          <p:bldP spid="65" grpId="2"/>
          <p:bldP spid="65" grpId="3"/>
          <p:bldP spid="69" grpId="0" animBg="1"/>
          <p:bldP spid="70" grpId="0" animBg="1"/>
          <p:bldP spid="71" grpId="0"/>
          <p:bldP spid="87" grpId="0" animBg="1"/>
          <p:bldP spid="87" grpId="1" animBg="1"/>
          <p:bldP spid="88" grpId="0" animBg="1"/>
          <p:bldP spid="89" grpId="0"/>
          <p:bldP spid="90" grpId="0"/>
          <p:bldP spid="103" grpId="0" animBg="1"/>
          <p:bldP spid="104" grpId="0" animBg="1"/>
          <p:bldP spid="104" grpId="1" animBg="1"/>
          <p:bldP spid="105" grpId="0" animBg="1"/>
          <p:bldP spid="105" grpId="1" animBg="1"/>
          <p:bldP spid="106" grpId="0" animBg="1"/>
          <p:bldP spid="106" grpId="1" animBg="1"/>
          <p:bldP spid="106" grpId="2" animBg="1"/>
          <p:bldP spid="107" grpId="0" animBg="1"/>
          <p:bldP spid="107" grpId="1" animBg="1"/>
          <p:bldP spid="107" grpId="2" animBg="1"/>
          <p:bldP spid="108" grpId="0" animBg="1"/>
          <p:bldP spid="108" grpId="1" animBg="1"/>
          <p:bldP spid="108" grpId="2" animBg="1"/>
          <p:bldP spid="109" grpId="0"/>
          <p:bldP spid="125" grpId="0"/>
          <p:bldP spid="125" grpId="1"/>
          <p:bldP spid="126" grpId="0"/>
          <p:bldP spid="126" grpId="1"/>
          <p:bldP spid="127" grpId="0" animBg="1"/>
          <p:bldP spid="127" grpId="1" animBg="1"/>
          <p:bldP spid="128" grpId="0" animBg="1"/>
          <p:bldP spid="128" grpId="1" animBg="1"/>
          <p:bldP spid="136" grpId="0" animBg="1"/>
          <p:bldP spid="136" grpId="1" animBg="1"/>
          <p:bldP spid="140" grpId="0" animBg="1"/>
          <p:bldP spid="140" grpId="1" animBg="1"/>
          <p:bldP spid="140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3.7037E-7 L -0.26354 0.00093 " pathEditMode="relative" rAng="0" ptsTypes="AA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77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3.7037E-7 L 0.23021 -0.00216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510" y="-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59259E-6 L 0.08593 -0.22006 " pathEditMode="relative" rAng="0" ptsTypes="AA">
                                          <p:cBhvr>
                                            <p:cTn id="33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8" y="-1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5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7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45538 -0.21666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78" y="-10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42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1.97531E-6 L 0.27223 -0.29506 " pathEditMode="relative" rAng="0" ptsTypes="AA">
                                          <p:cBhvr>
                                            <p:cTn id="92" dur="7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11" y="-147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50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42" presetClass="path" presetSubtype="0" ac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2.96296E-6 L -0.23264 -0.27902 " pathEditMode="relative" rAng="0" ptsTypes="AA">
                                          <p:cBhvr>
                                            <p:cTn id="106" dur="7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632" y="-13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1" presetClass="exit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-4.44444E-6 L -0.07847 -0.21882 " pathEditMode="relative" rAng="0" ptsTypes="AA">
                                          <p:cBhvr>
                                            <p:cTn id="150" dur="7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24" y="-10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5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1" presetClass="exit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7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2.71605E-6 L -0.0941 0.1679 " pathEditMode="relative" rAng="0" ptsTypes="AA">
                                          <p:cBhvr>
                                            <p:cTn id="18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05" y="83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9" presetID="1" presetClass="exit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3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8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7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50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500" fill="hold"/>
                                            <p:tgtEl>
                                              <p:spTgt spid="9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500" fill="hold"/>
                                            <p:tgtEl>
                                              <p:spTgt spid="12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500" fill="hold"/>
                                            <p:tgtEl>
                                              <p:spTgt spid="1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500" fill="hold"/>
                                            <p:tgtEl>
                                              <p:spTgt spid="1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3" dur="500" fill="hold"/>
                                            <p:tgtEl>
                                              <p:spTgt spid="1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9" dur="500" fill="hold"/>
                                            <p:tgtEl>
                                              <p:spTgt spid="10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5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9" dur="500" fill="hold"/>
                                            <p:tgtEl>
                                              <p:spTgt spid="10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500" fill="hold"/>
                                            <p:tgtEl>
                                              <p:spTgt spid="14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" fill="hold">
                          <p:stCondLst>
                            <p:cond delay="indefinite"/>
                          </p:stCondLst>
                          <p:childTnLst>
                            <p:par>
                              <p:cTn id="3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9" fill="hold">
                          <p:stCondLst>
                            <p:cond delay="indefinite"/>
                          </p:stCondLst>
                          <p:childTnLst>
                            <p:par>
                              <p:cTn id="3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1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4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5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9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1" fill="hold">
                          <p:stCondLst>
                            <p:cond delay="indefinite"/>
                          </p:stCondLst>
                          <p:childTnLst>
                            <p:par>
                              <p:cTn id="3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8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9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2" presetClass="exit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6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9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0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1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3" presetID="2" presetClass="exit" presetSubtype="2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4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5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8" dur="50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9" dur="50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1" fill="hold">
                          <p:stCondLst>
                            <p:cond delay="indefinite"/>
                          </p:stCondLst>
                          <p:childTnLst>
                            <p:par>
                              <p:cTn id="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3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8" grpId="2"/>
          <p:bldP spid="38" grpId="3"/>
          <p:bldP spid="39" grpId="0" animBg="1"/>
          <p:bldP spid="40" grpId="0"/>
          <p:bldP spid="40" grpId="1"/>
          <p:bldP spid="41" grpId="0"/>
          <p:bldP spid="41" grpId="1"/>
          <p:bldP spid="42" grpId="0"/>
          <p:bldP spid="42" grpId="1"/>
          <p:bldP spid="43" grpId="0"/>
          <p:bldP spid="43" grpId="1"/>
          <p:bldP spid="60" grpId="0"/>
          <p:bldP spid="60" grpId="1"/>
          <p:bldP spid="61" grpId="0"/>
          <p:bldP spid="61" grpId="1"/>
          <p:bldP spid="62" grpId="0"/>
          <p:bldP spid="62" grpId="1"/>
          <p:bldP spid="62" grpId="2"/>
          <p:bldP spid="62" grpId="3"/>
          <p:bldP spid="63" grpId="0"/>
          <p:bldP spid="63" grpId="1"/>
          <p:bldP spid="63" grpId="2"/>
          <p:bldP spid="64" grpId="0"/>
          <p:bldP spid="64" grpId="1"/>
          <p:bldP spid="64" grpId="2"/>
          <p:bldP spid="64" grpId="3"/>
          <p:bldP spid="65" grpId="0"/>
          <p:bldP spid="65" grpId="1"/>
          <p:bldP spid="65" grpId="2"/>
          <p:bldP spid="65" grpId="3"/>
          <p:bldP spid="69" grpId="0" animBg="1"/>
          <p:bldP spid="70" grpId="0" animBg="1"/>
          <p:bldP spid="71" grpId="0"/>
          <p:bldP spid="87" grpId="0" animBg="1"/>
          <p:bldP spid="87" grpId="1" animBg="1"/>
          <p:bldP spid="88" grpId="0" animBg="1"/>
          <p:bldP spid="89" grpId="0"/>
          <p:bldP spid="90" grpId="0"/>
          <p:bldP spid="103" grpId="0" animBg="1"/>
          <p:bldP spid="104" grpId="0" animBg="1"/>
          <p:bldP spid="104" grpId="1" animBg="1"/>
          <p:bldP spid="105" grpId="0" animBg="1"/>
          <p:bldP spid="105" grpId="1" animBg="1"/>
          <p:bldP spid="106" grpId="0" animBg="1"/>
          <p:bldP spid="106" grpId="1" animBg="1"/>
          <p:bldP spid="106" grpId="2" animBg="1"/>
          <p:bldP spid="107" grpId="0" animBg="1"/>
          <p:bldP spid="107" grpId="1" animBg="1"/>
          <p:bldP spid="107" grpId="2" animBg="1"/>
          <p:bldP spid="108" grpId="0" animBg="1"/>
          <p:bldP spid="108" grpId="1" animBg="1"/>
          <p:bldP spid="108" grpId="2" animBg="1"/>
          <p:bldP spid="109" grpId="0"/>
          <p:bldP spid="125" grpId="0"/>
          <p:bldP spid="125" grpId="1"/>
          <p:bldP spid="126" grpId="0"/>
          <p:bldP spid="126" grpId="1"/>
          <p:bldP spid="127" grpId="0" animBg="1"/>
          <p:bldP spid="127" grpId="1" animBg="1"/>
          <p:bldP spid="128" grpId="0" animBg="1"/>
          <p:bldP spid="128" grpId="1" animBg="1"/>
          <p:bldP spid="136" grpId="0" animBg="1"/>
          <p:bldP spid="136" grpId="1" animBg="1"/>
          <p:bldP spid="140" grpId="0" animBg="1"/>
          <p:bldP spid="140" grpId="1" animBg="1"/>
          <p:bldP spid="140" grpId="2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Diagonal Corner Rectangle 51"/>
          <p:cNvSpPr/>
          <p:nvPr/>
        </p:nvSpPr>
        <p:spPr>
          <a:xfrm>
            <a:off x="990600" y="300276"/>
            <a:ext cx="6790864" cy="374571"/>
          </a:xfrm>
          <a:prstGeom prst="round2DiagRect">
            <a:avLst/>
          </a:prstGeom>
          <a:solidFill>
            <a:srgbClr val="66FF99"/>
          </a:solidFill>
          <a:ln w="28575">
            <a:solidFill>
              <a:srgbClr val="2982E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</a:rPr>
              <a:t>Types of polynomials (based on number of terms)</a:t>
            </a:r>
          </a:p>
        </p:txBody>
      </p:sp>
      <p:sp>
        <p:nvSpPr>
          <p:cNvPr id="53" name="Left Brace 52"/>
          <p:cNvSpPr/>
          <p:nvPr/>
        </p:nvSpPr>
        <p:spPr>
          <a:xfrm rot="5400000" flipV="1">
            <a:off x="4291585" y="-2047989"/>
            <a:ext cx="609599" cy="6221902"/>
          </a:xfrm>
          <a:prstGeom prst="leftBrace">
            <a:avLst>
              <a:gd name="adj1" fmla="val 20380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8080" y="1377576"/>
            <a:ext cx="1299983" cy="400110"/>
            <a:chOff x="1190625" y="1295689"/>
            <a:chExt cx="1299983" cy="400110"/>
          </a:xfrm>
        </p:grpSpPr>
        <p:sp>
          <p:nvSpPr>
            <p:cNvPr id="63" name="Rectangle 62"/>
            <p:cNvSpPr/>
            <p:nvPr/>
          </p:nvSpPr>
          <p:spPr>
            <a:xfrm>
              <a:off x="1190625" y="1295689"/>
              <a:ext cx="1299983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44412" y="1307647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</a:t>
              </a:r>
              <a:endParaRPr lang="en-IN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81943" y="1360198"/>
            <a:ext cx="1969393" cy="417488"/>
            <a:chOff x="859915" y="1278311"/>
            <a:chExt cx="1969393" cy="417488"/>
          </a:xfrm>
        </p:grpSpPr>
        <p:sp>
          <p:nvSpPr>
            <p:cNvPr id="32" name="Rectangle 31"/>
            <p:cNvSpPr/>
            <p:nvPr/>
          </p:nvSpPr>
          <p:spPr>
            <a:xfrm>
              <a:off x="906970" y="1295689"/>
              <a:ext cx="1922338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59915" y="1278311"/>
                  <a:ext cx="1916807" cy="3970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IN" b="1" i="1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x</a:t>
                  </a:r>
                  <a:r>
                    <a:rPr lang="en-IN" b="1" baseline="30000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3</a:t>
                  </a:r>
                  <a:r>
                    <a:rPr lang="en-IN" b="1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 –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srgbClr val="FFFF00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r>
                    <a:rPr lang="en-IN" b="1" i="1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x</a:t>
                  </a:r>
                  <a:r>
                    <a:rPr lang="en-IN" b="1" baseline="30000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2</a:t>
                  </a:r>
                  <a:r>
                    <a:rPr lang="en-IN" b="1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 + 5</a:t>
                  </a:r>
                  <a:r>
                    <a:rPr lang="en-IN" b="1" i="1" dirty="0">
                      <a:solidFill>
                        <a:srgbClr val="FFFF00"/>
                      </a:solidFill>
                      <a:latin typeface="Bookman Old Style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15" y="1278311"/>
                  <a:ext cx="1916807" cy="397096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222" r="-2222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997313" y="1367762"/>
            <a:ext cx="1299983" cy="409924"/>
            <a:chOff x="1190625" y="1285875"/>
            <a:chExt cx="1299983" cy="409924"/>
          </a:xfrm>
        </p:grpSpPr>
        <p:sp>
          <p:nvSpPr>
            <p:cNvPr id="26" name="Rectangle 25"/>
            <p:cNvSpPr/>
            <p:nvPr/>
          </p:nvSpPr>
          <p:spPr>
            <a:xfrm>
              <a:off x="1190625" y="1295689"/>
              <a:ext cx="1299983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8824" y="1285875"/>
              <a:ext cx="86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</a:t>
              </a:r>
              <a:r>
                <a:rPr lang="en-IN" b="1" baseline="30000" dirty="0">
                  <a:solidFill>
                    <a:srgbClr val="FFFF00"/>
                  </a:solidFill>
                  <a:latin typeface="Bookman Old Style" pitchFamily="18" charset="0"/>
                </a:rPr>
                <a:t>4</a:t>
              </a:r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 + </a:t>
              </a:r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601201" y="775421"/>
            <a:ext cx="0" cy="6400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65176" y="2170339"/>
            <a:ext cx="2519649" cy="654294"/>
            <a:chOff x="481214" y="1276350"/>
            <a:chExt cx="2519649" cy="654294"/>
          </a:xfrm>
        </p:grpSpPr>
        <p:sp>
          <p:nvSpPr>
            <p:cNvPr id="38" name="Rectangle 37"/>
            <p:cNvSpPr/>
            <p:nvPr/>
          </p:nvSpPr>
          <p:spPr>
            <a:xfrm>
              <a:off x="592749" y="1276350"/>
              <a:ext cx="2303000" cy="654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1214" y="1276350"/>
              <a:ext cx="25196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Only one term in the polynomial</a:t>
              </a:r>
              <a:endParaRPr lang="en-I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54343" y="1739237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06284" y="3459963"/>
            <a:ext cx="1428292" cy="419062"/>
            <a:chOff x="1085871" y="1267398"/>
            <a:chExt cx="1899990" cy="419062"/>
          </a:xfrm>
        </p:grpSpPr>
        <p:sp>
          <p:nvSpPr>
            <p:cNvPr id="42" name="Rectangle 41"/>
            <p:cNvSpPr/>
            <p:nvPr/>
          </p:nvSpPr>
          <p:spPr>
            <a:xfrm>
              <a:off x="1085871" y="1286350"/>
              <a:ext cx="1899990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52718" y="1267398"/>
              <a:ext cx="1823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Monomial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1412640" y="2937436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470986" y="2252226"/>
            <a:ext cx="2303000" cy="654294"/>
            <a:chOff x="592749" y="1276350"/>
            <a:chExt cx="2303000" cy="654294"/>
          </a:xfrm>
        </p:grpSpPr>
        <p:sp>
          <p:nvSpPr>
            <p:cNvPr id="46" name="Rectangle 45"/>
            <p:cNvSpPr/>
            <p:nvPr/>
          </p:nvSpPr>
          <p:spPr>
            <a:xfrm>
              <a:off x="592749" y="1276350"/>
              <a:ext cx="2303000" cy="654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3615" y="1276350"/>
              <a:ext cx="21392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Two terms in the polynomial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4672750" y="1739237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924691" y="3469963"/>
            <a:ext cx="1428293" cy="400110"/>
            <a:chOff x="1085871" y="1286350"/>
            <a:chExt cx="1899990" cy="400110"/>
          </a:xfrm>
        </p:grpSpPr>
        <p:sp>
          <p:nvSpPr>
            <p:cNvPr id="50" name="Rectangle 49"/>
            <p:cNvSpPr/>
            <p:nvPr/>
          </p:nvSpPr>
          <p:spPr>
            <a:xfrm>
              <a:off x="1085871" y="1286350"/>
              <a:ext cx="1899990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08439" y="1291651"/>
              <a:ext cx="16786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Binomial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4631047" y="2937436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460000" y="2252226"/>
            <a:ext cx="2303000" cy="665180"/>
            <a:chOff x="592749" y="1265464"/>
            <a:chExt cx="2303000" cy="665180"/>
          </a:xfrm>
        </p:grpSpPr>
        <p:sp>
          <p:nvSpPr>
            <p:cNvPr id="56" name="Rectangle 55"/>
            <p:cNvSpPr/>
            <p:nvPr/>
          </p:nvSpPr>
          <p:spPr>
            <a:xfrm>
              <a:off x="592749" y="1276350"/>
              <a:ext cx="2303000" cy="654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4500" y="1265464"/>
              <a:ext cx="21386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Three terms in the polynomial</a:t>
              </a: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7622852" y="1739237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913706" y="3480276"/>
            <a:ext cx="1428291" cy="400110"/>
            <a:chOff x="1085871" y="1286350"/>
            <a:chExt cx="1899990" cy="400110"/>
          </a:xfrm>
        </p:grpSpPr>
        <p:sp>
          <p:nvSpPr>
            <p:cNvPr id="60" name="Rectangle 59"/>
            <p:cNvSpPr/>
            <p:nvPr/>
          </p:nvSpPr>
          <p:spPr>
            <a:xfrm>
              <a:off x="1085871" y="1286350"/>
              <a:ext cx="1899990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453" y="1292224"/>
              <a:ext cx="1812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Trinomial</a:t>
              </a: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7620061" y="2937436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16987" y="1422398"/>
            <a:ext cx="192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  <a:latin typeface="Bookman Old Style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12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Diagonal Corner Rectangle 51"/>
          <p:cNvSpPr/>
          <p:nvPr/>
        </p:nvSpPr>
        <p:spPr>
          <a:xfrm>
            <a:off x="1848694" y="331510"/>
            <a:ext cx="5446613" cy="442674"/>
          </a:xfrm>
          <a:prstGeom prst="round2DiagRect">
            <a:avLst/>
          </a:prstGeom>
          <a:solidFill>
            <a:srgbClr val="66FF99"/>
          </a:solidFill>
          <a:ln w="28575">
            <a:solidFill>
              <a:srgbClr val="2982E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Bookman Old Style" pitchFamily="18" charset="0"/>
              </a:rPr>
              <a:t>Types of polynomial (based on degree)</a:t>
            </a:r>
          </a:p>
        </p:txBody>
      </p:sp>
      <p:sp>
        <p:nvSpPr>
          <p:cNvPr id="53" name="Left Brace 52"/>
          <p:cNvSpPr/>
          <p:nvPr/>
        </p:nvSpPr>
        <p:spPr>
          <a:xfrm rot="5400000" flipV="1">
            <a:off x="4291585" y="-2045021"/>
            <a:ext cx="609599" cy="6221902"/>
          </a:xfrm>
          <a:prstGeom prst="leftBrace">
            <a:avLst>
              <a:gd name="adj1" fmla="val 20380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8080" y="1370730"/>
            <a:ext cx="1299983" cy="400110"/>
            <a:chOff x="1190625" y="1295689"/>
            <a:chExt cx="1299983" cy="400110"/>
          </a:xfrm>
        </p:grpSpPr>
        <p:sp>
          <p:nvSpPr>
            <p:cNvPr id="63" name="Rectangle 62"/>
            <p:cNvSpPr/>
            <p:nvPr/>
          </p:nvSpPr>
          <p:spPr>
            <a:xfrm>
              <a:off x="1190625" y="1295689"/>
              <a:ext cx="1299983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44412" y="1307647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7y</a:t>
              </a:r>
              <a:endParaRPr lang="en-IN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77916" y="1370730"/>
            <a:ext cx="2008884" cy="400110"/>
            <a:chOff x="855888" y="1295689"/>
            <a:chExt cx="2008884" cy="400110"/>
          </a:xfrm>
        </p:grpSpPr>
        <p:sp>
          <p:nvSpPr>
            <p:cNvPr id="32" name="Rectangle 31"/>
            <p:cNvSpPr/>
            <p:nvPr/>
          </p:nvSpPr>
          <p:spPr>
            <a:xfrm>
              <a:off x="906970" y="1295689"/>
              <a:ext cx="1922338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5888" y="1296241"/>
              <a:ext cx="2008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</a:t>
              </a:r>
              <a:r>
                <a:rPr lang="en-IN" b="1" baseline="30000" dirty="0">
                  <a:solidFill>
                    <a:srgbClr val="FFFF00"/>
                  </a:solidFill>
                  <a:latin typeface="Bookman Old Style" pitchFamily="18" charset="0"/>
                </a:rPr>
                <a:t>3</a:t>
              </a:r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 + </a:t>
              </a:r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</a:t>
              </a:r>
              <a:r>
                <a:rPr lang="en-IN" b="1" baseline="30000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 + 2</a:t>
              </a:r>
              <a:r>
                <a:rPr lang="en-IN" b="1" i="1" dirty="0">
                  <a:solidFill>
                    <a:srgbClr val="FFFF00"/>
                  </a:solidFill>
                  <a:latin typeface="Bookman Old Style" pitchFamily="18" charset="0"/>
                </a:rPr>
                <a:t>x </a:t>
              </a:r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+ 3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73676" y="1370730"/>
            <a:ext cx="1865124" cy="409924"/>
            <a:chOff x="1035957" y="1285875"/>
            <a:chExt cx="1364703" cy="409924"/>
          </a:xfrm>
        </p:grpSpPr>
        <p:sp>
          <p:nvSpPr>
            <p:cNvPr id="26" name="Rectangle 25"/>
            <p:cNvSpPr/>
            <p:nvPr/>
          </p:nvSpPr>
          <p:spPr>
            <a:xfrm>
              <a:off x="1035957" y="1295689"/>
              <a:ext cx="1299983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0129" y="1285875"/>
              <a:ext cx="1340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2y</a:t>
              </a:r>
              <a:r>
                <a:rPr lang="en-IN" b="1" baseline="30000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 + y + 1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601201" y="790264"/>
            <a:ext cx="0" cy="6400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62000" y="2286200"/>
            <a:ext cx="1429981" cy="406265"/>
            <a:chOff x="978038" y="1286945"/>
            <a:chExt cx="1429981" cy="406265"/>
          </a:xfrm>
        </p:grpSpPr>
        <p:sp>
          <p:nvSpPr>
            <p:cNvPr id="38" name="Rectangle 37"/>
            <p:cNvSpPr/>
            <p:nvPr/>
          </p:nvSpPr>
          <p:spPr>
            <a:xfrm>
              <a:off x="978038" y="1286945"/>
              <a:ext cx="1429981" cy="406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168" y="1287236"/>
              <a:ext cx="12385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Degree 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54343" y="1751730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58143" y="3248750"/>
            <a:ext cx="2365391" cy="400110"/>
            <a:chOff x="1093805" y="1286350"/>
            <a:chExt cx="3146569" cy="400110"/>
          </a:xfrm>
        </p:grpSpPr>
        <p:sp>
          <p:nvSpPr>
            <p:cNvPr id="42" name="Rectangle 41"/>
            <p:cNvSpPr/>
            <p:nvPr/>
          </p:nvSpPr>
          <p:spPr>
            <a:xfrm>
              <a:off x="1094148" y="1286350"/>
              <a:ext cx="3146226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3805" y="1295150"/>
              <a:ext cx="3145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Linear polynomial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1412640" y="2714875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626576" y="1426760"/>
            <a:ext cx="145598" cy="151511"/>
          </a:xfrm>
          <a:prstGeom prst="ellipse">
            <a:avLst/>
          </a:prstGeom>
          <a:noFill/>
          <a:ln w="19050">
            <a:solidFill>
              <a:srgbClr val="19F3C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1502" y="1394459"/>
            <a:ext cx="192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FF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4340853" y="1430008"/>
            <a:ext cx="161760" cy="168329"/>
          </a:xfrm>
          <a:prstGeom prst="ellipse">
            <a:avLst/>
          </a:prstGeom>
          <a:noFill/>
          <a:ln w="19050">
            <a:solidFill>
              <a:srgbClr val="19F3C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891779" y="1426849"/>
            <a:ext cx="160158" cy="166662"/>
          </a:xfrm>
          <a:prstGeom prst="ellipse">
            <a:avLst/>
          </a:prstGeom>
          <a:noFill/>
          <a:ln w="19050">
            <a:solidFill>
              <a:srgbClr val="19F3C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16730" y="2298015"/>
            <a:ext cx="1429981" cy="416860"/>
            <a:chOff x="978038" y="1276350"/>
            <a:chExt cx="1429981" cy="416860"/>
          </a:xfrm>
        </p:grpSpPr>
        <p:sp>
          <p:nvSpPr>
            <p:cNvPr id="74" name="Rectangle 73"/>
            <p:cNvSpPr/>
            <p:nvPr/>
          </p:nvSpPr>
          <p:spPr>
            <a:xfrm>
              <a:off x="978038" y="1286945"/>
              <a:ext cx="1429981" cy="406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168" y="1276350"/>
              <a:ext cx="12385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Degree 2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4709073" y="1774140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273288" y="3271160"/>
            <a:ext cx="2890575" cy="400110"/>
            <a:chOff x="957257" y="1286350"/>
            <a:chExt cx="3418812" cy="400110"/>
          </a:xfrm>
        </p:grpSpPr>
        <p:sp>
          <p:nvSpPr>
            <p:cNvPr id="78" name="Rectangle 77"/>
            <p:cNvSpPr/>
            <p:nvPr/>
          </p:nvSpPr>
          <p:spPr>
            <a:xfrm>
              <a:off x="1094148" y="1286350"/>
              <a:ext cx="3146226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57257" y="1294512"/>
              <a:ext cx="3418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Quadratic polynomial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4718575" y="2737285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992345" y="2299645"/>
            <a:ext cx="1429981" cy="416860"/>
            <a:chOff x="978038" y="1276350"/>
            <a:chExt cx="1429981" cy="416860"/>
          </a:xfrm>
        </p:grpSpPr>
        <p:sp>
          <p:nvSpPr>
            <p:cNvPr id="82" name="Rectangle 81"/>
            <p:cNvSpPr/>
            <p:nvPr/>
          </p:nvSpPr>
          <p:spPr>
            <a:xfrm>
              <a:off x="978038" y="1286945"/>
              <a:ext cx="1429981" cy="406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IN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72168" y="1276350"/>
              <a:ext cx="12385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Degree 3</a:t>
              </a: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7684688" y="1775770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499295" y="3268436"/>
            <a:ext cx="2365133" cy="404464"/>
            <a:chOff x="1094149" y="1281996"/>
            <a:chExt cx="3146226" cy="404464"/>
          </a:xfrm>
        </p:grpSpPr>
        <p:sp>
          <p:nvSpPr>
            <p:cNvPr id="86" name="Rectangle 85"/>
            <p:cNvSpPr/>
            <p:nvPr/>
          </p:nvSpPr>
          <p:spPr>
            <a:xfrm>
              <a:off x="1094149" y="1286350"/>
              <a:ext cx="3146226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73100" y="1281996"/>
              <a:ext cx="303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b="1" dirty="0">
                  <a:solidFill>
                    <a:srgbClr val="FFFF00"/>
                  </a:solidFill>
                  <a:latin typeface="Bookman Old Style" pitchFamily="18" charset="0"/>
                </a:rPr>
                <a:t>Cubic polynomial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7681861" y="2738915"/>
            <a:ext cx="0" cy="5289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 animBg="1"/>
      <p:bldP spid="6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02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3790" y="42226"/>
            <a:ext cx="4233851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Value of a polynomial</a:t>
            </a:r>
            <a:endParaRPr lang="en-US" sz="28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570" y="47101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If p(x) is a polynomial in x and if k is any real number, then the 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value obtained by putting x = k in p(x), is called the value of the 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polynomial p(x) at x = k.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The value of 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)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at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 x = k 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is denoted by 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p(k) 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rgbClr val="FFFF00"/>
                </a:solidFill>
                <a:latin typeface="Bookman Old Style"/>
              </a:rPr>
              <a:t>e.g.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	If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	p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)	=	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² – 4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 + 5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	then,				</a:t>
            </a: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endParaRPr lang="en-US" b="1" dirty="0">
              <a:solidFill>
                <a:schemeClr val="bg1"/>
              </a:solidFill>
              <a:latin typeface="Bookman Old Style"/>
            </a:endParaRPr>
          </a:p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7651" y="2642388"/>
            <a:ext cx="4427815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Zeroes of a Polynomial</a:t>
            </a:r>
            <a:endParaRPr lang="en-US" sz="2800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528" y="306070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/>
              </a:rPr>
              <a:t>The real values of the variable for which the value of the 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/>
              </a:rPr>
              <a:t>polynomial becomes zero are called zeroes of the polynomial.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nn-NO" b="1" dirty="0">
                <a:solidFill>
                  <a:srgbClr val="FFFF00"/>
                </a:solidFill>
                <a:latin typeface="Bookman Old Style"/>
              </a:rPr>
              <a:t>e.g. 	</a:t>
            </a:r>
            <a:r>
              <a:rPr lang="nn-NO" b="1" dirty="0">
                <a:solidFill>
                  <a:schemeClr val="bg1"/>
                </a:solidFill>
                <a:latin typeface="Bookman Old Style"/>
              </a:rPr>
              <a:t>	</a:t>
            </a:r>
            <a:r>
              <a:rPr lang="nn-NO" b="1" i="1" dirty="0">
                <a:solidFill>
                  <a:schemeClr val="bg1"/>
                </a:solidFill>
                <a:latin typeface="Bookman Old Style"/>
              </a:rPr>
              <a:t>p(x)	</a:t>
            </a:r>
            <a:r>
              <a:rPr lang="nn-NO" b="1" dirty="0">
                <a:solidFill>
                  <a:schemeClr val="bg1"/>
                </a:solidFill>
                <a:latin typeface="Bookman Old Style"/>
              </a:rPr>
              <a:t>=	2</a:t>
            </a:r>
            <a:r>
              <a:rPr lang="nn-NO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nn-NO" b="1" baseline="30000" dirty="0">
                <a:solidFill>
                  <a:schemeClr val="bg1"/>
                </a:solidFill>
                <a:latin typeface="Bookman Old Style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Bookman Old Style"/>
              </a:rPr>
              <a:t> – 3</a:t>
            </a:r>
            <a:r>
              <a:rPr lang="nn-NO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nn-NO" b="1" baseline="30000" dirty="0">
                <a:solidFill>
                  <a:schemeClr val="bg1"/>
                </a:solidFill>
                <a:latin typeface="Bookman Old Style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Bookman Old Style"/>
              </a:rPr>
              <a:t> – 2</a:t>
            </a:r>
            <a:r>
              <a:rPr lang="nn-NO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Bookman Old Style"/>
              </a:rPr>
              <a:t> + 3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	           ,	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(1)	=	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			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			</a:t>
            </a:r>
          </a:p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Symbol" pitchFamily="18" charset="2"/>
              </a:rPr>
              <a:t>\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	 1 is a zero of 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07" y="3878787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If  </a:t>
            </a:r>
            <a:r>
              <a:rPr lang="en-US" b="1" i="1" dirty="0">
                <a:solidFill>
                  <a:schemeClr val="bg1"/>
                </a:solidFill>
                <a:latin typeface="Bookman Old Style"/>
              </a:rPr>
              <a:t>x </a:t>
            </a:r>
            <a:r>
              <a:rPr lang="en-US" b="1" dirty="0">
                <a:solidFill>
                  <a:schemeClr val="bg1"/>
                </a:solidFill>
                <a:latin typeface="Bookman Old Style"/>
              </a:rPr>
              <a:t>=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8985" y="3881972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2(1)</a:t>
            </a:r>
            <a:r>
              <a:rPr lang="en-US" b="1" baseline="30000" dirty="0">
                <a:solidFill>
                  <a:schemeClr val="bg1"/>
                </a:solidFill>
                <a:latin typeface="Bookman Old Style"/>
              </a:rPr>
              <a:t>3</a:t>
            </a:r>
            <a:endParaRPr lang="en-US" b="1" dirty="0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 flipV="1">
            <a:off x="4733934" y="1659565"/>
            <a:ext cx="1996104" cy="4436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5142" y="1679882"/>
            <a:ext cx="2168889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Replace </a:t>
            </a:r>
            <a:r>
              <a:rPr lang="en-US" sz="2000" b="1" i="1" dirty="0">
                <a:solidFill>
                  <a:srgbClr val="FFFF00"/>
                </a:solidFill>
                <a:latin typeface="Book Antiqua" pitchFamily="18" charset="0"/>
              </a:rPr>
              <a:t>x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 by 4</a:t>
            </a:r>
          </a:p>
        </p:txBody>
      </p:sp>
      <p:sp>
        <p:nvSpPr>
          <p:cNvPr id="10" name="Rectangle 9"/>
          <p:cNvSpPr/>
          <p:nvPr/>
        </p:nvSpPr>
        <p:spPr bwMode="auto">
          <a:xfrm rot="10800000" flipH="1" flipV="1">
            <a:off x="5641969" y="3740690"/>
            <a:ext cx="2047983" cy="47837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3195" y="3779672"/>
            <a:ext cx="2168889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Replace </a:t>
            </a:r>
            <a:r>
              <a:rPr lang="en-US" sz="2000" b="1" i="1" dirty="0">
                <a:solidFill>
                  <a:srgbClr val="FFFF00"/>
                </a:solidFill>
                <a:latin typeface="Book Antiqua" pitchFamily="18" charset="0"/>
              </a:rPr>
              <a:t>x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 by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5202" y="184988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p(4)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248" y="18498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1306" y="184988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(4)²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6186" y="18498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1750" y="184988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4(4)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8014" y="18498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2027" y="184988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7676" y="213602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=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62182" y="2136029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00400" y="2136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0254" y="2136029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51920" y="213602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+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3135" y="213602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003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21868" y="244749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47053" y="244749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84260" y="3881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5106" y="3881972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3(1)</a:t>
            </a:r>
            <a:r>
              <a:rPr lang="en-US" b="1" baseline="30000" dirty="0">
                <a:solidFill>
                  <a:schemeClr val="bg1"/>
                </a:solidFill>
                <a:latin typeface="Bookman Old Style"/>
              </a:rPr>
              <a:t>2</a:t>
            </a:r>
            <a:endParaRPr lang="en-US" b="1" dirty="0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11960" y="38819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64409" y="3881972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2(1)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45957" y="388197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+ 3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7304" y="41522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18627" y="415224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3374" y="41522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18238" y="415224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39071" y="41522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–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7906" y="415224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119" y="41522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+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82334" y="4152241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566738" algn="l"/>
                <a:tab pos="1778000" algn="l"/>
                <a:tab pos="2413000" algn="l"/>
                <a:tab pos="2743200" algn="l"/>
              </a:tabLst>
            </a:pPr>
            <a:r>
              <a:rPr lang="en-US" b="1" dirty="0">
                <a:solidFill>
                  <a:schemeClr val="bg1"/>
                </a:solidFill>
                <a:latin typeface="Bookman Old Style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01496" y="44118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14917" y="441180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 flipV="1">
            <a:off x="435864" y="3133794"/>
            <a:ext cx="4674655" cy="78591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5351" y="3165608"/>
            <a:ext cx="4807268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Value of a polynomial become zero for </a:t>
            </a:r>
            <a:r>
              <a:rPr lang="en-US" sz="2000" b="1" i="1" dirty="0">
                <a:solidFill>
                  <a:srgbClr val="FFFF00"/>
                </a:solidFill>
                <a:latin typeface="Book Antiqua" pitchFamily="18" charset="0"/>
              </a:rPr>
              <a:t>x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 =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8601" y="3319497"/>
            <a:ext cx="4807268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1 is called zero of a polynomial 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872530" y="2280764"/>
            <a:ext cx="265848" cy="1063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973936" y="4274731"/>
            <a:ext cx="231461" cy="1415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519705" y="2276711"/>
            <a:ext cx="287565" cy="1144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34688" y="4258973"/>
            <a:ext cx="231461" cy="1415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331808" y="4268633"/>
            <a:ext cx="231461" cy="1415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421231" y="4259207"/>
            <a:ext cx="231461" cy="1415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4" dur="500"/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1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6" grpId="0"/>
          <p:bldP spid="7" grpId="0"/>
          <p:bldP spid="8" grpId="0" animBg="1"/>
          <p:bldP spid="8" grpId="1" animBg="1"/>
          <p:bldP spid="9" grpId="0"/>
          <p:bldP spid="9" grpId="1"/>
          <p:bldP spid="10" grpId="0" animBg="1"/>
          <p:bldP spid="10" grpId="1" animBg="1"/>
          <p:bldP spid="11" grpId="0"/>
          <p:bldP spid="11" grpId="1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 animBg="1"/>
          <p:bldP spid="43" grpId="1" animBg="1"/>
          <p:bldP spid="45" grpId="0"/>
          <p:bldP spid="45" grpId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4" dur="500"/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1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6" grpId="0"/>
          <p:bldP spid="7" grpId="0"/>
          <p:bldP spid="8" grpId="0" animBg="1"/>
          <p:bldP spid="8" grpId="1" animBg="1"/>
          <p:bldP spid="9" grpId="0"/>
          <p:bldP spid="9" grpId="1"/>
          <p:bldP spid="10" grpId="0" animBg="1"/>
          <p:bldP spid="10" grpId="1" animBg="1"/>
          <p:bldP spid="11" grpId="0"/>
          <p:bldP spid="11" grpId="1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 animBg="1"/>
          <p:bldP spid="43" grpId="1" animBg="1"/>
          <p:bldP spid="45" grpId="0"/>
          <p:bldP spid="45" grpId="1"/>
          <p:bldP spid="47" grpId="0"/>
          <p:bldP spid="47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03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1793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1300</Words>
  <Application>Microsoft Office PowerPoint</Application>
  <PresentationFormat>On-screen Show (16:9)</PresentationFormat>
  <Paragraphs>366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</vt:lpstr>
      <vt:lpstr>Arial Rounded MT Bold</vt:lpstr>
      <vt:lpstr>Bernard MT Condensed</vt:lpstr>
      <vt:lpstr>Book Antiqua</vt:lpstr>
      <vt:lpstr>Bookman Old Style</vt:lpstr>
      <vt:lpstr>Calibri</vt:lpstr>
      <vt:lpstr>Cambria Math</vt:lpstr>
      <vt:lpstr>Comic Sans MS</vt:lpstr>
      <vt:lpstr>Rockwell</vt:lpstr>
      <vt:lpstr>Symbol</vt:lpstr>
      <vt:lpstr>Wingdings</vt:lpstr>
      <vt:lpstr>5_Office Theme</vt:lpstr>
      <vt:lpstr>1_Office Theme</vt:lpstr>
      <vt:lpstr>2_Office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1347</cp:revision>
  <dcterms:created xsi:type="dcterms:W3CDTF">2014-05-05T07:07:32Z</dcterms:created>
  <dcterms:modified xsi:type="dcterms:W3CDTF">2024-01-27T07:10:22Z</dcterms:modified>
</cp:coreProperties>
</file>